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78"/>
  </p:notesMasterIdLst>
  <p:handoutMasterIdLst>
    <p:handoutMasterId r:id="rId79"/>
  </p:handoutMasterIdLst>
  <p:sldIdLst>
    <p:sldId id="273" r:id="rId2"/>
    <p:sldId id="435" r:id="rId3"/>
    <p:sldId id="448" r:id="rId4"/>
    <p:sldId id="449" r:id="rId5"/>
    <p:sldId id="510" r:id="rId6"/>
    <p:sldId id="511" r:id="rId7"/>
    <p:sldId id="451" r:id="rId8"/>
    <p:sldId id="493" r:id="rId9"/>
    <p:sldId id="258" r:id="rId10"/>
    <p:sldId id="368" r:id="rId11"/>
    <p:sldId id="295" r:id="rId12"/>
    <p:sldId id="487" r:id="rId13"/>
    <p:sldId id="621" r:id="rId14"/>
    <p:sldId id="614" r:id="rId15"/>
    <p:sldId id="499" r:id="rId16"/>
    <p:sldId id="615" r:id="rId17"/>
    <p:sldId id="620" r:id="rId18"/>
    <p:sldId id="450" r:id="rId19"/>
    <p:sldId id="452" r:id="rId20"/>
    <p:sldId id="478" r:id="rId21"/>
    <p:sldId id="525" r:id="rId22"/>
    <p:sldId id="479" r:id="rId23"/>
    <p:sldId id="626" r:id="rId24"/>
    <p:sldId id="616" r:id="rId25"/>
    <p:sldId id="617" r:id="rId26"/>
    <p:sldId id="523" r:id="rId27"/>
    <p:sldId id="628" r:id="rId28"/>
    <p:sldId id="522" r:id="rId29"/>
    <p:sldId id="514" r:id="rId30"/>
    <p:sldId id="446" r:id="rId31"/>
    <p:sldId id="457" r:id="rId32"/>
    <p:sldId id="503" r:id="rId33"/>
    <p:sldId id="459" r:id="rId34"/>
    <p:sldId id="484" r:id="rId35"/>
    <p:sldId id="458" r:id="rId36"/>
    <p:sldId id="566" r:id="rId37"/>
    <p:sldId id="500" r:id="rId38"/>
    <p:sldId id="507" r:id="rId39"/>
    <p:sldId id="508" r:id="rId40"/>
    <p:sldId id="509" r:id="rId41"/>
    <p:sldId id="630" r:id="rId42"/>
    <p:sldId id="629" r:id="rId43"/>
    <p:sldId id="516" r:id="rId44"/>
    <p:sldId id="502" r:id="rId45"/>
    <p:sldId id="518" r:id="rId46"/>
    <p:sldId id="623" r:id="rId47"/>
    <p:sldId id="501" r:id="rId48"/>
    <p:sldId id="619" r:id="rId49"/>
    <p:sldId id="466" r:id="rId50"/>
    <p:sldId id="467" r:id="rId51"/>
    <p:sldId id="481" r:id="rId52"/>
    <p:sldId id="631" r:id="rId53"/>
    <p:sldId id="477" r:id="rId54"/>
    <p:sldId id="570" r:id="rId55"/>
    <p:sldId id="256" r:id="rId56"/>
    <p:sldId id="283" r:id="rId57"/>
    <p:sldId id="284" r:id="rId58"/>
    <p:sldId id="285" r:id="rId59"/>
    <p:sldId id="286" r:id="rId60"/>
    <p:sldId id="287" r:id="rId61"/>
    <p:sldId id="288" r:id="rId62"/>
    <p:sldId id="290" r:id="rId63"/>
    <p:sldId id="291" r:id="rId64"/>
    <p:sldId id="292" r:id="rId65"/>
    <p:sldId id="561" r:id="rId66"/>
    <p:sldId id="562" r:id="rId67"/>
    <p:sldId id="531" r:id="rId68"/>
    <p:sldId id="532" r:id="rId69"/>
    <p:sldId id="534" r:id="rId70"/>
    <p:sldId id="535" r:id="rId71"/>
    <p:sldId id="536" r:id="rId72"/>
    <p:sldId id="537" r:id="rId73"/>
    <p:sldId id="539" r:id="rId74"/>
    <p:sldId id="540" r:id="rId75"/>
    <p:sldId id="548" r:id="rId76"/>
    <p:sldId id="560" r:id="rId7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904FF"/>
    <a:srgbClr val="0914FF"/>
    <a:srgbClr val="CC3399"/>
    <a:srgbClr val="6D7CFF"/>
    <a:srgbClr val="807CFF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46"/>
    <p:restoredTop sz="96058"/>
  </p:normalViewPr>
  <p:slideViewPr>
    <p:cSldViewPr>
      <p:cViewPr varScale="1">
        <p:scale>
          <a:sx n="113" d="100"/>
          <a:sy n="113" d="100"/>
        </p:scale>
        <p:origin x="192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0064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0.xml"/><Relationship Id="rId1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22.05.23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22.05.23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7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E:</a:t>
            </a:r>
            <a:r>
              <a:rPr lang="en-US" baseline="0" dirty="0"/>
              <a:t> compute gamma based on current model (parameters)</a:t>
            </a:r>
            <a:endParaRPr lang="en-US" dirty="0"/>
          </a:p>
          <a:p>
            <a:r>
              <a:rPr lang="en-US" dirty="0"/>
              <a:t>M: update model parameters pi, beta given current gamma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54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E:</a:t>
            </a:r>
            <a:r>
              <a:rPr lang="en-US" baseline="0" dirty="0"/>
              <a:t> compute gamma based on current model (parameters)</a:t>
            </a:r>
            <a:endParaRPr lang="en-US" dirty="0"/>
          </a:p>
          <a:p>
            <a:r>
              <a:rPr lang="en-US" dirty="0"/>
              <a:t>M: update model parameters pi, beta given current gamma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83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E:</a:t>
            </a:r>
            <a:r>
              <a:rPr lang="en-US" baseline="0" dirty="0"/>
              <a:t> compute gamma based on current model (parameters)</a:t>
            </a:r>
            <a:endParaRPr lang="en-US" dirty="0"/>
          </a:p>
          <a:p>
            <a:r>
              <a:rPr lang="en-US" dirty="0"/>
              <a:t>M: update model parameters pi, beta given current gamma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25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56ACFAA-2CDB-5747-9B14-7F9B82605263}" type="slidenum">
              <a:rPr lang="en-US" sz="1200">
                <a:latin typeface="Arial" charset="0"/>
              </a:rPr>
              <a:pPr eaLnBrk="1" hangingPunct="1"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Arial" charset="0"/>
              </a:rPr>
              <a:t>Joint probability distribution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99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7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40154-3B13-5A47-8F62-AAFF8BF88E58}" type="slidenum">
              <a:rPr lang="en-US"/>
              <a:pPr/>
              <a:t>34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D6C8BD9-FA01-6345-BC3D-56FDA7F82BB4}" type="slidenum">
              <a:rPr lang="en-US" sz="1200">
                <a:latin typeface="Arial" charset="0"/>
              </a:rPr>
              <a:pPr eaLnBrk="1" hangingPunct="1"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44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83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EEBD1-EA02-134E-9BFA-464C026C2F32}" type="slidenum">
              <a:rPr lang="en-US"/>
              <a:pPr/>
              <a:t>3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70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5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40154-3B13-5A47-8F62-AAFF8BF88E58}" type="slidenum">
              <a:rPr lang="en-US"/>
              <a:pPr/>
              <a:t>47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5676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5789D-726C-F84F-885C-54AD34D4F3B5}" type="slidenum">
              <a:rPr lang="en-US"/>
              <a:pPr/>
              <a:t>53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03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EEBD1-EA02-134E-9BFA-464C026C2F32}" type="slidenum">
              <a:rPr lang="en-US"/>
              <a:pPr/>
              <a:t>65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908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8F6FF-3910-E54A-85B0-CD031001F93E}" type="slidenum">
              <a:rPr lang="en-US" altLang="x-none"/>
              <a:pPr/>
              <a:t>66</a:t>
            </a:fld>
            <a:endParaRPr lang="en-US" altLang="x-none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Example data appropriate for the relational topic model. Each document is represented as a bag of words and linked to other documents via citation. The RTM defines a joint distribution over the words in each document and the citation links between them. </a:t>
            </a:r>
            <a:endParaRPr lang="en-US" dirty="0"/>
          </a:p>
          <a:p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76304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9D3736-74A2-D84A-AA62-7690E30184C7}" type="slidenum">
              <a:rPr lang="en-US"/>
              <a:pPr/>
              <a:t>67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 </a:t>
            </a:r>
            <a:r>
              <a:rPr lang="de-DE" dirty="0" err="1"/>
              <a:t>far</a:t>
            </a:r>
            <a:r>
              <a:rPr lang="de-DE" dirty="0"/>
              <a:t>, </a:t>
            </a:r>
            <a:r>
              <a:rPr lang="de-DE" dirty="0" err="1"/>
              <a:t>little</a:t>
            </a:r>
            <a:r>
              <a:rPr lang="de-DE" baseline="0" dirty="0"/>
              <a:t> </a:t>
            </a:r>
            <a:r>
              <a:rPr lang="de-DE" baseline="0" dirty="0" err="1"/>
              <a:t>dependency</a:t>
            </a:r>
            <a:r>
              <a:rPr lang="de-DE" baseline="0" dirty="0"/>
              <a:t> </a:t>
            </a:r>
            <a:r>
              <a:rPr lang="de-DE" baseline="0" dirty="0" err="1"/>
              <a:t>between</a:t>
            </a:r>
            <a:r>
              <a:rPr lang="de-DE" baseline="0" dirty="0"/>
              <a:t> </a:t>
            </a:r>
            <a:r>
              <a:rPr lang="de-DE" baseline="0" dirty="0" err="1"/>
              <a:t>topic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words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citations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430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F86204-6ACE-A442-96FB-A9BEA7D73316}" type="slidenum">
              <a:rPr lang="en-US"/>
              <a:pPr/>
              <a:t>68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2 sets of documents (blogs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+ links to other sites)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bipartite graph with all links emerging from the set of citing documents and pointing to the set of cited documents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i.e., assume each document can either be cited or be a citing document, but not both.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Citing documents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-&gt; LDA + citation modeling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Cited documents -&gt;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pLSA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(variant after Bayes Rule transformation depicted)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set of cited documents as bins that are to be filled with words. 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topic mixing proportions π for the entire set of cited documents.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words are filled into the bins N← times, where N← is the sum total of the document lengths of the set of cited documents, as follows: each time, we first sample a topic k from the mixing proportions π, then pick a bin d′ 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Ωk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and fill a word occurrence from β into the bin.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2780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2DDF1-49CC-BB41-8904-0B11165B0002}" type="slidenum">
              <a:rPr lang="en-US"/>
              <a:pPr/>
              <a:t>69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Assumption:</a:t>
            </a:r>
            <a:r>
              <a:rPr lang="en-US" baseline="0" noProof="0" dirty="0"/>
              <a:t> topics of a document are a mixture of the topics of its citations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8915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B5F02F-948C-7E45-9044-23EBDE4DF3FD}" type="slidenum">
              <a:rPr lang="en-US"/>
              <a:pPr/>
              <a:t>4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2DDF1-49CC-BB41-8904-0B11165B0002}" type="slidenum">
              <a:rPr lang="en-US"/>
              <a:pPr/>
              <a:t>70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S: Innovation (1)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inheritance</a:t>
            </a:r>
            <a:r>
              <a:rPr lang="de-DE" dirty="0"/>
              <a:t> (0)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Documents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topics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citations</a:t>
            </a:r>
            <a:r>
              <a:rPr lang="de-DE" dirty="0"/>
              <a:t> (</a:t>
            </a:r>
            <a:r>
              <a:rPr lang="de-DE" dirty="0" err="1"/>
              <a:t>inheritance</a:t>
            </a:r>
            <a:r>
              <a:rPr lang="de-DE" dirty="0"/>
              <a:t>)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Documents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a </a:t>
            </a:r>
            <a:r>
              <a:rPr lang="de-DE" baseline="0" dirty="0" err="1"/>
              <a:t>new</a:t>
            </a:r>
            <a:r>
              <a:rPr lang="de-DE" baseline="0" dirty="0"/>
              <a:t> </a:t>
            </a:r>
            <a:r>
              <a:rPr lang="de-DE" baseline="0" dirty="0" err="1"/>
              <a:t>mixture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topics</a:t>
            </a:r>
            <a:r>
              <a:rPr lang="de-DE" baseline="0" dirty="0"/>
              <a:t> (</a:t>
            </a:r>
            <a:r>
              <a:rPr lang="de-DE" baseline="0" dirty="0" err="1"/>
              <a:t>innovation</a:t>
            </a:r>
            <a:r>
              <a:rPr lang="de-DE" baseline="0" dirty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6121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33035B-E9F6-D042-BDA1-039EABA6BCC7}" type="slidenum">
              <a:rPr lang="en-US"/>
              <a:pPr/>
              <a:t>71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Subset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CiteSeer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data set 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Citational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vicinity of the LDA paper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Blei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et al., 2003) with the citation influence model. 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input document collection consists of the paper along with two levels of citations in each direction.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trained with hyper parameters 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=0.01,α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=0.1,α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λθ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=3.0,α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λψ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=0.1, 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 1.0 and 30 topics.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Citation graph is filtered to only contain edges with an influence value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γd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(c) &gt; 0.05.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Topic proportions are included in the visualization via a topic spectrum bar. Each of the 30 topics is represented by a unique color. </a:t>
            </a:r>
            <a:endParaRPr lang="en-US" dirty="0"/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Model correctly identifies the influencing work 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Dirichlet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processes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variational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inference as well as the relatedness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pLSA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PCA,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variational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methods. It also yields possible application areas such as querying music and taxonomy learning.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335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lists the three most influential cites and the words assigned to them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275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 two-document segment of the RTM. 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 variable y indicates whether the two documents are linked. 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 complete model contains this variable for each pair of documents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86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true generative model for text and citations;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capable of modeling arbitrary link structure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requires explicit modeling of the presence or absence of links between each pair of documents, becomes prohibitively expensive to model large scale document collections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LDA model from before more scalable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410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A3041-C5E4-0D4F-83E3-68F2B556C684}" type="slidenum">
              <a:rPr lang="en-US" altLang="x-none"/>
              <a:pPr/>
              <a:t>75</a:t>
            </a:fld>
            <a:endParaRPr lang="en-US" altLang="x-none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894987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F6D6A2-4098-0747-8262-7B7E554698DF}" type="slidenum">
              <a:rPr lang="en-US" altLang="x-none"/>
              <a:pPr/>
              <a:t>76</a:t>
            </a:fld>
            <a:endParaRPr lang="en-US" altLang="x-none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079572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BE380-2772-AA48-B2B6-78A897300ED4}" type="slidenum">
              <a:rPr lang="en-US"/>
              <a:pPr/>
              <a:t>7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So discriminative algorithms try to learn p ( y | x ) directly from the data and then try to classify data. On the other hand, generative algorithms try to learn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 ( x , y ) which can be transformed into p ( y | x ) later to classify the data. One of the advantages of generative algorithms is that you can use p ( x , y ) to generate new data similar to existing data. On the other hand, discriminative algorithms generally give better performance in classification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31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all</a:t>
            </a:r>
            <a:r>
              <a:rPr lang="en-US" baseline="0" dirty="0"/>
              <a:t> words over all documents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0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Wahrscheinlichkeit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dafür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Ereignis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eintritt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Zufallsexperiment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durchführt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634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77070E-AF18-0143-8758-502B7E60EF05}" type="slidenum">
              <a:rPr lang="en-US"/>
              <a:pPr/>
              <a:t>18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/>
              <a:t>Binomial</a:t>
            </a:r>
            <a:r>
              <a:rPr lang="de-DE" baseline="0" dirty="0"/>
              <a:t> </a:t>
            </a:r>
            <a:r>
              <a:rPr lang="de-DE" baseline="0" dirty="0" err="1"/>
              <a:t>distribution</a:t>
            </a:r>
            <a:r>
              <a:rPr lang="de-DE" baseline="0" dirty="0"/>
              <a:t>, </a:t>
            </a:r>
            <a:r>
              <a:rPr lang="de-DE" baseline="0" dirty="0" err="1"/>
              <a:t>where</a:t>
            </a:r>
            <a:r>
              <a:rPr lang="de-DE" baseline="0" dirty="0"/>
              <a:t> </a:t>
            </a:r>
            <a:r>
              <a:rPr lang="de-DE" baseline="0" dirty="0" err="1"/>
              <a:t>n</a:t>
            </a:r>
            <a:r>
              <a:rPr lang="de-DE" baseline="0" dirty="0"/>
              <a:t> </a:t>
            </a:r>
            <a:r>
              <a:rPr lang="de-DE" baseline="0" dirty="0" err="1"/>
              <a:t>experiments</a:t>
            </a:r>
            <a:r>
              <a:rPr lang="de-DE" baseline="0" dirty="0"/>
              <a:t>, prob p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success</a:t>
            </a:r>
            <a:r>
              <a:rPr lang="de-DE" baseline="0" dirty="0"/>
              <a:t> (</a:t>
            </a:r>
            <a:r>
              <a:rPr lang="de-DE" baseline="0" dirty="0" err="1"/>
              <a:t>n</a:t>
            </a:r>
            <a:r>
              <a:rPr lang="de-DE" baseline="0" dirty="0"/>
              <a:t>=1: Bernoulli)</a:t>
            </a:r>
          </a:p>
          <a:p>
            <a:r>
              <a:rPr lang="de-DE" baseline="0" dirty="0"/>
              <a:t>K </a:t>
            </a:r>
            <a:r>
              <a:rPr lang="de-DE" baseline="0" dirty="0" err="1"/>
              <a:t>successes</a:t>
            </a:r>
            <a:r>
              <a:rPr lang="de-DE" baseline="0" dirty="0"/>
              <a:t>: </a:t>
            </a:r>
            <a:r>
              <a:rPr lang="de-DE" baseline="0" dirty="0" err="1"/>
              <a:t>n</a:t>
            </a:r>
            <a:r>
              <a:rPr lang="de-DE" baseline="0" dirty="0"/>
              <a:t> </a:t>
            </a:r>
            <a:r>
              <a:rPr lang="de-DE" baseline="0" dirty="0" err="1"/>
              <a:t>over</a:t>
            </a:r>
            <a:r>
              <a:rPr lang="de-DE" baseline="0" dirty="0"/>
              <a:t> </a:t>
            </a:r>
            <a:r>
              <a:rPr lang="de-DE" baseline="0" dirty="0" err="1"/>
              <a:t>k</a:t>
            </a:r>
            <a:r>
              <a:rPr lang="de-DE" baseline="0" dirty="0"/>
              <a:t> </a:t>
            </a:r>
            <a:r>
              <a:rPr lang="de-DE" baseline="0" dirty="0" err="1"/>
              <a:t>p^k</a:t>
            </a:r>
            <a:r>
              <a:rPr lang="de-DE" baseline="0" dirty="0"/>
              <a:t> (1-p)^(</a:t>
            </a:r>
            <a:r>
              <a:rPr lang="de-DE" baseline="0" dirty="0" err="1"/>
              <a:t>n-k</a:t>
            </a:r>
            <a:r>
              <a:rPr lang="de-DE" baseline="0" dirty="0"/>
              <a:t>)</a:t>
            </a:r>
          </a:p>
          <a:p>
            <a:r>
              <a:rPr lang="de-DE" dirty="0" err="1"/>
              <a:t>Multinomial</a:t>
            </a:r>
            <a:r>
              <a:rPr lang="de-DE" baseline="0" dirty="0"/>
              <a:t> </a:t>
            </a:r>
            <a:r>
              <a:rPr lang="de-DE" baseline="0" dirty="0" err="1"/>
              <a:t>distribution</a:t>
            </a:r>
            <a:r>
              <a:rPr lang="de-DE" baseline="0" dirty="0"/>
              <a:t>: </a:t>
            </a:r>
            <a:r>
              <a:rPr lang="de-DE" baseline="0" dirty="0" err="1"/>
              <a:t>generalization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binomial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k</a:t>
            </a:r>
            <a:r>
              <a:rPr lang="de-DE" baseline="0" dirty="0"/>
              <a:t> </a:t>
            </a:r>
            <a:r>
              <a:rPr lang="de-DE" baseline="0" dirty="0" err="1"/>
              <a:t>outcomes</a:t>
            </a:r>
            <a:r>
              <a:rPr lang="de-DE" baseline="0" dirty="0"/>
              <a:t> </a:t>
            </a:r>
            <a:r>
              <a:rPr lang="de-DE" baseline="0" dirty="0" err="1"/>
              <a:t>instead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2</a:t>
            </a:r>
            <a:endParaRPr lang="de-D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04B6D-D3C3-BB4D-AFA4-F4385D8129F7}" type="slidenum">
              <a:rPr lang="en-US"/>
              <a:pPr/>
              <a:t>19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553200"/>
            <a:ext cx="7162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55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937069-2083-2146-961D-4FB0D4A1E37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9779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213DD-F717-3E46-B0AD-E45DBCF04D9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075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62" b="1" i="0">
                <a:solidFill>
                  <a:srgbClr val="3333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65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06015" y="2512641"/>
            <a:ext cx="4131969" cy="710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18" b="0" i="0">
                <a:solidFill>
                  <a:srgbClr val="3333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35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9" r:id="rId3"/>
    <p:sldLayoutId id="2147483881" r:id="rId4"/>
    <p:sldLayoutId id="2147483883" r:id="rId5"/>
    <p:sldLayoutId id="2147483884" r:id="rId6"/>
    <p:sldLayoutId id="2147483885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2.e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7.emf"/><Relationship Id="rId21" Type="http://schemas.openxmlformats.org/officeDocument/2006/relationships/image" Target="../media/image16.emf"/><Relationship Id="rId7" Type="http://schemas.openxmlformats.org/officeDocument/2006/relationships/image" Target="../media/image9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1.emf"/><Relationship Id="rId5" Type="http://schemas.openxmlformats.org/officeDocument/2006/relationships/image" Target="../media/image8.emf"/><Relationship Id="rId15" Type="http://schemas.openxmlformats.org/officeDocument/2006/relationships/image" Target="../media/image13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5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emf"/><Relationship Id="rId1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2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3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301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2.png"/><Relationship Id="rId3" Type="http://schemas.openxmlformats.org/officeDocument/2006/relationships/image" Target="../media/image4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3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ecial_Interest_Group_on_Information_Retrieva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5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mrehurek.com/gensim/models/ldamodel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7.png"/><Relationship Id="rId5" Type="http://schemas.openxmlformats.org/officeDocument/2006/relationships/image" Target="../media/image70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69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8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82.png"/><Relationship Id="rId5" Type="http://schemas.openxmlformats.org/officeDocument/2006/relationships/image" Target="../media/image70.png"/><Relationship Id="rId10" Type="http://schemas.openxmlformats.org/officeDocument/2006/relationships/image" Target="../media/image76.png"/><Relationship Id="rId4" Type="http://schemas.openxmlformats.org/officeDocument/2006/relationships/image" Target="../media/image69.png"/><Relationship Id="rId9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56.png"/><Relationship Id="rId3" Type="http://schemas.openxmlformats.org/officeDocument/2006/relationships/image" Target="../media/image790.png"/><Relationship Id="rId7" Type="http://schemas.openxmlformats.org/officeDocument/2006/relationships/image" Target="../media/image500.png"/><Relationship Id="rId12" Type="http://schemas.openxmlformats.org/officeDocument/2006/relationships/image" Target="../media/image5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540.png"/><Relationship Id="rId5" Type="http://schemas.openxmlformats.org/officeDocument/2006/relationships/image" Target="../media/image480.png"/><Relationship Id="rId15" Type="http://schemas.openxmlformats.org/officeDocument/2006/relationships/image" Target="../media/image580.png"/><Relationship Id="rId10" Type="http://schemas.openxmlformats.org/officeDocument/2006/relationships/image" Target="../media/image530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Relationship Id="rId14" Type="http://schemas.openxmlformats.org/officeDocument/2006/relationships/image" Target="../media/image57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56.png"/><Relationship Id="rId3" Type="http://schemas.openxmlformats.org/officeDocument/2006/relationships/image" Target="../media/image800.png"/><Relationship Id="rId7" Type="http://schemas.openxmlformats.org/officeDocument/2006/relationships/image" Target="../media/image500.png"/><Relationship Id="rId12" Type="http://schemas.openxmlformats.org/officeDocument/2006/relationships/image" Target="../media/image5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540.png"/><Relationship Id="rId5" Type="http://schemas.openxmlformats.org/officeDocument/2006/relationships/image" Target="../media/image480.png"/><Relationship Id="rId15" Type="http://schemas.openxmlformats.org/officeDocument/2006/relationships/image" Target="../media/image580.png"/><Relationship Id="rId10" Type="http://schemas.openxmlformats.org/officeDocument/2006/relationships/image" Target="../media/image530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Relationship Id="rId14" Type="http://schemas.openxmlformats.org/officeDocument/2006/relationships/image" Target="../media/image57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224136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/>
              <a:t>Intelligent </a:t>
            </a:r>
            <a:r>
              <a:rPr lang="de-DE" sz="3600" b="1" dirty="0" err="1"/>
              <a:t>Agents</a:t>
            </a:r>
            <a:br>
              <a:rPr lang="de-DE" sz="3600" b="1" dirty="0">
                <a:cs typeface="+mj-cs"/>
              </a:rPr>
            </a:br>
            <a:r>
              <a:rPr lang="de-DE" sz="2800" b="1" dirty="0">
                <a:cs typeface="+mj-cs"/>
              </a:rPr>
              <a:t>Topic Analysis: LDA</a:t>
            </a:r>
            <a:endParaRPr lang="de-DE" sz="3600" b="1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80841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cs typeface="+mn-cs"/>
              </a:rPr>
              <a:t>Ralf Möller</a:t>
            </a:r>
          </a:p>
          <a:p>
            <a:pPr eaLnBrk="1" hangingPunct="1">
              <a:defRPr/>
            </a:pPr>
            <a:r>
              <a:rPr lang="de-DE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BAC70E7-9B9D-2E40-A543-EADF9327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8813-C553-B746-A446-E42BA1E1F451}" type="slidenum">
              <a:rPr lang="en-US" altLang="en-DE"/>
              <a:pPr/>
              <a:t>10</a:t>
            </a:fld>
            <a:endParaRPr lang="en-US" altLang="en-DE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26F402DD-E75B-A340-87F4-66A67ECAA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Sampling A Value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05CA98E5-FF62-134A-B5B6-4B03853423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7272" y="1371600"/>
            <a:ext cx="8574088" cy="4114800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n-US" altLang="en-DE" sz="2800" dirty="0">
                <a:sym typeface="Wingdings" pitchFamily="2" charset="2"/>
              </a:rPr>
              <a:t>What does it mean to sample </a:t>
            </a:r>
            <a:r>
              <a:rPr lang="en-US" altLang="en-DE" sz="2800" dirty="0" err="1">
                <a:sym typeface="Wingdings" pitchFamily="2" charset="2"/>
              </a:rPr>
              <a:t>x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baseline="30000" dirty="0" err="1"/>
              <a:t>t</a:t>
            </a:r>
            <a:r>
              <a:rPr lang="en-US" altLang="en-DE" sz="2800" dirty="0">
                <a:sym typeface="Wingdings" pitchFamily="2" charset="2"/>
              </a:rPr>
              <a:t> from P(X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 | </a:t>
            </a:r>
            <a:r>
              <a:rPr lang="en-US" altLang="en-DE" sz="2800" dirty="0" err="1">
                <a:sym typeface="Wingdings" pitchFamily="2" charset="2"/>
              </a:rPr>
              <a:t>pa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) ?</a:t>
            </a:r>
          </a:p>
          <a:p>
            <a:pPr marL="609600" indent="-609600"/>
            <a:r>
              <a:rPr lang="en-US" altLang="en-DE" sz="2800" dirty="0"/>
              <a:t>Assume Dom(X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/>
              <a:t>)={0,1}</a:t>
            </a:r>
          </a:p>
          <a:p>
            <a:pPr marL="609600" indent="-609600"/>
            <a:r>
              <a:rPr lang="en-US" altLang="en-DE" sz="2800" dirty="0"/>
              <a:t>Assume </a:t>
            </a:r>
            <a:r>
              <a:rPr lang="en-US" altLang="en-DE" sz="2800" dirty="0">
                <a:sym typeface="Wingdings" pitchFamily="2" charset="2"/>
              </a:rPr>
              <a:t>P(X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 | </a:t>
            </a:r>
            <a:r>
              <a:rPr lang="en-US" altLang="en-DE" sz="2800" dirty="0" err="1">
                <a:sym typeface="Wingdings" pitchFamily="2" charset="2"/>
              </a:rPr>
              <a:t>pa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) = (0.3, 0.7)</a:t>
            </a:r>
            <a:endParaRPr lang="en-US" altLang="en-DE" sz="2800" dirty="0"/>
          </a:p>
          <a:p>
            <a:pPr marL="609600" indent="-609600"/>
            <a:endParaRPr lang="en-US" altLang="en-DE" sz="2800" dirty="0"/>
          </a:p>
          <a:p>
            <a:pPr marL="609600" indent="-609600"/>
            <a:endParaRPr lang="en-US" altLang="en-DE" sz="2800" dirty="0"/>
          </a:p>
          <a:p>
            <a:pPr marL="609600" indent="-609600"/>
            <a:r>
              <a:rPr lang="en-US" altLang="en-DE" sz="2800" dirty="0"/>
              <a:t>Draw a random number </a:t>
            </a:r>
            <a:r>
              <a:rPr lang="en-US" altLang="en-DE" sz="2800" b="1" dirty="0"/>
              <a:t>r</a:t>
            </a:r>
            <a:r>
              <a:rPr lang="en-US" altLang="en-DE" sz="2800" dirty="0"/>
              <a:t> from [0,1]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	If </a:t>
            </a:r>
            <a:r>
              <a:rPr lang="en-US" altLang="en-DE" sz="2800" b="1" dirty="0"/>
              <a:t>r</a:t>
            </a:r>
            <a:r>
              <a:rPr lang="en-US" altLang="en-DE" sz="2800" dirty="0"/>
              <a:t> falls into [0,0.3], set 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/>
              <a:t> = 0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	If </a:t>
            </a:r>
            <a:r>
              <a:rPr lang="en-US" altLang="en-DE" sz="2800" b="1" dirty="0"/>
              <a:t>r</a:t>
            </a:r>
            <a:r>
              <a:rPr lang="en-US" altLang="en-DE" sz="2800" dirty="0"/>
              <a:t> falls into (0.3,1], set 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/>
              <a:t>=1</a:t>
            </a:r>
          </a:p>
        </p:txBody>
      </p:sp>
      <p:grpSp>
        <p:nvGrpSpPr>
          <p:cNvPr id="130065" name="Group 17">
            <a:extLst>
              <a:ext uri="{FF2B5EF4-FFF2-40B4-BE49-F238E27FC236}">
                <a16:creationId xmlns:a16="http://schemas.microsoft.com/office/drawing/2014/main" id="{446A1615-5D4B-CB48-B7D1-4820D0F51C71}"/>
              </a:ext>
            </a:extLst>
          </p:cNvPr>
          <p:cNvGrpSpPr>
            <a:grpSpLocks/>
          </p:cNvGrpSpPr>
          <p:nvPr/>
        </p:nvGrpSpPr>
        <p:grpSpPr bwMode="auto">
          <a:xfrm>
            <a:off x="2053672" y="3087687"/>
            <a:ext cx="5181600" cy="685800"/>
            <a:chOff x="1296" y="2352"/>
            <a:chExt cx="3264" cy="432"/>
          </a:xfrm>
        </p:grpSpPr>
        <p:grpSp>
          <p:nvGrpSpPr>
            <p:cNvPr id="130057" name="Group 9">
              <a:extLst>
                <a:ext uri="{FF2B5EF4-FFF2-40B4-BE49-F238E27FC236}">
                  <a16:creationId xmlns:a16="http://schemas.microsoft.com/office/drawing/2014/main" id="{C16C8B75-B7EF-5042-ADFD-9E7ED015F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2352"/>
              <a:ext cx="3264" cy="96"/>
              <a:chOff x="864" y="4032"/>
              <a:chExt cx="3264" cy="96"/>
            </a:xfrm>
          </p:grpSpPr>
          <p:sp>
            <p:nvSpPr>
              <p:cNvPr id="130052" name="Line 4">
                <a:extLst>
                  <a:ext uri="{FF2B5EF4-FFF2-40B4-BE49-F238E27FC236}">
                    <a16:creationId xmlns:a16="http://schemas.microsoft.com/office/drawing/2014/main" id="{D8514581-2BDC-1441-A315-3F5E37F67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4080"/>
                <a:ext cx="32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DE"/>
              </a:p>
            </p:txBody>
          </p:sp>
          <p:sp>
            <p:nvSpPr>
              <p:cNvPr id="130053" name="Line 5">
                <a:extLst>
                  <a:ext uri="{FF2B5EF4-FFF2-40B4-BE49-F238E27FC236}">
                    <a16:creationId xmlns:a16="http://schemas.microsoft.com/office/drawing/2014/main" id="{6D8D8D08-D38A-B44E-BFC2-D589147B0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403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DE"/>
              </a:p>
            </p:txBody>
          </p:sp>
          <p:sp>
            <p:nvSpPr>
              <p:cNvPr id="130054" name="Line 6">
                <a:extLst>
                  <a:ext uri="{FF2B5EF4-FFF2-40B4-BE49-F238E27FC236}">
                    <a16:creationId xmlns:a16="http://schemas.microsoft.com/office/drawing/2014/main" id="{1C1B2BDD-092F-C342-A141-C0BBE667C1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403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DE"/>
              </a:p>
            </p:txBody>
          </p:sp>
          <p:sp>
            <p:nvSpPr>
              <p:cNvPr id="130056" name="Line 8">
                <a:extLst>
                  <a:ext uri="{FF2B5EF4-FFF2-40B4-BE49-F238E27FC236}">
                    <a16:creationId xmlns:a16="http://schemas.microsoft.com/office/drawing/2014/main" id="{A9F76EAF-1BD8-5D49-9ED5-1D5BE0EFDC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403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DE"/>
              </a:p>
            </p:txBody>
          </p:sp>
        </p:grpSp>
        <p:sp>
          <p:nvSpPr>
            <p:cNvPr id="130058" name="Text Box 10">
              <a:extLst>
                <a:ext uri="{FF2B5EF4-FFF2-40B4-BE49-F238E27FC236}">
                  <a16:creationId xmlns:a16="http://schemas.microsoft.com/office/drawing/2014/main" id="{11E2FBB8-DD60-DC4C-863F-693618AFA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249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DE" sz="2400"/>
                <a:t>0</a:t>
              </a:r>
            </a:p>
          </p:txBody>
        </p:sp>
        <p:sp>
          <p:nvSpPr>
            <p:cNvPr id="130059" name="Text Box 11">
              <a:extLst>
                <a:ext uri="{FF2B5EF4-FFF2-40B4-BE49-F238E27FC236}">
                  <a16:creationId xmlns:a16="http://schemas.microsoft.com/office/drawing/2014/main" id="{B9D4A32B-3206-E24D-B3C8-5203EF9EE3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49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DE" sz="2400"/>
                <a:t>1</a:t>
              </a:r>
            </a:p>
          </p:txBody>
        </p:sp>
        <p:sp>
          <p:nvSpPr>
            <p:cNvPr id="130060" name="Text Box 12">
              <a:extLst>
                <a:ext uri="{FF2B5EF4-FFF2-40B4-BE49-F238E27FC236}">
                  <a16:creationId xmlns:a16="http://schemas.microsoft.com/office/drawing/2014/main" id="{93537792-C8A7-064B-B18F-EF946223D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496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DE" sz="2400"/>
                <a:t>0.3</a:t>
              </a:r>
            </a:p>
          </p:txBody>
        </p:sp>
        <p:sp>
          <p:nvSpPr>
            <p:cNvPr id="130062" name="Line 14">
              <a:extLst>
                <a:ext uri="{FF2B5EF4-FFF2-40B4-BE49-F238E27FC236}">
                  <a16:creationId xmlns:a16="http://schemas.microsoft.com/office/drawing/2014/main" id="{58A50A23-6B96-7D4B-B0D3-5601518AE0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352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DE"/>
            </a:p>
          </p:txBody>
        </p:sp>
        <p:sp>
          <p:nvSpPr>
            <p:cNvPr id="130063" name="Line 15">
              <a:extLst>
                <a:ext uri="{FF2B5EF4-FFF2-40B4-BE49-F238E27FC236}">
                  <a16:creationId xmlns:a16="http://schemas.microsoft.com/office/drawing/2014/main" id="{450AB111-0089-5B44-9E84-0D246C0A73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20" y="2352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DE"/>
            </a:p>
          </p:txBody>
        </p:sp>
        <p:sp>
          <p:nvSpPr>
            <p:cNvPr id="130064" name="Text Box 16">
              <a:extLst>
                <a:ext uri="{FF2B5EF4-FFF2-40B4-BE49-F238E27FC236}">
                  <a16:creationId xmlns:a16="http://schemas.microsoft.com/office/drawing/2014/main" id="{BA64A8CD-85F6-4645-96B7-D125EEF29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DE" sz="2400" b="1"/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6732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D5079F96-D891-4140-B171-08037595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fld id="{B5DC95AE-A9B7-A149-B238-697FB01D775B}" type="slidenum">
              <a:rPr lang="en-US" altLang="en-DE" smtClean="0"/>
              <a:pPr/>
              <a:t>11</a:t>
            </a:fld>
            <a:endParaRPr lang="en-US" altLang="en-DE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CE92FD18-BE00-C143-9331-DA2BFBC41C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881" y="185018"/>
            <a:ext cx="7793037" cy="665162"/>
          </a:xfrm>
        </p:spPr>
        <p:txBody>
          <a:bodyPr/>
          <a:lstStyle/>
          <a:p>
            <a:r>
              <a:rPr lang="en-US" altLang="en-DE" dirty="0"/>
              <a:t>Forward Sampling (Example)</a:t>
            </a:r>
          </a:p>
        </p:txBody>
      </p:sp>
      <p:graphicFrame>
        <p:nvGraphicFramePr>
          <p:cNvPr id="45059" name="Object 3">
            <a:extLst>
              <a:ext uri="{FF2B5EF4-FFF2-40B4-BE49-F238E27FC236}">
                <a16:creationId xmlns:a16="http://schemas.microsoft.com/office/drawing/2014/main" id="{7BBEDFB3-9A38-D547-9149-6EFC7F93A0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970104"/>
              </p:ext>
            </p:extLst>
          </p:nvPr>
        </p:nvGraphicFramePr>
        <p:xfrm>
          <a:off x="4300406" y="2641239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28900" imgH="4978400" progId="Equation.3">
                  <p:embed/>
                </p:oleObj>
              </mc:Choice>
              <mc:Fallback>
                <p:oleObj name="Equation" r:id="rId2" imgW="2628900" imgH="4978400" progId="Equation.3">
                  <p:embed/>
                  <p:pic>
                    <p:nvPicPr>
                      <p:cNvPr id="45059" name="Object 3">
                        <a:extLst>
                          <a:ext uri="{FF2B5EF4-FFF2-40B4-BE49-F238E27FC236}">
                            <a16:creationId xmlns:a16="http://schemas.microsoft.com/office/drawing/2014/main" id="{7BBEDFB3-9A38-D547-9149-6EFC7F93A0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0406" y="2641239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Oval 4">
            <a:extLst>
              <a:ext uri="{FF2B5EF4-FFF2-40B4-BE49-F238E27FC236}">
                <a16:creationId xmlns:a16="http://schemas.microsoft.com/office/drawing/2014/main" id="{1EB2F5FF-87B4-D947-9593-695FE4AE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631" y="1458552"/>
            <a:ext cx="755650" cy="74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DE" altLang="en-DE" sz="4000">
              <a:latin typeface="Times New Roman" panose="02020603050405020304" pitchFamily="18" charset="0"/>
            </a:endParaRPr>
          </a:p>
        </p:txBody>
      </p:sp>
      <p:sp>
        <p:nvSpPr>
          <p:cNvPr id="45061" name="Oval 5">
            <a:extLst>
              <a:ext uri="{FF2B5EF4-FFF2-40B4-BE49-F238E27FC236}">
                <a16:creationId xmlns:a16="http://schemas.microsoft.com/office/drawing/2014/main" id="{E0BE24D5-F7C4-6C41-823B-1F83C7E66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131" y="3446102"/>
            <a:ext cx="754063" cy="74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DE" altLang="en-DE" sz="4000">
              <a:latin typeface="Times New Roman" panose="02020603050405020304" pitchFamily="18" charset="0"/>
            </a:endParaRPr>
          </a:p>
        </p:txBody>
      </p:sp>
      <p:sp>
        <p:nvSpPr>
          <p:cNvPr id="45062" name="Oval 6">
            <a:extLst>
              <a:ext uri="{FF2B5EF4-FFF2-40B4-BE49-F238E27FC236}">
                <a16:creationId xmlns:a16="http://schemas.microsoft.com/office/drawing/2014/main" id="{6FCB2B36-AA48-DB47-8ADE-7F3E19C27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56" y="2514239"/>
            <a:ext cx="754063" cy="74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DE" altLang="en-DE" sz="4000">
              <a:latin typeface="Times New Roman" panose="02020603050405020304" pitchFamily="18" charset="0"/>
            </a:endParaRPr>
          </a:p>
        </p:txBody>
      </p:sp>
      <p:sp>
        <p:nvSpPr>
          <p:cNvPr id="45063" name="Oval 7">
            <a:extLst>
              <a:ext uri="{FF2B5EF4-FFF2-40B4-BE49-F238E27FC236}">
                <a16:creationId xmlns:a16="http://schemas.microsoft.com/office/drawing/2014/main" id="{99BCEABC-266E-7B4F-8E79-61A95DD72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6694" y="2452327"/>
            <a:ext cx="754062" cy="74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DE" altLang="en-DE" sz="4000">
              <a:latin typeface="Times New Roman" panose="02020603050405020304" pitchFamily="18" charset="0"/>
            </a:endParaRPr>
          </a:p>
        </p:txBody>
      </p:sp>
      <p:sp>
        <p:nvSpPr>
          <p:cNvPr id="45064" name="Line 8">
            <a:extLst>
              <a:ext uri="{FF2B5EF4-FFF2-40B4-BE49-F238E27FC236}">
                <a16:creationId xmlns:a16="http://schemas.microsoft.com/office/drawing/2014/main" id="{154FE7F4-B704-534A-BCD2-38BF5FF13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7781" y="2079264"/>
            <a:ext cx="439738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DE"/>
          </a:p>
        </p:txBody>
      </p:sp>
      <p:sp>
        <p:nvSpPr>
          <p:cNvPr id="45065" name="Line 9">
            <a:extLst>
              <a:ext uri="{FF2B5EF4-FFF2-40B4-BE49-F238E27FC236}">
                <a16:creationId xmlns:a16="http://schemas.microsoft.com/office/drawing/2014/main" id="{0363470F-597C-C446-A3D4-1415267F74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79394" y="2079264"/>
            <a:ext cx="439737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DE"/>
          </a:p>
        </p:txBody>
      </p:sp>
      <p:sp>
        <p:nvSpPr>
          <p:cNvPr id="45066" name="Line 10">
            <a:extLst>
              <a:ext uri="{FF2B5EF4-FFF2-40B4-BE49-F238E27FC236}">
                <a16:creationId xmlns:a16="http://schemas.microsoft.com/office/drawing/2014/main" id="{C12E4C58-A758-9C40-A2A1-A65596968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1306" y="3198452"/>
            <a:ext cx="441325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DE"/>
          </a:p>
        </p:txBody>
      </p:sp>
      <p:sp>
        <p:nvSpPr>
          <p:cNvPr id="45067" name="Line 11">
            <a:extLst>
              <a:ext uri="{FF2B5EF4-FFF2-40B4-BE49-F238E27FC236}">
                <a16:creationId xmlns:a16="http://schemas.microsoft.com/office/drawing/2014/main" id="{5DFEB5BF-76B2-294C-B479-CDBB40A5E5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47781" y="3198452"/>
            <a:ext cx="439738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DE"/>
          </a:p>
        </p:txBody>
      </p:sp>
      <p:graphicFrame>
        <p:nvGraphicFramePr>
          <p:cNvPr id="45068" name="Object 12">
            <a:extLst>
              <a:ext uri="{FF2B5EF4-FFF2-40B4-BE49-F238E27FC236}">
                <a16:creationId xmlns:a16="http://schemas.microsoft.com/office/drawing/2014/main" id="{A2204E5D-9F1E-F448-A526-34788E4DB5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673074"/>
              </p:ext>
            </p:extLst>
          </p:nvPr>
        </p:nvGraphicFramePr>
        <p:xfrm>
          <a:off x="1690556" y="1458552"/>
          <a:ext cx="712788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86300" imgH="4978400" progId="Equation.3">
                  <p:embed/>
                </p:oleObj>
              </mc:Choice>
              <mc:Fallback>
                <p:oleObj name="Equation" r:id="rId4" imgW="4686300" imgH="4978400" progId="Equation.3">
                  <p:embed/>
                  <p:pic>
                    <p:nvPicPr>
                      <p:cNvPr id="45068" name="Object 12">
                        <a:extLst>
                          <a:ext uri="{FF2B5EF4-FFF2-40B4-BE49-F238E27FC236}">
                            <a16:creationId xmlns:a16="http://schemas.microsoft.com/office/drawing/2014/main" id="{A2204E5D-9F1E-F448-A526-34788E4DB5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556" y="1458552"/>
                        <a:ext cx="712788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9" name="Object 13">
            <a:extLst>
              <a:ext uri="{FF2B5EF4-FFF2-40B4-BE49-F238E27FC236}">
                <a16:creationId xmlns:a16="http://schemas.microsoft.com/office/drawing/2014/main" id="{867ED8A6-C639-2D4A-B731-AE5D90B94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73564"/>
              </p:ext>
            </p:extLst>
          </p:nvPr>
        </p:nvGraphicFramePr>
        <p:xfrm>
          <a:off x="776156" y="2449152"/>
          <a:ext cx="75565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978400" imgH="4978400" progId="Equation.3">
                  <p:embed/>
                </p:oleObj>
              </mc:Choice>
              <mc:Fallback>
                <p:oleObj name="Equation" r:id="rId6" imgW="4978400" imgH="4978400" progId="Equation.3">
                  <p:embed/>
                  <p:pic>
                    <p:nvPicPr>
                      <p:cNvPr id="45069" name="Object 13">
                        <a:extLst>
                          <a:ext uri="{FF2B5EF4-FFF2-40B4-BE49-F238E27FC236}">
                            <a16:creationId xmlns:a16="http://schemas.microsoft.com/office/drawing/2014/main" id="{867ED8A6-C639-2D4A-B731-AE5D90B947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156" y="2449152"/>
                        <a:ext cx="755650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0" name="Object 14">
            <a:extLst>
              <a:ext uri="{FF2B5EF4-FFF2-40B4-BE49-F238E27FC236}">
                <a16:creationId xmlns:a16="http://schemas.microsoft.com/office/drawing/2014/main" id="{EC6E9542-A2AF-2B4B-925A-7EE9573B4A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802661"/>
              </p:ext>
            </p:extLst>
          </p:nvPr>
        </p:nvGraphicFramePr>
        <p:xfrm>
          <a:off x="2604956" y="2449152"/>
          <a:ext cx="75723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978400" imgH="5270500" progId="Equation.3">
                  <p:embed/>
                </p:oleObj>
              </mc:Choice>
              <mc:Fallback>
                <p:oleObj name="Equation" r:id="rId8" imgW="4978400" imgH="5270500" progId="Equation.3">
                  <p:embed/>
                  <p:pic>
                    <p:nvPicPr>
                      <p:cNvPr id="45070" name="Object 14">
                        <a:extLst>
                          <a:ext uri="{FF2B5EF4-FFF2-40B4-BE49-F238E27FC236}">
                            <a16:creationId xmlns:a16="http://schemas.microsoft.com/office/drawing/2014/main" id="{EC6E9542-A2AF-2B4B-925A-7EE9573B4A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956" y="2449152"/>
                        <a:ext cx="75723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1" name="Object 15">
            <a:extLst>
              <a:ext uri="{FF2B5EF4-FFF2-40B4-BE49-F238E27FC236}">
                <a16:creationId xmlns:a16="http://schemas.microsoft.com/office/drawing/2014/main" id="{470D84E5-3623-8740-82C6-2B99C3B256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355250"/>
              </p:ext>
            </p:extLst>
          </p:nvPr>
        </p:nvGraphicFramePr>
        <p:xfrm>
          <a:off x="1708019" y="3438164"/>
          <a:ext cx="7556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978400" imgH="4978400" progId="Equation.3">
                  <p:embed/>
                </p:oleObj>
              </mc:Choice>
              <mc:Fallback>
                <p:oleObj name="Equation" r:id="rId10" imgW="4978400" imgH="4978400" progId="Equation.3">
                  <p:embed/>
                  <p:pic>
                    <p:nvPicPr>
                      <p:cNvPr id="45071" name="Object 15">
                        <a:extLst>
                          <a:ext uri="{FF2B5EF4-FFF2-40B4-BE49-F238E27FC236}">
                            <a16:creationId xmlns:a16="http://schemas.microsoft.com/office/drawing/2014/main" id="{470D84E5-3623-8740-82C6-2B99C3B256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019" y="3438164"/>
                        <a:ext cx="7556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2" name="Object 16">
            <a:extLst>
              <a:ext uri="{FF2B5EF4-FFF2-40B4-BE49-F238E27FC236}">
                <a16:creationId xmlns:a16="http://schemas.microsoft.com/office/drawing/2014/main" id="{0F885A1E-CED2-C342-9FA1-329EDF773B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999540"/>
              </p:ext>
            </p:extLst>
          </p:nvPr>
        </p:nvGraphicFramePr>
        <p:xfrm>
          <a:off x="2412869" y="1453789"/>
          <a:ext cx="573087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067800" imgH="4978400" progId="Equation.3">
                  <p:embed/>
                </p:oleObj>
              </mc:Choice>
              <mc:Fallback>
                <p:oleObj name="Equation" r:id="rId12" imgW="9067800" imgH="4978400" progId="Equation.3">
                  <p:embed/>
                  <p:pic>
                    <p:nvPicPr>
                      <p:cNvPr id="45072" name="Object 16">
                        <a:extLst>
                          <a:ext uri="{FF2B5EF4-FFF2-40B4-BE49-F238E27FC236}">
                            <a16:creationId xmlns:a16="http://schemas.microsoft.com/office/drawing/2014/main" id="{0F885A1E-CED2-C342-9FA1-329EDF773B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869" y="1453789"/>
                        <a:ext cx="573087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3" name="Object 17">
            <a:extLst>
              <a:ext uri="{FF2B5EF4-FFF2-40B4-BE49-F238E27FC236}">
                <a16:creationId xmlns:a16="http://schemas.microsoft.com/office/drawing/2014/main" id="{C7E35E32-5885-4442-AE43-02A75EF9B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77498"/>
              </p:ext>
            </p:extLst>
          </p:nvPr>
        </p:nvGraphicFramePr>
        <p:xfrm>
          <a:off x="471356" y="3282589"/>
          <a:ext cx="10668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338300" imgH="4978400" progId="Equation.3">
                  <p:embed/>
                </p:oleObj>
              </mc:Choice>
              <mc:Fallback>
                <p:oleObj name="Equation" r:id="rId14" imgW="14338300" imgH="4978400" progId="Equation.3">
                  <p:embed/>
                  <p:pic>
                    <p:nvPicPr>
                      <p:cNvPr id="45073" name="Object 17">
                        <a:extLst>
                          <a:ext uri="{FF2B5EF4-FFF2-40B4-BE49-F238E27FC236}">
                            <a16:creationId xmlns:a16="http://schemas.microsoft.com/office/drawing/2014/main" id="{C7E35E32-5885-4442-AE43-02A75EF9B7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356" y="3282589"/>
                        <a:ext cx="106680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4" name="Object 18">
            <a:extLst>
              <a:ext uri="{FF2B5EF4-FFF2-40B4-BE49-F238E27FC236}">
                <a16:creationId xmlns:a16="http://schemas.microsoft.com/office/drawing/2014/main" id="{C790C221-0F20-5648-85AE-4446A25550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969140"/>
              </p:ext>
            </p:extLst>
          </p:nvPr>
        </p:nvGraphicFramePr>
        <p:xfrm>
          <a:off x="1690556" y="4120789"/>
          <a:ext cx="144780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304000" imgH="5270500" progId="Equation.3">
                  <p:embed/>
                </p:oleObj>
              </mc:Choice>
              <mc:Fallback>
                <p:oleObj name="Equation" r:id="rId16" imgW="19304000" imgH="5270500" progId="Equation.3">
                  <p:embed/>
                  <p:pic>
                    <p:nvPicPr>
                      <p:cNvPr id="45074" name="Object 18">
                        <a:extLst>
                          <a:ext uri="{FF2B5EF4-FFF2-40B4-BE49-F238E27FC236}">
                            <a16:creationId xmlns:a16="http://schemas.microsoft.com/office/drawing/2014/main" id="{C790C221-0F20-5648-85AE-4446A25550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556" y="4120789"/>
                        <a:ext cx="1447800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5" name="Object 19">
            <a:extLst>
              <a:ext uri="{FF2B5EF4-FFF2-40B4-BE49-F238E27FC236}">
                <a16:creationId xmlns:a16="http://schemas.microsoft.com/office/drawing/2014/main" id="{1A889D98-20A4-7442-8006-088EF4C7E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158591"/>
              </p:ext>
            </p:extLst>
          </p:nvPr>
        </p:nvGraphicFramePr>
        <p:xfrm>
          <a:off x="2604956" y="3282589"/>
          <a:ext cx="9906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338300" imgH="5270500" progId="Equation.3">
                  <p:embed/>
                </p:oleObj>
              </mc:Choice>
              <mc:Fallback>
                <p:oleObj name="Equation" r:id="rId18" imgW="14338300" imgH="5270500" progId="Equation.3">
                  <p:embed/>
                  <p:pic>
                    <p:nvPicPr>
                      <p:cNvPr id="45075" name="Object 19">
                        <a:extLst>
                          <a:ext uri="{FF2B5EF4-FFF2-40B4-BE49-F238E27FC236}">
                            <a16:creationId xmlns:a16="http://schemas.microsoft.com/office/drawing/2014/main" id="{1A889D98-20A4-7442-8006-088EF4C7E3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956" y="3282589"/>
                        <a:ext cx="990600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6" name="Object 20">
            <a:extLst>
              <a:ext uri="{FF2B5EF4-FFF2-40B4-BE49-F238E27FC236}">
                <a16:creationId xmlns:a16="http://schemas.microsoft.com/office/drawing/2014/main" id="{B9517B5F-379F-A946-AD12-D6C6CD2A0F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363802"/>
              </p:ext>
            </p:extLst>
          </p:nvPr>
        </p:nvGraphicFramePr>
        <p:xfrm>
          <a:off x="4128956" y="1301389"/>
          <a:ext cx="4038600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3294300" imgH="36576000" progId="Equation.3">
                  <p:embed/>
                </p:oleObj>
              </mc:Choice>
              <mc:Fallback>
                <p:oleObj name="Equation" r:id="rId20" imgW="43294300" imgH="36576000" progId="Equation.3">
                  <p:embed/>
                  <p:pic>
                    <p:nvPicPr>
                      <p:cNvPr id="45076" name="Object 20">
                        <a:extLst>
                          <a:ext uri="{FF2B5EF4-FFF2-40B4-BE49-F238E27FC236}">
                            <a16:creationId xmlns:a16="http://schemas.microsoft.com/office/drawing/2014/main" id="{B9517B5F-379F-A946-AD12-D6C6CD2A0F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8956" y="1301389"/>
                        <a:ext cx="4038600" cy="341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loud Callout 1">
            <a:extLst>
              <a:ext uri="{FF2B5EF4-FFF2-40B4-BE49-F238E27FC236}">
                <a16:creationId xmlns:a16="http://schemas.microsoft.com/office/drawing/2014/main" id="{033AA637-0A2D-C04B-9CB2-C78A2763F00D}"/>
              </a:ext>
            </a:extLst>
          </p:cNvPr>
          <p:cNvSpPr/>
          <p:nvPr/>
        </p:nvSpPr>
        <p:spPr>
          <a:xfrm>
            <a:off x="1410297" y="4935722"/>
            <a:ext cx="3903794" cy="1440160"/>
          </a:xfrm>
          <a:prstGeom prst="cloudCallout">
            <a:avLst>
              <a:gd name="adj1" fmla="val 17927"/>
              <a:gd name="adj2" fmla="val -1249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Rejection sampling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(rather inefficient)</a:t>
            </a:r>
          </a:p>
        </p:txBody>
      </p:sp>
    </p:spTree>
    <p:extLst>
      <p:ext uri="{BB962C8B-B14F-4D97-AF65-F5344CB8AC3E}">
        <p14:creationId xmlns:p14="http://schemas.microsoft.com/office/powerpoint/2010/main" val="16844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Earlier Topic Models: Topics Known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3584" y="1196975"/>
            <a:ext cx="5573215" cy="4968875"/>
          </a:xfrm>
        </p:spPr>
        <p:txBody>
          <a:bodyPr/>
          <a:lstStyle/>
          <a:p>
            <a:r>
              <a:rPr lang="en-US" dirty="0"/>
              <a:t>Unigram</a:t>
            </a:r>
          </a:p>
          <a:p>
            <a:pPr lvl="1"/>
            <a:r>
              <a:rPr lang="en-US" dirty="0"/>
              <a:t>No context information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12</a:t>
            </a:fld>
            <a:endParaRPr lang="de-DE"/>
          </a:p>
        </p:txBody>
      </p:sp>
      <p:grpSp>
        <p:nvGrpSpPr>
          <p:cNvPr id="33" name="Group 32"/>
          <p:cNvGrpSpPr/>
          <p:nvPr/>
        </p:nvGrpSpPr>
        <p:grpSpPr>
          <a:xfrm>
            <a:off x="1056184" y="1449388"/>
            <a:ext cx="1219200" cy="1066800"/>
            <a:chOff x="6322572" y="1449719"/>
            <a:chExt cx="1219200" cy="1066800"/>
          </a:xfrm>
        </p:grpSpPr>
        <p:sp>
          <p:nvSpPr>
            <p:cNvPr id="6" name="Oval 16"/>
            <p:cNvSpPr>
              <a:spLocks noChangeArrowheads="1"/>
            </p:cNvSpPr>
            <p:nvPr/>
          </p:nvSpPr>
          <p:spPr bwMode="auto">
            <a:xfrm>
              <a:off x="6551172" y="1678319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6322572" y="1449719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7160772" y="2135519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923928" y="2204864"/>
                <a:ext cx="3474477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204864"/>
                <a:ext cx="3474477" cy="8962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13" y="3459589"/>
            <a:ext cx="7772400" cy="22733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94781" y="5810865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Automatically generated sentences from a unigram model</a:t>
            </a:r>
          </a:p>
        </p:txBody>
      </p:sp>
    </p:spTree>
    <p:extLst>
      <p:ext uri="{BB962C8B-B14F-4D97-AF65-F5344CB8AC3E}">
        <p14:creationId xmlns:p14="http://schemas.microsoft.com/office/powerpoint/2010/main" val="49787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B565F-D41A-7749-A090-29138451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Multinomial Na</a:t>
            </a:r>
            <a:r>
              <a:rPr lang="en-US" dirty="0" err="1"/>
              <a:t>ï</a:t>
            </a:r>
            <a:r>
              <a:rPr lang="en-DE" dirty="0"/>
              <a:t>ve Bayes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D138C7-2E7B-B34A-A0D1-EB7EA5E587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84348" y="1196975"/>
                <a:ext cx="4502451" cy="4968875"/>
              </a:xfrm>
            </p:spPr>
            <p:txBody>
              <a:bodyPr/>
              <a:lstStyle/>
              <a:p>
                <a:r>
                  <a:rPr lang="en-US" dirty="0"/>
                  <a:t>How to specify Domain(C)?</a:t>
                </a:r>
              </a:p>
              <a:p>
                <a:pPr lvl="1"/>
                <a:r>
                  <a:rPr lang="en-DE" dirty="0"/>
                  <a:t>Domain(C) = {1, 2, …, k} or</a:t>
                </a:r>
              </a:p>
              <a:p>
                <a:pPr lvl="1"/>
                <a:r>
                  <a:rPr lang="en-DE" dirty="0"/>
                  <a:t>Domain(C) = {0, 1}</a:t>
                </a:r>
                <a:r>
                  <a:rPr lang="en-DE" baseline="30000" dirty="0"/>
                  <a:t>k</a:t>
                </a:r>
              </a:p>
              <a:p>
                <a:r>
                  <a:rPr lang="en-US" dirty="0"/>
                  <a:t>How to specify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dirty="0"/>
                  <a:t>Define a table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or use parameterized distribution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 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)</a:t>
                </a:r>
                <a:endParaRPr lang="en-US" dirty="0"/>
              </a:p>
              <a:p>
                <a:pPr lvl="2"/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P(C=c|π)=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ctrlPr>
                          <a:rPr lang="is-I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p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Symbol" charset="0"/>
                            <a:sym typeface="Symbol" charset="0"/>
                          </a:rPr>
                          <m:t></m:t>
                        </m:r>
                        <m:r>
                          <a:rPr lang="de-DE" i="1" baseline="-25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𝑘</m:t>
                        </m:r>
                        <m:r>
                          <a:rPr lang="de-DE" i="1" baseline="30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𝑧</m:t>
                        </m:r>
                        <m:r>
                          <a:rPr lang="de-DE" i="1" baseline="20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𝑘</m:t>
                        </m:r>
                      </m:e>
                    </m:nary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D138C7-2E7B-B34A-A0D1-EB7EA5E587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84348" y="1196975"/>
                <a:ext cx="4502451" cy="4968875"/>
              </a:xfrm>
              <a:blipFill>
                <a:blip r:embed="rId2"/>
                <a:stretch>
                  <a:fillRect l="-2254" t="-1276" b="-2244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E39F6-8540-9649-B40B-BFF4B82B2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AFB00168-96ED-6C4C-A0C8-F0B726050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544" y="2700908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7" name="Oval 16">
            <a:extLst>
              <a:ext uri="{FF2B5EF4-FFF2-40B4-BE49-F238E27FC236}">
                <a16:creationId xmlns:a16="http://schemas.microsoft.com/office/drawing/2014/main" id="{A07E4908-D256-464F-A49E-3F01423A8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44" y="3920108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W</a:t>
            </a:r>
            <a:endParaRPr lang="en-US" baseline="-25000"/>
          </a:p>
        </p:txBody>
      </p:sp>
      <p:sp>
        <p:nvSpPr>
          <p:cNvPr id="8" name="Line 18">
            <a:extLst>
              <a:ext uri="{FF2B5EF4-FFF2-40B4-BE49-F238E27FC236}">
                <a16:creationId xmlns:a16="http://schemas.microsoft.com/office/drawing/2014/main" id="{8B1956E2-1B3B-C943-BDB0-5DC8D519B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9544" y="3386708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45118593-A805-5F47-B83C-95D9A1F02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319908"/>
            <a:ext cx="1828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6A6AF76B-B5BB-C044-8124-D65B2C6A7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44" y="3691508"/>
            <a:ext cx="1219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BD9D4D24-1518-6A4F-AFE2-F961316B0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344" y="4377308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E9AEB933-4E43-B141-A8FB-D3E72EB63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344" y="4605908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</a:t>
            </a:r>
          </a:p>
        </p:txBody>
      </p:sp>
      <p:sp>
        <p:nvSpPr>
          <p:cNvPr id="13" name="Oval 27">
            <a:extLst>
              <a:ext uri="{FF2B5EF4-FFF2-40B4-BE49-F238E27FC236}">
                <a16:creationId xmlns:a16="http://schemas.microsoft.com/office/drawing/2014/main" id="{5A70EF73-6818-CD46-B9CC-422942CDC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44" y="1405508"/>
            <a:ext cx="685801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latin typeface="Symbol" charset="0"/>
                <a:sym typeface="Symbol" charset="0"/>
              </a:rPr>
              <a:t></a:t>
            </a:r>
          </a:p>
        </p:txBody>
      </p:sp>
      <p:sp>
        <p:nvSpPr>
          <p:cNvPr id="14" name="Line 28">
            <a:extLst>
              <a:ext uri="{FF2B5EF4-FFF2-40B4-BE49-F238E27FC236}">
                <a16:creationId xmlns:a16="http://schemas.microsoft.com/office/drawing/2014/main" id="{AC710AEF-C453-8D4E-BFC4-6E16BAC5A1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9544" y="2015108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Oval 36">
            <a:extLst>
              <a:ext uri="{FF2B5EF4-FFF2-40B4-BE49-F238E27FC236}">
                <a16:creationId xmlns:a16="http://schemas.microsoft.com/office/drawing/2014/main" id="{2802F411-C26E-0F40-9154-54289E025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544" y="5063108"/>
            <a:ext cx="6096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b</a:t>
            </a: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33C6CE8B-7322-3549-8361-C492D9D9B2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53344" y="4377308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4C36-8258-3043-B2F4-D0F6D79A7721}"/>
              </a:ext>
            </a:extLst>
          </p:cNvPr>
          <p:cNvSpPr txBox="1"/>
          <p:nvPr/>
        </p:nvSpPr>
        <p:spPr>
          <a:xfrm>
            <a:off x="1839144" y="2564904"/>
            <a:ext cx="2116605" cy="934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Indication vector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c=(z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mr-IN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⊤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∈ {0, 1}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K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8">
                <a:extLst>
                  <a:ext uri="{FF2B5EF4-FFF2-40B4-BE49-F238E27FC236}">
                    <a16:creationId xmlns:a16="http://schemas.microsoft.com/office/drawing/2014/main" id="{9BD47049-9383-4546-93AB-7AB50085921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75312" y="3619601"/>
              <a:ext cx="2334344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7172">
                      <a:extLst>
                        <a:ext uri="{9D8B030D-6E8A-4147-A177-3AD203B41FA5}">
                          <a16:colId xmlns:a16="http://schemas.microsoft.com/office/drawing/2014/main" val="3942479583"/>
                        </a:ext>
                      </a:extLst>
                    </a:gridCol>
                    <a:gridCol w="1167172">
                      <a:extLst>
                        <a:ext uri="{9D8B030D-6E8A-4147-A177-3AD203B41FA5}">
                          <a16:colId xmlns:a16="http://schemas.microsoft.com/office/drawing/2014/main" val="33840688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P(C)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33916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00585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0335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</a:t>
                          </a:r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𝐾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61240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8">
                <a:extLst>
                  <a:ext uri="{FF2B5EF4-FFF2-40B4-BE49-F238E27FC236}">
                    <a16:creationId xmlns:a16="http://schemas.microsoft.com/office/drawing/2014/main" id="{9BD47049-9383-4546-93AB-7AB5008592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4457326"/>
                  </p:ext>
                </p:extLst>
              </p:nvPr>
            </p:nvGraphicFramePr>
            <p:xfrm>
              <a:off x="5275312" y="3619601"/>
              <a:ext cx="2334344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7172">
                      <a:extLst>
                        <a:ext uri="{9D8B030D-6E8A-4147-A177-3AD203B41FA5}">
                          <a16:colId xmlns:a16="http://schemas.microsoft.com/office/drawing/2014/main" val="3942479583"/>
                        </a:ext>
                      </a:extLst>
                    </a:gridCol>
                    <a:gridCol w="1167172">
                      <a:extLst>
                        <a:ext uri="{9D8B030D-6E8A-4147-A177-3AD203B41FA5}">
                          <a16:colId xmlns:a16="http://schemas.microsoft.com/office/drawing/2014/main" val="33840688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P(C)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33916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174" t="-106667" r="-2174" b="-2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00585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0335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</a:t>
                          </a:r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174" t="-313793" r="-2174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61240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8179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/>
              <a:t>Recap: Binomial Distribution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de-DE" sz="2000" dirty="0"/>
              <a:t>Describes the number of successes in a series of independent trials with two possible outcomes “success” or “no success”</a:t>
            </a:r>
          </a:p>
          <a:p>
            <a:pPr marL="342891" lvl="1" indent="-342891" eaLnBrk="1" hangingPunct="1">
              <a:buFontTx/>
              <a:buChar char="•"/>
            </a:pP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altLang="de-DE" sz="2000" dirty="0"/>
              <a:t> = #trials</a:t>
            </a:r>
            <a:br>
              <a:rPr lang="en-US" altLang="de-DE" sz="2000" dirty="0"/>
            </a:b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altLang="de-DE" sz="2000" dirty="0"/>
              <a:t> = #successful trials / n</a:t>
            </a:r>
            <a:endParaRPr lang="en-US" altLang="de-DE" sz="2000" dirty="0">
              <a:solidFill>
                <a:srgbClr val="0B05FF"/>
              </a:solidFill>
            </a:endParaRPr>
          </a:p>
          <a:p>
            <a:pPr eaLnBrk="1" hangingPunct="1"/>
            <a:r>
              <a:rPr lang="en-US" altLang="de-DE" sz="2000" dirty="0">
                <a:solidFill>
                  <a:srgbClr val="0B05FF"/>
                </a:solidFill>
              </a:rPr>
              <a:t>Description of frequency</a:t>
            </a:r>
            <a:br>
              <a:rPr lang="en-US" altLang="de-DE" sz="2000" dirty="0"/>
            </a:br>
            <a:r>
              <a:rPr lang="en-US" altLang="de-DE" sz="2000" dirty="0"/>
              <a:t>of having </a:t>
            </a:r>
            <a:r>
              <a:rPr lang="en-US" altLang="de-DE" sz="2000" dirty="0">
                <a:solidFill>
                  <a:srgbClr val="FF0000"/>
                </a:solidFill>
              </a:rPr>
              <a:t>exactly</a:t>
            </a:r>
            <a:r>
              <a:rPr lang="en-US" altLang="de-DE" sz="2000" dirty="0"/>
              <a:t> </a:t>
            </a: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altLang="de-DE" sz="2000" dirty="0"/>
              <a:t> </a:t>
            </a:r>
            <a:br>
              <a:rPr lang="en-US" altLang="de-DE" sz="2000" dirty="0"/>
            </a:br>
            <a:r>
              <a:rPr lang="en-US" altLang="de-DE" sz="2000" dirty="0"/>
              <a:t>successful trials as</a:t>
            </a:r>
            <a:br>
              <a:rPr lang="en-US" altLang="de-DE" sz="2000" dirty="0"/>
            </a:br>
            <a:r>
              <a:rPr lang="en-US" altLang="de-DE" sz="2000" dirty="0"/>
              <a:t>a function</a:t>
            </a:r>
            <a:br>
              <a:rPr lang="en-US" altLang="de-DE" sz="2000" dirty="0"/>
            </a:br>
            <a:br>
              <a:rPr lang="en-US" altLang="de-DE" sz="2000" dirty="0"/>
            </a:b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en-US" altLang="de-DE" sz="2000" baseline="-25000" dirty="0">
                <a:solidFill>
                  <a:schemeClr val="accent1">
                    <a:lumMod val="50000"/>
                  </a:schemeClr>
                </a:solidFill>
              </a:rPr>
              <a:t>p, n</a:t>
            </a: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(k) =</a:t>
            </a:r>
            <a:endParaRPr lang="en-US" altLang="de-DE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It holds: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If n=1: Bernoulli distribution </a:t>
            </a:r>
            <a:endParaRPr lang="en-US" altLang="de-DE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4449496" y="2492897"/>
            <a:ext cx="4736654" cy="3478109"/>
            <a:chOff x="4153455" y="2492896"/>
            <a:chExt cx="5032695" cy="3695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773" y="2924944"/>
              <a:ext cx="4646707" cy="30942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820471" y="5795972"/>
              <a:ext cx="365679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k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153455" y="2492896"/>
              <a:ext cx="889407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dirty="0" err="1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  <a:r>
                <a:rPr lang="en-US" altLang="de-DE" baseline="-25000" dirty="0" err="1">
                  <a:solidFill>
                    <a:schemeClr val="accent1">
                      <a:lumMod val="50000"/>
                    </a:schemeClr>
                  </a:solidFill>
                </a:rPr>
                <a:t>p</a:t>
              </a:r>
              <a:r>
                <a:rPr lang="en-US" altLang="de-DE" baseline="-25000" dirty="0">
                  <a:solidFill>
                    <a:schemeClr val="accent1">
                      <a:lumMod val="50000"/>
                    </a:schemeClr>
                  </a:solidFill>
                </a:rPr>
                <a:t>, n</a:t>
              </a:r>
              <a:r>
                <a:rPr lang="en-US" altLang="de-DE" dirty="0">
                  <a:solidFill>
                    <a:schemeClr val="accent1">
                      <a:lumMod val="50000"/>
                    </a:schemeClr>
                  </a:solidFill>
                </a:rPr>
                <a:t>(k) 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/>
              <p:nvPr/>
            </p:nvSpPr>
            <p:spPr>
              <a:xfrm>
                <a:off x="1775922" y="4604882"/>
                <a:ext cx="1491370" cy="756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922" y="4604882"/>
                <a:ext cx="1491370" cy="756426"/>
              </a:xfrm>
              <a:prstGeom prst="rect">
                <a:avLst/>
              </a:prstGeom>
              <a:blipFill>
                <a:blip r:embed="rId4"/>
                <a:stretch>
                  <a:fillRect l="-55462" t="-118333" r="-3361" b="-18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925A53F-2455-364B-941F-30758584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6991F84-E226-D44A-973B-05AF79A88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348" y="3857861"/>
            <a:ext cx="2179385" cy="899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95D729-97C3-464B-8B2B-9A18CC3A4504}"/>
              </a:ext>
            </a:extLst>
          </p:cNvPr>
          <p:cNvSpPr txBox="1"/>
          <p:nvPr/>
        </p:nvSpPr>
        <p:spPr>
          <a:xfrm>
            <a:off x="7315681" y="381164"/>
            <a:ext cx="1494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Web and Data Science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D7E91FD-AB73-5840-A233-F1A9783C5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823" y="5949934"/>
            <a:ext cx="1905097" cy="66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69705"/>
      </p:ext>
    </p:extLst>
  </p:cSld>
  <p:clrMapOvr>
    <a:masterClrMapping/>
  </p:clrMapOvr>
  <p:transition spd="slow">
    <p:push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Multinomial Distribution </a:t>
            </a:r>
            <a:r>
              <a:rPr lang="en-US" dirty="0" err="1"/>
              <a:t>Mult</a:t>
            </a:r>
            <a:r>
              <a:rPr lang="en-US" dirty="0"/>
              <a:t>(n | π)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Generalization of binomial distribution</a:t>
                </a:r>
              </a:p>
              <a:p>
                <a:pPr lvl="1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en-US" dirty="0"/>
                  <a:t> possible outcomes instead of 2 (success or no success)</a:t>
                </a:r>
              </a:p>
              <a:p>
                <a:pPr lvl="1"/>
                <a:r>
                  <a:rPr lang="en-US" dirty="0"/>
                  <a:t>Probability mass function</a:t>
                </a:r>
              </a:p>
              <a:p>
                <a:pPr lvl="2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en-US" dirty="0"/>
                  <a:t> = number of trials</a:t>
                </a:r>
              </a:p>
              <a:p>
                <a:pPr lvl="2"/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x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j</a:t>
                </a:r>
                <a:r>
                  <a:rPr lang="en-US" dirty="0"/>
                  <a:t> ∈ {0, 1} a count for how often class j occurs</a:t>
                </a:r>
              </a:p>
              <a:p>
                <a:pPr lvl="2"/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j</a:t>
                </a:r>
                <a:r>
                  <a:rPr lang="en-US" dirty="0"/>
                  <a:t> = probability of class j occurring</a:t>
                </a:r>
              </a:p>
              <a:p>
                <a:pPr lvl="2"/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  <a:p>
                <a:pPr lvl="2"/>
                <a:r>
                  <a:rPr lang="en-US" dirty="0"/>
                  <a:t>Here, the input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Γ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en-US" dirty="0"/>
                  <a:t>is a positive integer, </a:t>
                </a:r>
              </a:p>
              <a:p>
                <a:pPr lvl="1"/>
                <a:r>
                  <a:rPr lang="en-US" dirty="0"/>
                  <a:t>If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n=1</a:t>
                </a:r>
                <a:r>
                  <a:rPr lang="en-US" dirty="0"/>
                  <a:t>: called categorial distribution (“</a:t>
                </a:r>
                <a:r>
                  <a:rPr lang="en-US" dirty="0" err="1"/>
                  <a:t>multinoulli</a:t>
                </a:r>
                <a:r>
                  <a:rPr lang="en-US" dirty="0"/>
                  <a:t>”)</a:t>
                </a:r>
              </a:p>
              <a:p>
                <a:pPr lvl="2"/>
                <a:r>
                  <a:rPr lang="en-US" dirty="0"/>
                  <a:t>Often written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𝑀𝑢𝑙𝑡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;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𝐾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𝑀𝑢𝑙𝑡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 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𝐾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Generates a one-hot vector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19672" y="3702224"/>
                <a:ext cx="4987583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𝑀𝑢𝑙𝑡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+1</m:t>
                                  </m:r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+1)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bSup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702224"/>
                <a:ext cx="4987583" cy="778931"/>
              </a:xfrm>
              <a:prstGeom prst="rect">
                <a:avLst/>
              </a:prstGeom>
              <a:blipFill>
                <a:blip r:embed="rId3"/>
                <a:stretch>
                  <a:fillRect t="-111290" r="-508" b="-1741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40384" y="4581128"/>
                <a:ext cx="19640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Γ</m:t>
                      </m:r>
                      <m:d>
                        <m:dPr>
                          <m:ctrlPr>
                            <a:rPr lang="de-DE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</m:d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ctrlP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−1</m:t>
                          </m:r>
                        </m:e>
                      </m:d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!</m:t>
                      </m:r>
                    </m:oMath>
                  </m:oMathPara>
                </a14:m>
                <a:endParaRPr lang="en-US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384" y="4581128"/>
                <a:ext cx="1964064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376" y="2791551"/>
            <a:ext cx="1912347" cy="6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3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F22A-6CA7-3F42-BEB6-149AA3193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A90F8-A78C-814A-868B-C6811D6A40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A variable value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a </a:t>
                </a:r>
                <a:r>
                  <a:rPr lang="en-DE" dirty="0"/>
                  <a:t>can be </a:t>
                </a:r>
                <a:r>
                  <a:rPr lang="en-DE" dirty="0">
                    <a:solidFill>
                      <a:srgbClr val="0914FF"/>
                    </a:solidFill>
                  </a:rPr>
                  <a:t>sampled</a:t>
                </a:r>
                <a:r>
                  <a:rPr lang="en-DE" dirty="0"/>
                  <a:t> </a:t>
                </a:r>
                <a:br>
                  <a:rPr lang="en-DE" dirty="0"/>
                </a:br>
                <a:r>
                  <a:rPr lang="en-DE" dirty="0">
                    <a:solidFill>
                      <a:srgbClr val="0914FF"/>
                    </a:solidFill>
                  </a:rPr>
                  <a:t>from a discrete distribution </a:t>
                </a:r>
                <a:br>
                  <a:rPr lang="en-DE" dirty="0">
                    <a:solidFill>
                      <a:srgbClr val="0914FF"/>
                    </a:solidFill>
                  </a:rPr>
                </a:b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 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)</a:t>
                </a:r>
                <a:endParaRPr lang="en-DE" dirty="0">
                  <a:solidFill>
                    <a:srgbClr val="0914FF"/>
                  </a:solidFill>
                </a:endParaRPr>
              </a:p>
              <a:p>
                <a:endParaRPr lang="en-DE" dirty="0"/>
              </a:p>
              <a:p>
                <a:r>
                  <a:rPr lang="en-DE" dirty="0"/>
                  <a:t>Notation: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a ~ Mult( . |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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endParaRPr lang="is-I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DE" dirty="0"/>
                  <a:t>Generate random</a:t>
                </a:r>
                <a:br>
                  <a:rPr lang="en-DE" dirty="0"/>
                </a:br>
                <a:r>
                  <a:rPr lang="en-DE" dirty="0"/>
                  <a:t>number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DE" dirty="0"/>
                  <a:t> from </a:t>
                </a:r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(0, 1]</a:t>
                </a:r>
              </a:p>
              <a:p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∈ {1, 2, …, k}</a:t>
                </a:r>
                <a:r>
                  <a:rPr lang="en-US" dirty="0"/>
                  <a:t> such that </a:t>
                </a:r>
                <a:br>
                  <a:rPr lang="en-US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  </a:t>
                </a:r>
              </a:p>
              <a:p>
                <a:r>
                  <a:rPr lang="en-DE" dirty="0"/>
                  <a:t>Return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DE" dirty="0"/>
                  <a:t>)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DE" dirty="0"/>
                  <a:t> </a:t>
                </a:r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=1</a:t>
                </a:r>
                <a:r>
                  <a:rPr lang="en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</a:t>
                </a:r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= 0</a:t>
                </a:r>
                <a:r>
                  <a:rPr lang="en-DE" dirty="0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DE" dirty="0"/>
                  <a:t>≠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br>
                  <a:rPr lang="en-DE" dirty="0"/>
                </a:br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A90F8-A78C-814A-868B-C6811D6A40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60" t="-1276" b="-1045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DDAB6-2CC2-6146-BDB3-9D7D96E2C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7" name="Picture 6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8E691D23-C978-7040-8E44-77D214229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891" y="249219"/>
            <a:ext cx="2663722" cy="4531943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4FFAEAA5-FC03-994E-AE85-857455A8CDD9}"/>
              </a:ext>
            </a:extLst>
          </p:cNvPr>
          <p:cNvSpPr/>
          <p:nvPr/>
        </p:nvSpPr>
        <p:spPr>
          <a:xfrm>
            <a:off x="4788024" y="3126777"/>
            <a:ext cx="4752528" cy="2448272"/>
          </a:xfrm>
          <a:prstGeom prst="cloudCallout">
            <a:avLst>
              <a:gd name="adj1" fmla="val -79759"/>
              <a:gd name="adj2" fmla="val -338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One-hot vector to be generated with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position probability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 of indicator</a:t>
            </a:r>
          </a:p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controlled by π</a:t>
            </a:r>
          </a:p>
        </p:txBody>
      </p:sp>
    </p:spTree>
    <p:extLst>
      <p:ext uri="{BB962C8B-B14F-4D97-AF65-F5344CB8AC3E}">
        <p14:creationId xmlns:p14="http://schemas.microsoft.com/office/powerpoint/2010/main" val="192236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F22A-6CA7-3F42-BEB6-149AA3193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Multinomial with 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A90F8-A78C-814A-868B-C6811D6A40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Let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</m:oMath>
                </a14:m>
                <a:r>
                  <a:rPr lang="en-US" dirty="0"/>
                  <a:t> be a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𝐾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×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𝑉</m:t>
                    </m:r>
                  </m:oMath>
                </a14:m>
                <a:r>
                  <a:rPr lang="en-US" dirty="0"/>
                  <a:t> matrix 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V</a:t>
                </a:r>
                <a:r>
                  <a:rPr lang="en-US" dirty="0"/>
                  <a:t> vocabulary size), each row denotes a word distribution of a topic</a:t>
                </a:r>
              </a:p>
              <a:p>
                <a:r>
                  <a:rPr lang="en-DE" dirty="0"/>
                  <a:t>Select row </a:t>
                </a:r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en-DE" dirty="0"/>
                  <a:t> before applying multinomial:</a:t>
                </a:r>
              </a:p>
              <a:p>
                <a:pPr lvl="1"/>
                <a:r>
                  <a:rPr lang="en-DE" dirty="0"/>
                  <a:t>Notation: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Mult( . |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</m:oMath>
                </a14:m>
                <a:r>
                  <a:rPr lang="en-US" i="1" baseline="-25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charset="0"/>
                  </a:rPr>
                  <a:t>k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) </a:t>
                </a:r>
                <a:r>
                  <a:rPr lang="is-IS" dirty="0"/>
                  <a:t>or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 Mult( . |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, 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𝑘</m:t>
                    </m:r>
                  </m:oMath>
                </a14:m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) </a:t>
                </a:r>
                <a:r>
                  <a:rPr lang="is-IS" dirty="0"/>
                  <a:t>or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 Mult( . |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 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𝑘</m:t>
                    </m:r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, 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</m:oMath>
                </a14:m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) </a:t>
                </a:r>
                <a:endParaRPr lang="en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A90F8-A78C-814A-868B-C6811D6A40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DDAB6-2CC2-6146-BDB3-9D7D96E2C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2E13C-988B-924E-B05F-7E5724A62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212976"/>
            <a:ext cx="1027928" cy="3077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82F271-4477-B343-B122-EB1EB768DCE9}"/>
              </a:ext>
            </a:extLst>
          </p:cNvPr>
          <p:cNvSpPr txBox="1"/>
          <p:nvPr/>
        </p:nvSpPr>
        <p:spPr>
          <a:xfrm>
            <a:off x="2425551" y="32102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4FF5A-3485-E248-9539-4CA36434AC61}"/>
              </a:ext>
            </a:extLst>
          </p:cNvPr>
          <p:cNvSpPr txBox="1"/>
          <p:nvPr/>
        </p:nvSpPr>
        <p:spPr>
          <a:xfrm>
            <a:off x="2425551" y="39789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5DBB7C-BB09-F146-B97B-EE62A9BC8E7C}"/>
              </a:ext>
            </a:extLst>
          </p:cNvPr>
          <p:cNvSpPr txBox="1"/>
          <p:nvPr/>
        </p:nvSpPr>
        <p:spPr>
          <a:xfrm>
            <a:off x="2425551" y="47210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40AE7-DDBC-F94F-B6D1-B1DA1975E43E}"/>
              </a:ext>
            </a:extLst>
          </p:cNvPr>
          <p:cNvSpPr txBox="1"/>
          <p:nvPr/>
        </p:nvSpPr>
        <p:spPr>
          <a:xfrm>
            <a:off x="2425551" y="54631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564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Known Topics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102986" y="1196975"/>
            <a:ext cx="5583813" cy="4968875"/>
          </a:xfrm>
        </p:spPr>
        <p:txBody>
          <a:bodyPr/>
          <a:lstStyle/>
          <a:p>
            <a:r>
              <a:rPr lang="en-US" dirty="0"/>
              <a:t>Multinomial Naïve Bayes</a:t>
            </a:r>
          </a:p>
          <a:p>
            <a:pPr lvl="1"/>
            <a:r>
              <a:rPr lang="en-US" dirty="0"/>
              <a:t>For each document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 = 1,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…, M</a:t>
            </a:r>
          </a:p>
          <a:p>
            <a:pPr lvl="2"/>
            <a:r>
              <a:rPr lang="is-IS" dirty="0"/>
              <a:t>Generate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is-IS" baseline="-250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 ~ Mult( . |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charset="0"/>
                <a:sym typeface="Symbol" charset="0"/>
              </a:rPr>
              <a:t>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2"/>
            <a:r>
              <a:rPr lang="is-IS" dirty="0"/>
              <a:t>For each position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i = 1, ...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400" baseline="-25000" dirty="0" err="1">
                <a:solidFill>
                  <a:schemeClr val="accent1">
                    <a:lumMod val="50000"/>
                  </a:schemeClr>
                </a:solidFill>
              </a:rPr>
              <a:t>d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3"/>
            <a:r>
              <a:rPr lang="en-US" dirty="0"/>
              <a:t>Generate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~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Mult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|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charset="0"/>
                <a:sym typeface="Symbol" charset="0"/>
              </a:rPr>
              <a:t>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c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18</a:t>
            </a:fld>
            <a:endParaRPr lang="de-DE" dirty="0"/>
          </a:p>
        </p:txBody>
      </p:sp>
      <p:grpSp>
        <p:nvGrpSpPr>
          <p:cNvPr id="2" name="Group 1"/>
          <p:cNvGrpSpPr/>
          <p:nvPr/>
        </p:nvGrpSpPr>
        <p:grpSpPr>
          <a:xfrm>
            <a:off x="467544" y="1405508"/>
            <a:ext cx="1828800" cy="4191000"/>
            <a:chOff x="1159024" y="1981200"/>
            <a:chExt cx="1828800" cy="4191000"/>
          </a:xfrm>
        </p:grpSpPr>
        <p:sp>
          <p:nvSpPr>
            <p:cNvPr id="27" name="Oval 15"/>
            <p:cNvSpPr>
              <a:spLocks noChangeArrowheads="1"/>
            </p:cNvSpPr>
            <p:nvPr/>
          </p:nvSpPr>
          <p:spPr bwMode="auto">
            <a:xfrm>
              <a:off x="1540024" y="32766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C</a:t>
              </a:r>
            </a:p>
          </p:txBody>
        </p:sp>
        <p:sp>
          <p:nvSpPr>
            <p:cNvPr id="28" name="Oval 16"/>
            <p:cNvSpPr>
              <a:spLocks noChangeArrowheads="1"/>
            </p:cNvSpPr>
            <p:nvPr/>
          </p:nvSpPr>
          <p:spPr bwMode="auto">
            <a:xfrm>
              <a:off x="1616224" y="4495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1921024" y="3962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Rectangle 19"/>
            <p:cNvSpPr>
              <a:spLocks noChangeArrowheads="1"/>
            </p:cNvSpPr>
            <p:nvPr/>
          </p:nvSpPr>
          <p:spPr bwMode="auto">
            <a:xfrm>
              <a:off x="1159024" y="2895600"/>
              <a:ext cx="18288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Rectangle 20"/>
            <p:cNvSpPr>
              <a:spLocks noChangeArrowheads="1"/>
            </p:cNvSpPr>
            <p:nvPr/>
          </p:nvSpPr>
          <p:spPr bwMode="auto">
            <a:xfrm>
              <a:off x="1387624" y="4267200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2225824" y="49530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33" name="Text Box 26"/>
            <p:cNvSpPr txBox="1">
              <a:spLocks noChangeArrowheads="1"/>
            </p:cNvSpPr>
            <p:nvPr/>
          </p:nvSpPr>
          <p:spPr bwMode="auto">
            <a:xfrm>
              <a:off x="2606824" y="518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34" name="Oval 27"/>
            <p:cNvSpPr>
              <a:spLocks noChangeArrowheads="1"/>
            </p:cNvSpPr>
            <p:nvPr/>
          </p:nvSpPr>
          <p:spPr bwMode="auto">
            <a:xfrm>
              <a:off x="1616224" y="1981200"/>
              <a:ext cx="685801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>
              <a:off x="1921024" y="2590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1540024" y="5638800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b</a:t>
              </a: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V="1">
              <a:off x="1844824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707904" y="3501008"/>
                <a:ext cx="4979888" cy="1711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indent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…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nary>
                            <m:naryPr>
                              <m:chr m:val="∏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501008"/>
                <a:ext cx="4979888" cy="17116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718213" y="5500807"/>
                <a:ext cx="2172069" cy="976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dirty="0"/>
                  <a:t>multinomial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213" y="5500807"/>
                <a:ext cx="2172069" cy="976614"/>
              </a:xfrm>
              <a:prstGeom prst="rect">
                <a:avLst/>
              </a:prstGeom>
              <a:blipFill rotWithShape="0">
                <a:blip r:embed="rId4"/>
                <a:stretch>
                  <a:fillRect l="-56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39144" y="2564904"/>
                <a:ext cx="2116605" cy="934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Indication vector</a:t>
                </a:r>
                <a:br>
                  <a:rPr lang="en-US" dirty="0"/>
                </a:b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c=(z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1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,</a:t>
                </a:r>
                <a:r>
                  <a:rPr lang="mr-IN" dirty="0">
                    <a:solidFill>
                      <a:schemeClr val="accent1">
                        <a:lumMod val="50000"/>
                      </a:schemeClr>
                    </a:solidFill>
                  </a:rPr>
                  <a:t>…</a:t>
                </a:r>
                <a:r>
                  <a:rPr lang="de-DE" dirty="0" err="1">
                    <a:solidFill>
                      <a:schemeClr val="accent1">
                        <a:lumMod val="50000"/>
                      </a:schemeClr>
                    </a:solidFill>
                  </a:rPr>
                  <a:t>z</a:t>
                </a:r>
                <a:r>
                  <a:rPr lang="de-DE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  <a:r>
                  <a:rPr lang="de-DE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⊤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∈ {0, 1}</a:t>
                </a:r>
                <a:r>
                  <a:rPr lang="de-DE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</a:p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P(C=c|π)=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ctrlPr>
                          <a:rPr lang="is-I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p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Symbol" charset="0"/>
                            <a:sym typeface="Symbol" charset="0"/>
                          </a:rPr>
                          <m:t></m:t>
                        </m:r>
                        <m:r>
                          <a:rPr lang="de-DE" b="0" i="1" baseline="-25000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𝑘</m:t>
                        </m:r>
                        <m:r>
                          <a:rPr lang="de-DE" b="0" i="1" baseline="30000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𝑧𝑘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144" y="2564904"/>
                <a:ext cx="2116605" cy="934423"/>
              </a:xfrm>
              <a:prstGeom prst="rect">
                <a:avLst/>
              </a:prstGeom>
              <a:blipFill>
                <a:blip r:embed="rId5"/>
                <a:stretch>
                  <a:fillRect l="-2395" t="-2667" b="-64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0F45571-0B96-634C-BF22-6423DFB703DC}"/>
              </a:ext>
            </a:extLst>
          </p:cNvPr>
          <p:cNvSpPr/>
          <p:nvPr/>
        </p:nvSpPr>
        <p:spPr>
          <a:xfrm>
            <a:off x="1381944" y="1569105"/>
            <a:ext cx="13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= (p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mr-IN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⊤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99037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" grpId="0"/>
      <p:bldP spid="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Unknown Topics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19</a:t>
            </a:fld>
            <a:endParaRPr lang="de-DE" dirty="0"/>
          </a:p>
        </p:txBody>
      </p:sp>
      <p:grpSp>
        <p:nvGrpSpPr>
          <p:cNvPr id="21" name="Group 20"/>
          <p:cNvGrpSpPr/>
          <p:nvPr/>
        </p:nvGrpSpPr>
        <p:grpSpPr>
          <a:xfrm>
            <a:off x="699490" y="1405508"/>
            <a:ext cx="1828800" cy="4191000"/>
            <a:chOff x="1159024" y="1981200"/>
            <a:chExt cx="1828800" cy="4191000"/>
          </a:xfrm>
        </p:grpSpPr>
        <p:sp>
          <p:nvSpPr>
            <p:cNvPr id="22" name="Oval 15"/>
            <p:cNvSpPr>
              <a:spLocks noChangeArrowheads="1"/>
            </p:cNvSpPr>
            <p:nvPr/>
          </p:nvSpPr>
          <p:spPr bwMode="auto">
            <a:xfrm>
              <a:off x="1540024" y="3276600"/>
              <a:ext cx="7620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sp>
          <p:nvSpPr>
            <p:cNvPr id="23" name="Oval 16"/>
            <p:cNvSpPr>
              <a:spLocks noChangeArrowheads="1"/>
            </p:cNvSpPr>
            <p:nvPr/>
          </p:nvSpPr>
          <p:spPr bwMode="auto">
            <a:xfrm>
              <a:off x="1616224" y="4495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1921024" y="3962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1159024" y="2895600"/>
              <a:ext cx="18288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Rectangle 20"/>
            <p:cNvSpPr>
              <a:spLocks noChangeArrowheads="1"/>
            </p:cNvSpPr>
            <p:nvPr/>
          </p:nvSpPr>
          <p:spPr bwMode="auto">
            <a:xfrm>
              <a:off x="1387624" y="4267200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2225824" y="49530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2606824" y="518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1616224" y="1981200"/>
              <a:ext cx="685801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1921024" y="2590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Oval 36"/>
            <p:cNvSpPr>
              <a:spLocks noChangeArrowheads="1"/>
            </p:cNvSpPr>
            <p:nvPr/>
          </p:nvSpPr>
          <p:spPr bwMode="auto">
            <a:xfrm>
              <a:off x="1540024" y="5638800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b</a:t>
              </a:r>
            </a:p>
          </p:txBody>
        </p:sp>
        <p:sp>
          <p:nvSpPr>
            <p:cNvPr id="32" name="Line 37"/>
            <p:cNvSpPr>
              <a:spLocks noChangeShapeType="1"/>
            </p:cNvSpPr>
            <p:nvPr/>
          </p:nvSpPr>
          <p:spPr bwMode="auto">
            <a:xfrm flipV="1">
              <a:off x="1844824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3102986" y="1196975"/>
            <a:ext cx="5861627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dirty="0"/>
              <a:t>Topics/classes are hidden</a:t>
            </a:r>
          </a:p>
          <a:p>
            <a:pPr lvl="1"/>
            <a:r>
              <a:rPr lang="en-US" dirty="0"/>
              <a:t>Joint probability of words and classes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kern="0" dirty="0"/>
              <a:t>Sum over topics (K = number of topics)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947002" y="2234498"/>
                <a:ext cx="4698274" cy="9328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indent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…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nary>
                            <m:naryPr>
                              <m:chr m:val="∏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002" y="2234498"/>
                <a:ext cx="4698274" cy="932819"/>
              </a:xfrm>
              <a:prstGeom prst="rect">
                <a:avLst/>
              </a:prstGeom>
              <a:blipFill>
                <a:blip r:embed="rId3"/>
                <a:stretch>
                  <a:fillRect l="-18059" t="-94595" b="-12973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887639" y="3972416"/>
                <a:ext cx="4706673" cy="9328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indent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…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de-DE" b="0" i="1" baseline="-2500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baseline="-2500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nary>
                                <m:naryPr>
                                  <m:chr m:val="∏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  <m:r>
                                        <a:rPr lang="de-DE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639" y="3972416"/>
                <a:ext cx="4706673" cy="932819"/>
              </a:xfrm>
              <a:prstGeom prst="rect">
                <a:avLst/>
              </a:prstGeom>
              <a:blipFill>
                <a:blip r:embed="rId4"/>
                <a:stretch>
                  <a:fillRect l="-18011" t="-93243" b="-1283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588952" y="4988814"/>
                <a:ext cx="2172068" cy="69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952" y="4988814"/>
                <a:ext cx="2172068" cy="699615"/>
              </a:xfrm>
              <a:prstGeom prst="rect">
                <a:avLst/>
              </a:prstGeom>
              <a:blipFill>
                <a:blip r:embed="rId5"/>
                <a:stretch>
                  <a:fillRect l="-581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ECCC062B-87A5-D442-A039-BA951D82A59D}"/>
              </a:ext>
            </a:extLst>
          </p:cNvPr>
          <p:cNvSpPr/>
          <p:nvPr/>
        </p:nvSpPr>
        <p:spPr>
          <a:xfrm>
            <a:off x="1979712" y="6040581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050" dirty="0">
                <a:solidFill>
                  <a:srgbClr val="0914FF"/>
                </a:solidFill>
              </a:rPr>
              <a:t>Kamal Nigam, Andrew Kachites Mccallum, Sebastian Thrun &amp; Tom Mitchell</a:t>
            </a:r>
          </a:p>
          <a:p>
            <a:r>
              <a:rPr lang="en-DE" sz="1050" dirty="0">
                <a:solidFill>
                  <a:srgbClr val="0914FF"/>
                </a:solidFill>
              </a:rPr>
              <a:t>Text Classification from Labeled and Unlabeled Documents using EM</a:t>
            </a:r>
          </a:p>
          <a:p>
            <a:r>
              <a:rPr lang="en-DE" sz="1050" dirty="0">
                <a:solidFill>
                  <a:srgbClr val="0914FF"/>
                </a:solidFill>
              </a:rPr>
              <a:t>Journal of Machine Learning volume 39, pages 103–134, </a:t>
            </a:r>
            <a:r>
              <a:rPr lang="en-DE" sz="1050" b="1" dirty="0">
                <a:solidFill>
                  <a:srgbClr val="FF0000"/>
                </a:solidFill>
              </a:rPr>
              <a:t>2000</a:t>
            </a:r>
            <a:r>
              <a:rPr lang="en-DE" sz="1050" dirty="0">
                <a:solidFill>
                  <a:srgbClr val="0914FF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B2A364-DB14-664A-BFAE-026860B40056}"/>
              </a:ext>
            </a:extLst>
          </p:cNvPr>
          <p:cNvSpPr/>
          <p:nvPr/>
        </p:nvSpPr>
        <p:spPr>
          <a:xfrm>
            <a:off x="1979712" y="5449328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050" dirty="0">
                <a:solidFill>
                  <a:srgbClr val="0914FF"/>
                </a:solidFill>
              </a:rPr>
              <a:t>Kamal Nigam, Andrew Kachites Mccallum, Sebastian Thrun &amp; Tom Mitchell, Learning to Classify Text from Labeled and Unlabeled Documents, Proc. AAAI 98, Pages 792–799, </a:t>
            </a:r>
            <a:r>
              <a:rPr lang="en-DE" sz="1050" b="1" dirty="0">
                <a:solidFill>
                  <a:srgbClr val="FF0000"/>
                </a:solidFill>
              </a:rPr>
              <a:t>1998</a:t>
            </a:r>
            <a:r>
              <a:rPr lang="en-DE" sz="1050" dirty="0">
                <a:solidFill>
                  <a:srgbClr val="0914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69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Agenda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124744"/>
            <a:ext cx="8507413" cy="5203825"/>
          </a:xfrm>
        </p:spPr>
        <p:txBody>
          <a:bodyPr/>
          <a:lstStyle/>
          <a:p>
            <a:r>
              <a:rPr lang="en-US" sz="2400" dirty="0"/>
              <a:t>IR Agents</a:t>
            </a:r>
          </a:p>
          <a:p>
            <a:pPr lvl="1"/>
            <a:r>
              <a:rPr lang="en-US" sz="2000" dirty="0"/>
              <a:t>Task/goal: Information retrieval</a:t>
            </a:r>
          </a:p>
          <a:p>
            <a:pPr lvl="1"/>
            <a:r>
              <a:rPr lang="en-US" sz="2000" dirty="0"/>
              <a:t>Agents visit document repositories and returns doc recommendations</a:t>
            </a:r>
          </a:p>
          <a:p>
            <a:pPr lvl="1"/>
            <a:r>
              <a:rPr lang="en-US" sz="2000" dirty="0"/>
              <a:t>Means: </a:t>
            </a:r>
          </a:p>
          <a:p>
            <a:pPr lvl="2"/>
            <a:r>
              <a:rPr lang="en-US" sz="2000" dirty="0"/>
              <a:t>Vector space (bag-of-words)</a:t>
            </a:r>
          </a:p>
          <a:p>
            <a:pPr lvl="3"/>
            <a:r>
              <a:rPr lang="en-US" sz="1800" dirty="0"/>
              <a:t>Dimension reduction (LSI)</a:t>
            </a:r>
          </a:p>
          <a:p>
            <a:pPr lvl="2"/>
            <a:r>
              <a:rPr lang="en-US" sz="2000" dirty="0"/>
              <a:t>Probability based retrieval (binary)</a:t>
            </a:r>
          </a:p>
          <a:p>
            <a:pPr lvl="3"/>
            <a:r>
              <a:rPr lang="en-US" sz="1800" dirty="0"/>
              <a:t>Formal Foundation of TF.IDF</a:t>
            </a:r>
          </a:p>
          <a:p>
            <a:r>
              <a:rPr lang="en-US" sz="2400" dirty="0"/>
              <a:t>Today: </a:t>
            </a:r>
            <a:r>
              <a:rPr lang="en-US" sz="2400" dirty="0">
                <a:solidFill>
                  <a:srgbClr val="0904FF"/>
                </a:solidFill>
              </a:rPr>
              <a:t>Language models with dimension reduction</a:t>
            </a:r>
          </a:p>
          <a:p>
            <a:pPr lvl="1"/>
            <a:r>
              <a:rPr lang="en-US" sz="2000" dirty="0"/>
              <a:t>Latent Dirichlet Allocation (LDA): </a:t>
            </a:r>
            <a:r>
              <a:rPr lang="en-US" sz="2000" dirty="0">
                <a:solidFill>
                  <a:srgbClr val="0904FF"/>
                </a:solidFill>
              </a:rPr>
              <a:t>Topic Models</a:t>
            </a:r>
          </a:p>
          <a:p>
            <a:r>
              <a:rPr lang="en-US" sz="2400" dirty="0"/>
              <a:t>Soon: </a:t>
            </a:r>
          </a:p>
          <a:p>
            <a:pPr lvl="1"/>
            <a:r>
              <a:rPr lang="en-US" sz="2000" dirty="0"/>
              <a:t>What agents can take with them</a:t>
            </a:r>
          </a:p>
          <a:p>
            <a:pPr lvl="1"/>
            <a:r>
              <a:rPr lang="en-US" sz="2000" dirty="0"/>
              <a:t>What agents leave at the repository (win-win)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90C02-33A3-424A-9929-212F3A6135DE}"/>
              </a:ext>
            </a:extLst>
          </p:cNvPr>
          <p:cNvSpPr txBox="1"/>
          <p:nvPr/>
        </p:nvSpPr>
        <p:spPr>
          <a:xfrm>
            <a:off x="5724128" y="3068960"/>
            <a:ext cx="26452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Non-standard Databases and Data Mining</a:t>
            </a:r>
          </a:p>
        </p:txBody>
      </p:sp>
    </p:spTree>
    <p:extLst>
      <p:ext uri="{BB962C8B-B14F-4D97-AF65-F5344CB8AC3E}">
        <p14:creationId xmlns:p14="http://schemas.microsoft.com/office/powerpoint/2010/main" val="206350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0" y="1196975"/>
                <a:ext cx="8229600" cy="5203825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Learn parameters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endParaRPr lang="en-US" dirty="0"/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  <a:p>
                <a:pPr>
                  <a:lnSpc>
                    <a:spcPct val="90000"/>
                  </a:lnSpc>
                </a:pPr>
                <a:r>
                  <a:rPr lang="en-US" dirty="0"/>
                  <a:t>Use likelihood</a:t>
                </a:r>
                <a:endParaRPr lang="en-US" sz="2800" dirty="0"/>
              </a:p>
              <a:p>
                <a:pPr>
                  <a:lnSpc>
                    <a:spcPct val="90000"/>
                  </a:lnSpc>
                </a:pPr>
                <a:endParaRPr lang="en-US" sz="2800" dirty="0"/>
              </a:p>
              <a:p>
                <a:pPr>
                  <a:lnSpc>
                    <a:spcPct val="90000"/>
                  </a:lnSpc>
                </a:pPr>
                <a:endParaRPr lang="en-US" sz="2800" dirty="0"/>
              </a:p>
              <a:p>
                <a:pPr>
                  <a:lnSpc>
                    <a:spcPct val="90000"/>
                  </a:lnSpc>
                </a:pPr>
                <a:r>
                  <a:rPr lang="en-US" sz="2800" dirty="0"/>
                  <a:t>Solve</a:t>
                </a:r>
              </a:p>
              <a:p>
                <a:pPr lvl="1">
                  <a:lnSpc>
                    <a:spcPct val="90000"/>
                  </a:lnSpc>
                </a:pPr>
                <a:endParaRPr lang="en-US" sz="2400" dirty="0"/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Not a </a:t>
                </a:r>
                <a:r>
                  <a:rPr lang="en-US" sz="2000" dirty="0">
                    <a:solidFill>
                      <a:srgbClr val="FF0000"/>
                    </a:solidFill>
                  </a:rPr>
                  <a:t>concave</a:t>
                </a:r>
                <a:r>
                  <a:rPr lang="en-US" sz="2000" dirty="0"/>
                  <a:t>/convex function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Note: a non-concave/non-convex function </a:t>
                </a:r>
                <a:br>
                  <a:rPr lang="en-US" sz="2000" dirty="0"/>
                </a:br>
                <a:r>
                  <a:rPr lang="en-US" sz="2000" dirty="0"/>
                  <a:t>is not necessarily convex/concave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Possibly no unique max, many saddle or turning points</a:t>
                </a:r>
                <a:br>
                  <a:rPr lang="en-US" sz="2000" dirty="0"/>
                </a:br>
                <a:r>
                  <a:rPr lang="en-US" sz="2000" dirty="0"/>
                  <a:t>              No easy way to find roots of derivative</a:t>
                </a:r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5"/>
                <a:ext cx="8229600" cy="5203825"/>
              </a:xfrm>
              <a:blipFill>
                <a:blip r:embed="rId2"/>
                <a:stretch>
                  <a:fillRect l="-1698" t="-1703" b="-2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9593" y="1619217"/>
                <a:ext cx="3384376" cy="9328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∏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 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3" y="1619217"/>
                <a:ext cx="3384376" cy="932819"/>
              </a:xfrm>
              <a:prstGeom prst="rect">
                <a:avLst/>
              </a:prstGeom>
              <a:blipFill>
                <a:blip r:embed="rId3"/>
                <a:stretch>
                  <a:fillRect l="-2247" t="-90667" b="-1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62512" y="2928229"/>
                <a:ext cx="7657377" cy="9328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| 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</m:func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12" y="2928229"/>
                <a:ext cx="7657377" cy="93281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3864333"/>
                <a:ext cx="7657377" cy="9328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64333"/>
                <a:ext cx="7657377" cy="9328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02" y="4455635"/>
            <a:ext cx="2417440" cy="1152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335F385-1A53-DC47-A11B-932BCC63DF6A}"/>
                  </a:ext>
                </a:extLst>
              </p:cNvPr>
              <p:cNvSpPr/>
              <p:nvPr/>
            </p:nvSpPr>
            <p:spPr>
              <a:xfrm>
                <a:off x="4891200" y="1571328"/>
                <a:ext cx="4044056" cy="871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 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</m:d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  <m:r>
                                <a:rPr lang="de-DE" i="1" baseline="-2500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 baseline="-2500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nary>
                            <m:naryPr>
                              <m:chr m:val="∏"/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  <m:r>
                                    <a:rPr lang="de-DE" i="1" baseline="-250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335F385-1A53-DC47-A11B-932BCC63DF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200" y="1571328"/>
                <a:ext cx="4044056" cy="871264"/>
              </a:xfrm>
              <a:prstGeom prst="rect">
                <a:avLst/>
              </a:prstGeom>
              <a:blipFill>
                <a:blip r:embed="rId7"/>
                <a:stretch>
                  <a:fillRect t="-94203" b="-1507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27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Trick: Optimize Lower Bound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67269" y="4941897"/>
                <a:ext cx="9625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𝑑𝑘</m:t>
                        </m:r>
                      </m:sub>
                    </m:sSub>
                  </m:oMath>
                </a14:m>
                <a:r>
                  <a:rPr lang="en-US" dirty="0"/>
                  <a:t>, 𝜃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269" y="4941897"/>
                <a:ext cx="962508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899" t="-15000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80" y="1196975"/>
            <a:ext cx="6945039" cy="4968875"/>
          </a:xfrm>
        </p:spPr>
      </p:pic>
    </p:spTree>
    <p:extLst>
      <p:ext uri="{BB962C8B-B14F-4D97-AF65-F5344CB8AC3E}">
        <p14:creationId xmlns:p14="http://schemas.microsoft.com/office/powerpoint/2010/main" val="590895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C0848D-1B81-6C48-BA46-807B8118BA21}"/>
              </a:ext>
            </a:extLst>
          </p:cNvPr>
          <p:cNvSpPr/>
          <p:nvPr/>
        </p:nvSpPr>
        <p:spPr>
          <a:xfrm>
            <a:off x="899592" y="3136272"/>
            <a:ext cx="7279796" cy="7194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32304"/>
            <a:ext cx="8229600" cy="497701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The problem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Optimize </a:t>
            </a:r>
            <a:r>
              <a:rPr lang="en-US" dirty="0" err="1"/>
              <a:t>w.r.t</a:t>
            </a:r>
            <a:r>
              <a:rPr lang="en-US" dirty="0"/>
              <a:t>. </a:t>
            </a:r>
            <a:r>
              <a:rPr lang="en-US" dirty="0">
                <a:solidFill>
                  <a:srgbClr val="00B050"/>
                </a:solidFill>
              </a:rPr>
              <a:t>each</a:t>
            </a:r>
            <a:r>
              <a:rPr lang="en-US" dirty="0"/>
              <a:t> document</a:t>
            </a:r>
          </a:p>
          <a:p>
            <a:pPr>
              <a:lnSpc>
                <a:spcPct val="90000"/>
              </a:lnSpc>
            </a:pPr>
            <a:r>
              <a:rPr lang="en-US" dirty="0"/>
              <a:t>Derive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933" name="AutoShape 45"/>
              <p:cNvSpPr>
                <a:spLocks noChangeArrowheads="1"/>
              </p:cNvSpPr>
              <p:nvPr/>
            </p:nvSpPr>
            <p:spPr bwMode="auto">
              <a:xfrm>
                <a:off x="6244460" y="4658098"/>
                <a:ext cx="1066800" cy="457200"/>
              </a:xfrm>
              <a:prstGeom prst="wedgeRectCallout">
                <a:avLst>
                  <a:gd name="adj1" fmla="val -73357"/>
                  <a:gd name="adj2" fmla="val -8216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dirty="0"/>
                  <a:t>H(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7933" name="AutoShap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460" y="4658098"/>
                <a:ext cx="1066800" cy="457200"/>
              </a:xfrm>
              <a:prstGeom prst="wedgeRectCallout">
                <a:avLst>
                  <a:gd name="adj1" fmla="val -73357"/>
                  <a:gd name="adj2" fmla="val -82160"/>
                </a:avLst>
              </a:prstGeom>
              <a:blipFill>
                <a:blip r:embed="rId2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4833317" y="3970321"/>
            <a:ext cx="1426623" cy="62292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29568" y="3136271"/>
                <a:ext cx="5736246" cy="16522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de-DE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de-DE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where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≥0∧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fName>
                                <m:e>
                                  <m:f>
                                    <m:fPr>
                                      <m:ctrlPr>
                                        <a:rPr lang="bg-BG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de-DE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func>
                            </m:e>
                          </m:nary>
                          <m:r>
                            <m:rPr>
                              <m:nor/>
                            </m:rPr>
                            <a:rPr lang="de-DE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de-DE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≥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is-IS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b="0" i="0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de-DE" b="0" i="1" dirty="0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dirty="0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dirty="0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e>
                                  </m:func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568" y="3136271"/>
                <a:ext cx="5736246" cy="1652247"/>
              </a:xfrm>
              <a:prstGeom prst="rect">
                <a:avLst/>
              </a:prstGeom>
              <a:blipFill>
                <a:blip r:embed="rId3"/>
                <a:stretch>
                  <a:fillRect l="-9051" t="-59542" b="-7251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47664" y="5117918"/>
                <a:ext cx="6409494" cy="1025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𝐾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de-DE" i="1" baseline="-250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 baseline="-250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nary>
                                <m:naryPr>
                                  <m:chr m:val="∏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𝑧</m:t>
                                      </m:r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func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sup>
                        <m:e>
                          <m:d>
                            <m:dPr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func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117918"/>
                <a:ext cx="6409494" cy="1025152"/>
              </a:xfrm>
              <a:prstGeom prst="rect">
                <a:avLst/>
              </a:prstGeom>
              <a:blipFill>
                <a:blip r:embed="rId4"/>
                <a:stretch>
                  <a:fillRect l="-6522" t="-79268" b="-11219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156176" y="3165230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/>
              <a:t>Jensen's inequality</a:t>
            </a:r>
          </a:p>
          <a:p>
            <a:pPr algn="just"/>
            <a:r>
              <a:rPr lang="en-US" dirty="0"/>
              <a:t>log(</a:t>
            </a:r>
            <a:r>
              <a:rPr lang="en-US" b="1" dirty="0" err="1"/>
              <a:t>a</a:t>
            </a:r>
            <a:r>
              <a:rPr lang="en-US" dirty="0" err="1"/>
              <a:t>∙</a:t>
            </a:r>
            <a:r>
              <a:rPr lang="en-US" b="1" dirty="0" err="1"/>
              <a:t>b</a:t>
            </a:r>
            <a:r>
              <a:rPr lang="en-US" dirty="0"/>
              <a:t>) ≥ </a:t>
            </a:r>
            <a:r>
              <a:rPr lang="en-US" b="1" dirty="0"/>
              <a:t>a</a:t>
            </a:r>
            <a:r>
              <a:rPr lang="en-US" dirty="0"/>
              <a:t> ∙ log </a:t>
            </a:r>
            <a:r>
              <a:rPr lang="en-US" b="1" dirty="0"/>
              <a:t>b</a:t>
            </a:r>
          </a:p>
        </p:txBody>
      </p:sp>
      <p:sp>
        <p:nvSpPr>
          <p:cNvPr id="14" name="Foliennummernplatzhalter 1"/>
          <p:cNvSpPr txBox="1">
            <a:spLocks/>
          </p:cNvSpPr>
          <p:nvPr/>
        </p:nvSpPr>
        <p:spPr bwMode="auto">
          <a:xfrm>
            <a:off x="7702829" y="6163546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3459873F-0287-9A4B-A260-FE52D1F3913B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38610" y="1272339"/>
                <a:ext cx="7657377" cy="9328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10" y="1272339"/>
                <a:ext cx="7657377" cy="9328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5812D9E-1980-C641-9086-1AEBF1B88E2D}"/>
                  </a:ext>
                </a:extLst>
              </p:cNvPr>
              <p:cNvSpPr/>
              <p:nvPr/>
            </p:nvSpPr>
            <p:spPr>
              <a:xfrm>
                <a:off x="6802481" y="80513"/>
                <a:ext cx="2172068" cy="69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5812D9E-1980-C641-9086-1AEBF1B88E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481" y="80513"/>
                <a:ext cx="2172068" cy="699615"/>
              </a:xfrm>
              <a:prstGeom prst="rect">
                <a:avLst/>
              </a:prstGeom>
              <a:blipFill>
                <a:blip r:embed="rId6"/>
                <a:stretch>
                  <a:fillRect l="-581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loud Callout 1">
            <a:extLst>
              <a:ext uri="{FF2B5EF4-FFF2-40B4-BE49-F238E27FC236}">
                <a16:creationId xmlns:a16="http://schemas.microsoft.com/office/drawing/2014/main" id="{3F46CE4D-C510-CA4F-AB39-9C4B8BD12143}"/>
              </a:ext>
            </a:extLst>
          </p:cNvPr>
          <p:cNvSpPr/>
          <p:nvPr/>
        </p:nvSpPr>
        <p:spPr>
          <a:xfrm>
            <a:off x="7120826" y="2063513"/>
            <a:ext cx="2172067" cy="1152128"/>
          </a:xfrm>
          <a:prstGeom prst="cloudCallout">
            <a:avLst>
              <a:gd name="adj1" fmla="val -56317"/>
              <a:gd name="adj2" fmla="val 379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ysClr val="windowText" lastClr="000000"/>
                </a:solidFill>
              </a:rPr>
              <a:t>a</a:t>
            </a:r>
            <a:r>
              <a:rPr lang="en-DE" dirty="0">
                <a:solidFill>
                  <a:sysClr val="windowText" lastClr="000000"/>
                </a:solidFill>
              </a:rPr>
              <a:t>, </a:t>
            </a:r>
            <a:r>
              <a:rPr lang="en-DE" b="1" dirty="0">
                <a:solidFill>
                  <a:sysClr val="windowText" lastClr="000000"/>
                </a:solidFill>
              </a:rPr>
              <a:t>b</a:t>
            </a:r>
            <a:r>
              <a:rPr lang="en-DE" dirty="0">
                <a:solidFill>
                  <a:sysClr val="windowText" lastClr="000000"/>
                </a:solidFill>
              </a:rPr>
              <a:t> distribution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loud Callout 16">
                <a:extLst>
                  <a:ext uri="{FF2B5EF4-FFF2-40B4-BE49-F238E27FC236}">
                    <a16:creationId xmlns:a16="http://schemas.microsoft.com/office/drawing/2014/main" id="{B88E487C-A237-F74C-84FE-8AC4599F7731}"/>
                  </a:ext>
                </a:extLst>
              </p:cNvPr>
              <p:cNvSpPr/>
              <p:nvPr/>
            </p:nvSpPr>
            <p:spPr>
              <a:xfrm>
                <a:off x="7235914" y="3908292"/>
                <a:ext cx="2558099" cy="1181468"/>
              </a:xfrm>
              <a:prstGeom prst="cloudCallout">
                <a:avLst>
                  <a:gd name="adj1" fmla="val -60883"/>
                  <a:gd name="adj2" fmla="val 8237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>
                    <a:solidFill>
                      <a:sysClr val="windowText" lastClr="000000"/>
                    </a:solidFill>
                  </a:rPr>
                  <a:t>Entropy of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DE" dirty="0">
                    <a:solidFill>
                      <a:sysClr val="windowText" lastClr="000000"/>
                    </a:solidFill>
                  </a:rPr>
                  <a:t> Sometimes called</a:t>
                </a:r>
                <a:r>
                  <a:rPr lang="en-DE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I(</a:t>
                </a:r>
                <a:r>
                  <a:rPr lang="en-US" sz="2000" dirty="0">
                    <a:solidFill>
                      <a:schemeClr val="tx1"/>
                    </a:solidFill>
                    <a:latin typeface="Symbol" charset="0"/>
                    <a:sym typeface="Symbol" charset="0"/>
                  </a:rPr>
                  <a:t>.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7" name="Cloud Callout 16">
                <a:extLst>
                  <a:ext uri="{FF2B5EF4-FFF2-40B4-BE49-F238E27FC236}">
                    <a16:creationId xmlns:a16="http://schemas.microsoft.com/office/drawing/2014/main" id="{B88E487C-A237-F74C-84FE-8AC4599F7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914" y="3908292"/>
                <a:ext cx="2558099" cy="1181468"/>
              </a:xfrm>
              <a:prstGeom prst="cloudCallout">
                <a:avLst>
                  <a:gd name="adj1" fmla="val -60883"/>
                  <a:gd name="adj2" fmla="val 8237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F43392D-C285-B74A-B944-19DB0AB69811}"/>
              </a:ext>
            </a:extLst>
          </p:cNvPr>
          <p:cNvSpPr txBox="1"/>
          <p:nvPr/>
        </p:nvSpPr>
        <p:spPr>
          <a:xfrm>
            <a:off x="6701883" y="7292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E31E3-9EA2-834D-9C1B-6968D92CC0AC}"/>
              </a:ext>
            </a:extLst>
          </p:cNvPr>
          <p:cNvSpPr txBox="1"/>
          <p:nvPr/>
        </p:nvSpPr>
        <p:spPr>
          <a:xfrm>
            <a:off x="7125629" y="74824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2041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7933" grpId="0" animBg="1"/>
      <p:bldP spid="37934" grpId="0" animBg="1"/>
      <p:bldP spid="27" grpId="0"/>
      <p:bldP spid="3" grpId="0"/>
      <p:bldP spid="6" grpId="0"/>
      <p:bldP spid="2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7FA7-0CD9-B645-AD9B-394AB85AA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FA377-D5D8-4D4D-A5B2-E4AF0731F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47C4B-5EE3-E64B-B864-B6FCA0A1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D164E4-B734-A84D-8554-07A0946877CF}"/>
              </a:ext>
            </a:extLst>
          </p:cNvPr>
          <p:cNvGrpSpPr/>
          <p:nvPr/>
        </p:nvGrpSpPr>
        <p:grpSpPr>
          <a:xfrm>
            <a:off x="699489" y="1405508"/>
            <a:ext cx="2432343" cy="4191000"/>
            <a:chOff x="1159023" y="1981200"/>
            <a:chExt cx="2432343" cy="4191000"/>
          </a:xfrm>
        </p:grpSpPr>
        <p:sp>
          <p:nvSpPr>
            <p:cNvPr id="6" name="Oval 15">
              <a:extLst>
                <a:ext uri="{FF2B5EF4-FFF2-40B4-BE49-F238E27FC236}">
                  <a16:creationId xmlns:a16="http://schemas.microsoft.com/office/drawing/2014/main" id="{BE26384C-8C3A-2640-BC4D-8F0029AA5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3276600"/>
              <a:ext cx="7620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sp>
          <p:nvSpPr>
            <p:cNvPr id="7" name="Oval 16">
              <a:extLst>
                <a:ext uri="{FF2B5EF4-FFF2-40B4-BE49-F238E27FC236}">
                  <a16:creationId xmlns:a16="http://schemas.microsoft.com/office/drawing/2014/main" id="{4EFACDCE-C573-5F4B-83CC-BA621BCEB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4495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8" name="Line 18">
              <a:extLst>
                <a:ext uri="{FF2B5EF4-FFF2-40B4-BE49-F238E27FC236}">
                  <a16:creationId xmlns:a16="http://schemas.microsoft.com/office/drawing/2014/main" id="{DACF3699-9D6E-4747-8ABD-22C3254B62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3962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Rectangle 19">
              <a:extLst>
                <a:ext uri="{FF2B5EF4-FFF2-40B4-BE49-F238E27FC236}">
                  <a16:creationId xmlns:a16="http://schemas.microsoft.com/office/drawing/2014/main" id="{21EC18F2-88A6-A44C-B966-B42FD8C7D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9023" y="2895600"/>
              <a:ext cx="2432343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3B4A9594-F3BD-834E-BDB9-2FCD8BB36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624" y="4267200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Text Box 21">
              <a:extLst>
                <a:ext uri="{FF2B5EF4-FFF2-40B4-BE49-F238E27FC236}">
                  <a16:creationId xmlns:a16="http://schemas.microsoft.com/office/drawing/2014/main" id="{29E67B0C-30DE-2441-8452-8E91BB31C9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824" y="49530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12" name="Text Box 26">
              <a:extLst>
                <a:ext uri="{FF2B5EF4-FFF2-40B4-BE49-F238E27FC236}">
                  <a16:creationId xmlns:a16="http://schemas.microsoft.com/office/drawing/2014/main" id="{2A926C87-5973-D04A-8C56-E1A8271CF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6824" y="518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13" name="Oval 27">
              <a:extLst>
                <a:ext uri="{FF2B5EF4-FFF2-40B4-BE49-F238E27FC236}">
                  <a16:creationId xmlns:a16="http://schemas.microsoft.com/office/drawing/2014/main" id="{DCB4B3E3-4BB6-914A-BDD5-03ACC2006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1981200"/>
              <a:ext cx="685801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14" name="Line 28">
              <a:extLst>
                <a:ext uri="{FF2B5EF4-FFF2-40B4-BE49-F238E27FC236}">
                  <a16:creationId xmlns:a16="http://schemas.microsoft.com/office/drawing/2014/main" id="{DE875467-6317-C148-B9F1-389EF1CC64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2590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Oval 36">
              <a:extLst>
                <a:ext uri="{FF2B5EF4-FFF2-40B4-BE49-F238E27FC236}">
                  <a16:creationId xmlns:a16="http://schemas.microsoft.com/office/drawing/2014/main" id="{0346224A-5FEB-6841-B0FA-59168282C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5638800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b</a:t>
              </a:r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F5F09F76-A7AF-7546-9D72-F95AB5AD73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4824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5">
                  <a:extLst>
                    <a:ext uri="{FF2B5EF4-FFF2-40B4-BE49-F238E27FC236}">
                      <a16:creationId xmlns:a16="http://schemas.microsoft.com/office/drawing/2014/main" id="{174DE5AD-C9AE-6F49-A3AE-CA8DBC692F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2387" y="3288268"/>
                  <a:ext cx="762000" cy="685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Oval 15">
                  <a:extLst>
                    <a:ext uri="{FF2B5EF4-FFF2-40B4-BE49-F238E27FC236}">
                      <a16:creationId xmlns:a16="http://schemas.microsoft.com/office/drawing/2014/main" id="{174DE5AD-C9AE-6F49-A3AE-CA8DBC692F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82387" y="3288268"/>
                  <a:ext cx="762000" cy="685800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B99920E-02E3-B549-8B62-E6EAE5B22EF6}"/>
                  </a:ext>
                </a:extLst>
              </p:cNvPr>
              <p:cNvSpPr/>
              <p:nvPr/>
            </p:nvSpPr>
            <p:spPr>
              <a:xfrm>
                <a:off x="3497079" y="1710308"/>
                <a:ext cx="2172068" cy="69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B99920E-02E3-B549-8B62-E6EAE5B22E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079" y="1710308"/>
                <a:ext cx="2172068" cy="699615"/>
              </a:xfrm>
              <a:prstGeom prst="rect">
                <a:avLst/>
              </a:prstGeom>
              <a:blipFill>
                <a:blip r:embed="rId3"/>
                <a:stretch>
                  <a:fillRect l="-581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C79EE33-5FCE-8E47-B70F-7F1FD781A0F4}"/>
                  </a:ext>
                </a:extLst>
              </p:cNvPr>
              <p:cNvSpPr/>
              <p:nvPr/>
            </p:nvSpPr>
            <p:spPr>
              <a:xfrm>
                <a:off x="1565022" y="2331576"/>
                <a:ext cx="10121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C79EE33-5FCE-8E47-B70F-7F1FD781A0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022" y="2331576"/>
                <a:ext cx="101213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69DEDBB-1C07-7F46-82E5-E5586E7CE6C0}"/>
                  </a:ext>
                </a:extLst>
              </p:cNvPr>
              <p:cNvSpPr/>
              <p:nvPr/>
            </p:nvSpPr>
            <p:spPr>
              <a:xfrm>
                <a:off x="1581273" y="3672228"/>
                <a:ext cx="13408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69DEDBB-1C07-7F46-82E5-E5586E7CE6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273" y="3672228"/>
                <a:ext cx="1340816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3E43A5-9961-BEC4-ED81-9F30D4E0E622}"/>
              </a:ext>
            </a:extLst>
          </p:cNvPr>
          <p:cNvCxnSpPr>
            <a:stCxn id="7" idx="7"/>
            <a:endCxn id="20" idx="3"/>
          </p:cNvCxnSpPr>
          <p:nvPr/>
        </p:nvCxnSpPr>
        <p:spPr>
          <a:xfrm flipV="1">
            <a:off x="1611975" y="3297943"/>
            <a:ext cx="622470" cy="689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582683-4D87-6DC0-662C-1592351D80C8}"/>
              </a:ext>
            </a:extLst>
          </p:cNvPr>
          <p:cNvCxnSpPr>
            <a:cxnSpLocks/>
            <a:stCxn id="13" idx="5"/>
            <a:endCxn id="20" idx="1"/>
          </p:cNvCxnSpPr>
          <p:nvPr/>
        </p:nvCxnSpPr>
        <p:spPr>
          <a:xfrm>
            <a:off x="1742058" y="1925834"/>
            <a:ext cx="492387" cy="887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FA8798-438A-47C5-F0E0-81A84FC74A62}"/>
              </a:ext>
            </a:extLst>
          </p:cNvPr>
          <p:cNvCxnSpPr>
            <a:cxnSpLocks/>
            <a:stCxn id="15" idx="7"/>
            <a:endCxn id="20" idx="4"/>
          </p:cNvCxnSpPr>
          <p:nvPr/>
        </p:nvCxnSpPr>
        <p:spPr>
          <a:xfrm flipV="1">
            <a:off x="1600816" y="3398376"/>
            <a:ext cx="903037" cy="17428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0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Optimization problem for each document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1"/>
                <a:endParaRPr lang="is-I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have introduced a new latent variable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to approximate the original functional to</a:t>
                </a:r>
                <a:br>
                  <a:rPr lang="en-US" dirty="0"/>
                </a:br>
                <a:r>
                  <a:rPr lang="en-US" dirty="0"/>
                  <a:t>be optimized</a:t>
                </a:r>
              </a:p>
              <a:p>
                <a:r>
                  <a:rPr lang="en-US" dirty="0"/>
                  <a:t>Each document is assumed to be associated </a:t>
                </a:r>
                <a:br>
                  <a:rPr lang="en-US" dirty="0"/>
                </a:br>
                <a:r>
                  <a:rPr lang="en-US" dirty="0"/>
                  <a:t>with a latent variable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∈[0,1]</a:t>
                </a:r>
                <a:r>
                  <a:rPr lang="en-US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, 𝛴</a:t>
                </a:r>
                <a:r>
                  <a:rPr lang="en-US" i="1" baseline="-25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= 1 </a:t>
                </a:r>
                <a:b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en-US" dirty="0"/>
                  <a:t>independent of other random variables</a:t>
                </a:r>
              </a:p>
              <a:p>
                <a:r>
                  <a:rPr lang="en-US" dirty="0"/>
                  <a:t>Can be seen as a class in the new space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92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018" b="-25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71600" y="1785684"/>
                <a:ext cx="6467970" cy="1054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sup>
                        <m:e>
                          <m:d>
                            <m:dPr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func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785684"/>
                <a:ext cx="6467970" cy="1054263"/>
              </a:xfrm>
              <a:prstGeom prst="rect">
                <a:avLst/>
              </a:prstGeom>
              <a:blipFill>
                <a:blip r:embed="rId4"/>
                <a:stretch>
                  <a:fillRect t="-78571" b="-1059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loud Callout 1">
            <a:extLst>
              <a:ext uri="{FF2B5EF4-FFF2-40B4-BE49-F238E27FC236}">
                <a16:creationId xmlns:a16="http://schemas.microsoft.com/office/drawing/2014/main" id="{54055E9A-680D-7A4A-AB70-56C111752EC4}"/>
              </a:ext>
            </a:extLst>
          </p:cNvPr>
          <p:cNvSpPr/>
          <p:nvPr/>
        </p:nvSpPr>
        <p:spPr>
          <a:xfrm>
            <a:off x="6300192" y="1834083"/>
            <a:ext cx="1872208" cy="1296144"/>
          </a:xfrm>
          <a:prstGeom prst="cloudCallout">
            <a:avLst>
              <a:gd name="adj1" fmla="val -124471"/>
              <a:gd name="adj2" fmla="val 743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C</a:t>
            </a:r>
            <a:r>
              <a:rPr lang="en-DE" dirty="0">
                <a:solidFill>
                  <a:sysClr val="windowText" lastClr="000000"/>
                </a:solidFill>
              </a:rPr>
              <a:t>onvex?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>
                <a:solidFill>
                  <a:sysClr val="windowText" lastClr="000000"/>
                </a:solidFill>
              </a:rPr>
              <a:t>Concave?</a:t>
            </a:r>
            <a:endParaRPr lang="en-DE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41A7E94-C69B-2A4F-B5D5-A335F7995E41}"/>
                  </a:ext>
                </a:extLst>
              </p:cNvPr>
              <p:cNvSpPr/>
              <p:nvPr/>
            </p:nvSpPr>
            <p:spPr>
              <a:xfrm>
                <a:off x="6336599" y="5572987"/>
                <a:ext cx="1512168" cy="497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de-DE" sz="2400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de-DE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41A7E94-C69B-2A4F-B5D5-A335F7995E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599" y="5572987"/>
                <a:ext cx="1512168" cy="497700"/>
              </a:xfrm>
              <a:prstGeom prst="rect">
                <a:avLst/>
              </a:prstGeom>
              <a:blipFill>
                <a:blip r:embed="rId5"/>
                <a:stretch>
                  <a:fillRect l="-833" r="-20833" b="-7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80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New optimization problem:</a:t>
                </a:r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>
                  <a:lnSpc>
                    <a:spcPct val="90000"/>
                  </a:lnSpc>
                </a:pPr>
                <a:r>
                  <a:rPr lang="en-US" sz="2400" dirty="0"/>
                  <a:t>Solution: Expectation Maximization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Iterative algorithm to find local optimum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Guess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en-US" sz="2000" dirty="0"/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=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endChr m:val="|"/>
                        <m:ctrlP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000" dirty="0"/>
                  <a:t> according to model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Use maximum-likelihood estimation to optimize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br>
                  <a:rPr lang="de-DE" sz="2000" dirty="0"/>
                </a:br>
                <a:r>
                  <a:rPr lang="de-DE" sz="2000" dirty="0" err="1"/>
                  <a:t>u</a:t>
                </a:r>
                <a:r>
                  <a:rPr lang="en-US" sz="2000" dirty="0" err="1"/>
                  <a:t>ntil</a:t>
                </a:r>
                <a:r>
                  <a:rPr lang="en-US" sz="2000" dirty="0"/>
                  <a:t> no further improvement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400" dirty="0"/>
                  <a:t>Guaranteed to maximize a lower bound on the log-likelihood of the observed data</a:t>
                </a:r>
              </a:p>
              <a:p>
                <a:r>
                  <a:rPr lang="en-US" sz="2000" dirty="0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/>
                  <a:t> to estimate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is-I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</m:d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box>
                    <m:r>
                      <a:rPr lang="de-DE" sz="20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, respectively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92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35" t="-10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514EF1-A042-4D4A-AFA5-33D1A7CFADCD}"/>
                  </a:ext>
                </a:extLst>
              </p:cNvPr>
              <p:cNvSpPr/>
              <p:nvPr/>
            </p:nvSpPr>
            <p:spPr>
              <a:xfrm>
                <a:off x="1259632" y="1628800"/>
                <a:ext cx="6467970" cy="1054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sup>
                        <m:e>
                          <m:d>
                            <m:dPr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func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514EF1-A042-4D4A-AFA5-33D1A7CFAD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628800"/>
                <a:ext cx="6467970" cy="1054263"/>
              </a:xfrm>
              <a:prstGeom prst="rect">
                <a:avLst/>
              </a:prstGeom>
              <a:blipFill>
                <a:blip r:embed="rId4"/>
                <a:stretch>
                  <a:fillRect t="-77381" b="-1059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143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Graphical Idea of the EM Algorithm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80" y="1196975"/>
            <a:ext cx="6945039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67269" y="4941897"/>
                <a:ext cx="8551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𝜃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269" y="4941897"/>
                <a:ext cx="855106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752907" y="6066469"/>
                <a:ext cx="1688732" cy="396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 smtClean="0"/>
                      <m:t>𝜃</m:t>
                    </m:r>
                    <m:r>
                      <a:rPr lang="de-DE" b="0" i="1" dirty="0" smtClean="0">
                        <a:latin typeface="Cambria Math" charset="0"/>
                      </a:rPr>
                      <m:t>=(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de-DE" b="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907" y="6066469"/>
                <a:ext cx="1688732" cy="396519"/>
              </a:xfrm>
              <a:prstGeom prst="rect">
                <a:avLst/>
              </a:prstGeom>
              <a:blipFill rotWithShape="0">
                <a:blip r:embed="rId4"/>
                <a:stretch>
                  <a:fillRect t="-3077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loud Callout 2">
            <a:extLst>
              <a:ext uri="{FF2B5EF4-FFF2-40B4-BE49-F238E27FC236}">
                <a16:creationId xmlns:a16="http://schemas.microsoft.com/office/drawing/2014/main" id="{2803E288-BA32-414A-9CD6-46E7AA58C8BC}"/>
              </a:ext>
            </a:extLst>
          </p:cNvPr>
          <p:cNvSpPr/>
          <p:nvPr/>
        </p:nvSpPr>
        <p:spPr>
          <a:xfrm>
            <a:off x="6660232" y="3212976"/>
            <a:ext cx="2500411" cy="1269317"/>
          </a:xfrm>
          <a:prstGeom prst="cloudCallout">
            <a:avLst>
              <a:gd name="adj1" fmla="val -76558"/>
              <a:gd name="adj2" fmla="val 865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Log-likelihood w/ latent variable</a:t>
            </a:r>
          </a:p>
        </p:txBody>
      </p:sp>
    </p:spTree>
    <p:extLst>
      <p:ext uri="{BB962C8B-B14F-4D97-AF65-F5344CB8AC3E}">
        <p14:creationId xmlns:p14="http://schemas.microsoft.com/office/powerpoint/2010/main" val="371279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7FA7-0CD9-B645-AD9B-394AB85AA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47C4B-5EE3-E64B-B864-B6FCA0A1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D164E4-B734-A84D-8554-07A0946877CF}"/>
              </a:ext>
            </a:extLst>
          </p:cNvPr>
          <p:cNvGrpSpPr/>
          <p:nvPr/>
        </p:nvGrpSpPr>
        <p:grpSpPr>
          <a:xfrm>
            <a:off x="699489" y="1405508"/>
            <a:ext cx="2432343" cy="4191000"/>
            <a:chOff x="1159023" y="1981200"/>
            <a:chExt cx="2432343" cy="4191000"/>
          </a:xfrm>
        </p:grpSpPr>
        <p:sp>
          <p:nvSpPr>
            <p:cNvPr id="6" name="Oval 15">
              <a:extLst>
                <a:ext uri="{FF2B5EF4-FFF2-40B4-BE49-F238E27FC236}">
                  <a16:creationId xmlns:a16="http://schemas.microsoft.com/office/drawing/2014/main" id="{BE26384C-8C3A-2640-BC4D-8F0029AA5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3276600"/>
              <a:ext cx="7620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sp>
          <p:nvSpPr>
            <p:cNvPr id="7" name="Oval 16">
              <a:extLst>
                <a:ext uri="{FF2B5EF4-FFF2-40B4-BE49-F238E27FC236}">
                  <a16:creationId xmlns:a16="http://schemas.microsoft.com/office/drawing/2014/main" id="{4EFACDCE-C573-5F4B-83CC-BA621BCEB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4495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8" name="Line 18">
              <a:extLst>
                <a:ext uri="{FF2B5EF4-FFF2-40B4-BE49-F238E27FC236}">
                  <a16:creationId xmlns:a16="http://schemas.microsoft.com/office/drawing/2014/main" id="{DACF3699-9D6E-4747-8ABD-22C3254B62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3962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Rectangle 19">
              <a:extLst>
                <a:ext uri="{FF2B5EF4-FFF2-40B4-BE49-F238E27FC236}">
                  <a16:creationId xmlns:a16="http://schemas.microsoft.com/office/drawing/2014/main" id="{21EC18F2-88A6-A44C-B966-B42FD8C7D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9023" y="2895600"/>
              <a:ext cx="2432343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3B4A9594-F3BD-834E-BDB9-2FCD8BB36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624" y="4267200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Text Box 21">
              <a:extLst>
                <a:ext uri="{FF2B5EF4-FFF2-40B4-BE49-F238E27FC236}">
                  <a16:creationId xmlns:a16="http://schemas.microsoft.com/office/drawing/2014/main" id="{29E67B0C-30DE-2441-8452-8E91BB31C9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824" y="49530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12" name="Text Box 26">
              <a:extLst>
                <a:ext uri="{FF2B5EF4-FFF2-40B4-BE49-F238E27FC236}">
                  <a16:creationId xmlns:a16="http://schemas.microsoft.com/office/drawing/2014/main" id="{2A926C87-5973-D04A-8C56-E1A8271CF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6824" y="518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13" name="Oval 27">
              <a:extLst>
                <a:ext uri="{FF2B5EF4-FFF2-40B4-BE49-F238E27FC236}">
                  <a16:creationId xmlns:a16="http://schemas.microsoft.com/office/drawing/2014/main" id="{DCB4B3E3-4BB6-914A-BDD5-03ACC2006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1981200"/>
              <a:ext cx="685801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14" name="Line 28">
              <a:extLst>
                <a:ext uri="{FF2B5EF4-FFF2-40B4-BE49-F238E27FC236}">
                  <a16:creationId xmlns:a16="http://schemas.microsoft.com/office/drawing/2014/main" id="{DE875467-6317-C148-B9F1-389EF1CC64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2590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Oval 36">
              <a:extLst>
                <a:ext uri="{FF2B5EF4-FFF2-40B4-BE49-F238E27FC236}">
                  <a16:creationId xmlns:a16="http://schemas.microsoft.com/office/drawing/2014/main" id="{0346224A-5FEB-6841-B0FA-59168282C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5638800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b</a:t>
              </a:r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F5F09F76-A7AF-7546-9D72-F95AB5AD73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4824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5">
                  <a:extLst>
                    <a:ext uri="{FF2B5EF4-FFF2-40B4-BE49-F238E27FC236}">
                      <a16:creationId xmlns:a16="http://schemas.microsoft.com/office/drawing/2014/main" id="{174DE5AD-C9AE-6F49-A3AE-CA8DBC692F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2387" y="3288268"/>
                  <a:ext cx="762000" cy="685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Oval 15">
                  <a:extLst>
                    <a:ext uri="{FF2B5EF4-FFF2-40B4-BE49-F238E27FC236}">
                      <a16:creationId xmlns:a16="http://schemas.microsoft.com/office/drawing/2014/main" id="{174DE5AD-C9AE-6F49-A3AE-CA8DBC692F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82387" y="3288268"/>
                  <a:ext cx="762000" cy="685800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B99920E-02E3-B549-8B62-E6EAE5B22EF6}"/>
                  </a:ext>
                </a:extLst>
              </p:cNvPr>
              <p:cNvSpPr/>
              <p:nvPr/>
            </p:nvSpPr>
            <p:spPr>
              <a:xfrm>
                <a:off x="3497079" y="1710308"/>
                <a:ext cx="2172068" cy="69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B99920E-02E3-B549-8B62-E6EAE5B22E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079" y="1710308"/>
                <a:ext cx="2172068" cy="699615"/>
              </a:xfrm>
              <a:prstGeom prst="rect">
                <a:avLst/>
              </a:prstGeom>
              <a:blipFill>
                <a:blip r:embed="rId3"/>
                <a:stretch>
                  <a:fillRect l="-581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C79EE33-5FCE-8E47-B70F-7F1FD781A0F4}"/>
                  </a:ext>
                </a:extLst>
              </p:cNvPr>
              <p:cNvSpPr/>
              <p:nvPr/>
            </p:nvSpPr>
            <p:spPr>
              <a:xfrm>
                <a:off x="1565022" y="2331576"/>
                <a:ext cx="10121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C79EE33-5FCE-8E47-B70F-7F1FD781A0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022" y="2331576"/>
                <a:ext cx="101213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69DEDBB-1C07-7F46-82E5-E5586E7CE6C0}"/>
                  </a:ext>
                </a:extLst>
              </p:cNvPr>
              <p:cNvSpPr/>
              <p:nvPr/>
            </p:nvSpPr>
            <p:spPr>
              <a:xfrm>
                <a:off x="1581273" y="3672228"/>
                <a:ext cx="13408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69DEDBB-1C07-7F46-82E5-E5586E7CE6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273" y="3672228"/>
                <a:ext cx="1340816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3E43A5-9961-BEC4-ED81-9F30D4E0E622}"/>
              </a:ext>
            </a:extLst>
          </p:cNvPr>
          <p:cNvCxnSpPr>
            <a:stCxn id="7" idx="7"/>
            <a:endCxn id="20" idx="3"/>
          </p:cNvCxnSpPr>
          <p:nvPr/>
        </p:nvCxnSpPr>
        <p:spPr>
          <a:xfrm flipV="1">
            <a:off x="1611975" y="3297943"/>
            <a:ext cx="622470" cy="689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582683-4D87-6DC0-662C-1592351D80C8}"/>
              </a:ext>
            </a:extLst>
          </p:cNvPr>
          <p:cNvCxnSpPr>
            <a:cxnSpLocks/>
            <a:stCxn id="13" idx="5"/>
            <a:endCxn id="20" idx="1"/>
          </p:cNvCxnSpPr>
          <p:nvPr/>
        </p:nvCxnSpPr>
        <p:spPr>
          <a:xfrm>
            <a:off x="1742058" y="1925834"/>
            <a:ext cx="492387" cy="887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FA8798-438A-47C5-F0E0-81A84FC74A62}"/>
              </a:ext>
            </a:extLst>
          </p:cNvPr>
          <p:cNvCxnSpPr>
            <a:cxnSpLocks/>
            <a:stCxn id="15" idx="7"/>
            <a:endCxn id="20" idx="4"/>
          </p:cNvCxnSpPr>
          <p:nvPr/>
        </p:nvCxnSpPr>
        <p:spPr>
          <a:xfrm flipV="1">
            <a:off x="1600816" y="3398376"/>
            <a:ext cx="903037" cy="17428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600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199" y="1196975"/>
                <a:ext cx="8507413" cy="4968875"/>
              </a:xfrm>
            </p:spPr>
            <p:txBody>
              <a:bodyPr/>
              <a:lstStyle/>
              <a:p>
                <a:r>
                  <a:rPr lang="en-US" dirty="0"/>
                  <a:t>EM solution</a:t>
                </a:r>
              </a:p>
              <a:p>
                <a:pPr lvl="1"/>
                <a:r>
                  <a:rPr lang="en-US" dirty="0"/>
                  <a:t>E step (compute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= </a:t>
                </a:r>
                <a:r>
                  <a:rPr lang="en-US" i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endChr m:val="|"/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M step (maximum likelihood optimization: use frequencies)</a:t>
                </a:r>
              </a:p>
            </p:txBody>
          </p:sp>
        </mc:Choice>
        <mc:Fallback xmlns="">
          <p:sp>
            <p:nvSpPr>
              <p:cNvPr id="92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196975"/>
                <a:ext cx="8507413" cy="4968875"/>
              </a:xfrm>
              <a:blipFill>
                <a:blip r:embed="rId3"/>
                <a:stretch>
                  <a:fillRect l="-1343" t="-1018" r="-29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28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230632" y="2268954"/>
                <a:ext cx="3995885" cy="1153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b>
                        <m:sup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+1)</m:t>
                          </m:r>
                        </m:sup>
                      </m:sSubSup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  <m:r>
                                <a:rPr lang="de-DE" sz="2000" i="1" baseline="-2500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sup>
                          </m:sSubSup>
                          <m:nary>
                            <m:naryPr>
                              <m:chr m:val="∏"/>
                              <m:ctrlPr>
                                <a:rPr lang="is-I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sSubSup>
                                <m:sSubSupPr>
                                  <m:ctrlP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  <m:r>
                                    <a:rPr lang="de-DE" sz="2000" i="1" baseline="-250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𝐾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𝑧</m:t>
                                      </m:r>
                                      <m:r>
                                        <a:rPr lang="de-DE" sz="2000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  <m:r>
                                        <a:rPr lang="de-DE" sz="2000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(</m:t>
                                      </m:r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  <m:r>
                                    <a:rPr lang="de-DE" sz="2000" b="0" i="1" baseline="-2500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sup>
                              </m:sSubSup>
                              <m:nary>
                                <m:naryPr>
                                  <m:chr m:val="∏"/>
                                  <m:ctrlPr>
                                    <a:rPr lang="is-I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sSubSup>
                                    <m:sSubSup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𝑧</m:t>
                                      </m:r>
                                      <m:r>
                                        <a:rPr lang="de-DE" sz="2000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sz="2000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(</m:t>
                                      </m:r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de-DE" sz="200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32" y="2268954"/>
                <a:ext cx="3995885" cy="1153842"/>
              </a:xfrm>
              <a:prstGeom prst="rect">
                <a:avLst/>
              </a:prstGeom>
              <a:blipFill>
                <a:blip r:embed="rId4"/>
                <a:stretch>
                  <a:fillRect t="-35870" b="-4130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167689" y="4378440"/>
                <a:ext cx="2640820" cy="918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  <m:r>
                            <a:rPr lang="de-DE" sz="2000" b="0" i="1" baseline="-2500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b>
                        <m:sup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+1)</m:t>
                          </m:r>
                        </m:sup>
                      </m:sSubSup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𝑑𝑘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num>
                        <m:den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de-DE" sz="200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689" y="4378440"/>
                <a:ext cx="2640820" cy="918713"/>
              </a:xfrm>
              <a:prstGeom prst="rect">
                <a:avLst/>
              </a:prstGeom>
              <a:blipFill>
                <a:blip r:embed="rId5"/>
                <a:stretch>
                  <a:fillRect t="-43836" b="-287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373547" y="4291493"/>
                <a:ext cx="4115482" cy="1111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  <m:r>
                            <a:rPr lang="de-DE" sz="2000" b="0" i="1" baseline="-2500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+1)</m:t>
                          </m:r>
                        </m:sup>
                      </m:sSubSup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𝑑𝑘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𝑑𝑘</m:t>
                                  </m:r>
                                </m:sub>
                                <m:sup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sup>
                              </m:sSubSup>
                              <m:nary>
                                <m:naryPr>
                                  <m:chr m:val="∑"/>
                                  <m:ctrlPr>
                                    <a:rPr lang="is-I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de-DE" sz="200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547" y="4291493"/>
                <a:ext cx="4115482" cy="1111779"/>
              </a:xfrm>
              <a:prstGeom prst="rect">
                <a:avLst/>
              </a:prstGeom>
              <a:blipFill>
                <a:blip r:embed="rId6"/>
                <a:stretch>
                  <a:fillRect t="-36364" b="-4545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BEE0E9C-2147-DB4C-9288-3F3006916A7F}"/>
                  </a:ext>
                </a:extLst>
              </p:cNvPr>
              <p:cNvSpPr/>
              <p:nvPr/>
            </p:nvSpPr>
            <p:spPr>
              <a:xfrm>
                <a:off x="5859603" y="5515438"/>
                <a:ext cx="312348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𝑛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DE" dirty="0"/>
                  <a:t> number of times</a:t>
                </a:r>
                <a:br>
                  <a:rPr lang="en-DE" dirty="0"/>
                </a:br>
                <a:r>
                  <a:rPr lang="en-DE" dirty="0"/>
                  <a:t>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occurs in document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BEE0E9C-2147-DB4C-9288-3F3006916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603" y="5515438"/>
                <a:ext cx="3123484" cy="646331"/>
              </a:xfrm>
              <a:prstGeom prst="rect">
                <a:avLst/>
              </a:prstGeom>
              <a:blipFill>
                <a:blip r:embed="rId8"/>
                <a:stretch>
                  <a:fillRect l="-1215" t="-1923" b="-134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loud Callout 6">
            <a:extLst>
              <a:ext uri="{FF2B5EF4-FFF2-40B4-BE49-F238E27FC236}">
                <a16:creationId xmlns:a16="http://schemas.microsoft.com/office/drawing/2014/main" id="{E9F23932-DE67-7843-8D80-4BFD15140A44}"/>
              </a:ext>
            </a:extLst>
          </p:cNvPr>
          <p:cNvSpPr/>
          <p:nvPr/>
        </p:nvSpPr>
        <p:spPr>
          <a:xfrm>
            <a:off x="5430459" y="2209376"/>
            <a:ext cx="3323913" cy="1069716"/>
          </a:xfrm>
          <a:prstGeom prst="cloudCallout">
            <a:avLst>
              <a:gd name="adj1" fmla="val -64815"/>
              <a:gd name="adj2" fmla="val -155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Independence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assumption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6B682A-6F34-0E47-BCEB-179D08E40CE7}"/>
              </a:ext>
            </a:extLst>
          </p:cNvPr>
          <p:cNvSpPr txBox="1">
            <a:spLocks/>
          </p:cNvSpPr>
          <p:nvPr/>
        </p:nvSpPr>
        <p:spPr bwMode="auto">
          <a:xfrm>
            <a:off x="349020" y="-4618991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DE" kern="0"/>
              <a:t>The model</a:t>
            </a:r>
            <a:endParaRPr lang="en-DE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A8FEF87-D2BA-1040-BB55-5C2811D00E9C}"/>
                  </a:ext>
                </a:extLst>
              </p:cNvPr>
              <p:cNvSpPr/>
              <p:nvPr/>
            </p:nvSpPr>
            <p:spPr>
              <a:xfrm>
                <a:off x="6469659" y="109473"/>
                <a:ext cx="2172068" cy="69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A8FEF87-D2BA-1040-BB55-5C2811D00E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659" y="109473"/>
                <a:ext cx="2172068" cy="699615"/>
              </a:xfrm>
              <a:prstGeom prst="rect">
                <a:avLst/>
              </a:prstGeom>
              <a:blipFill>
                <a:blip r:embed="rId9"/>
                <a:stretch>
                  <a:fillRect l="-581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552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Topic Modeling Scenario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Documents are associated </a:t>
            </a:r>
            <a:br>
              <a:rPr lang="en-US" dirty="0"/>
            </a:br>
            <a:r>
              <a:rPr lang="en-US" dirty="0"/>
              <a:t>with a single topic</a:t>
            </a:r>
          </a:p>
          <a:p>
            <a:r>
              <a:rPr lang="en-US" dirty="0"/>
              <a:t>Words do not depend on context</a:t>
            </a:r>
          </a:p>
          <a:p>
            <a:pPr lvl="1"/>
            <a:r>
              <a:rPr lang="en-US" dirty="0"/>
              <a:t>Bag-of-words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F91752-86B1-C848-94A3-6826D765EC16}"/>
              </a:ext>
            </a:extLst>
          </p:cNvPr>
          <p:cNvGrpSpPr/>
          <p:nvPr/>
        </p:nvGrpSpPr>
        <p:grpSpPr>
          <a:xfrm>
            <a:off x="6228184" y="1470025"/>
            <a:ext cx="1828800" cy="4191000"/>
            <a:chOff x="1159024" y="1981200"/>
            <a:chExt cx="1828800" cy="4191000"/>
          </a:xfrm>
        </p:grpSpPr>
        <p:sp>
          <p:nvSpPr>
            <p:cNvPr id="8" name="Oval 15">
              <a:extLst>
                <a:ext uri="{FF2B5EF4-FFF2-40B4-BE49-F238E27FC236}">
                  <a16:creationId xmlns:a16="http://schemas.microsoft.com/office/drawing/2014/main" id="{29CDDD6A-24DE-004E-A593-FEAE27F7F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3276600"/>
              <a:ext cx="7620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sp>
          <p:nvSpPr>
            <p:cNvPr id="9" name="Oval 16">
              <a:extLst>
                <a:ext uri="{FF2B5EF4-FFF2-40B4-BE49-F238E27FC236}">
                  <a16:creationId xmlns:a16="http://schemas.microsoft.com/office/drawing/2014/main" id="{7E201884-5FF3-1344-B48B-C9A7F282B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4495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10" name="Line 18">
              <a:extLst>
                <a:ext uri="{FF2B5EF4-FFF2-40B4-BE49-F238E27FC236}">
                  <a16:creationId xmlns:a16="http://schemas.microsoft.com/office/drawing/2014/main" id="{4F46B303-115F-9246-A97A-62964ADFB9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3962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Rectangle 19">
              <a:extLst>
                <a:ext uri="{FF2B5EF4-FFF2-40B4-BE49-F238E27FC236}">
                  <a16:creationId xmlns:a16="http://schemas.microsoft.com/office/drawing/2014/main" id="{77E1C5A6-8A45-D341-8994-3DCF8AA09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9024" y="2895600"/>
              <a:ext cx="18288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20">
              <a:extLst>
                <a:ext uri="{FF2B5EF4-FFF2-40B4-BE49-F238E27FC236}">
                  <a16:creationId xmlns:a16="http://schemas.microsoft.com/office/drawing/2014/main" id="{D0C9C3C1-66CF-264B-8BAB-DF03C94A8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624" y="4267200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Text Box 21">
              <a:extLst>
                <a:ext uri="{FF2B5EF4-FFF2-40B4-BE49-F238E27FC236}">
                  <a16:creationId xmlns:a16="http://schemas.microsoft.com/office/drawing/2014/main" id="{532CBFD6-8684-1E45-AA81-69510AD25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824" y="49530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D37A8440-5BCE-BC43-91D9-A8178A62A7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6824" y="518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15" name="Oval 27">
              <a:extLst>
                <a:ext uri="{FF2B5EF4-FFF2-40B4-BE49-F238E27FC236}">
                  <a16:creationId xmlns:a16="http://schemas.microsoft.com/office/drawing/2014/main" id="{C8567A27-6902-B147-837B-1E15D0D56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1981200"/>
              <a:ext cx="685801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16" name="Line 28">
              <a:extLst>
                <a:ext uri="{FF2B5EF4-FFF2-40B4-BE49-F238E27FC236}">
                  <a16:creationId xmlns:a16="http://schemas.microsoft.com/office/drawing/2014/main" id="{89C05A0B-F034-8841-8E9C-A5639B6C6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2590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Oval 36">
              <a:extLst>
                <a:ext uri="{FF2B5EF4-FFF2-40B4-BE49-F238E27FC236}">
                  <a16:creationId xmlns:a16="http://schemas.microsoft.com/office/drawing/2014/main" id="{9360E189-AF47-9040-AFBC-62DB0FB09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5638800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b</a:t>
              </a:r>
            </a:p>
          </p:txBody>
        </p:sp>
        <p:sp>
          <p:nvSpPr>
            <p:cNvPr id="18" name="Line 37">
              <a:extLst>
                <a:ext uri="{FF2B5EF4-FFF2-40B4-BE49-F238E27FC236}">
                  <a16:creationId xmlns:a16="http://schemas.microsoft.com/office/drawing/2014/main" id="{FCB09176-85ED-A04B-B123-9707F266A0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4824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D16CE3-8D6E-2F43-AC07-8999D76E79F1}"/>
                  </a:ext>
                </a:extLst>
              </p:cNvPr>
              <p:cNvSpPr/>
              <p:nvPr/>
            </p:nvSpPr>
            <p:spPr>
              <a:xfrm>
                <a:off x="7171401" y="2491573"/>
                <a:ext cx="10121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D16CE3-8D6E-2F43-AC07-8999D76E7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401" y="2491573"/>
                <a:ext cx="101213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3D92A7-9C28-3043-9E91-88E363DB1073}"/>
                  </a:ext>
                </a:extLst>
              </p:cNvPr>
              <p:cNvSpPr/>
              <p:nvPr/>
            </p:nvSpPr>
            <p:spPr>
              <a:xfrm>
                <a:off x="7187652" y="3832225"/>
                <a:ext cx="13408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3D92A7-9C28-3043-9E91-88E363DB1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652" y="3832225"/>
                <a:ext cx="134081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590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1916832"/>
            <a:ext cx="7704856" cy="4248472"/>
          </a:xfrm>
        </p:spPr>
        <p:txBody>
          <a:bodyPr/>
          <a:lstStyle/>
          <a:p>
            <a:r>
              <a:rPr lang="de-DE" sz="1600" dirty="0"/>
              <a:t>Ramesh M. </a:t>
            </a:r>
            <a:r>
              <a:rPr lang="de-DE" sz="1600" dirty="0" err="1"/>
              <a:t>Nallapati</a:t>
            </a:r>
            <a:endParaRPr lang="de-DE" sz="1600" dirty="0"/>
          </a:p>
          <a:p>
            <a:r>
              <a:rPr lang="en-US" sz="1600" dirty="0"/>
              <a:t>presentation on</a:t>
            </a:r>
          </a:p>
          <a:p>
            <a:r>
              <a:rPr lang="en-US" sz="1600" dirty="0"/>
              <a:t>Generative Topic Models for Community Analysis</a:t>
            </a:r>
          </a:p>
          <a:p>
            <a:r>
              <a:rPr lang="en-US" sz="1050" dirty="0"/>
              <a:t>&amp;</a:t>
            </a:r>
          </a:p>
          <a:p>
            <a:r>
              <a:rPr lang="en-US" sz="1600" dirty="0" err="1"/>
              <a:t>Sina</a:t>
            </a:r>
            <a:r>
              <a:rPr lang="en-US" sz="1600" dirty="0"/>
              <a:t> </a:t>
            </a:r>
            <a:r>
              <a:rPr lang="en-US" sz="1600" dirty="0" err="1"/>
              <a:t>Miran</a:t>
            </a:r>
            <a:br>
              <a:rPr lang="en-US" sz="1600" dirty="0"/>
            </a:br>
            <a:r>
              <a:rPr lang="en-US" sz="1600" dirty="0"/>
              <a:t>presentation on </a:t>
            </a:r>
          </a:p>
          <a:p>
            <a:r>
              <a:rPr lang="en-US" sz="1600" dirty="0"/>
              <a:t>Probabilistic Latent Semantic Indexing (PLSI)</a:t>
            </a:r>
          </a:p>
          <a:p>
            <a:r>
              <a:rPr lang="en-US" sz="1050" dirty="0"/>
              <a:t>&amp;</a:t>
            </a:r>
            <a:endParaRPr lang="en-US" sz="1100" dirty="0"/>
          </a:p>
          <a:p>
            <a:r>
              <a:rPr lang="en-US" sz="1600" dirty="0"/>
              <a:t>David M. </a:t>
            </a:r>
            <a:r>
              <a:rPr lang="en-US" sz="1600" dirty="0" err="1"/>
              <a:t>Blei</a:t>
            </a:r>
            <a:br>
              <a:rPr lang="en-US" sz="1600" dirty="0"/>
            </a:br>
            <a:r>
              <a:rPr lang="en-US" sz="1600" dirty="0"/>
              <a:t>presentation on </a:t>
            </a:r>
          </a:p>
          <a:p>
            <a:r>
              <a:rPr lang="en-US" sz="1600" dirty="0"/>
              <a:t>Probabilistic Topic Models</a:t>
            </a:r>
          </a:p>
          <a:p>
            <a:endParaRPr lang="en-US" sz="16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dirty="0">
                <a:cs typeface="+mj-cs"/>
              </a:rPr>
              <a:t>Acknowledgments</a:t>
            </a:r>
            <a:endParaRPr lang="fr-CA" dirty="0">
              <a:cs typeface="+mj-cs"/>
            </a:endParaRP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7824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Probabilistic LSI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6784" y="1196975"/>
            <a:ext cx="5590015" cy="4968875"/>
          </a:xfrm>
        </p:spPr>
        <p:txBody>
          <a:bodyPr/>
          <a:lstStyle/>
          <a:p>
            <a:r>
              <a:rPr lang="en-US" dirty="0"/>
              <a:t>Select a document d with probability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P(d)</a:t>
            </a:r>
          </a:p>
          <a:p>
            <a:r>
              <a:rPr lang="en-US" dirty="0"/>
              <a:t>For each word of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dirty="0"/>
              <a:t> in the training set</a:t>
            </a:r>
          </a:p>
          <a:p>
            <a:pPr lvl="1"/>
            <a:r>
              <a:rPr lang="en-US" dirty="0"/>
              <a:t>Choose a topic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en-US" dirty="0"/>
              <a:t> with probability 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P(z | d)</a:t>
            </a:r>
          </a:p>
          <a:p>
            <a:pPr lvl="1"/>
            <a:r>
              <a:rPr lang="en-US" dirty="0"/>
              <a:t>Generate a word with probability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P(w | z)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Documents can have multiple topics</a:t>
            </a:r>
          </a:p>
        </p:txBody>
      </p:sp>
      <p:sp>
        <p:nvSpPr>
          <p:cNvPr id="23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30</a:t>
            </a:fld>
            <a:endParaRPr lang="de-DE" dirty="0"/>
          </a:p>
        </p:txBody>
      </p:sp>
      <p:grpSp>
        <p:nvGrpSpPr>
          <p:cNvPr id="3" name="Group 2"/>
          <p:cNvGrpSpPr/>
          <p:nvPr/>
        </p:nvGrpSpPr>
        <p:grpSpPr>
          <a:xfrm>
            <a:off x="683568" y="1601142"/>
            <a:ext cx="1828800" cy="3505200"/>
            <a:chOff x="228600" y="1601142"/>
            <a:chExt cx="1828800" cy="3505200"/>
          </a:xfrm>
        </p:grpSpPr>
        <p:sp>
          <p:nvSpPr>
            <p:cNvPr id="46" name="Rectangle 4"/>
            <p:cNvSpPr>
              <a:spLocks noChangeArrowheads="1"/>
            </p:cNvSpPr>
            <p:nvPr/>
          </p:nvSpPr>
          <p:spPr bwMode="auto">
            <a:xfrm>
              <a:off x="228600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7" name="Oval 5"/>
            <p:cNvSpPr>
              <a:spLocks noChangeArrowheads="1"/>
            </p:cNvSpPr>
            <p:nvPr/>
          </p:nvSpPr>
          <p:spPr bwMode="auto">
            <a:xfrm>
              <a:off x="762000" y="1735719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48" name="Oval 6"/>
            <p:cNvSpPr>
              <a:spLocks noChangeArrowheads="1"/>
            </p:cNvSpPr>
            <p:nvPr/>
          </p:nvSpPr>
          <p:spPr bwMode="auto">
            <a:xfrm>
              <a:off x="762000" y="28203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49" name="Oval 7"/>
            <p:cNvSpPr>
              <a:spLocks noChangeArrowheads="1"/>
            </p:cNvSpPr>
            <p:nvPr/>
          </p:nvSpPr>
          <p:spPr bwMode="auto">
            <a:xfrm>
              <a:off x="762000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50" name="Rectangle 8"/>
            <p:cNvSpPr>
              <a:spLocks noChangeArrowheads="1"/>
            </p:cNvSpPr>
            <p:nvPr/>
          </p:nvSpPr>
          <p:spPr bwMode="auto">
            <a:xfrm>
              <a:off x="533400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3" name="Line 11"/>
            <p:cNvSpPr>
              <a:spLocks noChangeShapeType="1"/>
            </p:cNvSpPr>
            <p:nvPr/>
          </p:nvSpPr>
          <p:spPr bwMode="auto">
            <a:xfrm>
              <a:off x="1115616" y="2421519"/>
              <a:ext cx="0" cy="3988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Line 12"/>
            <p:cNvSpPr>
              <a:spLocks noChangeShapeType="1"/>
            </p:cNvSpPr>
            <p:nvPr/>
          </p:nvSpPr>
          <p:spPr bwMode="auto">
            <a:xfrm>
              <a:off x="1066800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Text Box 13"/>
            <p:cNvSpPr txBox="1">
              <a:spLocks noChangeArrowheads="1"/>
            </p:cNvSpPr>
            <p:nvPr/>
          </p:nvSpPr>
          <p:spPr bwMode="auto">
            <a:xfrm>
              <a:off x="1676400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371600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p:sp>
        <p:nvSpPr>
          <p:cNvPr id="74" name="Rechteck 22"/>
          <p:cNvSpPr/>
          <p:nvPr/>
        </p:nvSpPr>
        <p:spPr>
          <a:xfrm>
            <a:off x="2245668" y="6037135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defRPr/>
            </a:pPr>
            <a:r>
              <a:rPr lang="fr-CA" sz="1050" dirty="0">
                <a:solidFill>
                  <a:srgbClr val="0000FF"/>
                </a:solidFill>
              </a:rPr>
              <a:t>Thomas Hofmann, </a:t>
            </a:r>
            <a:r>
              <a:rPr lang="fr-CA" sz="1050" dirty="0" err="1">
                <a:solidFill>
                  <a:srgbClr val="0000FF"/>
                </a:solidFill>
              </a:rPr>
              <a:t>Probabilistic</a:t>
            </a:r>
            <a:r>
              <a:rPr lang="fr-CA" sz="1050" dirty="0">
                <a:solidFill>
                  <a:srgbClr val="0000FF"/>
                </a:solidFill>
              </a:rPr>
              <a:t> Latent </a:t>
            </a:r>
            <a:r>
              <a:rPr lang="fr-CA" sz="1050" dirty="0" err="1">
                <a:solidFill>
                  <a:srgbClr val="0000FF"/>
                </a:solidFill>
              </a:rPr>
              <a:t>Semantic</a:t>
            </a:r>
            <a:r>
              <a:rPr lang="fr-CA" sz="1050" dirty="0">
                <a:solidFill>
                  <a:srgbClr val="0000FF"/>
                </a:solidFill>
              </a:rPr>
              <a:t> </a:t>
            </a:r>
            <a:r>
              <a:rPr lang="fr-CA" sz="1050" dirty="0" err="1">
                <a:solidFill>
                  <a:srgbClr val="0000FF"/>
                </a:solidFill>
              </a:rPr>
              <a:t>Indexing</a:t>
            </a:r>
            <a:r>
              <a:rPr lang="fr-CA" sz="1050" dirty="0">
                <a:solidFill>
                  <a:srgbClr val="0000FF"/>
                </a:solidFill>
              </a:rPr>
              <a:t>, </a:t>
            </a:r>
            <a:r>
              <a:rPr lang="fr-CA" sz="1050" dirty="0" err="1">
                <a:solidFill>
                  <a:srgbClr val="0000FF"/>
                </a:solidFill>
              </a:rPr>
              <a:t>Proceedings</a:t>
            </a:r>
            <a:r>
              <a:rPr lang="fr-CA" sz="1050" dirty="0">
                <a:solidFill>
                  <a:srgbClr val="0000FF"/>
                </a:solidFill>
              </a:rPr>
              <a:t> of the 22</a:t>
            </a:r>
            <a:r>
              <a:rPr lang="fr-CA" sz="1050" baseline="30000" dirty="0">
                <a:solidFill>
                  <a:srgbClr val="0000FF"/>
                </a:solidFill>
              </a:rPr>
              <a:t>nd </a:t>
            </a:r>
            <a:r>
              <a:rPr lang="fr-CA" sz="1050" dirty="0" err="1">
                <a:solidFill>
                  <a:srgbClr val="0000FF"/>
                </a:solidFill>
              </a:rPr>
              <a:t>Annual</a:t>
            </a:r>
            <a:r>
              <a:rPr lang="fr-CA" sz="1050" dirty="0">
                <a:solidFill>
                  <a:srgbClr val="0000FF"/>
                </a:solidFill>
              </a:rPr>
              <a:t> International </a:t>
            </a:r>
            <a:r>
              <a:rPr lang="fr-CA" sz="1050" dirty="0">
                <a:solidFill>
                  <a:srgbClr val="0000FF"/>
                </a:solidFill>
                <a:hlinkClick r:id="rId3" tooltip="Special Interest Group on Information Retrieval"/>
              </a:rPr>
              <a:t>SIGIR</a:t>
            </a:r>
            <a:r>
              <a:rPr lang="fr-CA" sz="1050" dirty="0">
                <a:solidFill>
                  <a:srgbClr val="0000FF"/>
                </a:solidFill>
              </a:rPr>
              <a:t> </a:t>
            </a:r>
            <a:r>
              <a:rPr lang="fr-CA" sz="1050" dirty="0" err="1">
                <a:solidFill>
                  <a:srgbClr val="0000FF"/>
                </a:solidFill>
              </a:rPr>
              <a:t>Conference</a:t>
            </a:r>
            <a:r>
              <a:rPr lang="fr-CA" sz="1050" dirty="0">
                <a:solidFill>
                  <a:srgbClr val="0000FF"/>
                </a:solidFill>
              </a:rPr>
              <a:t> on </a:t>
            </a:r>
            <a:r>
              <a:rPr lang="fr-CA" sz="1050" dirty="0" err="1">
                <a:solidFill>
                  <a:srgbClr val="0000FF"/>
                </a:solidFill>
              </a:rPr>
              <a:t>Research</a:t>
            </a:r>
            <a:r>
              <a:rPr lang="fr-CA" sz="1050" dirty="0">
                <a:solidFill>
                  <a:srgbClr val="0000FF"/>
                </a:solidFill>
              </a:rPr>
              <a:t> and </a:t>
            </a:r>
            <a:r>
              <a:rPr lang="fr-CA" sz="1050" dirty="0" err="1">
                <a:solidFill>
                  <a:srgbClr val="0000FF"/>
                </a:solidFill>
              </a:rPr>
              <a:t>Development</a:t>
            </a:r>
            <a:r>
              <a:rPr lang="fr-CA" sz="1050" dirty="0">
                <a:solidFill>
                  <a:srgbClr val="0000FF"/>
                </a:solidFill>
              </a:rPr>
              <a:t> in Information </a:t>
            </a:r>
            <a:r>
              <a:rPr lang="fr-CA" sz="1050" dirty="0" err="1">
                <a:solidFill>
                  <a:srgbClr val="0000FF"/>
                </a:solidFill>
              </a:rPr>
              <a:t>Retrieval</a:t>
            </a:r>
            <a:r>
              <a:rPr lang="fr-CA" sz="1050" dirty="0">
                <a:solidFill>
                  <a:srgbClr val="0000FF"/>
                </a:solidFill>
              </a:rPr>
              <a:t> (SIGIR-99), </a:t>
            </a:r>
            <a:r>
              <a:rPr lang="fr-CA" sz="1050" b="1" dirty="0">
                <a:solidFill>
                  <a:srgbClr val="FF0000"/>
                </a:solidFill>
              </a:rPr>
              <a:t>1999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3397784" y="4221088"/>
                <a:ext cx="5156122" cy="1192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is-I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sz="2400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84" y="4221088"/>
                <a:ext cx="5156122" cy="11923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8865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Prior Distribution for Topic Mixture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/>
              <a:t>Goal: </a:t>
            </a:r>
            <a:r>
              <a:rPr lang="en-US" sz="2400" dirty="0">
                <a:solidFill>
                  <a:srgbClr val="0904FF"/>
                </a:solidFill>
              </a:rPr>
              <a:t>topic mixture proportions </a:t>
            </a:r>
            <a:r>
              <a:rPr lang="en-US" sz="2400" dirty="0"/>
              <a:t>for each </a:t>
            </a:r>
            <a:r>
              <a:rPr lang="en-US" sz="2400"/>
              <a:t>document </a:t>
            </a:r>
            <a:br>
              <a:rPr lang="en-US" sz="2400"/>
            </a:br>
            <a:r>
              <a:rPr lang="en-US" sz="2400"/>
              <a:t>drawn </a:t>
            </a:r>
            <a:r>
              <a:rPr lang="en-US" sz="2400" dirty="0"/>
              <a:t>from </a:t>
            </a:r>
            <a:r>
              <a:rPr lang="en-US" sz="2400"/>
              <a:t>some distribution</a:t>
            </a:r>
            <a:endParaRPr lang="en-US" sz="2400" dirty="0"/>
          </a:p>
          <a:p>
            <a:pPr lvl="1" eaLnBrk="1" hangingPunct="1">
              <a:defRPr/>
            </a:pPr>
            <a:r>
              <a:rPr lang="en-US" sz="2000" dirty="0"/>
              <a:t>Distribution on </a:t>
            </a:r>
            <a:r>
              <a:rPr lang="en-US" sz="2000" dirty="0" err="1"/>
              <a:t>multinomials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(k-tuples of non-negative numbers that sum to one)</a:t>
            </a:r>
          </a:p>
          <a:p>
            <a:pPr eaLnBrk="1" hangingPunct="1">
              <a:defRPr/>
            </a:pPr>
            <a:r>
              <a:rPr lang="en-US" sz="2400" dirty="0"/>
              <a:t>The space of all of these multinomials </a:t>
            </a:r>
            <a:br>
              <a:rPr lang="en-US" sz="2400" dirty="0"/>
            </a:br>
            <a:r>
              <a:rPr lang="en-US" sz="2400" dirty="0"/>
              <a:t>can be interpreted geometrically</a:t>
            </a:r>
            <a:br>
              <a:rPr lang="en-US" sz="2400" dirty="0"/>
            </a:br>
            <a:r>
              <a:rPr lang="en-US" sz="2400" dirty="0"/>
              <a:t> as a (k-1)-</a:t>
            </a:r>
            <a:r>
              <a:rPr lang="en-US" sz="2400" i="1" dirty="0"/>
              <a:t>simplex</a:t>
            </a:r>
            <a:endParaRPr lang="en-US" sz="2400" dirty="0"/>
          </a:p>
          <a:p>
            <a:pPr lvl="1" eaLnBrk="1" hangingPunct="1">
              <a:defRPr/>
            </a:pPr>
            <a:r>
              <a:rPr lang="en-US" sz="2000" dirty="0"/>
              <a:t>K-1 independent values </a:t>
            </a:r>
          </a:p>
          <a:p>
            <a:pPr lvl="1" eaLnBrk="1" hangingPunct="1">
              <a:defRPr/>
            </a:pPr>
            <a:r>
              <a:rPr lang="en-US" sz="2000" dirty="0"/>
              <a:t>Simplex = Generalization of a </a:t>
            </a:r>
            <a:br>
              <a:rPr lang="en-US" sz="2000" dirty="0"/>
            </a:br>
            <a:r>
              <a:rPr lang="en-US" sz="2000" dirty="0"/>
              <a:t>triangle to (k-1) dimensions</a:t>
            </a:r>
          </a:p>
          <a:p>
            <a:pPr eaLnBrk="1" hangingPunct="1">
              <a:defRPr/>
            </a:pPr>
            <a:r>
              <a:rPr lang="en-US" sz="2400" dirty="0"/>
              <a:t>Criteria for selecting our prior:</a:t>
            </a:r>
          </a:p>
          <a:p>
            <a:pPr lvl="1" eaLnBrk="1" hangingPunct="1">
              <a:defRPr/>
            </a:pPr>
            <a:r>
              <a:rPr lang="en-US" sz="2000" dirty="0">
                <a:ea typeface="ＭＳ Ｐゴシック" charset="0"/>
              </a:rPr>
              <a:t>It needs to be defined for a (k-1)-simplex</a:t>
            </a:r>
          </a:p>
          <a:p>
            <a:pPr lvl="1" eaLnBrk="1" hangingPunct="1">
              <a:defRPr/>
            </a:pPr>
            <a:r>
              <a:rPr lang="en-US" sz="2000" dirty="0">
                <a:ea typeface="ＭＳ Ｐゴシック" charset="0"/>
              </a:rPr>
              <a:t>Should have nice properties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1800" dirty="0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31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5724128" y="6130869"/>
            <a:ext cx="848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904FF"/>
                </a:solidFill>
              </a:rPr>
              <a:t>[Wikipedia]</a:t>
            </a:r>
          </a:p>
        </p:txBody>
      </p:sp>
      <p:pic>
        <p:nvPicPr>
          <p:cNvPr id="7" name="Picture 6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32A9D5B2-1C26-3842-AAE9-9C78466C9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749" y="2132856"/>
            <a:ext cx="2127601" cy="36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Model – Parameters</a:t>
            </a:r>
          </a:p>
        </p:txBody>
      </p:sp>
      <p:sp>
        <p:nvSpPr>
          <p:cNvPr id="28743" name="Rectangle 71"/>
          <p:cNvSpPr>
            <a:spLocks noGrp="1" noChangeArrowheads="1"/>
          </p:cNvSpPr>
          <p:nvPr>
            <p:ph idx="1"/>
          </p:nvPr>
        </p:nvSpPr>
        <p:spPr>
          <a:xfrm>
            <a:off x="2627784" y="1268760"/>
            <a:ext cx="6264696" cy="4968875"/>
          </a:xfrm>
        </p:spPr>
        <p:txBody>
          <a:bodyPr/>
          <a:lstStyle/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Proportions parameter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k-</a:t>
            </a:r>
            <a:r>
              <a:rPr lang="en-US" dirty="0">
                <a:ea typeface="ＭＳ Ｐゴシック" charset="0"/>
              </a:rPr>
              <a:t>dimensional vector of real numbers)</a:t>
            </a: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Per-document topic distribution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k-</a:t>
            </a:r>
            <a:r>
              <a:rPr lang="en-US" dirty="0">
                <a:ea typeface="ＭＳ Ｐゴシック" charset="0"/>
              </a:rPr>
              <a:t>dimensional vector of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 probabilities summing up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1</a:t>
            </a:r>
            <a:r>
              <a:rPr lang="en-US" dirty="0">
                <a:ea typeface="ＭＳ Ｐゴシック" charset="0"/>
              </a:rPr>
              <a:t>)</a:t>
            </a:r>
            <a:endParaRPr lang="en-US" sz="3400" dirty="0">
              <a:ea typeface="ＭＳ Ｐゴシック" charset="0"/>
            </a:endParaRP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Per-word topic assignment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(number from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1</a:t>
            </a:r>
            <a:r>
              <a:rPr lang="en-US" dirty="0">
                <a:ea typeface="ＭＳ Ｐゴシック" charset="0"/>
              </a:rPr>
              <a:t>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k</a:t>
            </a:r>
            <a:r>
              <a:rPr lang="en-US" dirty="0">
                <a:ea typeface="ＭＳ Ｐゴシック" charset="0"/>
              </a:rPr>
              <a:t>)</a:t>
            </a:r>
            <a:endParaRPr lang="de-DE" sz="3600" b="0" dirty="0">
              <a:ea typeface="ＭＳ Ｐゴシック" charset="0"/>
            </a:endParaRP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Observed word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(number from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1</a:t>
            </a:r>
            <a:r>
              <a:rPr lang="en-US" dirty="0">
                <a:ea typeface="ＭＳ Ｐゴシック" charset="0"/>
              </a:rPr>
              <a:t>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</a:t>
            </a:r>
            <a:r>
              <a:rPr lang="en-US" dirty="0">
                <a:ea typeface="ＭＳ Ｐゴシック" charset="0"/>
              </a:rPr>
              <a:t>, where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</a:t>
            </a:r>
            <a:r>
              <a:rPr lang="en-US" dirty="0">
                <a:ea typeface="ＭＳ Ｐゴシック" charset="0"/>
              </a:rPr>
              <a:t> is the number of words in the vocabulary)</a:t>
            </a: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Word “prior”</a:t>
            </a:r>
            <a:br>
              <a:rPr lang="en-US" dirty="0">
                <a:solidFill>
                  <a:srgbClr val="0904FF"/>
                </a:solidFill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v-</a:t>
            </a:r>
            <a:r>
              <a:rPr lang="en-US" dirty="0">
                <a:ea typeface="ＭＳ Ｐゴシック" charset="0"/>
              </a:rPr>
              <a:t>dimensional)</a:t>
            </a:r>
          </a:p>
        </p:txBody>
      </p:sp>
      <p:sp>
        <p:nvSpPr>
          <p:cNvPr id="73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32</a:t>
            </a:fld>
            <a:endParaRPr lang="de-DE" dirty="0"/>
          </a:p>
        </p:txBody>
      </p:sp>
      <p:grpSp>
        <p:nvGrpSpPr>
          <p:cNvPr id="75" name="Group 74"/>
          <p:cNvGrpSpPr/>
          <p:nvPr/>
        </p:nvGrpSpPr>
        <p:grpSpPr>
          <a:xfrm>
            <a:off x="683568" y="1230313"/>
            <a:ext cx="1828800" cy="5170487"/>
            <a:chOff x="683568" y="850255"/>
            <a:chExt cx="1828800" cy="5170487"/>
          </a:xfrm>
        </p:grpSpPr>
        <p:sp>
          <p:nvSpPr>
            <p:cNvPr id="76" name="Rectangle 4"/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Oval 6"/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79" name="Oval 7"/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80" name="Rectangle 8"/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1" name="Oval 9"/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82" name="Line 10"/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11"/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Line 12"/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Text Box 13"/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  <p:sp>
          <p:nvSpPr>
            <p:cNvPr id="86" name="Oval 15"/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</a:t>
              </a:r>
              <a:endParaRPr lang="en-US" sz="2400" baseline="-25000" dirty="0"/>
            </a:p>
          </p:txBody>
        </p:sp>
        <p:sp>
          <p:nvSpPr>
            <p:cNvPr id="88" name="Oval 21"/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89" name="Line 22"/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Text Box 24"/>
            <p:cNvSpPr txBox="1">
              <a:spLocks noChangeArrowheads="1"/>
            </p:cNvSpPr>
            <p:nvPr/>
          </p:nvSpPr>
          <p:spPr bwMode="auto">
            <a:xfrm>
              <a:off x="1826568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606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LDA Model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6913" y="1981994"/>
            <a:ext cx="7772400" cy="3200400"/>
            <a:chOff x="795908" y="1103523"/>
            <a:chExt cx="7772400" cy="3200400"/>
          </a:xfrm>
        </p:grpSpPr>
        <p:sp>
          <p:nvSpPr>
            <p:cNvPr id="41986" name="Oval 3"/>
            <p:cNvSpPr>
              <a:spLocks noChangeArrowheads="1"/>
            </p:cNvSpPr>
            <p:nvPr/>
          </p:nvSpPr>
          <p:spPr bwMode="auto">
            <a:xfrm>
              <a:off x="1710308" y="18655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Symbol" charset="0"/>
                  <a:sym typeface="Symbol" charset="0"/>
                </a:rPr>
                <a:t></a:t>
              </a:r>
            </a:p>
          </p:txBody>
        </p:sp>
        <p:sp>
          <p:nvSpPr>
            <p:cNvPr id="41987" name="Oval 4"/>
            <p:cNvSpPr>
              <a:spLocks noChangeArrowheads="1"/>
            </p:cNvSpPr>
            <p:nvPr/>
          </p:nvSpPr>
          <p:spPr bwMode="auto">
            <a:xfrm>
              <a:off x="26247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4</a:t>
              </a:r>
            </a:p>
          </p:txBody>
        </p:sp>
        <p:sp>
          <p:nvSpPr>
            <p:cNvPr id="41988" name="Oval 5"/>
            <p:cNvSpPr>
              <a:spLocks noChangeArrowheads="1"/>
            </p:cNvSpPr>
            <p:nvPr/>
          </p:nvSpPr>
          <p:spPr bwMode="auto">
            <a:xfrm>
              <a:off x="20151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3</a:t>
              </a:r>
            </a:p>
          </p:txBody>
        </p:sp>
        <p:sp>
          <p:nvSpPr>
            <p:cNvPr id="41989" name="Oval 6"/>
            <p:cNvSpPr>
              <a:spLocks noChangeArrowheads="1"/>
            </p:cNvSpPr>
            <p:nvPr/>
          </p:nvSpPr>
          <p:spPr bwMode="auto">
            <a:xfrm>
              <a:off x="14055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2</a:t>
              </a:r>
            </a:p>
          </p:txBody>
        </p:sp>
        <p:cxnSp>
          <p:nvCxnSpPr>
            <p:cNvPr id="41990" name="AutoShape 7"/>
            <p:cNvCxnSpPr>
              <a:cxnSpLocks noChangeShapeType="1"/>
              <a:stCxn id="41986" idx="4"/>
              <a:endCxn id="41994" idx="0"/>
            </p:cNvCxnSpPr>
            <p:nvPr/>
          </p:nvCxnSpPr>
          <p:spPr bwMode="auto">
            <a:xfrm flipH="1">
              <a:off x="9864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991" name="AutoShape 8"/>
            <p:cNvCxnSpPr>
              <a:cxnSpLocks noChangeShapeType="1"/>
              <a:stCxn id="41986" idx="4"/>
              <a:endCxn id="41989" idx="0"/>
            </p:cNvCxnSpPr>
            <p:nvPr/>
          </p:nvCxnSpPr>
          <p:spPr bwMode="auto">
            <a:xfrm flipH="1">
              <a:off x="15960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992" name="AutoShape 9"/>
            <p:cNvCxnSpPr>
              <a:cxnSpLocks noChangeShapeType="1"/>
              <a:stCxn id="41986" idx="4"/>
              <a:endCxn id="41988" idx="0"/>
            </p:cNvCxnSpPr>
            <p:nvPr/>
          </p:nvCxnSpPr>
          <p:spPr bwMode="auto">
            <a:xfrm>
              <a:off x="19008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993" name="AutoShape 10"/>
            <p:cNvCxnSpPr>
              <a:cxnSpLocks noChangeShapeType="1"/>
              <a:stCxn id="41986" idx="4"/>
              <a:endCxn id="41987" idx="0"/>
            </p:cNvCxnSpPr>
            <p:nvPr/>
          </p:nvCxnSpPr>
          <p:spPr bwMode="auto">
            <a:xfrm>
              <a:off x="19008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1994" name="Oval 11"/>
            <p:cNvSpPr>
              <a:spLocks noChangeArrowheads="1"/>
            </p:cNvSpPr>
            <p:nvPr/>
          </p:nvSpPr>
          <p:spPr bwMode="auto">
            <a:xfrm>
              <a:off x="7959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1</a:t>
              </a:r>
            </a:p>
          </p:txBody>
        </p:sp>
        <p:sp>
          <p:nvSpPr>
            <p:cNvPr id="41995" name="Oval 12"/>
            <p:cNvSpPr>
              <a:spLocks noChangeArrowheads="1"/>
            </p:cNvSpPr>
            <p:nvPr/>
          </p:nvSpPr>
          <p:spPr bwMode="auto">
            <a:xfrm>
              <a:off x="26247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4</a:t>
              </a:r>
            </a:p>
          </p:txBody>
        </p:sp>
        <p:sp>
          <p:nvSpPr>
            <p:cNvPr id="41996" name="Oval 13"/>
            <p:cNvSpPr>
              <a:spLocks noChangeArrowheads="1"/>
            </p:cNvSpPr>
            <p:nvPr/>
          </p:nvSpPr>
          <p:spPr bwMode="auto">
            <a:xfrm>
              <a:off x="20151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3</a:t>
              </a:r>
            </a:p>
          </p:txBody>
        </p:sp>
        <p:sp>
          <p:nvSpPr>
            <p:cNvPr id="41997" name="Oval 14"/>
            <p:cNvSpPr>
              <a:spLocks noChangeArrowheads="1"/>
            </p:cNvSpPr>
            <p:nvPr/>
          </p:nvSpPr>
          <p:spPr bwMode="auto">
            <a:xfrm>
              <a:off x="14055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2</a:t>
              </a:r>
            </a:p>
          </p:txBody>
        </p:sp>
        <p:sp>
          <p:nvSpPr>
            <p:cNvPr id="41998" name="Oval 15"/>
            <p:cNvSpPr>
              <a:spLocks noChangeArrowheads="1"/>
            </p:cNvSpPr>
            <p:nvPr/>
          </p:nvSpPr>
          <p:spPr bwMode="auto">
            <a:xfrm>
              <a:off x="7959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1</a:t>
              </a:r>
            </a:p>
          </p:txBody>
        </p:sp>
        <p:cxnSp>
          <p:nvCxnSpPr>
            <p:cNvPr id="41999" name="AutoShape 16"/>
            <p:cNvCxnSpPr>
              <a:cxnSpLocks noChangeShapeType="1"/>
              <a:stCxn id="41994" idx="4"/>
              <a:endCxn id="41998" idx="0"/>
            </p:cNvCxnSpPr>
            <p:nvPr/>
          </p:nvCxnSpPr>
          <p:spPr bwMode="auto">
            <a:xfrm>
              <a:off x="9864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00" name="AutoShape 17"/>
            <p:cNvCxnSpPr>
              <a:cxnSpLocks noChangeShapeType="1"/>
              <a:stCxn id="41987" idx="4"/>
              <a:endCxn id="41995" idx="0"/>
            </p:cNvCxnSpPr>
            <p:nvPr/>
          </p:nvCxnSpPr>
          <p:spPr bwMode="auto">
            <a:xfrm>
              <a:off x="28152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01" name="AutoShape 18"/>
            <p:cNvCxnSpPr>
              <a:cxnSpLocks noChangeShapeType="1"/>
              <a:stCxn id="41988" idx="4"/>
              <a:endCxn id="41996" idx="0"/>
            </p:cNvCxnSpPr>
            <p:nvPr/>
          </p:nvCxnSpPr>
          <p:spPr bwMode="auto">
            <a:xfrm>
              <a:off x="22056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02" name="AutoShape 19"/>
            <p:cNvCxnSpPr>
              <a:cxnSpLocks noChangeShapeType="1"/>
              <a:stCxn id="41989" idx="4"/>
              <a:endCxn id="41997" idx="0"/>
            </p:cNvCxnSpPr>
            <p:nvPr/>
          </p:nvCxnSpPr>
          <p:spPr bwMode="auto">
            <a:xfrm>
              <a:off x="15960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2003" name="Oval 20"/>
            <p:cNvSpPr>
              <a:spLocks noChangeArrowheads="1"/>
            </p:cNvSpPr>
            <p:nvPr/>
          </p:nvSpPr>
          <p:spPr bwMode="auto">
            <a:xfrm>
              <a:off x="4453508" y="11035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Symbol" charset="0"/>
                  <a:sym typeface="Symbol" charset="0"/>
                </a:rPr>
                <a:t></a:t>
              </a:r>
            </a:p>
          </p:txBody>
        </p:sp>
        <p:cxnSp>
          <p:nvCxnSpPr>
            <p:cNvPr id="42004" name="AutoShape 21"/>
            <p:cNvCxnSpPr>
              <a:cxnSpLocks noChangeShapeType="1"/>
              <a:stCxn id="42003" idx="4"/>
              <a:endCxn id="41986" idx="0"/>
            </p:cNvCxnSpPr>
            <p:nvPr/>
          </p:nvCxnSpPr>
          <p:spPr bwMode="auto">
            <a:xfrm flipH="1">
              <a:off x="1900808" y="1484523"/>
              <a:ext cx="274320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2005" name="Oval 22"/>
            <p:cNvSpPr>
              <a:spLocks noChangeArrowheads="1"/>
            </p:cNvSpPr>
            <p:nvPr/>
          </p:nvSpPr>
          <p:spPr bwMode="auto">
            <a:xfrm>
              <a:off x="4453508" y="39229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Symbol" charset="0"/>
                  <a:sym typeface="Symbol" charset="0"/>
                </a:rPr>
                <a:t> b</a:t>
              </a:r>
            </a:p>
          </p:txBody>
        </p:sp>
        <p:cxnSp>
          <p:nvCxnSpPr>
            <p:cNvPr id="42006" name="AutoShape 23"/>
            <p:cNvCxnSpPr>
              <a:cxnSpLocks noChangeShapeType="1"/>
              <a:stCxn id="42005" idx="0"/>
              <a:endCxn id="41998" idx="4"/>
            </p:cNvCxnSpPr>
            <p:nvPr/>
          </p:nvCxnSpPr>
          <p:spPr bwMode="auto">
            <a:xfrm flipH="1" flipV="1">
              <a:off x="986408" y="3465723"/>
              <a:ext cx="36576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07" name="AutoShape 24"/>
            <p:cNvCxnSpPr>
              <a:cxnSpLocks noChangeShapeType="1"/>
              <a:stCxn id="42005" idx="0"/>
              <a:endCxn id="41995" idx="4"/>
            </p:cNvCxnSpPr>
            <p:nvPr/>
          </p:nvCxnSpPr>
          <p:spPr bwMode="auto">
            <a:xfrm flipH="1" flipV="1">
              <a:off x="2815208" y="3465723"/>
              <a:ext cx="18288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08" name="AutoShape 25"/>
            <p:cNvCxnSpPr>
              <a:cxnSpLocks noChangeShapeType="1"/>
              <a:stCxn id="42005" idx="0"/>
              <a:endCxn id="41997" idx="4"/>
            </p:cNvCxnSpPr>
            <p:nvPr/>
          </p:nvCxnSpPr>
          <p:spPr bwMode="auto">
            <a:xfrm flipH="1" flipV="1">
              <a:off x="1596008" y="3465723"/>
              <a:ext cx="30480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09" name="AutoShape 26"/>
            <p:cNvCxnSpPr>
              <a:cxnSpLocks noChangeShapeType="1"/>
              <a:stCxn id="42005" idx="0"/>
              <a:endCxn id="41996" idx="4"/>
            </p:cNvCxnSpPr>
            <p:nvPr/>
          </p:nvCxnSpPr>
          <p:spPr bwMode="auto">
            <a:xfrm flipH="1" flipV="1">
              <a:off x="2205608" y="3465723"/>
              <a:ext cx="24384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2010" name="Oval 27"/>
            <p:cNvSpPr>
              <a:spLocks noChangeArrowheads="1"/>
            </p:cNvSpPr>
            <p:nvPr/>
          </p:nvSpPr>
          <p:spPr bwMode="auto">
            <a:xfrm>
              <a:off x="4453508" y="18655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Symbol" charset="0"/>
                  <a:sym typeface="Symbol" charset="0"/>
                </a:rPr>
                <a:t></a:t>
              </a:r>
            </a:p>
          </p:txBody>
        </p:sp>
        <p:sp>
          <p:nvSpPr>
            <p:cNvPr id="42011" name="Oval 28"/>
            <p:cNvSpPr>
              <a:spLocks noChangeArrowheads="1"/>
            </p:cNvSpPr>
            <p:nvPr/>
          </p:nvSpPr>
          <p:spPr bwMode="auto">
            <a:xfrm>
              <a:off x="53679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4</a:t>
              </a:r>
            </a:p>
          </p:txBody>
        </p:sp>
        <p:sp>
          <p:nvSpPr>
            <p:cNvPr id="42012" name="Oval 29"/>
            <p:cNvSpPr>
              <a:spLocks noChangeArrowheads="1"/>
            </p:cNvSpPr>
            <p:nvPr/>
          </p:nvSpPr>
          <p:spPr bwMode="auto">
            <a:xfrm>
              <a:off x="47583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3</a:t>
              </a:r>
            </a:p>
          </p:txBody>
        </p:sp>
        <p:sp>
          <p:nvSpPr>
            <p:cNvPr id="42013" name="Oval 30"/>
            <p:cNvSpPr>
              <a:spLocks noChangeArrowheads="1"/>
            </p:cNvSpPr>
            <p:nvPr/>
          </p:nvSpPr>
          <p:spPr bwMode="auto">
            <a:xfrm>
              <a:off x="41487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2</a:t>
              </a:r>
            </a:p>
          </p:txBody>
        </p:sp>
        <p:cxnSp>
          <p:nvCxnSpPr>
            <p:cNvPr id="42014" name="AutoShape 31"/>
            <p:cNvCxnSpPr>
              <a:cxnSpLocks noChangeShapeType="1"/>
              <a:stCxn id="42010" idx="4"/>
              <a:endCxn id="42018" idx="0"/>
            </p:cNvCxnSpPr>
            <p:nvPr/>
          </p:nvCxnSpPr>
          <p:spPr bwMode="auto">
            <a:xfrm flipH="1">
              <a:off x="37296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15" name="AutoShape 32"/>
            <p:cNvCxnSpPr>
              <a:cxnSpLocks noChangeShapeType="1"/>
              <a:stCxn id="42010" idx="4"/>
              <a:endCxn id="42013" idx="0"/>
            </p:cNvCxnSpPr>
            <p:nvPr/>
          </p:nvCxnSpPr>
          <p:spPr bwMode="auto">
            <a:xfrm flipH="1">
              <a:off x="43392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16" name="AutoShape 33"/>
            <p:cNvCxnSpPr>
              <a:cxnSpLocks noChangeShapeType="1"/>
              <a:stCxn id="42010" idx="4"/>
              <a:endCxn id="42012" idx="0"/>
            </p:cNvCxnSpPr>
            <p:nvPr/>
          </p:nvCxnSpPr>
          <p:spPr bwMode="auto">
            <a:xfrm>
              <a:off x="46440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17" name="AutoShape 34"/>
            <p:cNvCxnSpPr>
              <a:cxnSpLocks noChangeShapeType="1"/>
              <a:stCxn id="42010" idx="4"/>
              <a:endCxn id="42011" idx="0"/>
            </p:cNvCxnSpPr>
            <p:nvPr/>
          </p:nvCxnSpPr>
          <p:spPr bwMode="auto">
            <a:xfrm>
              <a:off x="46440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2018" name="Oval 35"/>
            <p:cNvSpPr>
              <a:spLocks noChangeArrowheads="1"/>
            </p:cNvSpPr>
            <p:nvPr/>
          </p:nvSpPr>
          <p:spPr bwMode="auto">
            <a:xfrm>
              <a:off x="35391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1</a:t>
              </a:r>
            </a:p>
          </p:txBody>
        </p:sp>
        <p:sp>
          <p:nvSpPr>
            <p:cNvPr id="42019" name="Oval 36"/>
            <p:cNvSpPr>
              <a:spLocks noChangeArrowheads="1"/>
            </p:cNvSpPr>
            <p:nvPr/>
          </p:nvSpPr>
          <p:spPr bwMode="auto">
            <a:xfrm>
              <a:off x="53679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4</a:t>
              </a:r>
            </a:p>
          </p:txBody>
        </p:sp>
        <p:sp>
          <p:nvSpPr>
            <p:cNvPr id="42020" name="Oval 37"/>
            <p:cNvSpPr>
              <a:spLocks noChangeArrowheads="1"/>
            </p:cNvSpPr>
            <p:nvPr/>
          </p:nvSpPr>
          <p:spPr bwMode="auto">
            <a:xfrm>
              <a:off x="47583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3</a:t>
              </a:r>
            </a:p>
          </p:txBody>
        </p:sp>
        <p:sp>
          <p:nvSpPr>
            <p:cNvPr id="42021" name="Oval 38"/>
            <p:cNvSpPr>
              <a:spLocks noChangeArrowheads="1"/>
            </p:cNvSpPr>
            <p:nvPr/>
          </p:nvSpPr>
          <p:spPr bwMode="auto">
            <a:xfrm>
              <a:off x="41487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2</a:t>
              </a:r>
            </a:p>
          </p:txBody>
        </p:sp>
        <p:sp>
          <p:nvSpPr>
            <p:cNvPr id="42022" name="Oval 39"/>
            <p:cNvSpPr>
              <a:spLocks noChangeArrowheads="1"/>
            </p:cNvSpPr>
            <p:nvPr/>
          </p:nvSpPr>
          <p:spPr bwMode="auto">
            <a:xfrm>
              <a:off x="35391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1</a:t>
              </a:r>
            </a:p>
          </p:txBody>
        </p:sp>
        <p:cxnSp>
          <p:nvCxnSpPr>
            <p:cNvPr id="42023" name="AutoShape 40"/>
            <p:cNvCxnSpPr>
              <a:cxnSpLocks noChangeShapeType="1"/>
              <a:stCxn id="42018" idx="4"/>
              <a:endCxn id="42022" idx="0"/>
            </p:cNvCxnSpPr>
            <p:nvPr/>
          </p:nvCxnSpPr>
          <p:spPr bwMode="auto">
            <a:xfrm>
              <a:off x="37296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24" name="AutoShape 41"/>
            <p:cNvCxnSpPr>
              <a:cxnSpLocks noChangeShapeType="1"/>
              <a:stCxn id="42011" idx="4"/>
              <a:endCxn id="42019" idx="0"/>
            </p:cNvCxnSpPr>
            <p:nvPr/>
          </p:nvCxnSpPr>
          <p:spPr bwMode="auto">
            <a:xfrm>
              <a:off x="55584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25" name="AutoShape 42"/>
            <p:cNvCxnSpPr>
              <a:cxnSpLocks noChangeShapeType="1"/>
              <a:stCxn id="42012" idx="4"/>
              <a:endCxn id="42020" idx="0"/>
            </p:cNvCxnSpPr>
            <p:nvPr/>
          </p:nvCxnSpPr>
          <p:spPr bwMode="auto">
            <a:xfrm>
              <a:off x="49488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26" name="AutoShape 43"/>
            <p:cNvCxnSpPr>
              <a:cxnSpLocks noChangeShapeType="1"/>
              <a:stCxn id="42013" idx="4"/>
              <a:endCxn id="42021" idx="0"/>
            </p:cNvCxnSpPr>
            <p:nvPr/>
          </p:nvCxnSpPr>
          <p:spPr bwMode="auto">
            <a:xfrm>
              <a:off x="43392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27" name="AutoShape 44"/>
            <p:cNvCxnSpPr>
              <a:cxnSpLocks noChangeShapeType="1"/>
              <a:stCxn id="42003" idx="4"/>
              <a:endCxn id="42010" idx="0"/>
            </p:cNvCxnSpPr>
            <p:nvPr/>
          </p:nvCxnSpPr>
          <p:spPr bwMode="auto">
            <a:xfrm>
              <a:off x="4644008" y="1484523"/>
              <a:ext cx="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2028" name="Oval 45"/>
            <p:cNvSpPr>
              <a:spLocks noChangeArrowheads="1"/>
            </p:cNvSpPr>
            <p:nvPr/>
          </p:nvSpPr>
          <p:spPr bwMode="auto">
            <a:xfrm>
              <a:off x="7272908" y="18655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Symbol" charset="0"/>
                  <a:sym typeface="Symbol" charset="0"/>
                </a:rPr>
                <a:t></a:t>
              </a:r>
            </a:p>
          </p:txBody>
        </p:sp>
        <p:sp>
          <p:nvSpPr>
            <p:cNvPr id="42029" name="Oval 46"/>
            <p:cNvSpPr>
              <a:spLocks noChangeArrowheads="1"/>
            </p:cNvSpPr>
            <p:nvPr/>
          </p:nvSpPr>
          <p:spPr bwMode="auto">
            <a:xfrm>
              <a:off x="81873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4</a:t>
              </a:r>
            </a:p>
          </p:txBody>
        </p:sp>
        <p:sp>
          <p:nvSpPr>
            <p:cNvPr id="42030" name="Oval 47"/>
            <p:cNvSpPr>
              <a:spLocks noChangeArrowheads="1"/>
            </p:cNvSpPr>
            <p:nvPr/>
          </p:nvSpPr>
          <p:spPr bwMode="auto">
            <a:xfrm>
              <a:off x="75777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3</a:t>
              </a:r>
            </a:p>
          </p:txBody>
        </p:sp>
        <p:sp>
          <p:nvSpPr>
            <p:cNvPr id="42031" name="Oval 48"/>
            <p:cNvSpPr>
              <a:spLocks noChangeArrowheads="1"/>
            </p:cNvSpPr>
            <p:nvPr/>
          </p:nvSpPr>
          <p:spPr bwMode="auto">
            <a:xfrm>
              <a:off x="69681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2</a:t>
              </a:r>
            </a:p>
          </p:txBody>
        </p:sp>
        <p:cxnSp>
          <p:nvCxnSpPr>
            <p:cNvPr id="42032" name="AutoShape 49"/>
            <p:cNvCxnSpPr>
              <a:cxnSpLocks noChangeShapeType="1"/>
              <a:stCxn id="42028" idx="4"/>
              <a:endCxn id="42036" idx="0"/>
            </p:cNvCxnSpPr>
            <p:nvPr/>
          </p:nvCxnSpPr>
          <p:spPr bwMode="auto">
            <a:xfrm flipH="1">
              <a:off x="65490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33" name="AutoShape 50"/>
            <p:cNvCxnSpPr>
              <a:cxnSpLocks noChangeShapeType="1"/>
              <a:stCxn id="42028" idx="4"/>
              <a:endCxn id="42031" idx="0"/>
            </p:cNvCxnSpPr>
            <p:nvPr/>
          </p:nvCxnSpPr>
          <p:spPr bwMode="auto">
            <a:xfrm flipH="1">
              <a:off x="71586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34" name="AutoShape 51"/>
            <p:cNvCxnSpPr>
              <a:cxnSpLocks noChangeShapeType="1"/>
              <a:stCxn id="42028" idx="4"/>
              <a:endCxn id="42030" idx="0"/>
            </p:cNvCxnSpPr>
            <p:nvPr/>
          </p:nvCxnSpPr>
          <p:spPr bwMode="auto">
            <a:xfrm>
              <a:off x="74634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35" name="AutoShape 52"/>
            <p:cNvCxnSpPr>
              <a:cxnSpLocks noChangeShapeType="1"/>
              <a:stCxn id="42028" idx="4"/>
              <a:endCxn id="42029" idx="0"/>
            </p:cNvCxnSpPr>
            <p:nvPr/>
          </p:nvCxnSpPr>
          <p:spPr bwMode="auto">
            <a:xfrm>
              <a:off x="74634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2036" name="Oval 53"/>
            <p:cNvSpPr>
              <a:spLocks noChangeArrowheads="1"/>
            </p:cNvSpPr>
            <p:nvPr/>
          </p:nvSpPr>
          <p:spPr bwMode="auto">
            <a:xfrm>
              <a:off x="63585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1</a:t>
              </a:r>
            </a:p>
          </p:txBody>
        </p:sp>
        <p:sp>
          <p:nvSpPr>
            <p:cNvPr id="42037" name="Oval 54"/>
            <p:cNvSpPr>
              <a:spLocks noChangeArrowheads="1"/>
            </p:cNvSpPr>
            <p:nvPr/>
          </p:nvSpPr>
          <p:spPr bwMode="auto">
            <a:xfrm>
              <a:off x="81873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4</a:t>
              </a:r>
            </a:p>
          </p:txBody>
        </p:sp>
        <p:sp>
          <p:nvSpPr>
            <p:cNvPr id="42038" name="Oval 55"/>
            <p:cNvSpPr>
              <a:spLocks noChangeArrowheads="1"/>
            </p:cNvSpPr>
            <p:nvPr/>
          </p:nvSpPr>
          <p:spPr bwMode="auto">
            <a:xfrm>
              <a:off x="75777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3</a:t>
              </a:r>
            </a:p>
          </p:txBody>
        </p:sp>
        <p:sp>
          <p:nvSpPr>
            <p:cNvPr id="42039" name="Oval 56"/>
            <p:cNvSpPr>
              <a:spLocks noChangeArrowheads="1"/>
            </p:cNvSpPr>
            <p:nvPr/>
          </p:nvSpPr>
          <p:spPr bwMode="auto">
            <a:xfrm>
              <a:off x="69681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2</a:t>
              </a:r>
            </a:p>
          </p:txBody>
        </p:sp>
        <p:sp>
          <p:nvSpPr>
            <p:cNvPr id="42040" name="Oval 57"/>
            <p:cNvSpPr>
              <a:spLocks noChangeArrowheads="1"/>
            </p:cNvSpPr>
            <p:nvPr/>
          </p:nvSpPr>
          <p:spPr bwMode="auto">
            <a:xfrm>
              <a:off x="63585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1</a:t>
              </a:r>
            </a:p>
          </p:txBody>
        </p:sp>
        <p:cxnSp>
          <p:nvCxnSpPr>
            <p:cNvPr id="42041" name="AutoShape 58"/>
            <p:cNvCxnSpPr>
              <a:cxnSpLocks noChangeShapeType="1"/>
              <a:stCxn id="42036" idx="4"/>
              <a:endCxn id="42040" idx="0"/>
            </p:cNvCxnSpPr>
            <p:nvPr/>
          </p:nvCxnSpPr>
          <p:spPr bwMode="auto">
            <a:xfrm>
              <a:off x="65490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42" name="AutoShape 59"/>
            <p:cNvCxnSpPr>
              <a:cxnSpLocks noChangeShapeType="1"/>
              <a:stCxn id="42029" idx="4"/>
              <a:endCxn id="42037" idx="0"/>
            </p:cNvCxnSpPr>
            <p:nvPr/>
          </p:nvCxnSpPr>
          <p:spPr bwMode="auto">
            <a:xfrm>
              <a:off x="83778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43" name="AutoShape 60"/>
            <p:cNvCxnSpPr>
              <a:cxnSpLocks noChangeShapeType="1"/>
              <a:stCxn id="42030" idx="4"/>
              <a:endCxn id="42038" idx="0"/>
            </p:cNvCxnSpPr>
            <p:nvPr/>
          </p:nvCxnSpPr>
          <p:spPr bwMode="auto">
            <a:xfrm>
              <a:off x="77682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44" name="AutoShape 61"/>
            <p:cNvCxnSpPr>
              <a:cxnSpLocks noChangeShapeType="1"/>
              <a:stCxn id="42031" idx="4"/>
              <a:endCxn id="42039" idx="0"/>
            </p:cNvCxnSpPr>
            <p:nvPr/>
          </p:nvCxnSpPr>
          <p:spPr bwMode="auto">
            <a:xfrm>
              <a:off x="71586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45" name="AutoShape 62"/>
            <p:cNvCxnSpPr>
              <a:cxnSpLocks noChangeShapeType="1"/>
              <a:stCxn id="42003" idx="4"/>
              <a:endCxn id="42028" idx="0"/>
            </p:cNvCxnSpPr>
            <p:nvPr/>
          </p:nvCxnSpPr>
          <p:spPr bwMode="auto">
            <a:xfrm>
              <a:off x="4644008" y="1484523"/>
              <a:ext cx="281940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46" name="AutoShape 63"/>
            <p:cNvCxnSpPr>
              <a:cxnSpLocks noChangeShapeType="1"/>
              <a:stCxn id="42005" idx="0"/>
              <a:endCxn id="42022" idx="4"/>
            </p:cNvCxnSpPr>
            <p:nvPr/>
          </p:nvCxnSpPr>
          <p:spPr bwMode="auto">
            <a:xfrm flipH="1" flipV="1">
              <a:off x="3729608" y="3465723"/>
              <a:ext cx="9144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47" name="AutoShape 64"/>
            <p:cNvCxnSpPr>
              <a:cxnSpLocks noChangeShapeType="1"/>
              <a:stCxn id="42005" idx="0"/>
              <a:endCxn id="42021" idx="4"/>
            </p:cNvCxnSpPr>
            <p:nvPr/>
          </p:nvCxnSpPr>
          <p:spPr bwMode="auto">
            <a:xfrm flipH="1" flipV="1">
              <a:off x="4339208" y="3465723"/>
              <a:ext cx="3048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48" name="AutoShape 65"/>
            <p:cNvCxnSpPr>
              <a:cxnSpLocks noChangeShapeType="1"/>
              <a:stCxn id="42005" idx="0"/>
              <a:endCxn id="42020" idx="4"/>
            </p:cNvCxnSpPr>
            <p:nvPr/>
          </p:nvCxnSpPr>
          <p:spPr bwMode="auto">
            <a:xfrm flipV="1">
              <a:off x="4644008" y="3465723"/>
              <a:ext cx="3048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49" name="AutoShape 66"/>
            <p:cNvCxnSpPr>
              <a:cxnSpLocks noChangeShapeType="1"/>
              <a:stCxn id="42005" idx="0"/>
              <a:endCxn id="42019" idx="4"/>
            </p:cNvCxnSpPr>
            <p:nvPr/>
          </p:nvCxnSpPr>
          <p:spPr bwMode="auto">
            <a:xfrm flipV="1">
              <a:off x="4644008" y="3465723"/>
              <a:ext cx="9144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50" name="AutoShape 67"/>
            <p:cNvCxnSpPr>
              <a:cxnSpLocks noChangeShapeType="1"/>
              <a:stCxn id="42005" idx="0"/>
              <a:endCxn id="42040" idx="4"/>
            </p:cNvCxnSpPr>
            <p:nvPr/>
          </p:nvCxnSpPr>
          <p:spPr bwMode="auto">
            <a:xfrm flipV="1">
              <a:off x="4644008" y="3465723"/>
              <a:ext cx="19050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51" name="AutoShape 68"/>
            <p:cNvCxnSpPr>
              <a:cxnSpLocks noChangeShapeType="1"/>
              <a:stCxn id="42005" idx="0"/>
              <a:endCxn id="42039" idx="4"/>
            </p:cNvCxnSpPr>
            <p:nvPr/>
          </p:nvCxnSpPr>
          <p:spPr bwMode="auto">
            <a:xfrm flipV="1">
              <a:off x="4644008" y="3465723"/>
              <a:ext cx="25146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52" name="AutoShape 69"/>
            <p:cNvCxnSpPr>
              <a:cxnSpLocks noChangeShapeType="1"/>
              <a:stCxn id="42005" idx="0"/>
              <a:endCxn id="42038" idx="4"/>
            </p:cNvCxnSpPr>
            <p:nvPr/>
          </p:nvCxnSpPr>
          <p:spPr bwMode="auto">
            <a:xfrm flipV="1">
              <a:off x="4644008" y="3465723"/>
              <a:ext cx="31242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053" name="AutoShape 70"/>
            <p:cNvCxnSpPr>
              <a:cxnSpLocks noChangeShapeType="1"/>
              <a:stCxn id="42005" idx="0"/>
              <a:endCxn id="42037" idx="4"/>
            </p:cNvCxnSpPr>
            <p:nvPr/>
          </p:nvCxnSpPr>
          <p:spPr bwMode="auto">
            <a:xfrm flipV="1">
              <a:off x="4644008" y="3465723"/>
              <a:ext cx="37338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7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7804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</a:t>
            </a:r>
            <a:r>
              <a:rPr lang="en-US" dirty="0" err="1"/>
              <a:t>Dirichlet</a:t>
            </a:r>
            <a:r>
              <a:rPr lang="en-US" dirty="0"/>
              <a:t> Allocation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/>
              <a:t>Document = mixture of topics </a:t>
            </a:r>
            <a:br>
              <a:rPr lang="en-US" sz="2400" dirty="0"/>
            </a:br>
            <a:r>
              <a:rPr lang="en-US" sz="2400" dirty="0"/>
              <a:t>according to a Dirichlet prior</a:t>
            </a:r>
          </a:p>
        </p:txBody>
      </p:sp>
      <p:sp>
        <p:nvSpPr>
          <p:cNvPr id="2" name="Rechteck 1"/>
          <p:cNvSpPr/>
          <p:nvPr/>
        </p:nvSpPr>
        <p:spPr>
          <a:xfrm>
            <a:off x="2267744" y="61653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D. </a:t>
            </a:r>
            <a:r>
              <a:rPr lang="en-US" sz="1200" dirty="0" err="1">
                <a:solidFill>
                  <a:srgbClr val="0000FF"/>
                </a:solidFill>
              </a:rPr>
              <a:t>Blei</a:t>
            </a:r>
            <a:r>
              <a:rPr lang="en-US" sz="1200" dirty="0">
                <a:solidFill>
                  <a:srgbClr val="0000FF"/>
                </a:solidFill>
              </a:rPr>
              <a:t>, A. Ng, and M. Jordan. Latent </a:t>
            </a:r>
            <a:r>
              <a:rPr lang="en-US" sz="1200" err="1">
                <a:solidFill>
                  <a:srgbClr val="0000FF"/>
                </a:solidFill>
              </a:rPr>
              <a:t>Dirichlet</a:t>
            </a:r>
            <a:r>
              <a:rPr lang="en-US" sz="1200">
                <a:solidFill>
                  <a:srgbClr val="0000FF"/>
                </a:solidFill>
              </a:rPr>
              <a:t> Allocation</a:t>
            </a:r>
            <a:r>
              <a:rPr lang="en-US" sz="1200" dirty="0">
                <a:solidFill>
                  <a:srgbClr val="0000FF"/>
                </a:solidFill>
              </a:rPr>
              <a:t>. </a:t>
            </a:r>
            <a:br>
              <a:rPr lang="en-US" sz="1200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Journal of Machine Learning Research, 3:993-1022, January </a:t>
            </a:r>
            <a:r>
              <a:rPr lang="en-US" sz="1200" b="1" dirty="0">
                <a:solidFill>
                  <a:srgbClr val="FF0000"/>
                </a:solidFill>
              </a:rPr>
              <a:t>2003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1945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Dirichlet</a:t>
            </a:r>
            <a:r>
              <a:rPr lang="en-US" dirty="0"/>
              <a:t> Distributions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4864"/>
            <a:ext cx="8229600" cy="396098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dirty="0">
                <a:ea typeface="ＭＳ Ｐゴシック" charset="0"/>
              </a:rPr>
              <a:t>Defined over a (k-1)-simplex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dirty="0">
                <a:ea typeface="ＭＳ Ｐゴシック" charset="0"/>
              </a:rPr>
              <a:t>Takes K non-negative arguments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which sum to one. 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dirty="0">
                <a:ea typeface="ＭＳ Ｐゴシック" charset="0"/>
              </a:rPr>
              <a:t>Consequently it is a natural distribution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to use over multinomial distributions.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dirty="0">
                <a:ea typeface="ＭＳ Ｐゴシック" charset="0"/>
              </a:rPr>
              <a:t>The </a:t>
            </a:r>
            <a:r>
              <a:rPr lang="en-US" dirty="0" err="1">
                <a:ea typeface="ＭＳ Ｐゴシック" charset="0"/>
              </a:rPr>
              <a:t>Dirichlet</a:t>
            </a:r>
            <a:r>
              <a:rPr lang="en-US" dirty="0">
                <a:ea typeface="ＭＳ Ｐゴシック" charset="0"/>
              </a:rPr>
              <a:t> parameter </a:t>
            </a:r>
            <a:r>
              <a:rPr lang="en-US" dirty="0">
                <a:ea typeface="ＭＳ Ｐゴシック" charset="0"/>
                <a:sym typeface="Symbol" charset="0"/>
              </a:rPr>
              <a:t></a:t>
            </a:r>
            <a:r>
              <a:rPr lang="en-US" baseline="-25000" dirty="0" err="1">
                <a:ea typeface="ＭＳ Ｐゴシック" charset="0"/>
                <a:sym typeface="Symbol" charset="0"/>
              </a:rPr>
              <a:t>i</a:t>
            </a:r>
            <a:r>
              <a:rPr lang="en-US" dirty="0">
                <a:ea typeface="ＭＳ Ｐゴシック" charset="0"/>
              </a:rPr>
              <a:t> can be thought of as a prior count of the </a:t>
            </a:r>
            <a:r>
              <a:rPr lang="en-US" dirty="0" err="1">
                <a:ea typeface="ＭＳ Ｐゴシック" charset="0"/>
              </a:rPr>
              <a:t>i</a:t>
            </a:r>
            <a:r>
              <a:rPr lang="en-US" baseline="30000" dirty="0" err="1">
                <a:ea typeface="ＭＳ Ｐゴシック" charset="0"/>
              </a:rPr>
              <a:t>th</a:t>
            </a:r>
            <a:r>
              <a:rPr lang="en-US" dirty="0">
                <a:ea typeface="ＭＳ Ｐゴシック" charset="0"/>
              </a:rPr>
              <a:t> class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75656" y="4797152"/>
                <a:ext cx="4711290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𝐷𝑖𝑟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+1</m:t>
                                  </m:r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+1)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bSup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4797152"/>
                <a:ext cx="4711290" cy="778931"/>
              </a:xfrm>
              <a:prstGeom prst="rect">
                <a:avLst/>
              </a:prstGeom>
              <a:blipFill>
                <a:blip r:embed="rId3"/>
                <a:stretch>
                  <a:fillRect l="-806" t="-109524" r="-1613" b="-17142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59632" y="1225631"/>
                <a:ext cx="2878993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|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)=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p>
                          </m:sSubSup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225631"/>
                <a:ext cx="2878993" cy="778931"/>
              </a:xfrm>
              <a:prstGeom prst="rect">
                <a:avLst/>
              </a:prstGeom>
              <a:blipFill>
                <a:blip r:embed="rId4"/>
                <a:stretch>
                  <a:fillRect l="-1322" t="-111290" r="-2643" b="-1741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8748944D-2831-0444-BCC7-4A4EBF3DA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011" y="249219"/>
            <a:ext cx="2127601" cy="36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74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Dirichlet</a:t>
            </a:r>
            <a:r>
              <a:rPr lang="en-US" dirty="0"/>
              <a:t> Distribution over a 2-Simplex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215652"/>
            <a:ext cx="7712071" cy="52070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2771800" y="335699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charset="0"/>
              </a:rPr>
              <a:t>A panel illustrating probability density functions of a few </a:t>
            </a:r>
            <a:r>
              <a:rPr lang="en-US" sz="1100" dirty="0" err="1">
                <a:solidFill>
                  <a:srgbClr val="222222"/>
                </a:solidFill>
                <a:latin typeface="Arial" charset="0"/>
              </a:rPr>
              <a:t>Dirichlet</a:t>
            </a:r>
            <a:r>
              <a:rPr lang="en-US" sz="1100" dirty="0">
                <a:solidFill>
                  <a:srgbClr val="222222"/>
                </a:solidFill>
                <a:latin typeface="Arial" charset="0"/>
              </a:rPr>
              <a:t> distributions over a 2-simplex, for the following α vectors (clockwise, starting from the upper left corner): (1.3, 1.3, 1.3), (3,3,3), (7,7,7), (2,6,11), (14, 9, 5), (6,2,6). </a:t>
            </a:r>
            <a:r>
              <a:rPr lang="en-US" sz="1100" dirty="0">
                <a:solidFill>
                  <a:srgbClr val="0904FF"/>
                </a:solidFill>
                <a:latin typeface="Arial" charset="0"/>
              </a:rPr>
              <a:t>[Wikipedia]</a:t>
            </a:r>
            <a:endParaRPr lang="en-US" sz="1100" dirty="0">
              <a:solidFill>
                <a:srgbClr val="090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55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LDA Model – Plate Notation</a:t>
            </a:r>
          </a:p>
        </p:txBody>
      </p:sp>
      <p:sp>
        <p:nvSpPr>
          <p:cNvPr id="28743" name="Rectangle 71"/>
          <p:cNvSpPr>
            <a:spLocks noGrp="1" noChangeArrowheads="1"/>
          </p:cNvSpPr>
          <p:nvPr>
            <p:ph idx="1"/>
          </p:nvPr>
        </p:nvSpPr>
        <p:spPr>
          <a:xfrm>
            <a:off x="3198168" y="1196975"/>
            <a:ext cx="5488632" cy="4968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For each document d,</a:t>
            </a:r>
          </a:p>
          <a:p>
            <a:pPr lvl="1" eaLnBrk="1" hangingPunct="1">
              <a:defRPr/>
            </a:pPr>
            <a:r>
              <a:rPr lang="en-US" dirty="0"/>
              <a:t>Generate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Symbol" charset="0"/>
              </a:rPr>
              <a:t>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sym typeface="Symbol" charset="0"/>
              </a:rPr>
              <a:t>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Symbol" charset="0"/>
              </a:rPr>
              <a:t> ~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Dirichlet(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Symbol" charset="0"/>
              </a:rPr>
              <a:t>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 eaLnBrk="1" hangingPunct="1">
              <a:defRPr/>
            </a:pPr>
            <a:r>
              <a:rPr lang="en-US" dirty="0"/>
              <a:t>For each position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i = 1, ...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</a:rPr>
              <a:t>d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2" eaLnBrk="1" hangingPunct="1">
              <a:defRPr/>
            </a:pPr>
            <a:r>
              <a:rPr lang="en-US" dirty="0">
                <a:ea typeface="ＭＳ Ｐゴシック" charset="0"/>
              </a:rPr>
              <a:t>Generate a topic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z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~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Mult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(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∙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|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Symbol" charset="0"/>
              </a:rPr>
              <a:t>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Symbol" charset="0"/>
              </a:rPr>
              <a:t>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)</a:t>
            </a:r>
          </a:p>
          <a:p>
            <a:pPr lvl="2" eaLnBrk="1" hangingPunct="1">
              <a:defRPr/>
            </a:pPr>
            <a:r>
              <a:rPr lang="en-US" dirty="0">
                <a:ea typeface="ＭＳ Ｐゴシック" charset="0"/>
              </a:rPr>
              <a:t>Generate a word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w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~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Mult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(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∙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|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z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,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Symbol" charset="0"/>
              </a:rPr>
              <a:t>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)</a:t>
            </a:r>
          </a:p>
        </p:txBody>
      </p:sp>
      <p:sp>
        <p:nvSpPr>
          <p:cNvPr id="73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37</a:t>
            </a:fld>
            <a:endParaRPr lang="de-DE" dirty="0"/>
          </a:p>
        </p:txBody>
      </p:sp>
      <p:grpSp>
        <p:nvGrpSpPr>
          <p:cNvPr id="75" name="Group 74"/>
          <p:cNvGrpSpPr/>
          <p:nvPr/>
        </p:nvGrpSpPr>
        <p:grpSpPr>
          <a:xfrm>
            <a:off x="683568" y="1230313"/>
            <a:ext cx="1828800" cy="5170487"/>
            <a:chOff x="683568" y="850255"/>
            <a:chExt cx="1828800" cy="5170487"/>
          </a:xfrm>
        </p:grpSpPr>
        <p:sp>
          <p:nvSpPr>
            <p:cNvPr id="76" name="Rectangle 4"/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Oval 6"/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79" name="Oval 7"/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80" name="Rectangle 8"/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1" name="Oval 9"/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82" name="Line 10"/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11"/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Line 12"/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Text Box 13"/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  <p:sp>
          <p:nvSpPr>
            <p:cNvPr id="86" name="Oval 15"/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</a:t>
              </a:r>
              <a:endParaRPr lang="en-US" sz="2400" baseline="-25000" dirty="0"/>
            </a:p>
          </p:txBody>
        </p:sp>
        <p:sp>
          <p:nvSpPr>
            <p:cNvPr id="88" name="Oval 21"/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89" name="Line 22"/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Text Box 24"/>
            <p:cNvSpPr txBox="1">
              <a:spLocks noChangeArrowheads="1"/>
            </p:cNvSpPr>
            <p:nvPr/>
          </p:nvSpPr>
          <p:spPr bwMode="auto">
            <a:xfrm>
              <a:off x="1826568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02832" y="3948696"/>
                <a:ext cx="3854004" cy="1255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</m:e>
                          </m:d>
                          <m:nary>
                            <m:naryPr>
                              <m:chr m:val="∏"/>
                              <m:ctrlPr>
                                <a:rPr lang="is-IS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b="0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</m:t>
                              </m:r>
                              <m: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832" y="3948696"/>
                <a:ext cx="3854004" cy="1255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7683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Corpus-level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(</m:t>
                    </m:r>
                    <m:r>
                      <m:rPr>
                        <m:nor/>
                      </m:rPr>
                      <a:rPr lang="de-DE" b="0" i="0" dirty="0" smtClean="0"/>
                      <m:t>uniform</m:t>
                    </m:r>
                    <m:r>
                      <a:rPr lang="de-DE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i="1" baseline="-25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i="1" baseline="-25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Per-document topic distribution: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K = 10, D = 15</a:t>
                </a:r>
              </a:p>
            </p:txBody>
          </p:sp>
        </mc:Choice>
        <mc:Fallback xmlns="">
          <p:sp>
            <p:nvSpPr>
              <p:cNvPr id="15" name="Content Placeholder 1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63" t="-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2221764"/>
            <a:ext cx="5895066" cy="41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0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7"/>
              <p:cNvSpPr txBox="1">
                <a:spLocks/>
              </p:cNvSpPr>
              <p:nvPr/>
            </p:nvSpPr>
            <p:spPr bwMode="auto">
              <a:xfrm>
                <a:off x="4759825" y="1196975"/>
                <a:ext cx="4018213" cy="4968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60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de-DE" kern="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ker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 ker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=100</m:t>
                    </m:r>
                  </m:oMath>
                </a14:m>
                <a:endParaRPr lang="en-US" kern="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9825" y="1196975"/>
                <a:ext cx="4018213" cy="4968875"/>
              </a:xfrm>
              <a:prstGeom prst="rect">
                <a:avLst/>
              </a:prstGeom>
              <a:blipFill rotWithShape="0">
                <a:blip r:embed="rId2"/>
                <a:stretch>
                  <a:fillRect l="-1973"/>
                </a:stretch>
              </a:blipFill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Corpus-level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926" t="-14634" b="-5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5"/>
                <a:ext cx="4018213" cy="4968875"/>
              </a:xfrm>
            </p:spPr>
            <p:txBody>
              <a:bodyPr/>
              <a:lstStyle/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=10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5"/>
                <a:ext cx="4018213" cy="4968875"/>
              </a:xfrm>
              <a:blipFill rotWithShape="0">
                <a:blip r:embed="rId4"/>
                <a:stretch>
                  <a:fillRect l="-1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4" y="2006930"/>
            <a:ext cx="4367309" cy="309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413" y="2006930"/>
            <a:ext cx="4440115" cy="30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96343" y="2006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16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Models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Statistical methods that analyze the words of texts </a:t>
            </a:r>
            <a:br>
              <a:rPr lang="en-US" dirty="0"/>
            </a:br>
            <a:r>
              <a:rPr lang="en-US" dirty="0"/>
              <a:t>in order to:</a:t>
            </a:r>
          </a:p>
          <a:p>
            <a:pPr lvl="1"/>
            <a:r>
              <a:rPr lang="en-US" dirty="0"/>
              <a:t>Discover the themes that run through them (topics)</a:t>
            </a:r>
          </a:p>
          <a:p>
            <a:pPr lvl="1"/>
            <a:r>
              <a:rPr lang="en-US" dirty="0"/>
              <a:t>How those themes are connected to each other</a:t>
            </a:r>
          </a:p>
          <a:p>
            <a:pPr lvl="1"/>
            <a:r>
              <a:rPr lang="en-US" dirty="0"/>
              <a:t>How they change over time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420008"/>
            <a:ext cx="5292101" cy="2980792"/>
          </a:xfrm>
          <a:prstGeom prst="rect">
            <a:avLst/>
          </a:prstGeo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5AA2E67F-5104-FA4F-B091-B78DA3F1851D}"/>
              </a:ext>
            </a:extLst>
          </p:cNvPr>
          <p:cNvSpPr/>
          <p:nvPr/>
        </p:nvSpPr>
        <p:spPr>
          <a:xfrm>
            <a:off x="7031139" y="2807940"/>
            <a:ext cx="1872333" cy="1224136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Just for illustration purposes</a:t>
            </a:r>
          </a:p>
        </p:txBody>
      </p:sp>
    </p:spTree>
    <p:extLst>
      <p:ext uri="{BB962C8B-B14F-4D97-AF65-F5344CB8AC3E}">
        <p14:creationId xmlns:p14="http://schemas.microsoft.com/office/powerpoint/2010/main" val="396012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7"/>
              <p:cNvSpPr txBox="1">
                <a:spLocks/>
              </p:cNvSpPr>
              <p:nvPr/>
            </p:nvSpPr>
            <p:spPr bwMode="auto">
              <a:xfrm>
                <a:off x="4759825" y="1196975"/>
                <a:ext cx="4018213" cy="4968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60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de-DE" kern="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ker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 ker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=0.01</m:t>
                    </m:r>
                  </m:oMath>
                </a14:m>
                <a:endParaRPr lang="en-US" kern="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9825" y="1196975"/>
                <a:ext cx="4018213" cy="4968875"/>
              </a:xfrm>
              <a:prstGeom prst="rect">
                <a:avLst/>
              </a:prstGeom>
              <a:blipFill rotWithShape="0">
                <a:blip r:embed="rId2"/>
                <a:stretch>
                  <a:fillRect l="-1973"/>
                </a:stretch>
              </a:blipFill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Corpus-level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926" t="-14634" b="-5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5"/>
                <a:ext cx="4018213" cy="4968875"/>
              </a:xfrm>
            </p:spPr>
            <p:txBody>
              <a:bodyPr/>
              <a:lstStyle/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=0.1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5"/>
                <a:ext cx="4018213" cy="4968875"/>
              </a:xfrm>
              <a:blipFill rotWithShape="0">
                <a:blip r:embed="rId4"/>
                <a:stretch>
                  <a:fillRect l="-1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3396343" y="2006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988840"/>
            <a:ext cx="4422857" cy="3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361" y="1988840"/>
            <a:ext cx="4416353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5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224136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/>
              <a:t>Intelligent </a:t>
            </a:r>
            <a:r>
              <a:rPr lang="de-DE" sz="3600" b="1" dirty="0" err="1"/>
              <a:t>Agents</a:t>
            </a:r>
            <a:br>
              <a:rPr lang="de-DE" sz="3600" b="1" dirty="0">
                <a:cs typeface="+mj-cs"/>
              </a:rPr>
            </a:br>
            <a:r>
              <a:rPr lang="de-DE" sz="2800" b="1" dirty="0">
                <a:cs typeface="+mj-cs"/>
              </a:rPr>
              <a:t>Topic Analysis: LDA</a:t>
            </a:r>
            <a:endParaRPr lang="de-DE" sz="3600" b="1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80841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cs typeface="+mn-cs"/>
              </a:rPr>
              <a:t>Ralf Möller</a:t>
            </a:r>
          </a:p>
          <a:p>
            <a:pPr eaLnBrk="1" hangingPunct="1">
              <a:defRPr/>
            </a:pPr>
            <a:r>
              <a:rPr lang="de-DE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852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Model – Parameters</a:t>
            </a:r>
          </a:p>
        </p:txBody>
      </p:sp>
      <p:sp>
        <p:nvSpPr>
          <p:cNvPr id="28743" name="Rectangle 71"/>
          <p:cNvSpPr>
            <a:spLocks noGrp="1" noChangeArrowheads="1"/>
          </p:cNvSpPr>
          <p:nvPr>
            <p:ph idx="1"/>
          </p:nvPr>
        </p:nvSpPr>
        <p:spPr>
          <a:xfrm>
            <a:off x="2627784" y="1268760"/>
            <a:ext cx="6264696" cy="4968875"/>
          </a:xfrm>
        </p:spPr>
        <p:txBody>
          <a:bodyPr/>
          <a:lstStyle/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Proportions parameter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k-</a:t>
            </a:r>
            <a:r>
              <a:rPr lang="en-US" dirty="0">
                <a:ea typeface="ＭＳ Ｐゴシック" charset="0"/>
              </a:rPr>
              <a:t>dimensional vector of real numbers)</a:t>
            </a: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Per-document topic distribution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k-</a:t>
            </a:r>
            <a:r>
              <a:rPr lang="en-US" dirty="0">
                <a:ea typeface="ＭＳ Ｐゴシック" charset="0"/>
              </a:rPr>
              <a:t>dimensional vector of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 probabilities summing up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1</a:t>
            </a:r>
            <a:r>
              <a:rPr lang="en-US" dirty="0">
                <a:ea typeface="ＭＳ Ｐゴシック" charset="0"/>
              </a:rPr>
              <a:t>)</a:t>
            </a:r>
            <a:endParaRPr lang="en-US" sz="3400" dirty="0">
              <a:ea typeface="ＭＳ Ｐゴシック" charset="0"/>
            </a:endParaRP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Per-word topic assignment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(number from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1</a:t>
            </a:r>
            <a:r>
              <a:rPr lang="en-US" dirty="0">
                <a:ea typeface="ＭＳ Ｐゴシック" charset="0"/>
              </a:rPr>
              <a:t>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k</a:t>
            </a:r>
            <a:r>
              <a:rPr lang="en-US" dirty="0">
                <a:ea typeface="ＭＳ Ｐゴシック" charset="0"/>
              </a:rPr>
              <a:t>)</a:t>
            </a:r>
            <a:endParaRPr lang="de-DE" sz="3600" b="0" dirty="0">
              <a:ea typeface="ＭＳ Ｐゴシック" charset="0"/>
            </a:endParaRP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Observed word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(number from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1</a:t>
            </a:r>
            <a:r>
              <a:rPr lang="en-US" dirty="0">
                <a:ea typeface="ＭＳ Ｐゴシック" charset="0"/>
              </a:rPr>
              <a:t>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</a:t>
            </a:r>
            <a:r>
              <a:rPr lang="en-US" dirty="0">
                <a:ea typeface="ＭＳ Ｐゴシック" charset="0"/>
              </a:rPr>
              <a:t>, where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</a:t>
            </a:r>
            <a:r>
              <a:rPr lang="en-US" dirty="0">
                <a:ea typeface="ＭＳ Ｐゴシック" charset="0"/>
              </a:rPr>
              <a:t> is the number of words in the vocabulary)</a:t>
            </a: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Word “prior”</a:t>
            </a:r>
            <a:br>
              <a:rPr lang="en-US" dirty="0">
                <a:solidFill>
                  <a:srgbClr val="0904FF"/>
                </a:solidFill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v-</a:t>
            </a:r>
            <a:r>
              <a:rPr lang="en-US" dirty="0">
                <a:ea typeface="ＭＳ Ｐゴシック" charset="0"/>
              </a:rPr>
              <a:t>dimensional)</a:t>
            </a:r>
          </a:p>
        </p:txBody>
      </p:sp>
      <p:sp>
        <p:nvSpPr>
          <p:cNvPr id="73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42</a:t>
            </a:fld>
            <a:endParaRPr lang="de-DE" dirty="0"/>
          </a:p>
        </p:txBody>
      </p:sp>
      <p:grpSp>
        <p:nvGrpSpPr>
          <p:cNvPr id="75" name="Group 74"/>
          <p:cNvGrpSpPr/>
          <p:nvPr/>
        </p:nvGrpSpPr>
        <p:grpSpPr>
          <a:xfrm>
            <a:off x="683568" y="1230313"/>
            <a:ext cx="1828800" cy="5170487"/>
            <a:chOff x="683568" y="850255"/>
            <a:chExt cx="1828800" cy="5170487"/>
          </a:xfrm>
        </p:grpSpPr>
        <p:sp>
          <p:nvSpPr>
            <p:cNvPr id="76" name="Rectangle 4"/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Oval 6"/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79" name="Oval 7"/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80" name="Rectangle 8"/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1" name="Oval 9"/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82" name="Line 10"/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11"/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Line 12"/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Text Box 13"/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  <p:sp>
          <p:nvSpPr>
            <p:cNvPr id="86" name="Oval 15"/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</a:t>
              </a:r>
              <a:endParaRPr lang="en-US" sz="2400" baseline="-25000" dirty="0"/>
            </a:p>
          </p:txBody>
        </p:sp>
        <p:sp>
          <p:nvSpPr>
            <p:cNvPr id="88" name="Oval 21"/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89" name="Line 22"/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Text Box 24"/>
            <p:cNvSpPr txBox="1">
              <a:spLocks noChangeArrowheads="1"/>
            </p:cNvSpPr>
            <p:nvPr/>
          </p:nvSpPr>
          <p:spPr bwMode="auto">
            <a:xfrm>
              <a:off x="1826568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7206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Topic Modeling Scenario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400" dirty="0"/>
                  <a:t>What are the words’ topics and word </a:t>
                </a:r>
                <a:r>
                  <a:rPr lang="en-US" sz="2400" dirty="0" err="1"/>
                  <a:t>distribs</a:t>
                </a:r>
                <a:r>
                  <a:rPr lang="en-US" sz="2400" dirty="0"/>
                  <a:t> of topics?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  <m:r>
                          <a:rPr lang="de-DE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𝒛</m:t>
                        </m:r>
                      </m:e>
                      <m:e>
                        <m:r>
                          <a:rPr lang="de-DE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𝒘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𝛼</m:t>
                        </m:r>
                      </m:e>
                    </m:d>
                  </m:oMath>
                </a14:m>
                <a:endParaRPr lang="de-DE" sz="22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0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14" y="2132357"/>
            <a:ext cx="6754080" cy="37372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1FBF6C-646D-7F48-BE17-E4849DDBFCDF}"/>
              </a:ext>
            </a:extLst>
          </p:cNvPr>
          <p:cNvSpPr/>
          <p:nvPr/>
        </p:nvSpPr>
        <p:spPr>
          <a:xfrm>
            <a:off x="6948264" y="3789040"/>
            <a:ext cx="312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72D7C0-B035-4244-8685-041B6AC8D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81" y="2227552"/>
            <a:ext cx="6815079" cy="36801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9025AB4-FCA3-2846-B6F1-7F36CD5F2314}"/>
              </a:ext>
            </a:extLst>
          </p:cNvPr>
          <p:cNvGrpSpPr/>
          <p:nvPr/>
        </p:nvGrpSpPr>
        <p:grpSpPr>
          <a:xfrm>
            <a:off x="7862956" y="1971439"/>
            <a:ext cx="1134244" cy="3206799"/>
            <a:chOff x="683568" y="850255"/>
            <a:chExt cx="1828800" cy="5170487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81365DD7-EB27-2D47-B8B8-8BF1DF66E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100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1755A275-6D22-4A40-8394-797EC1D50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100"/>
                <a:t>z</a:t>
              </a:r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F4AA1623-DF7A-D94B-895B-D9521A2EF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100"/>
                <a:t>w</a:t>
              </a: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8AF84A55-032E-1446-91FE-D62C028B2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100"/>
            </a:p>
          </p:txBody>
        </p:sp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44E03A14-4F82-BD43-A277-0C68A536E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DD29B17F-B463-014C-893C-D4FDBC4ADC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100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95A8EF10-FC34-F845-8BDD-D9D5636553F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100"/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DE3DF8E2-EEF2-F44C-9200-87229310B9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100"/>
            </a:p>
          </p:txBody>
        </p:sp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771E4F19-7E3C-4642-B6FC-6069BFA72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1" cy="421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dirty="0"/>
                <a:t>M</a:t>
              </a: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D784C901-893D-CE44-98C0-75EDE570C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Symbol" charset="0"/>
                  <a:sym typeface="Symbol" charset="0"/>
                </a:rPr>
                <a:t></a:t>
              </a:r>
              <a:endParaRPr lang="en-US" sz="1400" baseline="-25000" dirty="0"/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0DF6167F-BAD4-F64F-8008-A0063EEC3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20" name="Line 22">
              <a:extLst>
                <a:ext uri="{FF2B5EF4-FFF2-40B4-BE49-F238E27FC236}">
                  <a16:creationId xmlns:a16="http://schemas.microsoft.com/office/drawing/2014/main" id="{B1374674-F591-B045-BB81-41CA558920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100"/>
            </a:p>
          </p:txBody>
        </p:sp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id="{20AC153D-D5D8-7348-A53A-F95E92757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6567" y="4420541"/>
              <a:ext cx="304801" cy="421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782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Topic-specific Words: “Smoothed” LDA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743" name="Rectangle 71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735760" y="1196975"/>
                <a:ext cx="5586368" cy="4968875"/>
              </a:xfrm>
            </p:spPr>
            <p:txBody>
              <a:bodyPr/>
              <a:lstStyle/>
              <a:p>
                <a:pPr eaLnBrk="1" hangingPunct="1">
                  <a:defRPr/>
                </a:pPr>
                <a:r>
                  <a:rPr lang="en-US" dirty="0"/>
                  <a:t>Give a different word distribution to each topic</a:t>
                </a:r>
              </a:p>
              <a:p>
                <a:pPr lvl="1" eaLnBrk="1" hangingPunct="1">
                  <a:defRPr/>
                </a:pP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𝐾</m:t>
                    </m:r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×</m:t>
                    </m:r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𝑉</m:t>
                    </m:r>
                  </m:oMath>
                </a14:m>
                <a:r>
                  <a:rPr lang="en-US" dirty="0"/>
                  <a:t> matrix 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V</a:t>
                </a:r>
                <a:r>
                  <a:rPr lang="en-US" dirty="0"/>
                  <a:t> vocabulary size), each row denotes word distribution of a topic</a:t>
                </a:r>
              </a:p>
              <a:p>
                <a:pPr eaLnBrk="1" hangingPunct="1">
                  <a:defRPr/>
                </a:pPr>
                <a:r>
                  <a:rPr lang="en-US" dirty="0"/>
                  <a:t>For each document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d</a:t>
                </a:r>
              </a:p>
              <a:p>
                <a:pPr lvl="1" eaLnBrk="1" hangingPunct="1">
                  <a:defRPr/>
                </a:pPr>
                <a:r>
                  <a:rPr lang="en-US" dirty="0"/>
                  <a:t>Choose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d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 ~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Dirichlet(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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pPr lvl="1" eaLnBrk="1" hangingPunct="1">
                  <a:defRPr/>
                </a:pPr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𝛽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Dirichlet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  <a:endParaRPr lang="en-US" dirty="0"/>
              </a:p>
              <a:p>
                <a:pPr lvl="1" eaLnBrk="1" hangingPunct="1">
                  <a:defRPr/>
                </a:pPr>
                <a:r>
                  <a:rPr lang="en-US" dirty="0"/>
                  <a:t>For each position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i = 1, ...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,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d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a topic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(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∙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|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d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)</a:t>
                </a: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a word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w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(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∙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|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,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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z</a:t>
                </a:r>
                <a:r>
                  <a:rPr lang="en-US" baseline="-3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743" name="Rectangle 7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35760" y="1196975"/>
                <a:ext cx="5586368" cy="4968875"/>
              </a:xfrm>
              <a:blipFill>
                <a:blip r:embed="rId3"/>
                <a:stretch>
                  <a:fillRect l="-1814" t="-1018" r="-68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44</a:t>
            </a:fld>
            <a:endParaRPr lang="de-DE" dirty="0"/>
          </a:p>
        </p:txBody>
      </p:sp>
      <p:grpSp>
        <p:nvGrpSpPr>
          <p:cNvPr id="3" name="Group 2"/>
          <p:cNvGrpSpPr/>
          <p:nvPr/>
        </p:nvGrpSpPr>
        <p:grpSpPr>
          <a:xfrm>
            <a:off x="611560" y="1484784"/>
            <a:ext cx="3159224" cy="4256087"/>
            <a:chOff x="683568" y="1230313"/>
            <a:chExt cx="3159224" cy="4256087"/>
          </a:xfrm>
        </p:grpSpPr>
        <p:grpSp>
          <p:nvGrpSpPr>
            <p:cNvPr id="2" name="Group 1"/>
            <p:cNvGrpSpPr/>
            <p:nvPr/>
          </p:nvGrpSpPr>
          <p:grpSpPr>
            <a:xfrm>
              <a:off x="683568" y="1230313"/>
              <a:ext cx="3159224" cy="4256087"/>
              <a:chOff x="683568" y="1230313"/>
              <a:chExt cx="3159224" cy="4256087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683568" y="1230313"/>
                <a:ext cx="2924655" cy="4256087"/>
                <a:chOff x="683568" y="850255"/>
                <a:chExt cx="2924655" cy="4256087"/>
              </a:xfrm>
            </p:grpSpPr>
            <p:sp>
              <p:nvSpPr>
                <p:cNvPr id="76" name="Rectangle 4"/>
                <p:cNvSpPr>
                  <a:spLocks noChangeArrowheads="1"/>
                </p:cNvSpPr>
                <p:nvPr/>
              </p:nvSpPr>
              <p:spPr bwMode="auto">
                <a:xfrm>
                  <a:off x="683568" y="1601142"/>
                  <a:ext cx="1828800" cy="35052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8" name="Oval 6"/>
                <p:cNvSpPr>
                  <a:spLocks noChangeArrowheads="1"/>
                </p:cNvSpPr>
                <p:nvPr/>
              </p:nvSpPr>
              <p:spPr bwMode="auto">
                <a:xfrm>
                  <a:off x="1216968" y="2820342"/>
                  <a:ext cx="685800" cy="685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/>
                    <a:t>z</a:t>
                  </a:r>
                </a:p>
              </p:txBody>
            </p:sp>
            <p:sp>
              <p:nvSpPr>
                <p:cNvPr id="79" name="Oval 7"/>
                <p:cNvSpPr>
                  <a:spLocks noChangeArrowheads="1"/>
                </p:cNvSpPr>
                <p:nvPr/>
              </p:nvSpPr>
              <p:spPr bwMode="auto">
                <a:xfrm>
                  <a:off x="1216968" y="3887142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/>
                    <a:t>w</a:t>
                  </a:r>
                </a:p>
              </p:txBody>
            </p:sp>
            <p:sp>
              <p:nvSpPr>
                <p:cNvPr id="80" name="Rectangle 8"/>
                <p:cNvSpPr>
                  <a:spLocks noChangeArrowheads="1"/>
                </p:cNvSpPr>
                <p:nvPr/>
              </p:nvSpPr>
              <p:spPr bwMode="auto">
                <a:xfrm>
                  <a:off x="988368" y="2667942"/>
                  <a:ext cx="1143000" cy="21336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Oval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2423" y="2579166"/>
                      <a:ext cx="685800" cy="685800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Symbol" charset="0"/>
                              </a:rPr>
                              <m:t>𝜂</m:t>
                            </m:r>
                          </m:oMath>
                        </m:oMathPara>
                      </a14:m>
                      <a:endParaRPr lang="en-US" sz="2400" dirty="0">
                        <a:latin typeface="Symbol" charset="0"/>
                        <a:sym typeface="Symbol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1" name="Oval 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922423" y="2579166"/>
                      <a:ext cx="685800" cy="685800"/>
                    </a:xfrm>
                    <a:prstGeom prst="ellipse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237887" y="3264966"/>
                  <a:ext cx="2400" cy="648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" name="Line 11"/>
                <p:cNvSpPr>
                  <a:spLocks noChangeShapeType="1"/>
                </p:cNvSpPr>
                <p:nvPr/>
              </p:nvSpPr>
              <p:spPr bwMode="auto">
                <a:xfrm rot="21480000" flipH="1">
                  <a:off x="1555636" y="2363142"/>
                  <a:ext cx="21704" cy="4572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4" name="Line 12"/>
                <p:cNvSpPr>
                  <a:spLocks noChangeShapeType="1"/>
                </p:cNvSpPr>
                <p:nvPr/>
              </p:nvSpPr>
              <p:spPr bwMode="auto">
                <a:xfrm>
                  <a:off x="1521768" y="3506142"/>
                  <a:ext cx="0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131368" y="4725342"/>
                  <a:ext cx="228600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dirty="0"/>
                    <a:t>M</a:t>
                  </a:r>
                </a:p>
              </p:txBody>
            </p:sp>
            <p:sp>
              <p:nvSpPr>
                <p:cNvPr id="86" name="Oval 15"/>
                <p:cNvSpPr>
                  <a:spLocks noChangeArrowheads="1"/>
                </p:cNvSpPr>
                <p:nvPr/>
              </p:nvSpPr>
              <p:spPr bwMode="auto">
                <a:xfrm>
                  <a:off x="1259632" y="1753542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2400" dirty="0">
                      <a:latin typeface="Symbol" charset="0"/>
                      <a:sym typeface="Symbol" charset="0"/>
                    </a:rPr>
                    <a:t></a:t>
                  </a:r>
                  <a:endParaRPr lang="en-US" sz="2400" baseline="-25000" dirty="0"/>
                </a:p>
              </p:txBody>
            </p:sp>
            <p:sp>
              <p:nvSpPr>
                <p:cNvPr id="88" name="Oval 21"/>
                <p:cNvSpPr>
                  <a:spLocks noChangeArrowheads="1"/>
                </p:cNvSpPr>
                <p:nvPr/>
              </p:nvSpPr>
              <p:spPr bwMode="auto">
                <a:xfrm>
                  <a:off x="1298104" y="850255"/>
                  <a:ext cx="609600" cy="5334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2400" dirty="0">
                      <a:latin typeface="Symbol" charset="0"/>
                      <a:sym typeface="Symbol" charset="0"/>
                    </a:rPr>
                    <a:t>a</a:t>
                  </a:r>
                </a:p>
              </p:txBody>
            </p:sp>
            <p:sp>
              <p:nvSpPr>
                <p:cNvPr id="89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564804" y="1383655"/>
                  <a:ext cx="0" cy="3691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9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826568" y="4420542"/>
                  <a:ext cx="304800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/>
                    <a:t>N</a:t>
                  </a:r>
                </a:p>
              </p:txBody>
            </p:sp>
          </p:grpSp>
          <p:sp>
            <p:nvSpPr>
              <p:cNvPr id="19" name="Rectangle 8"/>
              <p:cNvSpPr>
                <a:spLocks noChangeArrowheads="1"/>
              </p:cNvSpPr>
              <p:nvPr/>
            </p:nvSpPr>
            <p:spPr bwMode="auto">
              <a:xfrm>
                <a:off x="2699792" y="4038600"/>
                <a:ext cx="1143000" cy="1066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0" name="Text Box 24"/>
              <p:cNvSpPr txBox="1">
                <a:spLocks noChangeArrowheads="1"/>
              </p:cNvSpPr>
              <p:nvPr/>
            </p:nvSpPr>
            <p:spPr bwMode="auto">
              <a:xfrm>
                <a:off x="3537992" y="4724400"/>
                <a:ext cx="304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/>
                  <a:t>K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2933087" y="4293284"/>
                    <a:ext cx="612000" cy="6120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dirty="0" smtClean="0">
                                  <a:latin typeface="Cambria Math" charset="0"/>
                                  <a:sym typeface="Symbol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2400" b="0" i="1" dirty="0" smtClean="0">
                                  <a:latin typeface="Cambria Math" charset="0"/>
                                  <a:sym typeface="Symbol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de-DE" sz="2400" b="0" dirty="0"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21" name="Oval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933087" y="4293284"/>
                    <a:ext cx="612000" cy="612000"/>
                  </a:xfrm>
                  <a:prstGeom prst="ellipse">
                    <a:avLst/>
                  </a:prstGeom>
                  <a:blipFill rotWithShape="0">
                    <a:blip r:embed="rId5"/>
                    <a:stretch>
                      <a:fillRect l="-2913"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 rot="5400000">
              <a:off x="2415790" y="4103467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97447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why does LDA actually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r>
              <a:rPr lang="en-US" dirty="0"/>
              <a:t>Trade-off between two goals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For each document, allocate its words to as few topics as possible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For each topic, assign high probability to as few terms as possible</a:t>
            </a:r>
          </a:p>
          <a:p>
            <a:r>
              <a:rPr lang="en-US" dirty="0"/>
              <a:t>These goals are at odds</a:t>
            </a:r>
          </a:p>
          <a:p>
            <a:pPr lvl="1"/>
            <a:r>
              <a:rPr lang="en-US" sz="2000" dirty="0"/>
              <a:t>Putting a document in a single topic makes #2 hard: </a:t>
            </a:r>
            <a:br>
              <a:rPr lang="en-US" sz="2000" dirty="0"/>
            </a:br>
            <a:r>
              <a:rPr lang="en-US" sz="2000" dirty="0"/>
              <a:t>All of its words must have non-negligible probability under that topic</a:t>
            </a:r>
          </a:p>
          <a:p>
            <a:pPr lvl="1"/>
            <a:r>
              <a:rPr lang="en-US" sz="2000" dirty="0"/>
              <a:t>Putting very few words in each topic makes #1 hard:</a:t>
            </a:r>
            <a:br>
              <a:rPr lang="en-US" sz="2000" dirty="0"/>
            </a:br>
            <a:r>
              <a:rPr lang="en-US" sz="2000" dirty="0"/>
              <a:t>To cover a document’s words, it must assign many topics to it</a:t>
            </a:r>
          </a:p>
          <a:p>
            <a:r>
              <a:rPr lang="en-US" dirty="0"/>
              <a:t>Trading off these goals finds groups of tightly </a:t>
            </a:r>
            <a:br>
              <a:rPr lang="en-US" dirty="0"/>
            </a:br>
            <a:r>
              <a:rPr lang="en-US" dirty="0"/>
              <a:t>co-occurring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917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424168" cy="503238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 Query Answering Problem (non-smoothed version)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004" y="1111064"/>
            <a:ext cx="7269477" cy="49688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which topics does a given document belong?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46</a:t>
            </a:fld>
            <a:endParaRPr lang="de-DE" dirty="0"/>
          </a:p>
        </p:txBody>
      </p:sp>
      <p:pic>
        <p:nvPicPr>
          <p:cNvPr id="4710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4" b="1"/>
          <a:stretch/>
        </p:blipFill>
        <p:spPr bwMode="auto">
          <a:xfrm>
            <a:off x="1382816" y="5176757"/>
            <a:ext cx="7786687" cy="77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89776" y="1749235"/>
                <a:ext cx="5571846" cy="3219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𝒛</m:t>
                          </m:r>
                        </m:e>
                        <m:e>
                          <m:r>
                            <a:rPr lang="de-DE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𝒘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𝛼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𝒛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𝒘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𝒘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𝒛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𝒘</m:t>
                          </m:r>
                        </m:e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𝛼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|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𝒘</m:t>
                        </m:r>
                      </m:e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𝛼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</m:d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nary>
                          <m:naryPr>
                            <m:chr m:val="∑"/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𝒘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𝜃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𝛼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</m:d>
                          </m:e>
                        </m:nary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</m:nary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b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</a:br>
                <a: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                     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nary>
                          <m:naryPr>
                            <m:chr m:val="∑"/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𝑃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(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𝜃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|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𝛼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)</m:t>
                            </m:r>
                            <m:nary>
                              <m:naryPr>
                                <m:chr m:val="∏"/>
                                <m:ctrlPr>
                                  <a:rPr lang="is-I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𝑁</m:t>
                                </m:r>
                              </m:sup>
                              <m:e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𝜃</m:t>
                                    </m:r>
                                  </m:e>
                                </m:d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𝑃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𝛽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nary>
                      </m:e>
                    </m:nary>
                  </m:oMath>
                </a14:m>
                <a: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𝜃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charset="0"/>
                  </a:rPr>
                  <a:t>=</a:t>
                </a:r>
                <a:b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nary>
                                        <m:naryPr>
                                          <m:chr m:val="∏"/>
                                          <m:ctrlPr>
                                            <a:rPr lang="is-I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𝑉</m:t>
                                          </m:r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de-DE" b="0" i="1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is-IS" i="1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sSub>
                                                    <m:sSubPr>
                                                      <m:ctrlP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𝛽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𝑘𝑗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sSubSup>
                                                <m:sSubSupPr>
                                                  <m:ctrlPr>
                                                    <a:rPr lang="de-DE" b="0" i="1" smtClean="0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de-DE" b="0" i="1" smtClean="0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b="0" i="1" smtClean="0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de-DE" b="0" i="1" smtClean="0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𝑗</m:t>
                                                  </m:r>
                                                </m:sup>
                                              </m:sSubSup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d>
                          <m: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ⅆ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br>
                  <a:rPr lang="de-DE" b="0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endParaRPr lang="de-DE" b="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776" y="1749235"/>
                <a:ext cx="5571846" cy="3219471"/>
              </a:xfrm>
              <a:prstGeom prst="rect">
                <a:avLst/>
              </a:prstGeom>
              <a:blipFill>
                <a:blip r:embed="rId3"/>
                <a:stretch>
                  <a:fillRect l="-2500" t="-4706" r="-682" b="-478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212215" y="1412777"/>
            <a:ext cx="1584693" cy="4480333"/>
            <a:chOff x="683568" y="850255"/>
            <a:chExt cx="1828800" cy="5170487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</a:t>
              </a:r>
              <a:endParaRPr lang="en-US" sz="2400" baseline="-25000" dirty="0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1826568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70E42A-23DB-6347-AAB8-2BF0DFB4141A}"/>
                  </a:ext>
                </a:extLst>
              </p:cNvPr>
              <p:cNvSpPr txBox="1"/>
              <p:nvPr/>
            </p:nvSpPr>
            <p:spPr>
              <a:xfrm>
                <a:off x="2943691" y="5949280"/>
                <a:ext cx="2996461" cy="6923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|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)=</m:t>
                      </m:r>
                      <m:f>
                        <m:fPr>
                          <m:ctrlPr>
                            <a:rPr lang="bg-BG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600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∏"/>
                          <m:ctrlPr>
                            <a:rPr lang="is-IS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p>
                          </m:sSubSup>
                        </m:e>
                      </m:nary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70E42A-23DB-6347-AAB8-2BF0DFB41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691" y="5949280"/>
                <a:ext cx="2996461" cy="692305"/>
              </a:xfrm>
              <a:prstGeom prst="rect">
                <a:avLst/>
              </a:prstGeom>
              <a:blipFill>
                <a:blip r:embed="rId4"/>
                <a:stretch>
                  <a:fillRect t="-116364" b="-18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531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 dirty="0"/>
              <a:t>Parameter learning:</a:t>
            </a:r>
          </a:p>
          <a:p>
            <a:pPr lvl="1"/>
            <a:r>
              <a:rPr lang="en-US" dirty="0"/>
              <a:t>Variational Inference / EM</a:t>
            </a:r>
          </a:p>
          <a:p>
            <a:pPr lvl="2"/>
            <a:r>
              <a:rPr lang="en-US" dirty="0"/>
              <a:t>Numerical approximation using lower-bounds</a:t>
            </a:r>
          </a:p>
          <a:p>
            <a:pPr lvl="2"/>
            <a:r>
              <a:rPr lang="en-US" dirty="0"/>
              <a:t>Results in biased solutions</a:t>
            </a:r>
          </a:p>
          <a:p>
            <a:pPr lvl="2"/>
            <a:r>
              <a:rPr lang="en-US" dirty="0"/>
              <a:t>Convergence has numerical guarantees</a:t>
            </a:r>
          </a:p>
          <a:p>
            <a:pPr lvl="1"/>
            <a:r>
              <a:rPr lang="en-US" dirty="0"/>
              <a:t>Gibbs Sampling</a:t>
            </a:r>
          </a:p>
          <a:p>
            <a:pPr lvl="2"/>
            <a:r>
              <a:rPr lang="en-US" dirty="0"/>
              <a:t>Stochastic simulation</a:t>
            </a:r>
          </a:p>
          <a:p>
            <a:pPr lvl="2"/>
            <a:r>
              <a:rPr lang="en-US" dirty="0"/>
              <a:t>Unbiased solutions</a:t>
            </a:r>
          </a:p>
          <a:p>
            <a:pPr lvl="2"/>
            <a:r>
              <a:rPr lang="en-US" dirty="0"/>
              <a:t>Stochastic convergence</a:t>
            </a:r>
          </a:p>
          <a:p>
            <a:r>
              <a:rPr lang="en-US" dirty="0"/>
              <a:t>Implementation</a:t>
            </a:r>
          </a:p>
          <a:p>
            <a:pPr lvl="1"/>
            <a:r>
              <a:rPr lang="en-GB" sz="1800" dirty="0">
                <a:hlinkClick r:id="rId3"/>
              </a:rPr>
              <a:t>https://mimno.github.io/Mallet/</a:t>
            </a:r>
            <a:endParaRPr lang="en-DE" sz="1800" dirty="0">
              <a:hlinkClick r:id="rId3"/>
            </a:endParaRPr>
          </a:p>
          <a:p>
            <a:pPr lvl="1"/>
            <a:r>
              <a:rPr lang="en-DE" sz="1800" dirty="0">
                <a:hlinkClick r:id="rId3"/>
              </a:rPr>
              <a:t>https://radimrehurek.com/gensim/models/ldamodel.html</a:t>
            </a:r>
            <a:r>
              <a:rPr lang="en-DE" sz="1800" dirty="0"/>
              <a:t> </a:t>
            </a:r>
          </a:p>
          <a:p>
            <a:pPr lvl="1"/>
            <a:endParaRPr lang="en-US" dirty="0"/>
          </a:p>
        </p:txBody>
      </p:sp>
      <p:sp>
        <p:nvSpPr>
          <p:cNvPr id="2" name="Rechteck 1"/>
          <p:cNvSpPr/>
          <p:nvPr/>
        </p:nvSpPr>
        <p:spPr>
          <a:xfrm>
            <a:off x="2267744" y="61653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D. </a:t>
            </a:r>
            <a:r>
              <a:rPr lang="en-US" sz="1200" dirty="0" err="1">
                <a:solidFill>
                  <a:srgbClr val="0000FF"/>
                </a:solidFill>
              </a:rPr>
              <a:t>Blei</a:t>
            </a:r>
            <a:r>
              <a:rPr lang="en-US" sz="1200" dirty="0">
                <a:solidFill>
                  <a:srgbClr val="0000FF"/>
                </a:solidFill>
              </a:rPr>
              <a:t>, A. Ng, and M. Jordan. Latent Dirichlet Allocation. </a:t>
            </a:r>
            <a:br>
              <a:rPr lang="en-US" sz="1200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Journal of Machine Learning Research, 3:993-1022, January </a:t>
            </a:r>
            <a:r>
              <a:rPr lang="en-US" sz="1200" b="1" dirty="0">
                <a:solidFill>
                  <a:srgbClr val="FF0000"/>
                </a:solidFill>
              </a:rPr>
              <a:t>2003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974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A6A3-9769-1549-B7ED-BD9CFF13A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Back to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AEABC-D61A-E644-A7DE-C99A1C21B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Agents </a:t>
            </a:r>
            <a:r>
              <a:rPr lang="en-DE" dirty="0">
                <a:solidFill>
                  <a:srgbClr val="0914FF"/>
                </a:solidFill>
              </a:rPr>
              <a:t>not only </a:t>
            </a:r>
            <a:r>
              <a:rPr lang="en-DE" i="1" dirty="0">
                <a:solidFill>
                  <a:srgbClr val="0914FF"/>
                </a:solidFill>
              </a:rPr>
              <a:t>use</a:t>
            </a:r>
            <a:r>
              <a:rPr lang="en-DE" dirty="0">
                <a:solidFill>
                  <a:srgbClr val="0914FF"/>
                </a:solidFill>
              </a:rPr>
              <a:t> models</a:t>
            </a:r>
          </a:p>
          <a:p>
            <a:r>
              <a:rPr lang="en-DE" dirty="0"/>
              <a:t>Agents </a:t>
            </a:r>
            <a:r>
              <a:rPr lang="en-DE" i="1" dirty="0">
                <a:solidFill>
                  <a:srgbClr val="0914FF"/>
                </a:solidFill>
              </a:rPr>
              <a:t>build</a:t>
            </a:r>
            <a:r>
              <a:rPr lang="en-DE" dirty="0">
                <a:solidFill>
                  <a:srgbClr val="0914FF"/>
                </a:solidFill>
              </a:rPr>
              <a:t> models that are appropriate to fulfil the agents’ task descriptions</a:t>
            </a:r>
            <a:r>
              <a:rPr lang="en-DE" dirty="0"/>
              <a:t> …</a:t>
            </a:r>
          </a:p>
          <a:p>
            <a:pPr lvl="1"/>
            <a:r>
              <a:rPr lang="en-DE" dirty="0"/>
              <a:t>… or maximize the utilities derived from preference structures and goals</a:t>
            </a:r>
          </a:p>
          <a:p>
            <a:r>
              <a:rPr lang="en-DE" dirty="0"/>
              <a:t>Agents need to </a:t>
            </a:r>
            <a:r>
              <a:rPr lang="en-DE" i="1" dirty="0">
                <a:solidFill>
                  <a:srgbClr val="0914FF"/>
                </a:solidFill>
              </a:rPr>
              <a:t>derive approximation algorithms </a:t>
            </a:r>
            <a:r>
              <a:rPr lang="en-DE" dirty="0">
                <a:solidFill>
                  <a:srgbClr val="0914FF"/>
                </a:solidFill>
              </a:rPr>
              <a:t>for query answering on the models </a:t>
            </a:r>
            <a:r>
              <a:rPr lang="en-DE" dirty="0"/>
              <a:t>they find appropriate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2B749-5434-FB4C-8BAD-9A8112DE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771539AD-FEB1-E840-A6F1-5BFCF7FD379D}"/>
              </a:ext>
            </a:extLst>
          </p:cNvPr>
          <p:cNvSpPr/>
          <p:nvPr/>
        </p:nvSpPr>
        <p:spPr>
          <a:xfrm>
            <a:off x="3563888" y="4365104"/>
            <a:ext cx="3816424" cy="1512168"/>
          </a:xfrm>
          <a:prstGeom prst="cloudCallout">
            <a:avLst>
              <a:gd name="adj1" fmla="val -60563"/>
              <a:gd name="adj2" fmla="val -5308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Agents also “learn” 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QA strategies</a:t>
            </a:r>
          </a:p>
        </p:txBody>
      </p:sp>
    </p:spTree>
    <p:extLst>
      <p:ext uri="{BB962C8B-B14F-4D97-AF65-F5344CB8AC3E}">
        <p14:creationId xmlns:p14="http://schemas.microsoft.com/office/powerpoint/2010/main" val="6620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 Application: Reuters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</a:t>
            </a:r>
          </a:p>
          <a:p>
            <a:pPr lvl="1"/>
            <a:r>
              <a:rPr lang="en-US" dirty="0"/>
              <a:t>100-topic LDA trained on a 16,000 documents corpus of news articles by Reuters</a:t>
            </a:r>
          </a:p>
          <a:p>
            <a:pPr lvl="1"/>
            <a:r>
              <a:rPr lang="en-US" dirty="0"/>
              <a:t>Some standard stop words removed</a:t>
            </a:r>
          </a:p>
          <a:p>
            <a:r>
              <a:rPr lang="en-US" dirty="0"/>
              <a:t>Top-7 words from some of the P(</a:t>
            </a:r>
            <a:r>
              <a:rPr lang="en-US" dirty="0" err="1"/>
              <a:t>w|z</a:t>
            </a:r>
            <a:r>
              <a:rPr lang="en-US" dirty="0"/>
              <a:t>)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49</a:t>
            </a:fld>
            <a:endParaRPr lang="de-DE" dirty="0"/>
          </a:p>
        </p:txBody>
      </p:sp>
      <p:pic>
        <p:nvPicPr>
          <p:cNvPr id="51201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t="52007" r="11541" b="-1"/>
          <a:stretch/>
        </p:blipFill>
        <p:spPr bwMode="auto">
          <a:xfrm>
            <a:off x="2015716" y="3501008"/>
            <a:ext cx="5112568" cy="259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878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 Modeling </a:t>
            </a:r>
            <a:r>
              <a:rPr lang="en-US" dirty="0"/>
              <a:t>Scenario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663265"/>
            <a:ext cx="8229600" cy="1502585"/>
          </a:xfrm>
        </p:spPr>
        <p:txBody>
          <a:bodyPr/>
          <a:lstStyle/>
          <a:p>
            <a:r>
              <a:rPr lang="en-US" dirty="0"/>
              <a:t>Each topic is a distribution over words</a:t>
            </a:r>
          </a:p>
          <a:p>
            <a:r>
              <a:rPr lang="en-US" dirty="0"/>
              <a:t>Each document is a mixture of corpus-wide topics</a:t>
            </a:r>
          </a:p>
          <a:p>
            <a:r>
              <a:rPr lang="en-US" dirty="0"/>
              <a:t>Each word is drawn from one of those topics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585" y="1196975"/>
            <a:ext cx="6419056" cy="34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872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 Application: Reuters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50</a:t>
            </a:fld>
            <a:endParaRPr lang="de-DE" dirty="0"/>
          </a:p>
        </p:txBody>
      </p:sp>
      <p:pic>
        <p:nvPicPr>
          <p:cNvPr id="52225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27877" r="5723"/>
          <a:stretch/>
        </p:blipFill>
        <p:spPr bwMode="auto">
          <a:xfrm>
            <a:off x="1090725" y="2330946"/>
            <a:ext cx="6984776" cy="270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1219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rgbClr val="0904FF"/>
                    </a:solidFill>
                  </a:rPr>
                  <a:t>Perplexity</a:t>
                </a:r>
                <a:r>
                  <a:rPr lang="en-US" sz="2400" dirty="0"/>
                  <a:t> of a probability model</a:t>
                </a:r>
              </a:p>
              <a:p>
                <a:r>
                  <a:rPr lang="en-US" sz="2400" dirty="0"/>
                  <a:t>Describe </a:t>
                </a:r>
                <a:r>
                  <a:rPr lang="en-US" sz="2400" dirty="0">
                    <a:solidFill>
                      <a:srgbClr val="0904FF"/>
                    </a:solidFill>
                  </a:rPr>
                  <a:t>how well a probability distribution </a:t>
                </a:r>
                <a:r>
                  <a:rPr lang="en-US" sz="2400" dirty="0"/>
                  <a:t>or probability model </a:t>
                </a:r>
                <a:r>
                  <a:rPr lang="en-US" sz="2400" dirty="0">
                    <a:solidFill>
                      <a:srgbClr val="0904FF"/>
                    </a:solidFill>
                  </a:rPr>
                  <a:t>predicts</a:t>
                </a:r>
                <a:r>
                  <a:rPr lang="en-US" sz="2400" dirty="0"/>
                  <a:t> a sample</a:t>
                </a:r>
              </a:p>
              <a:p>
                <a:pPr lvl="1"/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q</a:t>
                </a:r>
                <a:r>
                  <a:rPr lang="en-US" sz="2000" dirty="0"/>
                  <a:t>: Model of an unknown probability distribution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  <a:r>
                  <a:rPr lang="en-US" sz="2000" dirty="0"/>
                  <a:t> </a:t>
                </a:r>
                <a:br>
                  <a:rPr lang="en-US" sz="2000" dirty="0"/>
                </a:br>
                <a:r>
                  <a:rPr lang="en-US" sz="2000" dirty="0"/>
                  <a:t>based on a training sample drawn from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</a:p>
              <a:p>
                <a:pPr lvl="1"/>
                <a:r>
                  <a:rPr lang="en-US" sz="2000" dirty="0"/>
                  <a:t>Evaluate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q</a:t>
                </a:r>
                <a:r>
                  <a:rPr lang="en-US" sz="2000" dirty="0"/>
                  <a:t> by asking how well it predicts a separate test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000" dirty="0"/>
                  <a:t> also drawn from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</a:p>
              <a:p>
                <a:pPr lvl="1"/>
                <a:r>
                  <a:rPr lang="en-US" sz="2000" dirty="0"/>
                  <a:t>Perplexity of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q</a:t>
                </a:r>
                <a:r>
                  <a:rPr lang="en-US" sz="2000" dirty="0"/>
                  <a:t> </a:t>
                </a:r>
                <a:r>
                  <a:rPr lang="en-US" sz="2000" dirty="0" err="1"/>
                  <a:t>w.r.t.</a:t>
                </a:r>
                <a:r>
                  <a:rPr lang="en-US" sz="2000" dirty="0"/>
                  <a:t>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/>
                  <a:t>defined as </a:t>
                </a:r>
                <a:br>
                  <a:rPr lang="en-US" sz="2000" dirty="0"/>
                </a:br>
                <a:br>
                  <a:rPr lang="en-US" sz="2000" dirty="0"/>
                </a:br>
                <a:endParaRPr lang="en-US" sz="2000" dirty="0"/>
              </a:p>
              <a:p>
                <a:pPr lvl="1"/>
                <a:r>
                  <a:rPr lang="en-US" sz="2000" dirty="0"/>
                  <a:t>A better model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q</a:t>
                </a:r>
                <a:r>
                  <a:rPr lang="en-US" sz="2000" dirty="0"/>
                  <a:t> will tend to assign higher probabilities to 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𝑞</m:t>
                    </m:r>
                    <m:d>
                      <m:d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b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en-US" sz="2000" dirty="0"/>
                  <a:t>→ lower perplexity (“less surprised by sample”)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0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972997" y="6361583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[Wikipedia]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1560" y="4190126"/>
                <a:ext cx="5760640" cy="5350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bg-BG" sz="24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is-I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de-DE" sz="240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de-DE" sz="24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190126"/>
                <a:ext cx="5760640" cy="535018"/>
              </a:xfrm>
              <a:prstGeom prst="rect">
                <a:avLst/>
              </a:prstGeom>
              <a:blipFill>
                <a:blip r:embed="rId3"/>
                <a:stretch>
                  <a:fillRect t="-67442" b="-9534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37731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897BC-C83F-D6AC-4F0A-C8991179D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Relation to cross-entropy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22603-13E2-8632-1B93-5125E399D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33C4C67-3012-DF1E-7934-0AED67C54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950" y="1412776"/>
            <a:ext cx="7912100" cy="18669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2655C12-4284-5513-9847-86D42C746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717032"/>
            <a:ext cx="7772400" cy="1584183"/>
          </a:xfrm>
          <a:prstGeom prst="rect">
            <a:avLst/>
          </a:prstGeom>
        </p:spPr>
      </p:pic>
      <p:sp>
        <p:nvSpPr>
          <p:cNvPr id="8" name="Textfeld 5">
            <a:extLst>
              <a:ext uri="{FF2B5EF4-FFF2-40B4-BE49-F238E27FC236}">
                <a16:creationId xmlns:a16="http://schemas.microsoft.com/office/drawing/2014/main" id="{53F6626F-5243-6129-102B-2AFAFAD80ABF}"/>
              </a:ext>
            </a:extLst>
          </p:cNvPr>
          <p:cNvSpPr txBox="1"/>
          <p:nvPr/>
        </p:nvSpPr>
        <p:spPr>
          <a:xfrm>
            <a:off x="3972997" y="6361583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[Wikipedia]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1D498F3-B652-D32C-A191-53205B3E3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347139"/>
            <a:ext cx="4648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272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Perplexity of Various Models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77680" y="1484784"/>
            <a:ext cx="6610865" cy="4613275"/>
            <a:chOff x="1447800" y="1772816"/>
            <a:chExt cx="6610865" cy="4613275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772816"/>
              <a:ext cx="6469063" cy="4613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3517984" y="2996952"/>
              <a:ext cx="104604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Unigram</a:t>
              </a:r>
            </a:p>
          </p:txBody>
        </p:sp>
        <p:sp>
          <p:nvSpPr>
            <p:cNvPr id="18438" name="Text Box 6"/>
            <p:cNvSpPr txBox="1">
              <a:spLocks noChangeArrowheads="1"/>
            </p:cNvSpPr>
            <p:nvPr/>
          </p:nvSpPr>
          <p:spPr bwMode="auto">
            <a:xfrm rot="275915">
              <a:off x="5349533" y="3640513"/>
              <a:ext cx="217151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Mixture </a:t>
              </a:r>
              <a:r>
                <a:rPr lang="en-US"/>
                <a:t>of Unigrams</a:t>
              </a:r>
              <a:endParaRPr lang="en-US" dirty="0"/>
            </a:p>
          </p:txBody>
        </p:sp>
        <p:sp>
          <p:nvSpPr>
            <p:cNvPr id="18439" name="Text Box 7"/>
            <p:cNvSpPr txBox="1">
              <a:spLocks noChangeArrowheads="1"/>
            </p:cNvSpPr>
            <p:nvPr/>
          </p:nvSpPr>
          <p:spPr bwMode="auto">
            <a:xfrm rot="835012">
              <a:off x="5283107" y="4517049"/>
              <a:ext cx="714166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PLSA</a:t>
              </a:r>
            </a:p>
          </p:txBody>
        </p:sp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5334000" y="5517232"/>
              <a:ext cx="632256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LDA</a:t>
              </a: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5467865" y="1981200"/>
              <a:ext cx="2590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30696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14313"/>
            <a:ext cx="8548439" cy="1462087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Use of LDA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79512" y="1114400"/>
            <a:ext cx="8569201" cy="41148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A widely used topic model (Griffiths, </a:t>
            </a:r>
            <a:r>
              <a:rPr lang="en-US" sz="2800" dirty="0" err="1"/>
              <a:t>Steyvers</a:t>
            </a:r>
            <a:r>
              <a:rPr lang="en-US" sz="2800" dirty="0"/>
              <a:t>, 04)</a:t>
            </a:r>
          </a:p>
          <a:p>
            <a:pPr>
              <a:defRPr/>
            </a:pPr>
            <a:r>
              <a:rPr lang="en-US" sz="2800" dirty="0"/>
              <a:t>Complexity is an issue</a:t>
            </a:r>
          </a:p>
          <a:p>
            <a:pPr>
              <a:defRPr/>
            </a:pPr>
            <a:r>
              <a:rPr lang="en-US" sz="2800" dirty="0"/>
              <a:t>Use in IR: </a:t>
            </a:r>
          </a:p>
          <a:p>
            <a:pPr lvl="1">
              <a:defRPr/>
            </a:pPr>
            <a:r>
              <a:rPr lang="en-US" sz="2400" dirty="0"/>
              <a:t>Ad </a:t>
            </a:r>
            <a:r>
              <a:rPr lang="en-US" dirty="0"/>
              <a:t>hoc retrieval (Wei and Croft, SIGIR 06: TREC benchmarks)</a:t>
            </a:r>
            <a:endParaRPr lang="en-US" sz="2400" dirty="0"/>
          </a:p>
          <a:p>
            <a:pPr lvl="1">
              <a:defRPr/>
            </a:pPr>
            <a:r>
              <a:rPr lang="en-US" sz="2400" dirty="0"/>
              <a:t>Improvements over traditional techniques (e.g., LSI)</a:t>
            </a:r>
          </a:p>
          <a:p>
            <a:pPr lvl="1">
              <a:defRPr/>
            </a:pPr>
            <a:r>
              <a:rPr lang="en-US" sz="2400" dirty="0"/>
              <a:t>But no consensus on whether there is any improvement over a relevance model, i.e., model with relevance feedback (relevance feedback part of the TREC tests)</a:t>
            </a:r>
          </a:p>
        </p:txBody>
      </p:sp>
      <p:sp>
        <p:nvSpPr>
          <p:cNvPr id="5" name="Rechteck 4"/>
          <p:cNvSpPr/>
          <p:nvPr/>
        </p:nvSpPr>
        <p:spPr>
          <a:xfrm>
            <a:off x="2358132" y="47251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buClr>
                <a:schemeClr val="tx2"/>
              </a:buClr>
              <a:buSzPct val="75000"/>
              <a:defRPr/>
            </a:pPr>
            <a:r>
              <a:rPr lang="en-US" sz="1200" dirty="0">
                <a:solidFill>
                  <a:srgbClr val="0000FF"/>
                </a:solidFill>
              </a:rPr>
              <a:t>T. Griffiths, M. </a:t>
            </a:r>
            <a:r>
              <a:rPr lang="en-US" sz="1200" dirty="0" err="1">
                <a:solidFill>
                  <a:srgbClr val="0000FF"/>
                </a:solidFill>
              </a:rPr>
              <a:t>Steyvers</a:t>
            </a:r>
            <a:r>
              <a:rPr lang="en-US" sz="1200" dirty="0">
                <a:solidFill>
                  <a:srgbClr val="0000FF"/>
                </a:solidFill>
              </a:rPr>
              <a:t>, Finding Scientific Topics. </a:t>
            </a:r>
            <a:br>
              <a:rPr lang="en-US" sz="1200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Proceedings of the National Academy of Sciences, </a:t>
            </a:r>
            <a:br>
              <a:rPr lang="en-US" sz="1200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101 (suppl. 1), 5228-5235. </a:t>
            </a:r>
            <a:r>
              <a:rPr lang="en-US" sz="1200" b="1" dirty="0">
                <a:solidFill>
                  <a:srgbClr val="FF0000"/>
                </a:solidFill>
              </a:rPr>
              <a:t>2004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54</a:t>
            </a:fld>
            <a:endParaRPr lang="de-DE" dirty="0"/>
          </a:p>
        </p:txBody>
      </p:sp>
      <p:sp>
        <p:nvSpPr>
          <p:cNvPr id="7" name="Rechteck 4"/>
          <p:cNvSpPr/>
          <p:nvPr/>
        </p:nvSpPr>
        <p:spPr>
          <a:xfrm>
            <a:off x="2355985" y="537705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buClr>
                <a:schemeClr val="tx2"/>
              </a:buClr>
              <a:buSzPct val="75000"/>
              <a:defRPr/>
            </a:pPr>
            <a:r>
              <a:rPr lang="en-US" sz="1200" dirty="0">
                <a:solidFill>
                  <a:srgbClr val="0904FF"/>
                </a:solidFill>
              </a:rPr>
              <a:t>Xing Wei and W. Bruce Croft. LDA-based document models for ad-hoc retrieval. In </a:t>
            </a:r>
            <a:r>
              <a:rPr lang="en-US" sz="1200" i="1" dirty="0">
                <a:solidFill>
                  <a:srgbClr val="0904FF"/>
                </a:solidFill>
              </a:rPr>
              <a:t>Proceedings of the 29th annual international ACM SIGIR conference on Research and development in information retrieval</a:t>
            </a:r>
            <a:r>
              <a:rPr lang="en-US" sz="1200" dirty="0">
                <a:solidFill>
                  <a:srgbClr val="0904FF"/>
                </a:solidFill>
              </a:rPr>
              <a:t> (SIGIR '06). ACM, New York, NY, USA, 178-185.  </a:t>
            </a:r>
            <a:r>
              <a:rPr lang="en-US" sz="1200" b="1" dirty="0">
                <a:solidFill>
                  <a:srgbClr val="FF0000"/>
                </a:solidFill>
              </a:rPr>
              <a:t>2006</a:t>
            </a:r>
            <a:r>
              <a:rPr lang="en-US" sz="1200" dirty="0">
                <a:solidFill>
                  <a:srgbClr val="0904FF"/>
                </a:solidFill>
              </a:rPr>
              <a:t>.</a:t>
            </a:r>
            <a:endParaRPr lang="en-US" sz="1200" b="1" dirty="0">
              <a:solidFill>
                <a:srgbClr val="0904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15610" y="6403630"/>
            <a:ext cx="22365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>
                <a:solidFill>
                  <a:srgbClr val="0904FF"/>
                </a:solidFill>
                <a:latin typeface="+mn-lt"/>
              </a:rPr>
              <a:t>TREC=Text </a:t>
            </a:r>
            <a:r>
              <a:rPr lang="de-DE" sz="1200" dirty="0" err="1">
                <a:solidFill>
                  <a:srgbClr val="0904FF"/>
                </a:solidFill>
                <a:latin typeface="+mn-lt"/>
              </a:rPr>
              <a:t>REtrieval</a:t>
            </a:r>
            <a:r>
              <a:rPr lang="de-DE" sz="1200" dirty="0">
                <a:solidFill>
                  <a:srgbClr val="0904FF"/>
                </a:solidFill>
                <a:latin typeface="+mn-lt"/>
              </a:rPr>
              <a:t> Conference</a:t>
            </a:r>
          </a:p>
        </p:txBody>
      </p:sp>
    </p:spTree>
    <p:extLst>
      <p:ext uri="{BB962C8B-B14F-4D97-AF65-F5344CB8AC3E}">
        <p14:creationId xmlns:p14="http://schemas.microsoft.com/office/powerpoint/2010/main" val="16081820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142911" y="2344054"/>
            <a:ext cx="3533275" cy="1432253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946">
              <a:spcBef>
                <a:spcPts val="86"/>
              </a:spcBef>
            </a:pPr>
            <a:r>
              <a:rPr dirty="0"/>
              <a:t>Topic</a:t>
            </a:r>
            <a:r>
              <a:rPr spc="-90" dirty="0"/>
              <a:t> </a:t>
            </a:r>
            <a:r>
              <a:rPr dirty="0"/>
              <a:t>modelling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48604" y="4225135"/>
            <a:ext cx="2846911" cy="484622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3078" dirty="0">
                <a:latin typeface="Arial"/>
                <a:cs typeface="Arial"/>
              </a:rPr>
              <a:t>Tomoharu</a:t>
            </a:r>
            <a:r>
              <a:rPr sz="3078" spc="-94" dirty="0">
                <a:latin typeface="Arial"/>
                <a:cs typeface="Arial"/>
              </a:rPr>
              <a:t> </a:t>
            </a:r>
            <a:r>
              <a:rPr sz="3078" dirty="0">
                <a:latin typeface="Arial"/>
                <a:cs typeface="Arial"/>
              </a:rPr>
              <a:t>Iwata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B7A14-BAF0-2949-940F-7515B26D3956}"/>
              </a:ext>
            </a:extLst>
          </p:cNvPr>
          <p:cNvSpPr txBox="1"/>
          <p:nvPr/>
        </p:nvSpPr>
        <p:spPr>
          <a:xfrm>
            <a:off x="395536" y="188640"/>
            <a:ext cx="3608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2244392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1800" y="5883917"/>
            <a:ext cx="16941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1"/>
              </a:lnSpc>
            </a:pPr>
            <a:r>
              <a:rPr sz="1197" spc="-4" dirty="0">
                <a:latin typeface="Arial"/>
                <a:cs typeface="Arial"/>
              </a:rPr>
              <a:t>28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7544" y="280595"/>
            <a:ext cx="6052198" cy="502860"/>
          </a:xfrm>
          <a:prstGeom prst="rect">
            <a:avLst/>
          </a:prstGeom>
        </p:spPr>
        <p:txBody>
          <a:bodyPr vert="horz" wrap="square" lIns="0" tIns="10317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1"/>
              </a:spcBef>
            </a:pPr>
            <a:r>
              <a:rPr spc="-4" dirty="0"/>
              <a:t>Social annotation</a:t>
            </a:r>
            <a:r>
              <a:rPr spc="9" dirty="0"/>
              <a:t> </a:t>
            </a:r>
            <a:r>
              <a:rPr spc="-4" dirty="0"/>
              <a:t>services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27584" y="1359251"/>
            <a:ext cx="6136905" cy="178423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304074" marR="173213" indent="-293214">
              <a:spcBef>
                <a:spcPts val="81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4" dirty="0">
                <a:latin typeface="Arial"/>
                <a:cs typeface="Arial"/>
              </a:rPr>
              <a:t>Delicious, Flickr, </a:t>
            </a:r>
            <a:r>
              <a:rPr sz="2736" spc="-9" dirty="0">
                <a:latin typeface="Arial"/>
                <a:cs typeface="Arial"/>
              </a:rPr>
              <a:t>CiteULike, youtube,  Last.fm, Technorati,</a:t>
            </a:r>
            <a:r>
              <a:rPr sz="2736" spc="-13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Hatena</a:t>
            </a:r>
            <a:endParaRPr sz="2736" dirty="0">
              <a:latin typeface="Arial"/>
              <a:cs typeface="Arial"/>
            </a:endParaRPr>
          </a:p>
          <a:p>
            <a:pPr marL="304074" marR="4344" indent="-293214">
              <a:spcBef>
                <a:spcPts val="658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4" dirty="0">
                <a:latin typeface="Arial"/>
                <a:cs typeface="Arial"/>
              </a:rPr>
              <a:t>Users can </a:t>
            </a:r>
            <a:r>
              <a:rPr sz="2736" spc="-9" dirty="0">
                <a:latin typeface="Arial"/>
                <a:cs typeface="Arial"/>
              </a:rPr>
              <a:t>attach annotations </a:t>
            </a:r>
            <a:r>
              <a:rPr sz="2736" spc="-4" dirty="0">
                <a:latin typeface="Arial"/>
                <a:cs typeface="Arial"/>
              </a:rPr>
              <a:t>freely </a:t>
            </a:r>
            <a:r>
              <a:rPr sz="2736" spc="-9" dirty="0">
                <a:latin typeface="Arial"/>
                <a:cs typeface="Arial"/>
              </a:rPr>
              <a:t>to  objects, </a:t>
            </a:r>
            <a:r>
              <a:rPr sz="2736" spc="-4" dirty="0">
                <a:latin typeface="Arial"/>
                <a:cs typeface="Arial"/>
              </a:rPr>
              <a:t>and share the</a:t>
            </a:r>
            <a:r>
              <a:rPr sz="2736" spc="-21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annotations.</a:t>
            </a:r>
            <a:endParaRPr sz="2736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97914" y="3563554"/>
            <a:ext cx="3518594" cy="2698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90095" y="3555082"/>
            <a:ext cx="3534884" cy="2770893"/>
          </a:xfrm>
          <a:custGeom>
            <a:avLst/>
            <a:gdLst/>
            <a:ahLst/>
            <a:cxnLst/>
            <a:rect l="l" t="t" r="r" b="b"/>
            <a:pathLst>
              <a:path w="4133850" h="3240404">
                <a:moveTo>
                  <a:pt x="4133849" y="3240024"/>
                </a:moveTo>
                <a:lnTo>
                  <a:pt x="4133849" y="0"/>
                </a:lnTo>
                <a:lnTo>
                  <a:pt x="0" y="0"/>
                </a:lnTo>
                <a:lnTo>
                  <a:pt x="0" y="3240024"/>
                </a:lnTo>
                <a:lnTo>
                  <a:pt x="4572" y="3240024"/>
                </a:lnTo>
                <a:lnTo>
                  <a:pt x="4572" y="9906"/>
                </a:lnTo>
                <a:lnTo>
                  <a:pt x="9144" y="5334"/>
                </a:lnTo>
                <a:lnTo>
                  <a:pt x="9144" y="9906"/>
                </a:lnTo>
                <a:lnTo>
                  <a:pt x="4123931" y="9905"/>
                </a:lnTo>
                <a:lnTo>
                  <a:pt x="4123931" y="5333"/>
                </a:lnTo>
                <a:lnTo>
                  <a:pt x="4129278" y="9905"/>
                </a:lnTo>
                <a:lnTo>
                  <a:pt x="4129278" y="3240024"/>
                </a:lnTo>
                <a:lnTo>
                  <a:pt x="4133849" y="3240024"/>
                </a:lnTo>
                <a:close/>
              </a:path>
              <a:path w="4133850" h="3240404">
                <a:moveTo>
                  <a:pt x="9144" y="9906"/>
                </a:moveTo>
                <a:lnTo>
                  <a:pt x="9144" y="5334"/>
                </a:lnTo>
                <a:lnTo>
                  <a:pt x="4572" y="9906"/>
                </a:lnTo>
                <a:lnTo>
                  <a:pt x="9144" y="9906"/>
                </a:lnTo>
                <a:close/>
              </a:path>
              <a:path w="4133850" h="3240404">
                <a:moveTo>
                  <a:pt x="9144" y="3230880"/>
                </a:moveTo>
                <a:lnTo>
                  <a:pt x="9144" y="9906"/>
                </a:lnTo>
                <a:lnTo>
                  <a:pt x="4572" y="9906"/>
                </a:lnTo>
                <a:lnTo>
                  <a:pt x="4572" y="3230880"/>
                </a:lnTo>
                <a:lnTo>
                  <a:pt x="9144" y="3230880"/>
                </a:lnTo>
                <a:close/>
              </a:path>
              <a:path w="4133850" h="3240404">
                <a:moveTo>
                  <a:pt x="4129278" y="3230880"/>
                </a:moveTo>
                <a:lnTo>
                  <a:pt x="4572" y="3230880"/>
                </a:lnTo>
                <a:lnTo>
                  <a:pt x="9144" y="3235452"/>
                </a:lnTo>
                <a:lnTo>
                  <a:pt x="9144" y="3240024"/>
                </a:lnTo>
                <a:lnTo>
                  <a:pt x="4123931" y="3240024"/>
                </a:lnTo>
                <a:lnTo>
                  <a:pt x="4123931" y="3235452"/>
                </a:lnTo>
                <a:lnTo>
                  <a:pt x="4129278" y="3230880"/>
                </a:lnTo>
                <a:close/>
              </a:path>
              <a:path w="4133850" h="3240404">
                <a:moveTo>
                  <a:pt x="9144" y="3240024"/>
                </a:moveTo>
                <a:lnTo>
                  <a:pt x="9144" y="3235452"/>
                </a:lnTo>
                <a:lnTo>
                  <a:pt x="4572" y="3230880"/>
                </a:lnTo>
                <a:lnTo>
                  <a:pt x="4572" y="3240024"/>
                </a:lnTo>
                <a:lnTo>
                  <a:pt x="9144" y="3240024"/>
                </a:lnTo>
                <a:close/>
              </a:path>
              <a:path w="4133850" h="3240404">
                <a:moveTo>
                  <a:pt x="4129278" y="9905"/>
                </a:moveTo>
                <a:lnTo>
                  <a:pt x="4123931" y="5333"/>
                </a:lnTo>
                <a:lnTo>
                  <a:pt x="4123931" y="9905"/>
                </a:lnTo>
                <a:lnTo>
                  <a:pt x="4129278" y="9905"/>
                </a:lnTo>
                <a:close/>
              </a:path>
              <a:path w="4133850" h="3240404">
                <a:moveTo>
                  <a:pt x="4129278" y="3230880"/>
                </a:moveTo>
                <a:lnTo>
                  <a:pt x="4129278" y="9905"/>
                </a:lnTo>
                <a:lnTo>
                  <a:pt x="4123931" y="9905"/>
                </a:lnTo>
                <a:lnTo>
                  <a:pt x="4123931" y="3230880"/>
                </a:lnTo>
                <a:lnTo>
                  <a:pt x="4129278" y="3230880"/>
                </a:lnTo>
                <a:close/>
              </a:path>
              <a:path w="4133850" h="3240404">
                <a:moveTo>
                  <a:pt x="4129278" y="3240024"/>
                </a:moveTo>
                <a:lnTo>
                  <a:pt x="4129278" y="3230880"/>
                </a:lnTo>
                <a:lnTo>
                  <a:pt x="4123931" y="3235452"/>
                </a:lnTo>
                <a:lnTo>
                  <a:pt x="4123931" y="3240024"/>
                </a:lnTo>
                <a:lnTo>
                  <a:pt x="4129278" y="32400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3546" y="3738153"/>
            <a:ext cx="3990219" cy="2506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3820" y="3719284"/>
            <a:ext cx="4056157" cy="2533605"/>
          </a:xfrm>
          <a:custGeom>
            <a:avLst/>
            <a:gdLst/>
            <a:ahLst/>
            <a:cxnLst/>
            <a:rect l="l" t="t" r="r" b="b"/>
            <a:pathLst>
              <a:path w="4743450" h="2962909">
                <a:moveTo>
                  <a:pt x="4743450" y="2962655"/>
                </a:moveTo>
                <a:lnTo>
                  <a:pt x="4743450" y="0"/>
                </a:lnTo>
                <a:lnTo>
                  <a:pt x="0" y="0"/>
                </a:lnTo>
                <a:lnTo>
                  <a:pt x="0" y="2962655"/>
                </a:lnTo>
                <a:lnTo>
                  <a:pt x="4572" y="2962655"/>
                </a:lnTo>
                <a:lnTo>
                  <a:pt x="4571" y="9905"/>
                </a:lnTo>
                <a:lnTo>
                  <a:pt x="9905" y="5333"/>
                </a:lnTo>
                <a:lnTo>
                  <a:pt x="9905" y="9905"/>
                </a:lnTo>
                <a:lnTo>
                  <a:pt x="4734306" y="9905"/>
                </a:lnTo>
                <a:lnTo>
                  <a:pt x="4734306" y="5333"/>
                </a:lnTo>
                <a:lnTo>
                  <a:pt x="4738878" y="9905"/>
                </a:lnTo>
                <a:lnTo>
                  <a:pt x="4738878" y="2962655"/>
                </a:lnTo>
                <a:lnTo>
                  <a:pt x="4743450" y="2962655"/>
                </a:lnTo>
                <a:close/>
              </a:path>
              <a:path w="4743450" h="2962909">
                <a:moveTo>
                  <a:pt x="9905" y="9905"/>
                </a:moveTo>
                <a:lnTo>
                  <a:pt x="9905" y="5333"/>
                </a:lnTo>
                <a:lnTo>
                  <a:pt x="4571" y="9905"/>
                </a:lnTo>
                <a:lnTo>
                  <a:pt x="9905" y="9905"/>
                </a:lnTo>
                <a:close/>
              </a:path>
              <a:path w="4743450" h="2962909">
                <a:moveTo>
                  <a:pt x="9906" y="2952750"/>
                </a:moveTo>
                <a:lnTo>
                  <a:pt x="9905" y="9905"/>
                </a:lnTo>
                <a:lnTo>
                  <a:pt x="4571" y="9905"/>
                </a:lnTo>
                <a:lnTo>
                  <a:pt x="4572" y="2952750"/>
                </a:lnTo>
                <a:lnTo>
                  <a:pt x="9906" y="2952750"/>
                </a:lnTo>
                <a:close/>
              </a:path>
              <a:path w="4743450" h="2962909">
                <a:moveTo>
                  <a:pt x="4738878" y="2952750"/>
                </a:moveTo>
                <a:lnTo>
                  <a:pt x="4572" y="2952750"/>
                </a:lnTo>
                <a:lnTo>
                  <a:pt x="9906" y="2958083"/>
                </a:lnTo>
                <a:lnTo>
                  <a:pt x="9906" y="2962655"/>
                </a:lnTo>
                <a:lnTo>
                  <a:pt x="4734306" y="2962655"/>
                </a:lnTo>
                <a:lnTo>
                  <a:pt x="4734306" y="2958083"/>
                </a:lnTo>
                <a:lnTo>
                  <a:pt x="4738878" y="2952750"/>
                </a:lnTo>
                <a:close/>
              </a:path>
              <a:path w="4743450" h="2962909">
                <a:moveTo>
                  <a:pt x="9906" y="2962655"/>
                </a:moveTo>
                <a:lnTo>
                  <a:pt x="9906" y="2958083"/>
                </a:lnTo>
                <a:lnTo>
                  <a:pt x="4572" y="2952750"/>
                </a:lnTo>
                <a:lnTo>
                  <a:pt x="4572" y="2962655"/>
                </a:lnTo>
                <a:lnTo>
                  <a:pt x="9906" y="2962655"/>
                </a:lnTo>
                <a:close/>
              </a:path>
              <a:path w="4743450" h="2962909">
                <a:moveTo>
                  <a:pt x="4738878" y="9905"/>
                </a:moveTo>
                <a:lnTo>
                  <a:pt x="4734306" y="5333"/>
                </a:lnTo>
                <a:lnTo>
                  <a:pt x="4734306" y="9905"/>
                </a:lnTo>
                <a:lnTo>
                  <a:pt x="4738878" y="9905"/>
                </a:lnTo>
                <a:close/>
              </a:path>
              <a:path w="4743450" h="2962909">
                <a:moveTo>
                  <a:pt x="4738878" y="2952750"/>
                </a:moveTo>
                <a:lnTo>
                  <a:pt x="4738878" y="9905"/>
                </a:lnTo>
                <a:lnTo>
                  <a:pt x="4734306" y="9905"/>
                </a:lnTo>
                <a:lnTo>
                  <a:pt x="4734306" y="2952750"/>
                </a:lnTo>
                <a:lnTo>
                  <a:pt x="4738878" y="2952750"/>
                </a:lnTo>
                <a:close/>
              </a:path>
              <a:path w="4743450" h="2962909">
                <a:moveTo>
                  <a:pt x="4738878" y="2962655"/>
                </a:moveTo>
                <a:lnTo>
                  <a:pt x="4738878" y="2952750"/>
                </a:lnTo>
                <a:lnTo>
                  <a:pt x="4734306" y="2958083"/>
                </a:lnTo>
                <a:lnTo>
                  <a:pt x="4734306" y="2962655"/>
                </a:lnTo>
                <a:lnTo>
                  <a:pt x="4738878" y="2962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5893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30940" y="5858675"/>
            <a:ext cx="191133" cy="194635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spc="-4" dirty="0">
                <a:latin typeface="Arial"/>
                <a:cs typeface="Arial"/>
              </a:rPr>
              <a:t>29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0145" y="2311366"/>
            <a:ext cx="3583753" cy="456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0145" y="3288754"/>
            <a:ext cx="3583753" cy="456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0145" y="4331301"/>
            <a:ext cx="1498660" cy="4561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0145" y="5308688"/>
            <a:ext cx="1824456" cy="4561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0146" y="1333979"/>
            <a:ext cx="7037177" cy="5212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9551" y="286824"/>
            <a:ext cx="7482521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lang="de-DE" sz="3420" spc="-4" dirty="0" err="1"/>
              <a:t>Derive</a:t>
            </a:r>
            <a:r>
              <a:rPr lang="de-DE" sz="3420" spc="-4" dirty="0"/>
              <a:t> c</a:t>
            </a:r>
            <a:r>
              <a:rPr sz="3420" spc="-4" dirty="0" err="1"/>
              <a:t>ontent</a:t>
            </a:r>
            <a:r>
              <a:rPr sz="3420" spc="-4" dirty="0"/>
              <a:t>-unrelated</a:t>
            </a:r>
            <a:r>
              <a:rPr sz="3420" spc="-60" dirty="0"/>
              <a:t> </a:t>
            </a:r>
            <a:r>
              <a:rPr sz="3420" spc="-4" dirty="0"/>
              <a:t>annotations</a:t>
            </a:r>
            <a:endParaRPr sz="3420" dirty="0"/>
          </a:p>
        </p:txBody>
      </p:sp>
      <p:sp>
        <p:nvSpPr>
          <p:cNvPr id="9" name="object 9"/>
          <p:cNvSpPr txBox="1"/>
          <p:nvPr/>
        </p:nvSpPr>
        <p:spPr>
          <a:xfrm>
            <a:off x="786835" y="1268760"/>
            <a:ext cx="6964970" cy="4027028"/>
          </a:xfrm>
          <a:prstGeom prst="rect">
            <a:avLst/>
          </a:prstGeom>
        </p:spPr>
        <p:txBody>
          <a:bodyPr vert="horz" wrap="square" lIns="0" tIns="95024" rIns="0" bIns="0" rtlCol="0">
            <a:spAutoFit/>
          </a:bodyPr>
          <a:lstStyle/>
          <a:p>
            <a:pPr marL="303531" indent="-292671">
              <a:spcBef>
                <a:spcPts val="748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9" dirty="0">
                <a:latin typeface="Arial"/>
                <a:cs typeface="Arial"/>
              </a:rPr>
              <a:t>manufacturer </a:t>
            </a:r>
            <a:r>
              <a:rPr sz="2736" spc="-4" dirty="0">
                <a:latin typeface="Arial"/>
                <a:cs typeface="Arial"/>
              </a:rPr>
              <a:t>of </a:t>
            </a:r>
            <a:r>
              <a:rPr sz="2736" spc="-9" dirty="0">
                <a:latin typeface="Arial"/>
                <a:cs typeface="Arial"/>
              </a:rPr>
              <a:t>camera </a:t>
            </a:r>
            <a:r>
              <a:rPr sz="2736" spc="-4" dirty="0">
                <a:latin typeface="Arial"/>
                <a:cs typeface="Arial"/>
              </a:rPr>
              <a:t>that took the</a:t>
            </a:r>
            <a:r>
              <a:rPr sz="2736" spc="-13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photo</a:t>
            </a:r>
            <a:endParaRPr sz="2736" dirty="0">
              <a:latin typeface="Arial"/>
              <a:cs typeface="Arial"/>
            </a:endParaRPr>
          </a:p>
          <a:p>
            <a:pPr marL="645613" lvl="1" indent="-243802">
              <a:spcBef>
                <a:spcPts val="581"/>
              </a:spcBef>
              <a:buChar char="–"/>
              <a:tabLst>
                <a:tab pos="646156" algn="l"/>
              </a:tabLst>
            </a:pPr>
            <a:r>
              <a:rPr sz="2394" dirty="0">
                <a:latin typeface="Arial"/>
                <a:cs typeface="Arial"/>
              </a:rPr>
              <a:t>‘nikon’,</a:t>
            </a:r>
            <a:r>
              <a:rPr sz="2394" spc="-9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‘canon’</a:t>
            </a:r>
          </a:p>
          <a:p>
            <a:pPr marL="303531" indent="-292671">
              <a:spcBef>
                <a:spcPts val="650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4" dirty="0">
                <a:latin typeface="Arial"/>
                <a:cs typeface="Arial"/>
              </a:rPr>
              <a:t>when they were</a:t>
            </a:r>
            <a:r>
              <a:rPr sz="2736" spc="-21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taken</a:t>
            </a:r>
            <a:endParaRPr sz="2736" dirty="0">
              <a:latin typeface="Arial"/>
              <a:cs typeface="Arial"/>
            </a:endParaRPr>
          </a:p>
          <a:p>
            <a:pPr marL="401269">
              <a:spcBef>
                <a:spcPts val="654"/>
              </a:spcBef>
            </a:pPr>
            <a:r>
              <a:rPr sz="2736" spc="-4" dirty="0">
                <a:latin typeface="Arial"/>
                <a:cs typeface="Arial"/>
              </a:rPr>
              <a:t>– </a:t>
            </a:r>
            <a:r>
              <a:rPr sz="2736" spc="-9" dirty="0">
                <a:latin typeface="Arial"/>
                <a:cs typeface="Arial"/>
              </a:rPr>
              <a:t>‘2008’,</a:t>
            </a:r>
            <a:r>
              <a:rPr sz="2736" spc="-359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‘november’</a:t>
            </a:r>
            <a:endParaRPr sz="2736" dirty="0">
              <a:latin typeface="Arial"/>
              <a:cs typeface="Arial"/>
            </a:endParaRPr>
          </a:p>
          <a:p>
            <a:pPr marL="303531" indent="-292671">
              <a:spcBef>
                <a:spcPts val="658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9" dirty="0">
                <a:latin typeface="Arial"/>
                <a:cs typeface="Arial"/>
              </a:rPr>
              <a:t>remind </a:t>
            </a:r>
            <a:r>
              <a:rPr sz="2736" spc="-4" dirty="0">
                <a:latin typeface="Arial"/>
                <a:cs typeface="Arial"/>
              </a:rPr>
              <a:t>the </a:t>
            </a:r>
            <a:r>
              <a:rPr sz="2736" spc="-9" dirty="0">
                <a:latin typeface="Arial"/>
                <a:cs typeface="Arial"/>
              </a:rPr>
              <a:t>annotator</a:t>
            </a:r>
            <a:endParaRPr sz="2736" dirty="0">
              <a:latin typeface="Arial"/>
              <a:cs typeface="Arial"/>
            </a:endParaRPr>
          </a:p>
          <a:p>
            <a:pPr marL="645613" lvl="1" indent="-243802">
              <a:spcBef>
                <a:spcPts val="654"/>
              </a:spcBef>
              <a:buChar char="–"/>
              <a:tabLst>
                <a:tab pos="646156" algn="l"/>
              </a:tabLst>
            </a:pPr>
            <a:r>
              <a:rPr sz="2736" spc="-9" dirty="0">
                <a:latin typeface="Arial"/>
                <a:cs typeface="Arial"/>
              </a:rPr>
              <a:t>‘toread’</a:t>
            </a:r>
            <a:endParaRPr sz="2736" dirty="0">
              <a:latin typeface="Arial"/>
              <a:cs typeface="Arial"/>
            </a:endParaRPr>
          </a:p>
          <a:p>
            <a:pPr marL="303531" indent="-292671">
              <a:spcBef>
                <a:spcPts val="658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9" dirty="0">
                <a:latin typeface="Arial"/>
                <a:cs typeface="Arial"/>
              </a:rPr>
              <a:t>qualities</a:t>
            </a:r>
            <a:endParaRPr sz="2736" dirty="0">
              <a:latin typeface="Arial"/>
              <a:cs typeface="Arial"/>
            </a:endParaRPr>
          </a:p>
          <a:p>
            <a:pPr marL="401269">
              <a:spcBef>
                <a:spcPts val="658"/>
              </a:spcBef>
            </a:pPr>
            <a:r>
              <a:rPr sz="2736" spc="-4" dirty="0">
                <a:latin typeface="Arial"/>
                <a:cs typeface="Arial"/>
              </a:rPr>
              <a:t>– </a:t>
            </a:r>
            <a:r>
              <a:rPr sz="2736" spc="-9" dirty="0">
                <a:latin typeface="Arial"/>
                <a:cs typeface="Arial"/>
              </a:rPr>
              <a:t>‘great’,</a:t>
            </a:r>
            <a:r>
              <a:rPr sz="2736" spc="-359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‘*****’</a:t>
            </a:r>
            <a:endParaRPr sz="2736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6835" y="5293917"/>
            <a:ext cx="1896131" cy="431430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303531" indent="-292671">
              <a:spcBef>
                <a:spcPts val="81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9" dirty="0">
                <a:latin typeface="Arial"/>
                <a:cs typeface="Arial"/>
              </a:rPr>
              <a:t>ownership</a:t>
            </a:r>
            <a:endParaRPr sz="2736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4903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30940" y="5720539"/>
            <a:ext cx="191133" cy="194635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spc="-4" dirty="0">
                <a:latin typeface="Arial"/>
                <a:cs typeface="Arial"/>
              </a:rPr>
              <a:t>30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9349" y="262270"/>
            <a:ext cx="5853344" cy="502860"/>
          </a:xfrm>
          <a:prstGeom prst="rect">
            <a:avLst/>
          </a:prstGeom>
        </p:spPr>
        <p:txBody>
          <a:bodyPr vert="horz" wrap="square" lIns="0" tIns="10317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1"/>
              </a:spcBef>
            </a:pPr>
            <a:r>
              <a:rPr lang="de-DE" spc="-4" dirty="0"/>
              <a:t>Text-</a:t>
            </a:r>
            <a:r>
              <a:rPr lang="de-DE" spc="-4" dirty="0" err="1"/>
              <a:t>based</a:t>
            </a:r>
            <a:r>
              <a:rPr lang="de-DE" spc="-4" dirty="0"/>
              <a:t> </a:t>
            </a:r>
            <a:r>
              <a:rPr lang="de-DE" spc="-4" dirty="0" err="1"/>
              <a:t>image</a:t>
            </a:r>
            <a:r>
              <a:rPr lang="de-DE" spc="-4" dirty="0"/>
              <a:t> </a:t>
            </a:r>
            <a:r>
              <a:rPr lang="de-DE" spc="-4" dirty="0" err="1"/>
              <a:t>retrieval</a:t>
            </a:r>
            <a:endParaRPr spc="-4" dirty="0"/>
          </a:p>
        </p:txBody>
      </p:sp>
      <p:sp>
        <p:nvSpPr>
          <p:cNvPr id="4" name="object 4"/>
          <p:cNvSpPr txBox="1"/>
          <p:nvPr/>
        </p:nvSpPr>
        <p:spPr>
          <a:xfrm>
            <a:off x="729896" y="1222603"/>
            <a:ext cx="7055649" cy="119321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04074" marR="4344" indent="-293214">
              <a:spcBef>
                <a:spcPts val="86"/>
              </a:spcBef>
              <a:buChar char="•"/>
              <a:tabLst>
                <a:tab pos="303531" algn="l"/>
                <a:tab pos="304074" algn="l"/>
              </a:tabLst>
            </a:pPr>
            <a:r>
              <a:rPr sz="2394" dirty="0">
                <a:latin typeface="Arial"/>
                <a:cs typeface="Arial"/>
              </a:rPr>
              <a:t>generative model for contents (words) and  annotations with relevance based on topic</a:t>
            </a:r>
            <a:r>
              <a:rPr sz="2394" spc="-51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models</a:t>
            </a:r>
            <a:endParaRPr sz="2394">
              <a:latin typeface="Arial"/>
              <a:cs typeface="Arial"/>
            </a:endParaRPr>
          </a:p>
          <a:p>
            <a:pPr marL="303531" indent="-292671">
              <a:spcBef>
                <a:spcPts val="573"/>
              </a:spcBef>
              <a:buChar char="•"/>
              <a:tabLst>
                <a:tab pos="303531" algn="l"/>
                <a:tab pos="304074" algn="l"/>
              </a:tabLst>
            </a:pPr>
            <a:r>
              <a:rPr sz="2394" dirty="0">
                <a:latin typeface="Arial"/>
                <a:cs typeface="Arial"/>
              </a:rPr>
              <a:t>infer relevance to the content for each</a:t>
            </a:r>
            <a:r>
              <a:rPr sz="2394" spc="-60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annotation</a:t>
            </a:r>
            <a:endParaRPr sz="2394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48664" y="2677389"/>
            <a:ext cx="1911878" cy="1666444"/>
          </a:xfrm>
          <a:custGeom>
            <a:avLst/>
            <a:gdLst/>
            <a:ahLst/>
            <a:cxnLst/>
            <a:rect l="l" t="t" r="r" b="b"/>
            <a:pathLst>
              <a:path w="2235834" h="1948814">
                <a:moveTo>
                  <a:pt x="2235707" y="1948433"/>
                </a:moveTo>
                <a:lnTo>
                  <a:pt x="2235707" y="0"/>
                </a:lnTo>
                <a:lnTo>
                  <a:pt x="0" y="0"/>
                </a:lnTo>
                <a:lnTo>
                  <a:pt x="0" y="1948433"/>
                </a:lnTo>
                <a:lnTo>
                  <a:pt x="5321" y="1948433"/>
                </a:lnTo>
                <a:lnTo>
                  <a:pt x="5321" y="9906"/>
                </a:lnTo>
                <a:lnTo>
                  <a:pt x="9906" y="4572"/>
                </a:lnTo>
                <a:lnTo>
                  <a:pt x="9906" y="9906"/>
                </a:lnTo>
                <a:lnTo>
                  <a:pt x="2225802" y="9905"/>
                </a:lnTo>
                <a:lnTo>
                  <a:pt x="2225802" y="4571"/>
                </a:lnTo>
                <a:lnTo>
                  <a:pt x="2230361" y="9905"/>
                </a:lnTo>
                <a:lnTo>
                  <a:pt x="2230361" y="1948433"/>
                </a:lnTo>
                <a:lnTo>
                  <a:pt x="2235707" y="1948433"/>
                </a:lnTo>
                <a:close/>
              </a:path>
              <a:path w="2235834" h="1948814">
                <a:moveTo>
                  <a:pt x="9906" y="9906"/>
                </a:moveTo>
                <a:lnTo>
                  <a:pt x="9906" y="4572"/>
                </a:lnTo>
                <a:lnTo>
                  <a:pt x="5321" y="9906"/>
                </a:lnTo>
                <a:lnTo>
                  <a:pt x="9906" y="9906"/>
                </a:lnTo>
                <a:close/>
              </a:path>
              <a:path w="2235834" h="1948814">
                <a:moveTo>
                  <a:pt x="9906" y="1939289"/>
                </a:moveTo>
                <a:lnTo>
                  <a:pt x="9906" y="9906"/>
                </a:lnTo>
                <a:lnTo>
                  <a:pt x="5321" y="9906"/>
                </a:lnTo>
                <a:lnTo>
                  <a:pt x="5321" y="1939289"/>
                </a:lnTo>
                <a:lnTo>
                  <a:pt x="9906" y="1939289"/>
                </a:lnTo>
                <a:close/>
              </a:path>
              <a:path w="2235834" h="1948814">
                <a:moveTo>
                  <a:pt x="2230361" y="1939289"/>
                </a:moveTo>
                <a:lnTo>
                  <a:pt x="5321" y="1939289"/>
                </a:lnTo>
                <a:lnTo>
                  <a:pt x="9906" y="1943862"/>
                </a:lnTo>
                <a:lnTo>
                  <a:pt x="9906" y="1948433"/>
                </a:lnTo>
                <a:lnTo>
                  <a:pt x="2225802" y="1948433"/>
                </a:lnTo>
                <a:lnTo>
                  <a:pt x="2225802" y="1943862"/>
                </a:lnTo>
                <a:lnTo>
                  <a:pt x="2230361" y="1939289"/>
                </a:lnTo>
                <a:close/>
              </a:path>
              <a:path w="2235834" h="1948814">
                <a:moveTo>
                  <a:pt x="9906" y="1948433"/>
                </a:moveTo>
                <a:lnTo>
                  <a:pt x="9906" y="1943862"/>
                </a:lnTo>
                <a:lnTo>
                  <a:pt x="5321" y="1939289"/>
                </a:lnTo>
                <a:lnTo>
                  <a:pt x="5321" y="1948433"/>
                </a:lnTo>
                <a:lnTo>
                  <a:pt x="9906" y="1948433"/>
                </a:lnTo>
                <a:close/>
              </a:path>
              <a:path w="2235834" h="1948814">
                <a:moveTo>
                  <a:pt x="2230361" y="9905"/>
                </a:moveTo>
                <a:lnTo>
                  <a:pt x="2225802" y="4571"/>
                </a:lnTo>
                <a:lnTo>
                  <a:pt x="2225802" y="9905"/>
                </a:lnTo>
                <a:lnTo>
                  <a:pt x="2230361" y="9905"/>
                </a:lnTo>
                <a:close/>
              </a:path>
              <a:path w="2235834" h="1948814">
                <a:moveTo>
                  <a:pt x="2230361" y="1939289"/>
                </a:moveTo>
                <a:lnTo>
                  <a:pt x="2230361" y="9905"/>
                </a:lnTo>
                <a:lnTo>
                  <a:pt x="2225802" y="9905"/>
                </a:lnTo>
                <a:lnTo>
                  <a:pt x="2225802" y="1939289"/>
                </a:lnTo>
                <a:lnTo>
                  <a:pt x="2230361" y="1939289"/>
                </a:lnTo>
                <a:close/>
              </a:path>
              <a:path w="2235834" h="1948814">
                <a:moveTo>
                  <a:pt x="2230361" y="1948433"/>
                </a:moveTo>
                <a:lnTo>
                  <a:pt x="2230361" y="1939289"/>
                </a:lnTo>
                <a:lnTo>
                  <a:pt x="2225802" y="1943862"/>
                </a:lnTo>
                <a:lnTo>
                  <a:pt x="2225802" y="1948433"/>
                </a:lnTo>
                <a:lnTo>
                  <a:pt x="2230361" y="19484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5070" y="4767043"/>
            <a:ext cx="1376487" cy="34704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951" rIns="0" bIns="0" rtlCol="0">
            <a:spAutoFit/>
          </a:bodyPr>
          <a:lstStyle/>
          <a:p>
            <a:pPr marL="79276">
              <a:spcBef>
                <a:spcPts val="244"/>
              </a:spcBef>
            </a:pPr>
            <a:r>
              <a:rPr sz="2052" spc="-4" dirty="0">
                <a:latin typeface="Arial"/>
                <a:cs typeface="Arial"/>
              </a:rPr>
              <a:t>annotation</a:t>
            </a:r>
            <a:endParaRPr sz="2052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42693" y="2703670"/>
            <a:ext cx="1782103" cy="1969224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 marR="62987" indent="-543" algn="ctr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group  engineering brain  develop </a:t>
            </a:r>
            <a:r>
              <a:rPr sz="1710" spc="-4" dirty="0">
                <a:latin typeface="Arial"/>
                <a:cs typeface="Arial"/>
              </a:rPr>
              <a:t>theory  </a:t>
            </a:r>
            <a:r>
              <a:rPr sz="1710" spc="-9" dirty="0">
                <a:latin typeface="Arial"/>
                <a:cs typeface="Arial"/>
              </a:rPr>
              <a:t>learning human  </a:t>
            </a:r>
            <a:r>
              <a:rPr sz="1710" spc="-4" dirty="0">
                <a:latin typeface="Arial"/>
                <a:cs typeface="Arial"/>
              </a:rPr>
              <a:t>research</a:t>
            </a:r>
            <a:r>
              <a:rPr sz="1710" spc="-38" dirty="0">
                <a:latin typeface="Arial"/>
                <a:cs typeface="Arial"/>
              </a:rPr>
              <a:t> </a:t>
            </a:r>
            <a:r>
              <a:rPr sz="1710" spc="-4" dirty="0">
                <a:latin typeface="Arial"/>
                <a:cs typeface="Arial"/>
              </a:rPr>
              <a:t>systems  </a:t>
            </a:r>
            <a:r>
              <a:rPr sz="1710" spc="-9" dirty="0">
                <a:latin typeface="Arial"/>
                <a:cs typeface="Arial"/>
              </a:rPr>
              <a:t>modelling</a:t>
            </a:r>
            <a:endParaRPr sz="1710">
              <a:latin typeface="Arial"/>
              <a:cs typeface="Arial"/>
            </a:endParaRPr>
          </a:p>
          <a:p>
            <a:pPr marL="77104">
              <a:spcBef>
                <a:spcPts val="505"/>
              </a:spcBef>
            </a:pPr>
            <a:r>
              <a:rPr sz="2052" spc="-4" dirty="0">
                <a:latin typeface="Arial"/>
                <a:cs typeface="Arial"/>
              </a:rPr>
              <a:t>(bag-of-words)</a:t>
            </a:r>
            <a:endParaRPr sz="2052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8684" y="3138064"/>
            <a:ext cx="1013225" cy="34704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951" rIns="0" bIns="0" rtlCol="0">
            <a:spAutoFit/>
          </a:bodyPr>
          <a:lstStyle/>
          <a:p>
            <a:pPr marL="79276">
              <a:spcBef>
                <a:spcPts val="244"/>
              </a:spcBef>
            </a:pPr>
            <a:r>
              <a:rPr sz="2052" spc="-4" dirty="0">
                <a:latin typeface="Arial"/>
                <a:cs typeface="Arial"/>
              </a:rPr>
              <a:t>content</a:t>
            </a:r>
            <a:endParaRPr sz="2052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26390" y="2506673"/>
            <a:ext cx="3917368" cy="1901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6413" y="4319399"/>
            <a:ext cx="2997321" cy="980102"/>
          </a:xfrm>
          <a:custGeom>
            <a:avLst/>
            <a:gdLst/>
            <a:ahLst/>
            <a:cxnLst/>
            <a:rect l="l" t="t" r="r" b="b"/>
            <a:pathLst>
              <a:path w="3505200" h="1146175">
                <a:moveTo>
                  <a:pt x="3505200" y="1146048"/>
                </a:moveTo>
                <a:lnTo>
                  <a:pt x="3505200" y="460247"/>
                </a:lnTo>
                <a:lnTo>
                  <a:pt x="1460754" y="460248"/>
                </a:lnTo>
                <a:lnTo>
                  <a:pt x="903732" y="0"/>
                </a:lnTo>
                <a:lnTo>
                  <a:pt x="584454" y="460248"/>
                </a:lnTo>
                <a:lnTo>
                  <a:pt x="0" y="460248"/>
                </a:lnTo>
                <a:lnTo>
                  <a:pt x="0" y="1146048"/>
                </a:lnTo>
                <a:lnTo>
                  <a:pt x="3505200" y="11460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82503" y="4313536"/>
            <a:ext cx="3006009" cy="989876"/>
          </a:xfrm>
          <a:custGeom>
            <a:avLst/>
            <a:gdLst/>
            <a:ahLst/>
            <a:cxnLst/>
            <a:rect l="l" t="t" r="r" b="b"/>
            <a:pathLst>
              <a:path w="3515359" h="1157604">
                <a:moveTo>
                  <a:pt x="586274" y="462534"/>
                </a:moveTo>
                <a:lnTo>
                  <a:pt x="0" y="462534"/>
                </a:lnTo>
                <a:lnTo>
                  <a:pt x="0" y="1157478"/>
                </a:lnTo>
                <a:lnTo>
                  <a:pt x="4572" y="1157478"/>
                </a:lnTo>
                <a:lnTo>
                  <a:pt x="4572" y="471678"/>
                </a:lnTo>
                <a:lnTo>
                  <a:pt x="9906" y="467106"/>
                </a:lnTo>
                <a:lnTo>
                  <a:pt x="9906" y="471678"/>
                </a:lnTo>
                <a:lnTo>
                  <a:pt x="585216" y="471678"/>
                </a:lnTo>
                <a:lnTo>
                  <a:pt x="585216" y="464058"/>
                </a:lnTo>
                <a:lnTo>
                  <a:pt x="586274" y="462534"/>
                </a:lnTo>
                <a:close/>
              </a:path>
              <a:path w="3515359" h="1157604">
                <a:moveTo>
                  <a:pt x="9906" y="471678"/>
                </a:moveTo>
                <a:lnTo>
                  <a:pt x="9906" y="467106"/>
                </a:lnTo>
                <a:lnTo>
                  <a:pt x="4572" y="471678"/>
                </a:lnTo>
                <a:lnTo>
                  <a:pt x="9906" y="471678"/>
                </a:lnTo>
                <a:close/>
              </a:path>
              <a:path w="3515359" h="1157604">
                <a:moveTo>
                  <a:pt x="9906" y="1148334"/>
                </a:moveTo>
                <a:lnTo>
                  <a:pt x="9906" y="471678"/>
                </a:lnTo>
                <a:lnTo>
                  <a:pt x="4572" y="471678"/>
                </a:lnTo>
                <a:lnTo>
                  <a:pt x="4572" y="1148334"/>
                </a:lnTo>
                <a:lnTo>
                  <a:pt x="9906" y="1148334"/>
                </a:lnTo>
                <a:close/>
              </a:path>
              <a:path w="3515359" h="1157604">
                <a:moveTo>
                  <a:pt x="3509772" y="1148334"/>
                </a:moveTo>
                <a:lnTo>
                  <a:pt x="4572" y="1148334"/>
                </a:lnTo>
                <a:lnTo>
                  <a:pt x="9906" y="1152906"/>
                </a:lnTo>
                <a:lnTo>
                  <a:pt x="9905" y="1157478"/>
                </a:lnTo>
                <a:lnTo>
                  <a:pt x="3505200" y="1157478"/>
                </a:lnTo>
                <a:lnTo>
                  <a:pt x="3505200" y="1152906"/>
                </a:lnTo>
                <a:lnTo>
                  <a:pt x="3509772" y="1148334"/>
                </a:lnTo>
                <a:close/>
              </a:path>
              <a:path w="3515359" h="1157604">
                <a:moveTo>
                  <a:pt x="9905" y="1157478"/>
                </a:moveTo>
                <a:lnTo>
                  <a:pt x="9906" y="1152906"/>
                </a:lnTo>
                <a:lnTo>
                  <a:pt x="4572" y="1148334"/>
                </a:lnTo>
                <a:lnTo>
                  <a:pt x="4572" y="1157478"/>
                </a:lnTo>
                <a:lnTo>
                  <a:pt x="9905" y="1157478"/>
                </a:lnTo>
                <a:close/>
              </a:path>
              <a:path w="3515359" h="1157604">
                <a:moveTo>
                  <a:pt x="589026" y="462534"/>
                </a:moveTo>
                <a:lnTo>
                  <a:pt x="586274" y="462534"/>
                </a:lnTo>
                <a:lnTo>
                  <a:pt x="585216" y="464058"/>
                </a:lnTo>
                <a:lnTo>
                  <a:pt x="589026" y="462534"/>
                </a:lnTo>
                <a:close/>
              </a:path>
              <a:path w="3515359" h="1157604">
                <a:moveTo>
                  <a:pt x="589026" y="471678"/>
                </a:moveTo>
                <a:lnTo>
                  <a:pt x="589026" y="462534"/>
                </a:lnTo>
                <a:lnTo>
                  <a:pt x="585216" y="464058"/>
                </a:lnTo>
                <a:lnTo>
                  <a:pt x="585216" y="471678"/>
                </a:lnTo>
                <a:lnTo>
                  <a:pt x="589026" y="471678"/>
                </a:lnTo>
                <a:close/>
              </a:path>
              <a:path w="3515359" h="1157604">
                <a:moveTo>
                  <a:pt x="1467451" y="462534"/>
                </a:moveTo>
                <a:lnTo>
                  <a:pt x="907541" y="0"/>
                </a:lnTo>
                <a:lnTo>
                  <a:pt x="586274" y="462534"/>
                </a:lnTo>
                <a:lnTo>
                  <a:pt x="589026" y="462534"/>
                </a:lnTo>
                <a:lnTo>
                  <a:pt x="589026" y="471678"/>
                </a:lnTo>
                <a:lnTo>
                  <a:pt x="591312" y="471678"/>
                </a:lnTo>
                <a:lnTo>
                  <a:pt x="905256" y="19031"/>
                </a:lnTo>
                <a:lnTo>
                  <a:pt x="905256" y="10668"/>
                </a:lnTo>
                <a:lnTo>
                  <a:pt x="912113" y="9144"/>
                </a:lnTo>
                <a:lnTo>
                  <a:pt x="912113" y="16328"/>
                </a:lnTo>
                <a:lnTo>
                  <a:pt x="1463802" y="471678"/>
                </a:lnTo>
                <a:lnTo>
                  <a:pt x="1465326" y="471678"/>
                </a:lnTo>
                <a:lnTo>
                  <a:pt x="1465326" y="462534"/>
                </a:lnTo>
                <a:lnTo>
                  <a:pt x="1467451" y="462534"/>
                </a:lnTo>
                <a:close/>
              </a:path>
              <a:path w="3515359" h="1157604">
                <a:moveTo>
                  <a:pt x="912113" y="9144"/>
                </a:moveTo>
                <a:lnTo>
                  <a:pt x="905256" y="10668"/>
                </a:lnTo>
                <a:lnTo>
                  <a:pt x="908945" y="13712"/>
                </a:lnTo>
                <a:lnTo>
                  <a:pt x="912113" y="9144"/>
                </a:lnTo>
                <a:close/>
              </a:path>
              <a:path w="3515359" h="1157604">
                <a:moveTo>
                  <a:pt x="908945" y="13712"/>
                </a:moveTo>
                <a:lnTo>
                  <a:pt x="905256" y="10668"/>
                </a:lnTo>
                <a:lnTo>
                  <a:pt x="905256" y="19031"/>
                </a:lnTo>
                <a:lnTo>
                  <a:pt x="908945" y="13712"/>
                </a:lnTo>
                <a:close/>
              </a:path>
              <a:path w="3515359" h="1157604">
                <a:moveTo>
                  <a:pt x="912113" y="16328"/>
                </a:moveTo>
                <a:lnTo>
                  <a:pt x="912113" y="9144"/>
                </a:lnTo>
                <a:lnTo>
                  <a:pt x="908945" y="13712"/>
                </a:lnTo>
                <a:lnTo>
                  <a:pt x="912113" y="16328"/>
                </a:lnTo>
                <a:close/>
              </a:path>
              <a:path w="3515359" h="1157604">
                <a:moveTo>
                  <a:pt x="1468374" y="463296"/>
                </a:moveTo>
                <a:lnTo>
                  <a:pt x="1467451" y="462534"/>
                </a:lnTo>
                <a:lnTo>
                  <a:pt x="1465326" y="462534"/>
                </a:lnTo>
                <a:lnTo>
                  <a:pt x="1468374" y="463296"/>
                </a:lnTo>
                <a:close/>
              </a:path>
              <a:path w="3515359" h="1157604">
                <a:moveTo>
                  <a:pt x="1468374" y="471678"/>
                </a:moveTo>
                <a:lnTo>
                  <a:pt x="1468374" y="463296"/>
                </a:lnTo>
                <a:lnTo>
                  <a:pt x="1465326" y="462534"/>
                </a:lnTo>
                <a:lnTo>
                  <a:pt x="1465326" y="471678"/>
                </a:lnTo>
                <a:lnTo>
                  <a:pt x="1468374" y="471678"/>
                </a:lnTo>
                <a:close/>
              </a:path>
              <a:path w="3515359" h="1157604">
                <a:moveTo>
                  <a:pt x="3515105" y="1157478"/>
                </a:moveTo>
                <a:lnTo>
                  <a:pt x="3515105" y="462534"/>
                </a:lnTo>
                <a:lnTo>
                  <a:pt x="1467451" y="462534"/>
                </a:lnTo>
                <a:lnTo>
                  <a:pt x="1468374" y="463296"/>
                </a:lnTo>
                <a:lnTo>
                  <a:pt x="1468374" y="471678"/>
                </a:lnTo>
                <a:lnTo>
                  <a:pt x="3505200" y="471678"/>
                </a:lnTo>
                <a:lnTo>
                  <a:pt x="3505200" y="467106"/>
                </a:lnTo>
                <a:lnTo>
                  <a:pt x="3509772" y="471678"/>
                </a:lnTo>
                <a:lnTo>
                  <a:pt x="3509772" y="1157478"/>
                </a:lnTo>
                <a:lnTo>
                  <a:pt x="3515105" y="1157478"/>
                </a:lnTo>
                <a:close/>
              </a:path>
              <a:path w="3515359" h="1157604">
                <a:moveTo>
                  <a:pt x="3509772" y="471678"/>
                </a:moveTo>
                <a:lnTo>
                  <a:pt x="3505200" y="467106"/>
                </a:lnTo>
                <a:lnTo>
                  <a:pt x="3505200" y="471678"/>
                </a:lnTo>
                <a:lnTo>
                  <a:pt x="3509772" y="471678"/>
                </a:lnTo>
                <a:close/>
              </a:path>
              <a:path w="3515359" h="1157604">
                <a:moveTo>
                  <a:pt x="3509772" y="1148334"/>
                </a:moveTo>
                <a:lnTo>
                  <a:pt x="3509772" y="471678"/>
                </a:lnTo>
                <a:lnTo>
                  <a:pt x="3505200" y="471678"/>
                </a:lnTo>
                <a:lnTo>
                  <a:pt x="3505200" y="1148334"/>
                </a:lnTo>
                <a:lnTo>
                  <a:pt x="3509772" y="1148334"/>
                </a:lnTo>
                <a:close/>
              </a:path>
              <a:path w="3515359" h="1157604">
                <a:moveTo>
                  <a:pt x="3509772" y="1157478"/>
                </a:moveTo>
                <a:lnTo>
                  <a:pt x="3509772" y="1148334"/>
                </a:lnTo>
                <a:lnTo>
                  <a:pt x="3505200" y="1152906"/>
                </a:lnTo>
                <a:lnTo>
                  <a:pt x="3505200" y="1157478"/>
                </a:lnTo>
                <a:lnTo>
                  <a:pt x="3509772" y="11574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968756" y="4734681"/>
            <a:ext cx="2431522" cy="536716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 marR="4344" indent="34208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machine-learning toread  bayes </a:t>
            </a:r>
            <a:r>
              <a:rPr sz="1710" spc="-4" dirty="0">
                <a:latin typeface="Arial"/>
                <a:cs typeface="Arial"/>
              </a:rPr>
              <a:t>*****</a:t>
            </a:r>
            <a:r>
              <a:rPr sz="1710" spc="-38" dirty="0">
                <a:latin typeface="Arial"/>
                <a:cs typeface="Arial"/>
              </a:rPr>
              <a:t> </a:t>
            </a:r>
            <a:r>
              <a:rPr sz="1710" spc="-9" dirty="0">
                <a:latin typeface="Arial"/>
                <a:cs typeface="Arial"/>
              </a:rPr>
              <a:t>neuroscience</a:t>
            </a:r>
            <a:endParaRPr sz="171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05640" y="5599343"/>
            <a:ext cx="1641467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25793" marR="4344" indent="-315476">
              <a:spcBef>
                <a:spcPts val="86"/>
              </a:spcBef>
            </a:pPr>
            <a:r>
              <a:rPr sz="1539" dirty="0">
                <a:latin typeface="Arial"/>
                <a:cs typeface="Arial"/>
              </a:rPr>
              <a:t>Content-unrelated:  toread</a:t>
            </a:r>
            <a:r>
              <a:rPr sz="1539" spc="-21" dirty="0">
                <a:latin typeface="Arial"/>
                <a:cs typeface="Arial"/>
              </a:rPr>
              <a:t> </a:t>
            </a:r>
            <a:r>
              <a:rPr sz="1539" dirty="0">
                <a:latin typeface="Arial"/>
                <a:cs typeface="Arial"/>
              </a:rPr>
              <a:t>*****</a:t>
            </a:r>
            <a:endParaRPr sz="153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47453" y="5607807"/>
            <a:ext cx="1814682" cy="7215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 algn="ctr">
              <a:spcBef>
                <a:spcPts val="86"/>
              </a:spcBef>
            </a:pPr>
            <a:r>
              <a:rPr sz="1539" dirty="0">
                <a:latin typeface="Arial"/>
                <a:cs typeface="Arial"/>
              </a:rPr>
              <a:t>Content-related:  machine-learning  </a:t>
            </a:r>
            <a:r>
              <a:rPr sz="1539" spc="-4" dirty="0">
                <a:latin typeface="Arial"/>
                <a:cs typeface="Arial"/>
              </a:rPr>
              <a:t>bayes,</a:t>
            </a:r>
            <a:r>
              <a:rPr sz="1539" spc="-86" dirty="0">
                <a:latin typeface="Arial"/>
                <a:cs typeface="Arial"/>
              </a:rPr>
              <a:t> </a:t>
            </a:r>
            <a:r>
              <a:rPr sz="1539" dirty="0">
                <a:latin typeface="Arial"/>
                <a:cs typeface="Arial"/>
              </a:rPr>
              <a:t>neuroscience</a:t>
            </a:r>
            <a:endParaRPr sz="1539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68936" y="5295483"/>
            <a:ext cx="917658" cy="308963"/>
          </a:xfrm>
          <a:custGeom>
            <a:avLst/>
            <a:gdLst/>
            <a:ahLst/>
            <a:cxnLst/>
            <a:rect l="l" t="t" r="r" b="b"/>
            <a:pathLst>
              <a:path w="1073150" h="361314">
                <a:moveTo>
                  <a:pt x="73914" y="272034"/>
                </a:moveTo>
                <a:lnTo>
                  <a:pt x="73914" y="268986"/>
                </a:lnTo>
                <a:lnTo>
                  <a:pt x="70104" y="265176"/>
                </a:lnTo>
                <a:lnTo>
                  <a:pt x="67056" y="265938"/>
                </a:lnTo>
                <a:lnTo>
                  <a:pt x="65532" y="267462"/>
                </a:lnTo>
                <a:lnTo>
                  <a:pt x="0" y="339090"/>
                </a:lnTo>
                <a:lnTo>
                  <a:pt x="7620" y="340810"/>
                </a:lnTo>
                <a:lnTo>
                  <a:pt x="7620" y="331470"/>
                </a:lnTo>
                <a:lnTo>
                  <a:pt x="24892" y="326080"/>
                </a:lnTo>
                <a:lnTo>
                  <a:pt x="72390" y="274320"/>
                </a:lnTo>
                <a:lnTo>
                  <a:pt x="73914" y="272034"/>
                </a:lnTo>
                <a:close/>
              </a:path>
              <a:path w="1073150" h="361314">
                <a:moveTo>
                  <a:pt x="24892" y="326080"/>
                </a:moveTo>
                <a:lnTo>
                  <a:pt x="7620" y="331470"/>
                </a:lnTo>
                <a:lnTo>
                  <a:pt x="10668" y="340614"/>
                </a:lnTo>
                <a:lnTo>
                  <a:pt x="10668" y="331470"/>
                </a:lnTo>
                <a:lnTo>
                  <a:pt x="18328" y="333232"/>
                </a:lnTo>
                <a:lnTo>
                  <a:pt x="24892" y="326080"/>
                </a:lnTo>
                <a:close/>
              </a:path>
              <a:path w="1073150" h="361314">
                <a:moveTo>
                  <a:pt x="100584" y="354330"/>
                </a:moveTo>
                <a:lnTo>
                  <a:pt x="99060" y="351282"/>
                </a:lnTo>
                <a:lnTo>
                  <a:pt x="96774" y="351282"/>
                </a:lnTo>
                <a:lnTo>
                  <a:pt x="27534" y="335350"/>
                </a:lnTo>
                <a:lnTo>
                  <a:pt x="10668" y="340614"/>
                </a:lnTo>
                <a:lnTo>
                  <a:pt x="7620" y="331470"/>
                </a:lnTo>
                <a:lnTo>
                  <a:pt x="7620" y="340810"/>
                </a:lnTo>
                <a:lnTo>
                  <a:pt x="94488" y="360426"/>
                </a:lnTo>
                <a:lnTo>
                  <a:pt x="96774" y="361188"/>
                </a:lnTo>
                <a:lnTo>
                  <a:pt x="99060" y="358902"/>
                </a:lnTo>
                <a:lnTo>
                  <a:pt x="100584" y="354330"/>
                </a:lnTo>
                <a:close/>
              </a:path>
              <a:path w="1073150" h="361314">
                <a:moveTo>
                  <a:pt x="18328" y="333232"/>
                </a:moveTo>
                <a:lnTo>
                  <a:pt x="10668" y="331470"/>
                </a:lnTo>
                <a:lnTo>
                  <a:pt x="12954" y="339090"/>
                </a:lnTo>
                <a:lnTo>
                  <a:pt x="18328" y="333232"/>
                </a:lnTo>
                <a:close/>
              </a:path>
              <a:path w="1073150" h="361314">
                <a:moveTo>
                  <a:pt x="27534" y="335350"/>
                </a:moveTo>
                <a:lnTo>
                  <a:pt x="18328" y="333232"/>
                </a:lnTo>
                <a:lnTo>
                  <a:pt x="12954" y="339090"/>
                </a:lnTo>
                <a:lnTo>
                  <a:pt x="10668" y="331470"/>
                </a:lnTo>
                <a:lnTo>
                  <a:pt x="10668" y="340614"/>
                </a:lnTo>
                <a:lnTo>
                  <a:pt x="27534" y="335350"/>
                </a:lnTo>
                <a:close/>
              </a:path>
              <a:path w="1073150" h="361314">
                <a:moveTo>
                  <a:pt x="1072896" y="9143"/>
                </a:moveTo>
                <a:lnTo>
                  <a:pt x="1069848" y="0"/>
                </a:lnTo>
                <a:lnTo>
                  <a:pt x="24892" y="326080"/>
                </a:lnTo>
                <a:lnTo>
                  <a:pt x="18328" y="333232"/>
                </a:lnTo>
                <a:lnTo>
                  <a:pt x="27534" y="335350"/>
                </a:lnTo>
                <a:lnTo>
                  <a:pt x="1072896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84422" y="5295483"/>
            <a:ext cx="1499746" cy="318194"/>
          </a:xfrm>
          <a:custGeom>
            <a:avLst/>
            <a:gdLst/>
            <a:ahLst/>
            <a:cxnLst/>
            <a:rect l="l" t="t" r="r" b="b"/>
            <a:pathLst>
              <a:path w="1753870" h="372110">
                <a:moveTo>
                  <a:pt x="1734805" y="335054"/>
                </a:moveTo>
                <a:lnTo>
                  <a:pt x="1727834" y="328964"/>
                </a:lnTo>
                <a:lnTo>
                  <a:pt x="1524" y="0"/>
                </a:lnTo>
                <a:lnTo>
                  <a:pt x="0" y="9144"/>
                </a:lnTo>
                <a:lnTo>
                  <a:pt x="1726283" y="338103"/>
                </a:lnTo>
                <a:lnTo>
                  <a:pt x="1734805" y="335054"/>
                </a:lnTo>
                <a:close/>
              </a:path>
              <a:path w="1753870" h="372110">
                <a:moveTo>
                  <a:pt x="1744980" y="342048"/>
                </a:moveTo>
                <a:lnTo>
                  <a:pt x="1744980" y="332231"/>
                </a:lnTo>
                <a:lnTo>
                  <a:pt x="1743456" y="341375"/>
                </a:lnTo>
                <a:lnTo>
                  <a:pt x="1726283" y="338103"/>
                </a:lnTo>
                <a:lnTo>
                  <a:pt x="1659636" y="361949"/>
                </a:lnTo>
                <a:lnTo>
                  <a:pt x="1657350" y="362711"/>
                </a:lnTo>
                <a:lnTo>
                  <a:pt x="1655826" y="365759"/>
                </a:lnTo>
                <a:lnTo>
                  <a:pt x="1657350" y="370331"/>
                </a:lnTo>
                <a:lnTo>
                  <a:pt x="1660398" y="371855"/>
                </a:lnTo>
                <a:lnTo>
                  <a:pt x="1662684" y="371093"/>
                </a:lnTo>
                <a:lnTo>
                  <a:pt x="1744980" y="342048"/>
                </a:lnTo>
                <a:close/>
              </a:path>
              <a:path w="1753870" h="372110">
                <a:moveTo>
                  <a:pt x="1753362" y="339089"/>
                </a:moveTo>
                <a:lnTo>
                  <a:pt x="1680972" y="275081"/>
                </a:lnTo>
                <a:lnTo>
                  <a:pt x="1678686" y="273557"/>
                </a:lnTo>
                <a:lnTo>
                  <a:pt x="1675638" y="273557"/>
                </a:lnTo>
                <a:lnTo>
                  <a:pt x="1672590" y="278129"/>
                </a:lnTo>
                <a:lnTo>
                  <a:pt x="1672590" y="281177"/>
                </a:lnTo>
                <a:lnTo>
                  <a:pt x="1674876" y="282701"/>
                </a:lnTo>
                <a:lnTo>
                  <a:pt x="1727834" y="328964"/>
                </a:lnTo>
                <a:lnTo>
                  <a:pt x="1744980" y="332231"/>
                </a:lnTo>
                <a:lnTo>
                  <a:pt x="1744980" y="342048"/>
                </a:lnTo>
                <a:lnTo>
                  <a:pt x="1753362" y="339089"/>
                </a:lnTo>
                <a:close/>
              </a:path>
              <a:path w="1753870" h="372110">
                <a:moveTo>
                  <a:pt x="1742694" y="341230"/>
                </a:moveTo>
                <a:lnTo>
                  <a:pt x="1742694" y="332231"/>
                </a:lnTo>
                <a:lnTo>
                  <a:pt x="1741170" y="340613"/>
                </a:lnTo>
                <a:lnTo>
                  <a:pt x="1734805" y="335054"/>
                </a:lnTo>
                <a:lnTo>
                  <a:pt x="1726283" y="338103"/>
                </a:lnTo>
                <a:lnTo>
                  <a:pt x="1742694" y="341230"/>
                </a:lnTo>
                <a:close/>
              </a:path>
              <a:path w="1753870" h="372110">
                <a:moveTo>
                  <a:pt x="1744980" y="332231"/>
                </a:moveTo>
                <a:lnTo>
                  <a:pt x="1727834" y="328964"/>
                </a:lnTo>
                <a:lnTo>
                  <a:pt x="1734805" y="335054"/>
                </a:lnTo>
                <a:lnTo>
                  <a:pt x="1742694" y="332231"/>
                </a:lnTo>
                <a:lnTo>
                  <a:pt x="1742694" y="341230"/>
                </a:lnTo>
                <a:lnTo>
                  <a:pt x="1743456" y="341375"/>
                </a:lnTo>
                <a:lnTo>
                  <a:pt x="1744980" y="332231"/>
                </a:lnTo>
                <a:close/>
              </a:path>
              <a:path w="1753870" h="372110">
                <a:moveTo>
                  <a:pt x="1742694" y="332231"/>
                </a:moveTo>
                <a:lnTo>
                  <a:pt x="1734805" y="335054"/>
                </a:lnTo>
                <a:lnTo>
                  <a:pt x="1741170" y="340613"/>
                </a:lnTo>
                <a:lnTo>
                  <a:pt x="1742694" y="3322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9234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3366" y="1206748"/>
            <a:ext cx="1275490" cy="926889"/>
          </a:xfrm>
          <a:custGeom>
            <a:avLst/>
            <a:gdLst/>
            <a:ahLst/>
            <a:cxnLst/>
            <a:rect l="l" t="t" r="r" b="b"/>
            <a:pathLst>
              <a:path w="1491615" h="1083945">
                <a:moveTo>
                  <a:pt x="1485900" y="486155"/>
                </a:moveTo>
                <a:lnTo>
                  <a:pt x="685799" y="486156"/>
                </a:lnTo>
                <a:lnTo>
                  <a:pt x="36271" y="1039840"/>
                </a:lnTo>
                <a:lnTo>
                  <a:pt x="22098" y="1064514"/>
                </a:lnTo>
                <a:lnTo>
                  <a:pt x="14478" y="1058418"/>
                </a:lnTo>
                <a:lnTo>
                  <a:pt x="0" y="1083564"/>
                </a:lnTo>
                <a:lnTo>
                  <a:pt x="688085" y="497135"/>
                </a:lnTo>
                <a:lnTo>
                  <a:pt x="688085" y="495300"/>
                </a:lnTo>
                <a:lnTo>
                  <a:pt x="691133" y="494538"/>
                </a:lnTo>
                <a:lnTo>
                  <a:pt x="691134" y="495300"/>
                </a:lnTo>
                <a:lnTo>
                  <a:pt x="1481328" y="495299"/>
                </a:lnTo>
                <a:lnTo>
                  <a:pt x="1481328" y="490727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345948" y="500747"/>
                </a:moveTo>
                <a:lnTo>
                  <a:pt x="345948" y="495300"/>
                </a:lnTo>
                <a:lnTo>
                  <a:pt x="337442" y="495300"/>
                </a:lnTo>
                <a:lnTo>
                  <a:pt x="14478" y="1058324"/>
                </a:lnTo>
                <a:lnTo>
                  <a:pt x="36271" y="1039840"/>
                </a:lnTo>
                <a:lnTo>
                  <a:pt x="345948" y="500747"/>
                </a:lnTo>
                <a:close/>
              </a:path>
              <a:path w="1491615" h="1083945">
                <a:moveTo>
                  <a:pt x="36271" y="1039840"/>
                </a:moveTo>
                <a:lnTo>
                  <a:pt x="14478" y="1058418"/>
                </a:lnTo>
                <a:lnTo>
                  <a:pt x="22098" y="1064514"/>
                </a:lnTo>
                <a:lnTo>
                  <a:pt x="36271" y="1039840"/>
                </a:lnTo>
                <a:close/>
              </a:path>
              <a:path w="1491615" h="1083945">
                <a:moveTo>
                  <a:pt x="1491234" y="495299"/>
                </a:moveTo>
                <a:lnTo>
                  <a:pt x="1491234" y="0"/>
                </a:lnTo>
                <a:lnTo>
                  <a:pt x="112775" y="0"/>
                </a:lnTo>
                <a:lnTo>
                  <a:pt x="112775" y="495300"/>
                </a:lnTo>
                <a:lnTo>
                  <a:pt x="117347" y="495300"/>
                </a:lnTo>
                <a:lnTo>
                  <a:pt x="117347" y="9906"/>
                </a:lnTo>
                <a:lnTo>
                  <a:pt x="122681" y="4572"/>
                </a:lnTo>
                <a:lnTo>
                  <a:pt x="122681" y="9906"/>
                </a:lnTo>
                <a:lnTo>
                  <a:pt x="1481328" y="9905"/>
                </a:lnTo>
                <a:lnTo>
                  <a:pt x="1481328" y="4571"/>
                </a:lnTo>
                <a:lnTo>
                  <a:pt x="1485900" y="9905"/>
                </a:lnTo>
                <a:lnTo>
                  <a:pt x="1485900" y="495299"/>
                </a:lnTo>
                <a:lnTo>
                  <a:pt x="1491234" y="495299"/>
                </a:lnTo>
                <a:close/>
              </a:path>
              <a:path w="1491615" h="1083945">
                <a:moveTo>
                  <a:pt x="122681" y="9906"/>
                </a:moveTo>
                <a:lnTo>
                  <a:pt x="122681" y="4572"/>
                </a:lnTo>
                <a:lnTo>
                  <a:pt x="117347" y="9906"/>
                </a:lnTo>
                <a:lnTo>
                  <a:pt x="122681" y="9906"/>
                </a:lnTo>
                <a:close/>
              </a:path>
              <a:path w="1491615" h="1083945">
                <a:moveTo>
                  <a:pt x="122681" y="486156"/>
                </a:moveTo>
                <a:lnTo>
                  <a:pt x="122681" y="9906"/>
                </a:lnTo>
                <a:lnTo>
                  <a:pt x="117347" y="9906"/>
                </a:lnTo>
                <a:lnTo>
                  <a:pt x="117347" y="486156"/>
                </a:lnTo>
                <a:lnTo>
                  <a:pt x="122681" y="486156"/>
                </a:lnTo>
                <a:close/>
              </a:path>
              <a:path w="1491615" h="1083945">
                <a:moveTo>
                  <a:pt x="354330" y="486156"/>
                </a:moveTo>
                <a:lnTo>
                  <a:pt x="117347" y="486156"/>
                </a:lnTo>
                <a:lnTo>
                  <a:pt x="122681" y="490727"/>
                </a:lnTo>
                <a:lnTo>
                  <a:pt x="122681" y="495300"/>
                </a:lnTo>
                <a:lnTo>
                  <a:pt x="337442" y="495300"/>
                </a:lnTo>
                <a:lnTo>
                  <a:pt x="341376" y="488442"/>
                </a:lnTo>
                <a:lnTo>
                  <a:pt x="345948" y="495300"/>
                </a:lnTo>
                <a:lnTo>
                  <a:pt x="345948" y="500747"/>
                </a:lnTo>
                <a:lnTo>
                  <a:pt x="354330" y="486156"/>
                </a:lnTo>
                <a:close/>
              </a:path>
              <a:path w="1491615" h="1083945">
                <a:moveTo>
                  <a:pt x="122681" y="495300"/>
                </a:moveTo>
                <a:lnTo>
                  <a:pt x="122681" y="490727"/>
                </a:lnTo>
                <a:lnTo>
                  <a:pt x="117347" y="486156"/>
                </a:lnTo>
                <a:lnTo>
                  <a:pt x="117347" y="495300"/>
                </a:lnTo>
                <a:lnTo>
                  <a:pt x="122681" y="495300"/>
                </a:lnTo>
                <a:close/>
              </a:path>
              <a:path w="1491615" h="1083945">
                <a:moveTo>
                  <a:pt x="345948" y="495300"/>
                </a:moveTo>
                <a:lnTo>
                  <a:pt x="341376" y="488442"/>
                </a:lnTo>
                <a:lnTo>
                  <a:pt x="337442" y="495300"/>
                </a:lnTo>
                <a:lnTo>
                  <a:pt x="345948" y="495300"/>
                </a:lnTo>
                <a:close/>
              </a:path>
              <a:path w="1491615" h="1083945">
                <a:moveTo>
                  <a:pt x="691133" y="494538"/>
                </a:moveTo>
                <a:lnTo>
                  <a:pt x="688085" y="495300"/>
                </a:lnTo>
                <a:lnTo>
                  <a:pt x="690239" y="495300"/>
                </a:lnTo>
                <a:lnTo>
                  <a:pt x="691133" y="494538"/>
                </a:lnTo>
                <a:close/>
              </a:path>
              <a:path w="1491615" h="1083945">
                <a:moveTo>
                  <a:pt x="690239" y="495300"/>
                </a:moveTo>
                <a:lnTo>
                  <a:pt x="688085" y="495300"/>
                </a:lnTo>
                <a:lnTo>
                  <a:pt x="688085" y="497135"/>
                </a:lnTo>
                <a:lnTo>
                  <a:pt x="690239" y="495300"/>
                </a:lnTo>
                <a:close/>
              </a:path>
              <a:path w="1491615" h="1083945">
                <a:moveTo>
                  <a:pt x="691134" y="495300"/>
                </a:moveTo>
                <a:lnTo>
                  <a:pt x="691133" y="494538"/>
                </a:lnTo>
                <a:lnTo>
                  <a:pt x="690239" y="495300"/>
                </a:lnTo>
                <a:lnTo>
                  <a:pt x="691134" y="495300"/>
                </a:lnTo>
                <a:close/>
              </a:path>
              <a:path w="1491615" h="1083945">
                <a:moveTo>
                  <a:pt x="1485900" y="9905"/>
                </a:moveTo>
                <a:lnTo>
                  <a:pt x="1481328" y="4571"/>
                </a:lnTo>
                <a:lnTo>
                  <a:pt x="1481328" y="9905"/>
                </a:lnTo>
                <a:lnTo>
                  <a:pt x="1485900" y="9905"/>
                </a:lnTo>
                <a:close/>
              </a:path>
              <a:path w="1491615" h="1083945">
                <a:moveTo>
                  <a:pt x="1485900" y="486155"/>
                </a:moveTo>
                <a:lnTo>
                  <a:pt x="1485900" y="9905"/>
                </a:lnTo>
                <a:lnTo>
                  <a:pt x="1481328" y="9905"/>
                </a:lnTo>
                <a:lnTo>
                  <a:pt x="1481328" y="486155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1485900" y="495299"/>
                </a:moveTo>
                <a:lnTo>
                  <a:pt x="1485900" y="486155"/>
                </a:lnTo>
                <a:lnTo>
                  <a:pt x="1481328" y="490727"/>
                </a:lnTo>
                <a:lnTo>
                  <a:pt x="1481328" y="495299"/>
                </a:lnTo>
                <a:lnTo>
                  <a:pt x="1485900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9934" y="1206748"/>
            <a:ext cx="3201486" cy="944265"/>
          </a:xfrm>
          <a:custGeom>
            <a:avLst/>
            <a:gdLst/>
            <a:ahLst/>
            <a:cxnLst/>
            <a:rect l="l" t="t" r="r" b="b"/>
            <a:pathLst>
              <a:path w="3743960" h="1104264">
                <a:moveTo>
                  <a:pt x="3743705" y="495299"/>
                </a:moveTo>
                <a:lnTo>
                  <a:pt x="3743705" y="0"/>
                </a:lnTo>
                <a:lnTo>
                  <a:pt x="0" y="0"/>
                </a:lnTo>
                <a:lnTo>
                  <a:pt x="0" y="495300"/>
                </a:lnTo>
                <a:lnTo>
                  <a:pt x="4572" y="495300"/>
                </a:lnTo>
                <a:lnTo>
                  <a:pt x="4572" y="9906"/>
                </a:lnTo>
                <a:lnTo>
                  <a:pt x="9905" y="4572"/>
                </a:lnTo>
                <a:lnTo>
                  <a:pt x="9905" y="9906"/>
                </a:lnTo>
                <a:lnTo>
                  <a:pt x="3733800" y="9905"/>
                </a:lnTo>
                <a:lnTo>
                  <a:pt x="3733800" y="4571"/>
                </a:lnTo>
                <a:lnTo>
                  <a:pt x="3738372" y="9905"/>
                </a:lnTo>
                <a:lnTo>
                  <a:pt x="3738372" y="495299"/>
                </a:lnTo>
                <a:lnTo>
                  <a:pt x="3743705" y="495299"/>
                </a:lnTo>
                <a:close/>
              </a:path>
              <a:path w="3743960" h="1104264">
                <a:moveTo>
                  <a:pt x="9905" y="9906"/>
                </a:moveTo>
                <a:lnTo>
                  <a:pt x="9905" y="4572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3743960" h="1104264">
                <a:moveTo>
                  <a:pt x="9905" y="486156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486156"/>
                </a:lnTo>
                <a:lnTo>
                  <a:pt x="9905" y="486156"/>
                </a:lnTo>
                <a:close/>
              </a:path>
              <a:path w="3743960" h="1104264">
                <a:moveTo>
                  <a:pt x="3329940" y="1100921"/>
                </a:moveTo>
                <a:lnTo>
                  <a:pt x="3329940" y="1089659"/>
                </a:lnTo>
                <a:lnTo>
                  <a:pt x="3323082" y="1095755"/>
                </a:lnTo>
                <a:lnTo>
                  <a:pt x="3318916" y="1083855"/>
                </a:lnTo>
                <a:lnTo>
                  <a:pt x="2183892" y="486155"/>
                </a:lnTo>
                <a:lnTo>
                  <a:pt x="4572" y="486156"/>
                </a:lnTo>
                <a:lnTo>
                  <a:pt x="9905" y="490727"/>
                </a:lnTo>
                <a:lnTo>
                  <a:pt x="9905" y="495300"/>
                </a:lnTo>
                <a:lnTo>
                  <a:pt x="2180844" y="495299"/>
                </a:lnTo>
                <a:lnTo>
                  <a:pt x="2180844" y="494537"/>
                </a:lnTo>
                <a:lnTo>
                  <a:pt x="2183130" y="495299"/>
                </a:lnTo>
                <a:lnTo>
                  <a:pt x="2183129" y="495744"/>
                </a:lnTo>
                <a:lnTo>
                  <a:pt x="3329940" y="1100921"/>
                </a:lnTo>
                <a:close/>
              </a:path>
              <a:path w="3743960" h="1104264">
                <a:moveTo>
                  <a:pt x="9905" y="495300"/>
                </a:moveTo>
                <a:lnTo>
                  <a:pt x="9905" y="490727"/>
                </a:lnTo>
                <a:lnTo>
                  <a:pt x="4572" y="486156"/>
                </a:lnTo>
                <a:lnTo>
                  <a:pt x="4572" y="495300"/>
                </a:lnTo>
                <a:lnTo>
                  <a:pt x="9905" y="495300"/>
                </a:lnTo>
                <a:close/>
              </a:path>
              <a:path w="3743960" h="1104264">
                <a:moveTo>
                  <a:pt x="2183130" y="495299"/>
                </a:moveTo>
                <a:lnTo>
                  <a:pt x="2180844" y="494537"/>
                </a:lnTo>
                <a:lnTo>
                  <a:pt x="2182287" y="495299"/>
                </a:lnTo>
                <a:lnTo>
                  <a:pt x="2183130" y="495299"/>
                </a:lnTo>
                <a:close/>
              </a:path>
              <a:path w="3743960" h="1104264">
                <a:moveTo>
                  <a:pt x="2182287" y="495299"/>
                </a:moveTo>
                <a:lnTo>
                  <a:pt x="2180844" y="494537"/>
                </a:lnTo>
                <a:lnTo>
                  <a:pt x="2180844" y="495299"/>
                </a:lnTo>
                <a:lnTo>
                  <a:pt x="2182287" y="495299"/>
                </a:lnTo>
                <a:close/>
              </a:path>
              <a:path w="3743960" h="1104264">
                <a:moveTo>
                  <a:pt x="2183129" y="495744"/>
                </a:moveTo>
                <a:lnTo>
                  <a:pt x="2183130" y="495299"/>
                </a:lnTo>
                <a:lnTo>
                  <a:pt x="2182287" y="495299"/>
                </a:lnTo>
                <a:lnTo>
                  <a:pt x="2183129" y="495744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109722" y="486155"/>
                </a:lnTo>
                <a:lnTo>
                  <a:pt x="3116580" y="505750"/>
                </a:lnTo>
                <a:lnTo>
                  <a:pt x="3116580" y="495299"/>
                </a:lnTo>
                <a:lnTo>
                  <a:pt x="3121152" y="489203"/>
                </a:lnTo>
                <a:lnTo>
                  <a:pt x="3123282" y="495299"/>
                </a:lnTo>
                <a:lnTo>
                  <a:pt x="3733800" y="495299"/>
                </a:lnTo>
                <a:lnTo>
                  <a:pt x="3733800" y="490727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123282" y="495299"/>
                </a:moveTo>
                <a:lnTo>
                  <a:pt x="3121152" y="489203"/>
                </a:lnTo>
                <a:lnTo>
                  <a:pt x="3116580" y="495299"/>
                </a:lnTo>
                <a:lnTo>
                  <a:pt x="3123282" y="495299"/>
                </a:lnTo>
                <a:close/>
              </a:path>
              <a:path w="3743960" h="1104264">
                <a:moveTo>
                  <a:pt x="3336036" y="1104137"/>
                </a:moveTo>
                <a:lnTo>
                  <a:pt x="3123282" y="495299"/>
                </a:lnTo>
                <a:lnTo>
                  <a:pt x="3116580" y="495299"/>
                </a:lnTo>
                <a:lnTo>
                  <a:pt x="3116580" y="505750"/>
                </a:lnTo>
                <a:lnTo>
                  <a:pt x="3318916" y="1083855"/>
                </a:lnTo>
                <a:lnTo>
                  <a:pt x="3329940" y="1089659"/>
                </a:lnTo>
                <a:lnTo>
                  <a:pt x="3329940" y="1100921"/>
                </a:lnTo>
                <a:lnTo>
                  <a:pt x="3336036" y="1104137"/>
                </a:lnTo>
                <a:close/>
              </a:path>
              <a:path w="3743960" h="1104264">
                <a:moveTo>
                  <a:pt x="3329940" y="1089659"/>
                </a:moveTo>
                <a:lnTo>
                  <a:pt x="3318916" y="1083855"/>
                </a:lnTo>
                <a:lnTo>
                  <a:pt x="3323082" y="1095755"/>
                </a:lnTo>
                <a:lnTo>
                  <a:pt x="3329940" y="1089659"/>
                </a:lnTo>
                <a:close/>
              </a:path>
              <a:path w="3743960" h="1104264">
                <a:moveTo>
                  <a:pt x="3738372" y="9905"/>
                </a:moveTo>
                <a:lnTo>
                  <a:pt x="3733800" y="4571"/>
                </a:lnTo>
                <a:lnTo>
                  <a:pt x="3733800" y="9905"/>
                </a:lnTo>
                <a:lnTo>
                  <a:pt x="3738372" y="9905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738372" y="9905"/>
                </a:lnTo>
                <a:lnTo>
                  <a:pt x="3733800" y="9905"/>
                </a:lnTo>
                <a:lnTo>
                  <a:pt x="3733800" y="486155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738372" y="495299"/>
                </a:moveTo>
                <a:lnTo>
                  <a:pt x="3738372" y="486155"/>
                </a:lnTo>
                <a:lnTo>
                  <a:pt x="3733800" y="490727"/>
                </a:lnTo>
                <a:lnTo>
                  <a:pt x="3733800" y="495299"/>
                </a:lnTo>
                <a:lnTo>
                  <a:pt x="3738372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40783" y="1230422"/>
            <a:ext cx="4708834" cy="37940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  <a:tabLst>
                <a:tab pos="4037119" algn="l"/>
              </a:tabLst>
            </a:pPr>
            <a:r>
              <a:rPr sz="2394" dirty="0">
                <a:latin typeface="Arial"/>
                <a:cs typeface="Arial"/>
              </a:rPr>
              <a:t>latent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topic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for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word	word</a:t>
            </a:r>
            <a:endParaRPr sz="2394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0333" y="257008"/>
            <a:ext cx="5334362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z="3420" dirty="0"/>
              <a:t>Latent </a:t>
            </a:r>
            <a:r>
              <a:rPr sz="3420" spc="-4" dirty="0"/>
              <a:t>Dirichlet</a:t>
            </a:r>
            <a:r>
              <a:rPr sz="3420" spc="-60" dirty="0"/>
              <a:t> </a:t>
            </a:r>
            <a:r>
              <a:rPr sz="3420" spc="-4" dirty="0"/>
              <a:t>allocation</a:t>
            </a:r>
            <a:endParaRPr sz="3420" dirty="0"/>
          </a:p>
        </p:txBody>
      </p:sp>
      <p:sp>
        <p:nvSpPr>
          <p:cNvPr id="6" name="object 6"/>
          <p:cNvSpPr txBox="1"/>
          <p:nvPr/>
        </p:nvSpPr>
        <p:spPr>
          <a:xfrm>
            <a:off x="2816290" y="1858555"/>
            <a:ext cx="214373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  <a:tabLst>
                <a:tab pos="745523" algn="l"/>
                <a:tab pos="1722903" algn="l"/>
              </a:tabLst>
            </a:pPr>
            <a:r>
              <a:rPr sz="1710" spc="-9" dirty="0">
                <a:latin typeface="Arial"/>
                <a:cs typeface="Arial"/>
              </a:rPr>
              <a:t>Di</a:t>
            </a:r>
            <a:r>
              <a:rPr sz="1710" spc="-4" dirty="0">
                <a:latin typeface="Arial"/>
                <a:cs typeface="Arial"/>
              </a:rPr>
              <a:t>r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9" dirty="0">
                <a:latin typeface="Arial"/>
                <a:cs typeface="Arial"/>
              </a:rPr>
              <a:t>Mul</a:t>
            </a:r>
            <a:r>
              <a:rPr sz="1710" spc="-4" dirty="0">
                <a:latin typeface="Arial"/>
                <a:cs typeface="Arial"/>
              </a:rPr>
              <a:t>t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06671" y="1845515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71963" y="2013417"/>
            <a:ext cx="476313" cy="476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05693" y="2013417"/>
            <a:ext cx="475119" cy="476748"/>
          </a:xfrm>
          <a:custGeom>
            <a:avLst/>
            <a:gdLst/>
            <a:ahLst/>
            <a:cxnLst/>
            <a:rect l="l" t="t" r="r" b="b"/>
            <a:pathLst>
              <a:path w="555625" h="557530">
                <a:moveTo>
                  <a:pt x="8382" y="341375"/>
                </a:moveTo>
                <a:lnTo>
                  <a:pt x="8382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8382" y="341375"/>
                </a:lnTo>
                <a:close/>
              </a:path>
              <a:path w="555625" h="557530">
                <a:moveTo>
                  <a:pt x="555498" y="278891"/>
                </a:moveTo>
                <a:lnTo>
                  <a:pt x="547878" y="214883"/>
                </a:lnTo>
                <a:lnTo>
                  <a:pt x="547878" y="214121"/>
                </a:lnTo>
                <a:lnTo>
                  <a:pt x="527304" y="15697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494538" y="105155"/>
                </a:lnTo>
                <a:lnTo>
                  <a:pt x="494538" y="104393"/>
                </a:lnTo>
                <a:lnTo>
                  <a:pt x="452628" y="61721"/>
                </a:lnTo>
                <a:lnTo>
                  <a:pt x="452628" y="60959"/>
                </a:lnTo>
                <a:lnTo>
                  <a:pt x="451866" y="60959"/>
                </a:lnTo>
                <a:lnTo>
                  <a:pt x="403098" y="27431"/>
                </a:lnTo>
                <a:lnTo>
                  <a:pt x="402336" y="27431"/>
                </a:lnTo>
                <a:lnTo>
                  <a:pt x="401574" y="26669"/>
                </a:lnTo>
                <a:lnTo>
                  <a:pt x="342900" y="7619"/>
                </a:lnTo>
                <a:lnTo>
                  <a:pt x="342138" y="7619"/>
                </a:lnTo>
                <a:lnTo>
                  <a:pt x="280416" y="0"/>
                </a:lnTo>
                <a:lnTo>
                  <a:pt x="278892" y="0"/>
                </a:lnTo>
                <a:lnTo>
                  <a:pt x="216408" y="7528"/>
                </a:lnTo>
                <a:lnTo>
                  <a:pt x="214884" y="7619"/>
                </a:lnTo>
                <a:lnTo>
                  <a:pt x="157734" y="26669"/>
                </a:lnTo>
                <a:lnTo>
                  <a:pt x="156972" y="27431"/>
                </a:lnTo>
                <a:lnTo>
                  <a:pt x="156210" y="27431"/>
                </a:lnTo>
                <a:lnTo>
                  <a:pt x="105918" y="60959"/>
                </a:lnTo>
                <a:lnTo>
                  <a:pt x="105156" y="60959"/>
                </a:lnTo>
                <a:lnTo>
                  <a:pt x="105156" y="61721"/>
                </a:lnTo>
                <a:lnTo>
                  <a:pt x="61722" y="104393"/>
                </a:lnTo>
                <a:lnTo>
                  <a:pt x="61722" y="105155"/>
                </a:lnTo>
                <a:lnTo>
                  <a:pt x="60960" y="105155"/>
                </a:lnTo>
                <a:lnTo>
                  <a:pt x="29718" y="156209"/>
                </a:lnTo>
                <a:lnTo>
                  <a:pt x="28956" y="156971"/>
                </a:lnTo>
                <a:lnTo>
                  <a:pt x="8382" y="214121"/>
                </a:lnTo>
                <a:lnTo>
                  <a:pt x="8382" y="342899"/>
                </a:lnTo>
                <a:lnTo>
                  <a:pt x="9906" y="347246"/>
                </a:lnTo>
                <a:lnTo>
                  <a:pt x="9906" y="278891"/>
                </a:lnTo>
                <a:lnTo>
                  <a:pt x="9952" y="279268"/>
                </a:lnTo>
                <a:lnTo>
                  <a:pt x="17526" y="216407"/>
                </a:lnTo>
                <a:lnTo>
                  <a:pt x="17526" y="217169"/>
                </a:lnTo>
                <a:lnTo>
                  <a:pt x="37338" y="162136"/>
                </a:lnTo>
                <a:lnTo>
                  <a:pt x="37338" y="160781"/>
                </a:lnTo>
                <a:lnTo>
                  <a:pt x="68580" y="111687"/>
                </a:lnTo>
                <a:lnTo>
                  <a:pt x="68580" y="111251"/>
                </a:lnTo>
                <a:lnTo>
                  <a:pt x="110490" y="69341"/>
                </a:lnTo>
                <a:lnTo>
                  <a:pt x="110490" y="68579"/>
                </a:lnTo>
                <a:lnTo>
                  <a:pt x="160782" y="36303"/>
                </a:lnTo>
                <a:lnTo>
                  <a:pt x="160782" y="35813"/>
                </a:lnTo>
                <a:lnTo>
                  <a:pt x="217932" y="16763"/>
                </a:lnTo>
                <a:lnTo>
                  <a:pt x="217932" y="17326"/>
                </a:lnTo>
                <a:lnTo>
                  <a:pt x="278892" y="9343"/>
                </a:lnTo>
                <a:lnTo>
                  <a:pt x="278892" y="9143"/>
                </a:lnTo>
                <a:lnTo>
                  <a:pt x="280416" y="9143"/>
                </a:lnTo>
                <a:lnTo>
                  <a:pt x="280416" y="9350"/>
                </a:lnTo>
                <a:lnTo>
                  <a:pt x="339852" y="17422"/>
                </a:lnTo>
                <a:lnTo>
                  <a:pt x="339852" y="16763"/>
                </a:lnTo>
                <a:lnTo>
                  <a:pt x="398526" y="35813"/>
                </a:lnTo>
                <a:lnTo>
                  <a:pt x="398526" y="36325"/>
                </a:lnTo>
                <a:lnTo>
                  <a:pt x="445770" y="68068"/>
                </a:lnTo>
                <a:lnTo>
                  <a:pt x="445770" y="67817"/>
                </a:lnTo>
                <a:lnTo>
                  <a:pt x="446455" y="68503"/>
                </a:lnTo>
                <a:lnTo>
                  <a:pt x="487680" y="111251"/>
                </a:lnTo>
                <a:lnTo>
                  <a:pt x="487680" y="111716"/>
                </a:lnTo>
                <a:lnTo>
                  <a:pt x="518160" y="160781"/>
                </a:lnTo>
                <a:lnTo>
                  <a:pt x="518160" y="160019"/>
                </a:lnTo>
                <a:lnTo>
                  <a:pt x="538734" y="217169"/>
                </a:lnTo>
                <a:lnTo>
                  <a:pt x="538734" y="216407"/>
                </a:lnTo>
                <a:lnTo>
                  <a:pt x="546307" y="279268"/>
                </a:lnTo>
                <a:lnTo>
                  <a:pt x="546354" y="278891"/>
                </a:lnTo>
                <a:lnTo>
                  <a:pt x="550926" y="279272"/>
                </a:lnTo>
                <a:lnTo>
                  <a:pt x="555498" y="278891"/>
                </a:lnTo>
                <a:close/>
              </a:path>
              <a:path w="555625" h="557530">
                <a:moveTo>
                  <a:pt x="9952" y="279268"/>
                </a:moveTo>
                <a:lnTo>
                  <a:pt x="9906" y="278891"/>
                </a:lnTo>
                <a:lnTo>
                  <a:pt x="9906" y="279653"/>
                </a:lnTo>
                <a:lnTo>
                  <a:pt x="9952" y="279268"/>
                </a:lnTo>
                <a:close/>
              </a:path>
              <a:path w="555625" h="557530">
                <a:moveTo>
                  <a:pt x="37835" y="397772"/>
                </a:moveTo>
                <a:lnTo>
                  <a:pt x="17526" y="339851"/>
                </a:lnTo>
                <a:lnTo>
                  <a:pt x="17526" y="340613"/>
                </a:lnTo>
                <a:lnTo>
                  <a:pt x="9952" y="279268"/>
                </a:lnTo>
                <a:lnTo>
                  <a:pt x="9906" y="279653"/>
                </a:lnTo>
                <a:lnTo>
                  <a:pt x="9906" y="347246"/>
                </a:lnTo>
                <a:lnTo>
                  <a:pt x="28956" y="401573"/>
                </a:lnTo>
                <a:lnTo>
                  <a:pt x="29718" y="402335"/>
                </a:lnTo>
                <a:lnTo>
                  <a:pt x="37338" y="414416"/>
                </a:lnTo>
                <a:lnTo>
                  <a:pt x="37338" y="397001"/>
                </a:lnTo>
                <a:lnTo>
                  <a:pt x="37835" y="397772"/>
                </a:lnTo>
                <a:close/>
              </a:path>
              <a:path w="555625" h="557530">
                <a:moveTo>
                  <a:pt x="38100" y="160019"/>
                </a:moveTo>
                <a:lnTo>
                  <a:pt x="37338" y="160781"/>
                </a:lnTo>
                <a:lnTo>
                  <a:pt x="37338" y="162136"/>
                </a:lnTo>
                <a:lnTo>
                  <a:pt x="38100" y="160019"/>
                </a:lnTo>
                <a:close/>
              </a:path>
              <a:path w="555625" h="557530">
                <a:moveTo>
                  <a:pt x="38100" y="398525"/>
                </a:moveTo>
                <a:lnTo>
                  <a:pt x="37835" y="397772"/>
                </a:lnTo>
                <a:lnTo>
                  <a:pt x="37338" y="397001"/>
                </a:lnTo>
                <a:lnTo>
                  <a:pt x="38100" y="398525"/>
                </a:lnTo>
                <a:close/>
              </a:path>
              <a:path w="555625" h="557530">
                <a:moveTo>
                  <a:pt x="38100" y="415624"/>
                </a:moveTo>
                <a:lnTo>
                  <a:pt x="38100" y="398525"/>
                </a:lnTo>
                <a:lnTo>
                  <a:pt x="37338" y="397001"/>
                </a:lnTo>
                <a:lnTo>
                  <a:pt x="37338" y="414416"/>
                </a:lnTo>
                <a:lnTo>
                  <a:pt x="38100" y="415624"/>
                </a:lnTo>
                <a:close/>
              </a:path>
              <a:path w="555625" h="557530">
                <a:moveTo>
                  <a:pt x="69342" y="446531"/>
                </a:moveTo>
                <a:lnTo>
                  <a:pt x="37835" y="397772"/>
                </a:lnTo>
                <a:lnTo>
                  <a:pt x="38100" y="398525"/>
                </a:lnTo>
                <a:lnTo>
                  <a:pt x="38100" y="415624"/>
                </a:lnTo>
                <a:lnTo>
                  <a:pt x="60960" y="451865"/>
                </a:lnTo>
                <a:lnTo>
                  <a:pt x="61722" y="451865"/>
                </a:lnTo>
                <a:lnTo>
                  <a:pt x="61722" y="452627"/>
                </a:lnTo>
                <a:lnTo>
                  <a:pt x="68580" y="459365"/>
                </a:lnTo>
                <a:lnTo>
                  <a:pt x="68580" y="445769"/>
                </a:lnTo>
                <a:lnTo>
                  <a:pt x="69342" y="446531"/>
                </a:lnTo>
                <a:close/>
              </a:path>
              <a:path w="555625" h="557530">
                <a:moveTo>
                  <a:pt x="69342" y="110489"/>
                </a:moveTo>
                <a:lnTo>
                  <a:pt x="68580" y="111251"/>
                </a:lnTo>
                <a:lnTo>
                  <a:pt x="68580" y="111687"/>
                </a:lnTo>
                <a:lnTo>
                  <a:pt x="69342" y="110489"/>
                </a:lnTo>
                <a:close/>
              </a:path>
              <a:path w="555625" h="557530">
                <a:moveTo>
                  <a:pt x="111252" y="499617"/>
                </a:moveTo>
                <a:lnTo>
                  <a:pt x="111252" y="488441"/>
                </a:lnTo>
                <a:lnTo>
                  <a:pt x="68580" y="445769"/>
                </a:lnTo>
                <a:lnTo>
                  <a:pt x="68580" y="459365"/>
                </a:lnTo>
                <a:lnTo>
                  <a:pt x="105156" y="495299"/>
                </a:lnTo>
                <a:lnTo>
                  <a:pt x="105156" y="496061"/>
                </a:lnTo>
                <a:lnTo>
                  <a:pt x="105918" y="496061"/>
                </a:lnTo>
                <a:lnTo>
                  <a:pt x="111252" y="499617"/>
                </a:lnTo>
                <a:close/>
              </a:path>
              <a:path w="555625" h="557530">
                <a:moveTo>
                  <a:pt x="111252" y="68579"/>
                </a:moveTo>
                <a:lnTo>
                  <a:pt x="110490" y="68579"/>
                </a:lnTo>
                <a:lnTo>
                  <a:pt x="110490" y="69341"/>
                </a:lnTo>
                <a:lnTo>
                  <a:pt x="111252" y="68579"/>
                </a:lnTo>
                <a:close/>
              </a:path>
              <a:path w="555625" h="557530">
                <a:moveTo>
                  <a:pt x="161544" y="530859"/>
                </a:moveTo>
                <a:lnTo>
                  <a:pt x="161544" y="521207"/>
                </a:lnTo>
                <a:lnTo>
                  <a:pt x="110490" y="487679"/>
                </a:lnTo>
                <a:lnTo>
                  <a:pt x="111252" y="488441"/>
                </a:lnTo>
                <a:lnTo>
                  <a:pt x="111252" y="499617"/>
                </a:lnTo>
                <a:lnTo>
                  <a:pt x="156210" y="529589"/>
                </a:lnTo>
                <a:lnTo>
                  <a:pt x="157734" y="529589"/>
                </a:lnTo>
                <a:lnTo>
                  <a:pt x="161544" y="530859"/>
                </a:lnTo>
                <a:close/>
              </a:path>
              <a:path w="555625" h="557530">
                <a:moveTo>
                  <a:pt x="161544" y="35813"/>
                </a:moveTo>
                <a:lnTo>
                  <a:pt x="160782" y="35813"/>
                </a:lnTo>
                <a:lnTo>
                  <a:pt x="160782" y="36303"/>
                </a:lnTo>
                <a:lnTo>
                  <a:pt x="161544" y="35813"/>
                </a:lnTo>
                <a:close/>
              </a:path>
              <a:path w="555625" h="557530">
                <a:moveTo>
                  <a:pt x="217932" y="539495"/>
                </a:moveTo>
                <a:lnTo>
                  <a:pt x="160782" y="520445"/>
                </a:lnTo>
                <a:lnTo>
                  <a:pt x="161544" y="521207"/>
                </a:lnTo>
                <a:lnTo>
                  <a:pt x="161544" y="530859"/>
                </a:lnTo>
                <a:lnTo>
                  <a:pt x="214884" y="548639"/>
                </a:lnTo>
                <a:lnTo>
                  <a:pt x="215646" y="549401"/>
                </a:lnTo>
                <a:lnTo>
                  <a:pt x="216408" y="549493"/>
                </a:lnTo>
                <a:lnTo>
                  <a:pt x="216408" y="539495"/>
                </a:lnTo>
                <a:lnTo>
                  <a:pt x="217932" y="539495"/>
                </a:lnTo>
                <a:close/>
              </a:path>
              <a:path w="555625" h="557530">
                <a:moveTo>
                  <a:pt x="217932" y="17326"/>
                </a:moveTo>
                <a:lnTo>
                  <a:pt x="217932" y="16763"/>
                </a:lnTo>
                <a:lnTo>
                  <a:pt x="216408" y="17525"/>
                </a:lnTo>
                <a:lnTo>
                  <a:pt x="217932" y="17326"/>
                </a:lnTo>
                <a:close/>
              </a:path>
              <a:path w="555625" h="557530">
                <a:moveTo>
                  <a:pt x="280416" y="557021"/>
                </a:moveTo>
                <a:lnTo>
                  <a:pt x="280416" y="547877"/>
                </a:lnTo>
                <a:lnTo>
                  <a:pt x="278892" y="547877"/>
                </a:lnTo>
                <a:lnTo>
                  <a:pt x="278892" y="547678"/>
                </a:lnTo>
                <a:lnTo>
                  <a:pt x="216408" y="539495"/>
                </a:lnTo>
                <a:lnTo>
                  <a:pt x="216408" y="549493"/>
                </a:lnTo>
                <a:lnTo>
                  <a:pt x="278892" y="557021"/>
                </a:lnTo>
                <a:lnTo>
                  <a:pt x="278892" y="547877"/>
                </a:lnTo>
                <a:lnTo>
                  <a:pt x="279640" y="547776"/>
                </a:lnTo>
                <a:lnTo>
                  <a:pt x="279640" y="557021"/>
                </a:lnTo>
                <a:lnTo>
                  <a:pt x="280416" y="557021"/>
                </a:lnTo>
                <a:close/>
              </a:path>
              <a:path w="555625" h="557530">
                <a:moveTo>
                  <a:pt x="279640" y="9245"/>
                </a:moveTo>
                <a:lnTo>
                  <a:pt x="278892" y="9143"/>
                </a:lnTo>
                <a:lnTo>
                  <a:pt x="278892" y="9343"/>
                </a:lnTo>
                <a:lnTo>
                  <a:pt x="279640" y="9245"/>
                </a:lnTo>
                <a:close/>
              </a:path>
              <a:path w="555625" h="557530">
                <a:moveTo>
                  <a:pt x="280416" y="9350"/>
                </a:moveTo>
                <a:lnTo>
                  <a:pt x="280416" y="9143"/>
                </a:lnTo>
                <a:lnTo>
                  <a:pt x="279640" y="9245"/>
                </a:lnTo>
                <a:lnTo>
                  <a:pt x="280416" y="9350"/>
                </a:lnTo>
                <a:close/>
              </a:path>
              <a:path w="555625" h="557530">
                <a:moveTo>
                  <a:pt x="340614" y="549590"/>
                </a:moveTo>
                <a:lnTo>
                  <a:pt x="340614" y="539495"/>
                </a:lnTo>
                <a:lnTo>
                  <a:pt x="279640" y="547776"/>
                </a:lnTo>
                <a:lnTo>
                  <a:pt x="280416" y="547877"/>
                </a:lnTo>
                <a:lnTo>
                  <a:pt x="280416" y="557021"/>
                </a:lnTo>
                <a:lnTo>
                  <a:pt x="340614" y="549590"/>
                </a:lnTo>
                <a:close/>
              </a:path>
              <a:path w="555625" h="557530">
                <a:moveTo>
                  <a:pt x="340614" y="17525"/>
                </a:moveTo>
                <a:lnTo>
                  <a:pt x="339852" y="16763"/>
                </a:lnTo>
                <a:lnTo>
                  <a:pt x="339852" y="17422"/>
                </a:lnTo>
                <a:lnTo>
                  <a:pt x="340614" y="17525"/>
                </a:lnTo>
                <a:close/>
              </a:path>
              <a:path w="555625" h="557530">
                <a:moveTo>
                  <a:pt x="398526" y="520445"/>
                </a:moveTo>
                <a:lnTo>
                  <a:pt x="339852" y="539495"/>
                </a:lnTo>
                <a:lnTo>
                  <a:pt x="340614" y="539495"/>
                </a:lnTo>
                <a:lnTo>
                  <a:pt x="340614" y="549590"/>
                </a:lnTo>
                <a:lnTo>
                  <a:pt x="342138" y="549401"/>
                </a:lnTo>
                <a:lnTo>
                  <a:pt x="342138" y="548639"/>
                </a:lnTo>
                <a:lnTo>
                  <a:pt x="342900" y="548639"/>
                </a:lnTo>
                <a:lnTo>
                  <a:pt x="397764" y="530827"/>
                </a:lnTo>
                <a:lnTo>
                  <a:pt x="397764" y="521207"/>
                </a:lnTo>
                <a:lnTo>
                  <a:pt x="398526" y="520445"/>
                </a:lnTo>
                <a:close/>
              </a:path>
              <a:path w="555625" h="557530">
                <a:moveTo>
                  <a:pt x="398526" y="36325"/>
                </a:moveTo>
                <a:lnTo>
                  <a:pt x="398526" y="35813"/>
                </a:lnTo>
                <a:lnTo>
                  <a:pt x="397764" y="35813"/>
                </a:lnTo>
                <a:lnTo>
                  <a:pt x="398526" y="36325"/>
                </a:lnTo>
                <a:close/>
              </a:path>
              <a:path w="555625" h="557530">
                <a:moveTo>
                  <a:pt x="446490" y="487708"/>
                </a:moveTo>
                <a:lnTo>
                  <a:pt x="397764" y="521207"/>
                </a:lnTo>
                <a:lnTo>
                  <a:pt x="397764" y="530827"/>
                </a:lnTo>
                <a:lnTo>
                  <a:pt x="401574" y="529589"/>
                </a:lnTo>
                <a:lnTo>
                  <a:pt x="402336" y="529589"/>
                </a:lnTo>
                <a:lnTo>
                  <a:pt x="403098" y="528827"/>
                </a:lnTo>
                <a:lnTo>
                  <a:pt x="445770" y="500157"/>
                </a:lnTo>
                <a:lnTo>
                  <a:pt x="445770" y="488441"/>
                </a:lnTo>
                <a:lnTo>
                  <a:pt x="446490" y="487708"/>
                </a:lnTo>
                <a:close/>
              </a:path>
              <a:path w="555625" h="557530">
                <a:moveTo>
                  <a:pt x="446532" y="68579"/>
                </a:moveTo>
                <a:lnTo>
                  <a:pt x="445770" y="67817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455" y="68528"/>
                </a:moveTo>
                <a:lnTo>
                  <a:pt x="445770" y="67817"/>
                </a:lnTo>
                <a:lnTo>
                  <a:pt x="445770" y="68068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532" y="499645"/>
                </a:moveTo>
                <a:lnTo>
                  <a:pt x="446532" y="487679"/>
                </a:lnTo>
                <a:lnTo>
                  <a:pt x="445770" y="488441"/>
                </a:lnTo>
                <a:lnTo>
                  <a:pt x="445770" y="500157"/>
                </a:lnTo>
                <a:lnTo>
                  <a:pt x="446532" y="499645"/>
                </a:lnTo>
                <a:close/>
              </a:path>
              <a:path w="555625" h="557530">
                <a:moveTo>
                  <a:pt x="446532" y="68607"/>
                </a:moveTo>
                <a:close/>
              </a:path>
              <a:path w="555625" h="557530">
                <a:moveTo>
                  <a:pt x="487680" y="459608"/>
                </a:moveTo>
                <a:lnTo>
                  <a:pt x="487680" y="445769"/>
                </a:lnTo>
                <a:lnTo>
                  <a:pt x="446490" y="487708"/>
                </a:lnTo>
                <a:lnTo>
                  <a:pt x="446532" y="499645"/>
                </a:lnTo>
                <a:lnTo>
                  <a:pt x="451866" y="496061"/>
                </a:lnTo>
                <a:lnTo>
                  <a:pt x="487680" y="459608"/>
                </a:lnTo>
                <a:close/>
              </a:path>
              <a:path w="555625" h="557530">
                <a:moveTo>
                  <a:pt x="487680" y="111716"/>
                </a:moveTo>
                <a:lnTo>
                  <a:pt x="487680" y="111251"/>
                </a:lnTo>
                <a:lnTo>
                  <a:pt x="486918" y="110489"/>
                </a:lnTo>
                <a:lnTo>
                  <a:pt x="487680" y="111716"/>
                </a:lnTo>
                <a:close/>
              </a:path>
              <a:path w="555625" h="557530">
                <a:moveTo>
                  <a:pt x="555498" y="279653"/>
                </a:moveTo>
                <a:lnTo>
                  <a:pt x="550926" y="279272"/>
                </a:lnTo>
                <a:lnTo>
                  <a:pt x="546354" y="279653"/>
                </a:lnTo>
                <a:lnTo>
                  <a:pt x="546307" y="279268"/>
                </a:lnTo>
                <a:lnTo>
                  <a:pt x="538734" y="340613"/>
                </a:lnTo>
                <a:lnTo>
                  <a:pt x="538734" y="339851"/>
                </a:lnTo>
                <a:lnTo>
                  <a:pt x="518160" y="398525"/>
                </a:lnTo>
                <a:lnTo>
                  <a:pt x="518160" y="397001"/>
                </a:lnTo>
                <a:lnTo>
                  <a:pt x="486918" y="446531"/>
                </a:lnTo>
                <a:lnTo>
                  <a:pt x="487680" y="445769"/>
                </a:lnTo>
                <a:lnTo>
                  <a:pt x="487680" y="459608"/>
                </a:lnTo>
                <a:lnTo>
                  <a:pt x="494538" y="452627"/>
                </a:lnTo>
                <a:lnTo>
                  <a:pt x="494538" y="45186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27304" y="401573"/>
                </a:lnTo>
                <a:lnTo>
                  <a:pt x="547878" y="342899"/>
                </a:lnTo>
                <a:lnTo>
                  <a:pt x="547878" y="341375"/>
                </a:lnTo>
                <a:lnTo>
                  <a:pt x="555498" y="279653"/>
                </a:lnTo>
                <a:close/>
              </a:path>
              <a:path w="555625" h="557530">
                <a:moveTo>
                  <a:pt x="550926" y="279272"/>
                </a:moveTo>
                <a:lnTo>
                  <a:pt x="546354" y="278891"/>
                </a:lnTo>
                <a:lnTo>
                  <a:pt x="546307" y="279268"/>
                </a:lnTo>
                <a:lnTo>
                  <a:pt x="546354" y="279653"/>
                </a:lnTo>
                <a:lnTo>
                  <a:pt x="550926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57514" y="2135265"/>
            <a:ext cx="132273" cy="21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40075" y="2013417"/>
            <a:ext cx="474033" cy="476748"/>
          </a:xfrm>
          <a:custGeom>
            <a:avLst/>
            <a:gdLst/>
            <a:ahLst/>
            <a:cxnLst/>
            <a:rect l="l" t="t" r="r" b="b"/>
            <a:pathLst>
              <a:path w="554354" h="557530">
                <a:moveTo>
                  <a:pt x="7620" y="341375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1375"/>
                </a:lnTo>
                <a:close/>
              </a:path>
              <a:path w="554354" h="557530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399288" y="27431"/>
                </a:lnTo>
                <a:lnTo>
                  <a:pt x="398526" y="27431"/>
                </a:lnTo>
                <a:lnTo>
                  <a:pt x="397764" y="26669"/>
                </a:lnTo>
                <a:lnTo>
                  <a:pt x="340614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6669"/>
                </a:lnTo>
                <a:lnTo>
                  <a:pt x="153162" y="27431"/>
                </a:lnTo>
                <a:lnTo>
                  <a:pt x="152400" y="27431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2899"/>
                </a:lnTo>
                <a:lnTo>
                  <a:pt x="9144" y="347246"/>
                </a:lnTo>
                <a:lnTo>
                  <a:pt x="9144" y="278891"/>
                </a:lnTo>
                <a:lnTo>
                  <a:pt x="9195" y="279268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68"/>
                </a:lnTo>
                <a:lnTo>
                  <a:pt x="156972" y="36325"/>
                </a:lnTo>
                <a:lnTo>
                  <a:pt x="156972" y="35813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5813"/>
                </a:lnTo>
                <a:lnTo>
                  <a:pt x="394716" y="36303"/>
                </a:lnTo>
                <a:lnTo>
                  <a:pt x="445008" y="68579"/>
                </a:lnTo>
                <a:lnTo>
                  <a:pt x="445008" y="69341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0" y="279268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7530">
                <a:moveTo>
                  <a:pt x="9195" y="279268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5" y="279268"/>
                </a:lnTo>
                <a:close/>
              </a:path>
              <a:path w="554354" h="557530">
                <a:moveTo>
                  <a:pt x="17526" y="340613"/>
                </a:moveTo>
                <a:lnTo>
                  <a:pt x="9195" y="279268"/>
                </a:lnTo>
                <a:lnTo>
                  <a:pt x="9144" y="279653"/>
                </a:lnTo>
                <a:lnTo>
                  <a:pt x="9144" y="347246"/>
                </a:lnTo>
                <a:lnTo>
                  <a:pt x="16764" y="368977"/>
                </a:lnTo>
                <a:lnTo>
                  <a:pt x="16764" y="339851"/>
                </a:lnTo>
                <a:lnTo>
                  <a:pt x="17526" y="340613"/>
                </a:lnTo>
                <a:close/>
              </a:path>
              <a:path w="554354" h="557530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7530">
                <a:moveTo>
                  <a:pt x="109728" y="500157"/>
                </a:moveTo>
                <a:lnTo>
                  <a:pt x="109728" y="488441"/>
                </a:lnTo>
                <a:lnTo>
                  <a:pt x="108966" y="487679"/>
                </a:lnTo>
                <a:lnTo>
                  <a:pt x="68580" y="445769"/>
                </a:lnTo>
                <a:lnTo>
                  <a:pt x="68580" y="446531"/>
                </a:lnTo>
                <a:lnTo>
                  <a:pt x="37338" y="397001"/>
                </a:lnTo>
                <a:lnTo>
                  <a:pt x="37338" y="398525"/>
                </a:lnTo>
                <a:lnTo>
                  <a:pt x="16764" y="339851"/>
                </a:lnTo>
                <a:lnTo>
                  <a:pt x="16764" y="368977"/>
                </a:lnTo>
                <a:lnTo>
                  <a:pt x="28194" y="401573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1865"/>
                </a:lnTo>
                <a:lnTo>
                  <a:pt x="61722" y="452627"/>
                </a:lnTo>
                <a:lnTo>
                  <a:pt x="102870" y="495299"/>
                </a:lnTo>
                <a:lnTo>
                  <a:pt x="103632" y="496061"/>
                </a:lnTo>
                <a:lnTo>
                  <a:pt x="109728" y="500157"/>
                </a:lnTo>
                <a:close/>
              </a:path>
              <a:path w="554354" h="557530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7530">
                <a:moveTo>
                  <a:pt x="109076" y="68505"/>
                </a:moveTo>
                <a:close/>
              </a:path>
              <a:path w="554354" h="557530">
                <a:moveTo>
                  <a:pt x="109046" y="487735"/>
                </a:moveTo>
                <a:close/>
              </a:path>
              <a:path w="554354" h="557530">
                <a:moveTo>
                  <a:pt x="109728" y="488441"/>
                </a:moveTo>
                <a:lnTo>
                  <a:pt x="109076" y="487766"/>
                </a:lnTo>
                <a:lnTo>
                  <a:pt x="109728" y="488441"/>
                </a:lnTo>
                <a:close/>
              </a:path>
              <a:path w="554354" h="557530">
                <a:moveTo>
                  <a:pt x="157734" y="530827"/>
                </a:moveTo>
                <a:lnTo>
                  <a:pt x="157734" y="521207"/>
                </a:lnTo>
                <a:lnTo>
                  <a:pt x="109046" y="487735"/>
                </a:lnTo>
                <a:lnTo>
                  <a:pt x="109728" y="488441"/>
                </a:lnTo>
                <a:lnTo>
                  <a:pt x="109728" y="500157"/>
                </a:lnTo>
                <a:lnTo>
                  <a:pt x="152400" y="528827"/>
                </a:lnTo>
                <a:lnTo>
                  <a:pt x="153162" y="529589"/>
                </a:lnTo>
                <a:lnTo>
                  <a:pt x="153924" y="529589"/>
                </a:lnTo>
                <a:lnTo>
                  <a:pt x="157734" y="530827"/>
                </a:lnTo>
                <a:close/>
              </a:path>
              <a:path w="554354" h="557530">
                <a:moveTo>
                  <a:pt x="109728" y="68068"/>
                </a:moveTo>
                <a:lnTo>
                  <a:pt x="109728" y="67817"/>
                </a:lnTo>
                <a:lnTo>
                  <a:pt x="109076" y="68505"/>
                </a:lnTo>
                <a:lnTo>
                  <a:pt x="109728" y="68068"/>
                </a:lnTo>
                <a:close/>
              </a:path>
              <a:path w="554354" h="557530">
                <a:moveTo>
                  <a:pt x="157734" y="35813"/>
                </a:moveTo>
                <a:lnTo>
                  <a:pt x="156972" y="35813"/>
                </a:lnTo>
                <a:lnTo>
                  <a:pt x="156972" y="36325"/>
                </a:lnTo>
                <a:lnTo>
                  <a:pt x="157734" y="35813"/>
                </a:lnTo>
                <a:close/>
              </a:path>
              <a:path w="554354" h="557530">
                <a:moveTo>
                  <a:pt x="215646" y="539495"/>
                </a:moveTo>
                <a:lnTo>
                  <a:pt x="156972" y="520445"/>
                </a:lnTo>
                <a:lnTo>
                  <a:pt x="157734" y="521207"/>
                </a:lnTo>
                <a:lnTo>
                  <a:pt x="157734" y="530827"/>
                </a:lnTo>
                <a:lnTo>
                  <a:pt x="212598" y="548639"/>
                </a:lnTo>
                <a:lnTo>
                  <a:pt x="213360" y="548639"/>
                </a:lnTo>
                <a:lnTo>
                  <a:pt x="213360" y="549401"/>
                </a:lnTo>
                <a:lnTo>
                  <a:pt x="214884" y="549590"/>
                </a:lnTo>
                <a:lnTo>
                  <a:pt x="214884" y="539495"/>
                </a:lnTo>
                <a:lnTo>
                  <a:pt x="215646" y="539495"/>
                </a:lnTo>
                <a:close/>
              </a:path>
              <a:path w="554354" h="557530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7530">
                <a:moveTo>
                  <a:pt x="276606" y="557021"/>
                </a:moveTo>
                <a:lnTo>
                  <a:pt x="276606" y="547877"/>
                </a:lnTo>
                <a:lnTo>
                  <a:pt x="275082" y="547877"/>
                </a:lnTo>
                <a:lnTo>
                  <a:pt x="275082" y="547671"/>
                </a:lnTo>
                <a:lnTo>
                  <a:pt x="214884" y="539495"/>
                </a:lnTo>
                <a:lnTo>
                  <a:pt x="214884" y="549590"/>
                </a:lnTo>
                <a:lnTo>
                  <a:pt x="275082" y="557021"/>
                </a:lnTo>
                <a:lnTo>
                  <a:pt x="275082" y="547877"/>
                </a:lnTo>
                <a:lnTo>
                  <a:pt x="275857" y="547776"/>
                </a:lnTo>
                <a:lnTo>
                  <a:pt x="275857" y="557021"/>
                </a:lnTo>
                <a:lnTo>
                  <a:pt x="276606" y="557021"/>
                </a:lnTo>
                <a:close/>
              </a:path>
              <a:path w="554354" h="557530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7530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7530">
                <a:moveTo>
                  <a:pt x="339090" y="549493"/>
                </a:moveTo>
                <a:lnTo>
                  <a:pt x="339090" y="539495"/>
                </a:lnTo>
                <a:lnTo>
                  <a:pt x="275857" y="547776"/>
                </a:lnTo>
                <a:lnTo>
                  <a:pt x="276606" y="547877"/>
                </a:lnTo>
                <a:lnTo>
                  <a:pt x="276606" y="557021"/>
                </a:lnTo>
                <a:lnTo>
                  <a:pt x="339090" y="549493"/>
                </a:lnTo>
                <a:close/>
              </a:path>
              <a:path w="554354" h="557530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7530">
                <a:moveTo>
                  <a:pt x="394716" y="520445"/>
                </a:moveTo>
                <a:lnTo>
                  <a:pt x="337566" y="539495"/>
                </a:lnTo>
                <a:lnTo>
                  <a:pt x="339090" y="539495"/>
                </a:lnTo>
                <a:lnTo>
                  <a:pt x="339090" y="549493"/>
                </a:lnTo>
                <a:lnTo>
                  <a:pt x="339852" y="549401"/>
                </a:lnTo>
                <a:lnTo>
                  <a:pt x="340614" y="548639"/>
                </a:lnTo>
                <a:lnTo>
                  <a:pt x="393954" y="530859"/>
                </a:lnTo>
                <a:lnTo>
                  <a:pt x="393954" y="521207"/>
                </a:lnTo>
                <a:lnTo>
                  <a:pt x="394716" y="520445"/>
                </a:lnTo>
                <a:close/>
              </a:path>
              <a:path w="554354" h="557530">
                <a:moveTo>
                  <a:pt x="394716" y="36303"/>
                </a:moveTo>
                <a:lnTo>
                  <a:pt x="394716" y="35813"/>
                </a:lnTo>
                <a:lnTo>
                  <a:pt x="393954" y="35813"/>
                </a:lnTo>
                <a:lnTo>
                  <a:pt x="394716" y="36303"/>
                </a:lnTo>
                <a:close/>
              </a:path>
              <a:path w="554354" h="557530">
                <a:moveTo>
                  <a:pt x="445008" y="487679"/>
                </a:moveTo>
                <a:lnTo>
                  <a:pt x="393954" y="521207"/>
                </a:lnTo>
                <a:lnTo>
                  <a:pt x="393954" y="530859"/>
                </a:lnTo>
                <a:lnTo>
                  <a:pt x="397764" y="529589"/>
                </a:lnTo>
                <a:lnTo>
                  <a:pt x="399288" y="529589"/>
                </a:lnTo>
                <a:lnTo>
                  <a:pt x="444246" y="500065"/>
                </a:lnTo>
                <a:lnTo>
                  <a:pt x="444246" y="488441"/>
                </a:lnTo>
                <a:lnTo>
                  <a:pt x="445008" y="487679"/>
                </a:lnTo>
                <a:close/>
              </a:path>
              <a:path w="554354" h="557530">
                <a:moveTo>
                  <a:pt x="445008" y="69341"/>
                </a:moveTo>
                <a:lnTo>
                  <a:pt x="445008" y="68579"/>
                </a:lnTo>
                <a:lnTo>
                  <a:pt x="444246" y="68579"/>
                </a:lnTo>
                <a:lnTo>
                  <a:pt x="445008" y="69341"/>
                </a:lnTo>
                <a:close/>
              </a:path>
              <a:path w="554354" h="557530">
                <a:moveTo>
                  <a:pt x="486918" y="459485"/>
                </a:moveTo>
                <a:lnTo>
                  <a:pt x="486918" y="445769"/>
                </a:lnTo>
                <a:lnTo>
                  <a:pt x="444246" y="488441"/>
                </a:lnTo>
                <a:lnTo>
                  <a:pt x="444246" y="500065"/>
                </a:lnTo>
                <a:lnTo>
                  <a:pt x="450342" y="496061"/>
                </a:lnTo>
                <a:lnTo>
                  <a:pt x="450342" y="495299"/>
                </a:lnTo>
                <a:lnTo>
                  <a:pt x="451104" y="495299"/>
                </a:lnTo>
                <a:lnTo>
                  <a:pt x="486918" y="459485"/>
                </a:lnTo>
                <a:close/>
              </a:path>
              <a:path w="554354" h="557530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7530">
                <a:moveTo>
                  <a:pt x="517662" y="397772"/>
                </a:moveTo>
                <a:lnTo>
                  <a:pt x="486156" y="446531"/>
                </a:lnTo>
                <a:lnTo>
                  <a:pt x="486918" y="445769"/>
                </a:lnTo>
                <a:lnTo>
                  <a:pt x="486918" y="459485"/>
                </a:lnTo>
                <a:lnTo>
                  <a:pt x="493776" y="452627"/>
                </a:lnTo>
                <a:lnTo>
                  <a:pt x="493776" y="451865"/>
                </a:lnTo>
                <a:lnTo>
                  <a:pt x="494538" y="451865"/>
                </a:lnTo>
                <a:lnTo>
                  <a:pt x="517398" y="415624"/>
                </a:lnTo>
                <a:lnTo>
                  <a:pt x="517398" y="398525"/>
                </a:lnTo>
                <a:lnTo>
                  <a:pt x="517662" y="397772"/>
                </a:lnTo>
                <a:close/>
              </a:path>
              <a:path w="554354" h="557530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7530">
                <a:moveTo>
                  <a:pt x="518160" y="397001"/>
                </a:moveTo>
                <a:lnTo>
                  <a:pt x="517662" y="397772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7530">
                <a:moveTo>
                  <a:pt x="518160" y="414416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5624"/>
                </a:lnTo>
                <a:lnTo>
                  <a:pt x="518160" y="414416"/>
                </a:lnTo>
                <a:close/>
              </a:path>
              <a:path w="554354" h="557530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0" y="279268"/>
                </a:lnTo>
                <a:lnTo>
                  <a:pt x="537972" y="340613"/>
                </a:lnTo>
                <a:lnTo>
                  <a:pt x="537972" y="339851"/>
                </a:lnTo>
                <a:lnTo>
                  <a:pt x="517662" y="397772"/>
                </a:lnTo>
                <a:lnTo>
                  <a:pt x="518160" y="397001"/>
                </a:lnTo>
                <a:lnTo>
                  <a:pt x="518160" y="414416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2899"/>
                </a:lnTo>
                <a:lnTo>
                  <a:pt x="547116" y="341375"/>
                </a:lnTo>
                <a:lnTo>
                  <a:pt x="553974" y="279653"/>
                </a:lnTo>
                <a:close/>
              </a:path>
              <a:path w="554354" h="557530">
                <a:moveTo>
                  <a:pt x="549021" y="279272"/>
                </a:moveTo>
                <a:lnTo>
                  <a:pt x="544068" y="278891"/>
                </a:lnTo>
                <a:lnTo>
                  <a:pt x="544030" y="279268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32295" y="2209547"/>
            <a:ext cx="124453" cy="135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09221" y="2252225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02782" y="2223230"/>
            <a:ext cx="74281" cy="56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99984" y="1873326"/>
            <a:ext cx="1967263" cy="800914"/>
          </a:xfrm>
          <a:custGeom>
            <a:avLst/>
            <a:gdLst/>
            <a:ahLst/>
            <a:cxnLst/>
            <a:rect l="l" t="t" r="r" b="b"/>
            <a:pathLst>
              <a:path w="2300604" h="936625">
                <a:moveTo>
                  <a:pt x="2300477" y="936497"/>
                </a:moveTo>
                <a:lnTo>
                  <a:pt x="2300477" y="0"/>
                </a:lnTo>
                <a:lnTo>
                  <a:pt x="0" y="0"/>
                </a:lnTo>
                <a:lnTo>
                  <a:pt x="0" y="936497"/>
                </a:lnTo>
                <a:lnTo>
                  <a:pt x="4572" y="936497"/>
                </a:lnTo>
                <a:lnTo>
                  <a:pt x="4572" y="9905"/>
                </a:lnTo>
                <a:lnTo>
                  <a:pt x="9905" y="4571"/>
                </a:lnTo>
                <a:lnTo>
                  <a:pt x="9905" y="9905"/>
                </a:lnTo>
                <a:lnTo>
                  <a:pt x="2290571" y="9905"/>
                </a:lnTo>
                <a:lnTo>
                  <a:pt x="2290571" y="4571"/>
                </a:lnTo>
                <a:lnTo>
                  <a:pt x="2295893" y="9905"/>
                </a:lnTo>
                <a:lnTo>
                  <a:pt x="2295893" y="936497"/>
                </a:lnTo>
                <a:lnTo>
                  <a:pt x="2300477" y="936497"/>
                </a:lnTo>
                <a:close/>
              </a:path>
              <a:path w="2300604" h="936625">
                <a:moveTo>
                  <a:pt x="9905" y="9905"/>
                </a:moveTo>
                <a:lnTo>
                  <a:pt x="9905" y="4571"/>
                </a:lnTo>
                <a:lnTo>
                  <a:pt x="4572" y="9905"/>
                </a:lnTo>
                <a:lnTo>
                  <a:pt x="9905" y="9905"/>
                </a:lnTo>
                <a:close/>
              </a:path>
              <a:path w="2300604" h="936625">
                <a:moveTo>
                  <a:pt x="9905" y="927353"/>
                </a:moveTo>
                <a:lnTo>
                  <a:pt x="9905" y="9905"/>
                </a:lnTo>
                <a:lnTo>
                  <a:pt x="4572" y="9905"/>
                </a:lnTo>
                <a:lnTo>
                  <a:pt x="4572" y="927353"/>
                </a:lnTo>
                <a:lnTo>
                  <a:pt x="9905" y="927353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4572" y="927353"/>
                </a:lnTo>
                <a:lnTo>
                  <a:pt x="9905" y="931925"/>
                </a:lnTo>
                <a:lnTo>
                  <a:pt x="9905" y="936497"/>
                </a:lnTo>
                <a:lnTo>
                  <a:pt x="2290571" y="936497"/>
                </a:lnTo>
                <a:lnTo>
                  <a:pt x="2290571" y="931925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9905" y="936497"/>
                </a:moveTo>
                <a:lnTo>
                  <a:pt x="9905" y="931925"/>
                </a:lnTo>
                <a:lnTo>
                  <a:pt x="4572" y="927353"/>
                </a:lnTo>
                <a:lnTo>
                  <a:pt x="4572" y="936497"/>
                </a:lnTo>
                <a:lnTo>
                  <a:pt x="9905" y="936497"/>
                </a:lnTo>
                <a:close/>
              </a:path>
              <a:path w="2300604" h="936625">
                <a:moveTo>
                  <a:pt x="2295893" y="9905"/>
                </a:moveTo>
                <a:lnTo>
                  <a:pt x="2290571" y="4571"/>
                </a:lnTo>
                <a:lnTo>
                  <a:pt x="2290571" y="9905"/>
                </a:lnTo>
                <a:lnTo>
                  <a:pt x="2295893" y="9905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2295893" y="9905"/>
                </a:lnTo>
                <a:lnTo>
                  <a:pt x="2290571" y="9905"/>
                </a:lnTo>
                <a:lnTo>
                  <a:pt x="2290571" y="927353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2295893" y="936497"/>
                </a:moveTo>
                <a:lnTo>
                  <a:pt x="2295893" y="927353"/>
                </a:lnTo>
                <a:lnTo>
                  <a:pt x="2290571" y="931925"/>
                </a:lnTo>
                <a:lnTo>
                  <a:pt x="2290571" y="936497"/>
                </a:lnTo>
                <a:lnTo>
                  <a:pt x="2295893" y="9364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76518" y="2378309"/>
            <a:ext cx="219912" cy="203079"/>
          </a:xfrm>
          <a:custGeom>
            <a:avLst/>
            <a:gdLst/>
            <a:ahLst/>
            <a:cxnLst/>
            <a:rect l="l" t="t" r="r" b="b"/>
            <a:pathLst>
              <a:path w="257175" h="237489">
                <a:moveTo>
                  <a:pt x="209550" y="229605"/>
                </a:moveTo>
                <a:lnTo>
                  <a:pt x="209550" y="177545"/>
                </a:lnTo>
                <a:lnTo>
                  <a:pt x="63246" y="0"/>
                </a:lnTo>
                <a:lnTo>
                  <a:pt x="0" y="0"/>
                </a:lnTo>
                <a:lnTo>
                  <a:pt x="0" y="8382"/>
                </a:lnTo>
                <a:lnTo>
                  <a:pt x="19050" y="8381"/>
                </a:lnTo>
                <a:lnTo>
                  <a:pt x="23622" y="9905"/>
                </a:lnTo>
                <a:lnTo>
                  <a:pt x="25146" y="12953"/>
                </a:lnTo>
                <a:lnTo>
                  <a:pt x="30480" y="14477"/>
                </a:lnTo>
                <a:lnTo>
                  <a:pt x="33528" y="14477"/>
                </a:lnTo>
                <a:lnTo>
                  <a:pt x="38100" y="20574"/>
                </a:lnTo>
                <a:lnTo>
                  <a:pt x="41148" y="25145"/>
                </a:lnTo>
                <a:lnTo>
                  <a:pt x="49530" y="33527"/>
                </a:lnTo>
                <a:lnTo>
                  <a:pt x="49530" y="233172"/>
                </a:lnTo>
                <a:lnTo>
                  <a:pt x="63246" y="233172"/>
                </a:lnTo>
                <a:lnTo>
                  <a:pt x="63246" y="52578"/>
                </a:lnTo>
                <a:lnTo>
                  <a:pt x="209550" y="229605"/>
                </a:lnTo>
                <a:close/>
              </a:path>
              <a:path w="257175" h="237489">
                <a:moveTo>
                  <a:pt x="49530" y="233172"/>
                </a:moveTo>
                <a:lnTo>
                  <a:pt x="49530" y="211074"/>
                </a:lnTo>
                <a:lnTo>
                  <a:pt x="45720" y="215646"/>
                </a:lnTo>
                <a:lnTo>
                  <a:pt x="42672" y="219456"/>
                </a:lnTo>
                <a:lnTo>
                  <a:pt x="41148" y="225552"/>
                </a:lnTo>
                <a:lnTo>
                  <a:pt x="33528" y="228600"/>
                </a:lnTo>
                <a:lnTo>
                  <a:pt x="23622" y="231647"/>
                </a:lnTo>
                <a:lnTo>
                  <a:pt x="16002" y="231647"/>
                </a:lnTo>
                <a:lnTo>
                  <a:pt x="16002" y="233172"/>
                </a:lnTo>
                <a:lnTo>
                  <a:pt x="49530" y="233172"/>
                </a:lnTo>
                <a:close/>
              </a:path>
              <a:path w="257175" h="237489">
                <a:moveTo>
                  <a:pt x="96774" y="233172"/>
                </a:moveTo>
                <a:lnTo>
                  <a:pt x="96774" y="231647"/>
                </a:lnTo>
                <a:lnTo>
                  <a:pt x="89154" y="231647"/>
                </a:lnTo>
                <a:lnTo>
                  <a:pt x="79248" y="228600"/>
                </a:lnTo>
                <a:lnTo>
                  <a:pt x="71628" y="225552"/>
                </a:lnTo>
                <a:lnTo>
                  <a:pt x="66294" y="224028"/>
                </a:lnTo>
                <a:lnTo>
                  <a:pt x="63246" y="219456"/>
                </a:lnTo>
                <a:lnTo>
                  <a:pt x="63246" y="233172"/>
                </a:lnTo>
                <a:lnTo>
                  <a:pt x="96774" y="233172"/>
                </a:lnTo>
                <a:close/>
              </a:path>
              <a:path w="257175" h="237489">
                <a:moveTo>
                  <a:pt x="256794" y="4571"/>
                </a:moveTo>
                <a:lnTo>
                  <a:pt x="256794" y="0"/>
                </a:lnTo>
                <a:lnTo>
                  <a:pt x="176022" y="0"/>
                </a:lnTo>
                <a:lnTo>
                  <a:pt x="176022" y="4571"/>
                </a:lnTo>
                <a:lnTo>
                  <a:pt x="192024" y="4571"/>
                </a:lnTo>
                <a:lnTo>
                  <a:pt x="198120" y="8381"/>
                </a:lnTo>
                <a:lnTo>
                  <a:pt x="206502" y="14477"/>
                </a:lnTo>
                <a:lnTo>
                  <a:pt x="209550" y="22097"/>
                </a:lnTo>
                <a:lnTo>
                  <a:pt x="209550" y="229605"/>
                </a:lnTo>
                <a:lnTo>
                  <a:pt x="215646" y="236982"/>
                </a:lnTo>
                <a:lnTo>
                  <a:pt x="222504" y="236982"/>
                </a:lnTo>
                <a:lnTo>
                  <a:pt x="222504" y="39623"/>
                </a:lnTo>
                <a:lnTo>
                  <a:pt x="224028" y="27431"/>
                </a:lnTo>
                <a:lnTo>
                  <a:pt x="224028" y="20573"/>
                </a:lnTo>
                <a:lnTo>
                  <a:pt x="228600" y="9905"/>
                </a:lnTo>
                <a:lnTo>
                  <a:pt x="234696" y="8381"/>
                </a:lnTo>
                <a:lnTo>
                  <a:pt x="241554" y="4571"/>
                </a:lnTo>
                <a:lnTo>
                  <a:pt x="256794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75866" y="2378309"/>
            <a:ext cx="220998" cy="203079"/>
          </a:xfrm>
          <a:custGeom>
            <a:avLst/>
            <a:gdLst/>
            <a:ahLst/>
            <a:cxnLst/>
            <a:rect l="l" t="t" r="r" b="b"/>
            <a:pathLst>
              <a:path w="258445" h="237489">
                <a:moveTo>
                  <a:pt x="64008" y="761"/>
                </a:moveTo>
                <a:lnTo>
                  <a:pt x="64008" y="0"/>
                </a:lnTo>
                <a:lnTo>
                  <a:pt x="0" y="0"/>
                </a:lnTo>
                <a:lnTo>
                  <a:pt x="0" y="8382"/>
                </a:lnTo>
                <a:lnTo>
                  <a:pt x="762" y="8382"/>
                </a:lnTo>
                <a:lnTo>
                  <a:pt x="761" y="761"/>
                </a:lnTo>
                <a:lnTo>
                  <a:pt x="64008" y="761"/>
                </a:lnTo>
                <a:close/>
              </a:path>
              <a:path w="258445" h="237489">
                <a:moveTo>
                  <a:pt x="26424" y="12339"/>
                </a:moveTo>
                <a:lnTo>
                  <a:pt x="25146" y="9143"/>
                </a:lnTo>
                <a:lnTo>
                  <a:pt x="24384" y="9143"/>
                </a:lnTo>
                <a:lnTo>
                  <a:pt x="19812" y="7619"/>
                </a:lnTo>
                <a:lnTo>
                  <a:pt x="762" y="7620"/>
                </a:lnTo>
                <a:lnTo>
                  <a:pt x="762" y="8382"/>
                </a:lnTo>
                <a:lnTo>
                  <a:pt x="19812" y="8381"/>
                </a:lnTo>
                <a:lnTo>
                  <a:pt x="24384" y="9905"/>
                </a:lnTo>
                <a:lnTo>
                  <a:pt x="25908" y="12953"/>
                </a:lnTo>
                <a:lnTo>
                  <a:pt x="25908" y="12191"/>
                </a:lnTo>
                <a:lnTo>
                  <a:pt x="26424" y="12339"/>
                </a:lnTo>
                <a:close/>
              </a:path>
              <a:path w="258445" h="237489">
                <a:moveTo>
                  <a:pt x="41910" y="225552"/>
                </a:moveTo>
                <a:lnTo>
                  <a:pt x="34290" y="228600"/>
                </a:lnTo>
                <a:lnTo>
                  <a:pt x="24384" y="231647"/>
                </a:lnTo>
                <a:lnTo>
                  <a:pt x="16002" y="231647"/>
                </a:lnTo>
                <a:lnTo>
                  <a:pt x="16002" y="233934"/>
                </a:lnTo>
                <a:lnTo>
                  <a:pt x="16764" y="233934"/>
                </a:lnTo>
                <a:lnTo>
                  <a:pt x="16764" y="232410"/>
                </a:lnTo>
                <a:lnTo>
                  <a:pt x="24384" y="232410"/>
                </a:lnTo>
                <a:lnTo>
                  <a:pt x="34290" y="229361"/>
                </a:lnTo>
                <a:lnTo>
                  <a:pt x="41910" y="225552"/>
                </a:lnTo>
                <a:close/>
              </a:path>
              <a:path w="258445" h="237489">
                <a:moveTo>
                  <a:pt x="97536" y="233934"/>
                </a:moveTo>
                <a:lnTo>
                  <a:pt x="97536" y="233172"/>
                </a:lnTo>
                <a:lnTo>
                  <a:pt x="16764" y="233172"/>
                </a:lnTo>
                <a:lnTo>
                  <a:pt x="16764" y="233934"/>
                </a:lnTo>
                <a:lnTo>
                  <a:pt x="97536" y="233934"/>
                </a:lnTo>
                <a:close/>
              </a:path>
              <a:path w="258445" h="237489">
                <a:moveTo>
                  <a:pt x="26670" y="12953"/>
                </a:moveTo>
                <a:lnTo>
                  <a:pt x="26424" y="12339"/>
                </a:lnTo>
                <a:lnTo>
                  <a:pt x="25908" y="12191"/>
                </a:lnTo>
                <a:lnTo>
                  <a:pt x="26670" y="12953"/>
                </a:lnTo>
                <a:close/>
              </a:path>
              <a:path w="258445" h="237489">
                <a:moveTo>
                  <a:pt x="26670" y="13207"/>
                </a:moveTo>
                <a:lnTo>
                  <a:pt x="26670" y="12953"/>
                </a:lnTo>
                <a:lnTo>
                  <a:pt x="25908" y="12191"/>
                </a:lnTo>
                <a:lnTo>
                  <a:pt x="25908" y="12953"/>
                </a:lnTo>
                <a:lnTo>
                  <a:pt x="26670" y="13207"/>
                </a:lnTo>
                <a:close/>
              </a:path>
              <a:path w="258445" h="237489">
                <a:moveTo>
                  <a:pt x="34290" y="14477"/>
                </a:moveTo>
                <a:lnTo>
                  <a:pt x="34290" y="13715"/>
                </a:lnTo>
                <a:lnTo>
                  <a:pt x="31242" y="13715"/>
                </a:lnTo>
                <a:lnTo>
                  <a:pt x="26424" y="12339"/>
                </a:lnTo>
                <a:lnTo>
                  <a:pt x="26670" y="12953"/>
                </a:lnTo>
                <a:lnTo>
                  <a:pt x="26670" y="13207"/>
                </a:lnTo>
                <a:lnTo>
                  <a:pt x="30480" y="14477"/>
                </a:lnTo>
                <a:lnTo>
                  <a:pt x="34290" y="14477"/>
                </a:lnTo>
                <a:close/>
              </a:path>
              <a:path w="258445" h="237489">
                <a:moveTo>
                  <a:pt x="38862" y="20574"/>
                </a:moveTo>
                <a:lnTo>
                  <a:pt x="34290" y="14477"/>
                </a:lnTo>
                <a:lnTo>
                  <a:pt x="33528" y="14477"/>
                </a:lnTo>
                <a:lnTo>
                  <a:pt x="38862" y="20574"/>
                </a:lnTo>
                <a:close/>
              </a:path>
              <a:path w="258445" h="237489">
                <a:moveTo>
                  <a:pt x="42672" y="25145"/>
                </a:moveTo>
                <a:lnTo>
                  <a:pt x="38862" y="20574"/>
                </a:lnTo>
                <a:lnTo>
                  <a:pt x="41910" y="25908"/>
                </a:lnTo>
                <a:lnTo>
                  <a:pt x="41910" y="25145"/>
                </a:lnTo>
                <a:lnTo>
                  <a:pt x="42672" y="25145"/>
                </a:lnTo>
                <a:close/>
              </a:path>
              <a:path w="258445" h="237489">
                <a:moveTo>
                  <a:pt x="50292" y="211074"/>
                </a:moveTo>
                <a:lnTo>
                  <a:pt x="50292" y="33527"/>
                </a:lnTo>
                <a:lnTo>
                  <a:pt x="41910" y="25145"/>
                </a:lnTo>
                <a:lnTo>
                  <a:pt x="41910" y="25908"/>
                </a:lnTo>
                <a:lnTo>
                  <a:pt x="49530" y="33527"/>
                </a:lnTo>
                <a:lnTo>
                  <a:pt x="49530" y="212407"/>
                </a:lnTo>
                <a:lnTo>
                  <a:pt x="50292" y="211074"/>
                </a:lnTo>
                <a:close/>
              </a:path>
              <a:path w="258445" h="237489">
                <a:moveTo>
                  <a:pt x="49530" y="212407"/>
                </a:moveTo>
                <a:lnTo>
                  <a:pt x="49530" y="211074"/>
                </a:lnTo>
                <a:lnTo>
                  <a:pt x="46482" y="215646"/>
                </a:lnTo>
                <a:lnTo>
                  <a:pt x="43434" y="218694"/>
                </a:lnTo>
                <a:lnTo>
                  <a:pt x="43434" y="219456"/>
                </a:lnTo>
                <a:lnTo>
                  <a:pt x="41910" y="225552"/>
                </a:lnTo>
                <a:lnTo>
                  <a:pt x="42672" y="225552"/>
                </a:lnTo>
                <a:lnTo>
                  <a:pt x="44196" y="219456"/>
                </a:lnTo>
                <a:lnTo>
                  <a:pt x="47244" y="216408"/>
                </a:lnTo>
                <a:lnTo>
                  <a:pt x="49530" y="21240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64769" y="0"/>
                </a:lnTo>
                <a:lnTo>
                  <a:pt x="64008" y="0"/>
                </a:lnTo>
                <a:lnTo>
                  <a:pt x="209686" y="177545"/>
                </a:lnTo>
                <a:lnTo>
                  <a:pt x="210311" y="177545"/>
                </a:lnTo>
                <a:close/>
              </a:path>
              <a:path w="258445" h="237489">
                <a:moveTo>
                  <a:pt x="64769" y="52577"/>
                </a:moveTo>
                <a:lnTo>
                  <a:pt x="64769" y="51816"/>
                </a:lnTo>
                <a:lnTo>
                  <a:pt x="64008" y="51816"/>
                </a:lnTo>
                <a:lnTo>
                  <a:pt x="64008" y="52577"/>
                </a:lnTo>
                <a:lnTo>
                  <a:pt x="64769" y="52577"/>
                </a:lnTo>
                <a:close/>
              </a:path>
              <a:path w="258445" h="237489">
                <a:moveTo>
                  <a:pt x="217170" y="236220"/>
                </a:moveTo>
                <a:lnTo>
                  <a:pt x="64769" y="52577"/>
                </a:lnTo>
                <a:lnTo>
                  <a:pt x="64008" y="52577"/>
                </a:lnTo>
                <a:lnTo>
                  <a:pt x="216408" y="236982"/>
                </a:lnTo>
                <a:lnTo>
                  <a:pt x="216408" y="236220"/>
                </a:lnTo>
                <a:lnTo>
                  <a:pt x="217170" y="236220"/>
                </a:lnTo>
                <a:close/>
              </a:path>
              <a:path w="258445" h="237489">
                <a:moveTo>
                  <a:pt x="98298" y="233934"/>
                </a:moveTo>
                <a:lnTo>
                  <a:pt x="98298" y="231647"/>
                </a:lnTo>
                <a:lnTo>
                  <a:pt x="89916" y="231647"/>
                </a:lnTo>
                <a:lnTo>
                  <a:pt x="80010" y="228600"/>
                </a:lnTo>
                <a:lnTo>
                  <a:pt x="72390" y="224790"/>
                </a:lnTo>
                <a:lnTo>
                  <a:pt x="67818" y="223265"/>
                </a:lnTo>
                <a:lnTo>
                  <a:pt x="67818" y="224028"/>
                </a:lnTo>
                <a:lnTo>
                  <a:pt x="64770" y="218694"/>
                </a:lnTo>
                <a:lnTo>
                  <a:pt x="64769" y="53500"/>
                </a:lnTo>
                <a:lnTo>
                  <a:pt x="64008" y="52577"/>
                </a:lnTo>
                <a:lnTo>
                  <a:pt x="64008" y="219456"/>
                </a:lnTo>
                <a:lnTo>
                  <a:pt x="67056" y="224028"/>
                </a:lnTo>
                <a:lnTo>
                  <a:pt x="72390" y="225552"/>
                </a:lnTo>
                <a:lnTo>
                  <a:pt x="80010" y="229361"/>
                </a:lnTo>
                <a:lnTo>
                  <a:pt x="89154" y="232410"/>
                </a:lnTo>
                <a:lnTo>
                  <a:pt x="97536" y="232410"/>
                </a:lnTo>
                <a:lnTo>
                  <a:pt x="97536" y="233934"/>
                </a:lnTo>
                <a:lnTo>
                  <a:pt x="98298" y="233934"/>
                </a:lnTo>
                <a:close/>
              </a:path>
              <a:path w="258445" h="237489">
                <a:moveTo>
                  <a:pt x="177546" y="0"/>
                </a:moveTo>
                <a:lnTo>
                  <a:pt x="176784" y="0"/>
                </a:lnTo>
                <a:lnTo>
                  <a:pt x="176784" y="761"/>
                </a:lnTo>
                <a:lnTo>
                  <a:pt x="177546" y="0"/>
                </a:lnTo>
                <a:close/>
              </a:path>
              <a:path w="258445" h="237489">
                <a:moveTo>
                  <a:pt x="258318" y="5333"/>
                </a:moveTo>
                <a:lnTo>
                  <a:pt x="258318" y="0"/>
                </a:lnTo>
                <a:lnTo>
                  <a:pt x="177546" y="0"/>
                </a:lnTo>
                <a:lnTo>
                  <a:pt x="176784" y="761"/>
                </a:lnTo>
                <a:lnTo>
                  <a:pt x="257556" y="761"/>
                </a:lnTo>
                <a:lnTo>
                  <a:pt x="257556" y="5333"/>
                </a:lnTo>
                <a:lnTo>
                  <a:pt x="258318" y="5333"/>
                </a:lnTo>
                <a:close/>
              </a:path>
              <a:path w="258445" h="237489">
                <a:moveTo>
                  <a:pt x="177546" y="4571"/>
                </a:moveTo>
                <a:lnTo>
                  <a:pt x="177546" y="761"/>
                </a:lnTo>
                <a:lnTo>
                  <a:pt x="176784" y="761"/>
                </a:lnTo>
                <a:lnTo>
                  <a:pt x="176784" y="4571"/>
                </a:lnTo>
                <a:lnTo>
                  <a:pt x="177546" y="4571"/>
                </a:lnTo>
                <a:close/>
              </a:path>
              <a:path w="258445" h="237489">
                <a:moveTo>
                  <a:pt x="210311" y="22097"/>
                </a:moveTo>
                <a:lnTo>
                  <a:pt x="207264" y="14477"/>
                </a:lnTo>
                <a:lnTo>
                  <a:pt x="207264" y="13715"/>
                </a:lnTo>
                <a:lnTo>
                  <a:pt x="199644" y="7619"/>
                </a:lnTo>
                <a:lnTo>
                  <a:pt x="192786" y="4571"/>
                </a:lnTo>
                <a:lnTo>
                  <a:pt x="176784" y="4571"/>
                </a:lnTo>
                <a:lnTo>
                  <a:pt x="176784" y="5333"/>
                </a:lnTo>
                <a:lnTo>
                  <a:pt x="192786" y="5333"/>
                </a:lnTo>
                <a:lnTo>
                  <a:pt x="198882" y="8381"/>
                </a:lnTo>
                <a:lnTo>
                  <a:pt x="206502" y="14477"/>
                </a:lnTo>
                <a:lnTo>
                  <a:pt x="210311" y="2209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210311" y="22097"/>
                </a:lnTo>
                <a:lnTo>
                  <a:pt x="209550" y="22097"/>
                </a:lnTo>
                <a:lnTo>
                  <a:pt x="209550" y="176616"/>
                </a:lnTo>
                <a:lnTo>
                  <a:pt x="210311" y="177545"/>
                </a:lnTo>
                <a:close/>
              </a:path>
              <a:path w="258445" h="237489">
                <a:moveTo>
                  <a:pt x="209686" y="177545"/>
                </a:moveTo>
                <a:lnTo>
                  <a:pt x="209550" y="177379"/>
                </a:lnTo>
                <a:lnTo>
                  <a:pt x="209550" y="177545"/>
                </a:lnTo>
                <a:lnTo>
                  <a:pt x="209686" y="177545"/>
                </a:lnTo>
                <a:close/>
              </a:path>
              <a:path w="258445" h="237489">
                <a:moveTo>
                  <a:pt x="210311" y="178307"/>
                </a:moveTo>
                <a:lnTo>
                  <a:pt x="210311" y="177545"/>
                </a:lnTo>
                <a:lnTo>
                  <a:pt x="209686" y="177545"/>
                </a:lnTo>
                <a:lnTo>
                  <a:pt x="210311" y="178307"/>
                </a:lnTo>
                <a:close/>
              </a:path>
              <a:path w="258445" h="237489">
                <a:moveTo>
                  <a:pt x="223265" y="236220"/>
                </a:moveTo>
                <a:lnTo>
                  <a:pt x="216408" y="236220"/>
                </a:lnTo>
                <a:lnTo>
                  <a:pt x="216408" y="236982"/>
                </a:lnTo>
                <a:lnTo>
                  <a:pt x="222504" y="236982"/>
                </a:lnTo>
                <a:lnTo>
                  <a:pt x="223265" y="236220"/>
                </a:lnTo>
                <a:close/>
              </a:path>
              <a:path w="258445" h="237489">
                <a:moveTo>
                  <a:pt x="257556" y="5333"/>
                </a:moveTo>
                <a:lnTo>
                  <a:pt x="257556" y="4571"/>
                </a:lnTo>
                <a:lnTo>
                  <a:pt x="241554" y="4571"/>
                </a:lnTo>
                <a:lnTo>
                  <a:pt x="235458" y="7619"/>
                </a:lnTo>
                <a:lnTo>
                  <a:pt x="229361" y="9143"/>
                </a:lnTo>
                <a:lnTo>
                  <a:pt x="224028" y="20573"/>
                </a:lnTo>
                <a:lnTo>
                  <a:pt x="224028" y="27431"/>
                </a:lnTo>
                <a:lnTo>
                  <a:pt x="222504" y="39623"/>
                </a:lnTo>
                <a:lnTo>
                  <a:pt x="222504" y="236220"/>
                </a:lnTo>
                <a:lnTo>
                  <a:pt x="223265" y="236220"/>
                </a:lnTo>
                <a:lnTo>
                  <a:pt x="223265" y="39623"/>
                </a:lnTo>
                <a:lnTo>
                  <a:pt x="224790" y="27431"/>
                </a:lnTo>
                <a:lnTo>
                  <a:pt x="224790" y="20573"/>
                </a:lnTo>
                <a:lnTo>
                  <a:pt x="229361" y="9905"/>
                </a:lnTo>
                <a:lnTo>
                  <a:pt x="235458" y="8381"/>
                </a:lnTo>
                <a:lnTo>
                  <a:pt x="236220" y="8381"/>
                </a:lnTo>
                <a:lnTo>
                  <a:pt x="242315" y="5333"/>
                </a:lnTo>
                <a:lnTo>
                  <a:pt x="257556" y="5333"/>
                </a:lnTo>
                <a:close/>
              </a:path>
              <a:path w="258445" h="237489">
                <a:moveTo>
                  <a:pt x="223265" y="236982"/>
                </a:moveTo>
                <a:lnTo>
                  <a:pt x="223265" y="236220"/>
                </a:lnTo>
                <a:lnTo>
                  <a:pt x="222504" y="236982"/>
                </a:lnTo>
                <a:lnTo>
                  <a:pt x="223265" y="2369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76794" y="2252225"/>
            <a:ext cx="392584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0" y="0"/>
                </a:moveTo>
                <a:lnTo>
                  <a:pt x="458724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69052" y="2223230"/>
            <a:ext cx="74932" cy="56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44366" y="2252225"/>
            <a:ext cx="390955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34670" y="2223230"/>
            <a:ext cx="75584" cy="56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27464" y="1686318"/>
            <a:ext cx="3508277" cy="1158204"/>
          </a:xfrm>
          <a:custGeom>
            <a:avLst/>
            <a:gdLst/>
            <a:ahLst/>
            <a:cxnLst/>
            <a:rect l="l" t="t" r="r" b="b"/>
            <a:pathLst>
              <a:path w="4102734" h="1354455">
                <a:moveTo>
                  <a:pt x="4102608" y="1354074"/>
                </a:moveTo>
                <a:lnTo>
                  <a:pt x="4102608" y="0"/>
                </a:lnTo>
                <a:lnTo>
                  <a:pt x="0" y="0"/>
                </a:lnTo>
                <a:lnTo>
                  <a:pt x="0" y="1354074"/>
                </a:lnTo>
                <a:lnTo>
                  <a:pt x="4571" y="1354074"/>
                </a:lnTo>
                <a:lnTo>
                  <a:pt x="4571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4092701" y="9143"/>
                </a:lnTo>
                <a:lnTo>
                  <a:pt x="4092701" y="4571"/>
                </a:lnTo>
                <a:lnTo>
                  <a:pt x="4097273" y="9143"/>
                </a:lnTo>
                <a:lnTo>
                  <a:pt x="4097273" y="1354074"/>
                </a:lnTo>
                <a:lnTo>
                  <a:pt x="4102608" y="1354074"/>
                </a:lnTo>
                <a:close/>
              </a:path>
              <a:path w="4102734" h="1354455">
                <a:moveTo>
                  <a:pt x="9906" y="9143"/>
                </a:moveTo>
                <a:lnTo>
                  <a:pt x="9906" y="4571"/>
                </a:lnTo>
                <a:lnTo>
                  <a:pt x="4571" y="9143"/>
                </a:lnTo>
                <a:lnTo>
                  <a:pt x="9906" y="9143"/>
                </a:lnTo>
                <a:close/>
              </a:path>
              <a:path w="4102734" h="1354455">
                <a:moveTo>
                  <a:pt x="9906" y="1344168"/>
                </a:moveTo>
                <a:lnTo>
                  <a:pt x="9906" y="9143"/>
                </a:lnTo>
                <a:lnTo>
                  <a:pt x="4571" y="9143"/>
                </a:lnTo>
                <a:lnTo>
                  <a:pt x="4572" y="1344168"/>
                </a:lnTo>
                <a:lnTo>
                  <a:pt x="9906" y="1344168"/>
                </a:lnTo>
                <a:close/>
              </a:path>
              <a:path w="4102734" h="1354455">
                <a:moveTo>
                  <a:pt x="4097273" y="1344168"/>
                </a:moveTo>
                <a:lnTo>
                  <a:pt x="4572" y="1344168"/>
                </a:lnTo>
                <a:lnTo>
                  <a:pt x="9906" y="1348739"/>
                </a:lnTo>
                <a:lnTo>
                  <a:pt x="9906" y="1354074"/>
                </a:lnTo>
                <a:lnTo>
                  <a:pt x="4092701" y="1354074"/>
                </a:lnTo>
                <a:lnTo>
                  <a:pt x="4092701" y="1348739"/>
                </a:lnTo>
                <a:lnTo>
                  <a:pt x="4097273" y="1344168"/>
                </a:lnTo>
                <a:close/>
              </a:path>
              <a:path w="4102734" h="1354455">
                <a:moveTo>
                  <a:pt x="9906" y="1354074"/>
                </a:moveTo>
                <a:lnTo>
                  <a:pt x="9906" y="1348739"/>
                </a:lnTo>
                <a:lnTo>
                  <a:pt x="4572" y="1344168"/>
                </a:lnTo>
                <a:lnTo>
                  <a:pt x="4571" y="1354074"/>
                </a:lnTo>
                <a:lnTo>
                  <a:pt x="9906" y="1354074"/>
                </a:lnTo>
                <a:close/>
              </a:path>
              <a:path w="4102734" h="1354455">
                <a:moveTo>
                  <a:pt x="4097273" y="9143"/>
                </a:moveTo>
                <a:lnTo>
                  <a:pt x="4092701" y="4571"/>
                </a:lnTo>
                <a:lnTo>
                  <a:pt x="4092701" y="9143"/>
                </a:lnTo>
                <a:lnTo>
                  <a:pt x="4097273" y="9143"/>
                </a:lnTo>
                <a:close/>
              </a:path>
              <a:path w="4102734" h="1354455">
                <a:moveTo>
                  <a:pt x="4097273" y="1344168"/>
                </a:moveTo>
                <a:lnTo>
                  <a:pt x="4097273" y="9143"/>
                </a:lnTo>
                <a:lnTo>
                  <a:pt x="4092701" y="9143"/>
                </a:lnTo>
                <a:lnTo>
                  <a:pt x="4092701" y="1344168"/>
                </a:lnTo>
                <a:lnTo>
                  <a:pt x="4097273" y="1344168"/>
                </a:lnTo>
                <a:close/>
              </a:path>
              <a:path w="4102734" h="1354455">
                <a:moveTo>
                  <a:pt x="4097273" y="1354074"/>
                </a:moveTo>
                <a:lnTo>
                  <a:pt x="4097273" y="1344168"/>
                </a:lnTo>
                <a:lnTo>
                  <a:pt x="4092701" y="1348739"/>
                </a:lnTo>
                <a:lnTo>
                  <a:pt x="4092701" y="1354074"/>
                </a:lnTo>
                <a:lnTo>
                  <a:pt x="4097273" y="13540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72492" y="1873326"/>
            <a:ext cx="3323127" cy="878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Rechteck 1">
            <a:extLst>
              <a:ext uri="{FF2B5EF4-FFF2-40B4-BE49-F238E27FC236}">
                <a16:creationId xmlns:a16="http://schemas.microsoft.com/office/drawing/2014/main" id="{B211E39D-CDCA-F5F5-FD25-93204380291A}"/>
              </a:ext>
            </a:extLst>
          </p:cNvPr>
          <p:cNvSpPr/>
          <p:nvPr/>
        </p:nvSpPr>
        <p:spPr>
          <a:xfrm>
            <a:off x="2267744" y="61653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D. </a:t>
            </a:r>
            <a:r>
              <a:rPr lang="en-US" sz="1200" dirty="0" err="1">
                <a:solidFill>
                  <a:srgbClr val="0000FF"/>
                </a:solidFill>
              </a:rPr>
              <a:t>Blei</a:t>
            </a:r>
            <a:r>
              <a:rPr lang="en-US" sz="1200" dirty="0">
                <a:solidFill>
                  <a:srgbClr val="0000FF"/>
                </a:solidFill>
              </a:rPr>
              <a:t>, A. Ng, and M. Jordan. Latent Dirichlet Allocation. </a:t>
            </a:r>
            <a:br>
              <a:rPr lang="en-US" sz="1200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Journal of Machine Learning Research, 3:993-1022, January </a:t>
            </a:r>
            <a:r>
              <a:rPr lang="en-US" sz="1200" b="1" dirty="0">
                <a:solidFill>
                  <a:srgbClr val="FF0000"/>
                </a:solidFill>
              </a:rPr>
              <a:t>2003</a:t>
            </a:r>
            <a:endParaRPr lang="de-DE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6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Topic Modeling Scenario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1" y="4663265"/>
            <a:ext cx="8713092" cy="1502585"/>
          </a:xfrm>
        </p:spPr>
        <p:txBody>
          <a:bodyPr/>
          <a:lstStyle/>
          <a:p>
            <a:r>
              <a:rPr lang="en-US" dirty="0"/>
              <a:t>In reality, we only observe the documents</a:t>
            </a:r>
          </a:p>
          <a:p>
            <a:r>
              <a:rPr lang="en-US" dirty="0"/>
              <a:t>The other structures are hidden variables</a:t>
            </a:r>
          </a:p>
          <a:p>
            <a:r>
              <a:rPr lang="en-US" dirty="0"/>
              <a:t>Topic modeling algorithms infer these variables from data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586" y="1124744"/>
            <a:ext cx="6440965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33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3366" y="1206748"/>
            <a:ext cx="1275490" cy="926889"/>
          </a:xfrm>
          <a:custGeom>
            <a:avLst/>
            <a:gdLst/>
            <a:ahLst/>
            <a:cxnLst/>
            <a:rect l="l" t="t" r="r" b="b"/>
            <a:pathLst>
              <a:path w="1491615" h="1083945">
                <a:moveTo>
                  <a:pt x="1485900" y="486155"/>
                </a:moveTo>
                <a:lnTo>
                  <a:pt x="685799" y="486156"/>
                </a:lnTo>
                <a:lnTo>
                  <a:pt x="36271" y="1039840"/>
                </a:lnTo>
                <a:lnTo>
                  <a:pt x="22098" y="1064514"/>
                </a:lnTo>
                <a:lnTo>
                  <a:pt x="14478" y="1058418"/>
                </a:lnTo>
                <a:lnTo>
                  <a:pt x="0" y="1083564"/>
                </a:lnTo>
                <a:lnTo>
                  <a:pt x="688085" y="497135"/>
                </a:lnTo>
                <a:lnTo>
                  <a:pt x="688085" y="495300"/>
                </a:lnTo>
                <a:lnTo>
                  <a:pt x="691133" y="494538"/>
                </a:lnTo>
                <a:lnTo>
                  <a:pt x="691134" y="495300"/>
                </a:lnTo>
                <a:lnTo>
                  <a:pt x="1481328" y="495299"/>
                </a:lnTo>
                <a:lnTo>
                  <a:pt x="1481328" y="490727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345948" y="500747"/>
                </a:moveTo>
                <a:lnTo>
                  <a:pt x="345948" y="495300"/>
                </a:lnTo>
                <a:lnTo>
                  <a:pt x="337442" y="495300"/>
                </a:lnTo>
                <a:lnTo>
                  <a:pt x="14478" y="1058324"/>
                </a:lnTo>
                <a:lnTo>
                  <a:pt x="36271" y="1039840"/>
                </a:lnTo>
                <a:lnTo>
                  <a:pt x="345948" y="500747"/>
                </a:lnTo>
                <a:close/>
              </a:path>
              <a:path w="1491615" h="1083945">
                <a:moveTo>
                  <a:pt x="36271" y="1039840"/>
                </a:moveTo>
                <a:lnTo>
                  <a:pt x="14478" y="1058418"/>
                </a:lnTo>
                <a:lnTo>
                  <a:pt x="22098" y="1064514"/>
                </a:lnTo>
                <a:lnTo>
                  <a:pt x="36271" y="1039840"/>
                </a:lnTo>
                <a:close/>
              </a:path>
              <a:path w="1491615" h="1083945">
                <a:moveTo>
                  <a:pt x="1491234" y="495299"/>
                </a:moveTo>
                <a:lnTo>
                  <a:pt x="1491234" y="0"/>
                </a:lnTo>
                <a:lnTo>
                  <a:pt x="112775" y="0"/>
                </a:lnTo>
                <a:lnTo>
                  <a:pt x="112775" y="495300"/>
                </a:lnTo>
                <a:lnTo>
                  <a:pt x="117347" y="495300"/>
                </a:lnTo>
                <a:lnTo>
                  <a:pt x="117347" y="9906"/>
                </a:lnTo>
                <a:lnTo>
                  <a:pt x="122681" y="4572"/>
                </a:lnTo>
                <a:lnTo>
                  <a:pt x="122681" y="9906"/>
                </a:lnTo>
                <a:lnTo>
                  <a:pt x="1481328" y="9905"/>
                </a:lnTo>
                <a:lnTo>
                  <a:pt x="1481328" y="4571"/>
                </a:lnTo>
                <a:lnTo>
                  <a:pt x="1485900" y="9905"/>
                </a:lnTo>
                <a:lnTo>
                  <a:pt x="1485900" y="495299"/>
                </a:lnTo>
                <a:lnTo>
                  <a:pt x="1491234" y="495299"/>
                </a:lnTo>
                <a:close/>
              </a:path>
              <a:path w="1491615" h="1083945">
                <a:moveTo>
                  <a:pt x="122681" y="9906"/>
                </a:moveTo>
                <a:lnTo>
                  <a:pt x="122681" y="4572"/>
                </a:lnTo>
                <a:lnTo>
                  <a:pt x="117347" y="9906"/>
                </a:lnTo>
                <a:lnTo>
                  <a:pt x="122681" y="9906"/>
                </a:lnTo>
                <a:close/>
              </a:path>
              <a:path w="1491615" h="1083945">
                <a:moveTo>
                  <a:pt x="122681" y="486156"/>
                </a:moveTo>
                <a:lnTo>
                  <a:pt x="122681" y="9906"/>
                </a:lnTo>
                <a:lnTo>
                  <a:pt x="117347" y="9906"/>
                </a:lnTo>
                <a:lnTo>
                  <a:pt x="117347" y="486156"/>
                </a:lnTo>
                <a:lnTo>
                  <a:pt x="122681" y="486156"/>
                </a:lnTo>
                <a:close/>
              </a:path>
              <a:path w="1491615" h="1083945">
                <a:moveTo>
                  <a:pt x="354330" y="486156"/>
                </a:moveTo>
                <a:lnTo>
                  <a:pt x="117347" y="486156"/>
                </a:lnTo>
                <a:lnTo>
                  <a:pt x="122681" y="490727"/>
                </a:lnTo>
                <a:lnTo>
                  <a:pt x="122681" y="495300"/>
                </a:lnTo>
                <a:lnTo>
                  <a:pt x="337442" y="495300"/>
                </a:lnTo>
                <a:lnTo>
                  <a:pt x="341376" y="488442"/>
                </a:lnTo>
                <a:lnTo>
                  <a:pt x="345948" y="495300"/>
                </a:lnTo>
                <a:lnTo>
                  <a:pt x="345948" y="500747"/>
                </a:lnTo>
                <a:lnTo>
                  <a:pt x="354330" y="486156"/>
                </a:lnTo>
                <a:close/>
              </a:path>
              <a:path w="1491615" h="1083945">
                <a:moveTo>
                  <a:pt x="122681" y="495300"/>
                </a:moveTo>
                <a:lnTo>
                  <a:pt x="122681" y="490727"/>
                </a:lnTo>
                <a:lnTo>
                  <a:pt x="117347" y="486156"/>
                </a:lnTo>
                <a:lnTo>
                  <a:pt x="117347" y="495300"/>
                </a:lnTo>
                <a:lnTo>
                  <a:pt x="122681" y="495300"/>
                </a:lnTo>
                <a:close/>
              </a:path>
              <a:path w="1491615" h="1083945">
                <a:moveTo>
                  <a:pt x="345948" y="495300"/>
                </a:moveTo>
                <a:lnTo>
                  <a:pt x="341376" y="488442"/>
                </a:lnTo>
                <a:lnTo>
                  <a:pt x="337442" y="495300"/>
                </a:lnTo>
                <a:lnTo>
                  <a:pt x="345948" y="495300"/>
                </a:lnTo>
                <a:close/>
              </a:path>
              <a:path w="1491615" h="1083945">
                <a:moveTo>
                  <a:pt x="691133" y="494538"/>
                </a:moveTo>
                <a:lnTo>
                  <a:pt x="688085" y="495300"/>
                </a:lnTo>
                <a:lnTo>
                  <a:pt x="690239" y="495300"/>
                </a:lnTo>
                <a:lnTo>
                  <a:pt x="691133" y="494538"/>
                </a:lnTo>
                <a:close/>
              </a:path>
              <a:path w="1491615" h="1083945">
                <a:moveTo>
                  <a:pt x="690239" y="495300"/>
                </a:moveTo>
                <a:lnTo>
                  <a:pt x="688085" y="495300"/>
                </a:lnTo>
                <a:lnTo>
                  <a:pt x="688085" y="497135"/>
                </a:lnTo>
                <a:lnTo>
                  <a:pt x="690239" y="495300"/>
                </a:lnTo>
                <a:close/>
              </a:path>
              <a:path w="1491615" h="1083945">
                <a:moveTo>
                  <a:pt x="691134" y="495300"/>
                </a:moveTo>
                <a:lnTo>
                  <a:pt x="691133" y="494538"/>
                </a:lnTo>
                <a:lnTo>
                  <a:pt x="690239" y="495300"/>
                </a:lnTo>
                <a:lnTo>
                  <a:pt x="691134" y="495300"/>
                </a:lnTo>
                <a:close/>
              </a:path>
              <a:path w="1491615" h="1083945">
                <a:moveTo>
                  <a:pt x="1485900" y="9905"/>
                </a:moveTo>
                <a:lnTo>
                  <a:pt x="1481328" y="4571"/>
                </a:lnTo>
                <a:lnTo>
                  <a:pt x="1481328" y="9905"/>
                </a:lnTo>
                <a:lnTo>
                  <a:pt x="1485900" y="9905"/>
                </a:lnTo>
                <a:close/>
              </a:path>
              <a:path w="1491615" h="1083945">
                <a:moveTo>
                  <a:pt x="1485900" y="486155"/>
                </a:moveTo>
                <a:lnTo>
                  <a:pt x="1485900" y="9905"/>
                </a:lnTo>
                <a:lnTo>
                  <a:pt x="1481328" y="9905"/>
                </a:lnTo>
                <a:lnTo>
                  <a:pt x="1481328" y="486155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1485900" y="495299"/>
                </a:moveTo>
                <a:lnTo>
                  <a:pt x="1485900" y="486155"/>
                </a:lnTo>
                <a:lnTo>
                  <a:pt x="1481328" y="490727"/>
                </a:lnTo>
                <a:lnTo>
                  <a:pt x="1481328" y="495299"/>
                </a:lnTo>
                <a:lnTo>
                  <a:pt x="1485900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9934" y="1206748"/>
            <a:ext cx="3201486" cy="944265"/>
          </a:xfrm>
          <a:custGeom>
            <a:avLst/>
            <a:gdLst/>
            <a:ahLst/>
            <a:cxnLst/>
            <a:rect l="l" t="t" r="r" b="b"/>
            <a:pathLst>
              <a:path w="3743960" h="1104264">
                <a:moveTo>
                  <a:pt x="3743705" y="495299"/>
                </a:moveTo>
                <a:lnTo>
                  <a:pt x="3743705" y="0"/>
                </a:lnTo>
                <a:lnTo>
                  <a:pt x="0" y="0"/>
                </a:lnTo>
                <a:lnTo>
                  <a:pt x="0" y="495300"/>
                </a:lnTo>
                <a:lnTo>
                  <a:pt x="4572" y="495300"/>
                </a:lnTo>
                <a:lnTo>
                  <a:pt x="4572" y="9906"/>
                </a:lnTo>
                <a:lnTo>
                  <a:pt x="9905" y="4572"/>
                </a:lnTo>
                <a:lnTo>
                  <a:pt x="9905" y="9906"/>
                </a:lnTo>
                <a:lnTo>
                  <a:pt x="3733800" y="9905"/>
                </a:lnTo>
                <a:lnTo>
                  <a:pt x="3733800" y="4571"/>
                </a:lnTo>
                <a:lnTo>
                  <a:pt x="3738372" y="9905"/>
                </a:lnTo>
                <a:lnTo>
                  <a:pt x="3738372" y="495299"/>
                </a:lnTo>
                <a:lnTo>
                  <a:pt x="3743705" y="495299"/>
                </a:lnTo>
                <a:close/>
              </a:path>
              <a:path w="3743960" h="1104264">
                <a:moveTo>
                  <a:pt x="9905" y="9906"/>
                </a:moveTo>
                <a:lnTo>
                  <a:pt x="9905" y="4572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3743960" h="1104264">
                <a:moveTo>
                  <a:pt x="9905" y="486156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486156"/>
                </a:lnTo>
                <a:lnTo>
                  <a:pt x="9905" y="486156"/>
                </a:lnTo>
                <a:close/>
              </a:path>
              <a:path w="3743960" h="1104264">
                <a:moveTo>
                  <a:pt x="3329940" y="1100921"/>
                </a:moveTo>
                <a:lnTo>
                  <a:pt x="3329940" y="1089659"/>
                </a:lnTo>
                <a:lnTo>
                  <a:pt x="3323082" y="1095755"/>
                </a:lnTo>
                <a:lnTo>
                  <a:pt x="3318916" y="1083855"/>
                </a:lnTo>
                <a:lnTo>
                  <a:pt x="2183892" y="486155"/>
                </a:lnTo>
                <a:lnTo>
                  <a:pt x="4572" y="486156"/>
                </a:lnTo>
                <a:lnTo>
                  <a:pt x="9905" y="490727"/>
                </a:lnTo>
                <a:lnTo>
                  <a:pt x="9905" y="495300"/>
                </a:lnTo>
                <a:lnTo>
                  <a:pt x="2180844" y="495299"/>
                </a:lnTo>
                <a:lnTo>
                  <a:pt x="2180844" y="494537"/>
                </a:lnTo>
                <a:lnTo>
                  <a:pt x="2183130" y="495299"/>
                </a:lnTo>
                <a:lnTo>
                  <a:pt x="2183129" y="495744"/>
                </a:lnTo>
                <a:lnTo>
                  <a:pt x="3329940" y="1100921"/>
                </a:lnTo>
                <a:close/>
              </a:path>
              <a:path w="3743960" h="1104264">
                <a:moveTo>
                  <a:pt x="9905" y="495300"/>
                </a:moveTo>
                <a:lnTo>
                  <a:pt x="9905" y="490727"/>
                </a:lnTo>
                <a:lnTo>
                  <a:pt x="4572" y="486156"/>
                </a:lnTo>
                <a:lnTo>
                  <a:pt x="4572" y="495300"/>
                </a:lnTo>
                <a:lnTo>
                  <a:pt x="9905" y="495300"/>
                </a:lnTo>
                <a:close/>
              </a:path>
              <a:path w="3743960" h="1104264">
                <a:moveTo>
                  <a:pt x="2183130" y="495299"/>
                </a:moveTo>
                <a:lnTo>
                  <a:pt x="2180844" y="494537"/>
                </a:lnTo>
                <a:lnTo>
                  <a:pt x="2182287" y="495299"/>
                </a:lnTo>
                <a:lnTo>
                  <a:pt x="2183130" y="495299"/>
                </a:lnTo>
                <a:close/>
              </a:path>
              <a:path w="3743960" h="1104264">
                <a:moveTo>
                  <a:pt x="2182287" y="495299"/>
                </a:moveTo>
                <a:lnTo>
                  <a:pt x="2180844" y="494537"/>
                </a:lnTo>
                <a:lnTo>
                  <a:pt x="2180844" y="495299"/>
                </a:lnTo>
                <a:lnTo>
                  <a:pt x="2182287" y="495299"/>
                </a:lnTo>
                <a:close/>
              </a:path>
              <a:path w="3743960" h="1104264">
                <a:moveTo>
                  <a:pt x="2183129" y="495744"/>
                </a:moveTo>
                <a:lnTo>
                  <a:pt x="2183130" y="495299"/>
                </a:lnTo>
                <a:lnTo>
                  <a:pt x="2182287" y="495299"/>
                </a:lnTo>
                <a:lnTo>
                  <a:pt x="2183129" y="495744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109722" y="486155"/>
                </a:lnTo>
                <a:lnTo>
                  <a:pt x="3116580" y="505750"/>
                </a:lnTo>
                <a:lnTo>
                  <a:pt x="3116580" y="495299"/>
                </a:lnTo>
                <a:lnTo>
                  <a:pt x="3121152" y="489203"/>
                </a:lnTo>
                <a:lnTo>
                  <a:pt x="3123282" y="495299"/>
                </a:lnTo>
                <a:lnTo>
                  <a:pt x="3733800" y="495299"/>
                </a:lnTo>
                <a:lnTo>
                  <a:pt x="3733800" y="490727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123282" y="495299"/>
                </a:moveTo>
                <a:lnTo>
                  <a:pt x="3121152" y="489203"/>
                </a:lnTo>
                <a:lnTo>
                  <a:pt x="3116580" y="495299"/>
                </a:lnTo>
                <a:lnTo>
                  <a:pt x="3123282" y="495299"/>
                </a:lnTo>
                <a:close/>
              </a:path>
              <a:path w="3743960" h="1104264">
                <a:moveTo>
                  <a:pt x="3336036" y="1104137"/>
                </a:moveTo>
                <a:lnTo>
                  <a:pt x="3123282" y="495299"/>
                </a:lnTo>
                <a:lnTo>
                  <a:pt x="3116580" y="495299"/>
                </a:lnTo>
                <a:lnTo>
                  <a:pt x="3116580" y="505750"/>
                </a:lnTo>
                <a:lnTo>
                  <a:pt x="3318916" y="1083855"/>
                </a:lnTo>
                <a:lnTo>
                  <a:pt x="3329940" y="1089659"/>
                </a:lnTo>
                <a:lnTo>
                  <a:pt x="3329940" y="1100921"/>
                </a:lnTo>
                <a:lnTo>
                  <a:pt x="3336036" y="1104137"/>
                </a:lnTo>
                <a:close/>
              </a:path>
              <a:path w="3743960" h="1104264">
                <a:moveTo>
                  <a:pt x="3329940" y="1089659"/>
                </a:moveTo>
                <a:lnTo>
                  <a:pt x="3318916" y="1083855"/>
                </a:lnTo>
                <a:lnTo>
                  <a:pt x="3323082" y="1095755"/>
                </a:lnTo>
                <a:lnTo>
                  <a:pt x="3329940" y="1089659"/>
                </a:lnTo>
                <a:close/>
              </a:path>
              <a:path w="3743960" h="1104264">
                <a:moveTo>
                  <a:pt x="3738372" y="9905"/>
                </a:moveTo>
                <a:lnTo>
                  <a:pt x="3733800" y="4571"/>
                </a:lnTo>
                <a:lnTo>
                  <a:pt x="3733800" y="9905"/>
                </a:lnTo>
                <a:lnTo>
                  <a:pt x="3738372" y="9905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738372" y="9905"/>
                </a:lnTo>
                <a:lnTo>
                  <a:pt x="3733800" y="9905"/>
                </a:lnTo>
                <a:lnTo>
                  <a:pt x="3733800" y="486155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738372" y="495299"/>
                </a:moveTo>
                <a:lnTo>
                  <a:pt x="3738372" y="486155"/>
                </a:lnTo>
                <a:lnTo>
                  <a:pt x="3733800" y="490727"/>
                </a:lnTo>
                <a:lnTo>
                  <a:pt x="3733800" y="495299"/>
                </a:lnTo>
                <a:lnTo>
                  <a:pt x="3738372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3556" y="214324"/>
            <a:ext cx="4483492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z="3420" spc="-4" dirty="0"/>
              <a:t>Correspondence</a:t>
            </a:r>
            <a:r>
              <a:rPr sz="3420" spc="-81" dirty="0"/>
              <a:t> </a:t>
            </a:r>
            <a:r>
              <a:rPr sz="3420" spc="-4" dirty="0"/>
              <a:t>LDA</a:t>
            </a:r>
            <a:r>
              <a:rPr lang="de-DE" sz="3420" spc="-4" dirty="0"/>
              <a:t> </a:t>
            </a:r>
            <a:endParaRPr sz="3420" dirty="0"/>
          </a:p>
        </p:txBody>
      </p:sp>
      <p:sp>
        <p:nvSpPr>
          <p:cNvPr id="5" name="object 5"/>
          <p:cNvSpPr/>
          <p:nvPr/>
        </p:nvSpPr>
        <p:spPr>
          <a:xfrm>
            <a:off x="854138" y="2428480"/>
            <a:ext cx="2233330" cy="1002365"/>
          </a:xfrm>
          <a:custGeom>
            <a:avLst/>
            <a:gdLst/>
            <a:ahLst/>
            <a:cxnLst/>
            <a:rect l="l" t="t" r="r" b="b"/>
            <a:pathLst>
              <a:path w="2611754" h="1172210">
                <a:moveTo>
                  <a:pt x="1204722" y="257555"/>
                </a:moveTo>
                <a:lnTo>
                  <a:pt x="1204722" y="247649"/>
                </a:lnTo>
                <a:lnTo>
                  <a:pt x="0" y="247650"/>
                </a:lnTo>
                <a:lnTo>
                  <a:pt x="0" y="1171956"/>
                </a:lnTo>
                <a:lnTo>
                  <a:pt x="4572" y="1171956"/>
                </a:lnTo>
                <a:lnTo>
                  <a:pt x="4572" y="257556"/>
                </a:lnTo>
                <a:lnTo>
                  <a:pt x="9906" y="252222"/>
                </a:lnTo>
                <a:lnTo>
                  <a:pt x="9906" y="257556"/>
                </a:lnTo>
                <a:lnTo>
                  <a:pt x="1204722" y="257555"/>
                </a:lnTo>
                <a:close/>
              </a:path>
              <a:path w="2611754" h="1172210">
                <a:moveTo>
                  <a:pt x="9906" y="257556"/>
                </a:moveTo>
                <a:lnTo>
                  <a:pt x="9906" y="252222"/>
                </a:lnTo>
                <a:lnTo>
                  <a:pt x="4572" y="257556"/>
                </a:lnTo>
                <a:lnTo>
                  <a:pt x="9906" y="257556"/>
                </a:lnTo>
                <a:close/>
              </a:path>
              <a:path w="2611754" h="1172210">
                <a:moveTo>
                  <a:pt x="9906" y="1162050"/>
                </a:moveTo>
                <a:lnTo>
                  <a:pt x="9906" y="257556"/>
                </a:lnTo>
                <a:lnTo>
                  <a:pt x="4572" y="257556"/>
                </a:lnTo>
                <a:lnTo>
                  <a:pt x="4572" y="1162050"/>
                </a:lnTo>
                <a:lnTo>
                  <a:pt x="9906" y="1162050"/>
                </a:lnTo>
                <a:close/>
              </a:path>
              <a:path w="2611754" h="1172210">
                <a:moveTo>
                  <a:pt x="2061972" y="1162049"/>
                </a:moveTo>
                <a:lnTo>
                  <a:pt x="4572" y="1162050"/>
                </a:lnTo>
                <a:lnTo>
                  <a:pt x="9906" y="1166622"/>
                </a:lnTo>
                <a:lnTo>
                  <a:pt x="9906" y="1171956"/>
                </a:lnTo>
                <a:lnTo>
                  <a:pt x="2057400" y="1171955"/>
                </a:lnTo>
                <a:lnTo>
                  <a:pt x="2057400" y="1166621"/>
                </a:lnTo>
                <a:lnTo>
                  <a:pt x="2061972" y="1162049"/>
                </a:lnTo>
                <a:close/>
              </a:path>
              <a:path w="2611754" h="1172210">
                <a:moveTo>
                  <a:pt x="9906" y="1171956"/>
                </a:moveTo>
                <a:lnTo>
                  <a:pt x="9906" y="1166622"/>
                </a:lnTo>
                <a:lnTo>
                  <a:pt x="4572" y="1162050"/>
                </a:lnTo>
                <a:lnTo>
                  <a:pt x="4572" y="1171956"/>
                </a:lnTo>
                <a:lnTo>
                  <a:pt x="9906" y="1171956"/>
                </a:lnTo>
                <a:close/>
              </a:path>
              <a:path w="2611754" h="1172210">
                <a:moveTo>
                  <a:pt x="2611374" y="5333"/>
                </a:moveTo>
                <a:lnTo>
                  <a:pt x="2609850" y="0"/>
                </a:lnTo>
                <a:lnTo>
                  <a:pt x="1203960" y="247649"/>
                </a:lnTo>
                <a:lnTo>
                  <a:pt x="1204722" y="247649"/>
                </a:lnTo>
                <a:lnTo>
                  <a:pt x="1204722" y="257555"/>
                </a:lnTo>
                <a:lnTo>
                  <a:pt x="1205484" y="257555"/>
                </a:lnTo>
                <a:lnTo>
                  <a:pt x="2483626" y="31959"/>
                </a:lnTo>
                <a:lnTo>
                  <a:pt x="2572512" y="6857"/>
                </a:lnTo>
                <a:lnTo>
                  <a:pt x="2574015" y="15879"/>
                </a:lnTo>
                <a:lnTo>
                  <a:pt x="2611374" y="5333"/>
                </a:lnTo>
                <a:close/>
              </a:path>
              <a:path w="2611754" h="1172210">
                <a:moveTo>
                  <a:pt x="2067306" y="1171955"/>
                </a:moveTo>
                <a:lnTo>
                  <a:pt x="2067306" y="247649"/>
                </a:lnTo>
                <a:lnTo>
                  <a:pt x="1752987" y="247650"/>
                </a:lnTo>
                <a:lnTo>
                  <a:pt x="1720595" y="256793"/>
                </a:lnTo>
                <a:lnTo>
                  <a:pt x="1719107" y="247862"/>
                </a:lnTo>
                <a:lnTo>
                  <a:pt x="1684782" y="257555"/>
                </a:lnTo>
                <a:lnTo>
                  <a:pt x="2057400" y="257555"/>
                </a:lnTo>
                <a:lnTo>
                  <a:pt x="2057400" y="252221"/>
                </a:lnTo>
                <a:lnTo>
                  <a:pt x="2061972" y="257555"/>
                </a:lnTo>
                <a:lnTo>
                  <a:pt x="2061972" y="1171955"/>
                </a:lnTo>
                <a:lnTo>
                  <a:pt x="2067306" y="1171955"/>
                </a:lnTo>
                <a:close/>
              </a:path>
              <a:path w="2611754" h="1172210">
                <a:moveTo>
                  <a:pt x="1719859" y="247649"/>
                </a:moveTo>
                <a:lnTo>
                  <a:pt x="1719072" y="247649"/>
                </a:lnTo>
                <a:lnTo>
                  <a:pt x="1719107" y="247862"/>
                </a:lnTo>
                <a:lnTo>
                  <a:pt x="1719859" y="247649"/>
                </a:lnTo>
                <a:close/>
              </a:path>
              <a:path w="2611754" h="1172210">
                <a:moveTo>
                  <a:pt x="1752987" y="247650"/>
                </a:moveTo>
                <a:lnTo>
                  <a:pt x="1719859" y="247649"/>
                </a:lnTo>
                <a:lnTo>
                  <a:pt x="1719107" y="247862"/>
                </a:lnTo>
                <a:lnTo>
                  <a:pt x="1720595" y="256793"/>
                </a:lnTo>
                <a:lnTo>
                  <a:pt x="1752987" y="247650"/>
                </a:lnTo>
                <a:close/>
              </a:path>
              <a:path w="2611754" h="1172210">
                <a:moveTo>
                  <a:pt x="2572828" y="16215"/>
                </a:moveTo>
                <a:lnTo>
                  <a:pt x="2483626" y="31959"/>
                </a:lnTo>
                <a:lnTo>
                  <a:pt x="1719859" y="247649"/>
                </a:lnTo>
                <a:lnTo>
                  <a:pt x="1752987" y="247649"/>
                </a:lnTo>
                <a:lnTo>
                  <a:pt x="2572828" y="16215"/>
                </a:lnTo>
                <a:close/>
              </a:path>
              <a:path w="2611754" h="1172210">
                <a:moveTo>
                  <a:pt x="2061972" y="257555"/>
                </a:moveTo>
                <a:lnTo>
                  <a:pt x="2057400" y="252221"/>
                </a:lnTo>
                <a:lnTo>
                  <a:pt x="2057400" y="257555"/>
                </a:lnTo>
                <a:lnTo>
                  <a:pt x="2061972" y="257555"/>
                </a:lnTo>
                <a:close/>
              </a:path>
              <a:path w="2611754" h="1172210">
                <a:moveTo>
                  <a:pt x="2061972" y="1162049"/>
                </a:moveTo>
                <a:lnTo>
                  <a:pt x="2061972" y="257555"/>
                </a:lnTo>
                <a:lnTo>
                  <a:pt x="2057400" y="257555"/>
                </a:lnTo>
                <a:lnTo>
                  <a:pt x="2057400" y="1162049"/>
                </a:lnTo>
                <a:lnTo>
                  <a:pt x="2061972" y="1162049"/>
                </a:lnTo>
                <a:close/>
              </a:path>
              <a:path w="2611754" h="1172210">
                <a:moveTo>
                  <a:pt x="2061972" y="1171955"/>
                </a:moveTo>
                <a:lnTo>
                  <a:pt x="2061972" y="1162049"/>
                </a:lnTo>
                <a:lnTo>
                  <a:pt x="2057400" y="1166621"/>
                </a:lnTo>
                <a:lnTo>
                  <a:pt x="2057400" y="1171955"/>
                </a:lnTo>
                <a:lnTo>
                  <a:pt x="2061972" y="1171955"/>
                </a:lnTo>
                <a:close/>
              </a:path>
              <a:path w="2611754" h="1172210">
                <a:moveTo>
                  <a:pt x="2574015" y="15879"/>
                </a:moveTo>
                <a:lnTo>
                  <a:pt x="2572512" y="6857"/>
                </a:lnTo>
                <a:lnTo>
                  <a:pt x="2483626" y="31959"/>
                </a:lnTo>
                <a:lnTo>
                  <a:pt x="2572828" y="16215"/>
                </a:lnTo>
                <a:lnTo>
                  <a:pt x="2574015" y="15879"/>
                </a:lnTo>
                <a:close/>
              </a:path>
              <a:path w="2611754" h="1172210">
                <a:moveTo>
                  <a:pt x="2574036" y="16001"/>
                </a:moveTo>
                <a:lnTo>
                  <a:pt x="2572828" y="16215"/>
                </a:lnTo>
                <a:lnTo>
                  <a:pt x="2574036" y="16001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64480" y="2663923"/>
            <a:ext cx="1546444" cy="74783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 indent="440363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topic  proportions</a:t>
            </a:r>
            <a:endParaRPr sz="2394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32392" y="2966261"/>
            <a:ext cx="431679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09778" y="2953220"/>
            <a:ext cx="431679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40783" y="1230422"/>
            <a:ext cx="4708834" cy="91185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  <a:tabLst>
                <a:tab pos="4037119" algn="l"/>
              </a:tabLst>
            </a:pPr>
            <a:r>
              <a:rPr sz="2394" dirty="0">
                <a:latin typeface="Arial"/>
                <a:cs typeface="Arial"/>
              </a:rPr>
              <a:t>latent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topic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for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word	word</a:t>
            </a:r>
            <a:endParaRPr sz="2394">
              <a:latin typeface="Arial"/>
              <a:cs typeface="Arial"/>
            </a:endParaRPr>
          </a:p>
          <a:p>
            <a:pPr marL="1386250">
              <a:spcBef>
                <a:spcPts val="2069"/>
              </a:spcBef>
              <a:tabLst>
                <a:tab pos="2120913" algn="l"/>
                <a:tab pos="3098292" algn="l"/>
              </a:tabLst>
            </a:pPr>
            <a:r>
              <a:rPr sz="1710" spc="-4" dirty="0">
                <a:latin typeface="Arial"/>
                <a:cs typeface="Arial"/>
              </a:rPr>
              <a:t>Dir	Mult	</a:t>
            </a: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06674" y="1845517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0580" y="2647626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71963" y="2013417"/>
            <a:ext cx="476313" cy="476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05693" y="2013417"/>
            <a:ext cx="475119" cy="476748"/>
          </a:xfrm>
          <a:custGeom>
            <a:avLst/>
            <a:gdLst/>
            <a:ahLst/>
            <a:cxnLst/>
            <a:rect l="l" t="t" r="r" b="b"/>
            <a:pathLst>
              <a:path w="555625" h="557530">
                <a:moveTo>
                  <a:pt x="8382" y="341375"/>
                </a:moveTo>
                <a:lnTo>
                  <a:pt x="8382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8382" y="341375"/>
                </a:lnTo>
                <a:close/>
              </a:path>
              <a:path w="555625" h="557530">
                <a:moveTo>
                  <a:pt x="555498" y="278891"/>
                </a:moveTo>
                <a:lnTo>
                  <a:pt x="547878" y="214883"/>
                </a:lnTo>
                <a:lnTo>
                  <a:pt x="547878" y="214121"/>
                </a:lnTo>
                <a:lnTo>
                  <a:pt x="527304" y="15697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494538" y="105155"/>
                </a:lnTo>
                <a:lnTo>
                  <a:pt x="494538" y="104393"/>
                </a:lnTo>
                <a:lnTo>
                  <a:pt x="452628" y="61721"/>
                </a:lnTo>
                <a:lnTo>
                  <a:pt x="452628" y="60959"/>
                </a:lnTo>
                <a:lnTo>
                  <a:pt x="451866" y="60959"/>
                </a:lnTo>
                <a:lnTo>
                  <a:pt x="403098" y="27431"/>
                </a:lnTo>
                <a:lnTo>
                  <a:pt x="402336" y="27431"/>
                </a:lnTo>
                <a:lnTo>
                  <a:pt x="401574" y="26669"/>
                </a:lnTo>
                <a:lnTo>
                  <a:pt x="342900" y="7619"/>
                </a:lnTo>
                <a:lnTo>
                  <a:pt x="342138" y="7619"/>
                </a:lnTo>
                <a:lnTo>
                  <a:pt x="280416" y="0"/>
                </a:lnTo>
                <a:lnTo>
                  <a:pt x="278892" y="0"/>
                </a:lnTo>
                <a:lnTo>
                  <a:pt x="216408" y="7528"/>
                </a:lnTo>
                <a:lnTo>
                  <a:pt x="214884" y="7619"/>
                </a:lnTo>
                <a:lnTo>
                  <a:pt x="157734" y="26669"/>
                </a:lnTo>
                <a:lnTo>
                  <a:pt x="156972" y="27431"/>
                </a:lnTo>
                <a:lnTo>
                  <a:pt x="156210" y="27431"/>
                </a:lnTo>
                <a:lnTo>
                  <a:pt x="105918" y="60959"/>
                </a:lnTo>
                <a:lnTo>
                  <a:pt x="105156" y="60959"/>
                </a:lnTo>
                <a:lnTo>
                  <a:pt x="105156" y="61721"/>
                </a:lnTo>
                <a:lnTo>
                  <a:pt x="61722" y="104393"/>
                </a:lnTo>
                <a:lnTo>
                  <a:pt x="61722" y="105155"/>
                </a:lnTo>
                <a:lnTo>
                  <a:pt x="60960" y="105155"/>
                </a:lnTo>
                <a:lnTo>
                  <a:pt x="29718" y="156209"/>
                </a:lnTo>
                <a:lnTo>
                  <a:pt x="28956" y="156971"/>
                </a:lnTo>
                <a:lnTo>
                  <a:pt x="8382" y="214121"/>
                </a:lnTo>
                <a:lnTo>
                  <a:pt x="8382" y="342899"/>
                </a:lnTo>
                <a:lnTo>
                  <a:pt x="9906" y="347246"/>
                </a:lnTo>
                <a:lnTo>
                  <a:pt x="9906" y="278891"/>
                </a:lnTo>
                <a:lnTo>
                  <a:pt x="9952" y="279268"/>
                </a:lnTo>
                <a:lnTo>
                  <a:pt x="17526" y="216407"/>
                </a:lnTo>
                <a:lnTo>
                  <a:pt x="17526" y="217169"/>
                </a:lnTo>
                <a:lnTo>
                  <a:pt x="37338" y="162136"/>
                </a:lnTo>
                <a:lnTo>
                  <a:pt x="37338" y="160781"/>
                </a:lnTo>
                <a:lnTo>
                  <a:pt x="68580" y="111687"/>
                </a:lnTo>
                <a:lnTo>
                  <a:pt x="68580" y="111251"/>
                </a:lnTo>
                <a:lnTo>
                  <a:pt x="110490" y="69341"/>
                </a:lnTo>
                <a:lnTo>
                  <a:pt x="110490" y="68579"/>
                </a:lnTo>
                <a:lnTo>
                  <a:pt x="160782" y="36303"/>
                </a:lnTo>
                <a:lnTo>
                  <a:pt x="160782" y="35813"/>
                </a:lnTo>
                <a:lnTo>
                  <a:pt x="217932" y="16763"/>
                </a:lnTo>
                <a:lnTo>
                  <a:pt x="217932" y="17326"/>
                </a:lnTo>
                <a:lnTo>
                  <a:pt x="278892" y="9343"/>
                </a:lnTo>
                <a:lnTo>
                  <a:pt x="278892" y="9143"/>
                </a:lnTo>
                <a:lnTo>
                  <a:pt x="280416" y="9143"/>
                </a:lnTo>
                <a:lnTo>
                  <a:pt x="280416" y="9350"/>
                </a:lnTo>
                <a:lnTo>
                  <a:pt x="339852" y="17422"/>
                </a:lnTo>
                <a:lnTo>
                  <a:pt x="339852" y="16763"/>
                </a:lnTo>
                <a:lnTo>
                  <a:pt x="398526" y="35813"/>
                </a:lnTo>
                <a:lnTo>
                  <a:pt x="398526" y="36325"/>
                </a:lnTo>
                <a:lnTo>
                  <a:pt x="445770" y="68068"/>
                </a:lnTo>
                <a:lnTo>
                  <a:pt x="445770" y="67817"/>
                </a:lnTo>
                <a:lnTo>
                  <a:pt x="446455" y="68503"/>
                </a:lnTo>
                <a:lnTo>
                  <a:pt x="487680" y="111251"/>
                </a:lnTo>
                <a:lnTo>
                  <a:pt x="487680" y="111716"/>
                </a:lnTo>
                <a:lnTo>
                  <a:pt x="518160" y="160781"/>
                </a:lnTo>
                <a:lnTo>
                  <a:pt x="518160" y="160019"/>
                </a:lnTo>
                <a:lnTo>
                  <a:pt x="538734" y="217169"/>
                </a:lnTo>
                <a:lnTo>
                  <a:pt x="538734" y="216407"/>
                </a:lnTo>
                <a:lnTo>
                  <a:pt x="546307" y="279268"/>
                </a:lnTo>
                <a:lnTo>
                  <a:pt x="546354" y="278891"/>
                </a:lnTo>
                <a:lnTo>
                  <a:pt x="550926" y="279272"/>
                </a:lnTo>
                <a:lnTo>
                  <a:pt x="555498" y="278891"/>
                </a:lnTo>
                <a:close/>
              </a:path>
              <a:path w="555625" h="557530">
                <a:moveTo>
                  <a:pt x="9952" y="279268"/>
                </a:moveTo>
                <a:lnTo>
                  <a:pt x="9906" y="278891"/>
                </a:lnTo>
                <a:lnTo>
                  <a:pt x="9906" y="279653"/>
                </a:lnTo>
                <a:lnTo>
                  <a:pt x="9952" y="279268"/>
                </a:lnTo>
                <a:close/>
              </a:path>
              <a:path w="555625" h="557530">
                <a:moveTo>
                  <a:pt x="37835" y="397772"/>
                </a:moveTo>
                <a:lnTo>
                  <a:pt x="17526" y="339851"/>
                </a:lnTo>
                <a:lnTo>
                  <a:pt x="17526" y="340613"/>
                </a:lnTo>
                <a:lnTo>
                  <a:pt x="9952" y="279268"/>
                </a:lnTo>
                <a:lnTo>
                  <a:pt x="9906" y="279653"/>
                </a:lnTo>
                <a:lnTo>
                  <a:pt x="9906" y="347246"/>
                </a:lnTo>
                <a:lnTo>
                  <a:pt x="28956" y="401573"/>
                </a:lnTo>
                <a:lnTo>
                  <a:pt x="29718" y="402335"/>
                </a:lnTo>
                <a:lnTo>
                  <a:pt x="37338" y="414416"/>
                </a:lnTo>
                <a:lnTo>
                  <a:pt x="37338" y="397001"/>
                </a:lnTo>
                <a:lnTo>
                  <a:pt x="37835" y="397772"/>
                </a:lnTo>
                <a:close/>
              </a:path>
              <a:path w="555625" h="557530">
                <a:moveTo>
                  <a:pt x="38100" y="160019"/>
                </a:moveTo>
                <a:lnTo>
                  <a:pt x="37338" y="160781"/>
                </a:lnTo>
                <a:lnTo>
                  <a:pt x="37338" y="162136"/>
                </a:lnTo>
                <a:lnTo>
                  <a:pt x="38100" y="160019"/>
                </a:lnTo>
                <a:close/>
              </a:path>
              <a:path w="555625" h="557530">
                <a:moveTo>
                  <a:pt x="38100" y="398525"/>
                </a:moveTo>
                <a:lnTo>
                  <a:pt x="37835" y="397772"/>
                </a:lnTo>
                <a:lnTo>
                  <a:pt x="37338" y="397001"/>
                </a:lnTo>
                <a:lnTo>
                  <a:pt x="38100" y="398525"/>
                </a:lnTo>
                <a:close/>
              </a:path>
              <a:path w="555625" h="557530">
                <a:moveTo>
                  <a:pt x="38100" y="415624"/>
                </a:moveTo>
                <a:lnTo>
                  <a:pt x="38100" y="398525"/>
                </a:lnTo>
                <a:lnTo>
                  <a:pt x="37338" y="397001"/>
                </a:lnTo>
                <a:lnTo>
                  <a:pt x="37338" y="414416"/>
                </a:lnTo>
                <a:lnTo>
                  <a:pt x="38100" y="415624"/>
                </a:lnTo>
                <a:close/>
              </a:path>
              <a:path w="555625" h="557530">
                <a:moveTo>
                  <a:pt x="69342" y="446531"/>
                </a:moveTo>
                <a:lnTo>
                  <a:pt x="37835" y="397772"/>
                </a:lnTo>
                <a:lnTo>
                  <a:pt x="38100" y="398525"/>
                </a:lnTo>
                <a:lnTo>
                  <a:pt x="38100" y="415624"/>
                </a:lnTo>
                <a:lnTo>
                  <a:pt x="60960" y="451865"/>
                </a:lnTo>
                <a:lnTo>
                  <a:pt x="61722" y="451865"/>
                </a:lnTo>
                <a:lnTo>
                  <a:pt x="61722" y="452627"/>
                </a:lnTo>
                <a:lnTo>
                  <a:pt x="68580" y="459365"/>
                </a:lnTo>
                <a:lnTo>
                  <a:pt x="68580" y="445769"/>
                </a:lnTo>
                <a:lnTo>
                  <a:pt x="69342" y="446531"/>
                </a:lnTo>
                <a:close/>
              </a:path>
              <a:path w="555625" h="557530">
                <a:moveTo>
                  <a:pt x="69342" y="110489"/>
                </a:moveTo>
                <a:lnTo>
                  <a:pt x="68580" y="111251"/>
                </a:lnTo>
                <a:lnTo>
                  <a:pt x="68580" y="111687"/>
                </a:lnTo>
                <a:lnTo>
                  <a:pt x="69342" y="110489"/>
                </a:lnTo>
                <a:close/>
              </a:path>
              <a:path w="555625" h="557530">
                <a:moveTo>
                  <a:pt x="111252" y="499617"/>
                </a:moveTo>
                <a:lnTo>
                  <a:pt x="111252" y="488441"/>
                </a:lnTo>
                <a:lnTo>
                  <a:pt x="68580" y="445769"/>
                </a:lnTo>
                <a:lnTo>
                  <a:pt x="68580" y="459365"/>
                </a:lnTo>
                <a:lnTo>
                  <a:pt x="105156" y="495299"/>
                </a:lnTo>
                <a:lnTo>
                  <a:pt x="105156" y="496061"/>
                </a:lnTo>
                <a:lnTo>
                  <a:pt x="105918" y="496061"/>
                </a:lnTo>
                <a:lnTo>
                  <a:pt x="111252" y="499617"/>
                </a:lnTo>
                <a:close/>
              </a:path>
              <a:path w="555625" h="557530">
                <a:moveTo>
                  <a:pt x="111252" y="68579"/>
                </a:moveTo>
                <a:lnTo>
                  <a:pt x="110490" y="68579"/>
                </a:lnTo>
                <a:lnTo>
                  <a:pt x="110490" y="69341"/>
                </a:lnTo>
                <a:lnTo>
                  <a:pt x="111252" y="68579"/>
                </a:lnTo>
                <a:close/>
              </a:path>
              <a:path w="555625" h="557530">
                <a:moveTo>
                  <a:pt x="161544" y="530859"/>
                </a:moveTo>
                <a:lnTo>
                  <a:pt x="161544" y="521207"/>
                </a:lnTo>
                <a:lnTo>
                  <a:pt x="110490" y="487679"/>
                </a:lnTo>
                <a:lnTo>
                  <a:pt x="111252" y="488441"/>
                </a:lnTo>
                <a:lnTo>
                  <a:pt x="111252" y="499617"/>
                </a:lnTo>
                <a:lnTo>
                  <a:pt x="156210" y="529589"/>
                </a:lnTo>
                <a:lnTo>
                  <a:pt x="157734" y="529589"/>
                </a:lnTo>
                <a:lnTo>
                  <a:pt x="161544" y="530859"/>
                </a:lnTo>
                <a:close/>
              </a:path>
              <a:path w="555625" h="557530">
                <a:moveTo>
                  <a:pt x="161544" y="35813"/>
                </a:moveTo>
                <a:lnTo>
                  <a:pt x="160782" y="35813"/>
                </a:lnTo>
                <a:lnTo>
                  <a:pt x="160782" y="36303"/>
                </a:lnTo>
                <a:lnTo>
                  <a:pt x="161544" y="35813"/>
                </a:lnTo>
                <a:close/>
              </a:path>
              <a:path w="555625" h="557530">
                <a:moveTo>
                  <a:pt x="217932" y="539495"/>
                </a:moveTo>
                <a:lnTo>
                  <a:pt x="160782" y="520445"/>
                </a:lnTo>
                <a:lnTo>
                  <a:pt x="161544" y="521207"/>
                </a:lnTo>
                <a:lnTo>
                  <a:pt x="161544" y="530859"/>
                </a:lnTo>
                <a:lnTo>
                  <a:pt x="214884" y="548639"/>
                </a:lnTo>
                <a:lnTo>
                  <a:pt x="215646" y="549401"/>
                </a:lnTo>
                <a:lnTo>
                  <a:pt x="216408" y="549493"/>
                </a:lnTo>
                <a:lnTo>
                  <a:pt x="216408" y="539495"/>
                </a:lnTo>
                <a:lnTo>
                  <a:pt x="217932" y="539495"/>
                </a:lnTo>
                <a:close/>
              </a:path>
              <a:path w="555625" h="557530">
                <a:moveTo>
                  <a:pt x="217932" y="17326"/>
                </a:moveTo>
                <a:lnTo>
                  <a:pt x="217932" y="16763"/>
                </a:lnTo>
                <a:lnTo>
                  <a:pt x="216408" y="17525"/>
                </a:lnTo>
                <a:lnTo>
                  <a:pt x="217932" y="17326"/>
                </a:lnTo>
                <a:close/>
              </a:path>
              <a:path w="555625" h="557530">
                <a:moveTo>
                  <a:pt x="280416" y="557021"/>
                </a:moveTo>
                <a:lnTo>
                  <a:pt x="280416" y="547877"/>
                </a:lnTo>
                <a:lnTo>
                  <a:pt x="278892" y="547877"/>
                </a:lnTo>
                <a:lnTo>
                  <a:pt x="278892" y="547678"/>
                </a:lnTo>
                <a:lnTo>
                  <a:pt x="216408" y="539495"/>
                </a:lnTo>
                <a:lnTo>
                  <a:pt x="216408" y="549493"/>
                </a:lnTo>
                <a:lnTo>
                  <a:pt x="278892" y="557021"/>
                </a:lnTo>
                <a:lnTo>
                  <a:pt x="278892" y="547877"/>
                </a:lnTo>
                <a:lnTo>
                  <a:pt x="279640" y="547776"/>
                </a:lnTo>
                <a:lnTo>
                  <a:pt x="279640" y="557021"/>
                </a:lnTo>
                <a:lnTo>
                  <a:pt x="280416" y="557021"/>
                </a:lnTo>
                <a:close/>
              </a:path>
              <a:path w="555625" h="557530">
                <a:moveTo>
                  <a:pt x="279640" y="9245"/>
                </a:moveTo>
                <a:lnTo>
                  <a:pt x="278892" y="9143"/>
                </a:lnTo>
                <a:lnTo>
                  <a:pt x="278892" y="9343"/>
                </a:lnTo>
                <a:lnTo>
                  <a:pt x="279640" y="9245"/>
                </a:lnTo>
                <a:close/>
              </a:path>
              <a:path w="555625" h="557530">
                <a:moveTo>
                  <a:pt x="280416" y="9350"/>
                </a:moveTo>
                <a:lnTo>
                  <a:pt x="280416" y="9143"/>
                </a:lnTo>
                <a:lnTo>
                  <a:pt x="279640" y="9245"/>
                </a:lnTo>
                <a:lnTo>
                  <a:pt x="280416" y="9350"/>
                </a:lnTo>
                <a:close/>
              </a:path>
              <a:path w="555625" h="557530">
                <a:moveTo>
                  <a:pt x="340614" y="549590"/>
                </a:moveTo>
                <a:lnTo>
                  <a:pt x="340614" y="539495"/>
                </a:lnTo>
                <a:lnTo>
                  <a:pt x="279640" y="547776"/>
                </a:lnTo>
                <a:lnTo>
                  <a:pt x="280416" y="547877"/>
                </a:lnTo>
                <a:lnTo>
                  <a:pt x="280416" y="557021"/>
                </a:lnTo>
                <a:lnTo>
                  <a:pt x="340614" y="549590"/>
                </a:lnTo>
                <a:close/>
              </a:path>
              <a:path w="555625" h="557530">
                <a:moveTo>
                  <a:pt x="340614" y="17525"/>
                </a:moveTo>
                <a:lnTo>
                  <a:pt x="339852" y="16763"/>
                </a:lnTo>
                <a:lnTo>
                  <a:pt x="339852" y="17422"/>
                </a:lnTo>
                <a:lnTo>
                  <a:pt x="340614" y="17525"/>
                </a:lnTo>
                <a:close/>
              </a:path>
              <a:path w="555625" h="557530">
                <a:moveTo>
                  <a:pt x="398526" y="520445"/>
                </a:moveTo>
                <a:lnTo>
                  <a:pt x="339852" y="539495"/>
                </a:lnTo>
                <a:lnTo>
                  <a:pt x="340614" y="539495"/>
                </a:lnTo>
                <a:lnTo>
                  <a:pt x="340614" y="549590"/>
                </a:lnTo>
                <a:lnTo>
                  <a:pt x="342138" y="549401"/>
                </a:lnTo>
                <a:lnTo>
                  <a:pt x="342138" y="548639"/>
                </a:lnTo>
                <a:lnTo>
                  <a:pt x="342900" y="548639"/>
                </a:lnTo>
                <a:lnTo>
                  <a:pt x="397764" y="530827"/>
                </a:lnTo>
                <a:lnTo>
                  <a:pt x="397764" y="521207"/>
                </a:lnTo>
                <a:lnTo>
                  <a:pt x="398526" y="520445"/>
                </a:lnTo>
                <a:close/>
              </a:path>
              <a:path w="555625" h="557530">
                <a:moveTo>
                  <a:pt x="398526" y="36325"/>
                </a:moveTo>
                <a:lnTo>
                  <a:pt x="398526" y="35813"/>
                </a:lnTo>
                <a:lnTo>
                  <a:pt x="397764" y="35813"/>
                </a:lnTo>
                <a:lnTo>
                  <a:pt x="398526" y="36325"/>
                </a:lnTo>
                <a:close/>
              </a:path>
              <a:path w="555625" h="557530">
                <a:moveTo>
                  <a:pt x="446490" y="487708"/>
                </a:moveTo>
                <a:lnTo>
                  <a:pt x="397764" y="521207"/>
                </a:lnTo>
                <a:lnTo>
                  <a:pt x="397764" y="530827"/>
                </a:lnTo>
                <a:lnTo>
                  <a:pt x="401574" y="529589"/>
                </a:lnTo>
                <a:lnTo>
                  <a:pt x="402336" y="529589"/>
                </a:lnTo>
                <a:lnTo>
                  <a:pt x="403098" y="528827"/>
                </a:lnTo>
                <a:lnTo>
                  <a:pt x="445770" y="500157"/>
                </a:lnTo>
                <a:lnTo>
                  <a:pt x="445770" y="488441"/>
                </a:lnTo>
                <a:lnTo>
                  <a:pt x="446490" y="487708"/>
                </a:lnTo>
                <a:close/>
              </a:path>
              <a:path w="555625" h="557530">
                <a:moveTo>
                  <a:pt x="446532" y="68579"/>
                </a:moveTo>
                <a:lnTo>
                  <a:pt x="445770" y="67817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455" y="68528"/>
                </a:moveTo>
                <a:lnTo>
                  <a:pt x="445770" y="67817"/>
                </a:lnTo>
                <a:lnTo>
                  <a:pt x="445770" y="68068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532" y="499645"/>
                </a:moveTo>
                <a:lnTo>
                  <a:pt x="446532" y="487679"/>
                </a:lnTo>
                <a:lnTo>
                  <a:pt x="445770" y="488441"/>
                </a:lnTo>
                <a:lnTo>
                  <a:pt x="445770" y="500157"/>
                </a:lnTo>
                <a:lnTo>
                  <a:pt x="446532" y="499645"/>
                </a:lnTo>
                <a:close/>
              </a:path>
              <a:path w="555625" h="557530">
                <a:moveTo>
                  <a:pt x="446532" y="68607"/>
                </a:moveTo>
                <a:close/>
              </a:path>
              <a:path w="555625" h="557530">
                <a:moveTo>
                  <a:pt x="487680" y="459608"/>
                </a:moveTo>
                <a:lnTo>
                  <a:pt x="487680" y="445769"/>
                </a:lnTo>
                <a:lnTo>
                  <a:pt x="446490" y="487708"/>
                </a:lnTo>
                <a:lnTo>
                  <a:pt x="446532" y="499645"/>
                </a:lnTo>
                <a:lnTo>
                  <a:pt x="451866" y="496061"/>
                </a:lnTo>
                <a:lnTo>
                  <a:pt x="487680" y="459608"/>
                </a:lnTo>
                <a:close/>
              </a:path>
              <a:path w="555625" h="557530">
                <a:moveTo>
                  <a:pt x="487680" y="111716"/>
                </a:moveTo>
                <a:lnTo>
                  <a:pt x="487680" y="111251"/>
                </a:lnTo>
                <a:lnTo>
                  <a:pt x="486918" y="110489"/>
                </a:lnTo>
                <a:lnTo>
                  <a:pt x="487680" y="111716"/>
                </a:lnTo>
                <a:close/>
              </a:path>
              <a:path w="555625" h="557530">
                <a:moveTo>
                  <a:pt x="555498" y="279653"/>
                </a:moveTo>
                <a:lnTo>
                  <a:pt x="550926" y="279272"/>
                </a:lnTo>
                <a:lnTo>
                  <a:pt x="546354" y="279653"/>
                </a:lnTo>
                <a:lnTo>
                  <a:pt x="546307" y="279268"/>
                </a:lnTo>
                <a:lnTo>
                  <a:pt x="538734" y="340613"/>
                </a:lnTo>
                <a:lnTo>
                  <a:pt x="538734" y="339851"/>
                </a:lnTo>
                <a:lnTo>
                  <a:pt x="518160" y="398525"/>
                </a:lnTo>
                <a:lnTo>
                  <a:pt x="518160" y="397001"/>
                </a:lnTo>
                <a:lnTo>
                  <a:pt x="486918" y="446531"/>
                </a:lnTo>
                <a:lnTo>
                  <a:pt x="487680" y="445769"/>
                </a:lnTo>
                <a:lnTo>
                  <a:pt x="487680" y="459608"/>
                </a:lnTo>
                <a:lnTo>
                  <a:pt x="494538" y="452627"/>
                </a:lnTo>
                <a:lnTo>
                  <a:pt x="494538" y="45186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27304" y="401573"/>
                </a:lnTo>
                <a:lnTo>
                  <a:pt x="547878" y="342899"/>
                </a:lnTo>
                <a:lnTo>
                  <a:pt x="547878" y="341375"/>
                </a:lnTo>
                <a:lnTo>
                  <a:pt x="555498" y="279653"/>
                </a:lnTo>
                <a:close/>
              </a:path>
              <a:path w="555625" h="557530">
                <a:moveTo>
                  <a:pt x="550926" y="279272"/>
                </a:moveTo>
                <a:lnTo>
                  <a:pt x="546354" y="278891"/>
                </a:lnTo>
                <a:lnTo>
                  <a:pt x="546307" y="279268"/>
                </a:lnTo>
                <a:lnTo>
                  <a:pt x="546354" y="279653"/>
                </a:lnTo>
                <a:lnTo>
                  <a:pt x="550926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57514" y="2135265"/>
            <a:ext cx="132273" cy="21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40075" y="2013417"/>
            <a:ext cx="474033" cy="476748"/>
          </a:xfrm>
          <a:custGeom>
            <a:avLst/>
            <a:gdLst/>
            <a:ahLst/>
            <a:cxnLst/>
            <a:rect l="l" t="t" r="r" b="b"/>
            <a:pathLst>
              <a:path w="554354" h="557530">
                <a:moveTo>
                  <a:pt x="7620" y="341375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1375"/>
                </a:lnTo>
                <a:close/>
              </a:path>
              <a:path w="554354" h="557530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399288" y="27431"/>
                </a:lnTo>
                <a:lnTo>
                  <a:pt x="398526" y="27431"/>
                </a:lnTo>
                <a:lnTo>
                  <a:pt x="397764" y="26669"/>
                </a:lnTo>
                <a:lnTo>
                  <a:pt x="340614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6669"/>
                </a:lnTo>
                <a:lnTo>
                  <a:pt x="153162" y="27431"/>
                </a:lnTo>
                <a:lnTo>
                  <a:pt x="152400" y="27431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2899"/>
                </a:lnTo>
                <a:lnTo>
                  <a:pt x="9144" y="347246"/>
                </a:lnTo>
                <a:lnTo>
                  <a:pt x="9144" y="278891"/>
                </a:lnTo>
                <a:lnTo>
                  <a:pt x="9195" y="279268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68"/>
                </a:lnTo>
                <a:lnTo>
                  <a:pt x="156972" y="36325"/>
                </a:lnTo>
                <a:lnTo>
                  <a:pt x="156972" y="35813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5813"/>
                </a:lnTo>
                <a:lnTo>
                  <a:pt x="394716" y="36303"/>
                </a:lnTo>
                <a:lnTo>
                  <a:pt x="445008" y="68579"/>
                </a:lnTo>
                <a:lnTo>
                  <a:pt x="445008" y="69341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0" y="279268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7530">
                <a:moveTo>
                  <a:pt x="9195" y="279268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5" y="279268"/>
                </a:lnTo>
                <a:close/>
              </a:path>
              <a:path w="554354" h="557530">
                <a:moveTo>
                  <a:pt x="17526" y="340613"/>
                </a:moveTo>
                <a:lnTo>
                  <a:pt x="9195" y="279268"/>
                </a:lnTo>
                <a:lnTo>
                  <a:pt x="9144" y="279653"/>
                </a:lnTo>
                <a:lnTo>
                  <a:pt x="9144" y="347246"/>
                </a:lnTo>
                <a:lnTo>
                  <a:pt x="16764" y="368977"/>
                </a:lnTo>
                <a:lnTo>
                  <a:pt x="16764" y="339851"/>
                </a:lnTo>
                <a:lnTo>
                  <a:pt x="17526" y="340613"/>
                </a:lnTo>
                <a:close/>
              </a:path>
              <a:path w="554354" h="557530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7530">
                <a:moveTo>
                  <a:pt x="109728" y="500157"/>
                </a:moveTo>
                <a:lnTo>
                  <a:pt x="109728" y="488441"/>
                </a:lnTo>
                <a:lnTo>
                  <a:pt x="108966" y="487679"/>
                </a:lnTo>
                <a:lnTo>
                  <a:pt x="68580" y="445769"/>
                </a:lnTo>
                <a:lnTo>
                  <a:pt x="68580" y="446531"/>
                </a:lnTo>
                <a:lnTo>
                  <a:pt x="37338" y="397001"/>
                </a:lnTo>
                <a:lnTo>
                  <a:pt x="37338" y="398525"/>
                </a:lnTo>
                <a:lnTo>
                  <a:pt x="16764" y="339851"/>
                </a:lnTo>
                <a:lnTo>
                  <a:pt x="16764" y="368977"/>
                </a:lnTo>
                <a:lnTo>
                  <a:pt x="28194" y="401573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1865"/>
                </a:lnTo>
                <a:lnTo>
                  <a:pt x="61722" y="452627"/>
                </a:lnTo>
                <a:lnTo>
                  <a:pt x="102870" y="495299"/>
                </a:lnTo>
                <a:lnTo>
                  <a:pt x="103632" y="496061"/>
                </a:lnTo>
                <a:lnTo>
                  <a:pt x="109728" y="500157"/>
                </a:lnTo>
                <a:close/>
              </a:path>
              <a:path w="554354" h="557530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7530">
                <a:moveTo>
                  <a:pt x="109076" y="68505"/>
                </a:moveTo>
                <a:close/>
              </a:path>
              <a:path w="554354" h="557530">
                <a:moveTo>
                  <a:pt x="109046" y="487735"/>
                </a:moveTo>
                <a:close/>
              </a:path>
              <a:path w="554354" h="557530">
                <a:moveTo>
                  <a:pt x="109728" y="488441"/>
                </a:moveTo>
                <a:lnTo>
                  <a:pt x="109076" y="487766"/>
                </a:lnTo>
                <a:lnTo>
                  <a:pt x="109728" y="488441"/>
                </a:lnTo>
                <a:close/>
              </a:path>
              <a:path w="554354" h="557530">
                <a:moveTo>
                  <a:pt x="157734" y="530827"/>
                </a:moveTo>
                <a:lnTo>
                  <a:pt x="157734" y="521207"/>
                </a:lnTo>
                <a:lnTo>
                  <a:pt x="109046" y="487735"/>
                </a:lnTo>
                <a:lnTo>
                  <a:pt x="109728" y="488441"/>
                </a:lnTo>
                <a:lnTo>
                  <a:pt x="109728" y="500157"/>
                </a:lnTo>
                <a:lnTo>
                  <a:pt x="152400" y="528827"/>
                </a:lnTo>
                <a:lnTo>
                  <a:pt x="153162" y="529589"/>
                </a:lnTo>
                <a:lnTo>
                  <a:pt x="153924" y="529589"/>
                </a:lnTo>
                <a:lnTo>
                  <a:pt x="157734" y="530827"/>
                </a:lnTo>
                <a:close/>
              </a:path>
              <a:path w="554354" h="557530">
                <a:moveTo>
                  <a:pt x="109728" y="68068"/>
                </a:moveTo>
                <a:lnTo>
                  <a:pt x="109728" y="67817"/>
                </a:lnTo>
                <a:lnTo>
                  <a:pt x="109076" y="68505"/>
                </a:lnTo>
                <a:lnTo>
                  <a:pt x="109728" y="68068"/>
                </a:lnTo>
                <a:close/>
              </a:path>
              <a:path w="554354" h="557530">
                <a:moveTo>
                  <a:pt x="157734" y="35813"/>
                </a:moveTo>
                <a:lnTo>
                  <a:pt x="156972" y="35813"/>
                </a:lnTo>
                <a:lnTo>
                  <a:pt x="156972" y="36325"/>
                </a:lnTo>
                <a:lnTo>
                  <a:pt x="157734" y="35813"/>
                </a:lnTo>
                <a:close/>
              </a:path>
              <a:path w="554354" h="557530">
                <a:moveTo>
                  <a:pt x="215646" y="539495"/>
                </a:moveTo>
                <a:lnTo>
                  <a:pt x="156972" y="520445"/>
                </a:lnTo>
                <a:lnTo>
                  <a:pt x="157734" y="521207"/>
                </a:lnTo>
                <a:lnTo>
                  <a:pt x="157734" y="530827"/>
                </a:lnTo>
                <a:lnTo>
                  <a:pt x="212598" y="548639"/>
                </a:lnTo>
                <a:lnTo>
                  <a:pt x="213360" y="548639"/>
                </a:lnTo>
                <a:lnTo>
                  <a:pt x="213360" y="549401"/>
                </a:lnTo>
                <a:lnTo>
                  <a:pt x="214884" y="549590"/>
                </a:lnTo>
                <a:lnTo>
                  <a:pt x="214884" y="539495"/>
                </a:lnTo>
                <a:lnTo>
                  <a:pt x="215646" y="539495"/>
                </a:lnTo>
                <a:close/>
              </a:path>
              <a:path w="554354" h="557530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7530">
                <a:moveTo>
                  <a:pt x="276606" y="557021"/>
                </a:moveTo>
                <a:lnTo>
                  <a:pt x="276606" y="547877"/>
                </a:lnTo>
                <a:lnTo>
                  <a:pt x="275082" y="547877"/>
                </a:lnTo>
                <a:lnTo>
                  <a:pt x="275082" y="547671"/>
                </a:lnTo>
                <a:lnTo>
                  <a:pt x="214884" y="539495"/>
                </a:lnTo>
                <a:lnTo>
                  <a:pt x="214884" y="549590"/>
                </a:lnTo>
                <a:lnTo>
                  <a:pt x="275082" y="557021"/>
                </a:lnTo>
                <a:lnTo>
                  <a:pt x="275082" y="547877"/>
                </a:lnTo>
                <a:lnTo>
                  <a:pt x="275857" y="547776"/>
                </a:lnTo>
                <a:lnTo>
                  <a:pt x="275857" y="557021"/>
                </a:lnTo>
                <a:lnTo>
                  <a:pt x="276606" y="557021"/>
                </a:lnTo>
                <a:close/>
              </a:path>
              <a:path w="554354" h="557530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7530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7530">
                <a:moveTo>
                  <a:pt x="339090" y="549493"/>
                </a:moveTo>
                <a:lnTo>
                  <a:pt x="339090" y="539495"/>
                </a:lnTo>
                <a:lnTo>
                  <a:pt x="275857" y="547776"/>
                </a:lnTo>
                <a:lnTo>
                  <a:pt x="276606" y="547877"/>
                </a:lnTo>
                <a:lnTo>
                  <a:pt x="276606" y="557021"/>
                </a:lnTo>
                <a:lnTo>
                  <a:pt x="339090" y="549493"/>
                </a:lnTo>
                <a:close/>
              </a:path>
              <a:path w="554354" h="557530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7530">
                <a:moveTo>
                  <a:pt x="394716" y="520445"/>
                </a:moveTo>
                <a:lnTo>
                  <a:pt x="337566" y="539495"/>
                </a:lnTo>
                <a:lnTo>
                  <a:pt x="339090" y="539495"/>
                </a:lnTo>
                <a:lnTo>
                  <a:pt x="339090" y="549493"/>
                </a:lnTo>
                <a:lnTo>
                  <a:pt x="339852" y="549401"/>
                </a:lnTo>
                <a:lnTo>
                  <a:pt x="340614" y="548639"/>
                </a:lnTo>
                <a:lnTo>
                  <a:pt x="393954" y="530859"/>
                </a:lnTo>
                <a:lnTo>
                  <a:pt x="393954" y="521207"/>
                </a:lnTo>
                <a:lnTo>
                  <a:pt x="394716" y="520445"/>
                </a:lnTo>
                <a:close/>
              </a:path>
              <a:path w="554354" h="557530">
                <a:moveTo>
                  <a:pt x="394716" y="36303"/>
                </a:moveTo>
                <a:lnTo>
                  <a:pt x="394716" y="35813"/>
                </a:lnTo>
                <a:lnTo>
                  <a:pt x="393954" y="35813"/>
                </a:lnTo>
                <a:lnTo>
                  <a:pt x="394716" y="36303"/>
                </a:lnTo>
                <a:close/>
              </a:path>
              <a:path w="554354" h="557530">
                <a:moveTo>
                  <a:pt x="445008" y="487679"/>
                </a:moveTo>
                <a:lnTo>
                  <a:pt x="393954" y="521207"/>
                </a:lnTo>
                <a:lnTo>
                  <a:pt x="393954" y="530859"/>
                </a:lnTo>
                <a:lnTo>
                  <a:pt x="397764" y="529589"/>
                </a:lnTo>
                <a:lnTo>
                  <a:pt x="399288" y="529589"/>
                </a:lnTo>
                <a:lnTo>
                  <a:pt x="444246" y="500065"/>
                </a:lnTo>
                <a:lnTo>
                  <a:pt x="444246" y="488441"/>
                </a:lnTo>
                <a:lnTo>
                  <a:pt x="445008" y="487679"/>
                </a:lnTo>
                <a:close/>
              </a:path>
              <a:path w="554354" h="557530">
                <a:moveTo>
                  <a:pt x="445008" y="69341"/>
                </a:moveTo>
                <a:lnTo>
                  <a:pt x="445008" y="68579"/>
                </a:lnTo>
                <a:lnTo>
                  <a:pt x="444246" y="68579"/>
                </a:lnTo>
                <a:lnTo>
                  <a:pt x="445008" y="69341"/>
                </a:lnTo>
                <a:close/>
              </a:path>
              <a:path w="554354" h="557530">
                <a:moveTo>
                  <a:pt x="486918" y="459485"/>
                </a:moveTo>
                <a:lnTo>
                  <a:pt x="486918" y="445769"/>
                </a:lnTo>
                <a:lnTo>
                  <a:pt x="444246" y="488441"/>
                </a:lnTo>
                <a:lnTo>
                  <a:pt x="444246" y="500065"/>
                </a:lnTo>
                <a:lnTo>
                  <a:pt x="450342" y="496061"/>
                </a:lnTo>
                <a:lnTo>
                  <a:pt x="450342" y="495299"/>
                </a:lnTo>
                <a:lnTo>
                  <a:pt x="451104" y="495299"/>
                </a:lnTo>
                <a:lnTo>
                  <a:pt x="486918" y="459485"/>
                </a:lnTo>
                <a:close/>
              </a:path>
              <a:path w="554354" h="557530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7530">
                <a:moveTo>
                  <a:pt x="517662" y="397772"/>
                </a:moveTo>
                <a:lnTo>
                  <a:pt x="486156" y="446531"/>
                </a:lnTo>
                <a:lnTo>
                  <a:pt x="486918" y="445769"/>
                </a:lnTo>
                <a:lnTo>
                  <a:pt x="486918" y="459485"/>
                </a:lnTo>
                <a:lnTo>
                  <a:pt x="493776" y="452627"/>
                </a:lnTo>
                <a:lnTo>
                  <a:pt x="493776" y="451865"/>
                </a:lnTo>
                <a:lnTo>
                  <a:pt x="494538" y="451865"/>
                </a:lnTo>
                <a:lnTo>
                  <a:pt x="517398" y="415624"/>
                </a:lnTo>
                <a:lnTo>
                  <a:pt x="517398" y="398525"/>
                </a:lnTo>
                <a:lnTo>
                  <a:pt x="517662" y="397772"/>
                </a:lnTo>
                <a:close/>
              </a:path>
              <a:path w="554354" h="557530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7530">
                <a:moveTo>
                  <a:pt x="518160" y="397001"/>
                </a:moveTo>
                <a:lnTo>
                  <a:pt x="517662" y="397772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7530">
                <a:moveTo>
                  <a:pt x="518160" y="414416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5624"/>
                </a:lnTo>
                <a:lnTo>
                  <a:pt x="518160" y="414416"/>
                </a:lnTo>
                <a:close/>
              </a:path>
              <a:path w="554354" h="557530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0" y="279268"/>
                </a:lnTo>
                <a:lnTo>
                  <a:pt x="537972" y="340613"/>
                </a:lnTo>
                <a:lnTo>
                  <a:pt x="537972" y="339851"/>
                </a:lnTo>
                <a:lnTo>
                  <a:pt x="517662" y="397772"/>
                </a:lnTo>
                <a:lnTo>
                  <a:pt x="518160" y="397001"/>
                </a:lnTo>
                <a:lnTo>
                  <a:pt x="518160" y="414416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2899"/>
                </a:lnTo>
                <a:lnTo>
                  <a:pt x="547116" y="341375"/>
                </a:lnTo>
                <a:lnTo>
                  <a:pt x="553974" y="279653"/>
                </a:lnTo>
                <a:close/>
              </a:path>
              <a:path w="554354" h="557530">
                <a:moveTo>
                  <a:pt x="549021" y="279272"/>
                </a:moveTo>
                <a:lnTo>
                  <a:pt x="544068" y="278891"/>
                </a:lnTo>
                <a:lnTo>
                  <a:pt x="544030" y="279268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32295" y="2209547"/>
            <a:ext cx="124453" cy="135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09221" y="2252225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02782" y="2223230"/>
            <a:ext cx="74281" cy="56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99984" y="1873326"/>
            <a:ext cx="1967263" cy="800914"/>
          </a:xfrm>
          <a:custGeom>
            <a:avLst/>
            <a:gdLst/>
            <a:ahLst/>
            <a:cxnLst/>
            <a:rect l="l" t="t" r="r" b="b"/>
            <a:pathLst>
              <a:path w="2300604" h="936625">
                <a:moveTo>
                  <a:pt x="2300477" y="936497"/>
                </a:moveTo>
                <a:lnTo>
                  <a:pt x="2300477" y="0"/>
                </a:lnTo>
                <a:lnTo>
                  <a:pt x="0" y="0"/>
                </a:lnTo>
                <a:lnTo>
                  <a:pt x="0" y="936497"/>
                </a:lnTo>
                <a:lnTo>
                  <a:pt x="4572" y="936497"/>
                </a:lnTo>
                <a:lnTo>
                  <a:pt x="4572" y="9905"/>
                </a:lnTo>
                <a:lnTo>
                  <a:pt x="9905" y="4571"/>
                </a:lnTo>
                <a:lnTo>
                  <a:pt x="9905" y="9905"/>
                </a:lnTo>
                <a:lnTo>
                  <a:pt x="2290571" y="9905"/>
                </a:lnTo>
                <a:lnTo>
                  <a:pt x="2290571" y="4571"/>
                </a:lnTo>
                <a:lnTo>
                  <a:pt x="2295893" y="9905"/>
                </a:lnTo>
                <a:lnTo>
                  <a:pt x="2295893" y="936497"/>
                </a:lnTo>
                <a:lnTo>
                  <a:pt x="2300477" y="936497"/>
                </a:lnTo>
                <a:close/>
              </a:path>
              <a:path w="2300604" h="936625">
                <a:moveTo>
                  <a:pt x="9905" y="9905"/>
                </a:moveTo>
                <a:lnTo>
                  <a:pt x="9905" y="4571"/>
                </a:lnTo>
                <a:lnTo>
                  <a:pt x="4572" y="9905"/>
                </a:lnTo>
                <a:lnTo>
                  <a:pt x="9905" y="9905"/>
                </a:lnTo>
                <a:close/>
              </a:path>
              <a:path w="2300604" h="936625">
                <a:moveTo>
                  <a:pt x="9905" y="927353"/>
                </a:moveTo>
                <a:lnTo>
                  <a:pt x="9905" y="9905"/>
                </a:lnTo>
                <a:lnTo>
                  <a:pt x="4572" y="9905"/>
                </a:lnTo>
                <a:lnTo>
                  <a:pt x="4572" y="927353"/>
                </a:lnTo>
                <a:lnTo>
                  <a:pt x="9905" y="927353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4572" y="927353"/>
                </a:lnTo>
                <a:lnTo>
                  <a:pt x="9905" y="931925"/>
                </a:lnTo>
                <a:lnTo>
                  <a:pt x="9905" y="936497"/>
                </a:lnTo>
                <a:lnTo>
                  <a:pt x="2290571" y="936497"/>
                </a:lnTo>
                <a:lnTo>
                  <a:pt x="2290571" y="931925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9905" y="936497"/>
                </a:moveTo>
                <a:lnTo>
                  <a:pt x="9905" y="931925"/>
                </a:lnTo>
                <a:lnTo>
                  <a:pt x="4572" y="927353"/>
                </a:lnTo>
                <a:lnTo>
                  <a:pt x="4572" y="936497"/>
                </a:lnTo>
                <a:lnTo>
                  <a:pt x="9905" y="936497"/>
                </a:lnTo>
                <a:close/>
              </a:path>
              <a:path w="2300604" h="936625">
                <a:moveTo>
                  <a:pt x="2295893" y="9905"/>
                </a:moveTo>
                <a:lnTo>
                  <a:pt x="2290571" y="4571"/>
                </a:lnTo>
                <a:lnTo>
                  <a:pt x="2290571" y="9905"/>
                </a:lnTo>
                <a:lnTo>
                  <a:pt x="2295893" y="9905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2295893" y="9905"/>
                </a:lnTo>
                <a:lnTo>
                  <a:pt x="2290571" y="9905"/>
                </a:lnTo>
                <a:lnTo>
                  <a:pt x="2290571" y="927353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2295893" y="936497"/>
                </a:moveTo>
                <a:lnTo>
                  <a:pt x="2295893" y="927353"/>
                </a:lnTo>
                <a:lnTo>
                  <a:pt x="2290571" y="931925"/>
                </a:lnTo>
                <a:lnTo>
                  <a:pt x="2290571" y="936497"/>
                </a:lnTo>
                <a:lnTo>
                  <a:pt x="2295893" y="9364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76518" y="2378309"/>
            <a:ext cx="219912" cy="203079"/>
          </a:xfrm>
          <a:custGeom>
            <a:avLst/>
            <a:gdLst/>
            <a:ahLst/>
            <a:cxnLst/>
            <a:rect l="l" t="t" r="r" b="b"/>
            <a:pathLst>
              <a:path w="257175" h="237489">
                <a:moveTo>
                  <a:pt x="209550" y="229605"/>
                </a:moveTo>
                <a:lnTo>
                  <a:pt x="209550" y="177545"/>
                </a:lnTo>
                <a:lnTo>
                  <a:pt x="63246" y="0"/>
                </a:lnTo>
                <a:lnTo>
                  <a:pt x="0" y="0"/>
                </a:lnTo>
                <a:lnTo>
                  <a:pt x="0" y="8382"/>
                </a:lnTo>
                <a:lnTo>
                  <a:pt x="19050" y="8381"/>
                </a:lnTo>
                <a:lnTo>
                  <a:pt x="23622" y="9905"/>
                </a:lnTo>
                <a:lnTo>
                  <a:pt x="25146" y="12953"/>
                </a:lnTo>
                <a:lnTo>
                  <a:pt x="30480" y="14477"/>
                </a:lnTo>
                <a:lnTo>
                  <a:pt x="33528" y="14477"/>
                </a:lnTo>
                <a:lnTo>
                  <a:pt x="38100" y="20574"/>
                </a:lnTo>
                <a:lnTo>
                  <a:pt x="41148" y="25145"/>
                </a:lnTo>
                <a:lnTo>
                  <a:pt x="49530" y="33527"/>
                </a:lnTo>
                <a:lnTo>
                  <a:pt x="49530" y="233172"/>
                </a:lnTo>
                <a:lnTo>
                  <a:pt x="63246" y="233172"/>
                </a:lnTo>
                <a:lnTo>
                  <a:pt x="63246" y="52578"/>
                </a:lnTo>
                <a:lnTo>
                  <a:pt x="209550" y="229605"/>
                </a:lnTo>
                <a:close/>
              </a:path>
              <a:path w="257175" h="237489">
                <a:moveTo>
                  <a:pt x="49530" y="233172"/>
                </a:moveTo>
                <a:lnTo>
                  <a:pt x="49530" y="211074"/>
                </a:lnTo>
                <a:lnTo>
                  <a:pt x="45720" y="215646"/>
                </a:lnTo>
                <a:lnTo>
                  <a:pt x="42672" y="219456"/>
                </a:lnTo>
                <a:lnTo>
                  <a:pt x="41148" y="225552"/>
                </a:lnTo>
                <a:lnTo>
                  <a:pt x="33528" y="228600"/>
                </a:lnTo>
                <a:lnTo>
                  <a:pt x="23622" y="231647"/>
                </a:lnTo>
                <a:lnTo>
                  <a:pt x="16002" y="231647"/>
                </a:lnTo>
                <a:lnTo>
                  <a:pt x="16002" y="233172"/>
                </a:lnTo>
                <a:lnTo>
                  <a:pt x="49530" y="233172"/>
                </a:lnTo>
                <a:close/>
              </a:path>
              <a:path w="257175" h="237489">
                <a:moveTo>
                  <a:pt x="96774" y="233172"/>
                </a:moveTo>
                <a:lnTo>
                  <a:pt x="96774" y="231647"/>
                </a:lnTo>
                <a:lnTo>
                  <a:pt x="89154" y="231647"/>
                </a:lnTo>
                <a:lnTo>
                  <a:pt x="79248" y="228600"/>
                </a:lnTo>
                <a:lnTo>
                  <a:pt x="71628" y="225552"/>
                </a:lnTo>
                <a:lnTo>
                  <a:pt x="66294" y="224028"/>
                </a:lnTo>
                <a:lnTo>
                  <a:pt x="63246" y="219456"/>
                </a:lnTo>
                <a:lnTo>
                  <a:pt x="63246" y="233172"/>
                </a:lnTo>
                <a:lnTo>
                  <a:pt x="96774" y="233172"/>
                </a:lnTo>
                <a:close/>
              </a:path>
              <a:path w="257175" h="237489">
                <a:moveTo>
                  <a:pt x="256794" y="4571"/>
                </a:moveTo>
                <a:lnTo>
                  <a:pt x="256794" y="0"/>
                </a:lnTo>
                <a:lnTo>
                  <a:pt x="176022" y="0"/>
                </a:lnTo>
                <a:lnTo>
                  <a:pt x="176022" y="4571"/>
                </a:lnTo>
                <a:lnTo>
                  <a:pt x="192024" y="4571"/>
                </a:lnTo>
                <a:lnTo>
                  <a:pt x="198120" y="8381"/>
                </a:lnTo>
                <a:lnTo>
                  <a:pt x="206502" y="14477"/>
                </a:lnTo>
                <a:lnTo>
                  <a:pt x="209550" y="22097"/>
                </a:lnTo>
                <a:lnTo>
                  <a:pt x="209550" y="229605"/>
                </a:lnTo>
                <a:lnTo>
                  <a:pt x="215646" y="236982"/>
                </a:lnTo>
                <a:lnTo>
                  <a:pt x="222504" y="236982"/>
                </a:lnTo>
                <a:lnTo>
                  <a:pt x="222504" y="39623"/>
                </a:lnTo>
                <a:lnTo>
                  <a:pt x="224028" y="27431"/>
                </a:lnTo>
                <a:lnTo>
                  <a:pt x="224028" y="20573"/>
                </a:lnTo>
                <a:lnTo>
                  <a:pt x="228600" y="9905"/>
                </a:lnTo>
                <a:lnTo>
                  <a:pt x="234696" y="8381"/>
                </a:lnTo>
                <a:lnTo>
                  <a:pt x="241554" y="4571"/>
                </a:lnTo>
                <a:lnTo>
                  <a:pt x="256794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75866" y="2378309"/>
            <a:ext cx="220998" cy="203079"/>
          </a:xfrm>
          <a:custGeom>
            <a:avLst/>
            <a:gdLst/>
            <a:ahLst/>
            <a:cxnLst/>
            <a:rect l="l" t="t" r="r" b="b"/>
            <a:pathLst>
              <a:path w="258445" h="237489">
                <a:moveTo>
                  <a:pt x="64008" y="761"/>
                </a:moveTo>
                <a:lnTo>
                  <a:pt x="64008" y="0"/>
                </a:lnTo>
                <a:lnTo>
                  <a:pt x="0" y="0"/>
                </a:lnTo>
                <a:lnTo>
                  <a:pt x="0" y="8382"/>
                </a:lnTo>
                <a:lnTo>
                  <a:pt x="762" y="8382"/>
                </a:lnTo>
                <a:lnTo>
                  <a:pt x="761" y="761"/>
                </a:lnTo>
                <a:lnTo>
                  <a:pt x="64008" y="761"/>
                </a:lnTo>
                <a:close/>
              </a:path>
              <a:path w="258445" h="237489">
                <a:moveTo>
                  <a:pt x="26424" y="12339"/>
                </a:moveTo>
                <a:lnTo>
                  <a:pt x="25146" y="9143"/>
                </a:lnTo>
                <a:lnTo>
                  <a:pt x="24384" y="9143"/>
                </a:lnTo>
                <a:lnTo>
                  <a:pt x="19812" y="7619"/>
                </a:lnTo>
                <a:lnTo>
                  <a:pt x="762" y="7620"/>
                </a:lnTo>
                <a:lnTo>
                  <a:pt x="762" y="8382"/>
                </a:lnTo>
                <a:lnTo>
                  <a:pt x="19812" y="8381"/>
                </a:lnTo>
                <a:lnTo>
                  <a:pt x="24384" y="9905"/>
                </a:lnTo>
                <a:lnTo>
                  <a:pt x="25908" y="12953"/>
                </a:lnTo>
                <a:lnTo>
                  <a:pt x="25908" y="12191"/>
                </a:lnTo>
                <a:lnTo>
                  <a:pt x="26424" y="12339"/>
                </a:lnTo>
                <a:close/>
              </a:path>
              <a:path w="258445" h="237489">
                <a:moveTo>
                  <a:pt x="41910" y="225552"/>
                </a:moveTo>
                <a:lnTo>
                  <a:pt x="34290" y="228600"/>
                </a:lnTo>
                <a:lnTo>
                  <a:pt x="24384" y="231647"/>
                </a:lnTo>
                <a:lnTo>
                  <a:pt x="16002" y="231647"/>
                </a:lnTo>
                <a:lnTo>
                  <a:pt x="16002" y="233934"/>
                </a:lnTo>
                <a:lnTo>
                  <a:pt x="16764" y="233934"/>
                </a:lnTo>
                <a:lnTo>
                  <a:pt x="16764" y="232410"/>
                </a:lnTo>
                <a:lnTo>
                  <a:pt x="24384" y="232410"/>
                </a:lnTo>
                <a:lnTo>
                  <a:pt x="34290" y="229361"/>
                </a:lnTo>
                <a:lnTo>
                  <a:pt x="41910" y="225552"/>
                </a:lnTo>
                <a:close/>
              </a:path>
              <a:path w="258445" h="237489">
                <a:moveTo>
                  <a:pt x="97536" y="233934"/>
                </a:moveTo>
                <a:lnTo>
                  <a:pt x="97536" y="233172"/>
                </a:lnTo>
                <a:lnTo>
                  <a:pt x="16764" y="233172"/>
                </a:lnTo>
                <a:lnTo>
                  <a:pt x="16764" y="233934"/>
                </a:lnTo>
                <a:lnTo>
                  <a:pt x="97536" y="233934"/>
                </a:lnTo>
                <a:close/>
              </a:path>
              <a:path w="258445" h="237489">
                <a:moveTo>
                  <a:pt x="26670" y="12953"/>
                </a:moveTo>
                <a:lnTo>
                  <a:pt x="26424" y="12339"/>
                </a:lnTo>
                <a:lnTo>
                  <a:pt x="25908" y="12191"/>
                </a:lnTo>
                <a:lnTo>
                  <a:pt x="26670" y="12953"/>
                </a:lnTo>
                <a:close/>
              </a:path>
              <a:path w="258445" h="237489">
                <a:moveTo>
                  <a:pt x="26670" y="13207"/>
                </a:moveTo>
                <a:lnTo>
                  <a:pt x="26670" y="12953"/>
                </a:lnTo>
                <a:lnTo>
                  <a:pt x="25908" y="12191"/>
                </a:lnTo>
                <a:lnTo>
                  <a:pt x="25908" y="12953"/>
                </a:lnTo>
                <a:lnTo>
                  <a:pt x="26670" y="13207"/>
                </a:lnTo>
                <a:close/>
              </a:path>
              <a:path w="258445" h="237489">
                <a:moveTo>
                  <a:pt x="34290" y="14477"/>
                </a:moveTo>
                <a:lnTo>
                  <a:pt x="34290" y="13715"/>
                </a:lnTo>
                <a:lnTo>
                  <a:pt x="31242" y="13715"/>
                </a:lnTo>
                <a:lnTo>
                  <a:pt x="26424" y="12339"/>
                </a:lnTo>
                <a:lnTo>
                  <a:pt x="26670" y="12953"/>
                </a:lnTo>
                <a:lnTo>
                  <a:pt x="26670" y="13207"/>
                </a:lnTo>
                <a:lnTo>
                  <a:pt x="30480" y="14477"/>
                </a:lnTo>
                <a:lnTo>
                  <a:pt x="34290" y="14477"/>
                </a:lnTo>
                <a:close/>
              </a:path>
              <a:path w="258445" h="237489">
                <a:moveTo>
                  <a:pt x="38862" y="20574"/>
                </a:moveTo>
                <a:lnTo>
                  <a:pt x="34290" y="14477"/>
                </a:lnTo>
                <a:lnTo>
                  <a:pt x="33528" y="14477"/>
                </a:lnTo>
                <a:lnTo>
                  <a:pt x="38862" y="20574"/>
                </a:lnTo>
                <a:close/>
              </a:path>
              <a:path w="258445" h="237489">
                <a:moveTo>
                  <a:pt x="42672" y="25145"/>
                </a:moveTo>
                <a:lnTo>
                  <a:pt x="38862" y="20574"/>
                </a:lnTo>
                <a:lnTo>
                  <a:pt x="41910" y="25908"/>
                </a:lnTo>
                <a:lnTo>
                  <a:pt x="41910" y="25145"/>
                </a:lnTo>
                <a:lnTo>
                  <a:pt x="42672" y="25145"/>
                </a:lnTo>
                <a:close/>
              </a:path>
              <a:path w="258445" h="237489">
                <a:moveTo>
                  <a:pt x="50292" y="211074"/>
                </a:moveTo>
                <a:lnTo>
                  <a:pt x="50292" y="33527"/>
                </a:lnTo>
                <a:lnTo>
                  <a:pt x="41910" y="25145"/>
                </a:lnTo>
                <a:lnTo>
                  <a:pt x="41910" y="25908"/>
                </a:lnTo>
                <a:lnTo>
                  <a:pt x="49530" y="33527"/>
                </a:lnTo>
                <a:lnTo>
                  <a:pt x="49530" y="212407"/>
                </a:lnTo>
                <a:lnTo>
                  <a:pt x="50292" y="211074"/>
                </a:lnTo>
                <a:close/>
              </a:path>
              <a:path w="258445" h="237489">
                <a:moveTo>
                  <a:pt x="49530" y="212407"/>
                </a:moveTo>
                <a:lnTo>
                  <a:pt x="49530" y="211074"/>
                </a:lnTo>
                <a:lnTo>
                  <a:pt x="46482" y="215646"/>
                </a:lnTo>
                <a:lnTo>
                  <a:pt x="43434" y="218694"/>
                </a:lnTo>
                <a:lnTo>
                  <a:pt x="43434" y="219456"/>
                </a:lnTo>
                <a:lnTo>
                  <a:pt x="41910" y="225552"/>
                </a:lnTo>
                <a:lnTo>
                  <a:pt x="42672" y="225552"/>
                </a:lnTo>
                <a:lnTo>
                  <a:pt x="44196" y="219456"/>
                </a:lnTo>
                <a:lnTo>
                  <a:pt x="47244" y="216408"/>
                </a:lnTo>
                <a:lnTo>
                  <a:pt x="49530" y="21240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64769" y="0"/>
                </a:lnTo>
                <a:lnTo>
                  <a:pt x="64008" y="0"/>
                </a:lnTo>
                <a:lnTo>
                  <a:pt x="209686" y="177545"/>
                </a:lnTo>
                <a:lnTo>
                  <a:pt x="210311" y="177545"/>
                </a:lnTo>
                <a:close/>
              </a:path>
              <a:path w="258445" h="237489">
                <a:moveTo>
                  <a:pt x="64769" y="52577"/>
                </a:moveTo>
                <a:lnTo>
                  <a:pt x="64769" y="51816"/>
                </a:lnTo>
                <a:lnTo>
                  <a:pt x="64008" y="51816"/>
                </a:lnTo>
                <a:lnTo>
                  <a:pt x="64008" y="52577"/>
                </a:lnTo>
                <a:lnTo>
                  <a:pt x="64769" y="52577"/>
                </a:lnTo>
                <a:close/>
              </a:path>
              <a:path w="258445" h="237489">
                <a:moveTo>
                  <a:pt x="217170" y="236220"/>
                </a:moveTo>
                <a:lnTo>
                  <a:pt x="64769" y="52577"/>
                </a:lnTo>
                <a:lnTo>
                  <a:pt x="64008" y="52577"/>
                </a:lnTo>
                <a:lnTo>
                  <a:pt x="216408" y="236982"/>
                </a:lnTo>
                <a:lnTo>
                  <a:pt x="216408" y="236220"/>
                </a:lnTo>
                <a:lnTo>
                  <a:pt x="217170" y="236220"/>
                </a:lnTo>
                <a:close/>
              </a:path>
              <a:path w="258445" h="237489">
                <a:moveTo>
                  <a:pt x="98298" y="233934"/>
                </a:moveTo>
                <a:lnTo>
                  <a:pt x="98298" y="231647"/>
                </a:lnTo>
                <a:lnTo>
                  <a:pt x="89916" y="231647"/>
                </a:lnTo>
                <a:lnTo>
                  <a:pt x="80010" y="228600"/>
                </a:lnTo>
                <a:lnTo>
                  <a:pt x="72390" y="224790"/>
                </a:lnTo>
                <a:lnTo>
                  <a:pt x="67818" y="223265"/>
                </a:lnTo>
                <a:lnTo>
                  <a:pt x="67818" y="224028"/>
                </a:lnTo>
                <a:lnTo>
                  <a:pt x="64770" y="218694"/>
                </a:lnTo>
                <a:lnTo>
                  <a:pt x="64769" y="53500"/>
                </a:lnTo>
                <a:lnTo>
                  <a:pt x="64008" y="52577"/>
                </a:lnTo>
                <a:lnTo>
                  <a:pt x="64008" y="219456"/>
                </a:lnTo>
                <a:lnTo>
                  <a:pt x="67056" y="224028"/>
                </a:lnTo>
                <a:lnTo>
                  <a:pt x="72390" y="225552"/>
                </a:lnTo>
                <a:lnTo>
                  <a:pt x="80010" y="229361"/>
                </a:lnTo>
                <a:lnTo>
                  <a:pt x="89154" y="232410"/>
                </a:lnTo>
                <a:lnTo>
                  <a:pt x="97536" y="232410"/>
                </a:lnTo>
                <a:lnTo>
                  <a:pt x="97536" y="233934"/>
                </a:lnTo>
                <a:lnTo>
                  <a:pt x="98298" y="233934"/>
                </a:lnTo>
                <a:close/>
              </a:path>
              <a:path w="258445" h="237489">
                <a:moveTo>
                  <a:pt x="177546" y="0"/>
                </a:moveTo>
                <a:lnTo>
                  <a:pt x="176784" y="0"/>
                </a:lnTo>
                <a:lnTo>
                  <a:pt x="176784" y="761"/>
                </a:lnTo>
                <a:lnTo>
                  <a:pt x="177546" y="0"/>
                </a:lnTo>
                <a:close/>
              </a:path>
              <a:path w="258445" h="237489">
                <a:moveTo>
                  <a:pt x="258318" y="5333"/>
                </a:moveTo>
                <a:lnTo>
                  <a:pt x="258318" y="0"/>
                </a:lnTo>
                <a:lnTo>
                  <a:pt x="177546" y="0"/>
                </a:lnTo>
                <a:lnTo>
                  <a:pt x="176784" y="761"/>
                </a:lnTo>
                <a:lnTo>
                  <a:pt x="257556" y="761"/>
                </a:lnTo>
                <a:lnTo>
                  <a:pt x="257556" y="5333"/>
                </a:lnTo>
                <a:lnTo>
                  <a:pt x="258318" y="5333"/>
                </a:lnTo>
                <a:close/>
              </a:path>
              <a:path w="258445" h="237489">
                <a:moveTo>
                  <a:pt x="177546" y="4571"/>
                </a:moveTo>
                <a:lnTo>
                  <a:pt x="177546" y="761"/>
                </a:lnTo>
                <a:lnTo>
                  <a:pt x="176784" y="761"/>
                </a:lnTo>
                <a:lnTo>
                  <a:pt x="176784" y="4571"/>
                </a:lnTo>
                <a:lnTo>
                  <a:pt x="177546" y="4571"/>
                </a:lnTo>
                <a:close/>
              </a:path>
              <a:path w="258445" h="237489">
                <a:moveTo>
                  <a:pt x="210311" y="22097"/>
                </a:moveTo>
                <a:lnTo>
                  <a:pt x="207264" y="14477"/>
                </a:lnTo>
                <a:lnTo>
                  <a:pt x="207264" y="13715"/>
                </a:lnTo>
                <a:lnTo>
                  <a:pt x="199644" y="7619"/>
                </a:lnTo>
                <a:lnTo>
                  <a:pt x="192786" y="4571"/>
                </a:lnTo>
                <a:lnTo>
                  <a:pt x="176784" y="4571"/>
                </a:lnTo>
                <a:lnTo>
                  <a:pt x="176784" y="5333"/>
                </a:lnTo>
                <a:lnTo>
                  <a:pt x="192786" y="5333"/>
                </a:lnTo>
                <a:lnTo>
                  <a:pt x="198882" y="8381"/>
                </a:lnTo>
                <a:lnTo>
                  <a:pt x="206502" y="14477"/>
                </a:lnTo>
                <a:lnTo>
                  <a:pt x="210311" y="2209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210311" y="22097"/>
                </a:lnTo>
                <a:lnTo>
                  <a:pt x="209550" y="22097"/>
                </a:lnTo>
                <a:lnTo>
                  <a:pt x="209550" y="176616"/>
                </a:lnTo>
                <a:lnTo>
                  <a:pt x="210311" y="177545"/>
                </a:lnTo>
                <a:close/>
              </a:path>
              <a:path w="258445" h="237489">
                <a:moveTo>
                  <a:pt x="209686" y="177545"/>
                </a:moveTo>
                <a:lnTo>
                  <a:pt x="209550" y="177379"/>
                </a:lnTo>
                <a:lnTo>
                  <a:pt x="209550" y="177545"/>
                </a:lnTo>
                <a:lnTo>
                  <a:pt x="209686" y="177545"/>
                </a:lnTo>
                <a:close/>
              </a:path>
              <a:path w="258445" h="237489">
                <a:moveTo>
                  <a:pt x="210311" y="178307"/>
                </a:moveTo>
                <a:lnTo>
                  <a:pt x="210311" y="177545"/>
                </a:lnTo>
                <a:lnTo>
                  <a:pt x="209686" y="177545"/>
                </a:lnTo>
                <a:lnTo>
                  <a:pt x="210311" y="178307"/>
                </a:lnTo>
                <a:close/>
              </a:path>
              <a:path w="258445" h="237489">
                <a:moveTo>
                  <a:pt x="223265" y="236220"/>
                </a:moveTo>
                <a:lnTo>
                  <a:pt x="216408" y="236220"/>
                </a:lnTo>
                <a:lnTo>
                  <a:pt x="216408" y="236982"/>
                </a:lnTo>
                <a:lnTo>
                  <a:pt x="222504" y="236982"/>
                </a:lnTo>
                <a:lnTo>
                  <a:pt x="223265" y="236220"/>
                </a:lnTo>
                <a:close/>
              </a:path>
              <a:path w="258445" h="237489">
                <a:moveTo>
                  <a:pt x="257556" y="5333"/>
                </a:moveTo>
                <a:lnTo>
                  <a:pt x="257556" y="4571"/>
                </a:lnTo>
                <a:lnTo>
                  <a:pt x="241554" y="4571"/>
                </a:lnTo>
                <a:lnTo>
                  <a:pt x="235458" y="7619"/>
                </a:lnTo>
                <a:lnTo>
                  <a:pt x="229361" y="9143"/>
                </a:lnTo>
                <a:lnTo>
                  <a:pt x="224028" y="20573"/>
                </a:lnTo>
                <a:lnTo>
                  <a:pt x="224028" y="27431"/>
                </a:lnTo>
                <a:lnTo>
                  <a:pt x="222504" y="39623"/>
                </a:lnTo>
                <a:lnTo>
                  <a:pt x="222504" y="236220"/>
                </a:lnTo>
                <a:lnTo>
                  <a:pt x="223265" y="236220"/>
                </a:lnTo>
                <a:lnTo>
                  <a:pt x="223265" y="39623"/>
                </a:lnTo>
                <a:lnTo>
                  <a:pt x="224790" y="27431"/>
                </a:lnTo>
                <a:lnTo>
                  <a:pt x="224790" y="20573"/>
                </a:lnTo>
                <a:lnTo>
                  <a:pt x="229361" y="9905"/>
                </a:lnTo>
                <a:lnTo>
                  <a:pt x="235458" y="8381"/>
                </a:lnTo>
                <a:lnTo>
                  <a:pt x="236220" y="8381"/>
                </a:lnTo>
                <a:lnTo>
                  <a:pt x="242315" y="5333"/>
                </a:lnTo>
                <a:lnTo>
                  <a:pt x="257556" y="5333"/>
                </a:lnTo>
                <a:close/>
              </a:path>
              <a:path w="258445" h="237489">
                <a:moveTo>
                  <a:pt x="223265" y="236982"/>
                </a:moveTo>
                <a:lnTo>
                  <a:pt x="223265" y="236220"/>
                </a:lnTo>
                <a:lnTo>
                  <a:pt x="222504" y="236982"/>
                </a:lnTo>
                <a:lnTo>
                  <a:pt x="223265" y="2369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76794" y="2252225"/>
            <a:ext cx="392584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0" y="0"/>
                </a:moveTo>
                <a:lnTo>
                  <a:pt x="458724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69052" y="2223230"/>
            <a:ext cx="74932" cy="56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44366" y="2252225"/>
            <a:ext cx="390955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34670" y="2223230"/>
            <a:ext cx="75584" cy="56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40075" y="3087240"/>
            <a:ext cx="474033" cy="475119"/>
          </a:xfrm>
          <a:custGeom>
            <a:avLst/>
            <a:gdLst/>
            <a:ahLst/>
            <a:cxnLst/>
            <a:rect l="l" t="t" r="r" b="b"/>
            <a:pathLst>
              <a:path w="554354" h="555625">
                <a:moveTo>
                  <a:pt x="7620" y="342899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2899"/>
                </a:lnTo>
                <a:close/>
              </a:path>
              <a:path w="554354" h="555625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449580" y="60959"/>
                </a:lnTo>
                <a:lnTo>
                  <a:pt x="399288" y="28955"/>
                </a:lnTo>
                <a:lnTo>
                  <a:pt x="398526" y="28955"/>
                </a:lnTo>
                <a:lnTo>
                  <a:pt x="341376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8193"/>
                </a:lnTo>
                <a:lnTo>
                  <a:pt x="153162" y="28955"/>
                </a:lnTo>
                <a:lnTo>
                  <a:pt x="152400" y="28955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4423"/>
                </a:lnTo>
                <a:lnTo>
                  <a:pt x="9144" y="348506"/>
                </a:lnTo>
                <a:lnTo>
                  <a:pt x="9144" y="278891"/>
                </a:lnTo>
                <a:lnTo>
                  <a:pt x="9194" y="279272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91"/>
                </a:lnTo>
                <a:lnTo>
                  <a:pt x="156972" y="37826"/>
                </a:lnTo>
                <a:lnTo>
                  <a:pt x="156972" y="37337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7337"/>
                </a:lnTo>
                <a:lnTo>
                  <a:pt x="394716" y="37804"/>
                </a:lnTo>
                <a:lnTo>
                  <a:pt x="444246" y="68113"/>
                </a:lnTo>
                <a:lnTo>
                  <a:pt x="444246" y="67817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1" y="279272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5625">
                <a:moveTo>
                  <a:pt x="9194" y="279272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4" y="279272"/>
                </a:lnTo>
                <a:close/>
              </a:path>
              <a:path w="554354" h="555625">
                <a:moveTo>
                  <a:pt x="17526" y="342137"/>
                </a:moveTo>
                <a:lnTo>
                  <a:pt x="9194" y="279272"/>
                </a:lnTo>
                <a:lnTo>
                  <a:pt x="9144" y="279653"/>
                </a:lnTo>
                <a:lnTo>
                  <a:pt x="9144" y="348506"/>
                </a:lnTo>
                <a:lnTo>
                  <a:pt x="16764" y="368916"/>
                </a:lnTo>
                <a:lnTo>
                  <a:pt x="16764" y="341375"/>
                </a:lnTo>
                <a:lnTo>
                  <a:pt x="17526" y="342137"/>
                </a:lnTo>
                <a:close/>
              </a:path>
              <a:path w="554354" h="555625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5625">
                <a:moveTo>
                  <a:pt x="68519" y="447957"/>
                </a:moveTo>
                <a:lnTo>
                  <a:pt x="37338" y="397001"/>
                </a:lnTo>
                <a:lnTo>
                  <a:pt x="37338" y="398525"/>
                </a:lnTo>
                <a:lnTo>
                  <a:pt x="16764" y="341375"/>
                </a:lnTo>
                <a:lnTo>
                  <a:pt x="16764" y="368916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3389"/>
                </a:lnTo>
                <a:lnTo>
                  <a:pt x="61722" y="454151"/>
                </a:lnTo>
                <a:lnTo>
                  <a:pt x="67818" y="460022"/>
                </a:lnTo>
                <a:lnTo>
                  <a:pt x="67818" y="447293"/>
                </a:lnTo>
                <a:lnTo>
                  <a:pt x="68519" y="447957"/>
                </a:lnTo>
                <a:close/>
              </a:path>
              <a:path w="554354" h="555625">
                <a:moveTo>
                  <a:pt x="68580" y="448055"/>
                </a:moveTo>
                <a:lnTo>
                  <a:pt x="67818" y="447293"/>
                </a:lnTo>
                <a:lnTo>
                  <a:pt x="68580" y="448055"/>
                </a:lnTo>
                <a:close/>
              </a:path>
              <a:path w="554354" h="555625">
                <a:moveTo>
                  <a:pt x="68580" y="460755"/>
                </a:moveTo>
                <a:lnTo>
                  <a:pt x="68580" y="448055"/>
                </a:lnTo>
                <a:lnTo>
                  <a:pt x="67818" y="447293"/>
                </a:lnTo>
                <a:lnTo>
                  <a:pt x="67818" y="460022"/>
                </a:lnTo>
                <a:lnTo>
                  <a:pt x="68580" y="460755"/>
                </a:lnTo>
                <a:close/>
              </a:path>
              <a:path w="554354" h="555625">
                <a:moveTo>
                  <a:pt x="109728" y="498633"/>
                </a:moveTo>
                <a:lnTo>
                  <a:pt x="109728" y="486917"/>
                </a:lnTo>
                <a:lnTo>
                  <a:pt x="68519" y="447957"/>
                </a:lnTo>
                <a:lnTo>
                  <a:pt x="68580" y="460755"/>
                </a:lnTo>
                <a:lnTo>
                  <a:pt x="102870" y="493775"/>
                </a:lnTo>
                <a:lnTo>
                  <a:pt x="103632" y="494537"/>
                </a:lnTo>
                <a:lnTo>
                  <a:pt x="109728" y="498633"/>
                </a:lnTo>
                <a:close/>
              </a:path>
              <a:path w="554354" h="555625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5625">
                <a:moveTo>
                  <a:pt x="109068" y="68514"/>
                </a:moveTo>
                <a:close/>
              </a:path>
              <a:path w="554354" h="555625">
                <a:moveTo>
                  <a:pt x="157734" y="529303"/>
                </a:moveTo>
                <a:lnTo>
                  <a:pt x="157734" y="519683"/>
                </a:lnTo>
                <a:lnTo>
                  <a:pt x="108966" y="486155"/>
                </a:lnTo>
                <a:lnTo>
                  <a:pt x="109728" y="486917"/>
                </a:lnTo>
                <a:lnTo>
                  <a:pt x="109728" y="498633"/>
                </a:lnTo>
                <a:lnTo>
                  <a:pt x="152400" y="527303"/>
                </a:lnTo>
                <a:lnTo>
                  <a:pt x="153162" y="528065"/>
                </a:lnTo>
                <a:lnTo>
                  <a:pt x="153924" y="528065"/>
                </a:lnTo>
                <a:lnTo>
                  <a:pt x="157734" y="529303"/>
                </a:lnTo>
                <a:close/>
              </a:path>
              <a:path w="554354" h="555625">
                <a:moveTo>
                  <a:pt x="109728" y="68091"/>
                </a:moveTo>
                <a:lnTo>
                  <a:pt x="109728" y="67817"/>
                </a:lnTo>
                <a:lnTo>
                  <a:pt x="109068" y="68514"/>
                </a:lnTo>
                <a:lnTo>
                  <a:pt x="109728" y="68091"/>
                </a:lnTo>
                <a:close/>
              </a:path>
              <a:path w="554354" h="555625">
                <a:moveTo>
                  <a:pt x="157734" y="37337"/>
                </a:moveTo>
                <a:lnTo>
                  <a:pt x="156972" y="37337"/>
                </a:lnTo>
                <a:lnTo>
                  <a:pt x="156972" y="37826"/>
                </a:lnTo>
                <a:lnTo>
                  <a:pt x="157734" y="37337"/>
                </a:lnTo>
                <a:close/>
              </a:path>
              <a:path w="554354" h="555625">
                <a:moveTo>
                  <a:pt x="215646" y="537971"/>
                </a:moveTo>
                <a:lnTo>
                  <a:pt x="156972" y="518921"/>
                </a:lnTo>
                <a:lnTo>
                  <a:pt x="157734" y="519683"/>
                </a:lnTo>
                <a:lnTo>
                  <a:pt x="157734" y="529303"/>
                </a:lnTo>
                <a:lnTo>
                  <a:pt x="212598" y="547115"/>
                </a:lnTo>
                <a:lnTo>
                  <a:pt x="213360" y="547115"/>
                </a:lnTo>
                <a:lnTo>
                  <a:pt x="214884" y="547322"/>
                </a:lnTo>
                <a:lnTo>
                  <a:pt x="214884" y="537971"/>
                </a:lnTo>
                <a:lnTo>
                  <a:pt x="215646" y="537971"/>
                </a:lnTo>
                <a:close/>
              </a:path>
              <a:path w="554354" h="555625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5625">
                <a:moveTo>
                  <a:pt x="276606" y="555497"/>
                </a:moveTo>
                <a:lnTo>
                  <a:pt x="276606" y="545591"/>
                </a:lnTo>
                <a:lnTo>
                  <a:pt x="275082" y="545591"/>
                </a:lnTo>
                <a:lnTo>
                  <a:pt x="275082" y="545403"/>
                </a:lnTo>
                <a:lnTo>
                  <a:pt x="214884" y="537971"/>
                </a:lnTo>
                <a:lnTo>
                  <a:pt x="214884" y="547322"/>
                </a:lnTo>
                <a:lnTo>
                  <a:pt x="275082" y="555497"/>
                </a:lnTo>
                <a:lnTo>
                  <a:pt x="275082" y="545591"/>
                </a:lnTo>
                <a:lnTo>
                  <a:pt x="275857" y="545499"/>
                </a:lnTo>
                <a:lnTo>
                  <a:pt x="275857" y="555497"/>
                </a:lnTo>
                <a:lnTo>
                  <a:pt x="276606" y="555497"/>
                </a:lnTo>
                <a:close/>
              </a:path>
              <a:path w="554354" h="555625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5625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5625">
                <a:moveTo>
                  <a:pt x="339090" y="547216"/>
                </a:moveTo>
                <a:lnTo>
                  <a:pt x="339090" y="537971"/>
                </a:lnTo>
                <a:lnTo>
                  <a:pt x="275857" y="545499"/>
                </a:lnTo>
                <a:lnTo>
                  <a:pt x="276606" y="545591"/>
                </a:lnTo>
                <a:lnTo>
                  <a:pt x="276606" y="555497"/>
                </a:lnTo>
                <a:lnTo>
                  <a:pt x="339090" y="547216"/>
                </a:lnTo>
                <a:close/>
              </a:path>
              <a:path w="554354" h="555625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5625">
                <a:moveTo>
                  <a:pt x="394716" y="518921"/>
                </a:moveTo>
                <a:lnTo>
                  <a:pt x="337566" y="537971"/>
                </a:lnTo>
                <a:lnTo>
                  <a:pt x="339090" y="537971"/>
                </a:lnTo>
                <a:lnTo>
                  <a:pt x="339090" y="547216"/>
                </a:lnTo>
                <a:lnTo>
                  <a:pt x="340614" y="547115"/>
                </a:lnTo>
                <a:lnTo>
                  <a:pt x="393954" y="529335"/>
                </a:lnTo>
                <a:lnTo>
                  <a:pt x="393954" y="519683"/>
                </a:lnTo>
                <a:lnTo>
                  <a:pt x="394716" y="518921"/>
                </a:lnTo>
                <a:close/>
              </a:path>
              <a:path w="554354" h="555625">
                <a:moveTo>
                  <a:pt x="394716" y="37804"/>
                </a:moveTo>
                <a:lnTo>
                  <a:pt x="394716" y="37337"/>
                </a:lnTo>
                <a:lnTo>
                  <a:pt x="393954" y="37337"/>
                </a:lnTo>
                <a:lnTo>
                  <a:pt x="394716" y="37804"/>
                </a:lnTo>
                <a:close/>
              </a:path>
              <a:path w="554354" h="555625">
                <a:moveTo>
                  <a:pt x="445008" y="486155"/>
                </a:moveTo>
                <a:lnTo>
                  <a:pt x="393954" y="519683"/>
                </a:lnTo>
                <a:lnTo>
                  <a:pt x="393954" y="529335"/>
                </a:lnTo>
                <a:lnTo>
                  <a:pt x="397764" y="528065"/>
                </a:lnTo>
                <a:lnTo>
                  <a:pt x="398526" y="528065"/>
                </a:lnTo>
                <a:lnTo>
                  <a:pt x="399288" y="527303"/>
                </a:lnTo>
                <a:lnTo>
                  <a:pt x="444246" y="498450"/>
                </a:lnTo>
                <a:lnTo>
                  <a:pt x="444246" y="486917"/>
                </a:lnTo>
                <a:lnTo>
                  <a:pt x="445008" y="486155"/>
                </a:lnTo>
                <a:close/>
              </a:path>
              <a:path w="554354" h="555625">
                <a:moveTo>
                  <a:pt x="444974" y="68559"/>
                </a:moveTo>
                <a:lnTo>
                  <a:pt x="444246" y="67817"/>
                </a:lnTo>
                <a:lnTo>
                  <a:pt x="444246" y="68113"/>
                </a:lnTo>
                <a:lnTo>
                  <a:pt x="444974" y="68559"/>
                </a:lnTo>
                <a:close/>
              </a:path>
              <a:path w="554354" h="555625">
                <a:moveTo>
                  <a:pt x="486918" y="460408"/>
                </a:moveTo>
                <a:lnTo>
                  <a:pt x="486918" y="447293"/>
                </a:lnTo>
                <a:lnTo>
                  <a:pt x="486156" y="448055"/>
                </a:lnTo>
                <a:lnTo>
                  <a:pt x="444246" y="486917"/>
                </a:lnTo>
                <a:lnTo>
                  <a:pt x="444246" y="498450"/>
                </a:lnTo>
                <a:lnTo>
                  <a:pt x="450342" y="494537"/>
                </a:lnTo>
                <a:lnTo>
                  <a:pt x="450342" y="493775"/>
                </a:lnTo>
                <a:lnTo>
                  <a:pt x="486918" y="460408"/>
                </a:lnTo>
                <a:close/>
              </a:path>
              <a:path w="554354" h="555625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5625">
                <a:moveTo>
                  <a:pt x="486237" y="447925"/>
                </a:moveTo>
                <a:lnTo>
                  <a:pt x="486156" y="448055"/>
                </a:lnTo>
                <a:lnTo>
                  <a:pt x="486237" y="447925"/>
                </a:lnTo>
                <a:close/>
              </a:path>
              <a:path w="554354" h="555625">
                <a:moveTo>
                  <a:pt x="486918" y="447293"/>
                </a:moveTo>
                <a:lnTo>
                  <a:pt x="486237" y="447925"/>
                </a:lnTo>
                <a:lnTo>
                  <a:pt x="486156" y="448055"/>
                </a:lnTo>
                <a:lnTo>
                  <a:pt x="486918" y="447293"/>
                </a:lnTo>
                <a:close/>
              </a:path>
              <a:path w="554354" h="555625">
                <a:moveTo>
                  <a:pt x="517658" y="397801"/>
                </a:moveTo>
                <a:lnTo>
                  <a:pt x="486237" y="447925"/>
                </a:lnTo>
                <a:lnTo>
                  <a:pt x="486918" y="447293"/>
                </a:lnTo>
                <a:lnTo>
                  <a:pt x="486918" y="460408"/>
                </a:lnTo>
                <a:lnTo>
                  <a:pt x="493776" y="454151"/>
                </a:lnTo>
                <a:lnTo>
                  <a:pt x="493776" y="453389"/>
                </a:lnTo>
                <a:lnTo>
                  <a:pt x="494538" y="453389"/>
                </a:lnTo>
                <a:lnTo>
                  <a:pt x="517398" y="416033"/>
                </a:lnTo>
                <a:lnTo>
                  <a:pt x="517398" y="398525"/>
                </a:lnTo>
                <a:lnTo>
                  <a:pt x="517658" y="397801"/>
                </a:lnTo>
                <a:close/>
              </a:path>
              <a:path w="554354" h="555625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5625">
                <a:moveTo>
                  <a:pt x="518160" y="397001"/>
                </a:moveTo>
                <a:lnTo>
                  <a:pt x="517658" y="397801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5625">
                <a:moveTo>
                  <a:pt x="518160" y="414788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6033"/>
                </a:lnTo>
                <a:lnTo>
                  <a:pt x="518160" y="414788"/>
                </a:lnTo>
                <a:close/>
              </a:path>
              <a:path w="554354" h="555625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1" y="279272"/>
                </a:lnTo>
                <a:lnTo>
                  <a:pt x="537972" y="342137"/>
                </a:lnTo>
                <a:lnTo>
                  <a:pt x="537972" y="341375"/>
                </a:lnTo>
                <a:lnTo>
                  <a:pt x="517658" y="397801"/>
                </a:lnTo>
                <a:lnTo>
                  <a:pt x="518160" y="397001"/>
                </a:lnTo>
                <a:lnTo>
                  <a:pt x="518160" y="414788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4423"/>
                </a:lnTo>
                <a:lnTo>
                  <a:pt x="547116" y="342899"/>
                </a:lnTo>
                <a:lnTo>
                  <a:pt x="553974" y="279653"/>
                </a:lnTo>
                <a:close/>
              </a:path>
              <a:path w="554354" h="555625">
                <a:moveTo>
                  <a:pt x="549021" y="279272"/>
                </a:moveTo>
                <a:lnTo>
                  <a:pt x="544068" y="278891"/>
                </a:lnTo>
                <a:lnTo>
                  <a:pt x="544031" y="279272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38811" y="3280763"/>
            <a:ext cx="114680" cy="140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09221" y="3326048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02782" y="3297053"/>
            <a:ext cx="74281" cy="579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99984" y="2948451"/>
            <a:ext cx="1967263" cy="685257"/>
          </a:xfrm>
          <a:custGeom>
            <a:avLst/>
            <a:gdLst/>
            <a:ahLst/>
            <a:cxnLst/>
            <a:rect l="l" t="t" r="r" b="b"/>
            <a:pathLst>
              <a:path w="2300604" h="801370">
                <a:moveTo>
                  <a:pt x="2300477" y="800861"/>
                </a:moveTo>
                <a:lnTo>
                  <a:pt x="2300477" y="0"/>
                </a:lnTo>
                <a:lnTo>
                  <a:pt x="0" y="0"/>
                </a:lnTo>
                <a:lnTo>
                  <a:pt x="0" y="800862"/>
                </a:lnTo>
                <a:lnTo>
                  <a:pt x="4571" y="800862"/>
                </a:lnTo>
                <a:lnTo>
                  <a:pt x="4572" y="9905"/>
                </a:lnTo>
                <a:lnTo>
                  <a:pt x="9905" y="4571"/>
                </a:lnTo>
                <a:lnTo>
                  <a:pt x="9905" y="9905"/>
                </a:lnTo>
                <a:lnTo>
                  <a:pt x="2290571" y="9905"/>
                </a:lnTo>
                <a:lnTo>
                  <a:pt x="2290571" y="4571"/>
                </a:lnTo>
                <a:lnTo>
                  <a:pt x="2295893" y="9905"/>
                </a:lnTo>
                <a:lnTo>
                  <a:pt x="2295893" y="800861"/>
                </a:lnTo>
                <a:lnTo>
                  <a:pt x="2300477" y="800861"/>
                </a:lnTo>
                <a:close/>
              </a:path>
              <a:path w="2300604" h="801370">
                <a:moveTo>
                  <a:pt x="9905" y="9905"/>
                </a:moveTo>
                <a:lnTo>
                  <a:pt x="9905" y="4571"/>
                </a:lnTo>
                <a:lnTo>
                  <a:pt x="4572" y="9905"/>
                </a:lnTo>
                <a:lnTo>
                  <a:pt x="9905" y="9905"/>
                </a:lnTo>
                <a:close/>
              </a:path>
              <a:path w="2300604" h="801370">
                <a:moveTo>
                  <a:pt x="9905" y="791717"/>
                </a:moveTo>
                <a:lnTo>
                  <a:pt x="9905" y="9905"/>
                </a:lnTo>
                <a:lnTo>
                  <a:pt x="4572" y="9905"/>
                </a:lnTo>
                <a:lnTo>
                  <a:pt x="4572" y="791717"/>
                </a:lnTo>
                <a:lnTo>
                  <a:pt x="9905" y="791717"/>
                </a:lnTo>
                <a:close/>
              </a:path>
              <a:path w="2300604" h="801370">
                <a:moveTo>
                  <a:pt x="2295893" y="791717"/>
                </a:moveTo>
                <a:lnTo>
                  <a:pt x="4572" y="791717"/>
                </a:lnTo>
                <a:lnTo>
                  <a:pt x="9905" y="796289"/>
                </a:lnTo>
                <a:lnTo>
                  <a:pt x="9905" y="800862"/>
                </a:lnTo>
                <a:lnTo>
                  <a:pt x="2290571" y="800861"/>
                </a:lnTo>
                <a:lnTo>
                  <a:pt x="2290571" y="796289"/>
                </a:lnTo>
                <a:lnTo>
                  <a:pt x="2295893" y="791717"/>
                </a:lnTo>
                <a:close/>
              </a:path>
              <a:path w="2300604" h="801370">
                <a:moveTo>
                  <a:pt x="9905" y="800862"/>
                </a:moveTo>
                <a:lnTo>
                  <a:pt x="9905" y="796289"/>
                </a:lnTo>
                <a:lnTo>
                  <a:pt x="4572" y="791717"/>
                </a:lnTo>
                <a:lnTo>
                  <a:pt x="4571" y="800862"/>
                </a:lnTo>
                <a:lnTo>
                  <a:pt x="9905" y="800862"/>
                </a:lnTo>
                <a:close/>
              </a:path>
              <a:path w="2300604" h="801370">
                <a:moveTo>
                  <a:pt x="2295893" y="9905"/>
                </a:moveTo>
                <a:lnTo>
                  <a:pt x="2290571" y="4571"/>
                </a:lnTo>
                <a:lnTo>
                  <a:pt x="2290571" y="9905"/>
                </a:lnTo>
                <a:lnTo>
                  <a:pt x="2295893" y="9905"/>
                </a:lnTo>
                <a:close/>
              </a:path>
              <a:path w="2300604" h="801370">
                <a:moveTo>
                  <a:pt x="2295893" y="791717"/>
                </a:moveTo>
                <a:lnTo>
                  <a:pt x="2295893" y="9905"/>
                </a:lnTo>
                <a:lnTo>
                  <a:pt x="2290571" y="9905"/>
                </a:lnTo>
                <a:lnTo>
                  <a:pt x="2290571" y="791717"/>
                </a:lnTo>
                <a:lnTo>
                  <a:pt x="2295893" y="791717"/>
                </a:lnTo>
                <a:close/>
              </a:path>
              <a:path w="2300604" h="801370">
                <a:moveTo>
                  <a:pt x="2295893" y="800861"/>
                </a:moveTo>
                <a:lnTo>
                  <a:pt x="2295893" y="791717"/>
                </a:lnTo>
                <a:lnTo>
                  <a:pt x="2290571" y="796289"/>
                </a:lnTo>
                <a:lnTo>
                  <a:pt x="2290571" y="800861"/>
                </a:lnTo>
                <a:lnTo>
                  <a:pt x="2295893" y="80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75951" y="2485821"/>
            <a:ext cx="0" cy="530504"/>
          </a:xfrm>
          <a:custGeom>
            <a:avLst/>
            <a:gdLst/>
            <a:ahLst/>
            <a:cxnLst/>
            <a:rect l="l" t="t" r="r" b="b"/>
            <a:pathLst>
              <a:path h="620395">
                <a:moveTo>
                  <a:pt x="0" y="0"/>
                </a:moveTo>
                <a:lnTo>
                  <a:pt x="0" y="62026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48585" y="3016216"/>
            <a:ext cx="56036" cy="74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727464" y="1686318"/>
            <a:ext cx="3508277" cy="2070432"/>
          </a:xfrm>
          <a:custGeom>
            <a:avLst/>
            <a:gdLst/>
            <a:ahLst/>
            <a:cxnLst/>
            <a:rect l="l" t="t" r="r" b="b"/>
            <a:pathLst>
              <a:path w="4102734" h="2421254">
                <a:moveTo>
                  <a:pt x="4102608" y="2420873"/>
                </a:moveTo>
                <a:lnTo>
                  <a:pt x="4102608" y="0"/>
                </a:lnTo>
                <a:lnTo>
                  <a:pt x="0" y="0"/>
                </a:lnTo>
                <a:lnTo>
                  <a:pt x="0" y="2420874"/>
                </a:lnTo>
                <a:lnTo>
                  <a:pt x="4571" y="2420874"/>
                </a:lnTo>
                <a:lnTo>
                  <a:pt x="4571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4092701" y="9143"/>
                </a:lnTo>
                <a:lnTo>
                  <a:pt x="4092701" y="4571"/>
                </a:lnTo>
                <a:lnTo>
                  <a:pt x="4097273" y="9143"/>
                </a:lnTo>
                <a:lnTo>
                  <a:pt x="4097273" y="2420873"/>
                </a:lnTo>
                <a:lnTo>
                  <a:pt x="4102608" y="2420873"/>
                </a:lnTo>
                <a:close/>
              </a:path>
              <a:path w="4102734" h="2421254">
                <a:moveTo>
                  <a:pt x="9906" y="9143"/>
                </a:moveTo>
                <a:lnTo>
                  <a:pt x="9906" y="4571"/>
                </a:lnTo>
                <a:lnTo>
                  <a:pt x="4571" y="9143"/>
                </a:lnTo>
                <a:lnTo>
                  <a:pt x="9906" y="9143"/>
                </a:lnTo>
                <a:close/>
              </a:path>
              <a:path w="4102734" h="2421254">
                <a:moveTo>
                  <a:pt x="9906" y="2410968"/>
                </a:moveTo>
                <a:lnTo>
                  <a:pt x="9906" y="9143"/>
                </a:lnTo>
                <a:lnTo>
                  <a:pt x="4571" y="9143"/>
                </a:lnTo>
                <a:lnTo>
                  <a:pt x="4572" y="2410968"/>
                </a:lnTo>
                <a:lnTo>
                  <a:pt x="9906" y="2410968"/>
                </a:lnTo>
                <a:close/>
              </a:path>
              <a:path w="4102734" h="2421254">
                <a:moveTo>
                  <a:pt x="4097273" y="2410967"/>
                </a:moveTo>
                <a:lnTo>
                  <a:pt x="4572" y="2410968"/>
                </a:lnTo>
                <a:lnTo>
                  <a:pt x="9906" y="2415540"/>
                </a:lnTo>
                <a:lnTo>
                  <a:pt x="9906" y="2420874"/>
                </a:lnTo>
                <a:lnTo>
                  <a:pt x="4092701" y="2420873"/>
                </a:lnTo>
                <a:lnTo>
                  <a:pt x="4092701" y="2415540"/>
                </a:lnTo>
                <a:lnTo>
                  <a:pt x="4097273" y="2410967"/>
                </a:lnTo>
                <a:close/>
              </a:path>
              <a:path w="4102734" h="2421254">
                <a:moveTo>
                  <a:pt x="9906" y="2420874"/>
                </a:moveTo>
                <a:lnTo>
                  <a:pt x="9906" y="2415540"/>
                </a:lnTo>
                <a:lnTo>
                  <a:pt x="4572" y="2410968"/>
                </a:lnTo>
                <a:lnTo>
                  <a:pt x="4571" y="2420874"/>
                </a:lnTo>
                <a:lnTo>
                  <a:pt x="9906" y="2420874"/>
                </a:lnTo>
                <a:close/>
              </a:path>
              <a:path w="4102734" h="2421254">
                <a:moveTo>
                  <a:pt x="4097273" y="9143"/>
                </a:moveTo>
                <a:lnTo>
                  <a:pt x="4092701" y="4571"/>
                </a:lnTo>
                <a:lnTo>
                  <a:pt x="4092701" y="9143"/>
                </a:lnTo>
                <a:lnTo>
                  <a:pt x="4097273" y="9143"/>
                </a:lnTo>
                <a:close/>
              </a:path>
              <a:path w="4102734" h="2421254">
                <a:moveTo>
                  <a:pt x="4097273" y="2410967"/>
                </a:moveTo>
                <a:lnTo>
                  <a:pt x="4097273" y="9143"/>
                </a:lnTo>
                <a:lnTo>
                  <a:pt x="4092701" y="9143"/>
                </a:lnTo>
                <a:lnTo>
                  <a:pt x="4092701" y="2410967"/>
                </a:lnTo>
                <a:lnTo>
                  <a:pt x="4097273" y="2410967"/>
                </a:lnTo>
                <a:close/>
              </a:path>
              <a:path w="4102734" h="2421254">
                <a:moveTo>
                  <a:pt x="4097273" y="2420873"/>
                </a:moveTo>
                <a:lnTo>
                  <a:pt x="4097273" y="2410967"/>
                </a:lnTo>
                <a:lnTo>
                  <a:pt x="4092701" y="2415540"/>
                </a:lnTo>
                <a:lnTo>
                  <a:pt x="4092701" y="2420873"/>
                </a:lnTo>
                <a:lnTo>
                  <a:pt x="4097273" y="24208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72492" y="2675434"/>
            <a:ext cx="3323127" cy="10119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72492" y="1873326"/>
            <a:ext cx="3323127" cy="7564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68209" y="3568114"/>
            <a:ext cx="1767985" cy="1296124"/>
          </a:xfrm>
          <a:custGeom>
            <a:avLst/>
            <a:gdLst/>
            <a:ahLst/>
            <a:cxnLst/>
            <a:rect l="l" t="t" r="r" b="b"/>
            <a:pathLst>
              <a:path w="2067559" h="1515745">
                <a:moveTo>
                  <a:pt x="343838" y="1048512"/>
                </a:moveTo>
                <a:lnTo>
                  <a:pt x="0" y="1048512"/>
                </a:lnTo>
                <a:lnTo>
                  <a:pt x="0" y="1515618"/>
                </a:lnTo>
                <a:lnTo>
                  <a:pt x="4572" y="1515618"/>
                </a:lnTo>
                <a:lnTo>
                  <a:pt x="4572" y="1058418"/>
                </a:lnTo>
                <a:lnTo>
                  <a:pt x="9906" y="1053084"/>
                </a:lnTo>
                <a:lnTo>
                  <a:pt x="9906" y="1058418"/>
                </a:lnTo>
                <a:lnTo>
                  <a:pt x="342900" y="1058418"/>
                </a:lnTo>
                <a:lnTo>
                  <a:pt x="342900" y="1052322"/>
                </a:lnTo>
                <a:lnTo>
                  <a:pt x="343838" y="1048512"/>
                </a:lnTo>
                <a:close/>
              </a:path>
              <a:path w="2067559" h="1515745">
                <a:moveTo>
                  <a:pt x="9906" y="1058418"/>
                </a:moveTo>
                <a:lnTo>
                  <a:pt x="9906" y="1053084"/>
                </a:lnTo>
                <a:lnTo>
                  <a:pt x="4572" y="1058418"/>
                </a:lnTo>
                <a:lnTo>
                  <a:pt x="9906" y="1058418"/>
                </a:lnTo>
                <a:close/>
              </a:path>
              <a:path w="2067559" h="1515745">
                <a:moveTo>
                  <a:pt x="9906" y="1505712"/>
                </a:moveTo>
                <a:lnTo>
                  <a:pt x="9906" y="1058418"/>
                </a:lnTo>
                <a:lnTo>
                  <a:pt x="4572" y="1058418"/>
                </a:lnTo>
                <a:lnTo>
                  <a:pt x="4572" y="1505712"/>
                </a:lnTo>
                <a:lnTo>
                  <a:pt x="9906" y="1505712"/>
                </a:lnTo>
                <a:close/>
              </a:path>
              <a:path w="2067559" h="1515745">
                <a:moveTo>
                  <a:pt x="2061972" y="1505712"/>
                </a:moveTo>
                <a:lnTo>
                  <a:pt x="4572" y="1505712"/>
                </a:lnTo>
                <a:lnTo>
                  <a:pt x="9906" y="1510284"/>
                </a:lnTo>
                <a:lnTo>
                  <a:pt x="9906" y="1515618"/>
                </a:lnTo>
                <a:lnTo>
                  <a:pt x="2057400" y="1515618"/>
                </a:lnTo>
                <a:lnTo>
                  <a:pt x="2057400" y="1510283"/>
                </a:lnTo>
                <a:lnTo>
                  <a:pt x="2061972" y="1505712"/>
                </a:lnTo>
                <a:close/>
              </a:path>
              <a:path w="2067559" h="1515745">
                <a:moveTo>
                  <a:pt x="9906" y="1515618"/>
                </a:moveTo>
                <a:lnTo>
                  <a:pt x="9906" y="1510284"/>
                </a:lnTo>
                <a:lnTo>
                  <a:pt x="4572" y="1505712"/>
                </a:lnTo>
                <a:lnTo>
                  <a:pt x="4572" y="1515618"/>
                </a:lnTo>
                <a:lnTo>
                  <a:pt x="9906" y="1515618"/>
                </a:lnTo>
                <a:close/>
              </a:path>
              <a:path w="2067559" h="1515745">
                <a:moveTo>
                  <a:pt x="347472" y="1048512"/>
                </a:moveTo>
                <a:lnTo>
                  <a:pt x="343838" y="1048512"/>
                </a:lnTo>
                <a:lnTo>
                  <a:pt x="342900" y="1052322"/>
                </a:lnTo>
                <a:lnTo>
                  <a:pt x="347472" y="1048512"/>
                </a:lnTo>
                <a:close/>
              </a:path>
              <a:path w="2067559" h="1515745">
                <a:moveTo>
                  <a:pt x="347472" y="1058418"/>
                </a:moveTo>
                <a:lnTo>
                  <a:pt x="347472" y="1048512"/>
                </a:lnTo>
                <a:lnTo>
                  <a:pt x="342900" y="1052322"/>
                </a:lnTo>
                <a:lnTo>
                  <a:pt x="342900" y="1058418"/>
                </a:lnTo>
                <a:lnTo>
                  <a:pt x="347472" y="1058418"/>
                </a:lnTo>
                <a:close/>
              </a:path>
              <a:path w="2067559" h="1515745">
                <a:moveTo>
                  <a:pt x="866195" y="1048512"/>
                </a:moveTo>
                <a:lnTo>
                  <a:pt x="601979" y="0"/>
                </a:lnTo>
                <a:lnTo>
                  <a:pt x="343838" y="1048512"/>
                </a:lnTo>
                <a:lnTo>
                  <a:pt x="347472" y="1048512"/>
                </a:lnTo>
                <a:lnTo>
                  <a:pt x="347472" y="1058418"/>
                </a:lnTo>
                <a:lnTo>
                  <a:pt x="351282" y="1058418"/>
                </a:lnTo>
                <a:lnTo>
                  <a:pt x="597407" y="58485"/>
                </a:lnTo>
                <a:lnTo>
                  <a:pt x="597407" y="21336"/>
                </a:lnTo>
                <a:lnTo>
                  <a:pt x="606551" y="21336"/>
                </a:lnTo>
                <a:lnTo>
                  <a:pt x="606551" y="57618"/>
                </a:lnTo>
                <a:lnTo>
                  <a:pt x="858774" y="1058418"/>
                </a:lnTo>
                <a:lnTo>
                  <a:pt x="861821" y="1058418"/>
                </a:lnTo>
                <a:lnTo>
                  <a:pt x="861822" y="1048512"/>
                </a:lnTo>
                <a:lnTo>
                  <a:pt x="866195" y="1048512"/>
                </a:lnTo>
                <a:close/>
              </a:path>
              <a:path w="2067559" h="1515745">
                <a:moveTo>
                  <a:pt x="606551" y="21336"/>
                </a:moveTo>
                <a:lnTo>
                  <a:pt x="597407" y="21336"/>
                </a:lnTo>
                <a:lnTo>
                  <a:pt x="602033" y="39691"/>
                </a:lnTo>
                <a:lnTo>
                  <a:pt x="606551" y="21336"/>
                </a:lnTo>
                <a:close/>
              </a:path>
              <a:path w="2067559" h="1515745">
                <a:moveTo>
                  <a:pt x="602033" y="39691"/>
                </a:moveTo>
                <a:lnTo>
                  <a:pt x="597407" y="21336"/>
                </a:lnTo>
                <a:lnTo>
                  <a:pt x="597407" y="58485"/>
                </a:lnTo>
                <a:lnTo>
                  <a:pt x="602033" y="39691"/>
                </a:lnTo>
                <a:close/>
              </a:path>
              <a:path w="2067559" h="1515745">
                <a:moveTo>
                  <a:pt x="606551" y="57618"/>
                </a:moveTo>
                <a:lnTo>
                  <a:pt x="606551" y="21336"/>
                </a:lnTo>
                <a:lnTo>
                  <a:pt x="602033" y="39691"/>
                </a:lnTo>
                <a:lnTo>
                  <a:pt x="606551" y="57618"/>
                </a:lnTo>
                <a:close/>
              </a:path>
              <a:path w="2067559" h="1515745">
                <a:moveTo>
                  <a:pt x="867156" y="1052322"/>
                </a:moveTo>
                <a:lnTo>
                  <a:pt x="866195" y="1048512"/>
                </a:lnTo>
                <a:lnTo>
                  <a:pt x="861822" y="1048512"/>
                </a:lnTo>
                <a:lnTo>
                  <a:pt x="867156" y="1052322"/>
                </a:lnTo>
                <a:close/>
              </a:path>
              <a:path w="2067559" h="1515745">
                <a:moveTo>
                  <a:pt x="867155" y="1058418"/>
                </a:moveTo>
                <a:lnTo>
                  <a:pt x="867156" y="1052322"/>
                </a:lnTo>
                <a:lnTo>
                  <a:pt x="861822" y="1048512"/>
                </a:lnTo>
                <a:lnTo>
                  <a:pt x="861821" y="1058418"/>
                </a:lnTo>
                <a:lnTo>
                  <a:pt x="867155" y="1058418"/>
                </a:lnTo>
                <a:close/>
              </a:path>
              <a:path w="2067559" h="1515745">
                <a:moveTo>
                  <a:pt x="2067306" y="1515618"/>
                </a:moveTo>
                <a:lnTo>
                  <a:pt x="2067306" y="1048511"/>
                </a:lnTo>
                <a:lnTo>
                  <a:pt x="866195" y="1048512"/>
                </a:lnTo>
                <a:lnTo>
                  <a:pt x="867156" y="1052322"/>
                </a:lnTo>
                <a:lnTo>
                  <a:pt x="867155" y="1058418"/>
                </a:lnTo>
                <a:lnTo>
                  <a:pt x="2057400" y="1058417"/>
                </a:lnTo>
                <a:lnTo>
                  <a:pt x="2057400" y="1053083"/>
                </a:lnTo>
                <a:lnTo>
                  <a:pt x="2061972" y="1058417"/>
                </a:lnTo>
                <a:lnTo>
                  <a:pt x="2061972" y="1515618"/>
                </a:lnTo>
                <a:lnTo>
                  <a:pt x="2067306" y="1515618"/>
                </a:lnTo>
                <a:close/>
              </a:path>
              <a:path w="2067559" h="1515745">
                <a:moveTo>
                  <a:pt x="2061972" y="1058417"/>
                </a:moveTo>
                <a:lnTo>
                  <a:pt x="2057400" y="1053083"/>
                </a:lnTo>
                <a:lnTo>
                  <a:pt x="2057400" y="1058417"/>
                </a:lnTo>
                <a:lnTo>
                  <a:pt x="2061972" y="1058417"/>
                </a:lnTo>
                <a:close/>
              </a:path>
              <a:path w="2067559" h="1515745">
                <a:moveTo>
                  <a:pt x="2061972" y="1505712"/>
                </a:moveTo>
                <a:lnTo>
                  <a:pt x="2061972" y="1058417"/>
                </a:lnTo>
                <a:lnTo>
                  <a:pt x="2057400" y="1058417"/>
                </a:lnTo>
                <a:lnTo>
                  <a:pt x="2057400" y="1505712"/>
                </a:lnTo>
                <a:lnTo>
                  <a:pt x="2061972" y="1505712"/>
                </a:lnTo>
                <a:close/>
              </a:path>
              <a:path w="2067559" h="1515745">
                <a:moveTo>
                  <a:pt x="2061972" y="1515618"/>
                </a:moveTo>
                <a:lnTo>
                  <a:pt x="2061972" y="1505712"/>
                </a:lnTo>
                <a:lnTo>
                  <a:pt x="2057400" y="1510283"/>
                </a:lnTo>
                <a:lnTo>
                  <a:pt x="2057400" y="1515618"/>
                </a:lnTo>
                <a:lnTo>
                  <a:pt x="2061972" y="1515618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729365" y="4488379"/>
            <a:ext cx="1444904" cy="37940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annotation</a:t>
            </a:r>
            <a:endParaRPr sz="2394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287639" y="3522503"/>
            <a:ext cx="3918237" cy="1797849"/>
          </a:xfrm>
          <a:custGeom>
            <a:avLst/>
            <a:gdLst/>
            <a:ahLst/>
            <a:cxnLst/>
            <a:rect l="l" t="t" r="r" b="b"/>
            <a:pathLst>
              <a:path w="4582159" h="2102485">
                <a:moveTo>
                  <a:pt x="2671572" y="1645158"/>
                </a:moveTo>
                <a:lnTo>
                  <a:pt x="2671572" y="1635252"/>
                </a:lnTo>
                <a:lnTo>
                  <a:pt x="2667000" y="1641347"/>
                </a:lnTo>
                <a:lnTo>
                  <a:pt x="2665601" y="1635252"/>
                </a:lnTo>
                <a:lnTo>
                  <a:pt x="0" y="1635252"/>
                </a:lnTo>
                <a:lnTo>
                  <a:pt x="0" y="2102358"/>
                </a:lnTo>
                <a:lnTo>
                  <a:pt x="4572" y="2102358"/>
                </a:lnTo>
                <a:lnTo>
                  <a:pt x="4572" y="1645158"/>
                </a:lnTo>
                <a:lnTo>
                  <a:pt x="9905" y="1639824"/>
                </a:lnTo>
                <a:lnTo>
                  <a:pt x="9905" y="1645158"/>
                </a:lnTo>
                <a:lnTo>
                  <a:pt x="2671572" y="1645158"/>
                </a:lnTo>
                <a:close/>
              </a:path>
              <a:path w="4582159" h="2102485">
                <a:moveTo>
                  <a:pt x="9905" y="1645158"/>
                </a:moveTo>
                <a:lnTo>
                  <a:pt x="9905" y="1639824"/>
                </a:lnTo>
                <a:lnTo>
                  <a:pt x="4572" y="1645158"/>
                </a:lnTo>
                <a:lnTo>
                  <a:pt x="9905" y="1645158"/>
                </a:lnTo>
                <a:close/>
              </a:path>
              <a:path w="4582159" h="2102485">
                <a:moveTo>
                  <a:pt x="9905" y="2092452"/>
                </a:moveTo>
                <a:lnTo>
                  <a:pt x="9905" y="1645158"/>
                </a:lnTo>
                <a:lnTo>
                  <a:pt x="4572" y="1645158"/>
                </a:lnTo>
                <a:lnTo>
                  <a:pt x="4572" y="2092452"/>
                </a:lnTo>
                <a:lnTo>
                  <a:pt x="9905" y="2092452"/>
                </a:lnTo>
                <a:close/>
              </a:path>
              <a:path w="4582159" h="2102485">
                <a:moveTo>
                  <a:pt x="4576572" y="2092451"/>
                </a:moveTo>
                <a:lnTo>
                  <a:pt x="4572" y="2092452"/>
                </a:lnTo>
                <a:lnTo>
                  <a:pt x="9905" y="2097023"/>
                </a:lnTo>
                <a:lnTo>
                  <a:pt x="9905" y="2102358"/>
                </a:lnTo>
                <a:lnTo>
                  <a:pt x="4572000" y="2102357"/>
                </a:lnTo>
                <a:lnTo>
                  <a:pt x="4572000" y="2097023"/>
                </a:lnTo>
                <a:lnTo>
                  <a:pt x="4576572" y="2092451"/>
                </a:lnTo>
                <a:close/>
              </a:path>
              <a:path w="4582159" h="2102485">
                <a:moveTo>
                  <a:pt x="9905" y="2102358"/>
                </a:moveTo>
                <a:lnTo>
                  <a:pt x="9905" y="2097023"/>
                </a:lnTo>
                <a:lnTo>
                  <a:pt x="4572" y="2092452"/>
                </a:lnTo>
                <a:lnTo>
                  <a:pt x="4572" y="2102358"/>
                </a:lnTo>
                <a:lnTo>
                  <a:pt x="9905" y="2102358"/>
                </a:lnTo>
                <a:close/>
              </a:path>
              <a:path w="4582159" h="2102485">
                <a:moveTo>
                  <a:pt x="3816959" y="1635251"/>
                </a:moveTo>
                <a:lnTo>
                  <a:pt x="2290572" y="0"/>
                </a:lnTo>
                <a:lnTo>
                  <a:pt x="2295144" y="19935"/>
                </a:lnTo>
                <a:lnTo>
                  <a:pt x="2295144" y="19049"/>
                </a:lnTo>
                <a:lnTo>
                  <a:pt x="2303526" y="15239"/>
                </a:lnTo>
                <a:lnTo>
                  <a:pt x="2307419" y="32200"/>
                </a:lnTo>
                <a:lnTo>
                  <a:pt x="3813048" y="1645157"/>
                </a:lnTo>
                <a:lnTo>
                  <a:pt x="3814572" y="1645157"/>
                </a:lnTo>
                <a:lnTo>
                  <a:pt x="3814572" y="1635251"/>
                </a:lnTo>
                <a:lnTo>
                  <a:pt x="3816959" y="1635251"/>
                </a:lnTo>
                <a:close/>
              </a:path>
              <a:path w="4582159" h="2102485">
                <a:moveTo>
                  <a:pt x="2307419" y="32200"/>
                </a:moveTo>
                <a:lnTo>
                  <a:pt x="2303526" y="15239"/>
                </a:lnTo>
                <a:lnTo>
                  <a:pt x="2295144" y="19049"/>
                </a:lnTo>
                <a:lnTo>
                  <a:pt x="2307419" y="32200"/>
                </a:lnTo>
                <a:close/>
              </a:path>
              <a:path w="4582159" h="2102485">
                <a:moveTo>
                  <a:pt x="2677668" y="1645158"/>
                </a:moveTo>
                <a:lnTo>
                  <a:pt x="2307419" y="32200"/>
                </a:lnTo>
                <a:lnTo>
                  <a:pt x="2295144" y="19049"/>
                </a:lnTo>
                <a:lnTo>
                  <a:pt x="2295144" y="19935"/>
                </a:lnTo>
                <a:lnTo>
                  <a:pt x="2665601" y="1635251"/>
                </a:lnTo>
                <a:lnTo>
                  <a:pt x="2671572" y="1635252"/>
                </a:lnTo>
                <a:lnTo>
                  <a:pt x="2671572" y="1645158"/>
                </a:lnTo>
                <a:lnTo>
                  <a:pt x="2677668" y="1645158"/>
                </a:lnTo>
                <a:close/>
              </a:path>
              <a:path w="4582159" h="2102485">
                <a:moveTo>
                  <a:pt x="2671572" y="1635252"/>
                </a:moveTo>
                <a:lnTo>
                  <a:pt x="2665601" y="1635252"/>
                </a:lnTo>
                <a:lnTo>
                  <a:pt x="2667000" y="1641347"/>
                </a:lnTo>
                <a:lnTo>
                  <a:pt x="2671572" y="1635252"/>
                </a:lnTo>
                <a:close/>
              </a:path>
              <a:path w="4582159" h="2102485">
                <a:moveTo>
                  <a:pt x="3818382" y="1636775"/>
                </a:moveTo>
                <a:lnTo>
                  <a:pt x="3816959" y="1635251"/>
                </a:lnTo>
                <a:lnTo>
                  <a:pt x="3814572" y="1635251"/>
                </a:lnTo>
                <a:lnTo>
                  <a:pt x="3818382" y="1636775"/>
                </a:lnTo>
                <a:close/>
              </a:path>
              <a:path w="4582159" h="2102485">
                <a:moveTo>
                  <a:pt x="3818382" y="1645157"/>
                </a:moveTo>
                <a:lnTo>
                  <a:pt x="3818382" y="1636775"/>
                </a:lnTo>
                <a:lnTo>
                  <a:pt x="3814572" y="1635251"/>
                </a:lnTo>
                <a:lnTo>
                  <a:pt x="3814572" y="1645157"/>
                </a:lnTo>
                <a:lnTo>
                  <a:pt x="3818382" y="1645157"/>
                </a:lnTo>
                <a:close/>
              </a:path>
              <a:path w="4582159" h="2102485">
                <a:moveTo>
                  <a:pt x="4581906" y="2102357"/>
                </a:moveTo>
                <a:lnTo>
                  <a:pt x="4581906" y="1635251"/>
                </a:lnTo>
                <a:lnTo>
                  <a:pt x="3816959" y="1635251"/>
                </a:lnTo>
                <a:lnTo>
                  <a:pt x="3818382" y="1636775"/>
                </a:lnTo>
                <a:lnTo>
                  <a:pt x="3818382" y="1645157"/>
                </a:lnTo>
                <a:lnTo>
                  <a:pt x="4572000" y="1645157"/>
                </a:lnTo>
                <a:lnTo>
                  <a:pt x="4572000" y="1639823"/>
                </a:lnTo>
                <a:lnTo>
                  <a:pt x="4576572" y="1645157"/>
                </a:lnTo>
                <a:lnTo>
                  <a:pt x="4576572" y="2102357"/>
                </a:lnTo>
                <a:lnTo>
                  <a:pt x="4581906" y="2102357"/>
                </a:lnTo>
                <a:close/>
              </a:path>
              <a:path w="4582159" h="2102485">
                <a:moveTo>
                  <a:pt x="4576572" y="1645157"/>
                </a:moveTo>
                <a:lnTo>
                  <a:pt x="4572000" y="1639823"/>
                </a:lnTo>
                <a:lnTo>
                  <a:pt x="4572000" y="1645157"/>
                </a:lnTo>
                <a:lnTo>
                  <a:pt x="4576572" y="1645157"/>
                </a:lnTo>
                <a:close/>
              </a:path>
              <a:path w="4582159" h="2102485">
                <a:moveTo>
                  <a:pt x="4576572" y="2092451"/>
                </a:moveTo>
                <a:lnTo>
                  <a:pt x="4576572" y="1645157"/>
                </a:lnTo>
                <a:lnTo>
                  <a:pt x="4572000" y="1645157"/>
                </a:lnTo>
                <a:lnTo>
                  <a:pt x="4572000" y="2092451"/>
                </a:lnTo>
                <a:lnTo>
                  <a:pt x="4576572" y="2092451"/>
                </a:lnTo>
                <a:close/>
              </a:path>
              <a:path w="4582159" h="2102485">
                <a:moveTo>
                  <a:pt x="4576572" y="2102357"/>
                </a:moveTo>
                <a:lnTo>
                  <a:pt x="4576572" y="2092451"/>
                </a:lnTo>
                <a:lnTo>
                  <a:pt x="4572000" y="2097023"/>
                </a:lnTo>
                <a:lnTo>
                  <a:pt x="4572000" y="2102357"/>
                </a:lnTo>
                <a:lnTo>
                  <a:pt x="4576572" y="2102357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525031" y="4944493"/>
            <a:ext cx="3442032" cy="37940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latent topic for</a:t>
            </a:r>
            <a:r>
              <a:rPr sz="2394" spc="-77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annotation</a:t>
            </a:r>
            <a:endParaRPr sz="2394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20601" y="4297286"/>
            <a:ext cx="119240" cy="1472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027675" y="4270748"/>
            <a:ext cx="371950" cy="28017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53" i="1" spc="299" dirty="0">
                <a:latin typeface="Times New Roman"/>
                <a:cs typeface="Times New Roman"/>
              </a:rPr>
              <a:t>dm</a:t>
            </a:r>
            <a:endParaRPr sz="1753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422977" y="4328521"/>
            <a:ext cx="180274" cy="52127"/>
          </a:xfrm>
          <a:custGeom>
            <a:avLst/>
            <a:gdLst/>
            <a:ahLst/>
            <a:cxnLst/>
            <a:rect l="l" t="t" r="r" b="b"/>
            <a:pathLst>
              <a:path w="210819" h="60960">
                <a:moveTo>
                  <a:pt x="210311" y="13715"/>
                </a:moveTo>
                <a:lnTo>
                  <a:pt x="195834" y="3809"/>
                </a:lnTo>
                <a:lnTo>
                  <a:pt x="191131" y="11691"/>
                </a:lnTo>
                <a:lnTo>
                  <a:pt x="186213" y="18287"/>
                </a:lnTo>
                <a:lnTo>
                  <a:pt x="151638" y="36575"/>
                </a:lnTo>
                <a:lnTo>
                  <a:pt x="143339" y="35432"/>
                </a:lnTo>
                <a:lnTo>
                  <a:pt x="133254" y="32003"/>
                </a:lnTo>
                <a:lnTo>
                  <a:pt x="121312" y="26288"/>
                </a:lnTo>
                <a:lnTo>
                  <a:pt x="93595" y="10286"/>
                </a:lnTo>
                <a:lnTo>
                  <a:pt x="80676" y="4571"/>
                </a:lnTo>
                <a:lnTo>
                  <a:pt x="68758" y="1142"/>
                </a:lnTo>
                <a:lnTo>
                  <a:pt x="57912" y="0"/>
                </a:lnTo>
                <a:lnTo>
                  <a:pt x="48482" y="857"/>
                </a:lnTo>
                <a:lnTo>
                  <a:pt x="10382" y="29146"/>
                </a:lnTo>
                <a:lnTo>
                  <a:pt x="0" y="48005"/>
                </a:lnTo>
                <a:lnTo>
                  <a:pt x="13716" y="55625"/>
                </a:lnTo>
                <a:lnTo>
                  <a:pt x="17406" y="48184"/>
                </a:lnTo>
                <a:lnTo>
                  <a:pt x="21526" y="41814"/>
                </a:lnTo>
                <a:lnTo>
                  <a:pt x="25931" y="36445"/>
                </a:lnTo>
                <a:lnTo>
                  <a:pt x="30480" y="32003"/>
                </a:lnTo>
                <a:lnTo>
                  <a:pt x="36576" y="26669"/>
                </a:lnTo>
                <a:lnTo>
                  <a:pt x="44196" y="24383"/>
                </a:lnTo>
                <a:lnTo>
                  <a:pt x="52577" y="24383"/>
                </a:lnTo>
                <a:lnTo>
                  <a:pt x="60864" y="25526"/>
                </a:lnTo>
                <a:lnTo>
                  <a:pt x="70865" y="28955"/>
                </a:lnTo>
                <a:lnTo>
                  <a:pt x="82581" y="34670"/>
                </a:lnTo>
                <a:lnTo>
                  <a:pt x="96012" y="42671"/>
                </a:lnTo>
                <a:lnTo>
                  <a:pt x="109989" y="50672"/>
                </a:lnTo>
                <a:lnTo>
                  <a:pt x="123253" y="56387"/>
                </a:lnTo>
                <a:lnTo>
                  <a:pt x="135659" y="59816"/>
                </a:lnTo>
                <a:lnTo>
                  <a:pt x="147066" y="60959"/>
                </a:lnTo>
                <a:lnTo>
                  <a:pt x="158186" y="59959"/>
                </a:lnTo>
                <a:lnTo>
                  <a:pt x="194131" y="36968"/>
                </a:lnTo>
                <a:lnTo>
                  <a:pt x="205870" y="21276"/>
                </a:lnTo>
                <a:lnTo>
                  <a:pt x="210311" y="13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30183" y="4229479"/>
            <a:ext cx="637474" cy="215025"/>
          </a:xfrm>
          <a:custGeom>
            <a:avLst/>
            <a:gdLst/>
            <a:ahLst/>
            <a:cxnLst/>
            <a:rect l="l" t="t" r="r" b="b"/>
            <a:pathLst>
              <a:path w="745489" h="251460">
                <a:moveTo>
                  <a:pt x="60960" y="145177"/>
                </a:moveTo>
                <a:lnTo>
                  <a:pt x="60960" y="39623"/>
                </a:lnTo>
                <a:lnTo>
                  <a:pt x="60198" y="44195"/>
                </a:lnTo>
                <a:lnTo>
                  <a:pt x="59436" y="48005"/>
                </a:lnTo>
                <a:lnTo>
                  <a:pt x="58673" y="52577"/>
                </a:lnTo>
                <a:lnTo>
                  <a:pt x="57912" y="57911"/>
                </a:lnTo>
                <a:lnTo>
                  <a:pt x="57150" y="62483"/>
                </a:lnTo>
                <a:lnTo>
                  <a:pt x="27432" y="196595"/>
                </a:lnTo>
                <a:lnTo>
                  <a:pt x="25146" y="208025"/>
                </a:lnTo>
                <a:lnTo>
                  <a:pt x="22860" y="215645"/>
                </a:lnTo>
                <a:lnTo>
                  <a:pt x="21335" y="219455"/>
                </a:lnTo>
                <a:lnTo>
                  <a:pt x="20574" y="224027"/>
                </a:lnTo>
                <a:lnTo>
                  <a:pt x="17525" y="230123"/>
                </a:lnTo>
                <a:lnTo>
                  <a:pt x="2285" y="240029"/>
                </a:lnTo>
                <a:lnTo>
                  <a:pt x="0" y="248411"/>
                </a:lnTo>
                <a:lnTo>
                  <a:pt x="45720" y="248411"/>
                </a:lnTo>
                <a:lnTo>
                  <a:pt x="45720" y="224789"/>
                </a:lnTo>
                <a:lnTo>
                  <a:pt x="45993" y="219217"/>
                </a:lnTo>
                <a:lnTo>
                  <a:pt x="46767" y="212788"/>
                </a:lnTo>
                <a:lnTo>
                  <a:pt x="47970" y="205501"/>
                </a:lnTo>
                <a:lnTo>
                  <a:pt x="49530" y="197357"/>
                </a:lnTo>
                <a:lnTo>
                  <a:pt x="60960" y="145177"/>
                </a:lnTo>
                <a:close/>
              </a:path>
              <a:path w="745489" h="251460">
                <a:moveTo>
                  <a:pt x="283464" y="11429"/>
                </a:moveTo>
                <a:lnTo>
                  <a:pt x="228600" y="11429"/>
                </a:lnTo>
                <a:lnTo>
                  <a:pt x="127254" y="179831"/>
                </a:lnTo>
                <a:lnTo>
                  <a:pt x="107442" y="11429"/>
                </a:lnTo>
                <a:lnTo>
                  <a:pt x="45719" y="11429"/>
                </a:lnTo>
                <a:lnTo>
                  <a:pt x="43434" y="19811"/>
                </a:lnTo>
                <a:lnTo>
                  <a:pt x="49530" y="19811"/>
                </a:lnTo>
                <a:lnTo>
                  <a:pt x="54102" y="21335"/>
                </a:lnTo>
                <a:lnTo>
                  <a:pt x="56387" y="22859"/>
                </a:lnTo>
                <a:lnTo>
                  <a:pt x="59436" y="25145"/>
                </a:lnTo>
                <a:lnTo>
                  <a:pt x="60960" y="28955"/>
                </a:lnTo>
                <a:lnTo>
                  <a:pt x="60960" y="145177"/>
                </a:lnTo>
                <a:lnTo>
                  <a:pt x="67055" y="117347"/>
                </a:lnTo>
                <a:lnTo>
                  <a:pt x="70473" y="100476"/>
                </a:lnTo>
                <a:lnTo>
                  <a:pt x="73818" y="82962"/>
                </a:lnTo>
                <a:lnTo>
                  <a:pt x="77021" y="64734"/>
                </a:lnTo>
                <a:lnTo>
                  <a:pt x="80010" y="45719"/>
                </a:lnTo>
                <a:lnTo>
                  <a:pt x="83820" y="45719"/>
                </a:lnTo>
                <a:lnTo>
                  <a:pt x="85534" y="64603"/>
                </a:lnTo>
                <a:lnTo>
                  <a:pt x="87249" y="81343"/>
                </a:lnTo>
                <a:lnTo>
                  <a:pt x="88963" y="96083"/>
                </a:lnTo>
                <a:lnTo>
                  <a:pt x="105156" y="220979"/>
                </a:lnTo>
                <a:lnTo>
                  <a:pt x="124206" y="220979"/>
                </a:lnTo>
                <a:lnTo>
                  <a:pt x="224135" y="55197"/>
                </a:lnTo>
                <a:lnTo>
                  <a:pt x="227838" y="48767"/>
                </a:lnTo>
                <a:lnTo>
                  <a:pt x="230124" y="48767"/>
                </a:lnTo>
                <a:lnTo>
                  <a:pt x="230124" y="180017"/>
                </a:lnTo>
                <a:lnTo>
                  <a:pt x="258318" y="51815"/>
                </a:lnTo>
                <a:lnTo>
                  <a:pt x="260604" y="43433"/>
                </a:lnTo>
                <a:lnTo>
                  <a:pt x="272034" y="22859"/>
                </a:lnTo>
                <a:lnTo>
                  <a:pt x="274320" y="21335"/>
                </a:lnTo>
                <a:lnTo>
                  <a:pt x="277368" y="20573"/>
                </a:lnTo>
                <a:lnTo>
                  <a:pt x="281178" y="19811"/>
                </a:lnTo>
                <a:lnTo>
                  <a:pt x="283464" y="11429"/>
                </a:lnTo>
                <a:close/>
              </a:path>
              <a:path w="745489" h="251460">
                <a:moveTo>
                  <a:pt x="62484" y="240029"/>
                </a:moveTo>
                <a:lnTo>
                  <a:pt x="56388" y="239267"/>
                </a:lnTo>
                <a:lnTo>
                  <a:pt x="52578" y="237743"/>
                </a:lnTo>
                <a:lnTo>
                  <a:pt x="49530" y="235457"/>
                </a:lnTo>
                <a:lnTo>
                  <a:pt x="47244" y="233933"/>
                </a:lnTo>
                <a:lnTo>
                  <a:pt x="45720" y="230123"/>
                </a:lnTo>
                <a:lnTo>
                  <a:pt x="45720" y="248411"/>
                </a:lnTo>
                <a:lnTo>
                  <a:pt x="60960" y="248411"/>
                </a:lnTo>
                <a:lnTo>
                  <a:pt x="62484" y="240029"/>
                </a:lnTo>
                <a:close/>
              </a:path>
              <a:path w="745489" h="251460">
                <a:moveTo>
                  <a:pt x="230124" y="180017"/>
                </a:moveTo>
                <a:lnTo>
                  <a:pt x="230124" y="48767"/>
                </a:lnTo>
                <a:lnTo>
                  <a:pt x="226837" y="59185"/>
                </a:lnTo>
                <a:lnTo>
                  <a:pt x="223837" y="69818"/>
                </a:lnTo>
                <a:lnTo>
                  <a:pt x="221122" y="80593"/>
                </a:lnTo>
                <a:lnTo>
                  <a:pt x="195834" y="196595"/>
                </a:lnTo>
                <a:lnTo>
                  <a:pt x="192786" y="208025"/>
                </a:lnTo>
                <a:lnTo>
                  <a:pt x="191262" y="215645"/>
                </a:lnTo>
                <a:lnTo>
                  <a:pt x="189738" y="219455"/>
                </a:lnTo>
                <a:lnTo>
                  <a:pt x="188976" y="224027"/>
                </a:lnTo>
                <a:lnTo>
                  <a:pt x="170688" y="240029"/>
                </a:lnTo>
                <a:lnTo>
                  <a:pt x="168402" y="248411"/>
                </a:lnTo>
                <a:lnTo>
                  <a:pt x="222504" y="248411"/>
                </a:lnTo>
                <a:lnTo>
                  <a:pt x="222504" y="221741"/>
                </a:lnTo>
                <a:lnTo>
                  <a:pt x="223266" y="217931"/>
                </a:lnTo>
                <a:lnTo>
                  <a:pt x="223266" y="214121"/>
                </a:lnTo>
                <a:lnTo>
                  <a:pt x="224028" y="210311"/>
                </a:lnTo>
                <a:lnTo>
                  <a:pt x="224790" y="204215"/>
                </a:lnTo>
                <a:lnTo>
                  <a:pt x="230124" y="180017"/>
                </a:lnTo>
                <a:close/>
              </a:path>
              <a:path w="745489" h="251460">
                <a:moveTo>
                  <a:pt x="240030" y="240029"/>
                </a:moveTo>
                <a:lnTo>
                  <a:pt x="233934" y="239267"/>
                </a:lnTo>
                <a:lnTo>
                  <a:pt x="229362" y="237743"/>
                </a:lnTo>
                <a:lnTo>
                  <a:pt x="227076" y="235457"/>
                </a:lnTo>
                <a:lnTo>
                  <a:pt x="224028" y="233933"/>
                </a:lnTo>
                <a:lnTo>
                  <a:pt x="222504" y="230123"/>
                </a:lnTo>
                <a:lnTo>
                  <a:pt x="222504" y="248411"/>
                </a:lnTo>
                <a:lnTo>
                  <a:pt x="237744" y="248411"/>
                </a:lnTo>
                <a:lnTo>
                  <a:pt x="240030" y="240029"/>
                </a:lnTo>
                <a:close/>
              </a:path>
              <a:path w="745489" h="251460">
                <a:moveTo>
                  <a:pt x="373380" y="106679"/>
                </a:moveTo>
                <a:lnTo>
                  <a:pt x="373380" y="98297"/>
                </a:lnTo>
                <a:lnTo>
                  <a:pt x="371094" y="91439"/>
                </a:lnTo>
                <a:lnTo>
                  <a:pt x="366522" y="86105"/>
                </a:lnTo>
                <a:lnTo>
                  <a:pt x="362712" y="81533"/>
                </a:lnTo>
                <a:lnTo>
                  <a:pt x="356616" y="79247"/>
                </a:lnTo>
                <a:lnTo>
                  <a:pt x="343281" y="79302"/>
                </a:lnTo>
                <a:lnTo>
                  <a:pt x="338328" y="80009"/>
                </a:lnTo>
                <a:lnTo>
                  <a:pt x="304168" y="102869"/>
                </a:lnTo>
                <a:lnTo>
                  <a:pt x="297180" y="109727"/>
                </a:lnTo>
                <a:lnTo>
                  <a:pt x="307086" y="119633"/>
                </a:lnTo>
                <a:lnTo>
                  <a:pt x="313944" y="111251"/>
                </a:lnTo>
                <a:lnTo>
                  <a:pt x="319278" y="105917"/>
                </a:lnTo>
                <a:lnTo>
                  <a:pt x="323850" y="102869"/>
                </a:lnTo>
                <a:lnTo>
                  <a:pt x="327660" y="100583"/>
                </a:lnTo>
                <a:lnTo>
                  <a:pt x="331470" y="99059"/>
                </a:lnTo>
                <a:lnTo>
                  <a:pt x="338328" y="99059"/>
                </a:lnTo>
                <a:lnTo>
                  <a:pt x="340614" y="99821"/>
                </a:lnTo>
                <a:lnTo>
                  <a:pt x="342138" y="102107"/>
                </a:lnTo>
                <a:lnTo>
                  <a:pt x="343662" y="103631"/>
                </a:lnTo>
                <a:lnTo>
                  <a:pt x="344423" y="107441"/>
                </a:lnTo>
                <a:lnTo>
                  <a:pt x="344424" y="249621"/>
                </a:lnTo>
                <a:lnTo>
                  <a:pt x="349055" y="250876"/>
                </a:lnTo>
                <a:lnTo>
                  <a:pt x="353568" y="251224"/>
                </a:lnTo>
                <a:lnTo>
                  <a:pt x="353568" y="200405"/>
                </a:lnTo>
                <a:lnTo>
                  <a:pt x="354330" y="197357"/>
                </a:lnTo>
                <a:lnTo>
                  <a:pt x="355092" y="193547"/>
                </a:lnTo>
                <a:lnTo>
                  <a:pt x="356616" y="184403"/>
                </a:lnTo>
                <a:lnTo>
                  <a:pt x="358140" y="179069"/>
                </a:lnTo>
                <a:lnTo>
                  <a:pt x="368046" y="140969"/>
                </a:lnTo>
                <a:lnTo>
                  <a:pt x="372975" y="113966"/>
                </a:lnTo>
                <a:lnTo>
                  <a:pt x="373380" y="106679"/>
                </a:lnTo>
                <a:close/>
              </a:path>
              <a:path w="745489" h="251460">
                <a:moveTo>
                  <a:pt x="344424" y="249621"/>
                </a:moveTo>
                <a:lnTo>
                  <a:pt x="344423" y="112013"/>
                </a:lnTo>
                <a:lnTo>
                  <a:pt x="344138" y="116716"/>
                </a:lnTo>
                <a:lnTo>
                  <a:pt x="343281" y="122777"/>
                </a:lnTo>
                <a:lnTo>
                  <a:pt x="341852" y="130123"/>
                </a:lnTo>
                <a:lnTo>
                  <a:pt x="339852" y="138683"/>
                </a:lnTo>
                <a:lnTo>
                  <a:pt x="325981" y="194107"/>
                </a:lnTo>
                <a:lnTo>
                  <a:pt x="324326" y="202596"/>
                </a:lnTo>
                <a:lnTo>
                  <a:pt x="323385" y="209800"/>
                </a:lnTo>
                <a:lnTo>
                  <a:pt x="323088" y="215645"/>
                </a:lnTo>
                <a:lnTo>
                  <a:pt x="323659" y="223658"/>
                </a:lnTo>
                <a:lnTo>
                  <a:pt x="342423" y="249078"/>
                </a:lnTo>
                <a:lnTo>
                  <a:pt x="344424" y="249621"/>
                </a:lnTo>
                <a:close/>
              </a:path>
              <a:path w="745489" h="251460">
                <a:moveTo>
                  <a:pt x="474725" y="82295"/>
                </a:moveTo>
                <a:lnTo>
                  <a:pt x="445008" y="82295"/>
                </a:lnTo>
                <a:lnTo>
                  <a:pt x="426386" y="165008"/>
                </a:lnTo>
                <a:lnTo>
                  <a:pt x="424243" y="172116"/>
                </a:lnTo>
                <a:lnTo>
                  <a:pt x="403860" y="207263"/>
                </a:lnTo>
                <a:lnTo>
                  <a:pt x="374904" y="230885"/>
                </a:lnTo>
                <a:lnTo>
                  <a:pt x="364236" y="230885"/>
                </a:lnTo>
                <a:lnTo>
                  <a:pt x="359664" y="228599"/>
                </a:lnTo>
                <a:lnTo>
                  <a:pt x="357378" y="225551"/>
                </a:lnTo>
                <a:lnTo>
                  <a:pt x="354330" y="221741"/>
                </a:lnTo>
                <a:lnTo>
                  <a:pt x="353568" y="215645"/>
                </a:lnTo>
                <a:lnTo>
                  <a:pt x="353568" y="251224"/>
                </a:lnTo>
                <a:lnTo>
                  <a:pt x="355092" y="251342"/>
                </a:lnTo>
                <a:lnTo>
                  <a:pt x="358140" y="251321"/>
                </a:lnTo>
                <a:lnTo>
                  <a:pt x="396192" y="232814"/>
                </a:lnTo>
                <a:lnTo>
                  <a:pt x="420624" y="203453"/>
                </a:lnTo>
                <a:lnTo>
                  <a:pt x="422910" y="204977"/>
                </a:lnTo>
                <a:lnTo>
                  <a:pt x="422910" y="241553"/>
                </a:lnTo>
                <a:lnTo>
                  <a:pt x="429768" y="248411"/>
                </a:lnTo>
                <a:lnTo>
                  <a:pt x="435102" y="251459"/>
                </a:lnTo>
                <a:lnTo>
                  <a:pt x="445770" y="251459"/>
                </a:lnTo>
                <a:lnTo>
                  <a:pt x="445770" y="217931"/>
                </a:lnTo>
                <a:lnTo>
                  <a:pt x="446043" y="212919"/>
                </a:lnTo>
                <a:lnTo>
                  <a:pt x="446817" y="206978"/>
                </a:lnTo>
                <a:lnTo>
                  <a:pt x="448020" y="200036"/>
                </a:lnTo>
                <a:lnTo>
                  <a:pt x="449580" y="192023"/>
                </a:lnTo>
                <a:lnTo>
                  <a:pt x="474725" y="82295"/>
                </a:lnTo>
                <a:close/>
              </a:path>
              <a:path w="745489" h="251460">
                <a:moveTo>
                  <a:pt x="422910" y="241553"/>
                </a:moveTo>
                <a:lnTo>
                  <a:pt x="422910" y="204977"/>
                </a:lnTo>
                <a:lnTo>
                  <a:pt x="419862" y="211835"/>
                </a:lnTo>
                <a:lnTo>
                  <a:pt x="419100" y="218693"/>
                </a:lnTo>
                <a:lnTo>
                  <a:pt x="419100" y="233171"/>
                </a:lnTo>
                <a:lnTo>
                  <a:pt x="420624" y="239267"/>
                </a:lnTo>
                <a:lnTo>
                  <a:pt x="422910" y="241553"/>
                </a:lnTo>
                <a:close/>
              </a:path>
              <a:path w="745489" h="251460">
                <a:moveTo>
                  <a:pt x="493014" y="220217"/>
                </a:moveTo>
                <a:lnTo>
                  <a:pt x="483108" y="211073"/>
                </a:lnTo>
                <a:lnTo>
                  <a:pt x="476250" y="218693"/>
                </a:lnTo>
                <a:lnTo>
                  <a:pt x="470153" y="224027"/>
                </a:lnTo>
                <a:lnTo>
                  <a:pt x="462534" y="230123"/>
                </a:lnTo>
                <a:lnTo>
                  <a:pt x="458724" y="231647"/>
                </a:lnTo>
                <a:lnTo>
                  <a:pt x="451866" y="231647"/>
                </a:lnTo>
                <a:lnTo>
                  <a:pt x="449580" y="230123"/>
                </a:lnTo>
                <a:lnTo>
                  <a:pt x="448020" y="227802"/>
                </a:lnTo>
                <a:lnTo>
                  <a:pt x="446531" y="226313"/>
                </a:lnTo>
                <a:lnTo>
                  <a:pt x="445770" y="222503"/>
                </a:lnTo>
                <a:lnTo>
                  <a:pt x="445770" y="251459"/>
                </a:lnTo>
                <a:lnTo>
                  <a:pt x="451103" y="251459"/>
                </a:lnTo>
                <a:lnTo>
                  <a:pt x="458724" y="249173"/>
                </a:lnTo>
                <a:lnTo>
                  <a:pt x="466344" y="243839"/>
                </a:lnTo>
                <a:lnTo>
                  <a:pt x="471904" y="239827"/>
                </a:lnTo>
                <a:lnTo>
                  <a:pt x="478250" y="234600"/>
                </a:lnTo>
                <a:lnTo>
                  <a:pt x="485310" y="228088"/>
                </a:lnTo>
                <a:lnTo>
                  <a:pt x="493014" y="220217"/>
                </a:lnTo>
                <a:close/>
              </a:path>
              <a:path w="745489" h="251460">
                <a:moveTo>
                  <a:pt x="560832" y="161162"/>
                </a:moveTo>
                <a:lnTo>
                  <a:pt x="560832" y="29717"/>
                </a:lnTo>
                <a:lnTo>
                  <a:pt x="559308" y="37337"/>
                </a:lnTo>
                <a:lnTo>
                  <a:pt x="558546" y="41909"/>
                </a:lnTo>
                <a:lnTo>
                  <a:pt x="557022" y="48005"/>
                </a:lnTo>
                <a:lnTo>
                  <a:pt x="525780" y="187451"/>
                </a:lnTo>
                <a:lnTo>
                  <a:pt x="521208" y="221741"/>
                </a:lnTo>
                <a:lnTo>
                  <a:pt x="521208" y="230123"/>
                </a:lnTo>
                <a:lnTo>
                  <a:pt x="523494" y="236981"/>
                </a:lnTo>
                <a:lnTo>
                  <a:pt x="528066" y="243077"/>
                </a:lnTo>
                <a:lnTo>
                  <a:pt x="532638" y="248411"/>
                </a:lnTo>
                <a:lnTo>
                  <a:pt x="538734" y="251459"/>
                </a:lnTo>
                <a:lnTo>
                  <a:pt x="550164" y="251459"/>
                </a:lnTo>
                <a:lnTo>
                  <a:pt x="550164" y="217931"/>
                </a:lnTo>
                <a:lnTo>
                  <a:pt x="550437" y="213348"/>
                </a:lnTo>
                <a:lnTo>
                  <a:pt x="551211" y="207549"/>
                </a:lnTo>
                <a:lnTo>
                  <a:pt x="552414" y="200465"/>
                </a:lnTo>
                <a:lnTo>
                  <a:pt x="553974" y="192023"/>
                </a:lnTo>
                <a:lnTo>
                  <a:pt x="560832" y="161162"/>
                </a:lnTo>
                <a:close/>
              </a:path>
              <a:path w="745489" h="251460">
                <a:moveTo>
                  <a:pt x="596646" y="0"/>
                </a:moveTo>
                <a:lnTo>
                  <a:pt x="586740" y="0"/>
                </a:lnTo>
                <a:lnTo>
                  <a:pt x="542544" y="1523"/>
                </a:lnTo>
                <a:lnTo>
                  <a:pt x="541020" y="9905"/>
                </a:lnTo>
                <a:lnTo>
                  <a:pt x="547116" y="9905"/>
                </a:lnTo>
                <a:lnTo>
                  <a:pt x="550926" y="10667"/>
                </a:lnTo>
                <a:lnTo>
                  <a:pt x="560832" y="19811"/>
                </a:lnTo>
                <a:lnTo>
                  <a:pt x="560832" y="161162"/>
                </a:lnTo>
                <a:lnTo>
                  <a:pt x="596646" y="0"/>
                </a:lnTo>
                <a:close/>
              </a:path>
              <a:path w="745489" h="251460">
                <a:moveTo>
                  <a:pt x="597408" y="220217"/>
                </a:moveTo>
                <a:lnTo>
                  <a:pt x="587502" y="211073"/>
                </a:lnTo>
                <a:lnTo>
                  <a:pt x="580644" y="218693"/>
                </a:lnTo>
                <a:lnTo>
                  <a:pt x="574547" y="224027"/>
                </a:lnTo>
                <a:lnTo>
                  <a:pt x="566928" y="230123"/>
                </a:lnTo>
                <a:lnTo>
                  <a:pt x="563118" y="231647"/>
                </a:lnTo>
                <a:lnTo>
                  <a:pt x="556260" y="231647"/>
                </a:lnTo>
                <a:lnTo>
                  <a:pt x="553974" y="230123"/>
                </a:lnTo>
                <a:lnTo>
                  <a:pt x="552414" y="227802"/>
                </a:lnTo>
                <a:lnTo>
                  <a:pt x="550926" y="226313"/>
                </a:lnTo>
                <a:lnTo>
                  <a:pt x="550164" y="222503"/>
                </a:lnTo>
                <a:lnTo>
                  <a:pt x="550164" y="251459"/>
                </a:lnTo>
                <a:lnTo>
                  <a:pt x="554736" y="251459"/>
                </a:lnTo>
                <a:lnTo>
                  <a:pt x="563118" y="249173"/>
                </a:lnTo>
                <a:lnTo>
                  <a:pt x="569976" y="244601"/>
                </a:lnTo>
                <a:lnTo>
                  <a:pt x="575548" y="240577"/>
                </a:lnTo>
                <a:lnTo>
                  <a:pt x="581977" y="235267"/>
                </a:lnTo>
                <a:lnTo>
                  <a:pt x="589264" y="228528"/>
                </a:lnTo>
                <a:lnTo>
                  <a:pt x="597408" y="220217"/>
                </a:lnTo>
                <a:close/>
              </a:path>
              <a:path w="745489" h="251460">
                <a:moveTo>
                  <a:pt x="701802" y="39623"/>
                </a:moveTo>
                <a:lnTo>
                  <a:pt x="678180" y="39623"/>
                </a:lnTo>
                <a:lnTo>
                  <a:pt x="669798" y="64007"/>
                </a:lnTo>
                <a:lnTo>
                  <a:pt x="667512" y="68579"/>
                </a:lnTo>
                <a:lnTo>
                  <a:pt x="665988" y="72389"/>
                </a:lnTo>
                <a:lnTo>
                  <a:pt x="663702" y="75437"/>
                </a:lnTo>
                <a:lnTo>
                  <a:pt x="662178" y="78485"/>
                </a:lnTo>
                <a:lnTo>
                  <a:pt x="659892" y="80771"/>
                </a:lnTo>
                <a:lnTo>
                  <a:pt x="657606" y="82295"/>
                </a:lnTo>
                <a:lnTo>
                  <a:pt x="655320" y="84581"/>
                </a:lnTo>
                <a:lnTo>
                  <a:pt x="652272" y="85343"/>
                </a:lnTo>
                <a:lnTo>
                  <a:pt x="648462" y="86867"/>
                </a:lnTo>
                <a:lnTo>
                  <a:pt x="644652" y="87629"/>
                </a:lnTo>
                <a:lnTo>
                  <a:pt x="639318" y="87714"/>
                </a:lnTo>
                <a:lnTo>
                  <a:pt x="633222" y="88391"/>
                </a:lnTo>
                <a:lnTo>
                  <a:pt x="630174" y="99821"/>
                </a:lnTo>
                <a:lnTo>
                  <a:pt x="659130" y="99821"/>
                </a:lnTo>
                <a:lnTo>
                  <a:pt x="659130" y="249547"/>
                </a:lnTo>
                <a:lnTo>
                  <a:pt x="665988" y="250559"/>
                </a:lnTo>
                <a:lnTo>
                  <a:pt x="665988" y="205739"/>
                </a:lnTo>
                <a:lnTo>
                  <a:pt x="666750" y="201167"/>
                </a:lnTo>
                <a:lnTo>
                  <a:pt x="688848" y="99821"/>
                </a:lnTo>
                <a:lnTo>
                  <a:pt x="692658" y="99821"/>
                </a:lnTo>
                <a:lnTo>
                  <a:pt x="692658" y="82295"/>
                </a:lnTo>
                <a:lnTo>
                  <a:pt x="701802" y="39623"/>
                </a:lnTo>
                <a:close/>
              </a:path>
              <a:path w="745489" h="251460">
                <a:moveTo>
                  <a:pt x="659130" y="249547"/>
                </a:moveTo>
                <a:lnTo>
                  <a:pt x="659130" y="99821"/>
                </a:lnTo>
                <a:lnTo>
                  <a:pt x="639318" y="189737"/>
                </a:lnTo>
                <a:lnTo>
                  <a:pt x="637032" y="198119"/>
                </a:lnTo>
                <a:lnTo>
                  <a:pt x="636270" y="206501"/>
                </a:lnTo>
                <a:lnTo>
                  <a:pt x="636270" y="214121"/>
                </a:lnTo>
                <a:lnTo>
                  <a:pt x="638544" y="230564"/>
                </a:lnTo>
                <a:lnTo>
                  <a:pt x="645318" y="242220"/>
                </a:lnTo>
                <a:lnTo>
                  <a:pt x="656522" y="249162"/>
                </a:lnTo>
                <a:lnTo>
                  <a:pt x="659130" y="249547"/>
                </a:lnTo>
                <a:close/>
              </a:path>
              <a:path w="745489" h="251460">
                <a:moveTo>
                  <a:pt x="730758" y="214883"/>
                </a:moveTo>
                <a:lnTo>
                  <a:pt x="720852" y="204977"/>
                </a:lnTo>
                <a:lnTo>
                  <a:pt x="714958" y="211395"/>
                </a:lnTo>
                <a:lnTo>
                  <a:pt x="709707" y="216884"/>
                </a:lnTo>
                <a:lnTo>
                  <a:pt x="704885" y="221372"/>
                </a:lnTo>
                <a:lnTo>
                  <a:pt x="700278" y="224789"/>
                </a:lnTo>
                <a:lnTo>
                  <a:pt x="694182" y="228599"/>
                </a:lnTo>
                <a:lnTo>
                  <a:pt x="688848" y="230885"/>
                </a:lnTo>
                <a:lnTo>
                  <a:pt x="684276" y="230885"/>
                </a:lnTo>
                <a:lnTo>
                  <a:pt x="676275" y="229469"/>
                </a:lnTo>
                <a:lnTo>
                  <a:pt x="670560" y="225266"/>
                </a:lnTo>
                <a:lnTo>
                  <a:pt x="667131" y="218348"/>
                </a:lnTo>
                <a:lnTo>
                  <a:pt x="665988" y="208787"/>
                </a:lnTo>
                <a:lnTo>
                  <a:pt x="665988" y="250559"/>
                </a:lnTo>
                <a:lnTo>
                  <a:pt x="671214" y="251331"/>
                </a:lnTo>
                <a:lnTo>
                  <a:pt x="672846" y="251404"/>
                </a:lnTo>
                <a:lnTo>
                  <a:pt x="679942" y="250888"/>
                </a:lnTo>
                <a:lnTo>
                  <a:pt x="715994" y="231171"/>
                </a:lnTo>
                <a:lnTo>
                  <a:pt x="723340" y="223777"/>
                </a:lnTo>
                <a:lnTo>
                  <a:pt x="730758" y="214883"/>
                </a:lnTo>
                <a:close/>
              </a:path>
              <a:path w="745489" h="251460">
                <a:moveTo>
                  <a:pt x="745236" y="82295"/>
                </a:moveTo>
                <a:lnTo>
                  <a:pt x="692658" y="82295"/>
                </a:lnTo>
                <a:lnTo>
                  <a:pt x="692658" y="99821"/>
                </a:lnTo>
                <a:lnTo>
                  <a:pt x="741426" y="99821"/>
                </a:lnTo>
                <a:lnTo>
                  <a:pt x="745236" y="822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56057" y="3968191"/>
            <a:ext cx="1249427" cy="776480"/>
          </a:xfrm>
          <a:custGeom>
            <a:avLst/>
            <a:gdLst/>
            <a:ahLst/>
            <a:cxnLst/>
            <a:rect l="l" t="t" r="r" b="b"/>
            <a:pathLst>
              <a:path w="1461135" h="908050">
                <a:moveTo>
                  <a:pt x="1460754" y="453390"/>
                </a:moveTo>
                <a:lnTo>
                  <a:pt x="1459101" y="394600"/>
                </a:lnTo>
                <a:lnTo>
                  <a:pt x="1454121" y="338041"/>
                </a:lnTo>
                <a:lnTo>
                  <a:pt x="1445776" y="283750"/>
                </a:lnTo>
                <a:lnTo>
                  <a:pt x="1434029" y="231763"/>
                </a:lnTo>
                <a:lnTo>
                  <a:pt x="1418844" y="182118"/>
                </a:lnTo>
                <a:lnTo>
                  <a:pt x="1395960" y="125265"/>
                </a:lnTo>
                <a:lnTo>
                  <a:pt x="1369504" y="75914"/>
                </a:lnTo>
                <a:lnTo>
                  <a:pt x="1339334" y="34135"/>
                </a:lnTo>
                <a:lnTo>
                  <a:pt x="1305306" y="0"/>
                </a:lnTo>
                <a:lnTo>
                  <a:pt x="1297686" y="12954"/>
                </a:lnTo>
                <a:lnTo>
                  <a:pt x="1326380" y="47696"/>
                </a:lnTo>
                <a:lnTo>
                  <a:pt x="1351788" y="89154"/>
                </a:lnTo>
                <a:lnTo>
                  <a:pt x="1373766" y="137469"/>
                </a:lnTo>
                <a:lnTo>
                  <a:pt x="1392174" y="192786"/>
                </a:lnTo>
                <a:lnTo>
                  <a:pt x="1404146" y="240517"/>
                </a:lnTo>
                <a:lnTo>
                  <a:pt x="1413522" y="290443"/>
                </a:lnTo>
                <a:lnTo>
                  <a:pt x="1420264" y="342564"/>
                </a:lnTo>
                <a:lnTo>
                  <a:pt x="1424336" y="396880"/>
                </a:lnTo>
                <a:lnTo>
                  <a:pt x="1425702" y="453390"/>
                </a:lnTo>
                <a:lnTo>
                  <a:pt x="1425702" y="700556"/>
                </a:lnTo>
                <a:lnTo>
                  <a:pt x="1434029" y="673138"/>
                </a:lnTo>
                <a:lnTo>
                  <a:pt x="1445776" y="621054"/>
                </a:lnTo>
                <a:lnTo>
                  <a:pt x="1454121" y="566995"/>
                </a:lnTo>
                <a:lnTo>
                  <a:pt x="1459101" y="511070"/>
                </a:lnTo>
                <a:lnTo>
                  <a:pt x="1460754" y="453390"/>
                </a:lnTo>
                <a:close/>
              </a:path>
              <a:path w="1461135" h="908050">
                <a:moveTo>
                  <a:pt x="1425702" y="700556"/>
                </a:moveTo>
                <a:lnTo>
                  <a:pt x="1425702" y="453390"/>
                </a:lnTo>
                <a:lnTo>
                  <a:pt x="1424409" y="508796"/>
                </a:lnTo>
                <a:lnTo>
                  <a:pt x="1420483" y="562520"/>
                </a:lnTo>
                <a:lnTo>
                  <a:pt x="1413851" y="614525"/>
                </a:lnTo>
                <a:lnTo>
                  <a:pt x="1404439" y="664774"/>
                </a:lnTo>
                <a:lnTo>
                  <a:pt x="1392174" y="713232"/>
                </a:lnTo>
                <a:lnTo>
                  <a:pt x="1373874" y="768786"/>
                </a:lnTo>
                <a:lnTo>
                  <a:pt x="1352073" y="817626"/>
                </a:lnTo>
                <a:lnTo>
                  <a:pt x="1326701" y="859607"/>
                </a:lnTo>
                <a:lnTo>
                  <a:pt x="1297686" y="894588"/>
                </a:lnTo>
                <a:lnTo>
                  <a:pt x="1305306" y="907541"/>
                </a:lnTo>
                <a:lnTo>
                  <a:pt x="1339334" y="872942"/>
                </a:lnTo>
                <a:lnTo>
                  <a:pt x="1369504" y="830770"/>
                </a:lnTo>
                <a:lnTo>
                  <a:pt x="1395960" y="780883"/>
                </a:lnTo>
                <a:lnTo>
                  <a:pt x="1418844" y="723138"/>
                </a:lnTo>
                <a:lnTo>
                  <a:pt x="1425702" y="700556"/>
                </a:lnTo>
                <a:close/>
              </a:path>
              <a:path w="1461135" h="908050">
                <a:moveTo>
                  <a:pt x="163068" y="12954"/>
                </a:moveTo>
                <a:lnTo>
                  <a:pt x="121419" y="34135"/>
                </a:lnTo>
                <a:lnTo>
                  <a:pt x="91249" y="75914"/>
                </a:lnTo>
                <a:lnTo>
                  <a:pt x="64793" y="125265"/>
                </a:lnTo>
                <a:lnTo>
                  <a:pt x="41909" y="182118"/>
                </a:lnTo>
                <a:lnTo>
                  <a:pt x="26724" y="231763"/>
                </a:lnTo>
                <a:lnTo>
                  <a:pt x="14977" y="283750"/>
                </a:lnTo>
                <a:lnTo>
                  <a:pt x="6632" y="338041"/>
                </a:lnTo>
                <a:lnTo>
                  <a:pt x="1652" y="394600"/>
                </a:lnTo>
                <a:lnTo>
                  <a:pt x="0" y="453390"/>
                </a:lnTo>
                <a:lnTo>
                  <a:pt x="1652" y="511070"/>
                </a:lnTo>
                <a:lnTo>
                  <a:pt x="6632" y="566995"/>
                </a:lnTo>
                <a:lnTo>
                  <a:pt x="14977" y="621054"/>
                </a:lnTo>
                <a:lnTo>
                  <a:pt x="26724" y="673138"/>
                </a:lnTo>
                <a:lnTo>
                  <a:pt x="35052" y="700556"/>
                </a:lnTo>
                <a:lnTo>
                  <a:pt x="35052" y="453390"/>
                </a:lnTo>
                <a:lnTo>
                  <a:pt x="36417" y="396880"/>
                </a:lnTo>
                <a:lnTo>
                  <a:pt x="40489" y="342564"/>
                </a:lnTo>
                <a:lnTo>
                  <a:pt x="47231" y="290443"/>
                </a:lnTo>
                <a:lnTo>
                  <a:pt x="56607" y="240517"/>
                </a:lnTo>
                <a:lnTo>
                  <a:pt x="68580" y="192786"/>
                </a:lnTo>
                <a:lnTo>
                  <a:pt x="86987" y="137469"/>
                </a:lnTo>
                <a:lnTo>
                  <a:pt x="108965" y="89154"/>
                </a:lnTo>
                <a:lnTo>
                  <a:pt x="134373" y="47696"/>
                </a:lnTo>
                <a:lnTo>
                  <a:pt x="163068" y="12954"/>
                </a:lnTo>
                <a:close/>
              </a:path>
              <a:path w="1461135" h="908050">
                <a:moveTo>
                  <a:pt x="163068" y="894588"/>
                </a:moveTo>
                <a:lnTo>
                  <a:pt x="134373" y="859607"/>
                </a:lnTo>
                <a:lnTo>
                  <a:pt x="108965" y="817625"/>
                </a:lnTo>
                <a:lnTo>
                  <a:pt x="86987" y="768786"/>
                </a:lnTo>
                <a:lnTo>
                  <a:pt x="68580" y="713232"/>
                </a:lnTo>
                <a:lnTo>
                  <a:pt x="56607" y="664774"/>
                </a:lnTo>
                <a:lnTo>
                  <a:pt x="47231" y="614525"/>
                </a:lnTo>
                <a:lnTo>
                  <a:pt x="40489" y="562520"/>
                </a:lnTo>
                <a:lnTo>
                  <a:pt x="36417" y="508796"/>
                </a:lnTo>
                <a:lnTo>
                  <a:pt x="35052" y="453390"/>
                </a:lnTo>
                <a:lnTo>
                  <a:pt x="35052" y="700556"/>
                </a:lnTo>
                <a:lnTo>
                  <a:pt x="64793" y="780883"/>
                </a:lnTo>
                <a:lnTo>
                  <a:pt x="91249" y="830770"/>
                </a:lnTo>
                <a:lnTo>
                  <a:pt x="121419" y="872942"/>
                </a:lnTo>
                <a:lnTo>
                  <a:pt x="155447" y="907541"/>
                </a:lnTo>
                <a:lnTo>
                  <a:pt x="163068" y="894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520909" y="3971450"/>
            <a:ext cx="767249" cy="769964"/>
          </a:xfrm>
          <a:custGeom>
            <a:avLst/>
            <a:gdLst/>
            <a:ahLst/>
            <a:cxnLst/>
            <a:rect l="l" t="t" r="r" b="b"/>
            <a:pathLst>
              <a:path w="897254" h="900429">
                <a:moveTo>
                  <a:pt x="860298" y="193548"/>
                </a:moveTo>
                <a:lnTo>
                  <a:pt x="858440" y="151450"/>
                </a:lnTo>
                <a:lnTo>
                  <a:pt x="843903" y="82641"/>
                </a:lnTo>
                <a:lnTo>
                  <a:pt x="815363" y="33754"/>
                </a:lnTo>
                <a:lnTo>
                  <a:pt x="773787" y="6060"/>
                </a:lnTo>
                <a:lnTo>
                  <a:pt x="748284" y="0"/>
                </a:lnTo>
                <a:lnTo>
                  <a:pt x="748284" y="15240"/>
                </a:lnTo>
                <a:lnTo>
                  <a:pt x="757154" y="17395"/>
                </a:lnTo>
                <a:lnTo>
                  <a:pt x="765524" y="20478"/>
                </a:lnTo>
                <a:lnTo>
                  <a:pt x="800766" y="51685"/>
                </a:lnTo>
                <a:lnTo>
                  <a:pt x="818733" y="96321"/>
                </a:lnTo>
                <a:lnTo>
                  <a:pt x="825531" y="141446"/>
                </a:lnTo>
                <a:lnTo>
                  <a:pt x="826770" y="177546"/>
                </a:lnTo>
                <a:lnTo>
                  <a:pt x="826770" y="407969"/>
                </a:lnTo>
                <a:lnTo>
                  <a:pt x="829056" y="413004"/>
                </a:lnTo>
                <a:lnTo>
                  <a:pt x="837509" y="425874"/>
                </a:lnTo>
                <a:lnTo>
                  <a:pt x="845058" y="435034"/>
                </a:lnTo>
                <a:lnTo>
                  <a:pt x="845058" y="355092"/>
                </a:lnTo>
                <a:lnTo>
                  <a:pt x="845498" y="343233"/>
                </a:lnTo>
                <a:lnTo>
                  <a:pt x="846867" y="327088"/>
                </a:lnTo>
                <a:lnTo>
                  <a:pt x="849237" y="306657"/>
                </a:lnTo>
                <a:lnTo>
                  <a:pt x="856118" y="256234"/>
                </a:lnTo>
                <a:lnTo>
                  <a:pt x="858488" y="232886"/>
                </a:lnTo>
                <a:lnTo>
                  <a:pt x="859857" y="211966"/>
                </a:lnTo>
                <a:lnTo>
                  <a:pt x="860298" y="193548"/>
                </a:lnTo>
                <a:close/>
              </a:path>
              <a:path w="897254" h="900429">
                <a:moveTo>
                  <a:pt x="826770" y="852424"/>
                </a:moveTo>
                <a:lnTo>
                  <a:pt x="826770" y="721614"/>
                </a:lnTo>
                <a:lnTo>
                  <a:pt x="826484" y="740354"/>
                </a:lnTo>
                <a:lnTo>
                  <a:pt x="825627" y="757809"/>
                </a:lnTo>
                <a:lnTo>
                  <a:pt x="819161" y="803159"/>
                </a:lnTo>
                <a:lnTo>
                  <a:pt x="800766" y="847915"/>
                </a:lnTo>
                <a:lnTo>
                  <a:pt x="773787" y="875359"/>
                </a:lnTo>
                <a:lnTo>
                  <a:pt x="748284" y="884682"/>
                </a:lnTo>
                <a:lnTo>
                  <a:pt x="748284" y="899922"/>
                </a:lnTo>
                <a:lnTo>
                  <a:pt x="773144" y="895350"/>
                </a:lnTo>
                <a:lnTo>
                  <a:pt x="795147" y="885063"/>
                </a:lnTo>
                <a:lnTo>
                  <a:pt x="814292" y="869060"/>
                </a:lnTo>
                <a:lnTo>
                  <a:pt x="826770" y="852424"/>
                </a:lnTo>
                <a:close/>
              </a:path>
              <a:path w="897254" h="900429">
                <a:moveTo>
                  <a:pt x="826770" y="407969"/>
                </a:moveTo>
                <a:lnTo>
                  <a:pt x="826770" y="177546"/>
                </a:lnTo>
                <a:lnTo>
                  <a:pt x="826341" y="193238"/>
                </a:lnTo>
                <a:lnTo>
                  <a:pt x="825055" y="212788"/>
                </a:lnTo>
                <a:lnTo>
                  <a:pt x="822912" y="236053"/>
                </a:lnTo>
                <a:lnTo>
                  <a:pt x="816911" y="289036"/>
                </a:lnTo>
                <a:lnTo>
                  <a:pt x="814768" y="310324"/>
                </a:lnTo>
                <a:lnTo>
                  <a:pt x="813482" y="326755"/>
                </a:lnTo>
                <a:lnTo>
                  <a:pt x="813054" y="338328"/>
                </a:lnTo>
                <a:lnTo>
                  <a:pt x="814054" y="360175"/>
                </a:lnTo>
                <a:lnTo>
                  <a:pt x="817054" y="379952"/>
                </a:lnTo>
                <a:lnTo>
                  <a:pt x="822055" y="397585"/>
                </a:lnTo>
                <a:lnTo>
                  <a:pt x="826770" y="407969"/>
                </a:lnTo>
                <a:close/>
              </a:path>
              <a:path w="897254" h="900429">
                <a:moveTo>
                  <a:pt x="862584" y="475928"/>
                </a:moveTo>
                <a:lnTo>
                  <a:pt x="862584" y="451866"/>
                </a:lnTo>
                <a:lnTo>
                  <a:pt x="854130" y="456592"/>
                </a:lnTo>
                <a:lnTo>
                  <a:pt x="829056" y="486918"/>
                </a:lnTo>
                <a:lnTo>
                  <a:pt x="814054" y="538995"/>
                </a:lnTo>
                <a:lnTo>
                  <a:pt x="813054" y="560832"/>
                </a:lnTo>
                <a:lnTo>
                  <a:pt x="813482" y="569976"/>
                </a:lnTo>
                <a:lnTo>
                  <a:pt x="814768" y="585977"/>
                </a:lnTo>
                <a:lnTo>
                  <a:pt x="825055" y="692943"/>
                </a:lnTo>
                <a:lnTo>
                  <a:pt x="826341" y="710457"/>
                </a:lnTo>
                <a:lnTo>
                  <a:pt x="826770" y="721614"/>
                </a:lnTo>
                <a:lnTo>
                  <a:pt x="826770" y="852424"/>
                </a:lnTo>
                <a:lnTo>
                  <a:pt x="830580" y="847344"/>
                </a:lnTo>
                <a:lnTo>
                  <a:pt x="843581" y="820638"/>
                </a:lnTo>
                <a:lnTo>
                  <a:pt x="845058" y="815722"/>
                </a:lnTo>
                <a:lnTo>
                  <a:pt x="845058" y="544068"/>
                </a:lnTo>
                <a:lnTo>
                  <a:pt x="845915" y="524756"/>
                </a:lnTo>
                <a:lnTo>
                  <a:pt x="848487" y="507873"/>
                </a:lnTo>
                <a:lnTo>
                  <a:pt x="852773" y="493275"/>
                </a:lnTo>
                <a:lnTo>
                  <a:pt x="858774" y="480822"/>
                </a:lnTo>
                <a:lnTo>
                  <a:pt x="862584" y="475928"/>
                </a:lnTo>
                <a:close/>
              </a:path>
              <a:path w="897254" h="900429">
                <a:moveTo>
                  <a:pt x="896874" y="457962"/>
                </a:moveTo>
                <a:lnTo>
                  <a:pt x="896874" y="441959"/>
                </a:lnTo>
                <a:lnTo>
                  <a:pt x="885455" y="440102"/>
                </a:lnTo>
                <a:lnTo>
                  <a:pt x="875252" y="435673"/>
                </a:lnTo>
                <a:lnTo>
                  <a:pt x="848487" y="392239"/>
                </a:lnTo>
                <a:lnTo>
                  <a:pt x="845058" y="355092"/>
                </a:lnTo>
                <a:lnTo>
                  <a:pt x="845058" y="435034"/>
                </a:lnTo>
                <a:lnTo>
                  <a:pt x="845820" y="435959"/>
                </a:lnTo>
                <a:lnTo>
                  <a:pt x="854130" y="443329"/>
                </a:lnTo>
                <a:lnTo>
                  <a:pt x="862584" y="448056"/>
                </a:lnTo>
                <a:lnTo>
                  <a:pt x="862584" y="475928"/>
                </a:lnTo>
                <a:lnTo>
                  <a:pt x="866227" y="471249"/>
                </a:lnTo>
                <a:lnTo>
                  <a:pt x="874966" y="464248"/>
                </a:lnTo>
                <a:lnTo>
                  <a:pt x="885134" y="459819"/>
                </a:lnTo>
                <a:lnTo>
                  <a:pt x="896874" y="457962"/>
                </a:lnTo>
                <a:close/>
              </a:path>
              <a:path w="897254" h="900429">
                <a:moveTo>
                  <a:pt x="860298" y="715518"/>
                </a:moveTo>
                <a:lnTo>
                  <a:pt x="859857" y="698099"/>
                </a:lnTo>
                <a:lnTo>
                  <a:pt x="858440" y="676244"/>
                </a:lnTo>
                <a:lnTo>
                  <a:pt x="856118" y="651545"/>
                </a:lnTo>
                <a:lnTo>
                  <a:pt x="849237" y="594109"/>
                </a:lnTo>
                <a:lnTo>
                  <a:pt x="846867" y="571595"/>
                </a:lnTo>
                <a:lnTo>
                  <a:pt x="845498" y="554938"/>
                </a:lnTo>
                <a:lnTo>
                  <a:pt x="845058" y="544068"/>
                </a:lnTo>
                <a:lnTo>
                  <a:pt x="845058" y="815722"/>
                </a:lnTo>
                <a:lnTo>
                  <a:pt x="852868" y="789717"/>
                </a:lnTo>
                <a:lnTo>
                  <a:pt x="858440" y="754653"/>
                </a:lnTo>
                <a:lnTo>
                  <a:pt x="860298" y="715518"/>
                </a:lnTo>
                <a:close/>
              </a:path>
              <a:path w="897254" h="900429">
                <a:moveTo>
                  <a:pt x="51816" y="434889"/>
                </a:moveTo>
                <a:lnTo>
                  <a:pt x="51816" y="355092"/>
                </a:lnTo>
                <a:lnTo>
                  <a:pt x="50958" y="374951"/>
                </a:lnTo>
                <a:lnTo>
                  <a:pt x="48387" y="392239"/>
                </a:lnTo>
                <a:lnTo>
                  <a:pt x="30539" y="428672"/>
                </a:lnTo>
                <a:lnTo>
                  <a:pt x="0" y="441960"/>
                </a:lnTo>
                <a:lnTo>
                  <a:pt x="0" y="457962"/>
                </a:lnTo>
                <a:lnTo>
                  <a:pt x="11418" y="459819"/>
                </a:lnTo>
                <a:lnTo>
                  <a:pt x="21621" y="464248"/>
                </a:lnTo>
                <a:lnTo>
                  <a:pt x="30539" y="471249"/>
                </a:lnTo>
                <a:lnTo>
                  <a:pt x="34290" y="475997"/>
                </a:lnTo>
                <a:lnTo>
                  <a:pt x="34290" y="448056"/>
                </a:lnTo>
                <a:lnTo>
                  <a:pt x="42731" y="443329"/>
                </a:lnTo>
                <a:lnTo>
                  <a:pt x="50958" y="435959"/>
                </a:lnTo>
                <a:lnTo>
                  <a:pt x="51816" y="434889"/>
                </a:lnTo>
                <a:close/>
              </a:path>
              <a:path w="897254" h="900429">
                <a:moveTo>
                  <a:pt x="83820" y="560832"/>
                </a:moveTo>
                <a:lnTo>
                  <a:pt x="79724" y="519303"/>
                </a:lnTo>
                <a:lnTo>
                  <a:pt x="59043" y="474047"/>
                </a:lnTo>
                <a:lnTo>
                  <a:pt x="34290" y="451866"/>
                </a:lnTo>
                <a:lnTo>
                  <a:pt x="34290" y="475997"/>
                </a:lnTo>
                <a:lnTo>
                  <a:pt x="38100" y="480822"/>
                </a:lnTo>
                <a:lnTo>
                  <a:pt x="44100" y="493275"/>
                </a:lnTo>
                <a:lnTo>
                  <a:pt x="48387" y="507873"/>
                </a:lnTo>
                <a:lnTo>
                  <a:pt x="50958" y="524756"/>
                </a:lnTo>
                <a:lnTo>
                  <a:pt x="51816" y="544068"/>
                </a:lnTo>
                <a:lnTo>
                  <a:pt x="51816" y="815722"/>
                </a:lnTo>
                <a:lnTo>
                  <a:pt x="53292" y="820638"/>
                </a:lnTo>
                <a:lnTo>
                  <a:pt x="66294" y="847344"/>
                </a:lnTo>
                <a:lnTo>
                  <a:pt x="69342" y="851407"/>
                </a:lnTo>
                <a:lnTo>
                  <a:pt x="69342" y="721614"/>
                </a:lnTo>
                <a:lnTo>
                  <a:pt x="69782" y="710457"/>
                </a:lnTo>
                <a:lnTo>
                  <a:pt x="71151" y="692943"/>
                </a:lnTo>
                <a:lnTo>
                  <a:pt x="73521" y="669000"/>
                </a:lnTo>
                <a:lnTo>
                  <a:pt x="76962" y="638556"/>
                </a:lnTo>
                <a:lnTo>
                  <a:pt x="82105" y="585977"/>
                </a:lnTo>
                <a:lnTo>
                  <a:pt x="83391" y="569976"/>
                </a:lnTo>
                <a:lnTo>
                  <a:pt x="83820" y="560832"/>
                </a:lnTo>
                <a:close/>
              </a:path>
              <a:path w="897254" h="900429">
                <a:moveTo>
                  <a:pt x="148590" y="15240"/>
                </a:moveTo>
                <a:lnTo>
                  <a:pt x="148590" y="0"/>
                </a:lnTo>
                <a:lnTo>
                  <a:pt x="123182" y="6012"/>
                </a:lnTo>
                <a:lnTo>
                  <a:pt x="81510" y="33754"/>
                </a:lnTo>
                <a:lnTo>
                  <a:pt x="52649" y="82641"/>
                </a:lnTo>
                <a:lnTo>
                  <a:pt x="38314" y="151530"/>
                </a:lnTo>
                <a:lnTo>
                  <a:pt x="36576" y="193548"/>
                </a:lnTo>
                <a:lnTo>
                  <a:pt x="37016" y="211966"/>
                </a:lnTo>
                <a:lnTo>
                  <a:pt x="38385" y="232886"/>
                </a:lnTo>
                <a:lnTo>
                  <a:pt x="40755" y="256234"/>
                </a:lnTo>
                <a:lnTo>
                  <a:pt x="47636" y="306657"/>
                </a:lnTo>
                <a:lnTo>
                  <a:pt x="50006" y="327088"/>
                </a:lnTo>
                <a:lnTo>
                  <a:pt x="51375" y="343233"/>
                </a:lnTo>
                <a:lnTo>
                  <a:pt x="51816" y="355092"/>
                </a:lnTo>
                <a:lnTo>
                  <a:pt x="51816" y="434889"/>
                </a:lnTo>
                <a:lnTo>
                  <a:pt x="59043" y="425874"/>
                </a:lnTo>
                <a:lnTo>
                  <a:pt x="67056" y="413004"/>
                </a:lnTo>
                <a:lnTo>
                  <a:pt x="69342" y="408267"/>
                </a:lnTo>
                <a:lnTo>
                  <a:pt x="69342" y="177546"/>
                </a:lnTo>
                <a:lnTo>
                  <a:pt x="69758" y="158817"/>
                </a:lnTo>
                <a:lnTo>
                  <a:pt x="75438" y="110490"/>
                </a:lnTo>
                <a:lnTo>
                  <a:pt x="85832" y="71699"/>
                </a:lnTo>
                <a:lnTo>
                  <a:pt x="108680" y="35992"/>
                </a:lnTo>
                <a:lnTo>
                  <a:pt x="139719" y="17395"/>
                </a:lnTo>
                <a:lnTo>
                  <a:pt x="148590" y="15240"/>
                </a:lnTo>
                <a:close/>
              </a:path>
              <a:path w="897254" h="900429">
                <a:moveTo>
                  <a:pt x="51816" y="815722"/>
                </a:moveTo>
                <a:lnTo>
                  <a:pt x="51816" y="544068"/>
                </a:lnTo>
                <a:lnTo>
                  <a:pt x="51375" y="554938"/>
                </a:lnTo>
                <a:lnTo>
                  <a:pt x="50006" y="571595"/>
                </a:lnTo>
                <a:lnTo>
                  <a:pt x="47636" y="594109"/>
                </a:lnTo>
                <a:lnTo>
                  <a:pt x="40755" y="651545"/>
                </a:lnTo>
                <a:lnTo>
                  <a:pt x="38385" y="676751"/>
                </a:lnTo>
                <a:lnTo>
                  <a:pt x="37016" y="698099"/>
                </a:lnTo>
                <a:lnTo>
                  <a:pt x="36576" y="715518"/>
                </a:lnTo>
                <a:lnTo>
                  <a:pt x="38433" y="754653"/>
                </a:lnTo>
                <a:lnTo>
                  <a:pt x="44005" y="789717"/>
                </a:lnTo>
                <a:lnTo>
                  <a:pt x="51816" y="815722"/>
                </a:lnTo>
                <a:close/>
              </a:path>
              <a:path w="897254" h="900429">
                <a:moveTo>
                  <a:pt x="83820" y="338328"/>
                </a:moveTo>
                <a:lnTo>
                  <a:pt x="79962" y="289036"/>
                </a:lnTo>
                <a:lnTo>
                  <a:pt x="73521" y="236053"/>
                </a:lnTo>
                <a:lnTo>
                  <a:pt x="71151" y="212788"/>
                </a:lnTo>
                <a:lnTo>
                  <a:pt x="69782" y="193238"/>
                </a:lnTo>
                <a:lnTo>
                  <a:pt x="69342" y="177546"/>
                </a:lnTo>
                <a:lnTo>
                  <a:pt x="69342" y="408267"/>
                </a:lnTo>
                <a:lnTo>
                  <a:pt x="74497" y="397585"/>
                </a:lnTo>
                <a:lnTo>
                  <a:pt x="79724" y="379952"/>
                </a:lnTo>
                <a:lnTo>
                  <a:pt x="82807" y="360175"/>
                </a:lnTo>
                <a:lnTo>
                  <a:pt x="83820" y="338328"/>
                </a:lnTo>
                <a:close/>
              </a:path>
              <a:path w="897254" h="900429">
                <a:moveTo>
                  <a:pt x="148590" y="899922"/>
                </a:moveTo>
                <a:lnTo>
                  <a:pt x="148590" y="884682"/>
                </a:lnTo>
                <a:lnTo>
                  <a:pt x="139291" y="882526"/>
                </a:lnTo>
                <a:lnTo>
                  <a:pt x="130778" y="879443"/>
                </a:lnTo>
                <a:lnTo>
                  <a:pt x="96107" y="847915"/>
                </a:lnTo>
                <a:lnTo>
                  <a:pt x="77712" y="803159"/>
                </a:lnTo>
                <a:lnTo>
                  <a:pt x="70866" y="757809"/>
                </a:lnTo>
                <a:lnTo>
                  <a:pt x="69342" y="721614"/>
                </a:lnTo>
                <a:lnTo>
                  <a:pt x="69342" y="851407"/>
                </a:lnTo>
                <a:lnTo>
                  <a:pt x="82581" y="869060"/>
                </a:lnTo>
                <a:lnTo>
                  <a:pt x="101727" y="885063"/>
                </a:lnTo>
                <a:lnTo>
                  <a:pt x="123729" y="895350"/>
                </a:lnTo>
                <a:lnTo>
                  <a:pt x="148590" y="8999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64911" y="4009242"/>
            <a:ext cx="206554" cy="2026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843008" y="4040735"/>
            <a:ext cx="298103" cy="28017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53" i="1" spc="257" dirty="0">
                <a:latin typeface="Times New Roman"/>
                <a:cs typeface="Times New Roman"/>
              </a:rPr>
              <a:t>kd</a:t>
            </a:r>
            <a:endParaRPr sz="1753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732025" y="4442550"/>
            <a:ext cx="206554" cy="2026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910773" y="4474045"/>
            <a:ext cx="163984" cy="28017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53" i="1" spc="239" dirty="0">
                <a:latin typeface="Times New Roman"/>
                <a:cs typeface="Times New Roman"/>
              </a:rPr>
              <a:t>d</a:t>
            </a:r>
            <a:endParaRPr sz="1753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657743" y="4355889"/>
            <a:ext cx="494124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3291302" y="4554842"/>
            <a:ext cx="156382" cy="28017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53" i="1" spc="278" dirty="0">
                <a:latin typeface="Times New Roman"/>
                <a:cs typeface="Times New Roman"/>
              </a:rPr>
              <a:t>k</a:t>
            </a:r>
            <a:endParaRPr sz="1753">
              <a:latin typeface="Times New Roman"/>
              <a:cs typeface="Times New Roman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0AC945A-F531-CA42-8F07-B8624B1FF170}"/>
              </a:ext>
            </a:extLst>
          </p:cNvPr>
          <p:cNvSpPr/>
          <p:nvPr/>
        </p:nvSpPr>
        <p:spPr>
          <a:xfrm>
            <a:off x="1737702" y="5826828"/>
            <a:ext cx="61744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914FF"/>
                </a:solidFill>
              </a:rPr>
              <a:t>David M. </a:t>
            </a:r>
            <a:r>
              <a:rPr lang="en-US" sz="1100" dirty="0" err="1">
                <a:solidFill>
                  <a:srgbClr val="0914FF"/>
                </a:solidFill>
              </a:rPr>
              <a:t>Blei</a:t>
            </a:r>
            <a:r>
              <a:rPr lang="en-US" sz="1100" dirty="0">
                <a:solidFill>
                  <a:srgbClr val="0914FF"/>
                </a:solidFill>
              </a:rPr>
              <a:t> and Michael I. Jordan. Modeling annotated data. In Proceedings of the 26th annual international ACM SIGIR conference on Research and development in </a:t>
            </a:r>
            <a:r>
              <a:rPr lang="en-US" sz="1100" dirty="0" err="1">
                <a:solidFill>
                  <a:srgbClr val="0914FF"/>
                </a:solidFill>
              </a:rPr>
              <a:t>informaion</a:t>
            </a:r>
            <a:r>
              <a:rPr lang="en-US" sz="1100" dirty="0">
                <a:solidFill>
                  <a:srgbClr val="0914FF"/>
                </a:solidFill>
              </a:rPr>
              <a:t> retrieval (SIGIR '03). Association for Computing Machinery, New York, NY, USA, 127–134. </a:t>
            </a:r>
            <a:r>
              <a:rPr lang="en-US" sz="1100" b="1" dirty="0">
                <a:solidFill>
                  <a:srgbClr val="FF0000"/>
                </a:solidFill>
              </a:rPr>
              <a:t>2003</a:t>
            </a:r>
            <a:r>
              <a:rPr lang="en-US" sz="1100" dirty="0">
                <a:solidFill>
                  <a:srgbClr val="0914FF"/>
                </a:solidFill>
              </a:rPr>
              <a:t>.</a:t>
            </a:r>
            <a:endParaRPr lang="en-DE" sz="1100" dirty="0">
              <a:solidFill>
                <a:srgbClr val="091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049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1800" y="5883917"/>
            <a:ext cx="16941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1"/>
              </a:lnSpc>
            </a:pPr>
            <a:r>
              <a:rPr sz="1197" spc="-4" dirty="0">
                <a:latin typeface="Arial"/>
                <a:cs typeface="Arial"/>
              </a:rPr>
              <a:t>33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23366" y="1206748"/>
            <a:ext cx="1275490" cy="926889"/>
          </a:xfrm>
          <a:custGeom>
            <a:avLst/>
            <a:gdLst/>
            <a:ahLst/>
            <a:cxnLst/>
            <a:rect l="l" t="t" r="r" b="b"/>
            <a:pathLst>
              <a:path w="1491615" h="1083945">
                <a:moveTo>
                  <a:pt x="1485900" y="486155"/>
                </a:moveTo>
                <a:lnTo>
                  <a:pt x="685799" y="486156"/>
                </a:lnTo>
                <a:lnTo>
                  <a:pt x="36271" y="1039840"/>
                </a:lnTo>
                <a:lnTo>
                  <a:pt x="22098" y="1064514"/>
                </a:lnTo>
                <a:lnTo>
                  <a:pt x="14478" y="1058418"/>
                </a:lnTo>
                <a:lnTo>
                  <a:pt x="0" y="1083564"/>
                </a:lnTo>
                <a:lnTo>
                  <a:pt x="688085" y="497135"/>
                </a:lnTo>
                <a:lnTo>
                  <a:pt x="688085" y="495300"/>
                </a:lnTo>
                <a:lnTo>
                  <a:pt x="691133" y="494538"/>
                </a:lnTo>
                <a:lnTo>
                  <a:pt x="691134" y="495300"/>
                </a:lnTo>
                <a:lnTo>
                  <a:pt x="1481328" y="495299"/>
                </a:lnTo>
                <a:lnTo>
                  <a:pt x="1481328" y="490727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345948" y="500747"/>
                </a:moveTo>
                <a:lnTo>
                  <a:pt x="345948" y="495300"/>
                </a:lnTo>
                <a:lnTo>
                  <a:pt x="337442" y="495300"/>
                </a:lnTo>
                <a:lnTo>
                  <a:pt x="14478" y="1058324"/>
                </a:lnTo>
                <a:lnTo>
                  <a:pt x="36271" y="1039840"/>
                </a:lnTo>
                <a:lnTo>
                  <a:pt x="345948" y="500747"/>
                </a:lnTo>
                <a:close/>
              </a:path>
              <a:path w="1491615" h="1083945">
                <a:moveTo>
                  <a:pt x="36271" y="1039840"/>
                </a:moveTo>
                <a:lnTo>
                  <a:pt x="14478" y="1058418"/>
                </a:lnTo>
                <a:lnTo>
                  <a:pt x="22098" y="1064514"/>
                </a:lnTo>
                <a:lnTo>
                  <a:pt x="36271" y="1039840"/>
                </a:lnTo>
                <a:close/>
              </a:path>
              <a:path w="1491615" h="1083945">
                <a:moveTo>
                  <a:pt x="1491234" y="495299"/>
                </a:moveTo>
                <a:lnTo>
                  <a:pt x="1491234" y="0"/>
                </a:lnTo>
                <a:lnTo>
                  <a:pt x="112775" y="0"/>
                </a:lnTo>
                <a:lnTo>
                  <a:pt x="112775" y="495300"/>
                </a:lnTo>
                <a:lnTo>
                  <a:pt x="117347" y="495300"/>
                </a:lnTo>
                <a:lnTo>
                  <a:pt x="117347" y="9906"/>
                </a:lnTo>
                <a:lnTo>
                  <a:pt x="122681" y="4572"/>
                </a:lnTo>
                <a:lnTo>
                  <a:pt x="122681" y="9906"/>
                </a:lnTo>
                <a:lnTo>
                  <a:pt x="1481328" y="9905"/>
                </a:lnTo>
                <a:lnTo>
                  <a:pt x="1481328" y="4571"/>
                </a:lnTo>
                <a:lnTo>
                  <a:pt x="1485900" y="9905"/>
                </a:lnTo>
                <a:lnTo>
                  <a:pt x="1485900" y="495299"/>
                </a:lnTo>
                <a:lnTo>
                  <a:pt x="1491234" y="495299"/>
                </a:lnTo>
                <a:close/>
              </a:path>
              <a:path w="1491615" h="1083945">
                <a:moveTo>
                  <a:pt x="122681" y="9906"/>
                </a:moveTo>
                <a:lnTo>
                  <a:pt x="122681" y="4572"/>
                </a:lnTo>
                <a:lnTo>
                  <a:pt x="117347" y="9906"/>
                </a:lnTo>
                <a:lnTo>
                  <a:pt x="122681" y="9906"/>
                </a:lnTo>
                <a:close/>
              </a:path>
              <a:path w="1491615" h="1083945">
                <a:moveTo>
                  <a:pt x="122681" y="486156"/>
                </a:moveTo>
                <a:lnTo>
                  <a:pt x="122681" y="9906"/>
                </a:lnTo>
                <a:lnTo>
                  <a:pt x="117347" y="9906"/>
                </a:lnTo>
                <a:lnTo>
                  <a:pt x="117347" y="486156"/>
                </a:lnTo>
                <a:lnTo>
                  <a:pt x="122681" y="486156"/>
                </a:lnTo>
                <a:close/>
              </a:path>
              <a:path w="1491615" h="1083945">
                <a:moveTo>
                  <a:pt x="354330" y="486156"/>
                </a:moveTo>
                <a:lnTo>
                  <a:pt x="117347" y="486156"/>
                </a:lnTo>
                <a:lnTo>
                  <a:pt x="122681" y="490727"/>
                </a:lnTo>
                <a:lnTo>
                  <a:pt x="122681" y="495300"/>
                </a:lnTo>
                <a:lnTo>
                  <a:pt x="337442" y="495300"/>
                </a:lnTo>
                <a:lnTo>
                  <a:pt x="341376" y="488442"/>
                </a:lnTo>
                <a:lnTo>
                  <a:pt x="345948" y="495300"/>
                </a:lnTo>
                <a:lnTo>
                  <a:pt x="345948" y="500747"/>
                </a:lnTo>
                <a:lnTo>
                  <a:pt x="354330" y="486156"/>
                </a:lnTo>
                <a:close/>
              </a:path>
              <a:path w="1491615" h="1083945">
                <a:moveTo>
                  <a:pt x="122681" y="495300"/>
                </a:moveTo>
                <a:lnTo>
                  <a:pt x="122681" y="490727"/>
                </a:lnTo>
                <a:lnTo>
                  <a:pt x="117347" y="486156"/>
                </a:lnTo>
                <a:lnTo>
                  <a:pt x="117347" y="495300"/>
                </a:lnTo>
                <a:lnTo>
                  <a:pt x="122681" y="495300"/>
                </a:lnTo>
                <a:close/>
              </a:path>
              <a:path w="1491615" h="1083945">
                <a:moveTo>
                  <a:pt x="345948" y="495300"/>
                </a:moveTo>
                <a:lnTo>
                  <a:pt x="341376" y="488442"/>
                </a:lnTo>
                <a:lnTo>
                  <a:pt x="337442" y="495300"/>
                </a:lnTo>
                <a:lnTo>
                  <a:pt x="345948" y="495300"/>
                </a:lnTo>
                <a:close/>
              </a:path>
              <a:path w="1491615" h="1083945">
                <a:moveTo>
                  <a:pt x="691133" y="494538"/>
                </a:moveTo>
                <a:lnTo>
                  <a:pt x="688085" y="495300"/>
                </a:lnTo>
                <a:lnTo>
                  <a:pt x="690239" y="495300"/>
                </a:lnTo>
                <a:lnTo>
                  <a:pt x="691133" y="494538"/>
                </a:lnTo>
                <a:close/>
              </a:path>
              <a:path w="1491615" h="1083945">
                <a:moveTo>
                  <a:pt x="690239" y="495300"/>
                </a:moveTo>
                <a:lnTo>
                  <a:pt x="688085" y="495300"/>
                </a:lnTo>
                <a:lnTo>
                  <a:pt x="688085" y="497135"/>
                </a:lnTo>
                <a:lnTo>
                  <a:pt x="690239" y="495300"/>
                </a:lnTo>
                <a:close/>
              </a:path>
              <a:path w="1491615" h="1083945">
                <a:moveTo>
                  <a:pt x="691134" y="495300"/>
                </a:moveTo>
                <a:lnTo>
                  <a:pt x="691133" y="494538"/>
                </a:lnTo>
                <a:lnTo>
                  <a:pt x="690239" y="495300"/>
                </a:lnTo>
                <a:lnTo>
                  <a:pt x="691134" y="495300"/>
                </a:lnTo>
                <a:close/>
              </a:path>
              <a:path w="1491615" h="1083945">
                <a:moveTo>
                  <a:pt x="1485900" y="9905"/>
                </a:moveTo>
                <a:lnTo>
                  <a:pt x="1481328" y="4571"/>
                </a:lnTo>
                <a:lnTo>
                  <a:pt x="1481328" y="9905"/>
                </a:lnTo>
                <a:lnTo>
                  <a:pt x="1485900" y="9905"/>
                </a:lnTo>
                <a:close/>
              </a:path>
              <a:path w="1491615" h="1083945">
                <a:moveTo>
                  <a:pt x="1485900" y="486155"/>
                </a:moveTo>
                <a:lnTo>
                  <a:pt x="1485900" y="9905"/>
                </a:lnTo>
                <a:lnTo>
                  <a:pt x="1481328" y="9905"/>
                </a:lnTo>
                <a:lnTo>
                  <a:pt x="1481328" y="486155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1485900" y="495299"/>
                </a:moveTo>
                <a:lnTo>
                  <a:pt x="1485900" y="486155"/>
                </a:lnTo>
                <a:lnTo>
                  <a:pt x="1481328" y="490727"/>
                </a:lnTo>
                <a:lnTo>
                  <a:pt x="1481328" y="495299"/>
                </a:lnTo>
                <a:lnTo>
                  <a:pt x="1485900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68209" y="3568114"/>
            <a:ext cx="1767985" cy="1296124"/>
          </a:xfrm>
          <a:custGeom>
            <a:avLst/>
            <a:gdLst/>
            <a:ahLst/>
            <a:cxnLst/>
            <a:rect l="l" t="t" r="r" b="b"/>
            <a:pathLst>
              <a:path w="2067559" h="1515745">
                <a:moveTo>
                  <a:pt x="343838" y="1048512"/>
                </a:moveTo>
                <a:lnTo>
                  <a:pt x="0" y="1048512"/>
                </a:lnTo>
                <a:lnTo>
                  <a:pt x="0" y="1515618"/>
                </a:lnTo>
                <a:lnTo>
                  <a:pt x="4572" y="1515618"/>
                </a:lnTo>
                <a:lnTo>
                  <a:pt x="4572" y="1058418"/>
                </a:lnTo>
                <a:lnTo>
                  <a:pt x="9906" y="1053084"/>
                </a:lnTo>
                <a:lnTo>
                  <a:pt x="9906" y="1058418"/>
                </a:lnTo>
                <a:lnTo>
                  <a:pt x="342900" y="1058418"/>
                </a:lnTo>
                <a:lnTo>
                  <a:pt x="342900" y="1052322"/>
                </a:lnTo>
                <a:lnTo>
                  <a:pt x="343838" y="1048512"/>
                </a:lnTo>
                <a:close/>
              </a:path>
              <a:path w="2067559" h="1515745">
                <a:moveTo>
                  <a:pt x="9906" y="1058418"/>
                </a:moveTo>
                <a:lnTo>
                  <a:pt x="9906" y="1053084"/>
                </a:lnTo>
                <a:lnTo>
                  <a:pt x="4572" y="1058418"/>
                </a:lnTo>
                <a:lnTo>
                  <a:pt x="9906" y="1058418"/>
                </a:lnTo>
                <a:close/>
              </a:path>
              <a:path w="2067559" h="1515745">
                <a:moveTo>
                  <a:pt x="9906" y="1505712"/>
                </a:moveTo>
                <a:lnTo>
                  <a:pt x="9906" y="1058418"/>
                </a:lnTo>
                <a:lnTo>
                  <a:pt x="4572" y="1058418"/>
                </a:lnTo>
                <a:lnTo>
                  <a:pt x="4572" y="1505712"/>
                </a:lnTo>
                <a:lnTo>
                  <a:pt x="9906" y="1505712"/>
                </a:lnTo>
                <a:close/>
              </a:path>
              <a:path w="2067559" h="1515745">
                <a:moveTo>
                  <a:pt x="2061972" y="1505712"/>
                </a:moveTo>
                <a:lnTo>
                  <a:pt x="4572" y="1505712"/>
                </a:lnTo>
                <a:lnTo>
                  <a:pt x="9906" y="1510284"/>
                </a:lnTo>
                <a:lnTo>
                  <a:pt x="9906" y="1515618"/>
                </a:lnTo>
                <a:lnTo>
                  <a:pt x="2057400" y="1515618"/>
                </a:lnTo>
                <a:lnTo>
                  <a:pt x="2057400" y="1510283"/>
                </a:lnTo>
                <a:lnTo>
                  <a:pt x="2061972" y="1505712"/>
                </a:lnTo>
                <a:close/>
              </a:path>
              <a:path w="2067559" h="1515745">
                <a:moveTo>
                  <a:pt x="9906" y="1515618"/>
                </a:moveTo>
                <a:lnTo>
                  <a:pt x="9906" y="1510284"/>
                </a:lnTo>
                <a:lnTo>
                  <a:pt x="4572" y="1505712"/>
                </a:lnTo>
                <a:lnTo>
                  <a:pt x="4572" y="1515618"/>
                </a:lnTo>
                <a:lnTo>
                  <a:pt x="9906" y="1515618"/>
                </a:lnTo>
                <a:close/>
              </a:path>
              <a:path w="2067559" h="1515745">
                <a:moveTo>
                  <a:pt x="347472" y="1048512"/>
                </a:moveTo>
                <a:lnTo>
                  <a:pt x="343838" y="1048512"/>
                </a:lnTo>
                <a:lnTo>
                  <a:pt x="342900" y="1052322"/>
                </a:lnTo>
                <a:lnTo>
                  <a:pt x="347472" y="1048512"/>
                </a:lnTo>
                <a:close/>
              </a:path>
              <a:path w="2067559" h="1515745">
                <a:moveTo>
                  <a:pt x="347472" y="1058418"/>
                </a:moveTo>
                <a:lnTo>
                  <a:pt x="347472" y="1048512"/>
                </a:lnTo>
                <a:lnTo>
                  <a:pt x="342900" y="1052322"/>
                </a:lnTo>
                <a:lnTo>
                  <a:pt x="342900" y="1058418"/>
                </a:lnTo>
                <a:lnTo>
                  <a:pt x="347472" y="1058418"/>
                </a:lnTo>
                <a:close/>
              </a:path>
              <a:path w="2067559" h="1515745">
                <a:moveTo>
                  <a:pt x="866195" y="1048512"/>
                </a:moveTo>
                <a:lnTo>
                  <a:pt x="601979" y="0"/>
                </a:lnTo>
                <a:lnTo>
                  <a:pt x="343838" y="1048512"/>
                </a:lnTo>
                <a:lnTo>
                  <a:pt x="347472" y="1048512"/>
                </a:lnTo>
                <a:lnTo>
                  <a:pt x="347472" y="1058418"/>
                </a:lnTo>
                <a:lnTo>
                  <a:pt x="351282" y="1058418"/>
                </a:lnTo>
                <a:lnTo>
                  <a:pt x="597407" y="58485"/>
                </a:lnTo>
                <a:lnTo>
                  <a:pt x="597407" y="21336"/>
                </a:lnTo>
                <a:lnTo>
                  <a:pt x="606551" y="21336"/>
                </a:lnTo>
                <a:lnTo>
                  <a:pt x="606551" y="57618"/>
                </a:lnTo>
                <a:lnTo>
                  <a:pt x="858774" y="1058418"/>
                </a:lnTo>
                <a:lnTo>
                  <a:pt x="861821" y="1058418"/>
                </a:lnTo>
                <a:lnTo>
                  <a:pt x="861822" y="1048512"/>
                </a:lnTo>
                <a:lnTo>
                  <a:pt x="866195" y="1048512"/>
                </a:lnTo>
                <a:close/>
              </a:path>
              <a:path w="2067559" h="1515745">
                <a:moveTo>
                  <a:pt x="606551" y="21336"/>
                </a:moveTo>
                <a:lnTo>
                  <a:pt x="597407" y="21336"/>
                </a:lnTo>
                <a:lnTo>
                  <a:pt x="602033" y="39691"/>
                </a:lnTo>
                <a:lnTo>
                  <a:pt x="606551" y="21336"/>
                </a:lnTo>
                <a:close/>
              </a:path>
              <a:path w="2067559" h="1515745">
                <a:moveTo>
                  <a:pt x="602033" y="39691"/>
                </a:moveTo>
                <a:lnTo>
                  <a:pt x="597407" y="21336"/>
                </a:lnTo>
                <a:lnTo>
                  <a:pt x="597407" y="58485"/>
                </a:lnTo>
                <a:lnTo>
                  <a:pt x="602033" y="39691"/>
                </a:lnTo>
                <a:close/>
              </a:path>
              <a:path w="2067559" h="1515745">
                <a:moveTo>
                  <a:pt x="606551" y="57618"/>
                </a:moveTo>
                <a:lnTo>
                  <a:pt x="606551" y="21336"/>
                </a:lnTo>
                <a:lnTo>
                  <a:pt x="602033" y="39691"/>
                </a:lnTo>
                <a:lnTo>
                  <a:pt x="606551" y="57618"/>
                </a:lnTo>
                <a:close/>
              </a:path>
              <a:path w="2067559" h="1515745">
                <a:moveTo>
                  <a:pt x="867156" y="1052322"/>
                </a:moveTo>
                <a:lnTo>
                  <a:pt x="866195" y="1048512"/>
                </a:lnTo>
                <a:lnTo>
                  <a:pt x="861822" y="1048512"/>
                </a:lnTo>
                <a:lnTo>
                  <a:pt x="867156" y="1052322"/>
                </a:lnTo>
                <a:close/>
              </a:path>
              <a:path w="2067559" h="1515745">
                <a:moveTo>
                  <a:pt x="867155" y="1058418"/>
                </a:moveTo>
                <a:lnTo>
                  <a:pt x="867156" y="1052322"/>
                </a:lnTo>
                <a:lnTo>
                  <a:pt x="861822" y="1048512"/>
                </a:lnTo>
                <a:lnTo>
                  <a:pt x="861821" y="1058418"/>
                </a:lnTo>
                <a:lnTo>
                  <a:pt x="867155" y="1058418"/>
                </a:lnTo>
                <a:close/>
              </a:path>
              <a:path w="2067559" h="1515745">
                <a:moveTo>
                  <a:pt x="2067306" y="1515618"/>
                </a:moveTo>
                <a:lnTo>
                  <a:pt x="2067306" y="1048511"/>
                </a:lnTo>
                <a:lnTo>
                  <a:pt x="866195" y="1048512"/>
                </a:lnTo>
                <a:lnTo>
                  <a:pt x="867156" y="1052322"/>
                </a:lnTo>
                <a:lnTo>
                  <a:pt x="867155" y="1058418"/>
                </a:lnTo>
                <a:lnTo>
                  <a:pt x="2057400" y="1058417"/>
                </a:lnTo>
                <a:lnTo>
                  <a:pt x="2057400" y="1053083"/>
                </a:lnTo>
                <a:lnTo>
                  <a:pt x="2061972" y="1058417"/>
                </a:lnTo>
                <a:lnTo>
                  <a:pt x="2061972" y="1515618"/>
                </a:lnTo>
                <a:lnTo>
                  <a:pt x="2067306" y="1515618"/>
                </a:lnTo>
                <a:close/>
              </a:path>
              <a:path w="2067559" h="1515745">
                <a:moveTo>
                  <a:pt x="2061972" y="1058417"/>
                </a:moveTo>
                <a:lnTo>
                  <a:pt x="2057400" y="1053083"/>
                </a:lnTo>
                <a:lnTo>
                  <a:pt x="2057400" y="1058417"/>
                </a:lnTo>
                <a:lnTo>
                  <a:pt x="2061972" y="1058417"/>
                </a:lnTo>
                <a:close/>
              </a:path>
              <a:path w="2067559" h="1515745">
                <a:moveTo>
                  <a:pt x="2061972" y="1505712"/>
                </a:moveTo>
                <a:lnTo>
                  <a:pt x="2061972" y="1058417"/>
                </a:lnTo>
                <a:lnTo>
                  <a:pt x="2057400" y="1058417"/>
                </a:lnTo>
                <a:lnTo>
                  <a:pt x="2057400" y="1505712"/>
                </a:lnTo>
                <a:lnTo>
                  <a:pt x="2061972" y="1505712"/>
                </a:lnTo>
                <a:close/>
              </a:path>
              <a:path w="2067559" h="1515745">
                <a:moveTo>
                  <a:pt x="2061972" y="1515618"/>
                </a:moveTo>
                <a:lnTo>
                  <a:pt x="2061972" y="1505712"/>
                </a:lnTo>
                <a:lnTo>
                  <a:pt x="2057400" y="1510283"/>
                </a:lnTo>
                <a:lnTo>
                  <a:pt x="2057400" y="1515618"/>
                </a:lnTo>
                <a:lnTo>
                  <a:pt x="2061972" y="1515618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9934" y="1206748"/>
            <a:ext cx="3201486" cy="944265"/>
          </a:xfrm>
          <a:custGeom>
            <a:avLst/>
            <a:gdLst/>
            <a:ahLst/>
            <a:cxnLst/>
            <a:rect l="l" t="t" r="r" b="b"/>
            <a:pathLst>
              <a:path w="3743960" h="1104264">
                <a:moveTo>
                  <a:pt x="3743705" y="495299"/>
                </a:moveTo>
                <a:lnTo>
                  <a:pt x="3743705" y="0"/>
                </a:lnTo>
                <a:lnTo>
                  <a:pt x="0" y="0"/>
                </a:lnTo>
                <a:lnTo>
                  <a:pt x="0" y="495300"/>
                </a:lnTo>
                <a:lnTo>
                  <a:pt x="4572" y="495300"/>
                </a:lnTo>
                <a:lnTo>
                  <a:pt x="4572" y="9906"/>
                </a:lnTo>
                <a:lnTo>
                  <a:pt x="9905" y="4572"/>
                </a:lnTo>
                <a:lnTo>
                  <a:pt x="9905" y="9906"/>
                </a:lnTo>
                <a:lnTo>
                  <a:pt x="3733800" y="9905"/>
                </a:lnTo>
                <a:lnTo>
                  <a:pt x="3733800" y="4571"/>
                </a:lnTo>
                <a:lnTo>
                  <a:pt x="3738372" y="9905"/>
                </a:lnTo>
                <a:lnTo>
                  <a:pt x="3738372" y="495299"/>
                </a:lnTo>
                <a:lnTo>
                  <a:pt x="3743705" y="495299"/>
                </a:lnTo>
                <a:close/>
              </a:path>
              <a:path w="3743960" h="1104264">
                <a:moveTo>
                  <a:pt x="9905" y="9906"/>
                </a:moveTo>
                <a:lnTo>
                  <a:pt x="9905" y="4572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3743960" h="1104264">
                <a:moveTo>
                  <a:pt x="9905" y="486156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486156"/>
                </a:lnTo>
                <a:lnTo>
                  <a:pt x="9905" y="486156"/>
                </a:lnTo>
                <a:close/>
              </a:path>
              <a:path w="3743960" h="1104264">
                <a:moveTo>
                  <a:pt x="3329940" y="1100921"/>
                </a:moveTo>
                <a:lnTo>
                  <a:pt x="3329940" y="1089659"/>
                </a:lnTo>
                <a:lnTo>
                  <a:pt x="3323082" y="1095755"/>
                </a:lnTo>
                <a:lnTo>
                  <a:pt x="3318916" y="1083855"/>
                </a:lnTo>
                <a:lnTo>
                  <a:pt x="2183892" y="486155"/>
                </a:lnTo>
                <a:lnTo>
                  <a:pt x="4572" y="486156"/>
                </a:lnTo>
                <a:lnTo>
                  <a:pt x="9905" y="490727"/>
                </a:lnTo>
                <a:lnTo>
                  <a:pt x="9905" y="495300"/>
                </a:lnTo>
                <a:lnTo>
                  <a:pt x="2180844" y="495299"/>
                </a:lnTo>
                <a:lnTo>
                  <a:pt x="2180844" y="494537"/>
                </a:lnTo>
                <a:lnTo>
                  <a:pt x="2183130" y="495299"/>
                </a:lnTo>
                <a:lnTo>
                  <a:pt x="2183129" y="495744"/>
                </a:lnTo>
                <a:lnTo>
                  <a:pt x="3329940" y="1100921"/>
                </a:lnTo>
                <a:close/>
              </a:path>
              <a:path w="3743960" h="1104264">
                <a:moveTo>
                  <a:pt x="9905" y="495300"/>
                </a:moveTo>
                <a:lnTo>
                  <a:pt x="9905" y="490727"/>
                </a:lnTo>
                <a:lnTo>
                  <a:pt x="4572" y="486156"/>
                </a:lnTo>
                <a:lnTo>
                  <a:pt x="4572" y="495300"/>
                </a:lnTo>
                <a:lnTo>
                  <a:pt x="9905" y="495300"/>
                </a:lnTo>
                <a:close/>
              </a:path>
              <a:path w="3743960" h="1104264">
                <a:moveTo>
                  <a:pt x="2183130" y="495299"/>
                </a:moveTo>
                <a:lnTo>
                  <a:pt x="2180844" y="494537"/>
                </a:lnTo>
                <a:lnTo>
                  <a:pt x="2182287" y="495299"/>
                </a:lnTo>
                <a:lnTo>
                  <a:pt x="2183130" y="495299"/>
                </a:lnTo>
                <a:close/>
              </a:path>
              <a:path w="3743960" h="1104264">
                <a:moveTo>
                  <a:pt x="2182287" y="495299"/>
                </a:moveTo>
                <a:lnTo>
                  <a:pt x="2180844" y="494537"/>
                </a:lnTo>
                <a:lnTo>
                  <a:pt x="2180844" y="495299"/>
                </a:lnTo>
                <a:lnTo>
                  <a:pt x="2182287" y="495299"/>
                </a:lnTo>
                <a:close/>
              </a:path>
              <a:path w="3743960" h="1104264">
                <a:moveTo>
                  <a:pt x="2183129" y="495744"/>
                </a:moveTo>
                <a:lnTo>
                  <a:pt x="2183130" y="495299"/>
                </a:lnTo>
                <a:lnTo>
                  <a:pt x="2182287" y="495299"/>
                </a:lnTo>
                <a:lnTo>
                  <a:pt x="2183129" y="495744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109722" y="486155"/>
                </a:lnTo>
                <a:lnTo>
                  <a:pt x="3116580" y="505750"/>
                </a:lnTo>
                <a:lnTo>
                  <a:pt x="3116580" y="495299"/>
                </a:lnTo>
                <a:lnTo>
                  <a:pt x="3121152" y="489203"/>
                </a:lnTo>
                <a:lnTo>
                  <a:pt x="3123282" y="495299"/>
                </a:lnTo>
                <a:lnTo>
                  <a:pt x="3733800" y="495299"/>
                </a:lnTo>
                <a:lnTo>
                  <a:pt x="3733800" y="490727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123282" y="495299"/>
                </a:moveTo>
                <a:lnTo>
                  <a:pt x="3121152" y="489203"/>
                </a:lnTo>
                <a:lnTo>
                  <a:pt x="3116580" y="495299"/>
                </a:lnTo>
                <a:lnTo>
                  <a:pt x="3123282" y="495299"/>
                </a:lnTo>
                <a:close/>
              </a:path>
              <a:path w="3743960" h="1104264">
                <a:moveTo>
                  <a:pt x="3336036" y="1104137"/>
                </a:moveTo>
                <a:lnTo>
                  <a:pt x="3123282" y="495299"/>
                </a:lnTo>
                <a:lnTo>
                  <a:pt x="3116580" y="495299"/>
                </a:lnTo>
                <a:lnTo>
                  <a:pt x="3116580" y="505750"/>
                </a:lnTo>
                <a:lnTo>
                  <a:pt x="3318916" y="1083855"/>
                </a:lnTo>
                <a:lnTo>
                  <a:pt x="3329940" y="1089659"/>
                </a:lnTo>
                <a:lnTo>
                  <a:pt x="3329940" y="1100921"/>
                </a:lnTo>
                <a:lnTo>
                  <a:pt x="3336036" y="1104137"/>
                </a:lnTo>
                <a:close/>
              </a:path>
              <a:path w="3743960" h="1104264">
                <a:moveTo>
                  <a:pt x="3329940" y="1089659"/>
                </a:moveTo>
                <a:lnTo>
                  <a:pt x="3318916" y="1083855"/>
                </a:lnTo>
                <a:lnTo>
                  <a:pt x="3323082" y="1095755"/>
                </a:lnTo>
                <a:lnTo>
                  <a:pt x="3329940" y="1089659"/>
                </a:lnTo>
                <a:close/>
              </a:path>
              <a:path w="3743960" h="1104264">
                <a:moveTo>
                  <a:pt x="3738372" y="9905"/>
                </a:moveTo>
                <a:lnTo>
                  <a:pt x="3733800" y="4571"/>
                </a:lnTo>
                <a:lnTo>
                  <a:pt x="3733800" y="9905"/>
                </a:lnTo>
                <a:lnTo>
                  <a:pt x="3738372" y="9905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738372" y="9905"/>
                </a:lnTo>
                <a:lnTo>
                  <a:pt x="3733800" y="9905"/>
                </a:lnTo>
                <a:lnTo>
                  <a:pt x="3733800" y="486155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738372" y="495299"/>
                </a:moveTo>
                <a:lnTo>
                  <a:pt x="3738372" y="486155"/>
                </a:lnTo>
                <a:lnTo>
                  <a:pt x="3733800" y="490727"/>
                </a:lnTo>
                <a:lnTo>
                  <a:pt x="3733800" y="495299"/>
                </a:lnTo>
                <a:lnTo>
                  <a:pt x="3738372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4138" y="3848299"/>
            <a:ext cx="3142842" cy="1015940"/>
          </a:xfrm>
          <a:custGeom>
            <a:avLst/>
            <a:gdLst/>
            <a:ahLst/>
            <a:cxnLst/>
            <a:rect l="l" t="t" r="r" b="b"/>
            <a:pathLst>
              <a:path w="3675379" h="1188085">
                <a:moveTo>
                  <a:pt x="1892045" y="720851"/>
                </a:moveTo>
                <a:lnTo>
                  <a:pt x="0" y="720851"/>
                </a:lnTo>
                <a:lnTo>
                  <a:pt x="0" y="1187958"/>
                </a:lnTo>
                <a:lnTo>
                  <a:pt x="4572" y="1187958"/>
                </a:lnTo>
                <a:lnTo>
                  <a:pt x="4572" y="730757"/>
                </a:lnTo>
                <a:lnTo>
                  <a:pt x="9906" y="725423"/>
                </a:lnTo>
                <a:lnTo>
                  <a:pt x="9906" y="730757"/>
                </a:lnTo>
                <a:lnTo>
                  <a:pt x="1890522" y="730757"/>
                </a:lnTo>
                <a:lnTo>
                  <a:pt x="1890522" y="721613"/>
                </a:lnTo>
                <a:lnTo>
                  <a:pt x="1892045" y="720851"/>
                </a:lnTo>
                <a:close/>
              </a:path>
              <a:path w="3675379" h="1188085">
                <a:moveTo>
                  <a:pt x="9906" y="730757"/>
                </a:moveTo>
                <a:lnTo>
                  <a:pt x="9906" y="725423"/>
                </a:lnTo>
                <a:lnTo>
                  <a:pt x="4572" y="730757"/>
                </a:lnTo>
                <a:lnTo>
                  <a:pt x="9906" y="730757"/>
                </a:lnTo>
                <a:close/>
              </a:path>
              <a:path w="3675379" h="1188085">
                <a:moveTo>
                  <a:pt x="9906" y="1178052"/>
                </a:moveTo>
                <a:lnTo>
                  <a:pt x="9906" y="730757"/>
                </a:lnTo>
                <a:lnTo>
                  <a:pt x="4572" y="730757"/>
                </a:lnTo>
                <a:lnTo>
                  <a:pt x="4572" y="1178052"/>
                </a:lnTo>
                <a:lnTo>
                  <a:pt x="9906" y="1178052"/>
                </a:lnTo>
                <a:close/>
              </a:path>
              <a:path w="3675379" h="1188085">
                <a:moveTo>
                  <a:pt x="3240024" y="1178051"/>
                </a:moveTo>
                <a:lnTo>
                  <a:pt x="4572" y="1178052"/>
                </a:lnTo>
                <a:lnTo>
                  <a:pt x="9906" y="1182623"/>
                </a:lnTo>
                <a:lnTo>
                  <a:pt x="9906" y="1187958"/>
                </a:lnTo>
                <a:lnTo>
                  <a:pt x="3235451" y="1187957"/>
                </a:lnTo>
                <a:lnTo>
                  <a:pt x="3235451" y="1182624"/>
                </a:lnTo>
                <a:lnTo>
                  <a:pt x="3240024" y="1178051"/>
                </a:lnTo>
                <a:close/>
              </a:path>
              <a:path w="3675379" h="1188085">
                <a:moveTo>
                  <a:pt x="9906" y="1187958"/>
                </a:moveTo>
                <a:lnTo>
                  <a:pt x="9906" y="1182623"/>
                </a:lnTo>
                <a:lnTo>
                  <a:pt x="4572" y="1178052"/>
                </a:lnTo>
                <a:lnTo>
                  <a:pt x="4572" y="1187958"/>
                </a:lnTo>
                <a:lnTo>
                  <a:pt x="9906" y="1187958"/>
                </a:lnTo>
                <a:close/>
              </a:path>
              <a:path w="3675379" h="1188085">
                <a:moveTo>
                  <a:pt x="3640405" y="14039"/>
                </a:moveTo>
                <a:lnTo>
                  <a:pt x="1890522" y="721613"/>
                </a:lnTo>
                <a:lnTo>
                  <a:pt x="1890522" y="730757"/>
                </a:lnTo>
                <a:lnTo>
                  <a:pt x="1892808" y="730757"/>
                </a:lnTo>
                <a:lnTo>
                  <a:pt x="3611373" y="35859"/>
                </a:lnTo>
                <a:lnTo>
                  <a:pt x="3640405" y="14039"/>
                </a:lnTo>
                <a:close/>
              </a:path>
              <a:path w="3675379" h="1188085">
                <a:moveTo>
                  <a:pt x="3645408" y="22305"/>
                </a:moveTo>
                <a:lnTo>
                  <a:pt x="3645408" y="22097"/>
                </a:lnTo>
                <a:lnTo>
                  <a:pt x="3611373" y="35859"/>
                </a:lnTo>
                <a:lnTo>
                  <a:pt x="2686812" y="730757"/>
                </a:lnTo>
                <a:lnTo>
                  <a:pt x="2701290" y="730757"/>
                </a:lnTo>
                <a:lnTo>
                  <a:pt x="2701290" y="720851"/>
                </a:lnTo>
                <a:lnTo>
                  <a:pt x="2714743" y="720851"/>
                </a:lnTo>
                <a:lnTo>
                  <a:pt x="3645408" y="22305"/>
                </a:lnTo>
                <a:close/>
              </a:path>
              <a:path w="3675379" h="1188085">
                <a:moveTo>
                  <a:pt x="2714743" y="720851"/>
                </a:moveTo>
                <a:lnTo>
                  <a:pt x="2701290" y="720851"/>
                </a:lnTo>
                <a:lnTo>
                  <a:pt x="2703576" y="729233"/>
                </a:lnTo>
                <a:lnTo>
                  <a:pt x="2714743" y="720851"/>
                </a:lnTo>
                <a:close/>
              </a:path>
              <a:path w="3675379" h="1188085">
                <a:moveTo>
                  <a:pt x="3245358" y="1187957"/>
                </a:moveTo>
                <a:lnTo>
                  <a:pt x="3245358" y="720851"/>
                </a:lnTo>
                <a:lnTo>
                  <a:pt x="2714743" y="720851"/>
                </a:lnTo>
                <a:lnTo>
                  <a:pt x="2703576" y="729233"/>
                </a:lnTo>
                <a:lnTo>
                  <a:pt x="2701290" y="720851"/>
                </a:lnTo>
                <a:lnTo>
                  <a:pt x="2701290" y="730757"/>
                </a:lnTo>
                <a:lnTo>
                  <a:pt x="3235451" y="730757"/>
                </a:lnTo>
                <a:lnTo>
                  <a:pt x="3235451" y="725423"/>
                </a:lnTo>
                <a:lnTo>
                  <a:pt x="3240024" y="730757"/>
                </a:lnTo>
                <a:lnTo>
                  <a:pt x="3240024" y="1187957"/>
                </a:lnTo>
                <a:lnTo>
                  <a:pt x="3245358" y="1187957"/>
                </a:lnTo>
                <a:close/>
              </a:path>
              <a:path w="3675379" h="1188085">
                <a:moveTo>
                  <a:pt x="3240024" y="730757"/>
                </a:moveTo>
                <a:lnTo>
                  <a:pt x="3235451" y="725423"/>
                </a:lnTo>
                <a:lnTo>
                  <a:pt x="3235451" y="730757"/>
                </a:lnTo>
                <a:lnTo>
                  <a:pt x="3240024" y="730757"/>
                </a:lnTo>
                <a:close/>
              </a:path>
              <a:path w="3675379" h="1188085">
                <a:moveTo>
                  <a:pt x="3240024" y="1178051"/>
                </a:moveTo>
                <a:lnTo>
                  <a:pt x="3240024" y="730757"/>
                </a:lnTo>
                <a:lnTo>
                  <a:pt x="3235451" y="730757"/>
                </a:lnTo>
                <a:lnTo>
                  <a:pt x="3235451" y="1178051"/>
                </a:lnTo>
                <a:lnTo>
                  <a:pt x="3240024" y="1178051"/>
                </a:lnTo>
                <a:close/>
              </a:path>
              <a:path w="3675379" h="1188085">
                <a:moveTo>
                  <a:pt x="3240024" y="1187957"/>
                </a:moveTo>
                <a:lnTo>
                  <a:pt x="3240024" y="1178051"/>
                </a:lnTo>
                <a:lnTo>
                  <a:pt x="3235451" y="1182624"/>
                </a:lnTo>
                <a:lnTo>
                  <a:pt x="3235451" y="1187957"/>
                </a:lnTo>
                <a:lnTo>
                  <a:pt x="3240024" y="1187957"/>
                </a:lnTo>
                <a:close/>
              </a:path>
              <a:path w="3675379" h="1188085">
                <a:moveTo>
                  <a:pt x="3645408" y="22097"/>
                </a:moveTo>
                <a:lnTo>
                  <a:pt x="3640902" y="13838"/>
                </a:lnTo>
                <a:lnTo>
                  <a:pt x="3640405" y="14039"/>
                </a:lnTo>
                <a:lnTo>
                  <a:pt x="3611373" y="35859"/>
                </a:lnTo>
                <a:lnTo>
                  <a:pt x="3645408" y="22097"/>
                </a:lnTo>
                <a:close/>
              </a:path>
              <a:path w="3675379" h="1188085">
                <a:moveTo>
                  <a:pt x="3640902" y="13838"/>
                </a:moveTo>
                <a:lnTo>
                  <a:pt x="3640405" y="14039"/>
                </a:lnTo>
                <a:lnTo>
                  <a:pt x="3640902" y="13838"/>
                </a:lnTo>
                <a:close/>
              </a:path>
              <a:path w="3675379" h="1188085">
                <a:moveTo>
                  <a:pt x="3675126" y="0"/>
                </a:moveTo>
                <a:lnTo>
                  <a:pt x="3640902" y="13838"/>
                </a:lnTo>
                <a:lnTo>
                  <a:pt x="3645408" y="22097"/>
                </a:lnTo>
                <a:lnTo>
                  <a:pt x="3645408" y="22305"/>
                </a:lnTo>
                <a:lnTo>
                  <a:pt x="3675126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7639" y="3522503"/>
            <a:ext cx="3918237" cy="1797849"/>
          </a:xfrm>
          <a:custGeom>
            <a:avLst/>
            <a:gdLst/>
            <a:ahLst/>
            <a:cxnLst/>
            <a:rect l="l" t="t" r="r" b="b"/>
            <a:pathLst>
              <a:path w="4582159" h="2102485">
                <a:moveTo>
                  <a:pt x="2671572" y="1645158"/>
                </a:moveTo>
                <a:lnTo>
                  <a:pt x="2671572" y="1635252"/>
                </a:lnTo>
                <a:lnTo>
                  <a:pt x="2667000" y="1641347"/>
                </a:lnTo>
                <a:lnTo>
                  <a:pt x="2665601" y="1635252"/>
                </a:lnTo>
                <a:lnTo>
                  <a:pt x="0" y="1635252"/>
                </a:lnTo>
                <a:lnTo>
                  <a:pt x="0" y="2102358"/>
                </a:lnTo>
                <a:lnTo>
                  <a:pt x="4572" y="2102358"/>
                </a:lnTo>
                <a:lnTo>
                  <a:pt x="4572" y="1645158"/>
                </a:lnTo>
                <a:lnTo>
                  <a:pt x="9905" y="1639824"/>
                </a:lnTo>
                <a:lnTo>
                  <a:pt x="9905" y="1645158"/>
                </a:lnTo>
                <a:lnTo>
                  <a:pt x="2671572" y="1645158"/>
                </a:lnTo>
                <a:close/>
              </a:path>
              <a:path w="4582159" h="2102485">
                <a:moveTo>
                  <a:pt x="9905" y="1645158"/>
                </a:moveTo>
                <a:lnTo>
                  <a:pt x="9905" y="1639824"/>
                </a:lnTo>
                <a:lnTo>
                  <a:pt x="4572" y="1645158"/>
                </a:lnTo>
                <a:lnTo>
                  <a:pt x="9905" y="1645158"/>
                </a:lnTo>
                <a:close/>
              </a:path>
              <a:path w="4582159" h="2102485">
                <a:moveTo>
                  <a:pt x="9905" y="2092452"/>
                </a:moveTo>
                <a:lnTo>
                  <a:pt x="9905" y="1645158"/>
                </a:lnTo>
                <a:lnTo>
                  <a:pt x="4572" y="1645158"/>
                </a:lnTo>
                <a:lnTo>
                  <a:pt x="4572" y="2092452"/>
                </a:lnTo>
                <a:lnTo>
                  <a:pt x="9905" y="2092452"/>
                </a:lnTo>
                <a:close/>
              </a:path>
              <a:path w="4582159" h="2102485">
                <a:moveTo>
                  <a:pt x="4576572" y="2092451"/>
                </a:moveTo>
                <a:lnTo>
                  <a:pt x="4572" y="2092452"/>
                </a:lnTo>
                <a:lnTo>
                  <a:pt x="9905" y="2097023"/>
                </a:lnTo>
                <a:lnTo>
                  <a:pt x="9905" y="2102358"/>
                </a:lnTo>
                <a:lnTo>
                  <a:pt x="4572000" y="2102357"/>
                </a:lnTo>
                <a:lnTo>
                  <a:pt x="4572000" y="2097023"/>
                </a:lnTo>
                <a:lnTo>
                  <a:pt x="4576572" y="2092451"/>
                </a:lnTo>
                <a:close/>
              </a:path>
              <a:path w="4582159" h="2102485">
                <a:moveTo>
                  <a:pt x="9905" y="2102358"/>
                </a:moveTo>
                <a:lnTo>
                  <a:pt x="9905" y="2097023"/>
                </a:lnTo>
                <a:lnTo>
                  <a:pt x="4572" y="2092452"/>
                </a:lnTo>
                <a:lnTo>
                  <a:pt x="4572" y="2102358"/>
                </a:lnTo>
                <a:lnTo>
                  <a:pt x="9905" y="2102358"/>
                </a:lnTo>
                <a:close/>
              </a:path>
              <a:path w="4582159" h="2102485">
                <a:moveTo>
                  <a:pt x="3816959" y="1635251"/>
                </a:moveTo>
                <a:lnTo>
                  <a:pt x="2290572" y="0"/>
                </a:lnTo>
                <a:lnTo>
                  <a:pt x="2295144" y="19935"/>
                </a:lnTo>
                <a:lnTo>
                  <a:pt x="2295144" y="19049"/>
                </a:lnTo>
                <a:lnTo>
                  <a:pt x="2303526" y="15239"/>
                </a:lnTo>
                <a:lnTo>
                  <a:pt x="2307419" y="32200"/>
                </a:lnTo>
                <a:lnTo>
                  <a:pt x="3813048" y="1645157"/>
                </a:lnTo>
                <a:lnTo>
                  <a:pt x="3814572" y="1645157"/>
                </a:lnTo>
                <a:lnTo>
                  <a:pt x="3814572" y="1635251"/>
                </a:lnTo>
                <a:lnTo>
                  <a:pt x="3816959" y="1635251"/>
                </a:lnTo>
                <a:close/>
              </a:path>
              <a:path w="4582159" h="2102485">
                <a:moveTo>
                  <a:pt x="2307419" y="32200"/>
                </a:moveTo>
                <a:lnTo>
                  <a:pt x="2303526" y="15239"/>
                </a:lnTo>
                <a:lnTo>
                  <a:pt x="2295144" y="19049"/>
                </a:lnTo>
                <a:lnTo>
                  <a:pt x="2307419" y="32200"/>
                </a:lnTo>
                <a:close/>
              </a:path>
              <a:path w="4582159" h="2102485">
                <a:moveTo>
                  <a:pt x="2677668" y="1645158"/>
                </a:moveTo>
                <a:lnTo>
                  <a:pt x="2307419" y="32200"/>
                </a:lnTo>
                <a:lnTo>
                  <a:pt x="2295144" y="19049"/>
                </a:lnTo>
                <a:lnTo>
                  <a:pt x="2295144" y="19935"/>
                </a:lnTo>
                <a:lnTo>
                  <a:pt x="2665601" y="1635251"/>
                </a:lnTo>
                <a:lnTo>
                  <a:pt x="2671572" y="1635252"/>
                </a:lnTo>
                <a:lnTo>
                  <a:pt x="2671572" y="1645158"/>
                </a:lnTo>
                <a:lnTo>
                  <a:pt x="2677668" y="1645158"/>
                </a:lnTo>
                <a:close/>
              </a:path>
              <a:path w="4582159" h="2102485">
                <a:moveTo>
                  <a:pt x="2671572" y="1635252"/>
                </a:moveTo>
                <a:lnTo>
                  <a:pt x="2665601" y="1635252"/>
                </a:lnTo>
                <a:lnTo>
                  <a:pt x="2667000" y="1641347"/>
                </a:lnTo>
                <a:lnTo>
                  <a:pt x="2671572" y="1635252"/>
                </a:lnTo>
                <a:close/>
              </a:path>
              <a:path w="4582159" h="2102485">
                <a:moveTo>
                  <a:pt x="3818382" y="1636775"/>
                </a:moveTo>
                <a:lnTo>
                  <a:pt x="3816959" y="1635251"/>
                </a:lnTo>
                <a:lnTo>
                  <a:pt x="3814572" y="1635251"/>
                </a:lnTo>
                <a:lnTo>
                  <a:pt x="3818382" y="1636775"/>
                </a:lnTo>
                <a:close/>
              </a:path>
              <a:path w="4582159" h="2102485">
                <a:moveTo>
                  <a:pt x="3818382" y="1645157"/>
                </a:moveTo>
                <a:lnTo>
                  <a:pt x="3818382" y="1636775"/>
                </a:lnTo>
                <a:lnTo>
                  <a:pt x="3814572" y="1635251"/>
                </a:lnTo>
                <a:lnTo>
                  <a:pt x="3814572" y="1645157"/>
                </a:lnTo>
                <a:lnTo>
                  <a:pt x="3818382" y="1645157"/>
                </a:lnTo>
                <a:close/>
              </a:path>
              <a:path w="4582159" h="2102485">
                <a:moveTo>
                  <a:pt x="4581906" y="2102357"/>
                </a:moveTo>
                <a:lnTo>
                  <a:pt x="4581906" y="1635251"/>
                </a:lnTo>
                <a:lnTo>
                  <a:pt x="3816959" y="1635251"/>
                </a:lnTo>
                <a:lnTo>
                  <a:pt x="3818382" y="1636775"/>
                </a:lnTo>
                <a:lnTo>
                  <a:pt x="3818382" y="1645157"/>
                </a:lnTo>
                <a:lnTo>
                  <a:pt x="4572000" y="1645157"/>
                </a:lnTo>
                <a:lnTo>
                  <a:pt x="4572000" y="1639823"/>
                </a:lnTo>
                <a:lnTo>
                  <a:pt x="4576572" y="1645157"/>
                </a:lnTo>
                <a:lnTo>
                  <a:pt x="4576572" y="2102357"/>
                </a:lnTo>
                <a:lnTo>
                  <a:pt x="4581906" y="2102357"/>
                </a:lnTo>
                <a:close/>
              </a:path>
              <a:path w="4582159" h="2102485">
                <a:moveTo>
                  <a:pt x="4576572" y="1645157"/>
                </a:moveTo>
                <a:lnTo>
                  <a:pt x="4572000" y="1639823"/>
                </a:lnTo>
                <a:lnTo>
                  <a:pt x="4572000" y="1645157"/>
                </a:lnTo>
                <a:lnTo>
                  <a:pt x="4576572" y="1645157"/>
                </a:lnTo>
                <a:close/>
              </a:path>
              <a:path w="4582159" h="2102485">
                <a:moveTo>
                  <a:pt x="4576572" y="2092451"/>
                </a:moveTo>
                <a:lnTo>
                  <a:pt x="4576572" y="1645157"/>
                </a:lnTo>
                <a:lnTo>
                  <a:pt x="4572000" y="1645157"/>
                </a:lnTo>
                <a:lnTo>
                  <a:pt x="4572000" y="2092451"/>
                </a:lnTo>
                <a:lnTo>
                  <a:pt x="4576572" y="2092451"/>
                </a:lnTo>
                <a:close/>
              </a:path>
              <a:path w="4582159" h="2102485">
                <a:moveTo>
                  <a:pt x="4576572" y="2102357"/>
                </a:moveTo>
                <a:lnTo>
                  <a:pt x="4576572" y="2092451"/>
                </a:lnTo>
                <a:lnTo>
                  <a:pt x="4572000" y="2097023"/>
                </a:lnTo>
                <a:lnTo>
                  <a:pt x="4572000" y="2102357"/>
                </a:lnTo>
                <a:lnTo>
                  <a:pt x="4576572" y="2102357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54734" y="4397417"/>
            <a:ext cx="5019426" cy="886847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380820" marR="4344" indent="-1370503">
              <a:lnSpc>
                <a:spcPct val="125000"/>
              </a:lnSpc>
              <a:spcBef>
                <a:spcPts val="86"/>
              </a:spcBef>
              <a:tabLst>
                <a:tab pos="3585352" algn="l"/>
              </a:tabLst>
            </a:pPr>
            <a:r>
              <a:rPr sz="2394" dirty="0">
                <a:latin typeface="Arial"/>
                <a:cs typeface="Arial"/>
              </a:rPr>
              <a:t>latent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relevance	annotation  latent topic for</a:t>
            </a:r>
            <a:r>
              <a:rPr sz="2394" spc="-51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annotation</a:t>
            </a:r>
            <a:endParaRPr sz="2394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97095" y="234545"/>
            <a:ext cx="8395385" cy="503409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lang="de-DE" spc="-4" dirty="0"/>
              <a:t>Extended</a:t>
            </a:r>
            <a:r>
              <a:rPr spc="-86" dirty="0"/>
              <a:t> </a:t>
            </a:r>
            <a:r>
              <a:rPr spc="-4" dirty="0"/>
              <a:t>model</a:t>
            </a:r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54138" y="2428480"/>
            <a:ext cx="2233330" cy="1002365"/>
          </a:xfrm>
          <a:custGeom>
            <a:avLst/>
            <a:gdLst/>
            <a:ahLst/>
            <a:cxnLst/>
            <a:rect l="l" t="t" r="r" b="b"/>
            <a:pathLst>
              <a:path w="2611754" h="1172210">
                <a:moveTo>
                  <a:pt x="1204722" y="257555"/>
                </a:moveTo>
                <a:lnTo>
                  <a:pt x="1204722" y="247649"/>
                </a:lnTo>
                <a:lnTo>
                  <a:pt x="0" y="247650"/>
                </a:lnTo>
                <a:lnTo>
                  <a:pt x="0" y="1171956"/>
                </a:lnTo>
                <a:lnTo>
                  <a:pt x="4572" y="1171956"/>
                </a:lnTo>
                <a:lnTo>
                  <a:pt x="4572" y="257556"/>
                </a:lnTo>
                <a:lnTo>
                  <a:pt x="9906" y="252222"/>
                </a:lnTo>
                <a:lnTo>
                  <a:pt x="9906" y="257556"/>
                </a:lnTo>
                <a:lnTo>
                  <a:pt x="1204722" y="257555"/>
                </a:lnTo>
                <a:close/>
              </a:path>
              <a:path w="2611754" h="1172210">
                <a:moveTo>
                  <a:pt x="9906" y="257556"/>
                </a:moveTo>
                <a:lnTo>
                  <a:pt x="9906" y="252222"/>
                </a:lnTo>
                <a:lnTo>
                  <a:pt x="4572" y="257556"/>
                </a:lnTo>
                <a:lnTo>
                  <a:pt x="9906" y="257556"/>
                </a:lnTo>
                <a:close/>
              </a:path>
              <a:path w="2611754" h="1172210">
                <a:moveTo>
                  <a:pt x="9906" y="1162050"/>
                </a:moveTo>
                <a:lnTo>
                  <a:pt x="9906" y="257556"/>
                </a:lnTo>
                <a:lnTo>
                  <a:pt x="4572" y="257556"/>
                </a:lnTo>
                <a:lnTo>
                  <a:pt x="4572" y="1162050"/>
                </a:lnTo>
                <a:lnTo>
                  <a:pt x="9906" y="1162050"/>
                </a:lnTo>
                <a:close/>
              </a:path>
              <a:path w="2611754" h="1172210">
                <a:moveTo>
                  <a:pt x="2061972" y="1162049"/>
                </a:moveTo>
                <a:lnTo>
                  <a:pt x="4572" y="1162050"/>
                </a:lnTo>
                <a:lnTo>
                  <a:pt x="9906" y="1166622"/>
                </a:lnTo>
                <a:lnTo>
                  <a:pt x="9906" y="1171956"/>
                </a:lnTo>
                <a:lnTo>
                  <a:pt x="2057400" y="1171955"/>
                </a:lnTo>
                <a:lnTo>
                  <a:pt x="2057400" y="1166621"/>
                </a:lnTo>
                <a:lnTo>
                  <a:pt x="2061972" y="1162049"/>
                </a:lnTo>
                <a:close/>
              </a:path>
              <a:path w="2611754" h="1172210">
                <a:moveTo>
                  <a:pt x="9906" y="1171956"/>
                </a:moveTo>
                <a:lnTo>
                  <a:pt x="9906" y="1166622"/>
                </a:lnTo>
                <a:lnTo>
                  <a:pt x="4572" y="1162050"/>
                </a:lnTo>
                <a:lnTo>
                  <a:pt x="4572" y="1171956"/>
                </a:lnTo>
                <a:lnTo>
                  <a:pt x="9906" y="1171956"/>
                </a:lnTo>
                <a:close/>
              </a:path>
              <a:path w="2611754" h="1172210">
                <a:moveTo>
                  <a:pt x="2611374" y="5333"/>
                </a:moveTo>
                <a:lnTo>
                  <a:pt x="2609850" y="0"/>
                </a:lnTo>
                <a:lnTo>
                  <a:pt x="1203960" y="247649"/>
                </a:lnTo>
                <a:lnTo>
                  <a:pt x="1204722" y="247649"/>
                </a:lnTo>
                <a:lnTo>
                  <a:pt x="1204722" y="257555"/>
                </a:lnTo>
                <a:lnTo>
                  <a:pt x="1205484" y="257555"/>
                </a:lnTo>
                <a:lnTo>
                  <a:pt x="2483626" y="31959"/>
                </a:lnTo>
                <a:lnTo>
                  <a:pt x="2572512" y="6857"/>
                </a:lnTo>
                <a:lnTo>
                  <a:pt x="2574015" y="15879"/>
                </a:lnTo>
                <a:lnTo>
                  <a:pt x="2611374" y="5333"/>
                </a:lnTo>
                <a:close/>
              </a:path>
              <a:path w="2611754" h="1172210">
                <a:moveTo>
                  <a:pt x="2067306" y="1171955"/>
                </a:moveTo>
                <a:lnTo>
                  <a:pt x="2067306" y="247649"/>
                </a:lnTo>
                <a:lnTo>
                  <a:pt x="1752987" y="247650"/>
                </a:lnTo>
                <a:lnTo>
                  <a:pt x="1720595" y="256793"/>
                </a:lnTo>
                <a:lnTo>
                  <a:pt x="1719107" y="247862"/>
                </a:lnTo>
                <a:lnTo>
                  <a:pt x="1684782" y="257555"/>
                </a:lnTo>
                <a:lnTo>
                  <a:pt x="2057400" y="257555"/>
                </a:lnTo>
                <a:lnTo>
                  <a:pt x="2057400" y="252221"/>
                </a:lnTo>
                <a:lnTo>
                  <a:pt x="2061972" y="257555"/>
                </a:lnTo>
                <a:lnTo>
                  <a:pt x="2061972" y="1171955"/>
                </a:lnTo>
                <a:lnTo>
                  <a:pt x="2067306" y="1171955"/>
                </a:lnTo>
                <a:close/>
              </a:path>
              <a:path w="2611754" h="1172210">
                <a:moveTo>
                  <a:pt x="1719859" y="247649"/>
                </a:moveTo>
                <a:lnTo>
                  <a:pt x="1719072" y="247649"/>
                </a:lnTo>
                <a:lnTo>
                  <a:pt x="1719107" y="247862"/>
                </a:lnTo>
                <a:lnTo>
                  <a:pt x="1719859" y="247649"/>
                </a:lnTo>
                <a:close/>
              </a:path>
              <a:path w="2611754" h="1172210">
                <a:moveTo>
                  <a:pt x="1752987" y="247650"/>
                </a:moveTo>
                <a:lnTo>
                  <a:pt x="1719859" y="247649"/>
                </a:lnTo>
                <a:lnTo>
                  <a:pt x="1719107" y="247862"/>
                </a:lnTo>
                <a:lnTo>
                  <a:pt x="1720595" y="256793"/>
                </a:lnTo>
                <a:lnTo>
                  <a:pt x="1752987" y="247650"/>
                </a:lnTo>
                <a:close/>
              </a:path>
              <a:path w="2611754" h="1172210">
                <a:moveTo>
                  <a:pt x="2572828" y="16215"/>
                </a:moveTo>
                <a:lnTo>
                  <a:pt x="2483626" y="31959"/>
                </a:lnTo>
                <a:lnTo>
                  <a:pt x="1719859" y="247649"/>
                </a:lnTo>
                <a:lnTo>
                  <a:pt x="1752987" y="247649"/>
                </a:lnTo>
                <a:lnTo>
                  <a:pt x="2572828" y="16215"/>
                </a:lnTo>
                <a:close/>
              </a:path>
              <a:path w="2611754" h="1172210">
                <a:moveTo>
                  <a:pt x="2061972" y="257555"/>
                </a:moveTo>
                <a:lnTo>
                  <a:pt x="2057400" y="252221"/>
                </a:lnTo>
                <a:lnTo>
                  <a:pt x="2057400" y="257555"/>
                </a:lnTo>
                <a:lnTo>
                  <a:pt x="2061972" y="257555"/>
                </a:lnTo>
                <a:close/>
              </a:path>
              <a:path w="2611754" h="1172210">
                <a:moveTo>
                  <a:pt x="2061972" y="1162049"/>
                </a:moveTo>
                <a:lnTo>
                  <a:pt x="2061972" y="257555"/>
                </a:lnTo>
                <a:lnTo>
                  <a:pt x="2057400" y="257555"/>
                </a:lnTo>
                <a:lnTo>
                  <a:pt x="2057400" y="1162049"/>
                </a:lnTo>
                <a:lnTo>
                  <a:pt x="2061972" y="1162049"/>
                </a:lnTo>
                <a:close/>
              </a:path>
              <a:path w="2611754" h="1172210">
                <a:moveTo>
                  <a:pt x="2061972" y="1171955"/>
                </a:moveTo>
                <a:lnTo>
                  <a:pt x="2061972" y="1162049"/>
                </a:lnTo>
                <a:lnTo>
                  <a:pt x="2057400" y="1166621"/>
                </a:lnTo>
                <a:lnTo>
                  <a:pt x="2057400" y="1171955"/>
                </a:lnTo>
                <a:lnTo>
                  <a:pt x="2061972" y="1171955"/>
                </a:lnTo>
                <a:close/>
              </a:path>
              <a:path w="2611754" h="1172210">
                <a:moveTo>
                  <a:pt x="2574015" y="15879"/>
                </a:moveTo>
                <a:lnTo>
                  <a:pt x="2572512" y="6857"/>
                </a:lnTo>
                <a:lnTo>
                  <a:pt x="2483626" y="31959"/>
                </a:lnTo>
                <a:lnTo>
                  <a:pt x="2572828" y="16215"/>
                </a:lnTo>
                <a:lnTo>
                  <a:pt x="2574015" y="15879"/>
                </a:lnTo>
                <a:close/>
              </a:path>
              <a:path w="2611754" h="1172210">
                <a:moveTo>
                  <a:pt x="2574036" y="16001"/>
                </a:moveTo>
                <a:lnTo>
                  <a:pt x="2572828" y="16215"/>
                </a:lnTo>
                <a:lnTo>
                  <a:pt x="2574036" y="16001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8684" y="5380842"/>
            <a:ext cx="7167506" cy="953495"/>
          </a:xfrm>
          <a:custGeom>
            <a:avLst/>
            <a:gdLst/>
            <a:ahLst/>
            <a:cxnLst/>
            <a:rect l="l" t="t" r="r" b="b"/>
            <a:pathLst>
              <a:path w="8382000" h="1115059">
                <a:moveTo>
                  <a:pt x="0" y="0"/>
                </a:moveTo>
                <a:lnTo>
                  <a:pt x="0" y="1114806"/>
                </a:lnTo>
                <a:lnTo>
                  <a:pt x="8382000" y="1114806"/>
                </a:lnTo>
                <a:lnTo>
                  <a:pt x="838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29016" y="5401910"/>
            <a:ext cx="6944336" cy="8961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75204" indent="-162354">
              <a:spcBef>
                <a:spcPts val="86"/>
              </a:spcBef>
              <a:buChar char="•"/>
              <a:tabLst>
                <a:tab pos="375748" algn="l"/>
              </a:tabLst>
            </a:pPr>
            <a:r>
              <a:rPr sz="2052" dirty="0">
                <a:latin typeface="Arial"/>
                <a:cs typeface="Arial"/>
              </a:rPr>
              <a:t>N: </a:t>
            </a:r>
            <a:r>
              <a:rPr sz="2052" spc="-4" dirty="0">
                <a:latin typeface="Arial"/>
                <a:cs typeface="Arial"/>
              </a:rPr>
              <a:t>#words, M: #annotations, D: #documents, K:</a:t>
            </a:r>
            <a:r>
              <a:rPr sz="2052" spc="-9" dirty="0">
                <a:latin typeface="Arial"/>
                <a:cs typeface="Arial"/>
              </a:rPr>
              <a:t> </a:t>
            </a:r>
            <a:r>
              <a:rPr sz="2052" spc="-4" dirty="0">
                <a:latin typeface="Arial"/>
                <a:cs typeface="Arial"/>
              </a:rPr>
              <a:t>#topics</a:t>
            </a:r>
            <a:endParaRPr sz="2052" dirty="0">
              <a:latin typeface="Arial"/>
              <a:cs typeface="Arial"/>
            </a:endParaRPr>
          </a:p>
          <a:p>
            <a:pPr marL="173756" marR="4344" indent="-173756">
              <a:lnSpc>
                <a:spcPct val="80000"/>
              </a:lnSpc>
              <a:spcBef>
                <a:spcPts val="492"/>
              </a:spcBef>
              <a:buChar char="•"/>
              <a:tabLst>
                <a:tab pos="173756" algn="l"/>
              </a:tabLst>
            </a:pPr>
            <a:r>
              <a:rPr sz="2052" spc="-4" dirty="0">
                <a:latin typeface="Arial"/>
                <a:cs typeface="Arial"/>
              </a:rPr>
              <a:t>each annotation is associated with </a:t>
            </a:r>
            <a:r>
              <a:rPr sz="2052" dirty="0">
                <a:latin typeface="Arial"/>
                <a:cs typeface="Arial"/>
              </a:rPr>
              <a:t>a </a:t>
            </a:r>
            <a:r>
              <a:rPr sz="2052" spc="-4" dirty="0">
                <a:latin typeface="Arial"/>
                <a:cs typeface="Arial"/>
              </a:rPr>
              <a:t>latent variable </a:t>
            </a:r>
            <a:r>
              <a:rPr sz="2052" spc="-60" dirty="0">
                <a:latin typeface="Arial"/>
                <a:cs typeface="Arial"/>
              </a:rPr>
              <a:t>r, </a:t>
            </a:r>
            <a:r>
              <a:rPr sz="2052" spc="-4" dirty="0">
                <a:latin typeface="Arial"/>
                <a:cs typeface="Arial"/>
              </a:rPr>
              <a:t>r=1 if  content-related, r=0</a:t>
            </a:r>
            <a:r>
              <a:rPr sz="2052" spc="9" dirty="0">
                <a:latin typeface="Arial"/>
                <a:cs typeface="Arial"/>
              </a:rPr>
              <a:t> </a:t>
            </a:r>
            <a:r>
              <a:rPr sz="2052" spc="-4" dirty="0">
                <a:latin typeface="Arial"/>
                <a:cs typeface="Arial"/>
              </a:rPr>
              <a:t>otherwise</a:t>
            </a:r>
            <a:endParaRPr sz="2052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4480" y="2663923"/>
            <a:ext cx="1546444" cy="119052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 indent="440363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topic  proportions</a:t>
            </a:r>
            <a:endParaRPr sz="2394">
              <a:latin typeface="Arial"/>
              <a:cs typeface="Arial"/>
            </a:endParaRPr>
          </a:p>
          <a:p>
            <a:pPr marL="700455">
              <a:spcBef>
                <a:spcPts val="1445"/>
              </a:spcBef>
            </a:pPr>
            <a:r>
              <a:rPr sz="1710" spc="-9" dirty="0">
                <a:latin typeface="Arial"/>
                <a:cs typeface="Arial"/>
              </a:rPr>
              <a:t>beta</a:t>
            </a:r>
            <a:endParaRPr sz="171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22968" y="3604815"/>
            <a:ext cx="359461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Ber</a:t>
            </a:r>
            <a:endParaRPr sz="171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32401" y="2966265"/>
            <a:ext cx="431679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09787" y="2953225"/>
            <a:ext cx="431679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40783" y="1230422"/>
            <a:ext cx="4708834" cy="91185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  <a:tabLst>
                <a:tab pos="4037119" algn="l"/>
              </a:tabLst>
            </a:pPr>
            <a:r>
              <a:rPr sz="2394" dirty="0">
                <a:latin typeface="Arial"/>
                <a:cs typeface="Arial"/>
              </a:rPr>
              <a:t>latent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topic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for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word	word</a:t>
            </a:r>
            <a:endParaRPr sz="2394">
              <a:latin typeface="Arial"/>
              <a:cs typeface="Arial"/>
            </a:endParaRPr>
          </a:p>
          <a:p>
            <a:pPr marL="1386250">
              <a:spcBef>
                <a:spcPts val="2069"/>
              </a:spcBef>
              <a:tabLst>
                <a:tab pos="2120913" algn="l"/>
                <a:tab pos="3098292" algn="l"/>
              </a:tabLst>
            </a:pPr>
            <a:r>
              <a:rPr sz="1710" spc="-4" dirty="0">
                <a:latin typeface="Arial"/>
                <a:cs typeface="Arial"/>
              </a:rPr>
              <a:t>Dir	Mult	</a:t>
            </a: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06683" y="1845520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10589" y="2647630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71963" y="2013417"/>
            <a:ext cx="476313" cy="476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05693" y="2013417"/>
            <a:ext cx="475119" cy="476748"/>
          </a:xfrm>
          <a:custGeom>
            <a:avLst/>
            <a:gdLst/>
            <a:ahLst/>
            <a:cxnLst/>
            <a:rect l="l" t="t" r="r" b="b"/>
            <a:pathLst>
              <a:path w="555625" h="557530">
                <a:moveTo>
                  <a:pt x="8382" y="341375"/>
                </a:moveTo>
                <a:lnTo>
                  <a:pt x="8382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8382" y="341375"/>
                </a:lnTo>
                <a:close/>
              </a:path>
              <a:path w="555625" h="557530">
                <a:moveTo>
                  <a:pt x="555498" y="278891"/>
                </a:moveTo>
                <a:lnTo>
                  <a:pt x="547878" y="214883"/>
                </a:lnTo>
                <a:lnTo>
                  <a:pt x="547878" y="214121"/>
                </a:lnTo>
                <a:lnTo>
                  <a:pt x="527304" y="15697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494538" y="105155"/>
                </a:lnTo>
                <a:lnTo>
                  <a:pt x="494538" y="104393"/>
                </a:lnTo>
                <a:lnTo>
                  <a:pt x="452628" y="61721"/>
                </a:lnTo>
                <a:lnTo>
                  <a:pt x="452628" y="60959"/>
                </a:lnTo>
                <a:lnTo>
                  <a:pt x="451866" y="60959"/>
                </a:lnTo>
                <a:lnTo>
                  <a:pt x="403098" y="27431"/>
                </a:lnTo>
                <a:lnTo>
                  <a:pt x="402336" y="27431"/>
                </a:lnTo>
                <a:lnTo>
                  <a:pt x="401574" y="26669"/>
                </a:lnTo>
                <a:lnTo>
                  <a:pt x="342900" y="7619"/>
                </a:lnTo>
                <a:lnTo>
                  <a:pt x="342138" y="7619"/>
                </a:lnTo>
                <a:lnTo>
                  <a:pt x="280416" y="0"/>
                </a:lnTo>
                <a:lnTo>
                  <a:pt x="278892" y="0"/>
                </a:lnTo>
                <a:lnTo>
                  <a:pt x="216408" y="7528"/>
                </a:lnTo>
                <a:lnTo>
                  <a:pt x="214884" y="7619"/>
                </a:lnTo>
                <a:lnTo>
                  <a:pt x="157734" y="26669"/>
                </a:lnTo>
                <a:lnTo>
                  <a:pt x="156972" y="27431"/>
                </a:lnTo>
                <a:lnTo>
                  <a:pt x="156210" y="27431"/>
                </a:lnTo>
                <a:lnTo>
                  <a:pt x="105918" y="60959"/>
                </a:lnTo>
                <a:lnTo>
                  <a:pt x="105156" y="60959"/>
                </a:lnTo>
                <a:lnTo>
                  <a:pt x="105156" y="61721"/>
                </a:lnTo>
                <a:lnTo>
                  <a:pt x="61722" y="104393"/>
                </a:lnTo>
                <a:lnTo>
                  <a:pt x="61722" y="105155"/>
                </a:lnTo>
                <a:lnTo>
                  <a:pt x="60960" y="105155"/>
                </a:lnTo>
                <a:lnTo>
                  <a:pt x="29718" y="156209"/>
                </a:lnTo>
                <a:lnTo>
                  <a:pt x="28956" y="156971"/>
                </a:lnTo>
                <a:lnTo>
                  <a:pt x="8382" y="214121"/>
                </a:lnTo>
                <a:lnTo>
                  <a:pt x="8382" y="342899"/>
                </a:lnTo>
                <a:lnTo>
                  <a:pt x="9906" y="347246"/>
                </a:lnTo>
                <a:lnTo>
                  <a:pt x="9906" y="278891"/>
                </a:lnTo>
                <a:lnTo>
                  <a:pt x="9952" y="279268"/>
                </a:lnTo>
                <a:lnTo>
                  <a:pt x="17526" y="216407"/>
                </a:lnTo>
                <a:lnTo>
                  <a:pt x="17526" y="217169"/>
                </a:lnTo>
                <a:lnTo>
                  <a:pt x="37338" y="162136"/>
                </a:lnTo>
                <a:lnTo>
                  <a:pt x="37338" y="160781"/>
                </a:lnTo>
                <a:lnTo>
                  <a:pt x="68580" y="111687"/>
                </a:lnTo>
                <a:lnTo>
                  <a:pt x="68580" y="111251"/>
                </a:lnTo>
                <a:lnTo>
                  <a:pt x="110490" y="69341"/>
                </a:lnTo>
                <a:lnTo>
                  <a:pt x="110490" y="68579"/>
                </a:lnTo>
                <a:lnTo>
                  <a:pt x="160782" y="36303"/>
                </a:lnTo>
                <a:lnTo>
                  <a:pt x="160782" y="35813"/>
                </a:lnTo>
                <a:lnTo>
                  <a:pt x="217932" y="16763"/>
                </a:lnTo>
                <a:lnTo>
                  <a:pt x="217932" y="17326"/>
                </a:lnTo>
                <a:lnTo>
                  <a:pt x="278892" y="9343"/>
                </a:lnTo>
                <a:lnTo>
                  <a:pt x="278892" y="9143"/>
                </a:lnTo>
                <a:lnTo>
                  <a:pt x="280416" y="9143"/>
                </a:lnTo>
                <a:lnTo>
                  <a:pt x="280416" y="9350"/>
                </a:lnTo>
                <a:lnTo>
                  <a:pt x="339852" y="17422"/>
                </a:lnTo>
                <a:lnTo>
                  <a:pt x="339852" y="16763"/>
                </a:lnTo>
                <a:lnTo>
                  <a:pt x="398526" y="35813"/>
                </a:lnTo>
                <a:lnTo>
                  <a:pt x="398526" y="36325"/>
                </a:lnTo>
                <a:lnTo>
                  <a:pt x="445770" y="68068"/>
                </a:lnTo>
                <a:lnTo>
                  <a:pt x="445770" y="67817"/>
                </a:lnTo>
                <a:lnTo>
                  <a:pt x="446455" y="68503"/>
                </a:lnTo>
                <a:lnTo>
                  <a:pt x="487680" y="111251"/>
                </a:lnTo>
                <a:lnTo>
                  <a:pt x="487680" y="111716"/>
                </a:lnTo>
                <a:lnTo>
                  <a:pt x="518160" y="160781"/>
                </a:lnTo>
                <a:lnTo>
                  <a:pt x="518160" y="160019"/>
                </a:lnTo>
                <a:lnTo>
                  <a:pt x="538734" y="217169"/>
                </a:lnTo>
                <a:lnTo>
                  <a:pt x="538734" y="216407"/>
                </a:lnTo>
                <a:lnTo>
                  <a:pt x="546307" y="279268"/>
                </a:lnTo>
                <a:lnTo>
                  <a:pt x="546354" y="278891"/>
                </a:lnTo>
                <a:lnTo>
                  <a:pt x="550926" y="279272"/>
                </a:lnTo>
                <a:lnTo>
                  <a:pt x="555498" y="278891"/>
                </a:lnTo>
                <a:close/>
              </a:path>
              <a:path w="555625" h="557530">
                <a:moveTo>
                  <a:pt x="9952" y="279268"/>
                </a:moveTo>
                <a:lnTo>
                  <a:pt x="9906" y="278891"/>
                </a:lnTo>
                <a:lnTo>
                  <a:pt x="9906" y="279653"/>
                </a:lnTo>
                <a:lnTo>
                  <a:pt x="9952" y="279268"/>
                </a:lnTo>
                <a:close/>
              </a:path>
              <a:path w="555625" h="557530">
                <a:moveTo>
                  <a:pt x="37835" y="397772"/>
                </a:moveTo>
                <a:lnTo>
                  <a:pt x="17526" y="339851"/>
                </a:lnTo>
                <a:lnTo>
                  <a:pt x="17526" y="340613"/>
                </a:lnTo>
                <a:lnTo>
                  <a:pt x="9952" y="279268"/>
                </a:lnTo>
                <a:lnTo>
                  <a:pt x="9906" y="279653"/>
                </a:lnTo>
                <a:lnTo>
                  <a:pt x="9906" y="347246"/>
                </a:lnTo>
                <a:lnTo>
                  <a:pt x="28956" y="401573"/>
                </a:lnTo>
                <a:lnTo>
                  <a:pt x="29718" y="402335"/>
                </a:lnTo>
                <a:lnTo>
                  <a:pt x="37338" y="414416"/>
                </a:lnTo>
                <a:lnTo>
                  <a:pt x="37338" y="397001"/>
                </a:lnTo>
                <a:lnTo>
                  <a:pt x="37835" y="397772"/>
                </a:lnTo>
                <a:close/>
              </a:path>
              <a:path w="555625" h="557530">
                <a:moveTo>
                  <a:pt x="38100" y="160019"/>
                </a:moveTo>
                <a:lnTo>
                  <a:pt x="37338" y="160781"/>
                </a:lnTo>
                <a:lnTo>
                  <a:pt x="37338" y="162136"/>
                </a:lnTo>
                <a:lnTo>
                  <a:pt x="38100" y="160019"/>
                </a:lnTo>
                <a:close/>
              </a:path>
              <a:path w="555625" h="557530">
                <a:moveTo>
                  <a:pt x="38100" y="398525"/>
                </a:moveTo>
                <a:lnTo>
                  <a:pt x="37835" y="397772"/>
                </a:lnTo>
                <a:lnTo>
                  <a:pt x="37338" y="397001"/>
                </a:lnTo>
                <a:lnTo>
                  <a:pt x="38100" y="398525"/>
                </a:lnTo>
                <a:close/>
              </a:path>
              <a:path w="555625" h="557530">
                <a:moveTo>
                  <a:pt x="38100" y="415624"/>
                </a:moveTo>
                <a:lnTo>
                  <a:pt x="38100" y="398525"/>
                </a:lnTo>
                <a:lnTo>
                  <a:pt x="37338" y="397001"/>
                </a:lnTo>
                <a:lnTo>
                  <a:pt x="37338" y="414416"/>
                </a:lnTo>
                <a:lnTo>
                  <a:pt x="38100" y="415624"/>
                </a:lnTo>
                <a:close/>
              </a:path>
              <a:path w="555625" h="557530">
                <a:moveTo>
                  <a:pt x="69342" y="446531"/>
                </a:moveTo>
                <a:lnTo>
                  <a:pt x="37835" y="397772"/>
                </a:lnTo>
                <a:lnTo>
                  <a:pt x="38100" y="398525"/>
                </a:lnTo>
                <a:lnTo>
                  <a:pt x="38100" y="415624"/>
                </a:lnTo>
                <a:lnTo>
                  <a:pt x="60960" y="451865"/>
                </a:lnTo>
                <a:lnTo>
                  <a:pt x="61722" y="451865"/>
                </a:lnTo>
                <a:lnTo>
                  <a:pt x="61722" y="452627"/>
                </a:lnTo>
                <a:lnTo>
                  <a:pt x="68580" y="459365"/>
                </a:lnTo>
                <a:lnTo>
                  <a:pt x="68580" y="445769"/>
                </a:lnTo>
                <a:lnTo>
                  <a:pt x="69342" y="446531"/>
                </a:lnTo>
                <a:close/>
              </a:path>
              <a:path w="555625" h="557530">
                <a:moveTo>
                  <a:pt x="69342" y="110489"/>
                </a:moveTo>
                <a:lnTo>
                  <a:pt x="68580" y="111251"/>
                </a:lnTo>
                <a:lnTo>
                  <a:pt x="68580" y="111687"/>
                </a:lnTo>
                <a:lnTo>
                  <a:pt x="69342" y="110489"/>
                </a:lnTo>
                <a:close/>
              </a:path>
              <a:path w="555625" h="557530">
                <a:moveTo>
                  <a:pt x="111252" y="499617"/>
                </a:moveTo>
                <a:lnTo>
                  <a:pt x="111252" y="488441"/>
                </a:lnTo>
                <a:lnTo>
                  <a:pt x="68580" y="445769"/>
                </a:lnTo>
                <a:lnTo>
                  <a:pt x="68580" y="459365"/>
                </a:lnTo>
                <a:lnTo>
                  <a:pt x="105156" y="495299"/>
                </a:lnTo>
                <a:lnTo>
                  <a:pt x="105156" y="496061"/>
                </a:lnTo>
                <a:lnTo>
                  <a:pt x="105918" y="496061"/>
                </a:lnTo>
                <a:lnTo>
                  <a:pt x="111252" y="499617"/>
                </a:lnTo>
                <a:close/>
              </a:path>
              <a:path w="555625" h="557530">
                <a:moveTo>
                  <a:pt x="111252" y="68579"/>
                </a:moveTo>
                <a:lnTo>
                  <a:pt x="110490" y="68579"/>
                </a:lnTo>
                <a:lnTo>
                  <a:pt x="110490" y="69341"/>
                </a:lnTo>
                <a:lnTo>
                  <a:pt x="111252" y="68579"/>
                </a:lnTo>
                <a:close/>
              </a:path>
              <a:path w="555625" h="557530">
                <a:moveTo>
                  <a:pt x="161544" y="530859"/>
                </a:moveTo>
                <a:lnTo>
                  <a:pt x="161544" y="521207"/>
                </a:lnTo>
                <a:lnTo>
                  <a:pt x="110490" y="487679"/>
                </a:lnTo>
                <a:lnTo>
                  <a:pt x="111252" y="488441"/>
                </a:lnTo>
                <a:lnTo>
                  <a:pt x="111252" y="499617"/>
                </a:lnTo>
                <a:lnTo>
                  <a:pt x="156210" y="529589"/>
                </a:lnTo>
                <a:lnTo>
                  <a:pt x="157734" y="529589"/>
                </a:lnTo>
                <a:lnTo>
                  <a:pt x="161544" y="530859"/>
                </a:lnTo>
                <a:close/>
              </a:path>
              <a:path w="555625" h="557530">
                <a:moveTo>
                  <a:pt x="161544" y="35813"/>
                </a:moveTo>
                <a:lnTo>
                  <a:pt x="160782" y="35813"/>
                </a:lnTo>
                <a:lnTo>
                  <a:pt x="160782" y="36303"/>
                </a:lnTo>
                <a:lnTo>
                  <a:pt x="161544" y="35813"/>
                </a:lnTo>
                <a:close/>
              </a:path>
              <a:path w="555625" h="557530">
                <a:moveTo>
                  <a:pt x="217932" y="539495"/>
                </a:moveTo>
                <a:lnTo>
                  <a:pt x="160782" y="520445"/>
                </a:lnTo>
                <a:lnTo>
                  <a:pt x="161544" y="521207"/>
                </a:lnTo>
                <a:lnTo>
                  <a:pt x="161544" y="530859"/>
                </a:lnTo>
                <a:lnTo>
                  <a:pt x="214884" y="548639"/>
                </a:lnTo>
                <a:lnTo>
                  <a:pt x="215646" y="549401"/>
                </a:lnTo>
                <a:lnTo>
                  <a:pt x="216408" y="549493"/>
                </a:lnTo>
                <a:lnTo>
                  <a:pt x="216408" y="539495"/>
                </a:lnTo>
                <a:lnTo>
                  <a:pt x="217932" y="539495"/>
                </a:lnTo>
                <a:close/>
              </a:path>
              <a:path w="555625" h="557530">
                <a:moveTo>
                  <a:pt x="217932" y="17326"/>
                </a:moveTo>
                <a:lnTo>
                  <a:pt x="217932" y="16763"/>
                </a:lnTo>
                <a:lnTo>
                  <a:pt x="216408" y="17525"/>
                </a:lnTo>
                <a:lnTo>
                  <a:pt x="217932" y="17326"/>
                </a:lnTo>
                <a:close/>
              </a:path>
              <a:path w="555625" h="557530">
                <a:moveTo>
                  <a:pt x="280416" y="557021"/>
                </a:moveTo>
                <a:lnTo>
                  <a:pt x="280416" y="547877"/>
                </a:lnTo>
                <a:lnTo>
                  <a:pt x="278892" y="547877"/>
                </a:lnTo>
                <a:lnTo>
                  <a:pt x="278892" y="547678"/>
                </a:lnTo>
                <a:lnTo>
                  <a:pt x="216408" y="539495"/>
                </a:lnTo>
                <a:lnTo>
                  <a:pt x="216408" y="549493"/>
                </a:lnTo>
                <a:lnTo>
                  <a:pt x="278892" y="557021"/>
                </a:lnTo>
                <a:lnTo>
                  <a:pt x="278892" y="547877"/>
                </a:lnTo>
                <a:lnTo>
                  <a:pt x="279640" y="547776"/>
                </a:lnTo>
                <a:lnTo>
                  <a:pt x="279640" y="557021"/>
                </a:lnTo>
                <a:lnTo>
                  <a:pt x="280416" y="557021"/>
                </a:lnTo>
                <a:close/>
              </a:path>
              <a:path w="555625" h="557530">
                <a:moveTo>
                  <a:pt x="279640" y="9245"/>
                </a:moveTo>
                <a:lnTo>
                  <a:pt x="278892" y="9143"/>
                </a:lnTo>
                <a:lnTo>
                  <a:pt x="278892" y="9343"/>
                </a:lnTo>
                <a:lnTo>
                  <a:pt x="279640" y="9245"/>
                </a:lnTo>
                <a:close/>
              </a:path>
              <a:path w="555625" h="557530">
                <a:moveTo>
                  <a:pt x="280416" y="9350"/>
                </a:moveTo>
                <a:lnTo>
                  <a:pt x="280416" y="9143"/>
                </a:lnTo>
                <a:lnTo>
                  <a:pt x="279640" y="9245"/>
                </a:lnTo>
                <a:lnTo>
                  <a:pt x="280416" y="9350"/>
                </a:lnTo>
                <a:close/>
              </a:path>
              <a:path w="555625" h="557530">
                <a:moveTo>
                  <a:pt x="340614" y="549590"/>
                </a:moveTo>
                <a:lnTo>
                  <a:pt x="340614" y="539495"/>
                </a:lnTo>
                <a:lnTo>
                  <a:pt x="279640" y="547776"/>
                </a:lnTo>
                <a:lnTo>
                  <a:pt x="280416" y="547877"/>
                </a:lnTo>
                <a:lnTo>
                  <a:pt x="280416" y="557021"/>
                </a:lnTo>
                <a:lnTo>
                  <a:pt x="340614" y="549590"/>
                </a:lnTo>
                <a:close/>
              </a:path>
              <a:path w="555625" h="557530">
                <a:moveTo>
                  <a:pt x="340614" y="17525"/>
                </a:moveTo>
                <a:lnTo>
                  <a:pt x="339852" y="16763"/>
                </a:lnTo>
                <a:lnTo>
                  <a:pt x="339852" y="17422"/>
                </a:lnTo>
                <a:lnTo>
                  <a:pt x="340614" y="17525"/>
                </a:lnTo>
                <a:close/>
              </a:path>
              <a:path w="555625" h="557530">
                <a:moveTo>
                  <a:pt x="398526" y="520445"/>
                </a:moveTo>
                <a:lnTo>
                  <a:pt x="339852" y="539495"/>
                </a:lnTo>
                <a:lnTo>
                  <a:pt x="340614" y="539495"/>
                </a:lnTo>
                <a:lnTo>
                  <a:pt x="340614" y="549590"/>
                </a:lnTo>
                <a:lnTo>
                  <a:pt x="342138" y="549401"/>
                </a:lnTo>
                <a:lnTo>
                  <a:pt x="342138" y="548639"/>
                </a:lnTo>
                <a:lnTo>
                  <a:pt x="342900" y="548639"/>
                </a:lnTo>
                <a:lnTo>
                  <a:pt x="397764" y="530827"/>
                </a:lnTo>
                <a:lnTo>
                  <a:pt x="397764" y="521207"/>
                </a:lnTo>
                <a:lnTo>
                  <a:pt x="398526" y="520445"/>
                </a:lnTo>
                <a:close/>
              </a:path>
              <a:path w="555625" h="557530">
                <a:moveTo>
                  <a:pt x="398526" y="36325"/>
                </a:moveTo>
                <a:lnTo>
                  <a:pt x="398526" y="35813"/>
                </a:lnTo>
                <a:lnTo>
                  <a:pt x="397764" y="35813"/>
                </a:lnTo>
                <a:lnTo>
                  <a:pt x="398526" y="36325"/>
                </a:lnTo>
                <a:close/>
              </a:path>
              <a:path w="555625" h="557530">
                <a:moveTo>
                  <a:pt x="446490" y="487708"/>
                </a:moveTo>
                <a:lnTo>
                  <a:pt x="397764" y="521207"/>
                </a:lnTo>
                <a:lnTo>
                  <a:pt x="397764" y="530827"/>
                </a:lnTo>
                <a:lnTo>
                  <a:pt x="401574" y="529589"/>
                </a:lnTo>
                <a:lnTo>
                  <a:pt x="402336" y="529589"/>
                </a:lnTo>
                <a:lnTo>
                  <a:pt x="403098" y="528827"/>
                </a:lnTo>
                <a:lnTo>
                  <a:pt x="445770" y="500157"/>
                </a:lnTo>
                <a:lnTo>
                  <a:pt x="445770" y="488441"/>
                </a:lnTo>
                <a:lnTo>
                  <a:pt x="446490" y="487708"/>
                </a:lnTo>
                <a:close/>
              </a:path>
              <a:path w="555625" h="557530">
                <a:moveTo>
                  <a:pt x="446532" y="68579"/>
                </a:moveTo>
                <a:lnTo>
                  <a:pt x="445770" y="67817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455" y="68528"/>
                </a:moveTo>
                <a:lnTo>
                  <a:pt x="445770" y="67817"/>
                </a:lnTo>
                <a:lnTo>
                  <a:pt x="445770" y="68068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532" y="499645"/>
                </a:moveTo>
                <a:lnTo>
                  <a:pt x="446532" y="487679"/>
                </a:lnTo>
                <a:lnTo>
                  <a:pt x="445770" y="488441"/>
                </a:lnTo>
                <a:lnTo>
                  <a:pt x="445770" y="500157"/>
                </a:lnTo>
                <a:lnTo>
                  <a:pt x="446532" y="499645"/>
                </a:lnTo>
                <a:close/>
              </a:path>
              <a:path w="555625" h="557530">
                <a:moveTo>
                  <a:pt x="446532" y="68607"/>
                </a:moveTo>
                <a:close/>
              </a:path>
              <a:path w="555625" h="557530">
                <a:moveTo>
                  <a:pt x="487680" y="459608"/>
                </a:moveTo>
                <a:lnTo>
                  <a:pt x="487680" y="445769"/>
                </a:lnTo>
                <a:lnTo>
                  <a:pt x="446490" y="487708"/>
                </a:lnTo>
                <a:lnTo>
                  <a:pt x="446532" y="499645"/>
                </a:lnTo>
                <a:lnTo>
                  <a:pt x="451866" y="496061"/>
                </a:lnTo>
                <a:lnTo>
                  <a:pt x="487680" y="459608"/>
                </a:lnTo>
                <a:close/>
              </a:path>
              <a:path w="555625" h="557530">
                <a:moveTo>
                  <a:pt x="487680" y="111716"/>
                </a:moveTo>
                <a:lnTo>
                  <a:pt x="487680" y="111251"/>
                </a:lnTo>
                <a:lnTo>
                  <a:pt x="486918" y="110489"/>
                </a:lnTo>
                <a:lnTo>
                  <a:pt x="487680" y="111716"/>
                </a:lnTo>
                <a:close/>
              </a:path>
              <a:path w="555625" h="557530">
                <a:moveTo>
                  <a:pt x="555498" y="279653"/>
                </a:moveTo>
                <a:lnTo>
                  <a:pt x="550926" y="279272"/>
                </a:lnTo>
                <a:lnTo>
                  <a:pt x="546354" y="279653"/>
                </a:lnTo>
                <a:lnTo>
                  <a:pt x="546307" y="279268"/>
                </a:lnTo>
                <a:lnTo>
                  <a:pt x="538734" y="340613"/>
                </a:lnTo>
                <a:lnTo>
                  <a:pt x="538734" y="339851"/>
                </a:lnTo>
                <a:lnTo>
                  <a:pt x="518160" y="398525"/>
                </a:lnTo>
                <a:lnTo>
                  <a:pt x="518160" y="397001"/>
                </a:lnTo>
                <a:lnTo>
                  <a:pt x="486918" y="446531"/>
                </a:lnTo>
                <a:lnTo>
                  <a:pt x="487680" y="445769"/>
                </a:lnTo>
                <a:lnTo>
                  <a:pt x="487680" y="459608"/>
                </a:lnTo>
                <a:lnTo>
                  <a:pt x="494538" y="452627"/>
                </a:lnTo>
                <a:lnTo>
                  <a:pt x="494538" y="45186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27304" y="401573"/>
                </a:lnTo>
                <a:lnTo>
                  <a:pt x="547878" y="342899"/>
                </a:lnTo>
                <a:lnTo>
                  <a:pt x="547878" y="341375"/>
                </a:lnTo>
                <a:lnTo>
                  <a:pt x="555498" y="279653"/>
                </a:lnTo>
                <a:close/>
              </a:path>
              <a:path w="555625" h="557530">
                <a:moveTo>
                  <a:pt x="550926" y="279272"/>
                </a:moveTo>
                <a:lnTo>
                  <a:pt x="546354" y="278891"/>
                </a:lnTo>
                <a:lnTo>
                  <a:pt x="546307" y="279268"/>
                </a:lnTo>
                <a:lnTo>
                  <a:pt x="546354" y="279653"/>
                </a:lnTo>
                <a:lnTo>
                  <a:pt x="550926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57514" y="2135265"/>
            <a:ext cx="132273" cy="21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40075" y="2013417"/>
            <a:ext cx="474033" cy="476748"/>
          </a:xfrm>
          <a:custGeom>
            <a:avLst/>
            <a:gdLst/>
            <a:ahLst/>
            <a:cxnLst/>
            <a:rect l="l" t="t" r="r" b="b"/>
            <a:pathLst>
              <a:path w="554354" h="557530">
                <a:moveTo>
                  <a:pt x="7620" y="341375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1375"/>
                </a:lnTo>
                <a:close/>
              </a:path>
              <a:path w="554354" h="557530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399288" y="27431"/>
                </a:lnTo>
                <a:lnTo>
                  <a:pt x="398526" y="27431"/>
                </a:lnTo>
                <a:lnTo>
                  <a:pt x="397764" y="26669"/>
                </a:lnTo>
                <a:lnTo>
                  <a:pt x="340614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6669"/>
                </a:lnTo>
                <a:lnTo>
                  <a:pt x="153162" y="27431"/>
                </a:lnTo>
                <a:lnTo>
                  <a:pt x="152400" y="27431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2899"/>
                </a:lnTo>
                <a:lnTo>
                  <a:pt x="9144" y="347246"/>
                </a:lnTo>
                <a:lnTo>
                  <a:pt x="9144" y="278891"/>
                </a:lnTo>
                <a:lnTo>
                  <a:pt x="9195" y="279268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68"/>
                </a:lnTo>
                <a:lnTo>
                  <a:pt x="156972" y="36325"/>
                </a:lnTo>
                <a:lnTo>
                  <a:pt x="156972" y="35813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5813"/>
                </a:lnTo>
                <a:lnTo>
                  <a:pt x="394716" y="36303"/>
                </a:lnTo>
                <a:lnTo>
                  <a:pt x="445008" y="68579"/>
                </a:lnTo>
                <a:lnTo>
                  <a:pt x="445008" y="69341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0" y="279268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7530">
                <a:moveTo>
                  <a:pt x="9195" y="279268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5" y="279268"/>
                </a:lnTo>
                <a:close/>
              </a:path>
              <a:path w="554354" h="557530">
                <a:moveTo>
                  <a:pt x="17526" y="340613"/>
                </a:moveTo>
                <a:lnTo>
                  <a:pt x="9195" y="279268"/>
                </a:lnTo>
                <a:lnTo>
                  <a:pt x="9144" y="279653"/>
                </a:lnTo>
                <a:lnTo>
                  <a:pt x="9144" y="347246"/>
                </a:lnTo>
                <a:lnTo>
                  <a:pt x="16764" y="368977"/>
                </a:lnTo>
                <a:lnTo>
                  <a:pt x="16764" y="339851"/>
                </a:lnTo>
                <a:lnTo>
                  <a:pt x="17526" y="340613"/>
                </a:lnTo>
                <a:close/>
              </a:path>
              <a:path w="554354" h="557530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7530">
                <a:moveTo>
                  <a:pt x="109728" y="500157"/>
                </a:moveTo>
                <a:lnTo>
                  <a:pt x="109728" y="488441"/>
                </a:lnTo>
                <a:lnTo>
                  <a:pt x="108966" y="487679"/>
                </a:lnTo>
                <a:lnTo>
                  <a:pt x="68580" y="445769"/>
                </a:lnTo>
                <a:lnTo>
                  <a:pt x="68580" y="446531"/>
                </a:lnTo>
                <a:lnTo>
                  <a:pt x="37338" y="397001"/>
                </a:lnTo>
                <a:lnTo>
                  <a:pt x="37338" y="398525"/>
                </a:lnTo>
                <a:lnTo>
                  <a:pt x="16764" y="339851"/>
                </a:lnTo>
                <a:lnTo>
                  <a:pt x="16764" y="368977"/>
                </a:lnTo>
                <a:lnTo>
                  <a:pt x="28194" y="401573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1865"/>
                </a:lnTo>
                <a:lnTo>
                  <a:pt x="61722" y="452627"/>
                </a:lnTo>
                <a:lnTo>
                  <a:pt x="102870" y="495299"/>
                </a:lnTo>
                <a:lnTo>
                  <a:pt x="103632" y="496061"/>
                </a:lnTo>
                <a:lnTo>
                  <a:pt x="109728" y="500157"/>
                </a:lnTo>
                <a:close/>
              </a:path>
              <a:path w="554354" h="557530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7530">
                <a:moveTo>
                  <a:pt x="109076" y="68505"/>
                </a:moveTo>
                <a:close/>
              </a:path>
              <a:path w="554354" h="557530">
                <a:moveTo>
                  <a:pt x="109046" y="487735"/>
                </a:moveTo>
                <a:close/>
              </a:path>
              <a:path w="554354" h="557530">
                <a:moveTo>
                  <a:pt x="109728" y="488441"/>
                </a:moveTo>
                <a:lnTo>
                  <a:pt x="109076" y="487766"/>
                </a:lnTo>
                <a:lnTo>
                  <a:pt x="109728" y="488441"/>
                </a:lnTo>
                <a:close/>
              </a:path>
              <a:path w="554354" h="557530">
                <a:moveTo>
                  <a:pt x="157734" y="530827"/>
                </a:moveTo>
                <a:lnTo>
                  <a:pt x="157734" y="521207"/>
                </a:lnTo>
                <a:lnTo>
                  <a:pt x="109046" y="487735"/>
                </a:lnTo>
                <a:lnTo>
                  <a:pt x="109728" y="488441"/>
                </a:lnTo>
                <a:lnTo>
                  <a:pt x="109728" y="500157"/>
                </a:lnTo>
                <a:lnTo>
                  <a:pt x="152400" y="528827"/>
                </a:lnTo>
                <a:lnTo>
                  <a:pt x="153162" y="529589"/>
                </a:lnTo>
                <a:lnTo>
                  <a:pt x="153924" y="529589"/>
                </a:lnTo>
                <a:lnTo>
                  <a:pt x="157734" y="530827"/>
                </a:lnTo>
                <a:close/>
              </a:path>
              <a:path w="554354" h="557530">
                <a:moveTo>
                  <a:pt x="109728" y="68068"/>
                </a:moveTo>
                <a:lnTo>
                  <a:pt x="109728" y="67817"/>
                </a:lnTo>
                <a:lnTo>
                  <a:pt x="109076" y="68505"/>
                </a:lnTo>
                <a:lnTo>
                  <a:pt x="109728" y="68068"/>
                </a:lnTo>
                <a:close/>
              </a:path>
              <a:path w="554354" h="557530">
                <a:moveTo>
                  <a:pt x="157734" y="35813"/>
                </a:moveTo>
                <a:lnTo>
                  <a:pt x="156972" y="35813"/>
                </a:lnTo>
                <a:lnTo>
                  <a:pt x="156972" y="36325"/>
                </a:lnTo>
                <a:lnTo>
                  <a:pt x="157734" y="35813"/>
                </a:lnTo>
                <a:close/>
              </a:path>
              <a:path w="554354" h="557530">
                <a:moveTo>
                  <a:pt x="215646" y="539495"/>
                </a:moveTo>
                <a:lnTo>
                  <a:pt x="156972" y="520445"/>
                </a:lnTo>
                <a:lnTo>
                  <a:pt x="157734" y="521207"/>
                </a:lnTo>
                <a:lnTo>
                  <a:pt x="157734" y="530827"/>
                </a:lnTo>
                <a:lnTo>
                  <a:pt x="212598" y="548639"/>
                </a:lnTo>
                <a:lnTo>
                  <a:pt x="213360" y="548639"/>
                </a:lnTo>
                <a:lnTo>
                  <a:pt x="213360" y="549401"/>
                </a:lnTo>
                <a:lnTo>
                  <a:pt x="214884" y="549590"/>
                </a:lnTo>
                <a:lnTo>
                  <a:pt x="214884" y="539495"/>
                </a:lnTo>
                <a:lnTo>
                  <a:pt x="215646" y="539495"/>
                </a:lnTo>
                <a:close/>
              </a:path>
              <a:path w="554354" h="557530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7530">
                <a:moveTo>
                  <a:pt x="276606" y="557021"/>
                </a:moveTo>
                <a:lnTo>
                  <a:pt x="276606" y="547877"/>
                </a:lnTo>
                <a:lnTo>
                  <a:pt x="275082" y="547877"/>
                </a:lnTo>
                <a:lnTo>
                  <a:pt x="275082" y="547671"/>
                </a:lnTo>
                <a:lnTo>
                  <a:pt x="214884" y="539495"/>
                </a:lnTo>
                <a:lnTo>
                  <a:pt x="214884" y="549590"/>
                </a:lnTo>
                <a:lnTo>
                  <a:pt x="275082" y="557021"/>
                </a:lnTo>
                <a:lnTo>
                  <a:pt x="275082" y="547877"/>
                </a:lnTo>
                <a:lnTo>
                  <a:pt x="275857" y="547776"/>
                </a:lnTo>
                <a:lnTo>
                  <a:pt x="275857" y="557021"/>
                </a:lnTo>
                <a:lnTo>
                  <a:pt x="276606" y="557021"/>
                </a:lnTo>
                <a:close/>
              </a:path>
              <a:path w="554354" h="557530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7530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7530">
                <a:moveTo>
                  <a:pt x="339090" y="549493"/>
                </a:moveTo>
                <a:lnTo>
                  <a:pt x="339090" y="539495"/>
                </a:lnTo>
                <a:lnTo>
                  <a:pt x="275857" y="547776"/>
                </a:lnTo>
                <a:lnTo>
                  <a:pt x="276606" y="547877"/>
                </a:lnTo>
                <a:lnTo>
                  <a:pt x="276606" y="557021"/>
                </a:lnTo>
                <a:lnTo>
                  <a:pt x="339090" y="549493"/>
                </a:lnTo>
                <a:close/>
              </a:path>
              <a:path w="554354" h="557530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7530">
                <a:moveTo>
                  <a:pt x="394716" y="520445"/>
                </a:moveTo>
                <a:lnTo>
                  <a:pt x="337566" y="539495"/>
                </a:lnTo>
                <a:lnTo>
                  <a:pt x="339090" y="539495"/>
                </a:lnTo>
                <a:lnTo>
                  <a:pt x="339090" y="549493"/>
                </a:lnTo>
                <a:lnTo>
                  <a:pt x="339852" y="549401"/>
                </a:lnTo>
                <a:lnTo>
                  <a:pt x="340614" y="548639"/>
                </a:lnTo>
                <a:lnTo>
                  <a:pt x="393954" y="530859"/>
                </a:lnTo>
                <a:lnTo>
                  <a:pt x="393954" y="521207"/>
                </a:lnTo>
                <a:lnTo>
                  <a:pt x="394716" y="520445"/>
                </a:lnTo>
                <a:close/>
              </a:path>
              <a:path w="554354" h="557530">
                <a:moveTo>
                  <a:pt x="394716" y="36303"/>
                </a:moveTo>
                <a:lnTo>
                  <a:pt x="394716" y="35813"/>
                </a:lnTo>
                <a:lnTo>
                  <a:pt x="393954" y="35813"/>
                </a:lnTo>
                <a:lnTo>
                  <a:pt x="394716" y="36303"/>
                </a:lnTo>
                <a:close/>
              </a:path>
              <a:path w="554354" h="557530">
                <a:moveTo>
                  <a:pt x="445008" y="487679"/>
                </a:moveTo>
                <a:lnTo>
                  <a:pt x="393954" y="521207"/>
                </a:lnTo>
                <a:lnTo>
                  <a:pt x="393954" y="530859"/>
                </a:lnTo>
                <a:lnTo>
                  <a:pt x="397764" y="529589"/>
                </a:lnTo>
                <a:lnTo>
                  <a:pt x="399288" y="529589"/>
                </a:lnTo>
                <a:lnTo>
                  <a:pt x="444246" y="500065"/>
                </a:lnTo>
                <a:lnTo>
                  <a:pt x="444246" y="488441"/>
                </a:lnTo>
                <a:lnTo>
                  <a:pt x="445008" y="487679"/>
                </a:lnTo>
                <a:close/>
              </a:path>
              <a:path w="554354" h="557530">
                <a:moveTo>
                  <a:pt x="445008" y="69341"/>
                </a:moveTo>
                <a:lnTo>
                  <a:pt x="445008" y="68579"/>
                </a:lnTo>
                <a:lnTo>
                  <a:pt x="444246" y="68579"/>
                </a:lnTo>
                <a:lnTo>
                  <a:pt x="445008" y="69341"/>
                </a:lnTo>
                <a:close/>
              </a:path>
              <a:path w="554354" h="557530">
                <a:moveTo>
                  <a:pt x="486918" y="459485"/>
                </a:moveTo>
                <a:lnTo>
                  <a:pt x="486918" y="445769"/>
                </a:lnTo>
                <a:lnTo>
                  <a:pt x="444246" y="488441"/>
                </a:lnTo>
                <a:lnTo>
                  <a:pt x="444246" y="500065"/>
                </a:lnTo>
                <a:lnTo>
                  <a:pt x="450342" y="496061"/>
                </a:lnTo>
                <a:lnTo>
                  <a:pt x="450342" y="495299"/>
                </a:lnTo>
                <a:lnTo>
                  <a:pt x="451104" y="495299"/>
                </a:lnTo>
                <a:lnTo>
                  <a:pt x="486918" y="459485"/>
                </a:lnTo>
                <a:close/>
              </a:path>
              <a:path w="554354" h="557530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7530">
                <a:moveTo>
                  <a:pt x="517662" y="397772"/>
                </a:moveTo>
                <a:lnTo>
                  <a:pt x="486156" y="446531"/>
                </a:lnTo>
                <a:lnTo>
                  <a:pt x="486918" y="445769"/>
                </a:lnTo>
                <a:lnTo>
                  <a:pt x="486918" y="459485"/>
                </a:lnTo>
                <a:lnTo>
                  <a:pt x="493776" y="452627"/>
                </a:lnTo>
                <a:lnTo>
                  <a:pt x="493776" y="451865"/>
                </a:lnTo>
                <a:lnTo>
                  <a:pt x="494538" y="451865"/>
                </a:lnTo>
                <a:lnTo>
                  <a:pt x="517398" y="415624"/>
                </a:lnTo>
                <a:lnTo>
                  <a:pt x="517398" y="398525"/>
                </a:lnTo>
                <a:lnTo>
                  <a:pt x="517662" y="397772"/>
                </a:lnTo>
                <a:close/>
              </a:path>
              <a:path w="554354" h="557530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7530">
                <a:moveTo>
                  <a:pt x="518160" y="397001"/>
                </a:moveTo>
                <a:lnTo>
                  <a:pt x="517662" y="397772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7530">
                <a:moveTo>
                  <a:pt x="518160" y="414416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5624"/>
                </a:lnTo>
                <a:lnTo>
                  <a:pt x="518160" y="414416"/>
                </a:lnTo>
                <a:close/>
              </a:path>
              <a:path w="554354" h="557530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0" y="279268"/>
                </a:lnTo>
                <a:lnTo>
                  <a:pt x="537972" y="340613"/>
                </a:lnTo>
                <a:lnTo>
                  <a:pt x="537972" y="339851"/>
                </a:lnTo>
                <a:lnTo>
                  <a:pt x="517662" y="397772"/>
                </a:lnTo>
                <a:lnTo>
                  <a:pt x="518160" y="397001"/>
                </a:lnTo>
                <a:lnTo>
                  <a:pt x="518160" y="414416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2899"/>
                </a:lnTo>
                <a:lnTo>
                  <a:pt x="547116" y="341375"/>
                </a:lnTo>
                <a:lnTo>
                  <a:pt x="553974" y="279653"/>
                </a:lnTo>
                <a:close/>
              </a:path>
              <a:path w="554354" h="557530">
                <a:moveTo>
                  <a:pt x="549021" y="279272"/>
                </a:moveTo>
                <a:lnTo>
                  <a:pt x="544068" y="278891"/>
                </a:lnTo>
                <a:lnTo>
                  <a:pt x="544030" y="279268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32295" y="2209547"/>
            <a:ext cx="124453" cy="135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09221" y="2252225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02782" y="2223230"/>
            <a:ext cx="74281" cy="56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99984" y="1873326"/>
            <a:ext cx="1967263" cy="800914"/>
          </a:xfrm>
          <a:custGeom>
            <a:avLst/>
            <a:gdLst/>
            <a:ahLst/>
            <a:cxnLst/>
            <a:rect l="l" t="t" r="r" b="b"/>
            <a:pathLst>
              <a:path w="2300604" h="936625">
                <a:moveTo>
                  <a:pt x="2300477" y="936497"/>
                </a:moveTo>
                <a:lnTo>
                  <a:pt x="2300477" y="0"/>
                </a:lnTo>
                <a:lnTo>
                  <a:pt x="0" y="0"/>
                </a:lnTo>
                <a:lnTo>
                  <a:pt x="0" y="936497"/>
                </a:lnTo>
                <a:lnTo>
                  <a:pt x="4572" y="936497"/>
                </a:lnTo>
                <a:lnTo>
                  <a:pt x="4572" y="9905"/>
                </a:lnTo>
                <a:lnTo>
                  <a:pt x="9905" y="4571"/>
                </a:lnTo>
                <a:lnTo>
                  <a:pt x="9905" y="9905"/>
                </a:lnTo>
                <a:lnTo>
                  <a:pt x="2290571" y="9905"/>
                </a:lnTo>
                <a:lnTo>
                  <a:pt x="2290571" y="4571"/>
                </a:lnTo>
                <a:lnTo>
                  <a:pt x="2295893" y="9905"/>
                </a:lnTo>
                <a:lnTo>
                  <a:pt x="2295893" y="936497"/>
                </a:lnTo>
                <a:lnTo>
                  <a:pt x="2300477" y="936497"/>
                </a:lnTo>
                <a:close/>
              </a:path>
              <a:path w="2300604" h="936625">
                <a:moveTo>
                  <a:pt x="9905" y="9905"/>
                </a:moveTo>
                <a:lnTo>
                  <a:pt x="9905" y="4571"/>
                </a:lnTo>
                <a:lnTo>
                  <a:pt x="4572" y="9905"/>
                </a:lnTo>
                <a:lnTo>
                  <a:pt x="9905" y="9905"/>
                </a:lnTo>
                <a:close/>
              </a:path>
              <a:path w="2300604" h="936625">
                <a:moveTo>
                  <a:pt x="9905" y="927353"/>
                </a:moveTo>
                <a:lnTo>
                  <a:pt x="9905" y="9905"/>
                </a:lnTo>
                <a:lnTo>
                  <a:pt x="4572" y="9905"/>
                </a:lnTo>
                <a:lnTo>
                  <a:pt x="4572" y="927353"/>
                </a:lnTo>
                <a:lnTo>
                  <a:pt x="9905" y="927353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4572" y="927353"/>
                </a:lnTo>
                <a:lnTo>
                  <a:pt x="9905" y="931925"/>
                </a:lnTo>
                <a:lnTo>
                  <a:pt x="9905" y="936497"/>
                </a:lnTo>
                <a:lnTo>
                  <a:pt x="2290571" y="936497"/>
                </a:lnTo>
                <a:lnTo>
                  <a:pt x="2290571" y="931925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9905" y="936497"/>
                </a:moveTo>
                <a:lnTo>
                  <a:pt x="9905" y="931925"/>
                </a:lnTo>
                <a:lnTo>
                  <a:pt x="4572" y="927353"/>
                </a:lnTo>
                <a:lnTo>
                  <a:pt x="4572" y="936497"/>
                </a:lnTo>
                <a:lnTo>
                  <a:pt x="9905" y="936497"/>
                </a:lnTo>
                <a:close/>
              </a:path>
              <a:path w="2300604" h="936625">
                <a:moveTo>
                  <a:pt x="2295893" y="9905"/>
                </a:moveTo>
                <a:lnTo>
                  <a:pt x="2290571" y="4571"/>
                </a:lnTo>
                <a:lnTo>
                  <a:pt x="2290571" y="9905"/>
                </a:lnTo>
                <a:lnTo>
                  <a:pt x="2295893" y="9905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2295893" y="9905"/>
                </a:lnTo>
                <a:lnTo>
                  <a:pt x="2290571" y="9905"/>
                </a:lnTo>
                <a:lnTo>
                  <a:pt x="2290571" y="927353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2295893" y="936497"/>
                </a:moveTo>
                <a:lnTo>
                  <a:pt x="2295893" y="927353"/>
                </a:lnTo>
                <a:lnTo>
                  <a:pt x="2290571" y="931925"/>
                </a:lnTo>
                <a:lnTo>
                  <a:pt x="2290571" y="936497"/>
                </a:lnTo>
                <a:lnTo>
                  <a:pt x="2295893" y="9364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76518" y="2378309"/>
            <a:ext cx="219912" cy="203079"/>
          </a:xfrm>
          <a:custGeom>
            <a:avLst/>
            <a:gdLst/>
            <a:ahLst/>
            <a:cxnLst/>
            <a:rect l="l" t="t" r="r" b="b"/>
            <a:pathLst>
              <a:path w="257175" h="237489">
                <a:moveTo>
                  <a:pt x="209550" y="229605"/>
                </a:moveTo>
                <a:lnTo>
                  <a:pt x="209550" y="177545"/>
                </a:lnTo>
                <a:lnTo>
                  <a:pt x="63246" y="0"/>
                </a:lnTo>
                <a:lnTo>
                  <a:pt x="0" y="0"/>
                </a:lnTo>
                <a:lnTo>
                  <a:pt x="0" y="8382"/>
                </a:lnTo>
                <a:lnTo>
                  <a:pt x="19050" y="8381"/>
                </a:lnTo>
                <a:lnTo>
                  <a:pt x="23622" y="9905"/>
                </a:lnTo>
                <a:lnTo>
                  <a:pt x="25146" y="12953"/>
                </a:lnTo>
                <a:lnTo>
                  <a:pt x="30480" y="14477"/>
                </a:lnTo>
                <a:lnTo>
                  <a:pt x="33528" y="14477"/>
                </a:lnTo>
                <a:lnTo>
                  <a:pt x="38100" y="20574"/>
                </a:lnTo>
                <a:lnTo>
                  <a:pt x="41148" y="25145"/>
                </a:lnTo>
                <a:lnTo>
                  <a:pt x="49530" y="33527"/>
                </a:lnTo>
                <a:lnTo>
                  <a:pt x="49530" y="233172"/>
                </a:lnTo>
                <a:lnTo>
                  <a:pt x="63246" y="233172"/>
                </a:lnTo>
                <a:lnTo>
                  <a:pt x="63246" y="52578"/>
                </a:lnTo>
                <a:lnTo>
                  <a:pt x="209550" y="229605"/>
                </a:lnTo>
                <a:close/>
              </a:path>
              <a:path w="257175" h="237489">
                <a:moveTo>
                  <a:pt x="49530" y="233172"/>
                </a:moveTo>
                <a:lnTo>
                  <a:pt x="49530" y="211074"/>
                </a:lnTo>
                <a:lnTo>
                  <a:pt x="45720" y="215646"/>
                </a:lnTo>
                <a:lnTo>
                  <a:pt x="42672" y="219456"/>
                </a:lnTo>
                <a:lnTo>
                  <a:pt x="41148" y="225552"/>
                </a:lnTo>
                <a:lnTo>
                  <a:pt x="33528" y="228600"/>
                </a:lnTo>
                <a:lnTo>
                  <a:pt x="23622" y="231647"/>
                </a:lnTo>
                <a:lnTo>
                  <a:pt x="16002" y="231647"/>
                </a:lnTo>
                <a:lnTo>
                  <a:pt x="16002" y="233172"/>
                </a:lnTo>
                <a:lnTo>
                  <a:pt x="49530" y="233172"/>
                </a:lnTo>
                <a:close/>
              </a:path>
              <a:path w="257175" h="237489">
                <a:moveTo>
                  <a:pt x="96774" y="233172"/>
                </a:moveTo>
                <a:lnTo>
                  <a:pt x="96774" y="231647"/>
                </a:lnTo>
                <a:lnTo>
                  <a:pt x="89154" y="231647"/>
                </a:lnTo>
                <a:lnTo>
                  <a:pt x="79248" y="228600"/>
                </a:lnTo>
                <a:lnTo>
                  <a:pt x="71628" y="225552"/>
                </a:lnTo>
                <a:lnTo>
                  <a:pt x="66294" y="224028"/>
                </a:lnTo>
                <a:lnTo>
                  <a:pt x="63246" y="219456"/>
                </a:lnTo>
                <a:lnTo>
                  <a:pt x="63246" y="233172"/>
                </a:lnTo>
                <a:lnTo>
                  <a:pt x="96774" y="233172"/>
                </a:lnTo>
                <a:close/>
              </a:path>
              <a:path w="257175" h="237489">
                <a:moveTo>
                  <a:pt x="256794" y="4571"/>
                </a:moveTo>
                <a:lnTo>
                  <a:pt x="256794" y="0"/>
                </a:lnTo>
                <a:lnTo>
                  <a:pt x="176022" y="0"/>
                </a:lnTo>
                <a:lnTo>
                  <a:pt x="176022" y="4571"/>
                </a:lnTo>
                <a:lnTo>
                  <a:pt x="192024" y="4571"/>
                </a:lnTo>
                <a:lnTo>
                  <a:pt x="198120" y="8381"/>
                </a:lnTo>
                <a:lnTo>
                  <a:pt x="206502" y="14477"/>
                </a:lnTo>
                <a:lnTo>
                  <a:pt x="209550" y="22097"/>
                </a:lnTo>
                <a:lnTo>
                  <a:pt x="209550" y="229605"/>
                </a:lnTo>
                <a:lnTo>
                  <a:pt x="215646" y="236982"/>
                </a:lnTo>
                <a:lnTo>
                  <a:pt x="222504" y="236982"/>
                </a:lnTo>
                <a:lnTo>
                  <a:pt x="222504" y="39623"/>
                </a:lnTo>
                <a:lnTo>
                  <a:pt x="224028" y="27431"/>
                </a:lnTo>
                <a:lnTo>
                  <a:pt x="224028" y="20573"/>
                </a:lnTo>
                <a:lnTo>
                  <a:pt x="228600" y="9905"/>
                </a:lnTo>
                <a:lnTo>
                  <a:pt x="234696" y="8381"/>
                </a:lnTo>
                <a:lnTo>
                  <a:pt x="241554" y="4571"/>
                </a:lnTo>
                <a:lnTo>
                  <a:pt x="256794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75866" y="2378309"/>
            <a:ext cx="220998" cy="203079"/>
          </a:xfrm>
          <a:custGeom>
            <a:avLst/>
            <a:gdLst/>
            <a:ahLst/>
            <a:cxnLst/>
            <a:rect l="l" t="t" r="r" b="b"/>
            <a:pathLst>
              <a:path w="258445" h="237489">
                <a:moveTo>
                  <a:pt x="64008" y="761"/>
                </a:moveTo>
                <a:lnTo>
                  <a:pt x="64008" y="0"/>
                </a:lnTo>
                <a:lnTo>
                  <a:pt x="0" y="0"/>
                </a:lnTo>
                <a:lnTo>
                  <a:pt x="0" y="8382"/>
                </a:lnTo>
                <a:lnTo>
                  <a:pt x="762" y="8382"/>
                </a:lnTo>
                <a:lnTo>
                  <a:pt x="761" y="761"/>
                </a:lnTo>
                <a:lnTo>
                  <a:pt x="64008" y="761"/>
                </a:lnTo>
                <a:close/>
              </a:path>
              <a:path w="258445" h="237489">
                <a:moveTo>
                  <a:pt x="26424" y="12339"/>
                </a:moveTo>
                <a:lnTo>
                  <a:pt x="25146" y="9143"/>
                </a:lnTo>
                <a:lnTo>
                  <a:pt x="24384" y="9143"/>
                </a:lnTo>
                <a:lnTo>
                  <a:pt x="19812" y="7619"/>
                </a:lnTo>
                <a:lnTo>
                  <a:pt x="762" y="7620"/>
                </a:lnTo>
                <a:lnTo>
                  <a:pt x="762" y="8382"/>
                </a:lnTo>
                <a:lnTo>
                  <a:pt x="19812" y="8381"/>
                </a:lnTo>
                <a:lnTo>
                  <a:pt x="24384" y="9905"/>
                </a:lnTo>
                <a:lnTo>
                  <a:pt x="25908" y="12953"/>
                </a:lnTo>
                <a:lnTo>
                  <a:pt x="25908" y="12191"/>
                </a:lnTo>
                <a:lnTo>
                  <a:pt x="26424" y="12339"/>
                </a:lnTo>
                <a:close/>
              </a:path>
              <a:path w="258445" h="237489">
                <a:moveTo>
                  <a:pt x="41910" y="225552"/>
                </a:moveTo>
                <a:lnTo>
                  <a:pt x="34290" y="228600"/>
                </a:lnTo>
                <a:lnTo>
                  <a:pt x="24384" y="231647"/>
                </a:lnTo>
                <a:lnTo>
                  <a:pt x="16002" y="231647"/>
                </a:lnTo>
                <a:lnTo>
                  <a:pt x="16002" y="233934"/>
                </a:lnTo>
                <a:lnTo>
                  <a:pt x="16764" y="233934"/>
                </a:lnTo>
                <a:lnTo>
                  <a:pt x="16764" y="232410"/>
                </a:lnTo>
                <a:lnTo>
                  <a:pt x="24384" y="232410"/>
                </a:lnTo>
                <a:lnTo>
                  <a:pt x="34290" y="229361"/>
                </a:lnTo>
                <a:lnTo>
                  <a:pt x="41910" y="225552"/>
                </a:lnTo>
                <a:close/>
              </a:path>
              <a:path w="258445" h="237489">
                <a:moveTo>
                  <a:pt x="97536" y="233934"/>
                </a:moveTo>
                <a:lnTo>
                  <a:pt x="97536" y="233172"/>
                </a:lnTo>
                <a:lnTo>
                  <a:pt x="16764" y="233172"/>
                </a:lnTo>
                <a:lnTo>
                  <a:pt x="16764" y="233934"/>
                </a:lnTo>
                <a:lnTo>
                  <a:pt x="97536" y="233934"/>
                </a:lnTo>
                <a:close/>
              </a:path>
              <a:path w="258445" h="237489">
                <a:moveTo>
                  <a:pt x="26670" y="12953"/>
                </a:moveTo>
                <a:lnTo>
                  <a:pt x="26424" y="12339"/>
                </a:lnTo>
                <a:lnTo>
                  <a:pt x="25908" y="12191"/>
                </a:lnTo>
                <a:lnTo>
                  <a:pt x="26670" y="12953"/>
                </a:lnTo>
                <a:close/>
              </a:path>
              <a:path w="258445" h="237489">
                <a:moveTo>
                  <a:pt x="26670" y="13207"/>
                </a:moveTo>
                <a:lnTo>
                  <a:pt x="26670" y="12953"/>
                </a:lnTo>
                <a:lnTo>
                  <a:pt x="25908" y="12191"/>
                </a:lnTo>
                <a:lnTo>
                  <a:pt x="25908" y="12953"/>
                </a:lnTo>
                <a:lnTo>
                  <a:pt x="26670" y="13207"/>
                </a:lnTo>
                <a:close/>
              </a:path>
              <a:path w="258445" h="237489">
                <a:moveTo>
                  <a:pt x="34290" y="14477"/>
                </a:moveTo>
                <a:lnTo>
                  <a:pt x="34290" y="13715"/>
                </a:lnTo>
                <a:lnTo>
                  <a:pt x="31242" y="13715"/>
                </a:lnTo>
                <a:lnTo>
                  <a:pt x="26424" y="12339"/>
                </a:lnTo>
                <a:lnTo>
                  <a:pt x="26670" y="12953"/>
                </a:lnTo>
                <a:lnTo>
                  <a:pt x="26670" y="13207"/>
                </a:lnTo>
                <a:lnTo>
                  <a:pt x="30480" y="14477"/>
                </a:lnTo>
                <a:lnTo>
                  <a:pt x="34290" y="14477"/>
                </a:lnTo>
                <a:close/>
              </a:path>
              <a:path w="258445" h="237489">
                <a:moveTo>
                  <a:pt x="38862" y="20574"/>
                </a:moveTo>
                <a:lnTo>
                  <a:pt x="34290" y="14477"/>
                </a:lnTo>
                <a:lnTo>
                  <a:pt x="33528" y="14477"/>
                </a:lnTo>
                <a:lnTo>
                  <a:pt x="38862" y="20574"/>
                </a:lnTo>
                <a:close/>
              </a:path>
              <a:path w="258445" h="237489">
                <a:moveTo>
                  <a:pt x="42672" y="25145"/>
                </a:moveTo>
                <a:lnTo>
                  <a:pt x="38862" y="20574"/>
                </a:lnTo>
                <a:lnTo>
                  <a:pt x="41910" y="25908"/>
                </a:lnTo>
                <a:lnTo>
                  <a:pt x="41910" y="25145"/>
                </a:lnTo>
                <a:lnTo>
                  <a:pt x="42672" y="25145"/>
                </a:lnTo>
                <a:close/>
              </a:path>
              <a:path w="258445" h="237489">
                <a:moveTo>
                  <a:pt x="50292" y="211074"/>
                </a:moveTo>
                <a:lnTo>
                  <a:pt x="50292" y="33527"/>
                </a:lnTo>
                <a:lnTo>
                  <a:pt x="41910" y="25145"/>
                </a:lnTo>
                <a:lnTo>
                  <a:pt x="41910" y="25908"/>
                </a:lnTo>
                <a:lnTo>
                  <a:pt x="49530" y="33527"/>
                </a:lnTo>
                <a:lnTo>
                  <a:pt x="49530" y="212407"/>
                </a:lnTo>
                <a:lnTo>
                  <a:pt x="50292" y="211074"/>
                </a:lnTo>
                <a:close/>
              </a:path>
              <a:path w="258445" h="237489">
                <a:moveTo>
                  <a:pt x="49530" y="212407"/>
                </a:moveTo>
                <a:lnTo>
                  <a:pt x="49530" y="211074"/>
                </a:lnTo>
                <a:lnTo>
                  <a:pt x="46482" y="215646"/>
                </a:lnTo>
                <a:lnTo>
                  <a:pt x="43434" y="218694"/>
                </a:lnTo>
                <a:lnTo>
                  <a:pt x="43434" y="219456"/>
                </a:lnTo>
                <a:lnTo>
                  <a:pt x="41910" y="225552"/>
                </a:lnTo>
                <a:lnTo>
                  <a:pt x="42672" y="225552"/>
                </a:lnTo>
                <a:lnTo>
                  <a:pt x="44196" y="219456"/>
                </a:lnTo>
                <a:lnTo>
                  <a:pt x="47244" y="216408"/>
                </a:lnTo>
                <a:lnTo>
                  <a:pt x="49530" y="21240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64769" y="0"/>
                </a:lnTo>
                <a:lnTo>
                  <a:pt x="64008" y="0"/>
                </a:lnTo>
                <a:lnTo>
                  <a:pt x="209686" y="177545"/>
                </a:lnTo>
                <a:lnTo>
                  <a:pt x="210311" y="177545"/>
                </a:lnTo>
                <a:close/>
              </a:path>
              <a:path w="258445" h="237489">
                <a:moveTo>
                  <a:pt x="64769" y="52577"/>
                </a:moveTo>
                <a:lnTo>
                  <a:pt x="64769" y="51816"/>
                </a:lnTo>
                <a:lnTo>
                  <a:pt x="64008" y="51816"/>
                </a:lnTo>
                <a:lnTo>
                  <a:pt x="64008" y="52577"/>
                </a:lnTo>
                <a:lnTo>
                  <a:pt x="64769" y="52577"/>
                </a:lnTo>
                <a:close/>
              </a:path>
              <a:path w="258445" h="237489">
                <a:moveTo>
                  <a:pt x="217170" y="236220"/>
                </a:moveTo>
                <a:lnTo>
                  <a:pt x="64769" y="52577"/>
                </a:lnTo>
                <a:lnTo>
                  <a:pt x="64008" y="52577"/>
                </a:lnTo>
                <a:lnTo>
                  <a:pt x="216408" y="236982"/>
                </a:lnTo>
                <a:lnTo>
                  <a:pt x="216408" y="236220"/>
                </a:lnTo>
                <a:lnTo>
                  <a:pt x="217170" y="236220"/>
                </a:lnTo>
                <a:close/>
              </a:path>
              <a:path w="258445" h="237489">
                <a:moveTo>
                  <a:pt x="98298" y="233934"/>
                </a:moveTo>
                <a:lnTo>
                  <a:pt x="98298" y="231647"/>
                </a:lnTo>
                <a:lnTo>
                  <a:pt x="89916" y="231647"/>
                </a:lnTo>
                <a:lnTo>
                  <a:pt x="80010" y="228600"/>
                </a:lnTo>
                <a:lnTo>
                  <a:pt x="72390" y="224790"/>
                </a:lnTo>
                <a:lnTo>
                  <a:pt x="67818" y="223265"/>
                </a:lnTo>
                <a:lnTo>
                  <a:pt x="67818" y="224028"/>
                </a:lnTo>
                <a:lnTo>
                  <a:pt x="64770" y="218694"/>
                </a:lnTo>
                <a:lnTo>
                  <a:pt x="64769" y="53500"/>
                </a:lnTo>
                <a:lnTo>
                  <a:pt x="64008" y="52577"/>
                </a:lnTo>
                <a:lnTo>
                  <a:pt x="64008" y="219456"/>
                </a:lnTo>
                <a:lnTo>
                  <a:pt x="67056" y="224028"/>
                </a:lnTo>
                <a:lnTo>
                  <a:pt x="72390" y="225552"/>
                </a:lnTo>
                <a:lnTo>
                  <a:pt x="80010" y="229361"/>
                </a:lnTo>
                <a:lnTo>
                  <a:pt x="89154" y="232410"/>
                </a:lnTo>
                <a:lnTo>
                  <a:pt x="97536" y="232410"/>
                </a:lnTo>
                <a:lnTo>
                  <a:pt x="97536" y="233934"/>
                </a:lnTo>
                <a:lnTo>
                  <a:pt x="98298" y="233934"/>
                </a:lnTo>
                <a:close/>
              </a:path>
              <a:path w="258445" h="237489">
                <a:moveTo>
                  <a:pt x="177546" y="0"/>
                </a:moveTo>
                <a:lnTo>
                  <a:pt x="176784" y="0"/>
                </a:lnTo>
                <a:lnTo>
                  <a:pt x="176784" y="761"/>
                </a:lnTo>
                <a:lnTo>
                  <a:pt x="177546" y="0"/>
                </a:lnTo>
                <a:close/>
              </a:path>
              <a:path w="258445" h="237489">
                <a:moveTo>
                  <a:pt x="258318" y="5333"/>
                </a:moveTo>
                <a:lnTo>
                  <a:pt x="258318" y="0"/>
                </a:lnTo>
                <a:lnTo>
                  <a:pt x="177546" y="0"/>
                </a:lnTo>
                <a:lnTo>
                  <a:pt x="176784" y="761"/>
                </a:lnTo>
                <a:lnTo>
                  <a:pt x="257556" y="761"/>
                </a:lnTo>
                <a:lnTo>
                  <a:pt x="257556" y="5333"/>
                </a:lnTo>
                <a:lnTo>
                  <a:pt x="258318" y="5333"/>
                </a:lnTo>
                <a:close/>
              </a:path>
              <a:path w="258445" h="237489">
                <a:moveTo>
                  <a:pt x="177546" y="4571"/>
                </a:moveTo>
                <a:lnTo>
                  <a:pt x="177546" y="761"/>
                </a:lnTo>
                <a:lnTo>
                  <a:pt x="176784" y="761"/>
                </a:lnTo>
                <a:lnTo>
                  <a:pt x="176784" y="4571"/>
                </a:lnTo>
                <a:lnTo>
                  <a:pt x="177546" y="4571"/>
                </a:lnTo>
                <a:close/>
              </a:path>
              <a:path w="258445" h="237489">
                <a:moveTo>
                  <a:pt x="210311" y="22097"/>
                </a:moveTo>
                <a:lnTo>
                  <a:pt x="207264" y="14477"/>
                </a:lnTo>
                <a:lnTo>
                  <a:pt x="207264" y="13715"/>
                </a:lnTo>
                <a:lnTo>
                  <a:pt x="199644" y="7619"/>
                </a:lnTo>
                <a:lnTo>
                  <a:pt x="192786" y="4571"/>
                </a:lnTo>
                <a:lnTo>
                  <a:pt x="176784" y="4571"/>
                </a:lnTo>
                <a:lnTo>
                  <a:pt x="176784" y="5333"/>
                </a:lnTo>
                <a:lnTo>
                  <a:pt x="192786" y="5333"/>
                </a:lnTo>
                <a:lnTo>
                  <a:pt x="198882" y="8381"/>
                </a:lnTo>
                <a:lnTo>
                  <a:pt x="206502" y="14477"/>
                </a:lnTo>
                <a:lnTo>
                  <a:pt x="210311" y="2209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210311" y="22097"/>
                </a:lnTo>
                <a:lnTo>
                  <a:pt x="209550" y="22097"/>
                </a:lnTo>
                <a:lnTo>
                  <a:pt x="209550" y="176616"/>
                </a:lnTo>
                <a:lnTo>
                  <a:pt x="210311" y="177545"/>
                </a:lnTo>
                <a:close/>
              </a:path>
              <a:path w="258445" h="237489">
                <a:moveTo>
                  <a:pt x="209686" y="177545"/>
                </a:moveTo>
                <a:lnTo>
                  <a:pt x="209550" y="177379"/>
                </a:lnTo>
                <a:lnTo>
                  <a:pt x="209550" y="177545"/>
                </a:lnTo>
                <a:lnTo>
                  <a:pt x="209686" y="177545"/>
                </a:lnTo>
                <a:close/>
              </a:path>
              <a:path w="258445" h="237489">
                <a:moveTo>
                  <a:pt x="210311" y="178307"/>
                </a:moveTo>
                <a:lnTo>
                  <a:pt x="210311" y="177545"/>
                </a:lnTo>
                <a:lnTo>
                  <a:pt x="209686" y="177545"/>
                </a:lnTo>
                <a:lnTo>
                  <a:pt x="210311" y="178307"/>
                </a:lnTo>
                <a:close/>
              </a:path>
              <a:path w="258445" h="237489">
                <a:moveTo>
                  <a:pt x="223265" y="236220"/>
                </a:moveTo>
                <a:lnTo>
                  <a:pt x="216408" y="236220"/>
                </a:lnTo>
                <a:lnTo>
                  <a:pt x="216408" y="236982"/>
                </a:lnTo>
                <a:lnTo>
                  <a:pt x="222504" y="236982"/>
                </a:lnTo>
                <a:lnTo>
                  <a:pt x="223265" y="236220"/>
                </a:lnTo>
                <a:close/>
              </a:path>
              <a:path w="258445" h="237489">
                <a:moveTo>
                  <a:pt x="257556" y="5333"/>
                </a:moveTo>
                <a:lnTo>
                  <a:pt x="257556" y="4571"/>
                </a:lnTo>
                <a:lnTo>
                  <a:pt x="241554" y="4571"/>
                </a:lnTo>
                <a:lnTo>
                  <a:pt x="235458" y="7619"/>
                </a:lnTo>
                <a:lnTo>
                  <a:pt x="229361" y="9143"/>
                </a:lnTo>
                <a:lnTo>
                  <a:pt x="224028" y="20573"/>
                </a:lnTo>
                <a:lnTo>
                  <a:pt x="224028" y="27431"/>
                </a:lnTo>
                <a:lnTo>
                  <a:pt x="222504" y="39623"/>
                </a:lnTo>
                <a:lnTo>
                  <a:pt x="222504" y="236220"/>
                </a:lnTo>
                <a:lnTo>
                  <a:pt x="223265" y="236220"/>
                </a:lnTo>
                <a:lnTo>
                  <a:pt x="223265" y="39623"/>
                </a:lnTo>
                <a:lnTo>
                  <a:pt x="224790" y="27431"/>
                </a:lnTo>
                <a:lnTo>
                  <a:pt x="224790" y="20573"/>
                </a:lnTo>
                <a:lnTo>
                  <a:pt x="229361" y="9905"/>
                </a:lnTo>
                <a:lnTo>
                  <a:pt x="235458" y="8381"/>
                </a:lnTo>
                <a:lnTo>
                  <a:pt x="236220" y="8381"/>
                </a:lnTo>
                <a:lnTo>
                  <a:pt x="242315" y="5333"/>
                </a:lnTo>
                <a:lnTo>
                  <a:pt x="257556" y="5333"/>
                </a:lnTo>
                <a:close/>
              </a:path>
              <a:path w="258445" h="237489">
                <a:moveTo>
                  <a:pt x="223265" y="236982"/>
                </a:moveTo>
                <a:lnTo>
                  <a:pt x="223265" y="236220"/>
                </a:lnTo>
                <a:lnTo>
                  <a:pt x="222504" y="236982"/>
                </a:lnTo>
                <a:lnTo>
                  <a:pt x="223265" y="2369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76794" y="2252225"/>
            <a:ext cx="392584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0" y="0"/>
                </a:moveTo>
                <a:lnTo>
                  <a:pt x="458724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69052" y="2223230"/>
            <a:ext cx="74932" cy="56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44366" y="2252225"/>
            <a:ext cx="390955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34670" y="2223230"/>
            <a:ext cx="75584" cy="56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40075" y="3087240"/>
            <a:ext cx="474033" cy="475119"/>
          </a:xfrm>
          <a:custGeom>
            <a:avLst/>
            <a:gdLst/>
            <a:ahLst/>
            <a:cxnLst/>
            <a:rect l="l" t="t" r="r" b="b"/>
            <a:pathLst>
              <a:path w="554354" h="555625">
                <a:moveTo>
                  <a:pt x="7620" y="342899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2899"/>
                </a:lnTo>
                <a:close/>
              </a:path>
              <a:path w="554354" h="555625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449580" y="60959"/>
                </a:lnTo>
                <a:lnTo>
                  <a:pt x="399288" y="28955"/>
                </a:lnTo>
                <a:lnTo>
                  <a:pt x="398526" y="28955"/>
                </a:lnTo>
                <a:lnTo>
                  <a:pt x="341376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8193"/>
                </a:lnTo>
                <a:lnTo>
                  <a:pt x="153162" y="28955"/>
                </a:lnTo>
                <a:lnTo>
                  <a:pt x="152400" y="28955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4423"/>
                </a:lnTo>
                <a:lnTo>
                  <a:pt x="9144" y="348506"/>
                </a:lnTo>
                <a:lnTo>
                  <a:pt x="9144" y="278891"/>
                </a:lnTo>
                <a:lnTo>
                  <a:pt x="9194" y="279272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91"/>
                </a:lnTo>
                <a:lnTo>
                  <a:pt x="156972" y="37826"/>
                </a:lnTo>
                <a:lnTo>
                  <a:pt x="156972" y="37337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7337"/>
                </a:lnTo>
                <a:lnTo>
                  <a:pt x="394716" y="37804"/>
                </a:lnTo>
                <a:lnTo>
                  <a:pt x="444246" y="68113"/>
                </a:lnTo>
                <a:lnTo>
                  <a:pt x="444246" y="67817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1" y="279272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5625">
                <a:moveTo>
                  <a:pt x="9194" y="279272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4" y="279272"/>
                </a:lnTo>
                <a:close/>
              </a:path>
              <a:path w="554354" h="555625">
                <a:moveTo>
                  <a:pt x="17526" y="342137"/>
                </a:moveTo>
                <a:lnTo>
                  <a:pt x="9194" y="279272"/>
                </a:lnTo>
                <a:lnTo>
                  <a:pt x="9144" y="279653"/>
                </a:lnTo>
                <a:lnTo>
                  <a:pt x="9144" y="348506"/>
                </a:lnTo>
                <a:lnTo>
                  <a:pt x="16764" y="368916"/>
                </a:lnTo>
                <a:lnTo>
                  <a:pt x="16764" y="341375"/>
                </a:lnTo>
                <a:lnTo>
                  <a:pt x="17526" y="342137"/>
                </a:lnTo>
                <a:close/>
              </a:path>
              <a:path w="554354" h="555625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5625">
                <a:moveTo>
                  <a:pt x="68519" y="447957"/>
                </a:moveTo>
                <a:lnTo>
                  <a:pt x="37338" y="397001"/>
                </a:lnTo>
                <a:lnTo>
                  <a:pt x="37338" y="398525"/>
                </a:lnTo>
                <a:lnTo>
                  <a:pt x="16764" y="341375"/>
                </a:lnTo>
                <a:lnTo>
                  <a:pt x="16764" y="368916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3389"/>
                </a:lnTo>
                <a:lnTo>
                  <a:pt x="61722" y="454151"/>
                </a:lnTo>
                <a:lnTo>
                  <a:pt x="67818" y="460022"/>
                </a:lnTo>
                <a:lnTo>
                  <a:pt x="67818" y="447293"/>
                </a:lnTo>
                <a:lnTo>
                  <a:pt x="68519" y="447957"/>
                </a:lnTo>
                <a:close/>
              </a:path>
              <a:path w="554354" h="555625">
                <a:moveTo>
                  <a:pt x="68580" y="448055"/>
                </a:moveTo>
                <a:lnTo>
                  <a:pt x="67818" y="447293"/>
                </a:lnTo>
                <a:lnTo>
                  <a:pt x="68580" y="448055"/>
                </a:lnTo>
                <a:close/>
              </a:path>
              <a:path w="554354" h="555625">
                <a:moveTo>
                  <a:pt x="68580" y="460755"/>
                </a:moveTo>
                <a:lnTo>
                  <a:pt x="68580" y="448055"/>
                </a:lnTo>
                <a:lnTo>
                  <a:pt x="67818" y="447293"/>
                </a:lnTo>
                <a:lnTo>
                  <a:pt x="67818" y="460022"/>
                </a:lnTo>
                <a:lnTo>
                  <a:pt x="68580" y="460755"/>
                </a:lnTo>
                <a:close/>
              </a:path>
              <a:path w="554354" h="555625">
                <a:moveTo>
                  <a:pt x="109728" y="498633"/>
                </a:moveTo>
                <a:lnTo>
                  <a:pt x="109728" y="486917"/>
                </a:lnTo>
                <a:lnTo>
                  <a:pt x="68519" y="447957"/>
                </a:lnTo>
                <a:lnTo>
                  <a:pt x="68580" y="460755"/>
                </a:lnTo>
                <a:lnTo>
                  <a:pt x="102870" y="493775"/>
                </a:lnTo>
                <a:lnTo>
                  <a:pt x="103632" y="494537"/>
                </a:lnTo>
                <a:lnTo>
                  <a:pt x="109728" y="498633"/>
                </a:lnTo>
                <a:close/>
              </a:path>
              <a:path w="554354" h="555625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5625">
                <a:moveTo>
                  <a:pt x="109068" y="68514"/>
                </a:moveTo>
                <a:close/>
              </a:path>
              <a:path w="554354" h="555625">
                <a:moveTo>
                  <a:pt x="157734" y="529303"/>
                </a:moveTo>
                <a:lnTo>
                  <a:pt x="157734" y="519683"/>
                </a:lnTo>
                <a:lnTo>
                  <a:pt x="108966" y="486155"/>
                </a:lnTo>
                <a:lnTo>
                  <a:pt x="109728" y="486917"/>
                </a:lnTo>
                <a:lnTo>
                  <a:pt x="109728" y="498633"/>
                </a:lnTo>
                <a:lnTo>
                  <a:pt x="152400" y="527303"/>
                </a:lnTo>
                <a:lnTo>
                  <a:pt x="153162" y="528065"/>
                </a:lnTo>
                <a:lnTo>
                  <a:pt x="153924" y="528065"/>
                </a:lnTo>
                <a:lnTo>
                  <a:pt x="157734" y="529303"/>
                </a:lnTo>
                <a:close/>
              </a:path>
              <a:path w="554354" h="555625">
                <a:moveTo>
                  <a:pt x="109728" y="68091"/>
                </a:moveTo>
                <a:lnTo>
                  <a:pt x="109728" y="67817"/>
                </a:lnTo>
                <a:lnTo>
                  <a:pt x="109068" y="68514"/>
                </a:lnTo>
                <a:lnTo>
                  <a:pt x="109728" y="68091"/>
                </a:lnTo>
                <a:close/>
              </a:path>
              <a:path w="554354" h="555625">
                <a:moveTo>
                  <a:pt x="157734" y="37337"/>
                </a:moveTo>
                <a:lnTo>
                  <a:pt x="156972" y="37337"/>
                </a:lnTo>
                <a:lnTo>
                  <a:pt x="156972" y="37826"/>
                </a:lnTo>
                <a:lnTo>
                  <a:pt x="157734" y="37337"/>
                </a:lnTo>
                <a:close/>
              </a:path>
              <a:path w="554354" h="555625">
                <a:moveTo>
                  <a:pt x="215646" y="537971"/>
                </a:moveTo>
                <a:lnTo>
                  <a:pt x="156972" y="518921"/>
                </a:lnTo>
                <a:lnTo>
                  <a:pt x="157734" y="519683"/>
                </a:lnTo>
                <a:lnTo>
                  <a:pt x="157734" y="529303"/>
                </a:lnTo>
                <a:lnTo>
                  <a:pt x="212598" y="547115"/>
                </a:lnTo>
                <a:lnTo>
                  <a:pt x="213360" y="547115"/>
                </a:lnTo>
                <a:lnTo>
                  <a:pt x="214884" y="547322"/>
                </a:lnTo>
                <a:lnTo>
                  <a:pt x="214884" y="537971"/>
                </a:lnTo>
                <a:lnTo>
                  <a:pt x="215646" y="537971"/>
                </a:lnTo>
                <a:close/>
              </a:path>
              <a:path w="554354" h="555625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5625">
                <a:moveTo>
                  <a:pt x="276606" y="555497"/>
                </a:moveTo>
                <a:lnTo>
                  <a:pt x="276606" y="545591"/>
                </a:lnTo>
                <a:lnTo>
                  <a:pt x="275082" y="545591"/>
                </a:lnTo>
                <a:lnTo>
                  <a:pt x="275082" y="545403"/>
                </a:lnTo>
                <a:lnTo>
                  <a:pt x="214884" y="537971"/>
                </a:lnTo>
                <a:lnTo>
                  <a:pt x="214884" y="547322"/>
                </a:lnTo>
                <a:lnTo>
                  <a:pt x="275082" y="555497"/>
                </a:lnTo>
                <a:lnTo>
                  <a:pt x="275082" y="545591"/>
                </a:lnTo>
                <a:lnTo>
                  <a:pt x="275857" y="545499"/>
                </a:lnTo>
                <a:lnTo>
                  <a:pt x="275857" y="555497"/>
                </a:lnTo>
                <a:lnTo>
                  <a:pt x="276606" y="555497"/>
                </a:lnTo>
                <a:close/>
              </a:path>
              <a:path w="554354" h="555625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5625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5625">
                <a:moveTo>
                  <a:pt x="339090" y="547216"/>
                </a:moveTo>
                <a:lnTo>
                  <a:pt x="339090" y="537971"/>
                </a:lnTo>
                <a:lnTo>
                  <a:pt x="275857" y="545499"/>
                </a:lnTo>
                <a:lnTo>
                  <a:pt x="276606" y="545591"/>
                </a:lnTo>
                <a:lnTo>
                  <a:pt x="276606" y="555497"/>
                </a:lnTo>
                <a:lnTo>
                  <a:pt x="339090" y="547216"/>
                </a:lnTo>
                <a:close/>
              </a:path>
              <a:path w="554354" h="555625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5625">
                <a:moveTo>
                  <a:pt x="394716" y="518921"/>
                </a:moveTo>
                <a:lnTo>
                  <a:pt x="337566" y="537971"/>
                </a:lnTo>
                <a:lnTo>
                  <a:pt x="339090" y="537971"/>
                </a:lnTo>
                <a:lnTo>
                  <a:pt x="339090" y="547216"/>
                </a:lnTo>
                <a:lnTo>
                  <a:pt x="340614" y="547115"/>
                </a:lnTo>
                <a:lnTo>
                  <a:pt x="393954" y="529335"/>
                </a:lnTo>
                <a:lnTo>
                  <a:pt x="393954" y="519683"/>
                </a:lnTo>
                <a:lnTo>
                  <a:pt x="394716" y="518921"/>
                </a:lnTo>
                <a:close/>
              </a:path>
              <a:path w="554354" h="555625">
                <a:moveTo>
                  <a:pt x="394716" y="37804"/>
                </a:moveTo>
                <a:lnTo>
                  <a:pt x="394716" y="37337"/>
                </a:lnTo>
                <a:lnTo>
                  <a:pt x="393954" y="37337"/>
                </a:lnTo>
                <a:lnTo>
                  <a:pt x="394716" y="37804"/>
                </a:lnTo>
                <a:close/>
              </a:path>
              <a:path w="554354" h="555625">
                <a:moveTo>
                  <a:pt x="445008" y="486155"/>
                </a:moveTo>
                <a:lnTo>
                  <a:pt x="393954" y="519683"/>
                </a:lnTo>
                <a:lnTo>
                  <a:pt x="393954" y="529335"/>
                </a:lnTo>
                <a:lnTo>
                  <a:pt x="397764" y="528065"/>
                </a:lnTo>
                <a:lnTo>
                  <a:pt x="398526" y="528065"/>
                </a:lnTo>
                <a:lnTo>
                  <a:pt x="399288" y="527303"/>
                </a:lnTo>
                <a:lnTo>
                  <a:pt x="444246" y="498450"/>
                </a:lnTo>
                <a:lnTo>
                  <a:pt x="444246" y="486917"/>
                </a:lnTo>
                <a:lnTo>
                  <a:pt x="445008" y="486155"/>
                </a:lnTo>
                <a:close/>
              </a:path>
              <a:path w="554354" h="555625">
                <a:moveTo>
                  <a:pt x="444974" y="68559"/>
                </a:moveTo>
                <a:lnTo>
                  <a:pt x="444246" y="67817"/>
                </a:lnTo>
                <a:lnTo>
                  <a:pt x="444246" y="68113"/>
                </a:lnTo>
                <a:lnTo>
                  <a:pt x="444974" y="68559"/>
                </a:lnTo>
                <a:close/>
              </a:path>
              <a:path w="554354" h="555625">
                <a:moveTo>
                  <a:pt x="486918" y="460408"/>
                </a:moveTo>
                <a:lnTo>
                  <a:pt x="486918" y="447293"/>
                </a:lnTo>
                <a:lnTo>
                  <a:pt x="486156" y="448055"/>
                </a:lnTo>
                <a:lnTo>
                  <a:pt x="444246" y="486917"/>
                </a:lnTo>
                <a:lnTo>
                  <a:pt x="444246" y="498450"/>
                </a:lnTo>
                <a:lnTo>
                  <a:pt x="450342" y="494537"/>
                </a:lnTo>
                <a:lnTo>
                  <a:pt x="450342" y="493775"/>
                </a:lnTo>
                <a:lnTo>
                  <a:pt x="486918" y="460408"/>
                </a:lnTo>
                <a:close/>
              </a:path>
              <a:path w="554354" h="555625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5625">
                <a:moveTo>
                  <a:pt x="486237" y="447925"/>
                </a:moveTo>
                <a:lnTo>
                  <a:pt x="486156" y="448055"/>
                </a:lnTo>
                <a:lnTo>
                  <a:pt x="486237" y="447925"/>
                </a:lnTo>
                <a:close/>
              </a:path>
              <a:path w="554354" h="555625">
                <a:moveTo>
                  <a:pt x="486918" y="447293"/>
                </a:moveTo>
                <a:lnTo>
                  <a:pt x="486237" y="447925"/>
                </a:lnTo>
                <a:lnTo>
                  <a:pt x="486156" y="448055"/>
                </a:lnTo>
                <a:lnTo>
                  <a:pt x="486918" y="447293"/>
                </a:lnTo>
                <a:close/>
              </a:path>
              <a:path w="554354" h="555625">
                <a:moveTo>
                  <a:pt x="517658" y="397801"/>
                </a:moveTo>
                <a:lnTo>
                  <a:pt x="486237" y="447925"/>
                </a:lnTo>
                <a:lnTo>
                  <a:pt x="486918" y="447293"/>
                </a:lnTo>
                <a:lnTo>
                  <a:pt x="486918" y="460408"/>
                </a:lnTo>
                <a:lnTo>
                  <a:pt x="493776" y="454151"/>
                </a:lnTo>
                <a:lnTo>
                  <a:pt x="493776" y="453389"/>
                </a:lnTo>
                <a:lnTo>
                  <a:pt x="494538" y="453389"/>
                </a:lnTo>
                <a:lnTo>
                  <a:pt x="517398" y="416033"/>
                </a:lnTo>
                <a:lnTo>
                  <a:pt x="517398" y="398525"/>
                </a:lnTo>
                <a:lnTo>
                  <a:pt x="517658" y="397801"/>
                </a:lnTo>
                <a:close/>
              </a:path>
              <a:path w="554354" h="555625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5625">
                <a:moveTo>
                  <a:pt x="518160" y="397001"/>
                </a:moveTo>
                <a:lnTo>
                  <a:pt x="517658" y="397801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5625">
                <a:moveTo>
                  <a:pt x="518160" y="414788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6033"/>
                </a:lnTo>
                <a:lnTo>
                  <a:pt x="518160" y="414788"/>
                </a:lnTo>
                <a:close/>
              </a:path>
              <a:path w="554354" h="555625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1" y="279272"/>
                </a:lnTo>
                <a:lnTo>
                  <a:pt x="537972" y="342137"/>
                </a:lnTo>
                <a:lnTo>
                  <a:pt x="537972" y="341375"/>
                </a:lnTo>
                <a:lnTo>
                  <a:pt x="517658" y="397801"/>
                </a:lnTo>
                <a:lnTo>
                  <a:pt x="518160" y="397001"/>
                </a:lnTo>
                <a:lnTo>
                  <a:pt x="518160" y="414788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4423"/>
                </a:lnTo>
                <a:lnTo>
                  <a:pt x="547116" y="342899"/>
                </a:lnTo>
                <a:lnTo>
                  <a:pt x="553974" y="279653"/>
                </a:lnTo>
                <a:close/>
              </a:path>
              <a:path w="554354" h="555625">
                <a:moveTo>
                  <a:pt x="549021" y="279272"/>
                </a:moveTo>
                <a:lnTo>
                  <a:pt x="544068" y="278891"/>
                </a:lnTo>
                <a:lnTo>
                  <a:pt x="544031" y="279272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38811" y="3280763"/>
            <a:ext cx="114680" cy="140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09221" y="3326048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02782" y="3297053"/>
            <a:ext cx="74281" cy="579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799984" y="2948451"/>
            <a:ext cx="1967263" cy="1361826"/>
          </a:xfrm>
          <a:custGeom>
            <a:avLst/>
            <a:gdLst/>
            <a:ahLst/>
            <a:cxnLst/>
            <a:rect l="l" t="t" r="r" b="b"/>
            <a:pathLst>
              <a:path w="2300604" h="1592579">
                <a:moveTo>
                  <a:pt x="2300477" y="1592579"/>
                </a:moveTo>
                <a:lnTo>
                  <a:pt x="2300477" y="0"/>
                </a:lnTo>
                <a:lnTo>
                  <a:pt x="0" y="0"/>
                </a:lnTo>
                <a:lnTo>
                  <a:pt x="0" y="1592580"/>
                </a:lnTo>
                <a:lnTo>
                  <a:pt x="4572" y="1592580"/>
                </a:lnTo>
                <a:lnTo>
                  <a:pt x="4572" y="9906"/>
                </a:lnTo>
                <a:lnTo>
                  <a:pt x="9905" y="4572"/>
                </a:lnTo>
                <a:lnTo>
                  <a:pt x="9905" y="9906"/>
                </a:lnTo>
                <a:lnTo>
                  <a:pt x="2290571" y="9906"/>
                </a:lnTo>
                <a:lnTo>
                  <a:pt x="2290571" y="4572"/>
                </a:lnTo>
                <a:lnTo>
                  <a:pt x="2295893" y="9906"/>
                </a:lnTo>
                <a:lnTo>
                  <a:pt x="2295893" y="1592579"/>
                </a:lnTo>
                <a:lnTo>
                  <a:pt x="2300477" y="1592579"/>
                </a:lnTo>
                <a:close/>
              </a:path>
              <a:path w="2300604" h="1592579">
                <a:moveTo>
                  <a:pt x="9905" y="9906"/>
                </a:moveTo>
                <a:lnTo>
                  <a:pt x="9905" y="4572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2300604" h="1592579">
                <a:moveTo>
                  <a:pt x="9905" y="1582674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1582674"/>
                </a:lnTo>
                <a:lnTo>
                  <a:pt x="9905" y="1582674"/>
                </a:lnTo>
                <a:close/>
              </a:path>
              <a:path w="2300604" h="1592579">
                <a:moveTo>
                  <a:pt x="2295893" y="1582674"/>
                </a:moveTo>
                <a:lnTo>
                  <a:pt x="4572" y="1582674"/>
                </a:lnTo>
                <a:lnTo>
                  <a:pt x="9905" y="1587246"/>
                </a:lnTo>
                <a:lnTo>
                  <a:pt x="9905" y="1592580"/>
                </a:lnTo>
                <a:lnTo>
                  <a:pt x="2290571" y="1592579"/>
                </a:lnTo>
                <a:lnTo>
                  <a:pt x="2290571" y="1587246"/>
                </a:lnTo>
                <a:lnTo>
                  <a:pt x="2295893" y="1582674"/>
                </a:lnTo>
                <a:close/>
              </a:path>
              <a:path w="2300604" h="1592579">
                <a:moveTo>
                  <a:pt x="9905" y="1592580"/>
                </a:moveTo>
                <a:lnTo>
                  <a:pt x="9905" y="1587246"/>
                </a:lnTo>
                <a:lnTo>
                  <a:pt x="4572" y="1582674"/>
                </a:lnTo>
                <a:lnTo>
                  <a:pt x="4572" y="1592580"/>
                </a:lnTo>
                <a:lnTo>
                  <a:pt x="9905" y="1592580"/>
                </a:lnTo>
                <a:close/>
              </a:path>
              <a:path w="2300604" h="1592579">
                <a:moveTo>
                  <a:pt x="2295893" y="9906"/>
                </a:moveTo>
                <a:lnTo>
                  <a:pt x="2290571" y="4572"/>
                </a:lnTo>
                <a:lnTo>
                  <a:pt x="2290571" y="9906"/>
                </a:lnTo>
                <a:lnTo>
                  <a:pt x="2295893" y="9906"/>
                </a:lnTo>
                <a:close/>
              </a:path>
              <a:path w="2300604" h="1592579">
                <a:moveTo>
                  <a:pt x="2295893" y="1582674"/>
                </a:moveTo>
                <a:lnTo>
                  <a:pt x="2295893" y="9906"/>
                </a:lnTo>
                <a:lnTo>
                  <a:pt x="2290571" y="9906"/>
                </a:lnTo>
                <a:lnTo>
                  <a:pt x="2290571" y="1582674"/>
                </a:lnTo>
                <a:lnTo>
                  <a:pt x="2295893" y="1582674"/>
                </a:lnTo>
                <a:close/>
              </a:path>
              <a:path w="2300604" h="1592579">
                <a:moveTo>
                  <a:pt x="2295893" y="1592579"/>
                </a:moveTo>
                <a:lnTo>
                  <a:pt x="2295893" y="1582674"/>
                </a:lnTo>
                <a:lnTo>
                  <a:pt x="2290571" y="1587246"/>
                </a:lnTo>
                <a:lnTo>
                  <a:pt x="2290571" y="1592579"/>
                </a:lnTo>
                <a:lnTo>
                  <a:pt x="2295893" y="15925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38724" y="4014455"/>
            <a:ext cx="259551" cy="199821"/>
          </a:xfrm>
          <a:custGeom>
            <a:avLst/>
            <a:gdLst/>
            <a:ahLst/>
            <a:cxnLst/>
            <a:rect l="l" t="t" r="r" b="b"/>
            <a:pathLst>
              <a:path w="303529" h="233679">
                <a:moveTo>
                  <a:pt x="303276" y="4572"/>
                </a:moveTo>
                <a:lnTo>
                  <a:pt x="303276" y="0"/>
                </a:lnTo>
                <a:lnTo>
                  <a:pt x="240792" y="0"/>
                </a:lnTo>
                <a:lnTo>
                  <a:pt x="150876" y="182118"/>
                </a:lnTo>
                <a:lnTo>
                  <a:pt x="67818" y="0"/>
                </a:lnTo>
                <a:lnTo>
                  <a:pt x="0" y="0"/>
                </a:lnTo>
                <a:lnTo>
                  <a:pt x="0" y="4572"/>
                </a:lnTo>
                <a:lnTo>
                  <a:pt x="17526" y="4572"/>
                </a:lnTo>
                <a:lnTo>
                  <a:pt x="29718" y="10668"/>
                </a:lnTo>
                <a:lnTo>
                  <a:pt x="29718" y="13716"/>
                </a:lnTo>
                <a:lnTo>
                  <a:pt x="32766" y="22098"/>
                </a:lnTo>
                <a:lnTo>
                  <a:pt x="32766" y="233172"/>
                </a:lnTo>
                <a:lnTo>
                  <a:pt x="47244" y="233172"/>
                </a:lnTo>
                <a:lnTo>
                  <a:pt x="47244" y="35814"/>
                </a:lnTo>
                <a:lnTo>
                  <a:pt x="140970" y="233172"/>
                </a:lnTo>
                <a:lnTo>
                  <a:pt x="142494" y="233172"/>
                </a:lnTo>
                <a:lnTo>
                  <a:pt x="237744" y="35814"/>
                </a:lnTo>
                <a:lnTo>
                  <a:pt x="237744" y="233172"/>
                </a:lnTo>
                <a:lnTo>
                  <a:pt x="271272" y="233172"/>
                </a:lnTo>
                <a:lnTo>
                  <a:pt x="271272" y="19050"/>
                </a:lnTo>
                <a:lnTo>
                  <a:pt x="275844" y="9144"/>
                </a:lnTo>
                <a:lnTo>
                  <a:pt x="280416" y="6096"/>
                </a:lnTo>
                <a:lnTo>
                  <a:pt x="288798" y="4572"/>
                </a:lnTo>
                <a:lnTo>
                  <a:pt x="303276" y="4572"/>
                </a:lnTo>
                <a:close/>
              </a:path>
              <a:path w="303529" h="233679">
                <a:moveTo>
                  <a:pt x="32766" y="233172"/>
                </a:moveTo>
                <a:lnTo>
                  <a:pt x="32766" y="215646"/>
                </a:lnTo>
                <a:lnTo>
                  <a:pt x="29718" y="217170"/>
                </a:lnTo>
                <a:lnTo>
                  <a:pt x="25146" y="224790"/>
                </a:lnTo>
                <a:lnTo>
                  <a:pt x="17526" y="228600"/>
                </a:lnTo>
                <a:lnTo>
                  <a:pt x="7620" y="230124"/>
                </a:lnTo>
                <a:lnTo>
                  <a:pt x="0" y="230124"/>
                </a:lnTo>
                <a:lnTo>
                  <a:pt x="0" y="233172"/>
                </a:lnTo>
                <a:lnTo>
                  <a:pt x="32766" y="233172"/>
                </a:lnTo>
                <a:close/>
              </a:path>
              <a:path w="303529" h="233679">
                <a:moveTo>
                  <a:pt x="80772" y="233172"/>
                </a:moveTo>
                <a:lnTo>
                  <a:pt x="80772" y="230124"/>
                </a:lnTo>
                <a:lnTo>
                  <a:pt x="72390" y="230124"/>
                </a:lnTo>
                <a:lnTo>
                  <a:pt x="57150" y="224790"/>
                </a:lnTo>
                <a:lnTo>
                  <a:pt x="51816" y="221742"/>
                </a:lnTo>
                <a:lnTo>
                  <a:pt x="50292" y="217170"/>
                </a:lnTo>
                <a:lnTo>
                  <a:pt x="47244" y="211074"/>
                </a:lnTo>
                <a:lnTo>
                  <a:pt x="47244" y="233172"/>
                </a:lnTo>
                <a:lnTo>
                  <a:pt x="80772" y="233172"/>
                </a:lnTo>
                <a:close/>
              </a:path>
              <a:path w="303529" h="233679">
                <a:moveTo>
                  <a:pt x="237744" y="233172"/>
                </a:moveTo>
                <a:lnTo>
                  <a:pt x="237744" y="202692"/>
                </a:lnTo>
                <a:lnTo>
                  <a:pt x="236220" y="211074"/>
                </a:lnTo>
                <a:lnTo>
                  <a:pt x="236220" y="215646"/>
                </a:lnTo>
                <a:lnTo>
                  <a:pt x="233172" y="217170"/>
                </a:lnTo>
                <a:lnTo>
                  <a:pt x="228600" y="224790"/>
                </a:lnTo>
                <a:lnTo>
                  <a:pt x="220218" y="228600"/>
                </a:lnTo>
                <a:lnTo>
                  <a:pt x="211074" y="230124"/>
                </a:lnTo>
                <a:lnTo>
                  <a:pt x="205740" y="230124"/>
                </a:lnTo>
                <a:lnTo>
                  <a:pt x="205740" y="233172"/>
                </a:lnTo>
                <a:lnTo>
                  <a:pt x="237744" y="233172"/>
                </a:lnTo>
                <a:close/>
              </a:path>
              <a:path w="303529" h="233679">
                <a:moveTo>
                  <a:pt x="303276" y="233172"/>
                </a:moveTo>
                <a:lnTo>
                  <a:pt x="303276" y="230124"/>
                </a:lnTo>
                <a:lnTo>
                  <a:pt x="296418" y="230124"/>
                </a:lnTo>
                <a:lnTo>
                  <a:pt x="285750" y="228600"/>
                </a:lnTo>
                <a:lnTo>
                  <a:pt x="278892" y="224790"/>
                </a:lnTo>
                <a:lnTo>
                  <a:pt x="272796" y="221742"/>
                </a:lnTo>
                <a:lnTo>
                  <a:pt x="271272" y="217170"/>
                </a:lnTo>
                <a:lnTo>
                  <a:pt x="271272" y="233172"/>
                </a:lnTo>
                <a:lnTo>
                  <a:pt x="303276" y="2331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438074" y="4013804"/>
            <a:ext cx="260094" cy="200364"/>
          </a:xfrm>
          <a:custGeom>
            <a:avLst/>
            <a:gdLst/>
            <a:ahLst/>
            <a:cxnLst/>
            <a:rect l="l" t="t" r="r" b="b"/>
            <a:pathLst>
              <a:path w="304165" h="234314">
                <a:moveTo>
                  <a:pt x="151275" y="182074"/>
                </a:moveTo>
                <a:lnTo>
                  <a:pt x="69342" y="0"/>
                </a:lnTo>
                <a:lnTo>
                  <a:pt x="0" y="0"/>
                </a:lnTo>
                <a:lnTo>
                  <a:pt x="0" y="5334"/>
                </a:lnTo>
                <a:lnTo>
                  <a:pt x="762" y="5334"/>
                </a:lnTo>
                <a:lnTo>
                  <a:pt x="762" y="762"/>
                </a:lnTo>
                <a:lnTo>
                  <a:pt x="68580" y="762"/>
                </a:lnTo>
                <a:lnTo>
                  <a:pt x="150876" y="182880"/>
                </a:lnTo>
                <a:lnTo>
                  <a:pt x="151275" y="182074"/>
                </a:lnTo>
                <a:close/>
              </a:path>
              <a:path w="304165" h="234314">
                <a:moveTo>
                  <a:pt x="31242" y="217932"/>
                </a:moveTo>
                <a:lnTo>
                  <a:pt x="30480" y="217932"/>
                </a:lnTo>
                <a:lnTo>
                  <a:pt x="25908" y="225552"/>
                </a:lnTo>
                <a:lnTo>
                  <a:pt x="17526" y="228600"/>
                </a:lnTo>
                <a:lnTo>
                  <a:pt x="8382" y="230124"/>
                </a:lnTo>
                <a:lnTo>
                  <a:pt x="0" y="230124"/>
                </a:lnTo>
                <a:lnTo>
                  <a:pt x="0" y="233934"/>
                </a:lnTo>
                <a:lnTo>
                  <a:pt x="762" y="233934"/>
                </a:lnTo>
                <a:lnTo>
                  <a:pt x="762" y="230886"/>
                </a:lnTo>
                <a:lnTo>
                  <a:pt x="8382" y="230886"/>
                </a:lnTo>
                <a:lnTo>
                  <a:pt x="18288" y="229362"/>
                </a:lnTo>
                <a:lnTo>
                  <a:pt x="25908" y="226314"/>
                </a:lnTo>
                <a:lnTo>
                  <a:pt x="31242" y="217932"/>
                </a:lnTo>
                <a:close/>
              </a:path>
              <a:path w="304165" h="234314">
                <a:moveTo>
                  <a:pt x="27432" y="9906"/>
                </a:moveTo>
                <a:lnTo>
                  <a:pt x="18288" y="4572"/>
                </a:lnTo>
                <a:lnTo>
                  <a:pt x="762" y="4572"/>
                </a:lnTo>
                <a:lnTo>
                  <a:pt x="762" y="5334"/>
                </a:lnTo>
                <a:lnTo>
                  <a:pt x="18288" y="5334"/>
                </a:lnTo>
                <a:lnTo>
                  <a:pt x="18288" y="5685"/>
                </a:lnTo>
                <a:lnTo>
                  <a:pt x="27432" y="9906"/>
                </a:lnTo>
                <a:close/>
              </a:path>
              <a:path w="304165" h="234314">
                <a:moveTo>
                  <a:pt x="81534" y="233172"/>
                </a:moveTo>
                <a:lnTo>
                  <a:pt x="762" y="233172"/>
                </a:lnTo>
                <a:lnTo>
                  <a:pt x="762" y="233934"/>
                </a:lnTo>
                <a:lnTo>
                  <a:pt x="80772" y="233934"/>
                </a:lnTo>
                <a:lnTo>
                  <a:pt x="81534" y="233172"/>
                </a:lnTo>
                <a:close/>
              </a:path>
              <a:path w="304165" h="234314">
                <a:moveTo>
                  <a:pt x="18288" y="5685"/>
                </a:moveTo>
                <a:lnTo>
                  <a:pt x="18288" y="5334"/>
                </a:lnTo>
                <a:lnTo>
                  <a:pt x="17526" y="5334"/>
                </a:lnTo>
                <a:lnTo>
                  <a:pt x="18288" y="5685"/>
                </a:lnTo>
                <a:close/>
              </a:path>
              <a:path w="304165" h="234314">
                <a:moveTo>
                  <a:pt x="34290" y="216408"/>
                </a:moveTo>
                <a:lnTo>
                  <a:pt x="34290" y="22860"/>
                </a:lnTo>
                <a:lnTo>
                  <a:pt x="31242" y="14478"/>
                </a:lnTo>
                <a:lnTo>
                  <a:pt x="31242" y="11430"/>
                </a:lnTo>
                <a:lnTo>
                  <a:pt x="30480" y="11430"/>
                </a:lnTo>
                <a:lnTo>
                  <a:pt x="27432" y="9906"/>
                </a:lnTo>
                <a:lnTo>
                  <a:pt x="30480" y="12192"/>
                </a:lnTo>
                <a:lnTo>
                  <a:pt x="30480" y="14478"/>
                </a:lnTo>
                <a:lnTo>
                  <a:pt x="33528" y="22860"/>
                </a:lnTo>
                <a:lnTo>
                  <a:pt x="33528" y="216712"/>
                </a:lnTo>
                <a:lnTo>
                  <a:pt x="34290" y="216408"/>
                </a:lnTo>
                <a:close/>
              </a:path>
              <a:path w="304165" h="234314">
                <a:moveTo>
                  <a:pt x="33528" y="216712"/>
                </a:moveTo>
                <a:lnTo>
                  <a:pt x="33528" y="215646"/>
                </a:lnTo>
                <a:lnTo>
                  <a:pt x="30480" y="217932"/>
                </a:lnTo>
                <a:lnTo>
                  <a:pt x="33528" y="216712"/>
                </a:lnTo>
                <a:close/>
              </a:path>
              <a:path w="304165" h="234314">
                <a:moveTo>
                  <a:pt x="48768" y="36576"/>
                </a:moveTo>
                <a:lnTo>
                  <a:pt x="48006" y="36576"/>
                </a:lnTo>
                <a:lnTo>
                  <a:pt x="48006" y="37338"/>
                </a:lnTo>
                <a:lnTo>
                  <a:pt x="48768" y="36576"/>
                </a:lnTo>
                <a:close/>
              </a:path>
              <a:path w="304165" h="234314">
                <a:moveTo>
                  <a:pt x="142132" y="233172"/>
                </a:moveTo>
                <a:lnTo>
                  <a:pt x="48768" y="36576"/>
                </a:lnTo>
                <a:lnTo>
                  <a:pt x="48006" y="37338"/>
                </a:lnTo>
                <a:lnTo>
                  <a:pt x="141732" y="233934"/>
                </a:lnTo>
                <a:lnTo>
                  <a:pt x="141732" y="233172"/>
                </a:lnTo>
                <a:lnTo>
                  <a:pt x="142132" y="233172"/>
                </a:lnTo>
                <a:close/>
              </a:path>
              <a:path w="304165" h="234314">
                <a:moveTo>
                  <a:pt x="73914" y="230124"/>
                </a:moveTo>
                <a:lnTo>
                  <a:pt x="57912" y="225552"/>
                </a:lnTo>
                <a:lnTo>
                  <a:pt x="53340" y="222504"/>
                </a:lnTo>
                <a:lnTo>
                  <a:pt x="51816" y="217932"/>
                </a:lnTo>
                <a:lnTo>
                  <a:pt x="48768" y="211074"/>
                </a:lnTo>
                <a:lnTo>
                  <a:pt x="48768" y="38936"/>
                </a:lnTo>
                <a:lnTo>
                  <a:pt x="48006" y="37338"/>
                </a:lnTo>
                <a:lnTo>
                  <a:pt x="48006" y="211836"/>
                </a:lnTo>
                <a:lnTo>
                  <a:pt x="51054" y="217932"/>
                </a:lnTo>
                <a:lnTo>
                  <a:pt x="52578" y="222504"/>
                </a:lnTo>
                <a:lnTo>
                  <a:pt x="52578" y="223266"/>
                </a:lnTo>
                <a:lnTo>
                  <a:pt x="57150" y="226314"/>
                </a:lnTo>
                <a:lnTo>
                  <a:pt x="73152" y="230886"/>
                </a:lnTo>
                <a:lnTo>
                  <a:pt x="73152" y="230124"/>
                </a:lnTo>
                <a:lnTo>
                  <a:pt x="73914" y="230124"/>
                </a:lnTo>
                <a:close/>
              </a:path>
              <a:path w="304165" h="234314">
                <a:moveTo>
                  <a:pt x="81534" y="230886"/>
                </a:moveTo>
                <a:lnTo>
                  <a:pt x="81534" y="230124"/>
                </a:lnTo>
                <a:lnTo>
                  <a:pt x="73152" y="230124"/>
                </a:lnTo>
                <a:lnTo>
                  <a:pt x="73152" y="230886"/>
                </a:lnTo>
                <a:lnTo>
                  <a:pt x="81534" y="230886"/>
                </a:lnTo>
                <a:close/>
              </a:path>
              <a:path w="304165" h="234314">
                <a:moveTo>
                  <a:pt x="81534" y="233172"/>
                </a:moveTo>
                <a:lnTo>
                  <a:pt x="81534" y="230886"/>
                </a:lnTo>
                <a:lnTo>
                  <a:pt x="80772" y="230886"/>
                </a:lnTo>
                <a:lnTo>
                  <a:pt x="80772" y="233172"/>
                </a:lnTo>
                <a:lnTo>
                  <a:pt x="81534" y="233172"/>
                </a:lnTo>
                <a:close/>
              </a:path>
              <a:path w="304165" h="234314">
                <a:moveTo>
                  <a:pt x="81534" y="233934"/>
                </a:moveTo>
                <a:lnTo>
                  <a:pt x="81534" y="233172"/>
                </a:lnTo>
                <a:lnTo>
                  <a:pt x="80772" y="233934"/>
                </a:lnTo>
                <a:lnTo>
                  <a:pt x="81534" y="233934"/>
                </a:lnTo>
                <a:close/>
              </a:path>
              <a:path w="304165" h="234314">
                <a:moveTo>
                  <a:pt x="142494" y="233934"/>
                </a:moveTo>
                <a:lnTo>
                  <a:pt x="142132" y="233172"/>
                </a:lnTo>
                <a:lnTo>
                  <a:pt x="141732" y="233172"/>
                </a:lnTo>
                <a:lnTo>
                  <a:pt x="142494" y="233934"/>
                </a:lnTo>
                <a:close/>
              </a:path>
              <a:path w="304165" h="234314">
                <a:moveTo>
                  <a:pt x="142494" y="233934"/>
                </a:moveTo>
                <a:lnTo>
                  <a:pt x="141732" y="233172"/>
                </a:lnTo>
                <a:lnTo>
                  <a:pt x="141732" y="233934"/>
                </a:lnTo>
                <a:lnTo>
                  <a:pt x="142494" y="233934"/>
                </a:lnTo>
                <a:close/>
              </a:path>
              <a:path w="304165" h="234314">
                <a:moveTo>
                  <a:pt x="143256" y="233934"/>
                </a:moveTo>
                <a:lnTo>
                  <a:pt x="143256" y="233172"/>
                </a:lnTo>
                <a:lnTo>
                  <a:pt x="142132" y="233172"/>
                </a:lnTo>
                <a:lnTo>
                  <a:pt x="142494" y="233934"/>
                </a:lnTo>
                <a:lnTo>
                  <a:pt x="143256" y="233934"/>
                </a:lnTo>
                <a:close/>
              </a:path>
              <a:path w="304165" h="234314">
                <a:moveTo>
                  <a:pt x="239268" y="37338"/>
                </a:moveTo>
                <a:lnTo>
                  <a:pt x="238506" y="36576"/>
                </a:lnTo>
                <a:lnTo>
                  <a:pt x="143256" y="233934"/>
                </a:lnTo>
                <a:lnTo>
                  <a:pt x="144018" y="233934"/>
                </a:lnTo>
                <a:lnTo>
                  <a:pt x="239268" y="37338"/>
                </a:lnTo>
                <a:close/>
              </a:path>
              <a:path w="304165" h="234314">
                <a:moveTo>
                  <a:pt x="151638" y="182880"/>
                </a:moveTo>
                <a:lnTo>
                  <a:pt x="151275" y="182074"/>
                </a:lnTo>
                <a:lnTo>
                  <a:pt x="150876" y="182880"/>
                </a:lnTo>
                <a:lnTo>
                  <a:pt x="151638" y="182880"/>
                </a:lnTo>
                <a:close/>
              </a:path>
              <a:path w="304165" h="234314">
                <a:moveTo>
                  <a:pt x="151638" y="183642"/>
                </a:moveTo>
                <a:lnTo>
                  <a:pt x="151638" y="182880"/>
                </a:lnTo>
                <a:lnTo>
                  <a:pt x="150876" y="182880"/>
                </a:lnTo>
                <a:lnTo>
                  <a:pt x="150876" y="183642"/>
                </a:lnTo>
                <a:lnTo>
                  <a:pt x="151638" y="183642"/>
                </a:lnTo>
                <a:close/>
              </a:path>
              <a:path w="304165" h="234314">
                <a:moveTo>
                  <a:pt x="304038" y="762"/>
                </a:moveTo>
                <a:lnTo>
                  <a:pt x="304038" y="0"/>
                </a:lnTo>
                <a:lnTo>
                  <a:pt x="241554" y="0"/>
                </a:lnTo>
                <a:lnTo>
                  <a:pt x="151275" y="182074"/>
                </a:lnTo>
                <a:lnTo>
                  <a:pt x="151638" y="182880"/>
                </a:lnTo>
                <a:lnTo>
                  <a:pt x="241554" y="2292"/>
                </a:lnTo>
                <a:lnTo>
                  <a:pt x="241554" y="762"/>
                </a:lnTo>
                <a:lnTo>
                  <a:pt x="304038" y="762"/>
                </a:lnTo>
                <a:close/>
              </a:path>
              <a:path w="304165" h="234314">
                <a:moveTo>
                  <a:pt x="233934" y="217932"/>
                </a:moveTo>
                <a:lnTo>
                  <a:pt x="233172" y="217932"/>
                </a:lnTo>
                <a:lnTo>
                  <a:pt x="228600" y="225552"/>
                </a:lnTo>
                <a:lnTo>
                  <a:pt x="220980" y="228600"/>
                </a:lnTo>
                <a:lnTo>
                  <a:pt x="211836" y="230124"/>
                </a:lnTo>
                <a:lnTo>
                  <a:pt x="206502" y="230124"/>
                </a:lnTo>
                <a:lnTo>
                  <a:pt x="206502" y="230886"/>
                </a:lnTo>
                <a:lnTo>
                  <a:pt x="211836" y="230886"/>
                </a:lnTo>
                <a:lnTo>
                  <a:pt x="220980" y="229362"/>
                </a:lnTo>
                <a:lnTo>
                  <a:pt x="229362" y="226314"/>
                </a:lnTo>
                <a:lnTo>
                  <a:pt x="233934" y="217932"/>
                </a:lnTo>
                <a:close/>
              </a:path>
              <a:path w="304165" h="234314">
                <a:moveTo>
                  <a:pt x="207264" y="233172"/>
                </a:moveTo>
                <a:lnTo>
                  <a:pt x="207264" y="230886"/>
                </a:lnTo>
                <a:lnTo>
                  <a:pt x="206502" y="230886"/>
                </a:lnTo>
                <a:lnTo>
                  <a:pt x="206502" y="233172"/>
                </a:lnTo>
                <a:lnTo>
                  <a:pt x="207264" y="233172"/>
                </a:lnTo>
                <a:close/>
              </a:path>
              <a:path w="304165" h="234314">
                <a:moveTo>
                  <a:pt x="304038" y="233172"/>
                </a:moveTo>
                <a:lnTo>
                  <a:pt x="206502" y="233172"/>
                </a:lnTo>
                <a:lnTo>
                  <a:pt x="207264" y="233934"/>
                </a:lnTo>
                <a:lnTo>
                  <a:pt x="303276" y="233934"/>
                </a:lnTo>
                <a:lnTo>
                  <a:pt x="304038" y="233172"/>
                </a:lnTo>
                <a:close/>
              </a:path>
              <a:path w="304165" h="234314">
                <a:moveTo>
                  <a:pt x="207264" y="233934"/>
                </a:moveTo>
                <a:lnTo>
                  <a:pt x="206502" y="233172"/>
                </a:lnTo>
                <a:lnTo>
                  <a:pt x="206502" y="233934"/>
                </a:lnTo>
                <a:lnTo>
                  <a:pt x="207264" y="233934"/>
                </a:lnTo>
                <a:close/>
              </a:path>
              <a:path w="304165" h="234314">
                <a:moveTo>
                  <a:pt x="239268" y="203454"/>
                </a:moveTo>
                <a:lnTo>
                  <a:pt x="239268" y="37338"/>
                </a:lnTo>
                <a:lnTo>
                  <a:pt x="238506" y="38910"/>
                </a:lnTo>
                <a:lnTo>
                  <a:pt x="238506" y="203454"/>
                </a:lnTo>
                <a:lnTo>
                  <a:pt x="236982" y="211836"/>
                </a:lnTo>
                <a:lnTo>
                  <a:pt x="236982" y="215646"/>
                </a:lnTo>
                <a:lnTo>
                  <a:pt x="233934" y="217932"/>
                </a:lnTo>
                <a:lnTo>
                  <a:pt x="236982" y="216408"/>
                </a:lnTo>
                <a:lnTo>
                  <a:pt x="237744" y="216408"/>
                </a:lnTo>
                <a:lnTo>
                  <a:pt x="237744" y="211836"/>
                </a:lnTo>
                <a:lnTo>
                  <a:pt x="239268" y="203454"/>
                </a:lnTo>
                <a:close/>
              </a:path>
              <a:path w="304165" h="234314">
                <a:moveTo>
                  <a:pt x="239268" y="37338"/>
                </a:moveTo>
                <a:lnTo>
                  <a:pt x="239268" y="36576"/>
                </a:lnTo>
                <a:lnTo>
                  <a:pt x="238506" y="36576"/>
                </a:lnTo>
                <a:lnTo>
                  <a:pt x="239268" y="37338"/>
                </a:lnTo>
                <a:close/>
              </a:path>
              <a:path w="304165" h="234314">
                <a:moveTo>
                  <a:pt x="242316" y="762"/>
                </a:moveTo>
                <a:lnTo>
                  <a:pt x="241554" y="762"/>
                </a:lnTo>
                <a:lnTo>
                  <a:pt x="241554" y="2292"/>
                </a:lnTo>
                <a:lnTo>
                  <a:pt x="242316" y="762"/>
                </a:lnTo>
                <a:close/>
              </a:path>
              <a:path w="304165" h="234314">
                <a:moveTo>
                  <a:pt x="277368" y="9906"/>
                </a:moveTo>
                <a:lnTo>
                  <a:pt x="276606" y="9906"/>
                </a:lnTo>
                <a:lnTo>
                  <a:pt x="271272" y="19050"/>
                </a:lnTo>
                <a:lnTo>
                  <a:pt x="271272" y="217932"/>
                </a:lnTo>
                <a:lnTo>
                  <a:pt x="272034" y="220218"/>
                </a:lnTo>
                <a:lnTo>
                  <a:pt x="272034" y="19812"/>
                </a:lnTo>
                <a:lnTo>
                  <a:pt x="277368" y="9906"/>
                </a:lnTo>
                <a:close/>
              </a:path>
              <a:path w="304165" h="234314">
                <a:moveTo>
                  <a:pt x="304038" y="230886"/>
                </a:moveTo>
                <a:lnTo>
                  <a:pt x="304038" y="230124"/>
                </a:lnTo>
                <a:lnTo>
                  <a:pt x="297180" y="230124"/>
                </a:lnTo>
                <a:lnTo>
                  <a:pt x="286512" y="228600"/>
                </a:lnTo>
                <a:lnTo>
                  <a:pt x="280416" y="225552"/>
                </a:lnTo>
                <a:lnTo>
                  <a:pt x="273558" y="222504"/>
                </a:lnTo>
                <a:lnTo>
                  <a:pt x="272034" y="217932"/>
                </a:lnTo>
                <a:lnTo>
                  <a:pt x="272034" y="220218"/>
                </a:lnTo>
                <a:lnTo>
                  <a:pt x="272796" y="222504"/>
                </a:lnTo>
                <a:lnTo>
                  <a:pt x="273558" y="223266"/>
                </a:lnTo>
                <a:lnTo>
                  <a:pt x="285750" y="229362"/>
                </a:lnTo>
                <a:lnTo>
                  <a:pt x="286512" y="229362"/>
                </a:lnTo>
                <a:lnTo>
                  <a:pt x="297180" y="230886"/>
                </a:lnTo>
                <a:lnTo>
                  <a:pt x="304038" y="230886"/>
                </a:lnTo>
                <a:close/>
              </a:path>
              <a:path w="304165" h="234314">
                <a:moveTo>
                  <a:pt x="304038" y="4572"/>
                </a:moveTo>
                <a:lnTo>
                  <a:pt x="289560" y="4572"/>
                </a:lnTo>
                <a:lnTo>
                  <a:pt x="281178" y="6096"/>
                </a:lnTo>
                <a:lnTo>
                  <a:pt x="276606" y="9906"/>
                </a:lnTo>
                <a:lnTo>
                  <a:pt x="281178" y="7293"/>
                </a:lnTo>
                <a:lnTo>
                  <a:pt x="281178" y="6858"/>
                </a:lnTo>
                <a:lnTo>
                  <a:pt x="289560" y="5334"/>
                </a:lnTo>
                <a:lnTo>
                  <a:pt x="303276" y="5334"/>
                </a:lnTo>
                <a:lnTo>
                  <a:pt x="304038" y="4572"/>
                </a:lnTo>
                <a:close/>
              </a:path>
              <a:path w="304165" h="234314">
                <a:moveTo>
                  <a:pt x="281940" y="6858"/>
                </a:moveTo>
                <a:lnTo>
                  <a:pt x="281178" y="6858"/>
                </a:lnTo>
                <a:lnTo>
                  <a:pt x="281178" y="7293"/>
                </a:lnTo>
                <a:lnTo>
                  <a:pt x="281940" y="6858"/>
                </a:lnTo>
                <a:close/>
              </a:path>
              <a:path w="304165" h="234314">
                <a:moveTo>
                  <a:pt x="304038" y="4572"/>
                </a:moveTo>
                <a:lnTo>
                  <a:pt x="304038" y="762"/>
                </a:lnTo>
                <a:lnTo>
                  <a:pt x="303276" y="762"/>
                </a:lnTo>
                <a:lnTo>
                  <a:pt x="303276" y="4572"/>
                </a:lnTo>
                <a:lnTo>
                  <a:pt x="304038" y="4572"/>
                </a:lnTo>
                <a:close/>
              </a:path>
              <a:path w="304165" h="234314">
                <a:moveTo>
                  <a:pt x="304038" y="5334"/>
                </a:moveTo>
                <a:lnTo>
                  <a:pt x="304038" y="4572"/>
                </a:lnTo>
                <a:lnTo>
                  <a:pt x="303276" y="5334"/>
                </a:lnTo>
                <a:lnTo>
                  <a:pt x="304038" y="5334"/>
                </a:lnTo>
                <a:close/>
              </a:path>
              <a:path w="304165" h="234314">
                <a:moveTo>
                  <a:pt x="304038" y="233172"/>
                </a:moveTo>
                <a:lnTo>
                  <a:pt x="304038" y="230886"/>
                </a:lnTo>
                <a:lnTo>
                  <a:pt x="303276" y="230886"/>
                </a:lnTo>
                <a:lnTo>
                  <a:pt x="303276" y="233172"/>
                </a:lnTo>
                <a:lnTo>
                  <a:pt x="304038" y="233172"/>
                </a:lnTo>
                <a:close/>
              </a:path>
              <a:path w="304165" h="234314">
                <a:moveTo>
                  <a:pt x="304038" y="233934"/>
                </a:moveTo>
                <a:lnTo>
                  <a:pt x="304038" y="233172"/>
                </a:lnTo>
                <a:lnTo>
                  <a:pt x="303276" y="233934"/>
                </a:lnTo>
                <a:lnTo>
                  <a:pt x="304038" y="2339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75951" y="2485821"/>
            <a:ext cx="0" cy="530504"/>
          </a:xfrm>
          <a:custGeom>
            <a:avLst/>
            <a:gdLst/>
            <a:ahLst/>
            <a:cxnLst/>
            <a:rect l="l" t="t" r="r" b="b"/>
            <a:pathLst>
              <a:path h="620395">
                <a:moveTo>
                  <a:pt x="0" y="0"/>
                </a:moveTo>
                <a:lnTo>
                  <a:pt x="0" y="62026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48585" y="3016216"/>
            <a:ext cx="56036" cy="74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727464" y="1686318"/>
            <a:ext cx="3508277" cy="2719308"/>
          </a:xfrm>
          <a:custGeom>
            <a:avLst/>
            <a:gdLst/>
            <a:ahLst/>
            <a:cxnLst/>
            <a:rect l="l" t="t" r="r" b="b"/>
            <a:pathLst>
              <a:path w="4102734" h="3180079">
                <a:moveTo>
                  <a:pt x="4102608" y="3179826"/>
                </a:moveTo>
                <a:lnTo>
                  <a:pt x="4102608" y="0"/>
                </a:lnTo>
                <a:lnTo>
                  <a:pt x="0" y="0"/>
                </a:lnTo>
                <a:lnTo>
                  <a:pt x="0" y="3179826"/>
                </a:lnTo>
                <a:lnTo>
                  <a:pt x="4571" y="3179826"/>
                </a:lnTo>
                <a:lnTo>
                  <a:pt x="4571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4092701" y="9143"/>
                </a:lnTo>
                <a:lnTo>
                  <a:pt x="4092701" y="4571"/>
                </a:lnTo>
                <a:lnTo>
                  <a:pt x="4097273" y="9143"/>
                </a:lnTo>
                <a:lnTo>
                  <a:pt x="4097273" y="3179826"/>
                </a:lnTo>
                <a:lnTo>
                  <a:pt x="4102608" y="3179826"/>
                </a:lnTo>
                <a:close/>
              </a:path>
              <a:path w="4102734" h="3180079">
                <a:moveTo>
                  <a:pt x="9906" y="9143"/>
                </a:moveTo>
                <a:lnTo>
                  <a:pt x="9906" y="4571"/>
                </a:lnTo>
                <a:lnTo>
                  <a:pt x="4571" y="9143"/>
                </a:lnTo>
                <a:lnTo>
                  <a:pt x="9906" y="9143"/>
                </a:lnTo>
                <a:close/>
              </a:path>
              <a:path w="4102734" h="3180079">
                <a:moveTo>
                  <a:pt x="9906" y="3169920"/>
                </a:moveTo>
                <a:lnTo>
                  <a:pt x="9906" y="9143"/>
                </a:lnTo>
                <a:lnTo>
                  <a:pt x="4571" y="9143"/>
                </a:lnTo>
                <a:lnTo>
                  <a:pt x="4572" y="3169920"/>
                </a:lnTo>
                <a:lnTo>
                  <a:pt x="9906" y="3169920"/>
                </a:lnTo>
                <a:close/>
              </a:path>
              <a:path w="4102734" h="3180079">
                <a:moveTo>
                  <a:pt x="4097273" y="3169919"/>
                </a:moveTo>
                <a:lnTo>
                  <a:pt x="4572" y="3169920"/>
                </a:lnTo>
                <a:lnTo>
                  <a:pt x="9906" y="3174492"/>
                </a:lnTo>
                <a:lnTo>
                  <a:pt x="9906" y="3179826"/>
                </a:lnTo>
                <a:lnTo>
                  <a:pt x="4092701" y="3179826"/>
                </a:lnTo>
                <a:lnTo>
                  <a:pt x="4092701" y="3174491"/>
                </a:lnTo>
                <a:lnTo>
                  <a:pt x="4097273" y="3169919"/>
                </a:lnTo>
                <a:close/>
              </a:path>
              <a:path w="4102734" h="3180079">
                <a:moveTo>
                  <a:pt x="9906" y="3179826"/>
                </a:moveTo>
                <a:lnTo>
                  <a:pt x="9906" y="3174492"/>
                </a:lnTo>
                <a:lnTo>
                  <a:pt x="4572" y="3169920"/>
                </a:lnTo>
                <a:lnTo>
                  <a:pt x="4571" y="3179826"/>
                </a:lnTo>
                <a:lnTo>
                  <a:pt x="9906" y="3179826"/>
                </a:lnTo>
                <a:close/>
              </a:path>
              <a:path w="4102734" h="3180079">
                <a:moveTo>
                  <a:pt x="4097273" y="9143"/>
                </a:moveTo>
                <a:lnTo>
                  <a:pt x="4092701" y="4571"/>
                </a:lnTo>
                <a:lnTo>
                  <a:pt x="4092701" y="9143"/>
                </a:lnTo>
                <a:lnTo>
                  <a:pt x="4097273" y="9143"/>
                </a:lnTo>
                <a:close/>
              </a:path>
              <a:path w="4102734" h="3180079">
                <a:moveTo>
                  <a:pt x="4097273" y="3169919"/>
                </a:moveTo>
                <a:lnTo>
                  <a:pt x="4097273" y="9143"/>
                </a:lnTo>
                <a:lnTo>
                  <a:pt x="4092701" y="9143"/>
                </a:lnTo>
                <a:lnTo>
                  <a:pt x="4092701" y="3169919"/>
                </a:lnTo>
                <a:lnTo>
                  <a:pt x="4097273" y="3169919"/>
                </a:lnTo>
                <a:close/>
              </a:path>
              <a:path w="4102734" h="3180079">
                <a:moveTo>
                  <a:pt x="4097273" y="3179826"/>
                </a:moveTo>
                <a:lnTo>
                  <a:pt x="4097273" y="3169919"/>
                </a:lnTo>
                <a:lnTo>
                  <a:pt x="4092701" y="3174491"/>
                </a:lnTo>
                <a:lnTo>
                  <a:pt x="4092701" y="3179826"/>
                </a:lnTo>
                <a:lnTo>
                  <a:pt x="4097273" y="3179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51538" y="4106328"/>
            <a:ext cx="200038" cy="2000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40838" y="2675434"/>
            <a:ext cx="7054781" cy="14947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872492" y="1873326"/>
            <a:ext cx="3323127" cy="7564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849644" y="3681058"/>
            <a:ext cx="118915" cy="22147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368" dirty="0">
                <a:latin typeface="Arial"/>
                <a:cs typeface="Arial"/>
              </a:rPr>
              <a:t>0</a:t>
            </a:r>
            <a:endParaRPr sz="1368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588143" y="3940825"/>
            <a:ext cx="1767985" cy="1379745"/>
          </a:xfrm>
          <a:custGeom>
            <a:avLst/>
            <a:gdLst/>
            <a:ahLst/>
            <a:cxnLst/>
            <a:rect l="l" t="t" r="r" b="b"/>
            <a:pathLst>
              <a:path w="2067559" h="1613535">
                <a:moveTo>
                  <a:pt x="343176" y="612648"/>
                </a:moveTo>
                <a:lnTo>
                  <a:pt x="0" y="612648"/>
                </a:lnTo>
                <a:lnTo>
                  <a:pt x="0" y="1613154"/>
                </a:lnTo>
                <a:lnTo>
                  <a:pt x="4572" y="1613154"/>
                </a:lnTo>
                <a:lnTo>
                  <a:pt x="4572" y="622554"/>
                </a:lnTo>
                <a:lnTo>
                  <a:pt x="9906" y="617220"/>
                </a:lnTo>
                <a:lnTo>
                  <a:pt x="9906" y="622554"/>
                </a:lnTo>
                <a:lnTo>
                  <a:pt x="342900" y="622554"/>
                </a:lnTo>
                <a:lnTo>
                  <a:pt x="342900" y="617220"/>
                </a:lnTo>
                <a:lnTo>
                  <a:pt x="343176" y="612648"/>
                </a:lnTo>
                <a:close/>
              </a:path>
              <a:path w="2067559" h="1613535">
                <a:moveTo>
                  <a:pt x="9906" y="622554"/>
                </a:moveTo>
                <a:lnTo>
                  <a:pt x="9906" y="617220"/>
                </a:lnTo>
                <a:lnTo>
                  <a:pt x="4572" y="622554"/>
                </a:lnTo>
                <a:lnTo>
                  <a:pt x="9906" y="622554"/>
                </a:lnTo>
                <a:close/>
              </a:path>
              <a:path w="2067559" h="1613535">
                <a:moveTo>
                  <a:pt x="9906" y="1603248"/>
                </a:moveTo>
                <a:lnTo>
                  <a:pt x="9906" y="622554"/>
                </a:lnTo>
                <a:lnTo>
                  <a:pt x="4572" y="622554"/>
                </a:lnTo>
                <a:lnTo>
                  <a:pt x="4572" y="1603248"/>
                </a:lnTo>
                <a:lnTo>
                  <a:pt x="9906" y="1603248"/>
                </a:lnTo>
                <a:close/>
              </a:path>
              <a:path w="2067559" h="1613535">
                <a:moveTo>
                  <a:pt x="2061972" y="1603248"/>
                </a:moveTo>
                <a:lnTo>
                  <a:pt x="4572" y="1603248"/>
                </a:lnTo>
                <a:lnTo>
                  <a:pt x="9906" y="1607820"/>
                </a:lnTo>
                <a:lnTo>
                  <a:pt x="9906" y="1613154"/>
                </a:lnTo>
                <a:lnTo>
                  <a:pt x="2057400" y="1613154"/>
                </a:lnTo>
                <a:lnTo>
                  <a:pt x="2057400" y="1607820"/>
                </a:lnTo>
                <a:lnTo>
                  <a:pt x="2061972" y="1603248"/>
                </a:lnTo>
                <a:close/>
              </a:path>
              <a:path w="2067559" h="1613535">
                <a:moveTo>
                  <a:pt x="9906" y="1613154"/>
                </a:moveTo>
                <a:lnTo>
                  <a:pt x="9906" y="1607820"/>
                </a:lnTo>
                <a:lnTo>
                  <a:pt x="4572" y="1603248"/>
                </a:lnTo>
                <a:lnTo>
                  <a:pt x="4572" y="1613154"/>
                </a:lnTo>
                <a:lnTo>
                  <a:pt x="9906" y="1613154"/>
                </a:lnTo>
                <a:close/>
              </a:path>
              <a:path w="2067559" h="1613535">
                <a:moveTo>
                  <a:pt x="347472" y="612648"/>
                </a:moveTo>
                <a:lnTo>
                  <a:pt x="343176" y="612648"/>
                </a:lnTo>
                <a:lnTo>
                  <a:pt x="342900" y="617220"/>
                </a:lnTo>
                <a:lnTo>
                  <a:pt x="347472" y="612648"/>
                </a:lnTo>
                <a:close/>
              </a:path>
              <a:path w="2067559" h="1613535">
                <a:moveTo>
                  <a:pt x="347472" y="622554"/>
                </a:moveTo>
                <a:lnTo>
                  <a:pt x="347472" y="612648"/>
                </a:lnTo>
                <a:lnTo>
                  <a:pt x="342900" y="617220"/>
                </a:lnTo>
                <a:lnTo>
                  <a:pt x="342900" y="622554"/>
                </a:lnTo>
                <a:lnTo>
                  <a:pt x="347472" y="622554"/>
                </a:lnTo>
                <a:close/>
              </a:path>
              <a:path w="2067559" h="1613535">
                <a:moveTo>
                  <a:pt x="863827" y="612648"/>
                </a:moveTo>
                <a:lnTo>
                  <a:pt x="380238" y="0"/>
                </a:lnTo>
                <a:lnTo>
                  <a:pt x="343176" y="612648"/>
                </a:lnTo>
                <a:lnTo>
                  <a:pt x="347472" y="612648"/>
                </a:lnTo>
                <a:lnTo>
                  <a:pt x="347472" y="622554"/>
                </a:lnTo>
                <a:lnTo>
                  <a:pt x="352044" y="622554"/>
                </a:lnTo>
                <a:lnTo>
                  <a:pt x="380238" y="162243"/>
                </a:lnTo>
                <a:lnTo>
                  <a:pt x="380238" y="16002"/>
                </a:lnTo>
                <a:lnTo>
                  <a:pt x="389381" y="12954"/>
                </a:lnTo>
                <a:lnTo>
                  <a:pt x="389381" y="27573"/>
                </a:lnTo>
                <a:lnTo>
                  <a:pt x="859536" y="622554"/>
                </a:lnTo>
                <a:lnTo>
                  <a:pt x="861822" y="622554"/>
                </a:lnTo>
                <a:lnTo>
                  <a:pt x="861822" y="612648"/>
                </a:lnTo>
                <a:lnTo>
                  <a:pt x="863827" y="612648"/>
                </a:lnTo>
                <a:close/>
              </a:path>
              <a:path w="2067559" h="1613535">
                <a:moveTo>
                  <a:pt x="389381" y="12954"/>
                </a:moveTo>
                <a:lnTo>
                  <a:pt x="380238" y="16002"/>
                </a:lnTo>
                <a:lnTo>
                  <a:pt x="388550" y="26522"/>
                </a:lnTo>
                <a:lnTo>
                  <a:pt x="389381" y="12954"/>
                </a:lnTo>
                <a:close/>
              </a:path>
              <a:path w="2067559" h="1613535">
                <a:moveTo>
                  <a:pt x="388550" y="26522"/>
                </a:moveTo>
                <a:lnTo>
                  <a:pt x="380238" y="16002"/>
                </a:lnTo>
                <a:lnTo>
                  <a:pt x="380238" y="162243"/>
                </a:lnTo>
                <a:lnTo>
                  <a:pt x="388550" y="26522"/>
                </a:lnTo>
                <a:close/>
              </a:path>
              <a:path w="2067559" h="1613535">
                <a:moveTo>
                  <a:pt x="389381" y="27573"/>
                </a:moveTo>
                <a:lnTo>
                  <a:pt x="389381" y="12954"/>
                </a:lnTo>
                <a:lnTo>
                  <a:pt x="388550" y="26522"/>
                </a:lnTo>
                <a:lnTo>
                  <a:pt x="389381" y="27573"/>
                </a:lnTo>
                <a:close/>
              </a:path>
              <a:path w="2067559" h="1613535">
                <a:moveTo>
                  <a:pt x="865632" y="614934"/>
                </a:moveTo>
                <a:lnTo>
                  <a:pt x="863827" y="612648"/>
                </a:lnTo>
                <a:lnTo>
                  <a:pt x="861822" y="612648"/>
                </a:lnTo>
                <a:lnTo>
                  <a:pt x="865632" y="614934"/>
                </a:lnTo>
                <a:close/>
              </a:path>
              <a:path w="2067559" h="1613535">
                <a:moveTo>
                  <a:pt x="865632" y="622554"/>
                </a:moveTo>
                <a:lnTo>
                  <a:pt x="865632" y="614934"/>
                </a:lnTo>
                <a:lnTo>
                  <a:pt x="861822" y="612648"/>
                </a:lnTo>
                <a:lnTo>
                  <a:pt x="861822" y="622554"/>
                </a:lnTo>
                <a:lnTo>
                  <a:pt x="865632" y="622554"/>
                </a:lnTo>
                <a:close/>
              </a:path>
              <a:path w="2067559" h="1613535">
                <a:moveTo>
                  <a:pt x="2067306" y="1613154"/>
                </a:moveTo>
                <a:lnTo>
                  <a:pt x="2067306" y="612648"/>
                </a:lnTo>
                <a:lnTo>
                  <a:pt x="863827" y="612648"/>
                </a:lnTo>
                <a:lnTo>
                  <a:pt x="865632" y="614934"/>
                </a:lnTo>
                <a:lnTo>
                  <a:pt x="865632" y="622554"/>
                </a:lnTo>
                <a:lnTo>
                  <a:pt x="2057400" y="622554"/>
                </a:lnTo>
                <a:lnTo>
                  <a:pt x="2057400" y="617220"/>
                </a:lnTo>
                <a:lnTo>
                  <a:pt x="2061972" y="622554"/>
                </a:lnTo>
                <a:lnTo>
                  <a:pt x="2061972" y="1613154"/>
                </a:lnTo>
                <a:lnTo>
                  <a:pt x="2067306" y="1613154"/>
                </a:lnTo>
                <a:close/>
              </a:path>
              <a:path w="2067559" h="1613535">
                <a:moveTo>
                  <a:pt x="2061972" y="622554"/>
                </a:moveTo>
                <a:lnTo>
                  <a:pt x="2057400" y="617220"/>
                </a:lnTo>
                <a:lnTo>
                  <a:pt x="2057400" y="622554"/>
                </a:lnTo>
                <a:lnTo>
                  <a:pt x="2061972" y="622554"/>
                </a:lnTo>
                <a:close/>
              </a:path>
              <a:path w="2067559" h="1613535">
                <a:moveTo>
                  <a:pt x="2061972" y="1603248"/>
                </a:moveTo>
                <a:lnTo>
                  <a:pt x="2061972" y="622554"/>
                </a:lnTo>
                <a:lnTo>
                  <a:pt x="2057400" y="622554"/>
                </a:lnTo>
                <a:lnTo>
                  <a:pt x="2057400" y="1603248"/>
                </a:lnTo>
                <a:lnTo>
                  <a:pt x="2061972" y="1603248"/>
                </a:lnTo>
                <a:close/>
              </a:path>
              <a:path w="2067559" h="1613535">
                <a:moveTo>
                  <a:pt x="2061972" y="1613154"/>
                </a:moveTo>
                <a:lnTo>
                  <a:pt x="2061972" y="1603248"/>
                </a:lnTo>
                <a:lnTo>
                  <a:pt x="2057400" y="1607820"/>
                </a:lnTo>
                <a:lnTo>
                  <a:pt x="2057400" y="1613154"/>
                </a:lnTo>
                <a:lnTo>
                  <a:pt x="2061972" y="1613154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6723888" y="4488379"/>
            <a:ext cx="1495402" cy="74783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 indent="228598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general  distribution</a:t>
            </a:r>
            <a:endParaRPr sz="2394">
              <a:latin typeface="Arial"/>
              <a:cs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F913C0-1258-B95F-1185-E9ACE99C30A1}"/>
              </a:ext>
            </a:extLst>
          </p:cNvPr>
          <p:cNvSpPr txBox="1"/>
          <p:nvPr/>
        </p:nvSpPr>
        <p:spPr>
          <a:xfrm>
            <a:off x="3669867" y="108622"/>
            <a:ext cx="53585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100" dirty="0">
                <a:solidFill>
                  <a:srgbClr val="0904FF"/>
                </a:solidFill>
              </a:rPr>
              <a:t>Tomoharu Iwata, Takeshi Yamada, and Naonori Ueda. Modeling social annotation data with content relevance using a topic model. In Proceedings of the 22nd International Conference on Neural Information Processing Systems (NIPS'09). Curran Associates Inc., Red Hook, NY, USA, 835–843. </a:t>
            </a:r>
            <a:r>
              <a:rPr lang="en-DE" sz="1100" b="1" dirty="0">
                <a:solidFill>
                  <a:srgbClr val="FF0000"/>
                </a:solidFill>
              </a:rPr>
              <a:t>2009</a:t>
            </a:r>
            <a:r>
              <a:rPr lang="en-DE" sz="1100" dirty="0">
                <a:solidFill>
                  <a:srgbClr val="0904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60672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1800" y="5883917"/>
            <a:ext cx="16941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1"/>
              </a:lnSpc>
            </a:pPr>
            <a:r>
              <a:rPr sz="1197" spc="-4" dirty="0">
                <a:latin typeface="Arial"/>
                <a:cs typeface="Arial"/>
              </a:rPr>
              <a:t>35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7544" y="243058"/>
            <a:ext cx="3979052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z="3420" dirty="0"/>
              <a:t>Topics in</a:t>
            </a:r>
            <a:r>
              <a:rPr sz="3420" spc="-86" dirty="0"/>
              <a:t> </a:t>
            </a:r>
            <a:r>
              <a:rPr sz="3420" spc="-4" dirty="0"/>
              <a:t>Delicious</a:t>
            </a:r>
            <a:endParaRPr sz="3420" dirty="0"/>
          </a:p>
        </p:txBody>
      </p:sp>
      <p:sp>
        <p:nvSpPr>
          <p:cNvPr id="4" name="object 4"/>
          <p:cNvSpPr/>
          <p:nvPr/>
        </p:nvSpPr>
        <p:spPr>
          <a:xfrm>
            <a:off x="1358641" y="1570987"/>
            <a:ext cx="7123027" cy="4717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5156" y="1080338"/>
            <a:ext cx="496838" cy="5277891"/>
          </a:xfrm>
          <a:custGeom>
            <a:avLst/>
            <a:gdLst/>
            <a:ahLst/>
            <a:cxnLst/>
            <a:rect l="l" t="t" r="r" b="b"/>
            <a:pathLst>
              <a:path w="581025" h="6172200">
                <a:moveTo>
                  <a:pt x="0" y="0"/>
                </a:moveTo>
                <a:lnTo>
                  <a:pt x="0" y="6172200"/>
                </a:lnTo>
                <a:lnTo>
                  <a:pt x="580758" y="6172200"/>
                </a:lnTo>
                <a:lnTo>
                  <a:pt x="58075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37169" y="1976495"/>
            <a:ext cx="397545" cy="1641467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0860">
              <a:lnSpc>
                <a:spcPts val="3108"/>
              </a:lnSpc>
            </a:pPr>
            <a:r>
              <a:rPr sz="2736" spc="-9" dirty="0">
                <a:latin typeface="Arial"/>
                <a:cs typeface="Arial"/>
              </a:rPr>
              <a:t>annotation</a:t>
            </a:r>
            <a:endParaRPr sz="273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6062" y="4171071"/>
            <a:ext cx="397545" cy="2006902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0860">
              <a:lnSpc>
                <a:spcPts val="3108"/>
              </a:lnSpc>
            </a:pPr>
            <a:r>
              <a:rPr sz="2736" spc="-9" dirty="0">
                <a:latin typeface="Arial"/>
                <a:cs typeface="Arial"/>
              </a:rPr>
              <a:t>content</a:t>
            </a:r>
            <a:r>
              <a:rPr sz="2736" spc="-47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word</a:t>
            </a:r>
            <a:endParaRPr sz="2736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4067" y="1294278"/>
            <a:ext cx="5305040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  <a:tabLst>
                <a:tab pos="1061000" algn="l"/>
                <a:tab pos="2222452" algn="l"/>
                <a:tab pos="3503904" algn="l"/>
                <a:tab pos="4666986" algn="l"/>
              </a:tabLst>
            </a:pPr>
            <a:r>
              <a:rPr sz="1539" dirty="0">
                <a:latin typeface="Arial"/>
                <a:cs typeface="Arial"/>
              </a:rPr>
              <a:t>unrelated	</a:t>
            </a: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</a:t>
            </a:r>
            <a:r>
              <a:rPr sz="1710" spc="-4" dirty="0">
                <a:latin typeface="Arial"/>
                <a:cs typeface="Arial"/>
              </a:rPr>
              <a:t>1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</a:t>
            </a:r>
            <a:r>
              <a:rPr sz="1710" spc="-4" dirty="0">
                <a:latin typeface="Arial"/>
                <a:cs typeface="Arial"/>
              </a:rPr>
              <a:t>2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</a:t>
            </a:r>
            <a:r>
              <a:rPr sz="1710" spc="-4" dirty="0">
                <a:latin typeface="Arial"/>
                <a:cs typeface="Arial"/>
              </a:rPr>
              <a:t>3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opic4</a:t>
            </a:r>
            <a:endParaRPr sz="171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53669" y="1294278"/>
            <a:ext cx="648333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opic5</a:t>
            </a:r>
            <a:endParaRPr sz="171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42832" y="1251707"/>
            <a:ext cx="973586" cy="2720394"/>
          </a:xfrm>
          <a:custGeom>
            <a:avLst/>
            <a:gdLst/>
            <a:ahLst/>
            <a:cxnLst/>
            <a:rect l="l" t="t" r="r" b="b"/>
            <a:pathLst>
              <a:path w="1138555" h="3181350">
                <a:moveTo>
                  <a:pt x="1138428" y="3181350"/>
                </a:moveTo>
                <a:lnTo>
                  <a:pt x="1138428" y="0"/>
                </a:lnTo>
                <a:lnTo>
                  <a:pt x="0" y="0"/>
                </a:lnTo>
                <a:lnTo>
                  <a:pt x="0" y="3181350"/>
                </a:lnTo>
                <a:lnTo>
                  <a:pt x="28956" y="3181350"/>
                </a:lnTo>
                <a:lnTo>
                  <a:pt x="28956" y="57150"/>
                </a:lnTo>
                <a:lnTo>
                  <a:pt x="57150" y="28193"/>
                </a:lnTo>
                <a:lnTo>
                  <a:pt x="57150" y="57150"/>
                </a:lnTo>
                <a:lnTo>
                  <a:pt x="1081278" y="57150"/>
                </a:lnTo>
                <a:lnTo>
                  <a:pt x="1081278" y="28193"/>
                </a:lnTo>
                <a:lnTo>
                  <a:pt x="1109472" y="57150"/>
                </a:lnTo>
                <a:lnTo>
                  <a:pt x="1109472" y="3181350"/>
                </a:lnTo>
                <a:lnTo>
                  <a:pt x="1138428" y="3181350"/>
                </a:lnTo>
                <a:close/>
              </a:path>
              <a:path w="1138555" h="3181350">
                <a:moveTo>
                  <a:pt x="57150" y="57150"/>
                </a:moveTo>
                <a:lnTo>
                  <a:pt x="57150" y="28193"/>
                </a:lnTo>
                <a:lnTo>
                  <a:pt x="28956" y="57150"/>
                </a:lnTo>
                <a:lnTo>
                  <a:pt x="57150" y="57150"/>
                </a:lnTo>
                <a:close/>
              </a:path>
              <a:path w="1138555" h="3181350">
                <a:moveTo>
                  <a:pt x="57150" y="3124200"/>
                </a:moveTo>
                <a:lnTo>
                  <a:pt x="57150" y="57150"/>
                </a:lnTo>
                <a:lnTo>
                  <a:pt x="28956" y="57150"/>
                </a:lnTo>
                <a:lnTo>
                  <a:pt x="28956" y="3124200"/>
                </a:lnTo>
                <a:lnTo>
                  <a:pt x="57150" y="3124200"/>
                </a:lnTo>
                <a:close/>
              </a:path>
              <a:path w="1138555" h="3181350">
                <a:moveTo>
                  <a:pt x="1109472" y="3124200"/>
                </a:moveTo>
                <a:lnTo>
                  <a:pt x="28956" y="3124200"/>
                </a:lnTo>
                <a:lnTo>
                  <a:pt x="57150" y="3152394"/>
                </a:lnTo>
                <a:lnTo>
                  <a:pt x="57150" y="3181350"/>
                </a:lnTo>
                <a:lnTo>
                  <a:pt x="1081278" y="3181350"/>
                </a:lnTo>
                <a:lnTo>
                  <a:pt x="1081278" y="3152394"/>
                </a:lnTo>
                <a:lnTo>
                  <a:pt x="1109472" y="3124200"/>
                </a:lnTo>
                <a:close/>
              </a:path>
              <a:path w="1138555" h="3181350">
                <a:moveTo>
                  <a:pt x="57150" y="3181350"/>
                </a:moveTo>
                <a:lnTo>
                  <a:pt x="57150" y="3152394"/>
                </a:lnTo>
                <a:lnTo>
                  <a:pt x="28956" y="3124200"/>
                </a:lnTo>
                <a:lnTo>
                  <a:pt x="28956" y="3181350"/>
                </a:lnTo>
                <a:lnTo>
                  <a:pt x="57150" y="3181350"/>
                </a:lnTo>
                <a:close/>
              </a:path>
              <a:path w="1138555" h="3181350">
                <a:moveTo>
                  <a:pt x="1109472" y="57150"/>
                </a:moveTo>
                <a:lnTo>
                  <a:pt x="1081278" y="28193"/>
                </a:lnTo>
                <a:lnTo>
                  <a:pt x="1081278" y="57150"/>
                </a:lnTo>
                <a:lnTo>
                  <a:pt x="1109472" y="57150"/>
                </a:lnTo>
                <a:close/>
              </a:path>
              <a:path w="1138555" h="3181350">
                <a:moveTo>
                  <a:pt x="1109472" y="3124200"/>
                </a:moveTo>
                <a:lnTo>
                  <a:pt x="1109472" y="57150"/>
                </a:lnTo>
                <a:lnTo>
                  <a:pt x="1081278" y="57150"/>
                </a:lnTo>
                <a:lnTo>
                  <a:pt x="1081278" y="3124200"/>
                </a:lnTo>
                <a:lnTo>
                  <a:pt x="1109472" y="3124200"/>
                </a:lnTo>
                <a:close/>
              </a:path>
              <a:path w="1138555" h="3181350">
                <a:moveTo>
                  <a:pt x="1109472" y="3181350"/>
                </a:moveTo>
                <a:lnTo>
                  <a:pt x="1109472" y="3124200"/>
                </a:lnTo>
                <a:lnTo>
                  <a:pt x="1081278" y="3152394"/>
                </a:lnTo>
                <a:lnTo>
                  <a:pt x="1081278" y="3181350"/>
                </a:lnTo>
                <a:lnTo>
                  <a:pt x="1109472" y="318135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2393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1800" y="5883917"/>
            <a:ext cx="16941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1"/>
              </a:lnSpc>
            </a:pPr>
            <a:r>
              <a:rPr sz="1197" spc="-4" dirty="0">
                <a:latin typeface="Arial"/>
                <a:cs typeface="Arial"/>
              </a:rPr>
              <a:t>36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83843" y="1428044"/>
            <a:ext cx="7297824" cy="48092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59476" y="1080338"/>
            <a:ext cx="222627" cy="5277891"/>
          </a:xfrm>
          <a:custGeom>
            <a:avLst/>
            <a:gdLst/>
            <a:ahLst/>
            <a:cxnLst/>
            <a:rect l="l" t="t" r="r" b="b"/>
            <a:pathLst>
              <a:path w="260350" h="6172200">
                <a:moveTo>
                  <a:pt x="0" y="0"/>
                </a:moveTo>
                <a:lnTo>
                  <a:pt x="0" y="6172200"/>
                </a:lnTo>
                <a:lnTo>
                  <a:pt x="259956" y="6172200"/>
                </a:lnTo>
                <a:lnTo>
                  <a:pt x="2599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25747" y="1691098"/>
            <a:ext cx="397545" cy="1641467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0860">
              <a:lnSpc>
                <a:spcPts val="3108"/>
              </a:lnSpc>
            </a:pPr>
            <a:r>
              <a:rPr sz="2736" spc="-9" dirty="0">
                <a:latin typeface="Arial"/>
                <a:cs typeface="Arial"/>
              </a:rPr>
              <a:t>annotation</a:t>
            </a:r>
            <a:endParaRPr sz="2736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249" y="3656944"/>
            <a:ext cx="397545" cy="2411431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0860">
              <a:lnSpc>
                <a:spcPts val="3108"/>
              </a:lnSpc>
            </a:pPr>
            <a:r>
              <a:rPr sz="2736" spc="-9" dirty="0">
                <a:latin typeface="Arial"/>
                <a:cs typeface="Arial"/>
              </a:rPr>
              <a:t>probable</a:t>
            </a:r>
            <a:r>
              <a:rPr sz="2736" spc="-38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image</a:t>
            </a:r>
            <a:endParaRPr sz="2736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88404" y="1121389"/>
            <a:ext cx="1009967" cy="2370164"/>
          </a:xfrm>
          <a:custGeom>
            <a:avLst/>
            <a:gdLst/>
            <a:ahLst/>
            <a:cxnLst/>
            <a:rect l="l" t="t" r="r" b="b"/>
            <a:pathLst>
              <a:path w="1181100" h="2771775">
                <a:moveTo>
                  <a:pt x="1181100" y="2771394"/>
                </a:moveTo>
                <a:lnTo>
                  <a:pt x="1181099" y="0"/>
                </a:lnTo>
                <a:lnTo>
                  <a:pt x="0" y="0"/>
                </a:lnTo>
                <a:lnTo>
                  <a:pt x="0" y="2771394"/>
                </a:lnTo>
                <a:lnTo>
                  <a:pt x="28194" y="2771394"/>
                </a:lnTo>
                <a:lnTo>
                  <a:pt x="28193" y="57150"/>
                </a:lnTo>
                <a:lnTo>
                  <a:pt x="57149" y="28194"/>
                </a:lnTo>
                <a:lnTo>
                  <a:pt x="57149" y="57150"/>
                </a:lnTo>
                <a:lnTo>
                  <a:pt x="1123950" y="57150"/>
                </a:lnTo>
                <a:lnTo>
                  <a:pt x="1123950" y="28193"/>
                </a:lnTo>
                <a:lnTo>
                  <a:pt x="1152144" y="57150"/>
                </a:lnTo>
                <a:lnTo>
                  <a:pt x="1152144" y="2771394"/>
                </a:lnTo>
                <a:lnTo>
                  <a:pt x="1181100" y="2771394"/>
                </a:lnTo>
                <a:close/>
              </a:path>
              <a:path w="1181100" h="2771775">
                <a:moveTo>
                  <a:pt x="57149" y="57150"/>
                </a:moveTo>
                <a:lnTo>
                  <a:pt x="57149" y="28194"/>
                </a:lnTo>
                <a:lnTo>
                  <a:pt x="28193" y="57150"/>
                </a:lnTo>
                <a:lnTo>
                  <a:pt x="57149" y="57150"/>
                </a:lnTo>
                <a:close/>
              </a:path>
              <a:path w="1181100" h="2771775">
                <a:moveTo>
                  <a:pt x="57150" y="2714244"/>
                </a:moveTo>
                <a:lnTo>
                  <a:pt x="57149" y="57150"/>
                </a:lnTo>
                <a:lnTo>
                  <a:pt x="28193" y="57150"/>
                </a:lnTo>
                <a:lnTo>
                  <a:pt x="28194" y="2714244"/>
                </a:lnTo>
                <a:lnTo>
                  <a:pt x="57150" y="2714244"/>
                </a:lnTo>
                <a:close/>
              </a:path>
              <a:path w="1181100" h="2771775">
                <a:moveTo>
                  <a:pt x="1152144" y="2714244"/>
                </a:moveTo>
                <a:lnTo>
                  <a:pt x="28194" y="2714244"/>
                </a:lnTo>
                <a:lnTo>
                  <a:pt x="57150" y="2743200"/>
                </a:lnTo>
                <a:lnTo>
                  <a:pt x="57150" y="2771394"/>
                </a:lnTo>
                <a:lnTo>
                  <a:pt x="1123950" y="2771394"/>
                </a:lnTo>
                <a:lnTo>
                  <a:pt x="1123950" y="2743200"/>
                </a:lnTo>
                <a:lnTo>
                  <a:pt x="1152144" y="2714244"/>
                </a:lnTo>
                <a:close/>
              </a:path>
              <a:path w="1181100" h="2771775">
                <a:moveTo>
                  <a:pt x="57150" y="2771394"/>
                </a:moveTo>
                <a:lnTo>
                  <a:pt x="57150" y="2743200"/>
                </a:lnTo>
                <a:lnTo>
                  <a:pt x="28194" y="2714244"/>
                </a:lnTo>
                <a:lnTo>
                  <a:pt x="28194" y="2771394"/>
                </a:lnTo>
                <a:lnTo>
                  <a:pt x="57150" y="2771394"/>
                </a:lnTo>
                <a:close/>
              </a:path>
              <a:path w="1181100" h="2771775">
                <a:moveTo>
                  <a:pt x="1152144" y="57150"/>
                </a:moveTo>
                <a:lnTo>
                  <a:pt x="1123950" y="28193"/>
                </a:lnTo>
                <a:lnTo>
                  <a:pt x="1123950" y="57150"/>
                </a:lnTo>
                <a:lnTo>
                  <a:pt x="1152144" y="57150"/>
                </a:lnTo>
                <a:close/>
              </a:path>
              <a:path w="1181100" h="2771775">
                <a:moveTo>
                  <a:pt x="1152144" y="2714244"/>
                </a:moveTo>
                <a:lnTo>
                  <a:pt x="1152144" y="57150"/>
                </a:lnTo>
                <a:lnTo>
                  <a:pt x="1123950" y="57150"/>
                </a:lnTo>
                <a:lnTo>
                  <a:pt x="1123950" y="2714244"/>
                </a:lnTo>
                <a:lnTo>
                  <a:pt x="1152144" y="2714244"/>
                </a:lnTo>
                <a:close/>
              </a:path>
              <a:path w="1181100" h="2771775">
                <a:moveTo>
                  <a:pt x="1152144" y="2771394"/>
                </a:moveTo>
                <a:lnTo>
                  <a:pt x="1152144" y="2714244"/>
                </a:lnTo>
                <a:lnTo>
                  <a:pt x="1123950" y="2743200"/>
                </a:lnTo>
                <a:lnTo>
                  <a:pt x="1123950" y="2771394"/>
                </a:lnTo>
                <a:lnTo>
                  <a:pt x="1152144" y="2771394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58337" y="1163958"/>
            <a:ext cx="837294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latin typeface="Arial"/>
                <a:cs typeface="Arial"/>
              </a:rPr>
              <a:t>unrelated</a:t>
            </a:r>
            <a:endParaRPr sz="1539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2638" y="206292"/>
            <a:ext cx="4195163" cy="587499"/>
          </a:xfrm>
          <a:prstGeom prst="rect">
            <a:avLst/>
          </a:prstGeom>
        </p:spPr>
        <p:txBody>
          <a:bodyPr vert="horz" wrap="square" lIns="0" tIns="10317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95566">
              <a:lnSpc>
                <a:spcPts val="4494"/>
              </a:lnSpc>
              <a:spcBef>
                <a:spcPts val="81"/>
              </a:spcBef>
            </a:pPr>
            <a:r>
              <a:rPr lang="en-US" b="0" spc="-4" dirty="0">
                <a:solidFill>
                  <a:schemeClr val="tx1"/>
                </a:solidFill>
                <a:latin typeface="+mj-lt"/>
              </a:rPr>
              <a:t> Topics</a:t>
            </a:r>
            <a:r>
              <a:rPr lang="en-US" b="0" spc="-4" baseline="0" dirty="0">
                <a:solidFill>
                  <a:schemeClr val="tx1"/>
                </a:solidFill>
                <a:latin typeface="+mj-lt"/>
              </a:rPr>
              <a:t> in Flickr</a:t>
            </a:r>
            <a:endParaRPr lang="en-US" b="0" spc="-4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7652" y="1142456"/>
            <a:ext cx="648333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opic5</a:t>
            </a:r>
            <a:endParaRPr sz="1710">
              <a:latin typeface="Arial"/>
              <a:cs typeface="Arial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ED62EDD6-A264-6942-AD6C-0969599A3213}"/>
              </a:ext>
            </a:extLst>
          </p:cNvPr>
          <p:cNvSpPr txBox="1">
            <a:spLocks/>
          </p:cNvSpPr>
          <p:nvPr/>
        </p:nvSpPr>
        <p:spPr bwMode="auto">
          <a:xfrm>
            <a:off x="2337212" y="564101"/>
            <a:ext cx="4195163" cy="84397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10317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62" b="1" i="0">
                <a:solidFill>
                  <a:srgbClr val="33339A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pPr marL="95566" algn="ctr">
              <a:lnSpc>
                <a:spcPts val="4494"/>
              </a:lnSpc>
              <a:spcBef>
                <a:spcPts val="81"/>
              </a:spcBef>
            </a:pPr>
            <a:r>
              <a:rPr lang="en-US" kern="0" spc="-4" dirty="0"/>
              <a:t>  </a:t>
            </a:r>
          </a:p>
          <a:p>
            <a:pPr algn="ctr">
              <a:lnSpc>
                <a:spcPts val="2031"/>
              </a:lnSpc>
              <a:tabLst>
                <a:tab pos="1161995" algn="l"/>
                <a:tab pos="2325077" algn="l"/>
                <a:tab pos="3546258" algn="l"/>
              </a:tabLst>
            </a:pPr>
            <a:r>
              <a:rPr lang="en-US" sz="1710" b="0" kern="0" spc="-196" dirty="0">
                <a:solidFill>
                  <a:srgbClr val="000000"/>
                </a:solidFill>
              </a:rPr>
              <a:t>T</a:t>
            </a:r>
            <a:r>
              <a:rPr lang="en-US" sz="1710" b="0" kern="0" spc="-9" dirty="0">
                <a:solidFill>
                  <a:srgbClr val="000000"/>
                </a:solidFill>
              </a:rPr>
              <a:t>opic</a:t>
            </a:r>
            <a:r>
              <a:rPr lang="en-US" sz="1710" b="0" kern="0" spc="-4" dirty="0">
                <a:solidFill>
                  <a:srgbClr val="000000"/>
                </a:solidFill>
              </a:rPr>
              <a:t>1</a:t>
            </a:r>
            <a:r>
              <a:rPr lang="en-US" sz="1710" b="0" kern="0" dirty="0">
                <a:solidFill>
                  <a:srgbClr val="000000"/>
                </a:solidFill>
              </a:rPr>
              <a:t>	</a:t>
            </a:r>
            <a:r>
              <a:rPr lang="en-US" sz="1710" b="0" kern="0" spc="-196" dirty="0">
                <a:solidFill>
                  <a:srgbClr val="000000"/>
                </a:solidFill>
              </a:rPr>
              <a:t>T</a:t>
            </a:r>
            <a:r>
              <a:rPr lang="en-US" sz="1710" b="0" kern="0" spc="-9" dirty="0">
                <a:solidFill>
                  <a:srgbClr val="000000"/>
                </a:solidFill>
              </a:rPr>
              <a:t>opic</a:t>
            </a:r>
            <a:r>
              <a:rPr lang="en-US" sz="1710" b="0" kern="0" spc="-4" dirty="0">
                <a:solidFill>
                  <a:srgbClr val="000000"/>
                </a:solidFill>
              </a:rPr>
              <a:t>2</a:t>
            </a:r>
            <a:r>
              <a:rPr lang="en-US" sz="1710" b="0" kern="0" dirty="0">
                <a:solidFill>
                  <a:srgbClr val="000000"/>
                </a:solidFill>
              </a:rPr>
              <a:t>	</a:t>
            </a:r>
            <a:r>
              <a:rPr lang="en-US" sz="1710" b="0" kern="0" spc="-196" dirty="0">
                <a:solidFill>
                  <a:srgbClr val="000000"/>
                </a:solidFill>
              </a:rPr>
              <a:t>T</a:t>
            </a:r>
            <a:r>
              <a:rPr lang="en-US" sz="1710" b="0" kern="0" spc="-9" dirty="0">
                <a:solidFill>
                  <a:srgbClr val="000000"/>
                </a:solidFill>
              </a:rPr>
              <a:t>opic</a:t>
            </a:r>
            <a:r>
              <a:rPr lang="en-US" sz="1710" b="0" kern="0" spc="-4" dirty="0">
                <a:solidFill>
                  <a:srgbClr val="000000"/>
                </a:solidFill>
              </a:rPr>
              <a:t>3</a:t>
            </a:r>
            <a:r>
              <a:rPr lang="en-US" sz="1710" b="0" kern="0" dirty="0">
                <a:solidFill>
                  <a:srgbClr val="000000"/>
                </a:solidFill>
              </a:rPr>
              <a:t>	</a:t>
            </a:r>
            <a:r>
              <a:rPr lang="en-US" sz="1710" b="0" kern="0" spc="-196" dirty="0">
                <a:solidFill>
                  <a:srgbClr val="000000"/>
                </a:solidFill>
              </a:rPr>
              <a:t>T</a:t>
            </a:r>
            <a:r>
              <a:rPr lang="en-US" sz="1710" b="0" kern="0" spc="-9" dirty="0">
                <a:solidFill>
                  <a:srgbClr val="000000"/>
                </a:solidFill>
              </a:rPr>
              <a:t>opic4</a:t>
            </a:r>
            <a:endParaRPr lang="en-US" sz="1710" kern="0" dirty="0"/>
          </a:p>
        </p:txBody>
      </p:sp>
    </p:spTree>
    <p:extLst>
      <p:ext uri="{BB962C8B-B14F-4D97-AF65-F5344CB8AC3E}">
        <p14:creationId xmlns:p14="http://schemas.microsoft.com/office/powerpoint/2010/main" val="12842624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30940" y="5858675"/>
            <a:ext cx="191133" cy="194635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spc="-4" dirty="0">
                <a:latin typeface="Arial"/>
                <a:cs typeface="Arial"/>
              </a:rPr>
              <a:t>37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2803" y="245032"/>
            <a:ext cx="2099210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z="3420" spc="-4" dirty="0"/>
              <a:t>Perplexity</a:t>
            </a:r>
            <a:endParaRPr sz="3420" dirty="0"/>
          </a:p>
        </p:txBody>
      </p:sp>
      <p:sp>
        <p:nvSpPr>
          <p:cNvPr id="4" name="object 4"/>
          <p:cNvSpPr/>
          <p:nvPr/>
        </p:nvSpPr>
        <p:spPr>
          <a:xfrm>
            <a:off x="1249002" y="1334076"/>
            <a:ext cx="5186090" cy="4229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19178" y="3331586"/>
            <a:ext cx="2801843" cy="1318387"/>
          </a:xfrm>
          <a:custGeom>
            <a:avLst/>
            <a:gdLst/>
            <a:ahLst/>
            <a:cxnLst/>
            <a:rect l="l" t="t" r="r" b="b"/>
            <a:pathLst>
              <a:path w="3276600" h="1541779">
                <a:moveTo>
                  <a:pt x="3276600" y="1371599"/>
                </a:moveTo>
                <a:lnTo>
                  <a:pt x="3276600" y="0"/>
                </a:lnTo>
                <a:lnTo>
                  <a:pt x="0" y="0"/>
                </a:lnTo>
                <a:lnTo>
                  <a:pt x="0" y="1371600"/>
                </a:lnTo>
                <a:lnTo>
                  <a:pt x="546354" y="1371600"/>
                </a:lnTo>
                <a:lnTo>
                  <a:pt x="705612" y="1541526"/>
                </a:lnTo>
                <a:lnTo>
                  <a:pt x="1365504" y="1371600"/>
                </a:lnTo>
                <a:lnTo>
                  <a:pt x="3276600" y="1371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5278" y="3327025"/>
            <a:ext cx="2810531" cy="1327618"/>
          </a:xfrm>
          <a:custGeom>
            <a:avLst/>
            <a:gdLst/>
            <a:ahLst/>
            <a:cxnLst/>
            <a:rect l="l" t="t" r="r" b="b"/>
            <a:pathLst>
              <a:path w="3286759" h="1552575">
                <a:moveTo>
                  <a:pt x="3286505" y="1381505"/>
                </a:moveTo>
                <a:lnTo>
                  <a:pt x="3286505" y="0"/>
                </a:lnTo>
                <a:lnTo>
                  <a:pt x="0" y="0"/>
                </a:lnTo>
                <a:lnTo>
                  <a:pt x="0" y="1381506"/>
                </a:lnTo>
                <a:lnTo>
                  <a:pt x="4572" y="1381506"/>
                </a:lnTo>
                <a:lnTo>
                  <a:pt x="4572" y="9906"/>
                </a:lnTo>
                <a:lnTo>
                  <a:pt x="9905" y="5334"/>
                </a:lnTo>
                <a:lnTo>
                  <a:pt x="9905" y="9906"/>
                </a:lnTo>
                <a:lnTo>
                  <a:pt x="3276600" y="9905"/>
                </a:lnTo>
                <a:lnTo>
                  <a:pt x="3276600" y="5333"/>
                </a:lnTo>
                <a:lnTo>
                  <a:pt x="3281172" y="9905"/>
                </a:lnTo>
                <a:lnTo>
                  <a:pt x="3281172" y="1381505"/>
                </a:lnTo>
                <a:lnTo>
                  <a:pt x="3286505" y="1381505"/>
                </a:lnTo>
                <a:close/>
              </a:path>
              <a:path w="3286759" h="1552575">
                <a:moveTo>
                  <a:pt x="9905" y="9906"/>
                </a:moveTo>
                <a:lnTo>
                  <a:pt x="9905" y="5334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3286759" h="1552575">
                <a:moveTo>
                  <a:pt x="9905" y="1371600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1371600"/>
                </a:lnTo>
                <a:lnTo>
                  <a:pt x="9905" y="1371600"/>
                </a:lnTo>
                <a:close/>
              </a:path>
              <a:path w="3286759" h="1552575">
                <a:moveTo>
                  <a:pt x="711199" y="1540872"/>
                </a:moveTo>
                <a:lnTo>
                  <a:pt x="553212" y="1371600"/>
                </a:lnTo>
                <a:lnTo>
                  <a:pt x="4572" y="1371600"/>
                </a:lnTo>
                <a:lnTo>
                  <a:pt x="9905" y="1376933"/>
                </a:lnTo>
                <a:lnTo>
                  <a:pt x="9905" y="1381506"/>
                </a:lnTo>
                <a:lnTo>
                  <a:pt x="547878" y="1381506"/>
                </a:lnTo>
                <a:lnTo>
                  <a:pt x="547878" y="1379982"/>
                </a:lnTo>
                <a:lnTo>
                  <a:pt x="550926" y="1381506"/>
                </a:lnTo>
                <a:lnTo>
                  <a:pt x="550926" y="1383246"/>
                </a:lnTo>
                <a:lnTo>
                  <a:pt x="708660" y="1552194"/>
                </a:lnTo>
                <a:lnTo>
                  <a:pt x="708660" y="1541526"/>
                </a:lnTo>
                <a:lnTo>
                  <a:pt x="711199" y="1540872"/>
                </a:lnTo>
                <a:close/>
              </a:path>
              <a:path w="3286759" h="1552575">
                <a:moveTo>
                  <a:pt x="9905" y="1381506"/>
                </a:moveTo>
                <a:lnTo>
                  <a:pt x="9905" y="1376933"/>
                </a:lnTo>
                <a:lnTo>
                  <a:pt x="4572" y="1371600"/>
                </a:lnTo>
                <a:lnTo>
                  <a:pt x="4572" y="1381506"/>
                </a:lnTo>
                <a:lnTo>
                  <a:pt x="9905" y="1381506"/>
                </a:lnTo>
                <a:close/>
              </a:path>
              <a:path w="3286759" h="1552575">
                <a:moveTo>
                  <a:pt x="550926" y="1381506"/>
                </a:moveTo>
                <a:lnTo>
                  <a:pt x="547878" y="1379982"/>
                </a:lnTo>
                <a:lnTo>
                  <a:pt x="549300" y="1381506"/>
                </a:lnTo>
                <a:lnTo>
                  <a:pt x="550926" y="1381506"/>
                </a:lnTo>
                <a:close/>
              </a:path>
              <a:path w="3286759" h="1552575">
                <a:moveTo>
                  <a:pt x="549300" y="1381506"/>
                </a:moveTo>
                <a:lnTo>
                  <a:pt x="547878" y="1379982"/>
                </a:lnTo>
                <a:lnTo>
                  <a:pt x="547878" y="1381506"/>
                </a:lnTo>
                <a:lnTo>
                  <a:pt x="549300" y="1381506"/>
                </a:lnTo>
                <a:close/>
              </a:path>
              <a:path w="3286759" h="1552575">
                <a:moveTo>
                  <a:pt x="550926" y="1383246"/>
                </a:moveTo>
                <a:lnTo>
                  <a:pt x="550926" y="1381506"/>
                </a:lnTo>
                <a:lnTo>
                  <a:pt x="549300" y="1381506"/>
                </a:lnTo>
                <a:lnTo>
                  <a:pt x="550926" y="1383246"/>
                </a:lnTo>
                <a:close/>
              </a:path>
              <a:path w="3286759" h="1552575">
                <a:moveTo>
                  <a:pt x="713232" y="1543050"/>
                </a:moveTo>
                <a:lnTo>
                  <a:pt x="711199" y="1540872"/>
                </a:lnTo>
                <a:lnTo>
                  <a:pt x="708660" y="1541526"/>
                </a:lnTo>
                <a:lnTo>
                  <a:pt x="713232" y="1543050"/>
                </a:lnTo>
                <a:close/>
              </a:path>
              <a:path w="3286759" h="1552575">
                <a:moveTo>
                  <a:pt x="713232" y="1551016"/>
                </a:moveTo>
                <a:lnTo>
                  <a:pt x="713232" y="1543050"/>
                </a:lnTo>
                <a:lnTo>
                  <a:pt x="708660" y="1541526"/>
                </a:lnTo>
                <a:lnTo>
                  <a:pt x="708660" y="1552194"/>
                </a:lnTo>
                <a:lnTo>
                  <a:pt x="713232" y="1551016"/>
                </a:lnTo>
                <a:close/>
              </a:path>
              <a:path w="3286759" h="1552575">
                <a:moveTo>
                  <a:pt x="3281172" y="1371599"/>
                </a:moveTo>
                <a:lnTo>
                  <a:pt x="1369314" y="1371600"/>
                </a:lnTo>
                <a:lnTo>
                  <a:pt x="711199" y="1540872"/>
                </a:lnTo>
                <a:lnTo>
                  <a:pt x="713232" y="1543050"/>
                </a:lnTo>
                <a:lnTo>
                  <a:pt x="713232" y="1551016"/>
                </a:lnTo>
                <a:lnTo>
                  <a:pt x="1370076" y="1381898"/>
                </a:lnTo>
                <a:lnTo>
                  <a:pt x="1370076" y="1381506"/>
                </a:lnTo>
                <a:lnTo>
                  <a:pt x="3276600" y="1381505"/>
                </a:lnTo>
                <a:lnTo>
                  <a:pt x="3276600" y="1376933"/>
                </a:lnTo>
                <a:lnTo>
                  <a:pt x="3281172" y="1371599"/>
                </a:lnTo>
                <a:close/>
              </a:path>
              <a:path w="3286759" h="1552575">
                <a:moveTo>
                  <a:pt x="1371600" y="1381506"/>
                </a:moveTo>
                <a:lnTo>
                  <a:pt x="1370076" y="1381506"/>
                </a:lnTo>
                <a:lnTo>
                  <a:pt x="1370076" y="1381898"/>
                </a:lnTo>
                <a:lnTo>
                  <a:pt x="1371600" y="1381506"/>
                </a:lnTo>
                <a:close/>
              </a:path>
              <a:path w="3286759" h="1552575">
                <a:moveTo>
                  <a:pt x="3281172" y="9905"/>
                </a:moveTo>
                <a:lnTo>
                  <a:pt x="3276600" y="5333"/>
                </a:lnTo>
                <a:lnTo>
                  <a:pt x="3276600" y="9905"/>
                </a:lnTo>
                <a:lnTo>
                  <a:pt x="3281172" y="9905"/>
                </a:lnTo>
                <a:close/>
              </a:path>
              <a:path w="3286759" h="1552575">
                <a:moveTo>
                  <a:pt x="3281172" y="1371599"/>
                </a:moveTo>
                <a:lnTo>
                  <a:pt x="3281172" y="9905"/>
                </a:lnTo>
                <a:lnTo>
                  <a:pt x="3276600" y="9905"/>
                </a:lnTo>
                <a:lnTo>
                  <a:pt x="3276600" y="1371599"/>
                </a:lnTo>
                <a:lnTo>
                  <a:pt x="3281172" y="1371599"/>
                </a:lnTo>
                <a:close/>
              </a:path>
              <a:path w="3286759" h="1552575">
                <a:moveTo>
                  <a:pt x="3281172" y="1381505"/>
                </a:moveTo>
                <a:lnTo>
                  <a:pt x="3281172" y="1371599"/>
                </a:lnTo>
                <a:lnTo>
                  <a:pt x="3276600" y="1376933"/>
                </a:lnTo>
                <a:lnTo>
                  <a:pt x="3276600" y="1381505"/>
                </a:lnTo>
                <a:lnTo>
                  <a:pt x="3281172" y="1381505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99538" y="3353958"/>
            <a:ext cx="2640574" cy="1063498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281811" marR="275838" algn="ctr">
              <a:spcBef>
                <a:spcPts val="86"/>
              </a:spcBef>
            </a:pPr>
            <a:r>
              <a:rPr sz="1368" spc="-4" dirty="0">
                <a:latin typeface="Arial"/>
                <a:cs typeface="Arial"/>
              </a:rPr>
              <a:t>an example of data</a:t>
            </a:r>
            <a:r>
              <a:rPr sz="1368" spc="-30" dirty="0">
                <a:latin typeface="Arial"/>
                <a:cs typeface="Arial"/>
              </a:rPr>
              <a:t> </a:t>
            </a:r>
            <a:r>
              <a:rPr sz="1368" spc="-4" dirty="0">
                <a:latin typeface="Arial"/>
                <a:cs typeface="Arial"/>
              </a:rPr>
              <a:t>without  content-unrelated tags.</a:t>
            </a:r>
            <a:endParaRPr sz="1368">
              <a:latin typeface="Arial"/>
              <a:cs typeface="Arial"/>
            </a:endParaRPr>
          </a:p>
          <a:p>
            <a:pPr marL="10860" marR="4344" indent="-543" algn="ctr"/>
            <a:r>
              <a:rPr sz="1368" spc="-4" dirty="0">
                <a:latin typeface="Arial"/>
                <a:cs typeface="Arial"/>
              </a:rPr>
              <a:t>This data consist of patents, to  which IPC code were attached by  experts according to their</a:t>
            </a:r>
            <a:r>
              <a:rPr sz="1368" spc="-30" dirty="0">
                <a:latin typeface="Arial"/>
                <a:cs typeface="Arial"/>
              </a:rPr>
              <a:t> </a:t>
            </a:r>
            <a:r>
              <a:rPr sz="1368" spc="-4" dirty="0">
                <a:latin typeface="Arial"/>
                <a:cs typeface="Arial"/>
              </a:rPr>
              <a:t>content.</a:t>
            </a:r>
            <a:endParaRPr sz="1368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9307" y="5676229"/>
            <a:ext cx="6322609" cy="64254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735749" marR="4344" indent="-725433">
              <a:spcBef>
                <a:spcPts val="86"/>
              </a:spcBef>
            </a:pPr>
            <a:r>
              <a:rPr sz="2052" spc="-4" dirty="0">
                <a:latin typeface="Arial"/>
                <a:cs typeface="Arial"/>
              </a:rPr>
              <a:t>The proposed method performed better than Corr-LDA  in the case of noisy social annotation</a:t>
            </a:r>
            <a:r>
              <a:rPr sz="2052" spc="30" dirty="0">
                <a:latin typeface="Arial"/>
                <a:cs typeface="Arial"/>
              </a:rPr>
              <a:t> </a:t>
            </a:r>
            <a:r>
              <a:rPr sz="2052" spc="-4" dirty="0">
                <a:latin typeface="Arial"/>
                <a:cs typeface="Arial"/>
              </a:rPr>
              <a:t>data.</a:t>
            </a:r>
            <a:endParaRPr sz="2052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88143" y="1597702"/>
            <a:ext cx="1435130" cy="1344450"/>
          </a:xfrm>
          <a:custGeom>
            <a:avLst/>
            <a:gdLst/>
            <a:ahLst/>
            <a:cxnLst/>
            <a:rect l="l" t="t" r="r" b="b"/>
            <a:pathLst>
              <a:path w="1678304" h="1572260">
                <a:moveTo>
                  <a:pt x="1677924" y="1572006"/>
                </a:moveTo>
                <a:lnTo>
                  <a:pt x="1677924" y="0"/>
                </a:lnTo>
                <a:lnTo>
                  <a:pt x="0" y="0"/>
                </a:lnTo>
                <a:lnTo>
                  <a:pt x="0" y="1572006"/>
                </a:lnTo>
                <a:lnTo>
                  <a:pt x="4559" y="1572006"/>
                </a:lnTo>
                <a:lnTo>
                  <a:pt x="4559" y="9906"/>
                </a:lnTo>
                <a:lnTo>
                  <a:pt x="9906" y="4572"/>
                </a:lnTo>
                <a:lnTo>
                  <a:pt x="9906" y="9906"/>
                </a:lnTo>
                <a:lnTo>
                  <a:pt x="1668780" y="9906"/>
                </a:lnTo>
                <a:lnTo>
                  <a:pt x="1668780" y="4571"/>
                </a:lnTo>
                <a:lnTo>
                  <a:pt x="1673352" y="9906"/>
                </a:lnTo>
                <a:lnTo>
                  <a:pt x="1673352" y="1572006"/>
                </a:lnTo>
                <a:lnTo>
                  <a:pt x="1677924" y="1572006"/>
                </a:lnTo>
                <a:close/>
              </a:path>
              <a:path w="1678304" h="1572260">
                <a:moveTo>
                  <a:pt x="9906" y="9906"/>
                </a:moveTo>
                <a:lnTo>
                  <a:pt x="9906" y="4572"/>
                </a:lnTo>
                <a:lnTo>
                  <a:pt x="4559" y="9906"/>
                </a:lnTo>
                <a:lnTo>
                  <a:pt x="9906" y="9906"/>
                </a:lnTo>
                <a:close/>
              </a:path>
              <a:path w="1678304" h="1572260">
                <a:moveTo>
                  <a:pt x="9906" y="1562100"/>
                </a:moveTo>
                <a:lnTo>
                  <a:pt x="9906" y="9906"/>
                </a:lnTo>
                <a:lnTo>
                  <a:pt x="4559" y="9906"/>
                </a:lnTo>
                <a:lnTo>
                  <a:pt x="4559" y="1562100"/>
                </a:lnTo>
                <a:lnTo>
                  <a:pt x="9906" y="1562100"/>
                </a:lnTo>
                <a:close/>
              </a:path>
              <a:path w="1678304" h="1572260">
                <a:moveTo>
                  <a:pt x="1673352" y="1562100"/>
                </a:moveTo>
                <a:lnTo>
                  <a:pt x="4559" y="1562100"/>
                </a:lnTo>
                <a:lnTo>
                  <a:pt x="9906" y="1566672"/>
                </a:lnTo>
                <a:lnTo>
                  <a:pt x="9906" y="1572006"/>
                </a:lnTo>
                <a:lnTo>
                  <a:pt x="1668780" y="1572006"/>
                </a:lnTo>
                <a:lnTo>
                  <a:pt x="1668780" y="1566671"/>
                </a:lnTo>
                <a:lnTo>
                  <a:pt x="1673352" y="1562100"/>
                </a:lnTo>
                <a:close/>
              </a:path>
              <a:path w="1678304" h="1572260">
                <a:moveTo>
                  <a:pt x="9906" y="1572006"/>
                </a:moveTo>
                <a:lnTo>
                  <a:pt x="9906" y="1566672"/>
                </a:lnTo>
                <a:lnTo>
                  <a:pt x="4559" y="1562100"/>
                </a:lnTo>
                <a:lnTo>
                  <a:pt x="4559" y="1572006"/>
                </a:lnTo>
                <a:lnTo>
                  <a:pt x="9906" y="1572006"/>
                </a:lnTo>
                <a:close/>
              </a:path>
              <a:path w="1678304" h="1572260">
                <a:moveTo>
                  <a:pt x="1673352" y="9906"/>
                </a:moveTo>
                <a:lnTo>
                  <a:pt x="1668780" y="4571"/>
                </a:lnTo>
                <a:lnTo>
                  <a:pt x="1668780" y="9906"/>
                </a:lnTo>
                <a:lnTo>
                  <a:pt x="1673352" y="9906"/>
                </a:lnTo>
                <a:close/>
              </a:path>
              <a:path w="1678304" h="1572260">
                <a:moveTo>
                  <a:pt x="1673352" y="1562100"/>
                </a:moveTo>
                <a:lnTo>
                  <a:pt x="1673352" y="9906"/>
                </a:lnTo>
                <a:lnTo>
                  <a:pt x="1668780" y="9906"/>
                </a:lnTo>
                <a:lnTo>
                  <a:pt x="1668780" y="1562100"/>
                </a:lnTo>
                <a:lnTo>
                  <a:pt x="1673352" y="1562100"/>
                </a:lnTo>
                <a:close/>
              </a:path>
              <a:path w="1678304" h="1572260">
                <a:moveTo>
                  <a:pt x="1673352" y="1572006"/>
                </a:moveTo>
                <a:lnTo>
                  <a:pt x="1673352" y="1562100"/>
                </a:lnTo>
                <a:lnTo>
                  <a:pt x="1668780" y="1566671"/>
                </a:lnTo>
                <a:lnTo>
                  <a:pt x="1668780" y="1572006"/>
                </a:lnTo>
                <a:lnTo>
                  <a:pt x="1673352" y="15720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09245" y="1622680"/>
            <a:ext cx="1135398" cy="1274132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19457" marR="148236">
              <a:spcBef>
                <a:spcPts val="86"/>
              </a:spcBef>
            </a:pPr>
            <a:r>
              <a:rPr sz="2052" spc="-4" dirty="0">
                <a:latin typeface="Arial"/>
                <a:cs typeface="Arial"/>
              </a:rPr>
              <a:t>x-axis:  #topics  y-axis:</a:t>
            </a:r>
            <a:endParaRPr sz="2052">
              <a:latin typeface="Arial"/>
              <a:cs typeface="Arial"/>
            </a:endParaRPr>
          </a:p>
          <a:p>
            <a:pPr marL="10860"/>
            <a:r>
              <a:rPr sz="2052" spc="-4" dirty="0">
                <a:latin typeface="Arial"/>
                <a:cs typeface="Arial"/>
              </a:rPr>
              <a:t>perplexity</a:t>
            </a:r>
            <a:endParaRPr sz="2052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07706" y="2611795"/>
            <a:ext cx="859014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lang="de-DE" sz="1539" dirty="0" err="1">
                <a:solidFill>
                  <a:srgbClr val="FF0000"/>
                </a:solidFill>
                <a:latin typeface="Arial"/>
                <a:cs typeface="Arial"/>
              </a:rPr>
              <a:t>Extented</a:t>
            </a:r>
            <a:endParaRPr sz="1539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48672" y="1689787"/>
            <a:ext cx="782995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solidFill>
                  <a:srgbClr val="0070C0"/>
                </a:solidFill>
                <a:latin typeface="Arial"/>
                <a:cs typeface="Arial"/>
              </a:rPr>
              <a:t>CorrLDA</a:t>
            </a:r>
            <a:endParaRPr sz="1539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333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Generative Topic Models for Community Analysis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Ramesh </a:t>
            </a:r>
            <a:r>
              <a:rPr lang="en-US" sz="2400" dirty="0" err="1"/>
              <a:t>Nallapati</a:t>
            </a:r>
            <a:endParaRPr lang="en-US" sz="2400" dirty="0"/>
          </a:p>
          <a:p>
            <a:r>
              <a:rPr lang="en-US" sz="1800" dirty="0"/>
              <a:t>&amp;</a:t>
            </a:r>
          </a:p>
          <a:p>
            <a:r>
              <a:rPr lang="en-US" altLang="x-none" sz="2400" dirty="0"/>
              <a:t>Arthur Asuncion, </a:t>
            </a:r>
            <a:r>
              <a:rPr lang="en-US" altLang="x-none" sz="2400" dirty="0" err="1"/>
              <a:t>Qiang</a:t>
            </a:r>
            <a:r>
              <a:rPr lang="en-US" altLang="x-none" sz="2400" dirty="0"/>
              <a:t> Liu, </a:t>
            </a:r>
            <a:r>
              <a:rPr lang="en-US" altLang="x-none" sz="2400" dirty="0" err="1"/>
              <a:t>Padhraic</a:t>
            </a:r>
            <a:r>
              <a:rPr lang="en-US" altLang="x-none" sz="2400" dirty="0"/>
              <a:t> Smyth:</a:t>
            </a:r>
          </a:p>
          <a:p>
            <a:r>
              <a:rPr lang="en-US" altLang="x-none" sz="2400" dirty="0"/>
              <a:t>Statistical Approaches to Joint Modeling of Text and Network Data</a:t>
            </a:r>
            <a:endParaRPr lang="en-US" sz="2400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65</a:t>
            </a:fld>
            <a:endParaRPr lang="de-DE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5B5818B-48B0-E54E-98C5-869B42223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03" y="268172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pPr algn="l"/>
            <a:r>
              <a:rPr lang="en-US" kern="0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4732575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What if the corpus has network structure?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35938" y="6400800"/>
            <a:ext cx="1008062" cy="196850"/>
          </a:xfrm>
        </p:spPr>
        <p:txBody>
          <a:bodyPr/>
          <a:lstStyle/>
          <a:p>
            <a:fld id="{61ECF3A8-7778-6349-A190-2ABCA2B4D884}" type="slidenum">
              <a:rPr lang="en-US" altLang="x-none"/>
              <a:pPr/>
              <a:t>66</a:t>
            </a:fld>
            <a:endParaRPr lang="en-US" altLang="x-none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036020" y="5540315"/>
            <a:ext cx="7094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000" b="0" dirty="0">
                <a:latin typeface="Franklin Gothic Book" charset="0"/>
              </a:rPr>
              <a:t>CORA citation network.  Figure from [Chang, </a:t>
            </a:r>
            <a:r>
              <a:rPr lang="en-US" altLang="x-none" sz="2000" b="0" dirty="0" err="1">
                <a:latin typeface="Franklin Gothic Book" charset="0"/>
              </a:rPr>
              <a:t>Blei</a:t>
            </a:r>
            <a:r>
              <a:rPr lang="en-US" altLang="x-none" sz="2000" b="0" dirty="0">
                <a:latin typeface="Franklin Gothic Book" charset="0"/>
              </a:rPr>
              <a:t>, AISTATS 2009]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6"/>
          <a:stretch>
            <a:fillRect/>
          </a:stretch>
        </p:blipFill>
        <p:spPr bwMode="auto">
          <a:xfrm>
            <a:off x="0" y="1124744"/>
            <a:ext cx="9144000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11760" y="6239263"/>
            <a:ext cx="48245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904FF"/>
                </a:solidFill>
              </a:rPr>
              <a:t>J. Chang, and D. </a:t>
            </a:r>
            <a:r>
              <a:rPr lang="en-US" sz="1100" dirty="0" err="1">
                <a:solidFill>
                  <a:srgbClr val="0904FF"/>
                </a:solidFill>
              </a:rPr>
              <a:t>Blei</a:t>
            </a:r>
            <a:r>
              <a:rPr lang="en-US" sz="1100" dirty="0">
                <a:solidFill>
                  <a:srgbClr val="0904FF"/>
                </a:solidFill>
              </a:rPr>
              <a:t>. Relational Topic Models for Document Networks.</a:t>
            </a:r>
            <a:br>
              <a:rPr lang="en-US" sz="1100" dirty="0">
                <a:solidFill>
                  <a:srgbClr val="0904FF"/>
                </a:solidFill>
              </a:rPr>
            </a:br>
            <a:r>
              <a:rPr lang="en-US" sz="1100" dirty="0">
                <a:solidFill>
                  <a:srgbClr val="0904FF"/>
                </a:solidFill>
              </a:rPr>
              <a:t>AISTATS, volume 5 of JMLR Proceedings, page 81-88. </a:t>
            </a:r>
            <a:r>
              <a:rPr lang="en-US" sz="1100" dirty="0" err="1">
                <a:solidFill>
                  <a:srgbClr val="0904FF"/>
                </a:solidFill>
              </a:rPr>
              <a:t>JMLR.org</a:t>
            </a:r>
            <a:r>
              <a:rPr lang="en-US" sz="1100" dirty="0">
                <a:solidFill>
                  <a:srgbClr val="0904FF"/>
                </a:solidFill>
              </a:rPr>
              <a:t>, </a:t>
            </a:r>
            <a:r>
              <a:rPr lang="en-US" sz="1100" b="1" dirty="0">
                <a:solidFill>
                  <a:srgbClr val="FF0000"/>
                </a:solidFill>
              </a:rPr>
              <a:t>2009</a:t>
            </a:r>
            <a:r>
              <a:rPr lang="en-US" sz="1100" dirty="0">
                <a:solidFill>
                  <a:srgbClr val="0904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1527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Hyperlink modeling using LDA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733797" y="1196975"/>
                <a:ext cx="5410203" cy="4968875"/>
              </a:xfrm>
            </p:spPr>
            <p:txBody>
              <a:bodyPr/>
              <a:lstStyle/>
              <a:p>
                <a:pPr eaLnBrk="1" hangingPunct="1">
                  <a:defRPr/>
                </a:pPr>
                <a:r>
                  <a:rPr lang="en-US" dirty="0"/>
                  <a:t>For each document d,</a:t>
                </a:r>
              </a:p>
              <a:p>
                <a:pPr lvl="1" eaLnBrk="1" hangingPunct="1">
                  <a:defRPr/>
                </a:pPr>
                <a:r>
                  <a:rPr lang="en-US" dirty="0"/>
                  <a:t>Generate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d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Dirichlet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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pPr lvl="1" eaLnBrk="1" hangingPunct="1">
                  <a:defRPr/>
                </a:pPr>
                <a:r>
                  <a:rPr lang="en-US" dirty="0"/>
                  <a:t>For each position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i = 1, ...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,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d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a topic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  <a:ea typeface="ＭＳ Ｐゴシック" charset="0"/>
                </a:endParaRP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a word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w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  <a:ea typeface="ＭＳ Ｐゴシック" charset="0"/>
                </a:endParaRPr>
              </a:p>
              <a:p>
                <a:pPr lvl="1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For each citation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j = 1,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…, L</a:t>
                </a:r>
                <a:r>
                  <a:rPr lang="is-IS" baseline="-25000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c</a:t>
                </a: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d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)</a:t>
                </a: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c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b>
                        <m:sSub>
                          <m:sSubPr>
                            <m:ctrlPr>
                              <a:rPr 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  <a:ea typeface="ＭＳ Ｐゴシック" charset="0"/>
                </a:endParaRPr>
              </a:p>
              <a:p>
                <a:pPr eaLnBrk="1" hangingPunct="1">
                  <a:defRPr/>
                </a:pPr>
                <a:endParaRPr lang="en-US" dirty="0">
                  <a:ea typeface="ＭＳ Ｐゴシック" charset="0"/>
                </a:endParaRPr>
              </a:p>
              <a:p>
                <a:pPr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Learning using </a:t>
                </a:r>
                <a:r>
                  <a:rPr lang="en-US" dirty="0" err="1">
                    <a:ea typeface="ＭＳ Ｐゴシック" charset="0"/>
                  </a:rPr>
                  <a:t>variational</a:t>
                </a:r>
                <a:r>
                  <a:rPr lang="en-US" dirty="0">
                    <a:ea typeface="ＭＳ Ｐゴシック" charset="0"/>
                  </a:rPr>
                  <a:t> EM, Gibbs sampling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33797" y="1196975"/>
                <a:ext cx="5410203" cy="4968875"/>
              </a:xfrm>
              <a:blipFill rotWithShape="0">
                <a:blip r:embed="rId3"/>
                <a:stretch>
                  <a:fillRect l="-1351" t="-982" b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 smtClean="0"/>
              <a:pPr>
                <a:defRPr/>
              </a:pPr>
              <a:t>67</a:t>
            </a:fld>
            <a:endParaRPr lang="de-DE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28600" y="1916832"/>
            <a:ext cx="31242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762000" y="3136032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762000" y="4202832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w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33400" y="2983632"/>
            <a:ext cx="11430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762000" y="5650632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</a:t>
            </a: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V="1">
            <a:off x="1066800" y="4888632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1066800" y="3821832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1676400" y="5041032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</a:t>
            </a:r>
          </a:p>
        </p:txBody>
      </p:sp>
      <p:sp>
        <p:nvSpPr>
          <p:cNvPr id="25612" name="Oval 12"/>
          <p:cNvSpPr>
            <a:spLocks noChangeArrowheads="1"/>
          </p:cNvSpPr>
          <p:nvPr/>
        </p:nvSpPr>
        <p:spPr bwMode="auto">
          <a:xfrm>
            <a:off x="838200" y="2069232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</a:t>
            </a:r>
            <a:endParaRPr lang="en-US" sz="2400" baseline="-25000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H="1">
            <a:off x="1066800" y="267883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1371600" y="4736232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</a:p>
        </p:txBody>
      </p:sp>
      <p:sp>
        <p:nvSpPr>
          <p:cNvPr id="25615" name="Oval 15"/>
          <p:cNvSpPr>
            <a:spLocks noChangeArrowheads="1"/>
          </p:cNvSpPr>
          <p:nvPr/>
        </p:nvSpPr>
        <p:spPr bwMode="auto">
          <a:xfrm>
            <a:off x="762000" y="1143000"/>
            <a:ext cx="6096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a</a:t>
            </a: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1066800" y="1676400"/>
            <a:ext cx="0" cy="3928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2209800" y="3136032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25619" name="Oval 19"/>
          <p:cNvSpPr>
            <a:spLocks noChangeArrowheads="1"/>
          </p:cNvSpPr>
          <p:nvPr/>
        </p:nvSpPr>
        <p:spPr bwMode="auto">
          <a:xfrm>
            <a:off x="2209800" y="4202832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1981200" y="2983632"/>
            <a:ext cx="11430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21" name="Oval 21"/>
          <p:cNvSpPr>
            <a:spLocks noChangeArrowheads="1"/>
          </p:cNvSpPr>
          <p:nvPr/>
        </p:nvSpPr>
        <p:spPr bwMode="auto">
          <a:xfrm>
            <a:off x="2209800" y="5650632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g</a:t>
            </a: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 flipV="1">
            <a:off x="2514600" y="4888632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>
            <a:off x="2514600" y="3821832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24" name="Line 24"/>
          <p:cNvSpPr>
            <a:spLocks noChangeShapeType="1"/>
          </p:cNvSpPr>
          <p:nvPr/>
        </p:nvSpPr>
        <p:spPr bwMode="auto">
          <a:xfrm>
            <a:off x="1447800" y="2374032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2819400" y="4736232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</a:t>
            </a:r>
          </a:p>
        </p:txBody>
      </p:sp>
      <p:sp>
        <p:nvSpPr>
          <p:cNvPr id="2" name="Rechteck 1"/>
          <p:cNvSpPr/>
          <p:nvPr/>
        </p:nvSpPr>
        <p:spPr>
          <a:xfrm>
            <a:off x="3059832" y="6093296"/>
            <a:ext cx="4176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E. </a:t>
            </a:r>
            <a:r>
              <a:rPr lang="de-DE" sz="1100" dirty="0" err="1">
                <a:solidFill>
                  <a:srgbClr val="0000FF"/>
                </a:solidFill>
              </a:rPr>
              <a:t>Erosheva</a:t>
            </a:r>
            <a:r>
              <a:rPr lang="de-DE" sz="1100" dirty="0">
                <a:solidFill>
                  <a:srgbClr val="0000FF"/>
                </a:solidFill>
              </a:rPr>
              <a:t>, S </a:t>
            </a:r>
            <a:r>
              <a:rPr lang="de-DE" sz="1100" dirty="0" err="1">
                <a:solidFill>
                  <a:srgbClr val="0000FF"/>
                </a:solidFill>
              </a:rPr>
              <a:t>Fienberg</a:t>
            </a:r>
            <a:r>
              <a:rPr lang="de-DE" sz="1100" dirty="0">
                <a:solidFill>
                  <a:srgbClr val="0000FF"/>
                </a:solidFill>
              </a:rPr>
              <a:t>, J. </a:t>
            </a:r>
            <a:r>
              <a:rPr lang="de-DE" sz="1100" dirty="0" err="1">
                <a:solidFill>
                  <a:srgbClr val="0000FF"/>
                </a:solidFill>
              </a:rPr>
              <a:t>Lafferty</a:t>
            </a:r>
            <a:r>
              <a:rPr lang="de-DE" sz="1100" dirty="0">
                <a:solidFill>
                  <a:srgbClr val="0000FF"/>
                </a:solidFill>
              </a:rPr>
              <a:t>, Mixed-membership </a:t>
            </a:r>
            <a:r>
              <a:rPr lang="de-DE" sz="1100" dirty="0" err="1">
                <a:solidFill>
                  <a:srgbClr val="0000FF"/>
                </a:solidFill>
              </a:rPr>
              <a:t>models</a:t>
            </a:r>
            <a:r>
              <a:rPr lang="de-DE" sz="1100" dirty="0">
                <a:solidFill>
                  <a:srgbClr val="0000FF"/>
                </a:solidFill>
              </a:rPr>
              <a:t> of </a:t>
            </a:r>
            <a:r>
              <a:rPr lang="de-DE" sz="1100" dirty="0" err="1">
                <a:solidFill>
                  <a:srgbClr val="0000FF"/>
                </a:solidFill>
              </a:rPr>
              <a:t>scientific</a:t>
            </a:r>
            <a:r>
              <a:rPr lang="de-DE" sz="1100" dirty="0">
                <a:solidFill>
                  <a:srgbClr val="0000FF"/>
                </a:solidFill>
              </a:rPr>
              <a:t> </a:t>
            </a:r>
            <a:r>
              <a:rPr lang="de-DE" sz="1100" dirty="0" err="1">
                <a:solidFill>
                  <a:srgbClr val="0000FF"/>
                </a:solidFill>
              </a:rPr>
              <a:t>publications</a:t>
            </a:r>
            <a:r>
              <a:rPr lang="de-DE" sz="1100" dirty="0">
                <a:solidFill>
                  <a:srgbClr val="0000FF"/>
                </a:solidFill>
              </a:rPr>
              <a:t>. </a:t>
            </a:r>
            <a:r>
              <a:rPr lang="de-DE" sz="1100" dirty="0" err="1">
                <a:solidFill>
                  <a:srgbClr val="0000FF"/>
                </a:solidFill>
              </a:rPr>
              <a:t>Proc</a:t>
            </a:r>
            <a:r>
              <a:rPr lang="de-DE" sz="1100" dirty="0">
                <a:solidFill>
                  <a:srgbClr val="0000FF"/>
                </a:solidFill>
              </a:rPr>
              <a:t> National </a:t>
            </a:r>
            <a:r>
              <a:rPr lang="de-DE" sz="1100" dirty="0" err="1">
                <a:solidFill>
                  <a:srgbClr val="0000FF"/>
                </a:solidFill>
              </a:rPr>
              <a:t>Academy</a:t>
            </a:r>
            <a:r>
              <a:rPr lang="de-DE" sz="1100" dirty="0">
                <a:solidFill>
                  <a:srgbClr val="0000FF"/>
                </a:solidFill>
              </a:rPr>
              <a:t> Science U S A. 2004 Apr 6;101 </a:t>
            </a:r>
            <a:r>
              <a:rPr lang="de-DE" sz="1100" dirty="0" err="1">
                <a:solidFill>
                  <a:srgbClr val="0000FF"/>
                </a:solidFill>
              </a:rPr>
              <a:t>Suppl</a:t>
            </a:r>
            <a:r>
              <a:rPr lang="de-DE" sz="1100" dirty="0">
                <a:solidFill>
                  <a:srgbClr val="0000FF"/>
                </a:solidFill>
              </a:rPr>
              <a:t> 1:5220-7. </a:t>
            </a:r>
            <a:r>
              <a:rPr lang="de-DE" sz="1100" dirty="0" err="1">
                <a:solidFill>
                  <a:srgbClr val="0000FF"/>
                </a:solidFill>
              </a:rPr>
              <a:t>Epub</a:t>
            </a:r>
            <a:r>
              <a:rPr lang="de-DE" sz="1100" dirty="0">
                <a:solidFill>
                  <a:srgbClr val="0000FF"/>
                </a:solidFill>
              </a:rPr>
              <a:t> </a:t>
            </a:r>
            <a:r>
              <a:rPr lang="de-DE" sz="1100" b="1" dirty="0">
                <a:solidFill>
                  <a:srgbClr val="FF0000"/>
                </a:solidFill>
              </a:rPr>
              <a:t>2004</a:t>
            </a:r>
            <a:r>
              <a:rPr lang="de-DE" sz="1100" dirty="0">
                <a:solidFill>
                  <a:srgbClr val="0000FF"/>
                </a:solidFill>
              </a:rPr>
              <a:t> Mar 12.</a:t>
            </a:r>
          </a:p>
        </p:txBody>
      </p:sp>
    </p:spTree>
    <p:extLst>
      <p:ext uri="{BB962C8B-B14F-4D97-AF65-F5344CB8AC3E}">
        <p14:creationId xmlns:p14="http://schemas.microsoft.com/office/powerpoint/2010/main" val="2326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8" grpId="0" animBg="1"/>
      <p:bldP spid="25619" grpId="0" animBg="1"/>
      <p:bldP spid="25620" grpId="0" animBg="1"/>
      <p:bldP spid="25621" grpId="0" animBg="1"/>
      <p:bldP spid="25622" grpId="0" animBg="1"/>
      <p:bldP spid="25623" grpId="0" animBg="1"/>
      <p:bldP spid="25624" grpId="0" animBg="1"/>
      <p:bldP spid="2562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Influence in Blogs</a:t>
            </a:r>
            <a:endParaRPr lang="en-US" sz="2000" dirty="0"/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32655" r="24359" b="8807"/>
          <a:stretch>
            <a:fillRect/>
          </a:stretch>
        </p:blipFill>
        <p:spPr bwMode="auto">
          <a:xfrm>
            <a:off x="1259632" y="1104106"/>
            <a:ext cx="61722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4644008" y="1124744"/>
            <a:ext cx="41399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" name="Rechteck 1"/>
          <p:cNvSpPr/>
          <p:nvPr/>
        </p:nvSpPr>
        <p:spPr>
          <a:xfrm>
            <a:off x="2339752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R. </a:t>
            </a:r>
            <a:r>
              <a:rPr lang="de-DE" sz="1200" dirty="0" err="1">
                <a:solidFill>
                  <a:srgbClr val="0000FF"/>
                </a:solidFill>
              </a:rPr>
              <a:t>Nallapati</a:t>
            </a:r>
            <a:r>
              <a:rPr lang="de-DE" sz="1200" dirty="0">
                <a:solidFill>
                  <a:srgbClr val="0000FF"/>
                </a:solidFill>
              </a:rPr>
              <a:t>, A. Ahmed, E. </a:t>
            </a:r>
            <a:r>
              <a:rPr lang="de-DE" sz="1200" dirty="0" err="1">
                <a:solidFill>
                  <a:srgbClr val="0000FF"/>
                </a:solidFill>
              </a:rPr>
              <a:t>Xing</a:t>
            </a:r>
            <a:r>
              <a:rPr lang="de-DE" sz="1200" dirty="0">
                <a:solidFill>
                  <a:srgbClr val="0000FF"/>
                </a:solidFill>
              </a:rPr>
              <a:t>, W.W. Cohen, Joint Latent Topic Models </a:t>
            </a:r>
            <a:r>
              <a:rPr lang="de-DE" sz="1200" dirty="0" err="1">
                <a:solidFill>
                  <a:srgbClr val="0000FF"/>
                </a:solidFill>
              </a:rPr>
              <a:t>for</a:t>
            </a:r>
            <a:r>
              <a:rPr lang="de-DE" sz="1200" dirty="0">
                <a:solidFill>
                  <a:srgbClr val="0000FF"/>
                </a:solidFill>
              </a:rPr>
              <a:t> Text </a:t>
            </a:r>
            <a:r>
              <a:rPr lang="de-DE" sz="1200" dirty="0" err="1">
                <a:solidFill>
                  <a:srgbClr val="0000FF"/>
                </a:solidFill>
              </a:rPr>
              <a:t>and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Citations</a:t>
            </a:r>
            <a:r>
              <a:rPr lang="de-DE" sz="1200" dirty="0">
                <a:solidFill>
                  <a:srgbClr val="0000FF"/>
                </a:solidFill>
              </a:rPr>
              <a:t>, In: </a:t>
            </a:r>
            <a:r>
              <a:rPr lang="de-DE" sz="1200" dirty="0" err="1">
                <a:solidFill>
                  <a:srgbClr val="0000FF"/>
                </a:solidFill>
              </a:rPr>
              <a:t>Proc</a:t>
            </a:r>
            <a:r>
              <a:rPr lang="de-DE" sz="1200" dirty="0">
                <a:solidFill>
                  <a:srgbClr val="0000FF"/>
                </a:solidFill>
              </a:rPr>
              <a:t>. KDD, </a:t>
            </a:r>
            <a:r>
              <a:rPr lang="de-DE" sz="1200" b="1" dirty="0">
                <a:solidFill>
                  <a:srgbClr val="FF0000"/>
                </a:solidFill>
              </a:rPr>
              <a:t>2008</a:t>
            </a:r>
            <a:r>
              <a:rPr lang="de-DE" sz="1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6" name="Foliennummernplatzhalter 1"/>
          <p:cNvSpPr txBox="1">
            <a:spLocks/>
          </p:cNvSpPr>
          <p:nvPr/>
        </p:nvSpPr>
        <p:spPr>
          <a:xfrm>
            <a:off x="7956550" y="6358852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3459873F-0287-9A4B-A260-FE52D1F3913B}" type="slidenum">
              <a:rPr lang="de-DE" sz="1100" smtClean="0"/>
              <a:pPr algn="r">
                <a:defRPr/>
              </a:pPr>
              <a:t>68</a:t>
            </a:fld>
            <a:endParaRPr lang="de-DE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211984" y="3321859"/>
                <a:ext cx="216000" cy="323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t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84" y="3321859"/>
                <a:ext cx="216000" cy="323165"/>
              </a:xfrm>
              <a:prstGeom prst="rect">
                <a:avLst/>
              </a:prstGeom>
              <a:blipFill rotWithShape="0">
                <a:blip r:embed="rId4"/>
                <a:stretch>
                  <a:fillRect r="-37143"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1918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Citation Influences - Copycat Model</a:t>
            </a:r>
            <a:endParaRPr lang="en-US" sz="26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topic in a citing document is drawn from one of the topic mixtures of cited publications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69</a:t>
            </a:fld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2448272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L. Dietz, St. Bickel, </a:t>
            </a:r>
            <a:r>
              <a:rPr lang="de-DE" sz="1200" dirty="0" err="1">
                <a:solidFill>
                  <a:srgbClr val="0000FF"/>
                </a:solidFill>
              </a:rPr>
              <a:t>and</a:t>
            </a:r>
            <a:r>
              <a:rPr lang="de-DE" sz="1200" dirty="0">
                <a:solidFill>
                  <a:srgbClr val="0000FF"/>
                </a:solidFill>
              </a:rPr>
              <a:t> T. Scheffer, </a:t>
            </a:r>
            <a:r>
              <a:rPr lang="de-DE" sz="1200" dirty="0" err="1">
                <a:solidFill>
                  <a:srgbClr val="0000FF"/>
                </a:solidFill>
              </a:rPr>
              <a:t>Unsupervised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Prediction</a:t>
            </a:r>
            <a:r>
              <a:rPr lang="de-DE" sz="1200" dirty="0">
                <a:solidFill>
                  <a:srgbClr val="0000FF"/>
                </a:solidFill>
              </a:rPr>
              <a:t> of </a:t>
            </a:r>
            <a:r>
              <a:rPr lang="de-DE" sz="1200" dirty="0" err="1">
                <a:solidFill>
                  <a:srgbClr val="0000FF"/>
                </a:solidFill>
              </a:rPr>
              <a:t>Citation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Influences</a:t>
            </a:r>
            <a:r>
              <a:rPr lang="de-DE" sz="1200" dirty="0">
                <a:solidFill>
                  <a:srgbClr val="0000FF"/>
                </a:solidFill>
              </a:rPr>
              <a:t>, In: </a:t>
            </a:r>
            <a:r>
              <a:rPr lang="de-DE" sz="1200" dirty="0" err="1">
                <a:solidFill>
                  <a:srgbClr val="0000FF"/>
                </a:solidFill>
              </a:rPr>
              <a:t>Proc</a:t>
            </a:r>
            <a:r>
              <a:rPr lang="de-DE" sz="1200" dirty="0">
                <a:solidFill>
                  <a:srgbClr val="0000FF"/>
                </a:solidFill>
              </a:rPr>
              <a:t>. ICML </a:t>
            </a:r>
            <a:r>
              <a:rPr lang="de-DE" sz="1200" b="1" dirty="0">
                <a:solidFill>
                  <a:srgbClr val="FF0000"/>
                </a:solidFill>
              </a:rPr>
              <a:t>2007</a:t>
            </a:r>
            <a:r>
              <a:rPr lang="de-DE" sz="12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65" y="2132856"/>
            <a:ext cx="4446469" cy="386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Notation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736"/>
            <a:ext cx="8229600" cy="4968875"/>
          </a:xfrm>
        </p:spPr>
        <p:txBody>
          <a:bodyPr/>
          <a:lstStyle/>
          <a:p>
            <a:r>
              <a:rPr lang="en-US" sz="2800" dirty="0"/>
              <a:t>Naïve Bayes Model: Compact representation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US" dirty="0"/>
              <a:t> = topic/class (name for a word distribution)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dirty="0"/>
              <a:t> = number of words in document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dirty="0"/>
              <a:t> one specific word in corpus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dirty="0"/>
              <a:t> documents,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US" dirty="0"/>
              <a:t> now words in documents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Idea: Generate doc from P(W, C)</a:t>
            </a:r>
          </a:p>
        </p:txBody>
      </p:sp>
      <p:sp>
        <p:nvSpPr>
          <p:cNvPr id="3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2362200" y="3752056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1524000" y="4437856"/>
            <a:ext cx="1219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286000" y="4437856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2743200" y="4437856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1219200" y="4971256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w</a:t>
            </a:r>
            <a:r>
              <a:rPr lang="en-US" baseline="-25000" dirty="0"/>
              <a:t>1</a:t>
            </a: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1905000" y="4971256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w</a:t>
            </a:r>
            <a:r>
              <a:rPr lang="en-US" baseline="-25000" dirty="0"/>
              <a:t>2</a:t>
            </a:r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2514600" y="4971256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w</a:t>
            </a:r>
            <a:r>
              <a:rPr lang="en-US" baseline="-25000" dirty="0"/>
              <a:t>3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3048000" y="4895056"/>
            <a:ext cx="114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…..</a:t>
            </a: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2819400" y="4437856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5" name="Oval 13"/>
          <p:cNvSpPr>
            <a:spLocks noChangeArrowheads="1"/>
          </p:cNvSpPr>
          <p:nvPr/>
        </p:nvSpPr>
        <p:spPr bwMode="auto">
          <a:xfrm>
            <a:off x="3810000" y="4895056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 err="1"/>
              <a:t>w</a:t>
            </a:r>
            <a:r>
              <a:rPr lang="en-US" baseline="-25000" dirty="0" err="1"/>
              <a:t>N</a:t>
            </a:r>
            <a:endParaRPr lang="en-US" baseline="-25000" dirty="0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90600" y="3599656"/>
            <a:ext cx="37338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7" name="Oval 15"/>
          <p:cNvSpPr>
            <a:spLocks noChangeArrowheads="1"/>
          </p:cNvSpPr>
          <p:nvPr/>
        </p:nvSpPr>
        <p:spPr bwMode="auto">
          <a:xfrm>
            <a:off x="6172200" y="3950804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3088" name="Oval 16"/>
          <p:cNvSpPr>
            <a:spLocks noChangeArrowheads="1"/>
          </p:cNvSpPr>
          <p:nvPr/>
        </p:nvSpPr>
        <p:spPr bwMode="auto">
          <a:xfrm>
            <a:off x="6248400" y="5170004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W</a:t>
            </a:r>
            <a:endParaRPr lang="en-US" baseline="-25000"/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>
            <a:off x="6553200" y="4636604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5791200" y="3569804"/>
            <a:ext cx="1828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6019800" y="4941404"/>
            <a:ext cx="1219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6858000" y="5627204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4343400" y="5352256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7239000" y="5855804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631" y="1321506"/>
            <a:ext cx="1027928" cy="307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2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3087" grpId="0" animBg="1"/>
      <p:bldP spid="3088" grpId="0" animBg="1"/>
      <p:bldP spid="3090" grpId="0" animBg="1"/>
      <p:bldP spid="3091" grpId="0" animBg="1"/>
      <p:bldP spid="3092" grpId="0" animBg="1"/>
      <p:bldP spid="3093" grpId="0"/>
      <p:bldP spid="3096" grpId="0"/>
      <p:bldP spid="309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Citation Influences</a:t>
            </a:r>
            <a:endParaRPr lang="en-US" sz="24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Citation influence model: Combination of LDA and Copycat model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70</a:t>
            </a:fld>
            <a:endParaRPr lang="de-DE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2096985"/>
            <a:ext cx="4759325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2448272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L. Dietz, St. Bickel, </a:t>
            </a:r>
            <a:r>
              <a:rPr lang="de-DE" sz="1200" dirty="0" err="1">
                <a:solidFill>
                  <a:srgbClr val="0000FF"/>
                </a:solidFill>
              </a:rPr>
              <a:t>and</a:t>
            </a:r>
            <a:r>
              <a:rPr lang="de-DE" sz="1200" dirty="0">
                <a:solidFill>
                  <a:srgbClr val="0000FF"/>
                </a:solidFill>
              </a:rPr>
              <a:t> T. Scheffer, </a:t>
            </a:r>
            <a:r>
              <a:rPr lang="de-DE" sz="1200" dirty="0" err="1">
                <a:solidFill>
                  <a:srgbClr val="0000FF"/>
                </a:solidFill>
              </a:rPr>
              <a:t>Unsupervised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Prediction</a:t>
            </a:r>
            <a:r>
              <a:rPr lang="de-DE" sz="1200" dirty="0">
                <a:solidFill>
                  <a:srgbClr val="0000FF"/>
                </a:solidFill>
              </a:rPr>
              <a:t> of </a:t>
            </a:r>
            <a:r>
              <a:rPr lang="de-DE" sz="1200" dirty="0" err="1">
                <a:solidFill>
                  <a:srgbClr val="0000FF"/>
                </a:solidFill>
              </a:rPr>
              <a:t>Citation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Influences</a:t>
            </a:r>
            <a:r>
              <a:rPr lang="de-DE" sz="1200" dirty="0">
                <a:solidFill>
                  <a:srgbClr val="0000FF"/>
                </a:solidFill>
              </a:rPr>
              <a:t>, In: </a:t>
            </a:r>
            <a:r>
              <a:rPr lang="de-DE" sz="1200" dirty="0" err="1">
                <a:solidFill>
                  <a:srgbClr val="0000FF"/>
                </a:solidFill>
              </a:rPr>
              <a:t>Proc</a:t>
            </a:r>
            <a:r>
              <a:rPr lang="de-DE" sz="1200" dirty="0">
                <a:solidFill>
                  <a:srgbClr val="0000FF"/>
                </a:solidFill>
              </a:rPr>
              <a:t>. ICML </a:t>
            </a:r>
            <a:r>
              <a:rPr lang="de-DE" sz="1200" b="1" dirty="0">
                <a:solidFill>
                  <a:srgbClr val="FF0000"/>
                </a:solidFill>
              </a:rPr>
              <a:t>2007</a:t>
            </a:r>
            <a:r>
              <a:rPr lang="de-DE" sz="12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4639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Citation Influences</a:t>
            </a:r>
            <a:endParaRPr lang="en-US" sz="240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Citation influence graph for LDA paper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71</a:t>
            </a:fld>
            <a:endParaRPr lang="de-DE" dirty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438400"/>
            <a:ext cx="8956675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0424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Citation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2800" dirty="0"/>
              <a:t>Words in LDA paper assigned to citations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1824" y="2022610"/>
            <a:ext cx="5102578" cy="413710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7985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Relational Topic Model (RTM) [</a:t>
            </a:r>
            <a:r>
              <a:rPr lang="en-US" altLang="x-none" dirty="0" err="1"/>
              <a:t>ChangBlei</a:t>
            </a:r>
            <a:r>
              <a:rPr lang="en-US" altLang="x-none" dirty="0"/>
              <a:t> 2009]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setup as LDA, except now we have observed network information across documents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sp>
        <p:nvSpPr>
          <p:cNvPr id="45" name="Oval 51"/>
          <p:cNvSpPr>
            <a:spLocks noChangeArrowheads="1"/>
          </p:cNvSpPr>
          <p:nvPr/>
        </p:nvSpPr>
        <p:spPr bwMode="auto">
          <a:xfrm>
            <a:off x="1652394" y="3037374"/>
            <a:ext cx="1813798" cy="1860997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52"/>
          <p:cNvSpPr>
            <a:spLocks noChangeShapeType="1"/>
          </p:cNvSpPr>
          <p:nvPr/>
        </p:nvSpPr>
        <p:spPr bwMode="auto">
          <a:xfrm flipV="1">
            <a:off x="3260787" y="2614330"/>
            <a:ext cx="1673163" cy="748256"/>
          </a:xfrm>
          <a:prstGeom prst="line">
            <a:avLst/>
          </a:prstGeom>
          <a:noFill/>
          <a:ln w="1587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57"/>
          <p:cNvSpPr txBox="1">
            <a:spLocks noChangeArrowheads="1"/>
          </p:cNvSpPr>
          <p:nvPr/>
        </p:nvSpPr>
        <p:spPr bwMode="auto">
          <a:xfrm>
            <a:off x="5293729" y="2614331"/>
            <a:ext cx="29931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000" b="0" dirty="0">
                <a:latin typeface="+mn-lt"/>
              </a:rPr>
              <a:t>“Link probability function”</a:t>
            </a: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5448673" y="4542475"/>
            <a:ext cx="32450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x-none" sz="2400" b="0" dirty="0">
                <a:solidFill>
                  <a:schemeClr val="accent2"/>
                </a:solidFill>
                <a:latin typeface="+mn-lt"/>
              </a:rPr>
              <a:t>Documents with similar topics are more likely to be linked.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979124" y="2213518"/>
                <a:ext cx="3352905" cy="4285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~ </m:t>
                      </m:r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d>
                        <m:dPr>
                          <m:endChr m:val="|"/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d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e>
                        <m:sub>
                          <m:sSup>
                            <m:sSup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124" y="2213518"/>
                <a:ext cx="3352905" cy="42851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6" name="Group 125"/>
          <p:cNvGrpSpPr/>
          <p:nvPr/>
        </p:nvGrpSpPr>
        <p:grpSpPr>
          <a:xfrm>
            <a:off x="78904" y="2895600"/>
            <a:ext cx="1828800" cy="3505200"/>
            <a:chOff x="342525" y="2895600"/>
            <a:chExt cx="1828800" cy="3505200"/>
          </a:xfrm>
        </p:grpSpPr>
        <p:sp>
          <p:nvSpPr>
            <p:cNvPr id="113" name="Rectangle 4"/>
            <p:cNvSpPr>
              <a:spLocks noChangeArrowheads="1"/>
            </p:cNvSpPr>
            <p:nvPr/>
          </p:nvSpPr>
          <p:spPr bwMode="auto">
            <a:xfrm>
              <a:off x="342525" y="2895600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9" name="Text Box 13"/>
            <p:cNvSpPr txBox="1">
              <a:spLocks noChangeArrowheads="1"/>
            </p:cNvSpPr>
            <p:nvPr/>
          </p:nvSpPr>
          <p:spPr bwMode="auto">
            <a:xfrm>
              <a:off x="1790325" y="6019800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51520" y="2146771"/>
            <a:ext cx="2888776" cy="3958237"/>
            <a:chOff x="612973" y="2146771"/>
            <a:chExt cx="2888776" cy="39582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Oval 6"/>
                <p:cNvSpPr>
                  <a:spLocks noChangeArrowheads="1"/>
                </p:cNvSpPr>
                <p:nvPr/>
              </p:nvSpPr>
              <p:spPr bwMode="auto">
                <a:xfrm>
                  <a:off x="875925" y="4114800"/>
                  <a:ext cx="685800" cy="685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29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925" y="4114800"/>
                  <a:ext cx="685800" cy="685800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Oval 7"/>
                <p:cNvSpPr>
                  <a:spLocks noChangeArrowheads="1"/>
                </p:cNvSpPr>
                <p:nvPr/>
              </p:nvSpPr>
              <p:spPr bwMode="auto">
                <a:xfrm>
                  <a:off x="875925" y="5181600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30" name="Oval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925" y="5181600"/>
                  <a:ext cx="685800" cy="685800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1" name="Rectangle 8"/>
            <p:cNvSpPr>
              <a:spLocks noChangeArrowheads="1"/>
            </p:cNvSpPr>
            <p:nvPr/>
          </p:nvSpPr>
          <p:spPr bwMode="auto">
            <a:xfrm>
              <a:off x="647325" y="3962400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Line 11"/>
            <p:cNvSpPr>
              <a:spLocks noChangeShapeType="1"/>
            </p:cNvSpPr>
            <p:nvPr/>
          </p:nvSpPr>
          <p:spPr bwMode="auto">
            <a:xfrm rot="21480000" flipH="1">
              <a:off x="1214593" y="3657600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" name="Line 12"/>
            <p:cNvSpPr>
              <a:spLocks noChangeShapeType="1"/>
            </p:cNvSpPr>
            <p:nvPr/>
          </p:nvSpPr>
          <p:spPr bwMode="auto">
            <a:xfrm>
              <a:off x="1180725" y="48006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Oval 15"/>
                <p:cNvSpPr>
                  <a:spLocks noChangeArrowheads="1"/>
                </p:cNvSpPr>
                <p:nvPr/>
              </p:nvSpPr>
              <p:spPr bwMode="auto">
                <a:xfrm>
                  <a:off x="918589" y="3048000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/>
                </a:p>
              </p:txBody>
            </p:sp>
          </mc:Choice>
          <mc:Fallback xmlns="">
            <p:sp>
              <p:nvSpPr>
                <p:cNvPr id="134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8589" y="3048000"/>
                  <a:ext cx="612000" cy="612000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Oval 134"/>
                <p:cNvSpPr>
                  <a:spLocks noChangeArrowheads="1"/>
                </p:cNvSpPr>
                <p:nvPr/>
              </p:nvSpPr>
              <p:spPr bwMode="auto">
                <a:xfrm>
                  <a:off x="2625449" y="2146771"/>
                  <a:ext cx="609600" cy="5334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2400" b="0" i="1" dirty="0" smtClean="0">
                            <a:latin typeface="Cambria Math" charset="0"/>
                            <a:sym typeface="Symbol" charset="0"/>
                          </a:rPr>
                          <m:t>α</m:t>
                        </m:r>
                      </m:oMath>
                    </m:oMathPara>
                  </a14:m>
                  <a:endParaRPr lang="de-DE" sz="2400" b="0" dirty="0">
                    <a:latin typeface="Symbol" charset="0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5" name="Oval 1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25449" y="2146771"/>
                  <a:ext cx="609600" cy="533400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6" name="Line 22"/>
            <p:cNvSpPr>
              <a:spLocks noChangeShapeType="1"/>
            </p:cNvSpPr>
            <p:nvPr/>
          </p:nvSpPr>
          <p:spPr bwMode="auto">
            <a:xfrm flipH="1">
              <a:off x="1223761" y="2490317"/>
              <a:ext cx="1401688" cy="5569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12973" y="5742024"/>
                  <a:ext cx="304800" cy="3629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37" name="Text 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12973" y="5742024"/>
                  <a:ext cx="304800" cy="36298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36000" b="-339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2358749" y="4953000"/>
              <a:ext cx="11430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Text Box 24"/>
            <p:cNvSpPr txBox="1">
              <a:spLocks noChangeArrowheads="1"/>
            </p:cNvSpPr>
            <p:nvPr/>
          </p:nvSpPr>
          <p:spPr bwMode="auto">
            <a:xfrm>
              <a:off x="3196949" y="56388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Oval 15"/>
                <p:cNvSpPr>
                  <a:spLocks noChangeArrowheads="1"/>
                </p:cNvSpPr>
                <p:nvPr/>
              </p:nvSpPr>
              <p:spPr bwMode="auto">
                <a:xfrm>
                  <a:off x="2592044" y="5207684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0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92044" y="5207684"/>
                  <a:ext cx="612000" cy="612000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1" name="Line 10"/>
            <p:cNvSpPr>
              <a:spLocks noChangeShapeType="1"/>
            </p:cNvSpPr>
            <p:nvPr/>
          </p:nvSpPr>
          <p:spPr bwMode="auto">
            <a:xfrm rot="5400000">
              <a:off x="2074747" y="5017867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2842591" y="2490318"/>
            <a:ext cx="1932929" cy="3674266"/>
            <a:chOff x="3204044" y="2490318"/>
            <a:chExt cx="1932929" cy="3674266"/>
          </a:xfrm>
        </p:grpSpPr>
        <p:grpSp>
          <p:nvGrpSpPr>
            <p:cNvPr id="143" name="Group 142"/>
            <p:cNvGrpSpPr/>
            <p:nvPr/>
          </p:nvGrpSpPr>
          <p:grpSpPr>
            <a:xfrm>
              <a:off x="3204044" y="2490318"/>
              <a:ext cx="1932929" cy="3674266"/>
              <a:chOff x="198439" y="1127276"/>
              <a:chExt cx="1932929" cy="36742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1216968" y="2820342"/>
                    <a:ext cx="685800" cy="6858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𝑧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145" name="Oval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16968" y="2820342"/>
                    <a:ext cx="685800" cy="685800"/>
                  </a:xfrm>
                  <a:prstGeom prst="ellipse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216968" y="3887142"/>
                    <a:ext cx="685800" cy="6858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charset="0"/>
                                  <a:sym typeface="Symbol" charset="0"/>
                                </a:rPr>
                                <m:t>𝑤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146" name="Oval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16968" y="3887142"/>
                    <a:ext cx="685800" cy="685800"/>
                  </a:xfrm>
                  <a:prstGeom prst="ellipse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7" name="Rectangle 8"/>
              <p:cNvSpPr>
                <a:spLocks noChangeArrowheads="1"/>
              </p:cNvSpPr>
              <p:nvPr/>
            </p:nvSpPr>
            <p:spPr bwMode="auto">
              <a:xfrm>
                <a:off x="988368" y="2667942"/>
                <a:ext cx="1143000" cy="2133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8" name="Line 11"/>
              <p:cNvSpPr>
                <a:spLocks noChangeShapeType="1"/>
              </p:cNvSpPr>
              <p:nvPr/>
            </p:nvSpPr>
            <p:spPr bwMode="auto">
              <a:xfrm rot="21480000" flipH="1">
                <a:off x="1555636" y="2363142"/>
                <a:ext cx="21704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9" name="Line 12"/>
              <p:cNvSpPr>
                <a:spLocks noChangeShapeType="1"/>
              </p:cNvSpPr>
              <p:nvPr/>
            </p:nvSpPr>
            <p:spPr bwMode="auto">
              <a:xfrm>
                <a:off x="1521768" y="3506142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0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259632" y="1753542"/>
                    <a:ext cx="612000" cy="6120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sz="2400" i="1" dirty="0">
                                  <a:latin typeface="Cambria Math" charset="0"/>
                                  <a:sym typeface="Symbol" charset="0"/>
                                </a:rPr>
                                <m:t>𝜃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2400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sz="2400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150" name="Oval 14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59632" y="1753542"/>
                    <a:ext cx="612000" cy="612000"/>
                  </a:xfrm>
                  <a:prstGeom prst="ellipse">
                    <a:avLst/>
                  </a:prstGeom>
                  <a:blipFill rotWithShape="0">
                    <a:blip r:embed="rId12"/>
                    <a:stretch>
                      <a:fillRect l="-3883"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1" name="Line 22"/>
              <p:cNvSpPr>
                <a:spLocks noChangeShapeType="1"/>
              </p:cNvSpPr>
              <p:nvPr/>
            </p:nvSpPr>
            <p:spPr bwMode="auto">
              <a:xfrm>
                <a:off x="198439" y="1127276"/>
                <a:ext cx="1323329" cy="6209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2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6568" y="4420542"/>
                    <a:ext cx="304800" cy="3725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charset="0"/>
                                  <a:sym typeface="Symbol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152" name="Text 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826568" y="4420542"/>
                    <a:ext cx="304800" cy="372538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38000" r="-14000" b="-3279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4" name="Line 10"/>
            <p:cNvSpPr>
              <a:spLocks noChangeShapeType="1"/>
            </p:cNvSpPr>
            <p:nvPr/>
          </p:nvSpPr>
          <p:spPr bwMode="auto">
            <a:xfrm rot="16200000" flipH="1">
              <a:off x="3715941" y="5011814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1205328" y="3125352"/>
            <a:ext cx="2648892" cy="1673229"/>
            <a:chOff x="1566781" y="3125352"/>
            <a:chExt cx="2648892" cy="1673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Oval 15"/>
                <p:cNvSpPr>
                  <a:spLocks noChangeArrowheads="1"/>
                </p:cNvSpPr>
                <p:nvPr/>
              </p:nvSpPr>
              <p:spPr bwMode="auto">
                <a:xfrm>
                  <a:off x="2625449" y="4186581"/>
                  <a:ext cx="612000" cy="612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2000" b="0" i="1" dirty="0" smtClean="0">
                            <a:latin typeface="Cambria Math" charset="0"/>
                            <a:sym typeface="Symbol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2000" b="0" i="1" dirty="0" smtClean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</m:ctrlPr>
                              </m:sSupPr>
                              <m:e>
                                <m:r>
                                  <a:rPr lang="de-DE" sz="2000" b="0" i="1" dirty="0" smtClean="0">
                                    <a:latin typeface="Cambria Math" charset="0"/>
                                    <a:sym typeface="Symbol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de-DE" sz="2000" b="0" i="1" dirty="0" smtClean="0">
                                    <a:latin typeface="Cambria Math" charset="0"/>
                                    <a:sym typeface="Symbol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4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25449" y="4186581"/>
                  <a:ext cx="612000" cy="612000"/>
                </a:xfrm>
                <a:prstGeom prst="ellipse">
                  <a:avLst/>
                </a:prstGeom>
                <a:blipFill rotWithShape="0">
                  <a:blip r:embed="rId14"/>
                  <a:stretch>
                    <a:fillRect l="-20388" t="-47059" b="-6176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ine 10"/>
            <p:cNvSpPr>
              <a:spLocks noChangeShapeType="1"/>
            </p:cNvSpPr>
            <p:nvPr/>
          </p:nvSpPr>
          <p:spPr bwMode="auto">
            <a:xfrm rot="5400000">
              <a:off x="2104400" y="3961278"/>
              <a:ext cx="4762" cy="10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6" name="Line 10"/>
            <p:cNvSpPr>
              <a:spLocks noChangeShapeType="1"/>
            </p:cNvSpPr>
            <p:nvPr/>
          </p:nvSpPr>
          <p:spPr bwMode="auto">
            <a:xfrm rot="16200000" flipH="1">
              <a:off x="3729553" y="4048894"/>
              <a:ext cx="240" cy="97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Oval 15"/>
                <p:cNvSpPr>
                  <a:spLocks noChangeArrowheads="1"/>
                </p:cNvSpPr>
                <p:nvPr/>
              </p:nvSpPr>
              <p:spPr bwMode="auto">
                <a:xfrm>
                  <a:off x="2631673" y="3125352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2000" b="0" i="1" dirty="0" smtClean="0">
                            <a:latin typeface="Cambria Math" charset="0"/>
                            <a:sym typeface="Symbol" charset="0"/>
                          </a:rPr>
                          <m:t> </m:t>
                        </m:r>
                        <m:r>
                          <a:rPr lang="de-DE" sz="2000" i="1" dirty="0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Symbol" charset="0"/>
                          </a:rPr>
                          <m:t>𝜂</m:t>
                        </m:r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7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31673" y="3125352"/>
                  <a:ext cx="612000" cy="612000"/>
                </a:xfrm>
                <a:prstGeom prst="ellipse">
                  <a:avLst/>
                </a:prstGeom>
                <a:blipFill rotWithShape="0">
                  <a:blip r:embed="rId15"/>
                  <a:stretch>
                    <a:fillRect t="-47059" b="-6176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8" name="Line 11"/>
            <p:cNvSpPr>
              <a:spLocks noChangeShapeType="1"/>
            </p:cNvSpPr>
            <p:nvPr/>
          </p:nvSpPr>
          <p:spPr bwMode="auto">
            <a:xfrm rot="21480000" flipH="1">
              <a:off x="2926821" y="3749371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2411760" y="6239263"/>
            <a:ext cx="48245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904FF"/>
                </a:solidFill>
              </a:rPr>
              <a:t>J. Chang, and D. </a:t>
            </a:r>
            <a:r>
              <a:rPr lang="en-US" sz="1100" dirty="0" err="1">
                <a:solidFill>
                  <a:srgbClr val="0904FF"/>
                </a:solidFill>
              </a:rPr>
              <a:t>Blei</a:t>
            </a:r>
            <a:r>
              <a:rPr lang="en-US" sz="1100" dirty="0">
                <a:solidFill>
                  <a:srgbClr val="0904FF"/>
                </a:solidFill>
              </a:rPr>
              <a:t>. Relational Topic Models for Document Networks.</a:t>
            </a:r>
            <a:br>
              <a:rPr lang="en-US" sz="1100" dirty="0">
                <a:solidFill>
                  <a:srgbClr val="0904FF"/>
                </a:solidFill>
              </a:rPr>
            </a:br>
            <a:r>
              <a:rPr lang="en-US" sz="1100" dirty="0">
                <a:solidFill>
                  <a:srgbClr val="0904FF"/>
                </a:solidFill>
              </a:rPr>
              <a:t>AISTATS, volume 5 of JMLR Proceedings, page 81-88. </a:t>
            </a:r>
            <a:r>
              <a:rPr lang="en-US" sz="1100" dirty="0" err="1">
                <a:solidFill>
                  <a:srgbClr val="0904FF"/>
                </a:solidFill>
              </a:rPr>
              <a:t>JMLR.org</a:t>
            </a:r>
            <a:r>
              <a:rPr lang="en-US" sz="1100" dirty="0">
                <a:solidFill>
                  <a:srgbClr val="0904FF"/>
                </a:solidFill>
              </a:rPr>
              <a:t>, </a:t>
            </a:r>
            <a:r>
              <a:rPr lang="en-US" sz="1100" b="1" dirty="0">
                <a:solidFill>
                  <a:srgbClr val="FF0000"/>
                </a:solidFill>
              </a:rPr>
              <a:t>2009</a:t>
            </a:r>
            <a:r>
              <a:rPr lang="en-US" sz="1100" dirty="0">
                <a:solidFill>
                  <a:srgbClr val="0904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72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/>
      <p:bldP spid="49" grpId="0"/>
      <p:bldP spid="5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Relational Topic Model (RTM) [</a:t>
            </a:r>
            <a:r>
              <a:rPr lang="en-US" altLang="x-none" dirty="0" err="1"/>
              <a:t>ChangBlei</a:t>
            </a:r>
            <a:r>
              <a:rPr lang="en-US" altLang="x-none" dirty="0"/>
              <a:t> 2009]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46444" y="1196975"/>
                <a:ext cx="4340356" cy="4968875"/>
              </a:xfrm>
            </p:spPr>
            <p:txBody>
              <a:bodyPr/>
              <a:lstStyle/>
              <a:p>
                <a:r>
                  <a:rPr lang="en-US" dirty="0"/>
                  <a:t>For each document d</a:t>
                </a:r>
              </a:p>
              <a:p>
                <a:pPr lvl="1"/>
                <a:r>
                  <a:rPr lang="en-US" dirty="0"/>
                  <a:t>Draw topic proportions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~ 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𝐷𝑖𝑟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𝛼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en-US" dirty="0"/>
                  <a:t>For each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𝑑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Draw assignment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~ 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𝑀𝑢𝑙𝑡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2"/>
                <a:r>
                  <a:rPr lang="en-US" dirty="0"/>
                  <a:t>Draw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1: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~ 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𝑀𝑢𝑙𝑡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1200" kern="1200" dirty="0">
                  <a:solidFill>
                    <a:schemeClr val="accent1">
                      <a:lumMod val="50000"/>
                    </a:schemeClr>
                  </a:solidFill>
                  <a:ea typeface="ＭＳ Ｐゴシック" charset="0"/>
                  <a:cs typeface="ＭＳ Ｐゴシック" charset="0"/>
                </a:endParaRPr>
              </a:p>
              <a:p>
                <a:pPr lvl="1"/>
                <a:r>
                  <a:rPr lang="en-US" dirty="0"/>
                  <a:t>For each pair of documents </a:t>
                </a:r>
                <a14:m>
                  <m:oMath xmlns:m="http://schemas.openxmlformats.org/officeDocument/2006/math"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𝑑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</m:t>
                    </m:r>
                    <m:sSup>
                      <m:sSup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en-US" dirty="0"/>
                  <a:t>Draw binary link indicator </a:t>
                </a:r>
                <a14:m>
                  <m:oMath xmlns:m="http://schemas.openxmlformats.org/officeDocument/2006/math"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𝑦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sSup>
                          <m:sSupPr>
                            <m:ctrlPr>
                              <a:rPr lang="de-DE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~ 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𝜓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(⋅|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sSup>
                          <m:sSupPr>
                            <m:ctrlPr>
                              <a:rPr lang="de-DE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6444" y="1196975"/>
                <a:ext cx="4340356" cy="4968875"/>
              </a:xfrm>
              <a:blipFill rotWithShape="0">
                <a:blip r:embed="rId3"/>
                <a:stretch>
                  <a:fillRect l="-1826" t="-982" r="-8989" b="-8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74</a:t>
            </a:fld>
            <a:endParaRPr lang="de-DE"/>
          </a:p>
        </p:txBody>
      </p:sp>
      <p:grpSp>
        <p:nvGrpSpPr>
          <p:cNvPr id="53" name="Group 52"/>
          <p:cNvGrpSpPr/>
          <p:nvPr/>
        </p:nvGrpSpPr>
        <p:grpSpPr>
          <a:xfrm>
            <a:off x="251520" y="2146771"/>
            <a:ext cx="2888776" cy="3958237"/>
            <a:chOff x="612973" y="2146771"/>
            <a:chExt cx="2888776" cy="39582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val 6"/>
                <p:cNvSpPr>
                  <a:spLocks noChangeArrowheads="1"/>
                </p:cNvSpPr>
                <p:nvPr/>
              </p:nvSpPr>
              <p:spPr bwMode="auto">
                <a:xfrm>
                  <a:off x="875925" y="4114800"/>
                  <a:ext cx="685800" cy="685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54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925" y="4114800"/>
                  <a:ext cx="685800" cy="685800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7"/>
                <p:cNvSpPr>
                  <a:spLocks noChangeArrowheads="1"/>
                </p:cNvSpPr>
                <p:nvPr/>
              </p:nvSpPr>
              <p:spPr bwMode="auto">
                <a:xfrm>
                  <a:off x="875925" y="5181600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55" name="Oval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925" y="5181600"/>
                  <a:ext cx="685800" cy="685800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Rectangle 8"/>
            <p:cNvSpPr>
              <a:spLocks noChangeArrowheads="1"/>
            </p:cNvSpPr>
            <p:nvPr/>
          </p:nvSpPr>
          <p:spPr bwMode="auto">
            <a:xfrm>
              <a:off x="647325" y="3962400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7" name="Line 11"/>
            <p:cNvSpPr>
              <a:spLocks noChangeShapeType="1"/>
            </p:cNvSpPr>
            <p:nvPr/>
          </p:nvSpPr>
          <p:spPr bwMode="auto">
            <a:xfrm rot="21480000" flipH="1">
              <a:off x="1214593" y="3657600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Line 12"/>
            <p:cNvSpPr>
              <a:spLocks noChangeShapeType="1"/>
            </p:cNvSpPr>
            <p:nvPr/>
          </p:nvSpPr>
          <p:spPr bwMode="auto">
            <a:xfrm>
              <a:off x="1180725" y="48006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Oval 15"/>
                <p:cNvSpPr>
                  <a:spLocks noChangeArrowheads="1"/>
                </p:cNvSpPr>
                <p:nvPr/>
              </p:nvSpPr>
              <p:spPr bwMode="auto">
                <a:xfrm>
                  <a:off x="918589" y="3048000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/>
                </a:p>
              </p:txBody>
            </p:sp>
          </mc:Choice>
          <mc:Fallback xmlns="">
            <p:sp>
              <p:nvSpPr>
                <p:cNvPr id="59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8589" y="3048000"/>
                  <a:ext cx="612000" cy="612000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/>
                <p:cNvSpPr>
                  <a:spLocks noChangeArrowheads="1"/>
                </p:cNvSpPr>
                <p:nvPr/>
              </p:nvSpPr>
              <p:spPr bwMode="auto">
                <a:xfrm>
                  <a:off x="2625449" y="2146771"/>
                  <a:ext cx="609600" cy="5334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2400" b="0" i="1" dirty="0" smtClean="0">
                            <a:latin typeface="Cambria Math" charset="0"/>
                            <a:sym typeface="Symbol" charset="0"/>
                          </a:rPr>
                          <m:t>α</m:t>
                        </m:r>
                      </m:oMath>
                    </m:oMathPara>
                  </a14:m>
                  <a:endParaRPr lang="de-DE" sz="2400" b="0" dirty="0">
                    <a:latin typeface="Symbol" charset="0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0" name="Oval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25449" y="2146771"/>
                  <a:ext cx="609600" cy="533400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22"/>
            <p:cNvSpPr>
              <a:spLocks noChangeShapeType="1"/>
            </p:cNvSpPr>
            <p:nvPr/>
          </p:nvSpPr>
          <p:spPr bwMode="auto">
            <a:xfrm flipH="1">
              <a:off x="1223761" y="2490317"/>
              <a:ext cx="1401688" cy="5569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12973" y="5742024"/>
                  <a:ext cx="304800" cy="3629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62" name="Text 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12973" y="5742024"/>
                  <a:ext cx="304800" cy="36298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36000" b="-339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2358749" y="4953000"/>
              <a:ext cx="11430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Text Box 24"/>
            <p:cNvSpPr txBox="1">
              <a:spLocks noChangeArrowheads="1"/>
            </p:cNvSpPr>
            <p:nvPr/>
          </p:nvSpPr>
          <p:spPr bwMode="auto">
            <a:xfrm>
              <a:off x="3196949" y="56388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15"/>
                <p:cNvSpPr>
                  <a:spLocks noChangeArrowheads="1"/>
                </p:cNvSpPr>
                <p:nvPr/>
              </p:nvSpPr>
              <p:spPr bwMode="auto">
                <a:xfrm>
                  <a:off x="2592044" y="5207684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5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92044" y="5207684"/>
                  <a:ext cx="612000" cy="612000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Line 10"/>
            <p:cNvSpPr>
              <a:spLocks noChangeShapeType="1"/>
            </p:cNvSpPr>
            <p:nvPr/>
          </p:nvSpPr>
          <p:spPr bwMode="auto">
            <a:xfrm rot="5400000">
              <a:off x="2074747" y="5017867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842591" y="2490318"/>
            <a:ext cx="1932929" cy="3674266"/>
            <a:chOff x="3204044" y="2490318"/>
            <a:chExt cx="1932929" cy="3674266"/>
          </a:xfrm>
        </p:grpSpPr>
        <p:grpSp>
          <p:nvGrpSpPr>
            <p:cNvPr id="68" name="Group 67"/>
            <p:cNvGrpSpPr/>
            <p:nvPr/>
          </p:nvGrpSpPr>
          <p:grpSpPr>
            <a:xfrm>
              <a:off x="3204044" y="2490318"/>
              <a:ext cx="1932929" cy="3674266"/>
              <a:chOff x="198439" y="1127276"/>
              <a:chExt cx="1932929" cy="36742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1216968" y="2820342"/>
                    <a:ext cx="685800" cy="6858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𝑧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70" name="Oval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16968" y="2820342"/>
                    <a:ext cx="685800" cy="685800"/>
                  </a:xfrm>
                  <a:prstGeom prst="ellipse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216968" y="3887142"/>
                    <a:ext cx="685800" cy="6858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charset="0"/>
                                  <a:sym typeface="Symbol" charset="0"/>
                                </a:rPr>
                                <m:t>𝑤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71" name="Oval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16968" y="3887142"/>
                    <a:ext cx="685800" cy="685800"/>
                  </a:xfrm>
                  <a:prstGeom prst="ellipse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2" name="Rectangle 8"/>
              <p:cNvSpPr>
                <a:spLocks noChangeArrowheads="1"/>
              </p:cNvSpPr>
              <p:nvPr/>
            </p:nvSpPr>
            <p:spPr bwMode="auto">
              <a:xfrm>
                <a:off x="988368" y="2667942"/>
                <a:ext cx="1143000" cy="2133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3" name="Line 11"/>
              <p:cNvSpPr>
                <a:spLocks noChangeShapeType="1"/>
              </p:cNvSpPr>
              <p:nvPr/>
            </p:nvSpPr>
            <p:spPr bwMode="auto">
              <a:xfrm rot="21480000" flipH="1">
                <a:off x="1555636" y="2363142"/>
                <a:ext cx="21704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" name="Line 12"/>
              <p:cNvSpPr>
                <a:spLocks noChangeShapeType="1"/>
              </p:cNvSpPr>
              <p:nvPr/>
            </p:nvSpPr>
            <p:spPr bwMode="auto">
              <a:xfrm>
                <a:off x="1521768" y="3506142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259632" y="1753542"/>
                    <a:ext cx="612000" cy="6120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sz="2400" i="1" dirty="0">
                                  <a:latin typeface="Cambria Math" charset="0"/>
                                  <a:sym typeface="Symbol" charset="0"/>
                                </a:rPr>
                                <m:t>𝜃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2400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sz="2400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75" name="Oval 7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59632" y="1753542"/>
                    <a:ext cx="612000" cy="612000"/>
                  </a:xfrm>
                  <a:prstGeom prst="ellipse">
                    <a:avLst/>
                  </a:prstGeom>
                  <a:blipFill rotWithShape="0">
                    <a:blip r:embed="rId12"/>
                    <a:stretch>
                      <a:fillRect l="-3883"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6" name="Line 22"/>
              <p:cNvSpPr>
                <a:spLocks noChangeShapeType="1"/>
              </p:cNvSpPr>
              <p:nvPr/>
            </p:nvSpPr>
            <p:spPr bwMode="auto">
              <a:xfrm>
                <a:off x="198439" y="1127276"/>
                <a:ext cx="1323329" cy="6209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6568" y="4420542"/>
                    <a:ext cx="304800" cy="3725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charset="0"/>
                                  <a:sym typeface="Symbol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77" name="Text 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826568" y="4420542"/>
                    <a:ext cx="304800" cy="372538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38000" r="-14000" b="-3279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9" name="Line 10"/>
            <p:cNvSpPr>
              <a:spLocks noChangeShapeType="1"/>
            </p:cNvSpPr>
            <p:nvPr/>
          </p:nvSpPr>
          <p:spPr bwMode="auto">
            <a:xfrm rot="16200000" flipH="1">
              <a:off x="3715941" y="5011814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205328" y="3125352"/>
            <a:ext cx="2648892" cy="1673229"/>
            <a:chOff x="1566781" y="3125352"/>
            <a:chExt cx="2648892" cy="1673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15"/>
                <p:cNvSpPr>
                  <a:spLocks noChangeArrowheads="1"/>
                </p:cNvSpPr>
                <p:nvPr/>
              </p:nvSpPr>
              <p:spPr bwMode="auto">
                <a:xfrm>
                  <a:off x="2625449" y="4186581"/>
                  <a:ext cx="612000" cy="612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2000" b="0" i="1" dirty="0" smtClean="0">
                            <a:latin typeface="Cambria Math" charset="0"/>
                            <a:sym typeface="Symbol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2000" b="0" i="1" dirty="0" smtClean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</m:ctrlPr>
                              </m:sSupPr>
                              <m:e>
                                <m:r>
                                  <a:rPr lang="de-DE" sz="2000" b="0" i="1" dirty="0" smtClean="0">
                                    <a:latin typeface="Cambria Math" charset="0"/>
                                    <a:sym typeface="Symbol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de-DE" sz="2000" b="0" i="1" dirty="0" smtClean="0">
                                    <a:latin typeface="Cambria Math" charset="0"/>
                                    <a:sym typeface="Symbol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9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25449" y="4186581"/>
                  <a:ext cx="612000" cy="612000"/>
                </a:xfrm>
                <a:prstGeom prst="ellipse">
                  <a:avLst/>
                </a:prstGeom>
                <a:blipFill rotWithShape="0">
                  <a:blip r:embed="rId14"/>
                  <a:stretch>
                    <a:fillRect l="-20388" t="-47059" b="-6176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Line 10"/>
            <p:cNvSpPr>
              <a:spLocks noChangeShapeType="1"/>
            </p:cNvSpPr>
            <p:nvPr/>
          </p:nvSpPr>
          <p:spPr bwMode="auto">
            <a:xfrm rot="5400000">
              <a:off x="2104400" y="3961278"/>
              <a:ext cx="4762" cy="10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Line 10"/>
            <p:cNvSpPr>
              <a:spLocks noChangeShapeType="1"/>
            </p:cNvSpPr>
            <p:nvPr/>
          </p:nvSpPr>
          <p:spPr bwMode="auto">
            <a:xfrm rot="16200000" flipH="1">
              <a:off x="3729553" y="4048894"/>
              <a:ext cx="240" cy="97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15"/>
                <p:cNvSpPr>
                  <a:spLocks noChangeArrowheads="1"/>
                </p:cNvSpPr>
                <p:nvPr/>
              </p:nvSpPr>
              <p:spPr bwMode="auto">
                <a:xfrm>
                  <a:off x="2631673" y="3125352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2000" b="0" i="1" dirty="0" smtClean="0">
                            <a:latin typeface="Cambria Math" charset="0"/>
                            <a:sym typeface="Symbol" charset="0"/>
                          </a:rPr>
                          <m:t> </m:t>
                        </m:r>
                        <m:r>
                          <a:rPr lang="de-DE" sz="2000" i="1" dirty="0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Symbol" charset="0"/>
                          </a:rPr>
                          <m:t>𝜂</m:t>
                        </m:r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82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31673" y="3125352"/>
                  <a:ext cx="612000" cy="612000"/>
                </a:xfrm>
                <a:prstGeom prst="ellipse">
                  <a:avLst/>
                </a:prstGeom>
                <a:blipFill rotWithShape="0">
                  <a:blip r:embed="rId15"/>
                  <a:stretch>
                    <a:fillRect t="-47059" b="-6176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Line 11"/>
            <p:cNvSpPr>
              <a:spLocks noChangeShapeType="1"/>
            </p:cNvSpPr>
            <p:nvPr/>
          </p:nvSpPr>
          <p:spPr bwMode="auto">
            <a:xfrm rot="21480000" flipH="1">
              <a:off x="2926821" y="3749371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5439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F655-720D-4C43-9D17-D4187D31BD88}" type="slidenum">
              <a:rPr lang="en-US" altLang="x-none"/>
              <a:pPr/>
              <a:t>75</a:t>
            </a:fld>
            <a:endParaRPr lang="en-US" altLang="x-none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Document networks</a:t>
            </a:r>
          </a:p>
        </p:txBody>
      </p:sp>
      <p:graphicFrame>
        <p:nvGraphicFramePr>
          <p:cNvPr id="32930" name="Group 162"/>
          <p:cNvGraphicFramePr>
            <a:graphicFrameLocks noGrp="1"/>
          </p:cNvGraphicFramePr>
          <p:nvPr>
            <p:ph sz="half" idx="2"/>
          </p:nvPr>
        </p:nvGraphicFramePr>
        <p:xfrm>
          <a:off x="495300" y="2076450"/>
          <a:ext cx="8201025" cy="2651760"/>
        </p:xfrm>
        <a:graphic>
          <a:graphicData uri="http://schemas.openxmlformats.org/drawingml/2006/table">
            <a:tbl>
              <a:tblPr/>
              <a:tblGrid>
                <a:gridCol w="1250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# Docs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# Links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Ave. Doc-Length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Vocab-Size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Link Semantics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CORA </a:t>
                      </a: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17,000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1,200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60,000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Paper citation (undirected)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Netflix Movies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43,000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640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38,000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Common actor/director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Enron (Undirected)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16,000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7,000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55,000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Communication between person i and person 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Enron (Directed)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21,000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3,500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55,000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Email from person i to person 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5957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5E65-34B8-0646-879C-D971D6F4339A}" type="slidenum">
              <a:rPr lang="en-US" altLang="x-none"/>
              <a:pPr/>
              <a:t>76</a:t>
            </a:fld>
            <a:endParaRPr lang="en-US" altLang="x-none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Conclusion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9606" y="1423193"/>
            <a:ext cx="7800975" cy="4011613"/>
          </a:xfrm>
        </p:spPr>
        <p:txBody>
          <a:bodyPr/>
          <a:lstStyle/>
          <a:p>
            <a:r>
              <a:rPr lang="en-US" altLang="x-none" sz="2000" dirty="0"/>
              <a:t>Topic modeling basic tool</a:t>
            </a:r>
          </a:p>
          <a:p>
            <a:endParaRPr lang="en-US" altLang="x-none" sz="2000" dirty="0"/>
          </a:p>
          <a:p>
            <a:r>
              <a:rPr lang="en-US" altLang="x-none" sz="2000" dirty="0"/>
              <a:t>Relational topic modeling provides a useful start for combining text and network data in a single statistical framework </a:t>
            </a:r>
          </a:p>
          <a:p>
            <a:endParaRPr lang="en-US" altLang="x-none" sz="2000" dirty="0"/>
          </a:p>
          <a:p>
            <a:r>
              <a:rPr lang="en-US" altLang="x-none" sz="2000" dirty="0"/>
              <a:t>Can agents derive a model for a certain task description?</a:t>
            </a:r>
          </a:p>
          <a:p>
            <a:endParaRPr lang="en-US" altLang="x-none" sz="2000" dirty="0"/>
          </a:p>
          <a:p>
            <a:r>
              <a:rPr lang="en-US" altLang="x-none" sz="2000" dirty="0"/>
              <a:t>Can agent derive appropriate inference methods for the constructed model?</a:t>
            </a:r>
          </a:p>
        </p:txBody>
      </p:sp>
    </p:spTree>
    <p:extLst>
      <p:ext uri="{BB962C8B-B14F-4D97-AF65-F5344CB8AC3E}">
        <p14:creationId xmlns:p14="http://schemas.microsoft.com/office/powerpoint/2010/main" val="1549697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vs. Descriptive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904FF"/>
                </a:solidFill>
              </a:rPr>
              <a:t>Generative models</a:t>
            </a:r>
            <a:r>
              <a:rPr lang="en-US" dirty="0"/>
              <a:t>: Learn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P(x, y)</a:t>
            </a:r>
          </a:p>
          <a:p>
            <a:pPr lvl="1"/>
            <a:r>
              <a:rPr lang="en-US" dirty="0"/>
              <a:t>Tasks: </a:t>
            </a:r>
          </a:p>
          <a:p>
            <a:pPr lvl="2"/>
            <a:r>
              <a:rPr lang="en-US" dirty="0"/>
              <a:t>Predict (infer) new data</a:t>
            </a:r>
          </a:p>
          <a:p>
            <a:pPr lvl="2"/>
            <a:r>
              <a:rPr lang="en-US" dirty="0"/>
              <a:t>Transform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x,y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US" dirty="0"/>
              <a:t> into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P(y | x) </a:t>
            </a:r>
            <a:r>
              <a:rPr lang="en-US" dirty="0"/>
              <a:t>for classification</a:t>
            </a:r>
          </a:p>
          <a:p>
            <a:pPr lvl="1"/>
            <a:r>
              <a:rPr lang="en-US" dirty="0"/>
              <a:t>Advantages</a:t>
            </a:r>
          </a:p>
          <a:p>
            <a:pPr lvl="2"/>
            <a:r>
              <a:rPr lang="en-US" dirty="0"/>
              <a:t>Assumptions and model are explicit</a:t>
            </a:r>
          </a:p>
          <a:p>
            <a:pPr lvl="2"/>
            <a:r>
              <a:rPr lang="en-US" dirty="0"/>
              <a:t>Use well-known algorithms</a:t>
            </a:r>
          </a:p>
          <a:p>
            <a:r>
              <a:rPr lang="en-US" dirty="0">
                <a:solidFill>
                  <a:srgbClr val="0904FF"/>
                </a:solidFill>
              </a:rPr>
              <a:t>Descriptive models</a:t>
            </a:r>
            <a:r>
              <a:rPr lang="en-US" dirty="0"/>
              <a:t>: Learn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P(y | x)</a:t>
            </a:r>
          </a:p>
          <a:p>
            <a:pPr lvl="1"/>
            <a:r>
              <a:rPr lang="en-US" dirty="0"/>
              <a:t>Task: Classify data</a:t>
            </a:r>
          </a:p>
          <a:p>
            <a:pPr lvl="1"/>
            <a:r>
              <a:rPr lang="en-US" dirty="0"/>
              <a:t>Advantages</a:t>
            </a:r>
          </a:p>
          <a:p>
            <a:pPr lvl="2"/>
            <a:r>
              <a:rPr lang="en-US" dirty="0"/>
              <a:t>Fewer parameters to learn</a:t>
            </a:r>
          </a:p>
          <a:p>
            <a:pPr lvl="2"/>
            <a:r>
              <a:rPr lang="en-US" dirty="0"/>
              <a:t>Better performance for classification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357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E5513-5EA2-034F-8D3A-DADE0FA2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E39-196A-6A49-A23B-FD5A2BCACF14}" type="slidenum">
              <a:rPr lang="en-US" altLang="en-DE"/>
              <a:pPr/>
              <a:t>9</a:t>
            </a:fld>
            <a:endParaRPr lang="en-US" altLang="en-DE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2DD1EB74-A231-D142-9747-0E89B859D7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8059" y="260350"/>
            <a:ext cx="8447882" cy="1143000"/>
          </a:xfrm>
        </p:spPr>
        <p:txBody>
          <a:bodyPr/>
          <a:lstStyle/>
          <a:p>
            <a:r>
              <a:rPr lang="en-US" altLang="en-DE" dirty="0"/>
              <a:t>Forward Sampling No Evidence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0D2AD82-979B-E744-841C-DA6C66D23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181" y="1400104"/>
            <a:ext cx="7772400" cy="4383087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Input: Bayesian network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	X= {X</a:t>
            </a:r>
            <a:r>
              <a:rPr lang="en-US" altLang="en-DE" sz="2800" baseline="-25000" dirty="0"/>
              <a:t>1</a:t>
            </a:r>
            <a:r>
              <a:rPr lang="en-US" altLang="en-DE" sz="2800" dirty="0"/>
              <a:t>,…,X</a:t>
            </a:r>
            <a:r>
              <a:rPr lang="en-US" altLang="en-DE" sz="2800" baseline="-25000" dirty="0"/>
              <a:t>N</a:t>
            </a:r>
            <a:r>
              <a:rPr lang="en-US" altLang="en-DE" sz="2800" dirty="0"/>
              <a:t>}, N- #nodes, T - # samples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Output: T samples 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i="1" dirty="0">
                <a:latin typeface="Times New Roman" panose="02020603050405020304" pitchFamily="18" charset="0"/>
              </a:rPr>
              <a:t>Process nodes in topological order – first process the ancestors of a node, then the node itself: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altLang="en-DE" sz="2800" dirty="0"/>
              <a:t>For t = 0 to T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altLang="en-DE" sz="2800" dirty="0"/>
              <a:t>    For </a:t>
            </a:r>
            <a:r>
              <a:rPr lang="en-US" altLang="en-DE" sz="2800" dirty="0" err="1"/>
              <a:t>i</a:t>
            </a:r>
            <a:r>
              <a:rPr lang="en-US" altLang="en-DE" sz="2800" dirty="0"/>
              <a:t> = 0 to N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altLang="en-DE" sz="2800" dirty="0"/>
              <a:t>    	X</a:t>
            </a:r>
            <a:r>
              <a:rPr lang="en-US" altLang="en-DE" sz="2800" baseline="-25000" dirty="0"/>
              <a:t>i</a:t>
            </a:r>
            <a:r>
              <a:rPr lang="en-US" altLang="en-DE" sz="2800" dirty="0"/>
              <a:t> </a:t>
            </a:r>
            <a:r>
              <a:rPr lang="en-US" altLang="en-DE" sz="2800" dirty="0">
                <a:sym typeface="Symbol" pitchFamily="2" charset="2"/>
              </a:rPr>
              <a:t></a:t>
            </a:r>
            <a:r>
              <a:rPr lang="en-US" altLang="en-DE" sz="2800" dirty="0">
                <a:sym typeface="Wingdings" pitchFamily="2" charset="2"/>
              </a:rPr>
              <a:t> sample </a:t>
            </a:r>
            <a:r>
              <a:rPr lang="en-US" altLang="en-DE" sz="2800" dirty="0" err="1">
                <a:sym typeface="Wingdings" pitchFamily="2" charset="2"/>
              </a:rPr>
              <a:t>x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baseline="30000" dirty="0" err="1"/>
              <a:t>t</a:t>
            </a:r>
            <a:r>
              <a:rPr lang="en-US" altLang="en-DE" sz="2800" dirty="0">
                <a:sym typeface="Wingdings" pitchFamily="2" charset="2"/>
              </a:rPr>
              <a:t> from P(x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 | </a:t>
            </a:r>
            <a:r>
              <a:rPr lang="en-US" altLang="en-DE" sz="2800" dirty="0" err="1">
                <a:sym typeface="Wingdings" pitchFamily="2" charset="2"/>
              </a:rPr>
              <a:t>pa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B7C807-EB85-D34A-88C1-7F7A8A90EBB2}"/>
              </a:ext>
            </a:extLst>
          </p:cNvPr>
          <p:cNvSpPr/>
          <p:nvPr/>
        </p:nvSpPr>
        <p:spPr>
          <a:xfrm>
            <a:off x="2286000" y="6200097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DE" sz="1100" dirty="0">
                <a:solidFill>
                  <a:srgbClr val="0914FF"/>
                </a:solidFill>
              </a:rPr>
              <a:t>M. </a:t>
            </a:r>
            <a:r>
              <a:rPr lang="en-US" altLang="en-DE" sz="1100" dirty="0" err="1">
                <a:solidFill>
                  <a:srgbClr val="0914FF"/>
                </a:solidFill>
              </a:rPr>
              <a:t>Henrion</a:t>
            </a:r>
            <a:r>
              <a:rPr lang="en-US" altLang="en-DE" sz="1100" dirty="0">
                <a:solidFill>
                  <a:srgbClr val="0914FF"/>
                </a:solidFill>
              </a:rPr>
              <a:t>, "Propagating uncertainty in Bayesian networks by </a:t>
            </a:r>
            <a:br>
              <a:rPr lang="en-US" altLang="en-DE" sz="1100" dirty="0">
                <a:solidFill>
                  <a:srgbClr val="0914FF"/>
                </a:solidFill>
              </a:rPr>
            </a:br>
            <a:r>
              <a:rPr lang="en-US" altLang="en-DE" sz="1100" dirty="0">
                <a:solidFill>
                  <a:srgbClr val="0914FF"/>
                </a:solidFill>
              </a:rPr>
              <a:t>probabilistic logic sampling”, Uncertainty in AI, pp. = 149-163, </a:t>
            </a:r>
            <a:r>
              <a:rPr lang="en-US" altLang="en-DE" sz="1100" b="1" dirty="0">
                <a:solidFill>
                  <a:srgbClr val="FF0000"/>
                </a:solidFill>
              </a:rPr>
              <a:t>1988</a:t>
            </a:r>
          </a:p>
        </p:txBody>
      </p:sp>
    </p:spTree>
    <p:extLst>
      <p:ext uri="{BB962C8B-B14F-4D97-AF65-F5344CB8AC3E}">
        <p14:creationId xmlns:p14="http://schemas.microsoft.com/office/powerpoint/2010/main" val="1657061463"/>
      </p:ext>
    </p:extLst>
  </p:cSld>
  <p:clrMapOvr>
    <a:masterClrMapping/>
  </p:clrMapOvr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8878</TotalTime>
  <Words>5097</Words>
  <Application>Microsoft Macintosh PowerPoint</Application>
  <PresentationFormat>On-screen Show (4:3)</PresentationFormat>
  <Paragraphs>917</Paragraphs>
  <Slides>76</Slides>
  <Notes>36</Notes>
  <HiddenSlides>2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8" baseType="lpstr">
      <vt:lpstr>Arial</vt:lpstr>
      <vt:lpstr>Calibri</vt:lpstr>
      <vt:lpstr>Cambria Math</vt:lpstr>
      <vt:lpstr>Franklin Gothic Book</vt:lpstr>
      <vt:lpstr>LucidaGrande</vt:lpstr>
      <vt:lpstr>Myriad Pro</vt:lpstr>
      <vt:lpstr>Symbol</vt:lpstr>
      <vt:lpstr>Tahoma</vt:lpstr>
      <vt:lpstr>Times New Roman</vt:lpstr>
      <vt:lpstr>Wingdings</vt:lpstr>
      <vt:lpstr>7_Standarddesign</vt:lpstr>
      <vt:lpstr>Equation</vt:lpstr>
      <vt:lpstr>Intelligent Agents Topic Analysis: LDA</vt:lpstr>
      <vt:lpstr>Summary and Agenda</vt:lpstr>
      <vt:lpstr>PowerPoint Presentation</vt:lpstr>
      <vt:lpstr>Topic Models</vt:lpstr>
      <vt:lpstr>Topic Modeling Scenario</vt:lpstr>
      <vt:lpstr>Topic Modeling Scenario</vt:lpstr>
      <vt:lpstr>Plate Notation</vt:lpstr>
      <vt:lpstr>Generative vs. Descriptive Models</vt:lpstr>
      <vt:lpstr>Forward Sampling No Evidence</vt:lpstr>
      <vt:lpstr>Sampling A Value</vt:lpstr>
      <vt:lpstr>Forward Sampling (Example)</vt:lpstr>
      <vt:lpstr>Earlier Topic Models: Topics Known</vt:lpstr>
      <vt:lpstr>Multinomial Naïve Bayes</vt:lpstr>
      <vt:lpstr>Recap: Binomial Distribution</vt:lpstr>
      <vt:lpstr>Multinomial Distribution Mult(n | π)</vt:lpstr>
      <vt:lpstr>Sampling</vt:lpstr>
      <vt:lpstr>Multinomial with Matrices</vt:lpstr>
      <vt:lpstr>Mixture of Unigrams: Known Topics</vt:lpstr>
      <vt:lpstr>Mixture of Unigrams: Unknown Topics</vt:lpstr>
      <vt:lpstr>Mixture of Unigrams: Learning</vt:lpstr>
      <vt:lpstr>Trick: Optimize Lower Bound</vt:lpstr>
      <vt:lpstr>Mixture of Unigrams: Learning</vt:lpstr>
      <vt:lpstr>The model</vt:lpstr>
      <vt:lpstr>Mixture of Unigrams: Learning</vt:lpstr>
      <vt:lpstr>Mixture of Unigrams: Learning</vt:lpstr>
      <vt:lpstr>Graphical Idea of the EM Algorithm</vt:lpstr>
      <vt:lpstr>The model</vt:lpstr>
      <vt:lpstr>Mixture of Unigrams: Learning</vt:lpstr>
      <vt:lpstr>Back to Topic Modeling Scenario</vt:lpstr>
      <vt:lpstr>Probabilistic LSI</vt:lpstr>
      <vt:lpstr>Prior Distribution for Topic Mixture</vt:lpstr>
      <vt:lpstr>Model – Parameters</vt:lpstr>
      <vt:lpstr>LDA Model</vt:lpstr>
      <vt:lpstr>Latent Dirichlet Allocation</vt:lpstr>
      <vt:lpstr>Dirichlet Distributions</vt:lpstr>
      <vt:lpstr>Dirichlet Distribution over a 2-Simplex</vt:lpstr>
      <vt:lpstr>LDA Model – Plate Notation</vt:lpstr>
      <vt:lpstr>Corpus-level Parameter α   ("uniform": αi = αj)</vt:lpstr>
      <vt:lpstr>Corpus-level Parameter α</vt:lpstr>
      <vt:lpstr>Corpus-level Parameter α</vt:lpstr>
      <vt:lpstr>Intelligent Agents Topic Analysis: LDA</vt:lpstr>
      <vt:lpstr>Model – Parameters</vt:lpstr>
      <vt:lpstr>Back to Topic Modeling Scenario</vt:lpstr>
      <vt:lpstr>Topic-specific Words: “Smoothed” LDA Model</vt:lpstr>
      <vt:lpstr>But why does LDA actually work?</vt:lpstr>
      <vt:lpstr> Query Answering Problem (non-smoothed version)</vt:lpstr>
      <vt:lpstr>LDA Learning</vt:lpstr>
      <vt:lpstr>Back to Agents</vt:lpstr>
      <vt:lpstr>LDA Application: Reuters Data</vt:lpstr>
      <vt:lpstr>LDA Application: Reuters Data</vt:lpstr>
      <vt:lpstr>Measuring Performance</vt:lpstr>
      <vt:lpstr>Relation to cross-entropy</vt:lpstr>
      <vt:lpstr>Perplexity of Various Models</vt:lpstr>
      <vt:lpstr>Use of LDA</vt:lpstr>
      <vt:lpstr>Topic modelling</vt:lpstr>
      <vt:lpstr>Social annotation services</vt:lpstr>
      <vt:lpstr>Derive content-unrelated annotations</vt:lpstr>
      <vt:lpstr>Text-based image retrieval</vt:lpstr>
      <vt:lpstr>Latent Dirichlet allocation</vt:lpstr>
      <vt:lpstr>Correspondence LDA </vt:lpstr>
      <vt:lpstr>Extended model</vt:lpstr>
      <vt:lpstr>Topics in Delicious</vt:lpstr>
      <vt:lpstr> Topics in Flickr</vt:lpstr>
      <vt:lpstr>Perplexity</vt:lpstr>
      <vt:lpstr>Generative Topic Models for Community Analysis </vt:lpstr>
      <vt:lpstr>What if the corpus has network structure? </vt:lpstr>
      <vt:lpstr>Hyperlink modeling using LDA</vt:lpstr>
      <vt:lpstr>Topic Influence in Blogs</vt:lpstr>
      <vt:lpstr>Modeling Citation Influences - Copycat Model</vt:lpstr>
      <vt:lpstr>Modeling Citation Influences</vt:lpstr>
      <vt:lpstr>Modeling Citation Influences</vt:lpstr>
      <vt:lpstr>Modeling Citation Influences</vt:lpstr>
      <vt:lpstr>Relational Topic Model (RTM) [ChangBlei 2009]</vt:lpstr>
      <vt:lpstr>Relational Topic Model (RTM) [ChangBlei 2009]</vt:lpstr>
      <vt:lpstr>Document networks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1172</cp:revision>
  <cp:lastPrinted>2020-11-08T17:24:55Z</cp:lastPrinted>
  <dcterms:created xsi:type="dcterms:W3CDTF">2010-04-27T12:26:40Z</dcterms:created>
  <dcterms:modified xsi:type="dcterms:W3CDTF">2023-05-22T08:04:10Z</dcterms:modified>
</cp:coreProperties>
</file>