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26.jpg" ContentType="image/jpeg"/>
  <Override PartName="/ppt/media/image327.jpg" ContentType="image/jpeg"/>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174"/>
  </p:notesMasterIdLst>
  <p:handoutMasterIdLst>
    <p:handoutMasterId r:id="rId175"/>
  </p:handoutMasterIdLst>
  <p:sldIdLst>
    <p:sldId id="273" r:id="rId2"/>
    <p:sldId id="3248" r:id="rId3"/>
    <p:sldId id="424" r:id="rId4"/>
    <p:sldId id="3273" r:id="rId5"/>
    <p:sldId id="308" r:id="rId6"/>
    <p:sldId id="271" r:id="rId7"/>
    <p:sldId id="286" r:id="rId8"/>
    <p:sldId id="3274" r:id="rId9"/>
    <p:sldId id="274" r:id="rId10"/>
    <p:sldId id="3247" r:id="rId11"/>
    <p:sldId id="4059" r:id="rId12"/>
    <p:sldId id="292" r:id="rId13"/>
    <p:sldId id="4065" r:id="rId14"/>
    <p:sldId id="3275" r:id="rId15"/>
    <p:sldId id="3250" r:id="rId16"/>
    <p:sldId id="3264" r:id="rId17"/>
    <p:sldId id="269" r:id="rId18"/>
    <p:sldId id="4019" r:id="rId19"/>
    <p:sldId id="3252" r:id="rId20"/>
    <p:sldId id="272" r:id="rId21"/>
    <p:sldId id="282" r:id="rId22"/>
    <p:sldId id="3256" r:id="rId23"/>
    <p:sldId id="4058" r:id="rId24"/>
    <p:sldId id="261" r:id="rId25"/>
    <p:sldId id="287" r:id="rId26"/>
    <p:sldId id="288" r:id="rId27"/>
    <p:sldId id="289" r:id="rId28"/>
    <p:sldId id="4011" r:id="rId29"/>
    <p:sldId id="517" r:id="rId30"/>
    <p:sldId id="519" r:id="rId31"/>
    <p:sldId id="4057" r:id="rId32"/>
    <p:sldId id="3305" r:id="rId33"/>
    <p:sldId id="3306" r:id="rId34"/>
    <p:sldId id="300" r:id="rId35"/>
    <p:sldId id="3307" r:id="rId36"/>
    <p:sldId id="3308" r:id="rId37"/>
    <p:sldId id="305" r:id="rId38"/>
    <p:sldId id="307" r:id="rId39"/>
    <p:sldId id="3309" r:id="rId40"/>
    <p:sldId id="309" r:id="rId41"/>
    <p:sldId id="311" r:id="rId42"/>
    <p:sldId id="3310" r:id="rId43"/>
    <p:sldId id="317" r:id="rId44"/>
    <p:sldId id="318" r:id="rId45"/>
    <p:sldId id="319" r:id="rId46"/>
    <p:sldId id="322" r:id="rId47"/>
    <p:sldId id="532" r:id="rId48"/>
    <p:sldId id="533" r:id="rId49"/>
    <p:sldId id="534" r:id="rId50"/>
    <p:sldId id="3983" r:id="rId51"/>
    <p:sldId id="3312" r:id="rId52"/>
    <p:sldId id="297" r:id="rId53"/>
    <p:sldId id="3313" r:id="rId54"/>
    <p:sldId id="3985" r:id="rId55"/>
    <p:sldId id="3984" r:id="rId56"/>
    <p:sldId id="3986" r:id="rId57"/>
    <p:sldId id="291" r:id="rId58"/>
    <p:sldId id="299" r:id="rId59"/>
    <p:sldId id="298" r:id="rId60"/>
    <p:sldId id="301" r:id="rId61"/>
    <p:sldId id="1339" r:id="rId62"/>
    <p:sldId id="302" r:id="rId63"/>
    <p:sldId id="303" r:id="rId64"/>
    <p:sldId id="306" r:id="rId65"/>
    <p:sldId id="304" r:id="rId66"/>
    <p:sldId id="338" r:id="rId67"/>
    <p:sldId id="312" r:id="rId68"/>
    <p:sldId id="266" r:id="rId69"/>
    <p:sldId id="3269" r:id="rId70"/>
    <p:sldId id="3301" r:id="rId71"/>
    <p:sldId id="4117" r:id="rId72"/>
    <p:sldId id="3987" r:id="rId73"/>
    <p:sldId id="349" r:id="rId74"/>
    <p:sldId id="1341" r:id="rId75"/>
    <p:sldId id="313" r:id="rId76"/>
    <p:sldId id="314" r:id="rId77"/>
    <p:sldId id="3971" r:id="rId78"/>
    <p:sldId id="3972" r:id="rId79"/>
    <p:sldId id="3973" r:id="rId80"/>
    <p:sldId id="3974" r:id="rId81"/>
    <p:sldId id="3990" r:id="rId82"/>
    <p:sldId id="4060" r:id="rId83"/>
    <p:sldId id="4005" r:id="rId84"/>
    <p:sldId id="3977" r:id="rId85"/>
    <p:sldId id="4003" r:id="rId86"/>
    <p:sldId id="4061" r:id="rId87"/>
    <p:sldId id="4062" r:id="rId88"/>
    <p:sldId id="3978" r:id="rId89"/>
    <p:sldId id="3997" r:id="rId90"/>
    <p:sldId id="4004" r:id="rId91"/>
    <p:sldId id="4000" r:id="rId92"/>
    <p:sldId id="4002" r:id="rId93"/>
    <p:sldId id="4069" r:id="rId94"/>
    <p:sldId id="4070" r:id="rId95"/>
    <p:sldId id="4071" r:id="rId96"/>
    <p:sldId id="4072" r:id="rId97"/>
    <p:sldId id="4079" r:id="rId98"/>
    <p:sldId id="4073" r:id="rId99"/>
    <p:sldId id="4074" r:id="rId100"/>
    <p:sldId id="4075" r:id="rId101"/>
    <p:sldId id="4076" r:id="rId102"/>
    <p:sldId id="258" r:id="rId103"/>
    <p:sldId id="257" r:id="rId104"/>
    <p:sldId id="4068" r:id="rId105"/>
    <p:sldId id="4080" r:id="rId106"/>
    <p:sldId id="4081" r:id="rId107"/>
    <p:sldId id="4082" r:id="rId108"/>
    <p:sldId id="4083" r:id="rId109"/>
    <p:sldId id="4084" r:id="rId110"/>
    <p:sldId id="4085" r:id="rId111"/>
    <p:sldId id="4086" r:id="rId112"/>
    <p:sldId id="4087" r:id="rId113"/>
    <p:sldId id="4088" r:id="rId114"/>
    <p:sldId id="4089" r:id="rId115"/>
    <p:sldId id="4090" r:id="rId116"/>
    <p:sldId id="4015" r:id="rId117"/>
    <p:sldId id="4012" r:id="rId118"/>
    <p:sldId id="4014" r:id="rId119"/>
    <p:sldId id="4013" r:id="rId120"/>
    <p:sldId id="4105" r:id="rId121"/>
    <p:sldId id="4094" r:id="rId122"/>
    <p:sldId id="815" r:id="rId123"/>
    <p:sldId id="4096" r:id="rId124"/>
    <p:sldId id="4097" r:id="rId125"/>
    <p:sldId id="4098" r:id="rId126"/>
    <p:sldId id="4122" r:id="rId127"/>
    <p:sldId id="4121" r:id="rId128"/>
    <p:sldId id="4106" r:id="rId129"/>
    <p:sldId id="4025" r:id="rId130"/>
    <p:sldId id="4103" r:id="rId131"/>
    <p:sldId id="860" r:id="rId132"/>
    <p:sldId id="818" r:id="rId133"/>
    <p:sldId id="4093" r:id="rId134"/>
    <p:sldId id="259" r:id="rId135"/>
    <p:sldId id="368" r:id="rId136"/>
    <p:sldId id="3287" r:id="rId137"/>
    <p:sldId id="295" r:id="rId138"/>
    <p:sldId id="296" r:id="rId139"/>
    <p:sldId id="4104" r:id="rId140"/>
    <p:sldId id="4118" r:id="rId141"/>
    <p:sldId id="826" r:id="rId142"/>
    <p:sldId id="3995" r:id="rId143"/>
    <p:sldId id="3989" r:id="rId144"/>
    <p:sldId id="3996" r:id="rId145"/>
    <p:sldId id="4101" r:id="rId146"/>
    <p:sldId id="4102" r:id="rId147"/>
    <p:sldId id="275" r:id="rId148"/>
    <p:sldId id="264" r:id="rId149"/>
    <p:sldId id="3993" r:id="rId150"/>
    <p:sldId id="4109" r:id="rId151"/>
    <p:sldId id="4091" r:id="rId152"/>
    <p:sldId id="4092" r:id="rId153"/>
    <p:sldId id="268" r:id="rId154"/>
    <p:sldId id="4111" r:id="rId155"/>
    <p:sldId id="283" r:id="rId156"/>
    <p:sldId id="4112" r:id="rId157"/>
    <p:sldId id="285" r:id="rId158"/>
    <p:sldId id="4113" r:id="rId159"/>
    <p:sldId id="4114" r:id="rId160"/>
    <p:sldId id="4007" r:id="rId161"/>
    <p:sldId id="332" r:id="rId162"/>
    <p:sldId id="4124" r:id="rId163"/>
    <p:sldId id="4126" r:id="rId164"/>
    <p:sldId id="277" r:id="rId165"/>
    <p:sldId id="3992" r:id="rId166"/>
    <p:sldId id="4107" r:id="rId167"/>
    <p:sldId id="265" r:id="rId168"/>
    <p:sldId id="4039" r:id="rId169"/>
    <p:sldId id="1618" r:id="rId170"/>
    <p:sldId id="281" r:id="rId171"/>
    <p:sldId id="4110" r:id="rId172"/>
    <p:sldId id="4048" r:id="rId173"/>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2FF"/>
    <a:srgbClr val="0305FF"/>
    <a:srgbClr val="0B05FF"/>
    <a:srgbClr val="807CFF"/>
    <a:srgbClr val="CCC317"/>
    <a:srgbClr val="0544FF"/>
    <a:srgbClr val="6D7CFF"/>
    <a:srgbClr val="00394A"/>
    <a:srgbClr val="003241"/>
    <a:srgbClr val="DAD9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218"/>
    <p:restoredTop sz="86726"/>
  </p:normalViewPr>
  <p:slideViewPr>
    <p:cSldViewPr>
      <p:cViewPr varScale="1">
        <p:scale>
          <a:sx n="97" d="100"/>
          <a:sy n="97" d="100"/>
        </p:scale>
        <p:origin x="528" y="184"/>
      </p:cViewPr>
      <p:guideLst>
        <p:guide orient="horz" pos="2160"/>
        <p:guide pos="2880"/>
      </p:guideLst>
    </p:cSldViewPr>
  </p:slideViewPr>
  <p:outlineViewPr>
    <p:cViewPr>
      <p:scale>
        <a:sx n="33" d="100"/>
        <a:sy n="33" d="100"/>
      </p:scale>
      <p:origin x="0" y="-4060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8A6ECAE5-6A67-9648-BFD4-50D589EC5C71}" type="datetimeFigureOut">
              <a:rPr lang="de-DE"/>
              <a:pPr>
                <a:defRPr/>
              </a:pPr>
              <a:t>25.01.24</a:t>
            </a:fld>
            <a:endParaRPr lang="en-US"/>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298B09E7-CB36-8743-B365-30F25214A412}" type="slidenum">
              <a:rPr lang="en-US"/>
              <a:pPr>
                <a:defRPr/>
              </a:pPr>
              <a:t>‹#›</a:t>
            </a:fld>
            <a:endParaRPr lang="en-US"/>
          </a:p>
        </p:txBody>
      </p:sp>
    </p:spTree>
    <p:extLst>
      <p:ext uri="{BB962C8B-B14F-4D97-AF65-F5344CB8AC3E}">
        <p14:creationId xmlns:p14="http://schemas.microsoft.com/office/powerpoint/2010/main" val="4292433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967AB418-317D-AC4E-A41A-2B33F9292AC9}" type="datetimeFigureOut">
              <a:rPr lang="de-DE"/>
              <a:pPr>
                <a:defRPr/>
              </a:pPr>
              <a:t>25.01.24</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09C88DA-55BC-924E-8761-82F5902E2CE5}" type="slidenum">
              <a:rPr lang="en-US"/>
              <a:pPr>
                <a:defRPr/>
              </a:pPr>
              <a:t>‹#›</a:t>
            </a:fld>
            <a:endParaRPr lang="en-US"/>
          </a:p>
        </p:txBody>
      </p:sp>
    </p:spTree>
    <p:extLst>
      <p:ext uri="{BB962C8B-B14F-4D97-AF65-F5344CB8AC3E}">
        <p14:creationId xmlns:p14="http://schemas.microsoft.com/office/powerpoint/2010/main" val="253413931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github.com/yizhongw/self-instruct"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github.com/tatsu-lab/stanford_alpaca#data-generation-proces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medium.com/@pocheng0118/a-brief-overview-vanilla-transformer-v-s-universal-transformer-%E7%84%A1%E6%89%80%E4%B8%8D%E8%83%BD%E7%9A%84%E9%80%9A%E7%94%A8%E8%A8%88%E7%AE%97%E6%A8%A1%E5%9E%8B-d9e89dcef080"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www.asimovinstitute.org</a:t>
            </a:r>
            <a:r>
              <a:rPr lang="en-US" dirty="0"/>
              <a:t>/neural-network-zoo/</a:t>
            </a:r>
          </a:p>
        </p:txBody>
      </p:sp>
      <p:sp>
        <p:nvSpPr>
          <p:cNvPr id="4" name="Slide Number Placeholder 3"/>
          <p:cNvSpPr>
            <a:spLocks noGrp="1"/>
          </p:cNvSpPr>
          <p:nvPr>
            <p:ph type="sldNum" sz="quarter" idx="10"/>
          </p:nvPr>
        </p:nvSpPr>
        <p:spPr/>
        <p:txBody>
          <a:bodyPr/>
          <a:lstStyle/>
          <a:p>
            <a:fld id="{057039F7-9394-A245-B939-DF533F2CB660}" type="slidenum">
              <a:rPr lang="en-US" smtClean="0"/>
              <a:t>4</a:t>
            </a:fld>
            <a:endParaRPr lang="en-US"/>
          </a:p>
        </p:txBody>
      </p:sp>
    </p:spTree>
    <p:extLst>
      <p:ext uri="{BB962C8B-B14F-4D97-AF65-F5344CB8AC3E}">
        <p14:creationId xmlns:p14="http://schemas.microsoft.com/office/powerpoint/2010/main" val="8518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33</a:t>
            </a:fld>
            <a:endParaRPr lang="zh-TW" altLang="en-US"/>
          </a:p>
        </p:txBody>
      </p:sp>
    </p:spTree>
    <p:extLst>
      <p:ext uri="{BB962C8B-B14F-4D97-AF65-F5344CB8AC3E}">
        <p14:creationId xmlns:p14="http://schemas.microsoft.com/office/powerpoint/2010/main" val="103931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34</a:t>
            </a:fld>
            <a:endParaRPr lang="zh-TW" altLang="en-US"/>
          </a:p>
        </p:txBody>
      </p:sp>
    </p:spTree>
    <p:extLst>
      <p:ext uri="{BB962C8B-B14F-4D97-AF65-F5344CB8AC3E}">
        <p14:creationId xmlns:p14="http://schemas.microsoft.com/office/powerpoint/2010/main" val="3500853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35</a:t>
            </a:fld>
            <a:endParaRPr lang="zh-TW" altLang="en-US"/>
          </a:p>
        </p:txBody>
      </p:sp>
    </p:spTree>
    <p:extLst>
      <p:ext uri="{BB962C8B-B14F-4D97-AF65-F5344CB8AC3E}">
        <p14:creationId xmlns:p14="http://schemas.microsoft.com/office/powerpoint/2010/main" val="221380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36</a:t>
            </a:fld>
            <a:endParaRPr lang="zh-TW" altLang="en-US"/>
          </a:p>
        </p:txBody>
      </p:sp>
    </p:spTree>
    <p:extLst>
      <p:ext uri="{BB962C8B-B14F-4D97-AF65-F5344CB8AC3E}">
        <p14:creationId xmlns:p14="http://schemas.microsoft.com/office/powerpoint/2010/main" val="376756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37</a:t>
            </a:fld>
            <a:endParaRPr lang="zh-TW" altLang="en-US"/>
          </a:p>
        </p:txBody>
      </p:sp>
    </p:spTree>
    <p:extLst>
      <p:ext uri="{BB962C8B-B14F-4D97-AF65-F5344CB8AC3E}">
        <p14:creationId xmlns:p14="http://schemas.microsoft.com/office/powerpoint/2010/main" val="196013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39</a:t>
            </a:fld>
            <a:endParaRPr lang="zh-TW" altLang="en-US"/>
          </a:p>
        </p:txBody>
      </p:sp>
    </p:spTree>
    <p:extLst>
      <p:ext uri="{BB962C8B-B14F-4D97-AF65-F5344CB8AC3E}">
        <p14:creationId xmlns:p14="http://schemas.microsoft.com/office/powerpoint/2010/main" val="204766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40</a:t>
            </a:fld>
            <a:endParaRPr lang="zh-TW" altLang="en-US"/>
          </a:p>
        </p:txBody>
      </p:sp>
    </p:spTree>
    <p:extLst>
      <p:ext uri="{BB962C8B-B14F-4D97-AF65-F5344CB8AC3E}">
        <p14:creationId xmlns:p14="http://schemas.microsoft.com/office/powerpoint/2010/main" val="906228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Relation between attention and CNN</a:t>
            </a:r>
          </a:p>
          <a:p>
            <a:r>
              <a:rPr lang="en-US" altLang="zh-TW" dirty="0"/>
              <a:t>Global receptive field (compared to convolutional architectures)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41</a:t>
            </a:fld>
            <a:endParaRPr lang="zh-TW" altLang="en-US"/>
          </a:p>
        </p:txBody>
      </p:sp>
    </p:spTree>
    <p:extLst>
      <p:ext uri="{BB962C8B-B14F-4D97-AF65-F5344CB8AC3E}">
        <p14:creationId xmlns:p14="http://schemas.microsoft.com/office/powerpoint/2010/main" val="85532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42</a:t>
            </a:fld>
            <a:endParaRPr lang="en-US"/>
          </a:p>
        </p:txBody>
      </p:sp>
    </p:spTree>
    <p:extLst>
      <p:ext uri="{BB962C8B-B14F-4D97-AF65-F5344CB8AC3E}">
        <p14:creationId xmlns:p14="http://schemas.microsoft.com/office/powerpoint/2010/main" val="381236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46</a:t>
            </a:fld>
            <a:endParaRPr lang="en-US"/>
          </a:p>
        </p:txBody>
      </p:sp>
    </p:spTree>
    <p:extLst>
      <p:ext uri="{BB962C8B-B14F-4D97-AF65-F5344CB8AC3E}">
        <p14:creationId xmlns:p14="http://schemas.microsoft.com/office/powerpoint/2010/main" val="102697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5</a:t>
            </a:fld>
            <a:endParaRPr lang="en-US"/>
          </a:p>
        </p:txBody>
      </p:sp>
    </p:spTree>
    <p:extLst>
      <p:ext uri="{BB962C8B-B14F-4D97-AF65-F5344CB8AC3E}">
        <p14:creationId xmlns:p14="http://schemas.microsoft.com/office/powerpoint/2010/main" val="1517492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(two layer2, with one </a:t>
            </a:r>
            <a:r>
              <a:rPr lang="en-US" altLang="zh-TW" sz="1200" dirty="0" err="1"/>
              <a:t>relu</a:t>
            </a:r>
            <a:r>
              <a:rPr lang="en-US" altLang="zh-TW" sz="1200" dirty="0"/>
              <a:t>)</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49</a:t>
            </a:fld>
            <a:endParaRPr lang="zh-TW" altLang="en-US"/>
          </a:p>
        </p:txBody>
      </p:sp>
    </p:spTree>
    <p:extLst>
      <p:ext uri="{BB962C8B-B14F-4D97-AF65-F5344CB8AC3E}">
        <p14:creationId xmlns:p14="http://schemas.microsoft.com/office/powerpoint/2010/main" val="246711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57</a:t>
            </a:fld>
            <a:endParaRPr lang="zh-TW" altLang="en-US"/>
          </a:p>
        </p:txBody>
      </p:sp>
    </p:spTree>
    <p:extLst>
      <p:ext uri="{BB962C8B-B14F-4D97-AF65-F5344CB8AC3E}">
        <p14:creationId xmlns:p14="http://schemas.microsoft.com/office/powerpoint/2010/main" val="2369801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Can we compare BERT and ELMO??</a:t>
            </a:r>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58</a:t>
            </a:fld>
            <a:endParaRPr lang="zh-TW" altLang="en-US"/>
          </a:p>
        </p:txBody>
      </p:sp>
    </p:spTree>
    <p:extLst>
      <p:ext uri="{BB962C8B-B14F-4D97-AF65-F5344CB8AC3E}">
        <p14:creationId xmlns:p14="http://schemas.microsoft.com/office/powerpoint/2010/main" val="884842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59</a:t>
            </a:fld>
            <a:endParaRPr lang="zh-TW" altLang="en-US"/>
          </a:p>
        </p:txBody>
      </p:sp>
    </p:spTree>
    <p:extLst>
      <p:ext uri="{BB962C8B-B14F-4D97-AF65-F5344CB8AC3E}">
        <p14:creationId xmlns:p14="http://schemas.microsoft.com/office/powerpoint/2010/main" val="2232512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60</a:t>
            </a:fld>
            <a:endParaRPr lang="zh-TW" altLang="en-US"/>
          </a:p>
        </p:txBody>
      </p:sp>
    </p:spTree>
    <p:extLst>
      <p:ext uri="{BB962C8B-B14F-4D97-AF65-F5344CB8AC3E}">
        <p14:creationId xmlns:p14="http://schemas.microsoft.com/office/powerpoint/2010/main" val="756226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(https://arxiv.org/abs/1805.12471)</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61</a:t>
            </a:fld>
            <a:endParaRPr lang="zh-TW" altLang="en-US"/>
          </a:p>
        </p:txBody>
      </p:sp>
    </p:spTree>
    <p:extLst>
      <p:ext uri="{BB962C8B-B14F-4D97-AF65-F5344CB8AC3E}">
        <p14:creationId xmlns:p14="http://schemas.microsoft.com/office/powerpoint/2010/main" val="2780529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(https://arxiv.org/abs/1805.12471)</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62</a:t>
            </a:fld>
            <a:endParaRPr lang="zh-TW" altLang="en-US"/>
          </a:p>
        </p:txBody>
      </p:sp>
    </p:spTree>
    <p:extLst>
      <p:ext uri="{BB962C8B-B14F-4D97-AF65-F5344CB8AC3E}">
        <p14:creationId xmlns:p14="http://schemas.microsoft.com/office/powerpoint/2010/main" val="3721490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373737"/>
                </a:solidFill>
                <a:latin typeface="Myriad Pro"/>
              </a:rPr>
              <a:t>determining whether a “hypothesis” is true (entailment), false (contradiction), or undetermined (neutral) given a “premise”.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63</a:t>
            </a:fld>
            <a:endParaRPr lang="zh-TW" altLang="en-US"/>
          </a:p>
        </p:txBody>
      </p:sp>
    </p:spTree>
    <p:extLst>
      <p:ext uri="{BB962C8B-B14F-4D97-AF65-F5344CB8AC3E}">
        <p14:creationId xmlns:p14="http://schemas.microsoft.com/office/powerpoint/2010/main" val="3711455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64</a:t>
            </a:fld>
            <a:endParaRPr lang="en-US"/>
          </a:p>
        </p:txBody>
      </p:sp>
    </p:spTree>
    <p:extLst>
      <p:ext uri="{BB962C8B-B14F-4D97-AF65-F5344CB8AC3E}">
        <p14:creationId xmlns:p14="http://schemas.microsoft.com/office/powerpoint/2010/main" val="3531965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373737"/>
                </a:solidFill>
                <a:latin typeface="Myriad Pro"/>
              </a:rPr>
              <a:t>determining whether a “hypothesis” is true (entailment), false (contradiction), or undetermined (neutral) given a “premise”.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65</a:t>
            </a:fld>
            <a:endParaRPr lang="zh-TW" altLang="en-US"/>
          </a:p>
        </p:txBody>
      </p:sp>
    </p:spTree>
    <p:extLst>
      <p:ext uri="{BB962C8B-B14F-4D97-AF65-F5344CB8AC3E}">
        <p14:creationId xmlns:p14="http://schemas.microsoft.com/office/powerpoint/2010/main" val="52562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width m of the convolution filters is set to 5 </a:t>
            </a:r>
            <a:endParaRPr lang="en-US" dirty="0"/>
          </a:p>
          <a:p>
            <a:r>
              <a:rPr lang="en-US" dirty="0"/>
              <a:t>n</a:t>
            </a:r>
            <a:r>
              <a:rPr lang="en-US" baseline="0" dirty="0"/>
              <a:t> = 300 feature maps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first layer embeds words into low-dimensional vectors. </a:t>
            </a:r>
          </a:p>
          <a:p>
            <a:endParaRPr lang="el-GR" dirty="0"/>
          </a:p>
        </p:txBody>
      </p:sp>
      <p:sp>
        <p:nvSpPr>
          <p:cNvPr id="4" name="Σύμβολο κράτησης θέσης αριθμού διαφάνειας 3"/>
          <p:cNvSpPr>
            <a:spLocks noGrp="1"/>
          </p:cNvSpPr>
          <p:nvPr>
            <p:ph type="sldNum" sz="quarter" idx="10"/>
          </p:nvPr>
        </p:nvSpPr>
        <p:spPr/>
        <p:txBody>
          <a:bodyPr/>
          <a:lstStyle/>
          <a:p>
            <a:fld id="{057039F7-9394-A245-B939-DF533F2CB660}" type="slidenum">
              <a:rPr lang="en-US" smtClean="0"/>
              <a:t>7</a:t>
            </a:fld>
            <a:endParaRPr lang="en-US"/>
          </a:p>
        </p:txBody>
      </p:sp>
    </p:spTree>
    <p:extLst>
      <p:ext uri="{BB962C8B-B14F-4D97-AF65-F5344CB8AC3E}">
        <p14:creationId xmlns:p14="http://schemas.microsoft.com/office/powerpoint/2010/main" val="449871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373737"/>
                </a:solidFill>
                <a:latin typeface="Myriad Pro"/>
              </a:rPr>
              <a:t>determining whether a “hypothesis” is true (entailment), false (contradiction), or undetermined (neutral) given a “premise”.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67</a:t>
            </a:fld>
            <a:endParaRPr lang="zh-TW" altLang="en-US"/>
          </a:p>
        </p:txBody>
      </p:sp>
    </p:spTree>
    <p:extLst>
      <p:ext uri="{BB962C8B-B14F-4D97-AF65-F5344CB8AC3E}">
        <p14:creationId xmlns:p14="http://schemas.microsoft.com/office/powerpoint/2010/main" val="2589612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93.6M</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340M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1542M</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40 GB</a:t>
            </a:r>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74</a:t>
            </a:fld>
            <a:endParaRPr lang="zh-TW" altLang="en-US"/>
          </a:p>
        </p:txBody>
      </p:sp>
    </p:spTree>
    <p:extLst>
      <p:ext uri="{BB962C8B-B14F-4D97-AF65-F5344CB8AC3E}">
        <p14:creationId xmlns:p14="http://schemas.microsoft.com/office/powerpoint/2010/main" val="849254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75</a:t>
            </a:fld>
            <a:endParaRPr lang="zh-TW" altLang="en-US"/>
          </a:p>
        </p:txBody>
      </p:sp>
    </p:spTree>
    <p:extLst>
      <p:ext uri="{BB962C8B-B14F-4D97-AF65-F5344CB8AC3E}">
        <p14:creationId xmlns:p14="http://schemas.microsoft.com/office/powerpoint/2010/main" val="78166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76</a:t>
            </a:fld>
            <a:endParaRPr lang="zh-TW" altLang="en-US"/>
          </a:p>
        </p:txBody>
      </p:sp>
    </p:spTree>
    <p:extLst>
      <p:ext uri="{BB962C8B-B14F-4D97-AF65-F5344CB8AC3E}">
        <p14:creationId xmlns:p14="http://schemas.microsoft.com/office/powerpoint/2010/main" val="631979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60697B"/>
                </a:solidFill>
                <a:effectLst/>
                <a:latin typeface="Manrope"/>
              </a:rPr>
              <a:t>The figure illustrates how we obtained the Alpaca model. For the data, we generated instruction-following demonstrations by building upon the self-instruct method. We started with the 175 human-written instruction-output pairs from the </a:t>
            </a:r>
            <a:r>
              <a:rPr lang="en-GB" b="0" i="0" u="none" strike="noStrike" dirty="0">
                <a:solidFill>
                  <a:srgbClr val="54A8C7"/>
                </a:solidFill>
                <a:effectLst/>
                <a:latin typeface="Manrope"/>
                <a:hlinkClick r:id="rId3"/>
              </a:rPr>
              <a:t>self-instruct seed set</a:t>
            </a:r>
            <a:r>
              <a:rPr lang="en-GB" b="0" i="0" u="none" strike="noStrike" dirty="0">
                <a:solidFill>
                  <a:srgbClr val="60697B"/>
                </a:solidFill>
                <a:effectLst/>
                <a:latin typeface="Manrope"/>
              </a:rPr>
              <a:t>. We then prompted text-davinci-003 to generate more instructions using the seed set as in-context examples. We improved over the self-instruct method by simplifying the generation pipeline (see details in </a:t>
            </a:r>
            <a:r>
              <a:rPr lang="en-GB" b="0" i="0" u="none" strike="noStrike" dirty="0">
                <a:solidFill>
                  <a:srgbClr val="54A8C7"/>
                </a:solidFill>
                <a:effectLst/>
                <a:latin typeface="Manrope"/>
                <a:hlinkClick r:id="rId4"/>
              </a:rPr>
              <a:t>GitHub</a:t>
            </a:r>
            <a:r>
              <a:rPr lang="en-GB" b="0" i="0" u="none" strike="noStrike" dirty="0">
                <a:solidFill>
                  <a:srgbClr val="60697B"/>
                </a:solidFill>
                <a:effectLst/>
                <a:latin typeface="Manrope"/>
              </a:rPr>
              <a:t>) and significantly reduced the cost. Our data generation process results in 52K unique instructions and the corresponding outputs</a:t>
            </a:r>
          </a:p>
          <a:p>
            <a:endParaRPr lang="en-GB" b="0" i="0" u="none" strike="noStrike" dirty="0">
              <a:solidFill>
                <a:srgbClr val="60697B"/>
              </a:solidFill>
              <a:effectLst/>
              <a:latin typeface="Manrope"/>
            </a:endParaRPr>
          </a:p>
          <a:p>
            <a:r>
              <a:rPr lang="en-GB" b="0" i="0" u="none" strike="noStrike" dirty="0">
                <a:solidFill>
                  <a:srgbClr val="60697B"/>
                </a:solidFill>
                <a:effectLst/>
                <a:latin typeface="Manrope"/>
              </a:rPr>
              <a:t>Equipped with this instruction-following dataset, we then fine-tuned the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models using Hugging Face’s training framework, taking advantage of techniques like Fully Sharded Data Parallel and mixed precision training. For our initial run, fine-tuning a 7B </a:t>
            </a:r>
            <a:r>
              <a:rPr lang="en-GB" b="0" i="0" u="none" strike="noStrike" dirty="0" err="1">
                <a:solidFill>
                  <a:srgbClr val="60697B"/>
                </a:solidFill>
                <a:effectLst/>
                <a:latin typeface="Manrope"/>
              </a:rPr>
              <a:t>LLaMA</a:t>
            </a:r>
            <a:r>
              <a:rPr lang="en-GB" b="0" i="0" u="none" strike="noStrike" dirty="0">
                <a:solidFill>
                  <a:srgbClr val="60697B"/>
                </a:solidFill>
                <a:effectLst/>
                <a:latin typeface="Manrope"/>
              </a:rPr>
              <a:t> model took 3 hours on 8 80GB A100s, which costs less than $100 on most cloud compute providers. </a:t>
            </a:r>
            <a:endParaRPr lang="en-DE" dirty="0"/>
          </a:p>
        </p:txBody>
      </p:sp>
      <p:sp>
        <p:nvSpPr>
          <p:cNvPr id="4" name="Slide Number Placeholder 3"/>
          <p:cNvSpPr>
            <a:spLocks noGrp="1"/>
          </p:cNvSpPr>
          <p:nvPr>
            <p:ph type="sldNum" sz="quarter" idx="5"/>
          </p:nvPr>
        </p:nvSpPr>
        <p:spPr/>
        <p:txBody>
          <a:bodyPr/>
          <a:lstStyle/>
          <a:p>
            <a:fld id="{16DB964A-425E-854B-BBBD-BCEF7D195A16}" type="slidenum">
              <a:rPr lang="en-DE" smtClean="0"/>
              <a:t>87</a:t>
            </a:fld>
            <a:endParaRPr lang="en-DE"/>
          </a:p>
        </p:txBody>
      </p:sp>
    </p:spTree>
    <p:extLst>
      <p:ext uri="{BB962C8B-B14F-4D97-AF65-F5344CB8AC3E}">
        <p14:creationId xmlns:p14="http://schemas.microsoft.com/office/powerpoint/2010/main" val="1689391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Why it is named universal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https://medium.com/@pocheng0118/a-brief-overview-vanilla-transformer-v-s-universal-transformer-%E7%84%A1%E6%89%80%E4%B8%8D%E8%83%BD%E7%9A%84%E9%80%9A%E7%94%A8%E8%A8%88%E7%AE%97%E6%A8%A1%E5%9E%8B-d9e89dcef080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119</a:t>
            </a:fld>
            <a:endParaRPr lang="zh-TW" altLang="en-US"/>
          </a:p>
        </p:txBody>
      </p:sp>
    </p:spTree>
    <p:extLst>
      <p:ext uri="{BB962C8B-B14F-4D97-AF65-F5344CB8AC3E}">
        <p14:creationId xmlns:p14="http://schemas.microsoft.com/office/powerpoint/2010/main" val="472584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135</a:t>
            </a:fld>
            <a:endParaRPr lang="en-US"/>
          </a:p>
        </p:txBody>
      </p:sp>
    </p:spTree>
    <p:extLst>
      <p:ext uri="{BB962C8B-B14F-4D97-AF65-F5344CB8AC3E}">
        <p14:creationId xmlns:p14="http://schemas.microsoft.com/office/powerpoint/2010/main" val="66183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039F7-9394-A245-B939-DF533F2CB660}" type="slidenum">
              <a:rPr lang="en-US" smtClean="0"/>
              <a:t>8</a:t>
            </a:fld>
            <a:endParaRPr lang="en-US"/>
          </a:p>
        </p:txBody>
      </p:sp>
    </p:spTree>
    <p:extLst>
      <p:ext uri="{BB962C8B-B14F-4D97-AF65-F5344CB8AC3E}">
        <p14:creationId xmlns:p14="http://schemas.microsoft.com/office/powerpoint/2010/main" val="366432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15</a:t>
            </a:fld>
            <a:endParaRPr lang="en-US"/>
          </a:p>
        </p:txBody>
      </p:sp>
    </p:spTree>
    <p:extLst>
      <p:ext uri="{BB962C8B-B14F-4D97-AF65-F5344CB8AC3E}">
        <p14:creationId xmlns:p14="http://schemas.microsoft.com/office/powerpoint/2010/main" val="86624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25</a:t>
            </a:fld>
            <a:endParaRPr lang="zh-TW" altLang="en-US"/>
          </a:p>
        </p:txBody>
      </p:sp>
    </p:spTree>
    <p:extLst>
      <p:ext uri="{BB962C8B-B14F-4D97-AF65-F5344CB8AC3E}">
        <p14:creationId xmlns:p14="http://schemas.microsoft.com/office/powerpoint/2010/main" val="362715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29</a:t>
            </a:fld>
            <a:endParaRPr lang="en-US"/>
          </a:p>
        </p:txBody>
      </p:sp>
    </p:spTree>
    <p:extLst>
      <p:ext uri="{BB962C8B-B14F-4D97-AF65-F5344CB8AC3E}">
        <p14:creationId xmlns:p14="http://schemas.microsoft.com/office/powerpoint/2010/main" val="374536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30</a:t>
            </a:fld>
            <a:endParaRPr lang="en-US"/>
          </a:p>
        </p:txBody>
      </p:sp>
    </p:spTree>
    <p:extLst>
      <p:ext uri="{BB962C8B-B14F-4D97-AF65-F5344CB8AC3E}">
        <p14:creationId xmlns:p14="http://schemas.microsoft.com/office/powerpoint/2010/main" val="20178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A21633A-A357-4647-96F8-3609E572E7C5}" type="slidenum">
              <a:rPr lang="zh-TW" altLang="en-US" smtClean="0"/>
              <a:t>32</a:t>
            </a:fld>
            <a:endParaRPr lang="zh-TW" altLang="en-US"/>
          </a:p>
        </p:txBody>
      </p:sp>
    </p:spTree>
    <p:extLst>
      <p:ext uri="{BB962C8B-B14F-4D97-AF65-F5344CB8AC3E}">
        <p14:creationId xmlns:p14="http://schemas.microsoft.com/office/powerpoint/2010/main" val="134268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lgn="ctr">
              <a:defRPr/>
            </a:lvl1pPr>
          </a:lstStyle>
          <a:p>
            <a:r>
              <a:rPr lang="de-DE"/>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endParaRPr lang="en-US"/>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CB34403-92B1-A544-A7FD-95466AC3179C}" type="slidenum">
              <a:rPr lang="de-DE"/>
              <a:pPr>
                <a:defRPr/>
              </a:pPr>
              <a:t>‹#›</a:t>
            </a:fld>
            <a:endParaRPr lang="de-DE"/>
          </a:p>
        </p:txBody>
      </p:sp>
    </p:spTree>
    <p:extLst>
      <p:ext uri="{BB962C8B-B14F-4D97-AF65-F5344CB8AC3E}">
        <p14:creationId xmlns:p14="http://schemas.microsoft.com/office/powerpoint/2010/main" val="323113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2627313" y="6400800"/>
            <a:ext cx="1223962"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3133725" y="6400800"/>
            <a:ext cx="2895600"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39087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5818" y="523174"/>
            <a:ext cx="7712364"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368" b="0" i="0">
                <a:solidFill>
                  <a:schemeClr val="tx1"/>
                </a:solidFill>
                <a:latin typeface="Helvetica"/>
                <a:cs typeface="Helvetica"/>
              </a:defRPr>
            </a:lvl1pPr>
          </a:lstStyle>
          <a:p>
            <a:pPr marL="11206">
              <a:lnSpc>
                <a:spcPts val="1412"/>
              </a:lnSpc>
            </a:pPr>
            <a:r>
              <a:rPr lang="en-US" spc="-4"/>
              <a:t>CS447: Natural Language Processing (J.</a:t>
            </a:r>
            <a:r>
              <a:rPr lang="en-US" spc="40"/>
              <a:t> </a:t>
            </a:r>
            <a:r>
              <a:rPr lang="en-US" spc="-4"/>
              <a:t>Hockenmaier)</a:t>
            </a:r>
            <a:endParaRPr lang="en-US" spc="-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1/25/24</a:t>
            </a:fld>
            <a:endParaRPr lang="en-US"/>
          </a:p>
        </p:txBody>
      </p:sp>
      <p:sp>
        <p:nvSpPr>
          <p:cNvPr id="6" name="Holder 6"/>
          <p:cNvSpPr>
            <a:spLocks noGrp="1"/>
          </p:cNvSpPr>
          <p:nvPr>
            <p:ph type="sldNum" sz="quarter" idx="7"/>
          </p:nvPr>
        </p:nvSpPr>
        <p:spPr/>
        <p:txBody>
          <a:bodyPr lIns="0" tIns="0" rIns="0" bIns="0"/>
          <a:lstStyle>
            <a:lvl1pPr>
              <a:defRPr sz="1368" b="0" i="0">
                <a:solidFill>
                  <a:schemeClr val="tx1"/>
                </a:solidFill>
                <a:latin typeface="Helvetica"/>
                <a:cs typeface="Helvetica"/>
              </a:defRPr>
            </a:lvl1pPr>
          </a:lstStyle>
          <a:p>
            <a:pPr marL="22413">
              <a:lnSpc>
                <a:spcPts val="1412"/>
              </a:lnSpc>
            </a:pPr>
            <a:fld id="{81D60167-4931-47E6-BA6A-407CBD079E47}" type="slidenum">
              <a:rPr lang="en-DE" spc="-4" smtClean="0"/>
              <a:pPr marL="22413">
                <a:lnSpc>
                  <a:spcPts val="1412"/>
                </a:lnSpc>
              </a:pPr>
              <a:t>‹#›</a:t>
            </a:fld>
            <a:endParaRPr lang="en-DE" spc="-4" dirty="0"/>
          </a:p>
        </p:txBody>
      </p:sp>
    </p:spTree>
    <p:extLst>
      <p:ext uri="{BB962C8B-B14F-4D97-AF65-F5344CB8AC3E}">
        <p14:creationId xmlns:p14="http://schemas.microsoft.com/office/powerpoint/2010/main" val="51288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5" b="0" i="0">
                <a:solidFill>
                  <a:srgbClr val="929292"/>
                </a:solidFill>
                <a:latin typeface="Helvetica Neue"/>
                <a:cs typeface="Helvetica Neue"/>
              </a:defRPr>
            </a:lvl1pPr>
          </a:lstStyle>
          <a:p>
            <a:pPr marL="8929">
              <a:spcBef>
                <a:spcPts val="18"/>
              </a:spcBef>
            </a:pPr>
            <a:r>
              <a:rPr lang="en-GB" spc="-49"/>
              <a:t>STAT </a:t>
            </a:r>
            <a:r>
              <a:rPr lang="en-GB"/>
              <a:t>453: </a:t>
            </a:r>
            <a:r>
              <a:rPr lang="en-GB" spc="-7"/>
              <a:t>Intro </a:t>
            </a:r>
            <a:r>
              <a:rPr lang="en-GB"/>
              <a:t>to Deep</a:t>
            </a:r>
            <a:r>
              <a:rPr lang="en-GB" spc="18"/>
              <a:t> </a:t>
            </a:r>
            <a:r>
              <a:rPr lang="en-GB"/>
              <a:t>Learning</a:t>
            </a:r>
            <a:endParaRPr lang="en-GB" dirty="0"/>
          </a:p>
        </p:txBody>
      </p:sp>
      <p:sp>
        <p:nvSpPr>
          <p:cNvPr id="3" name="Holder 3"/>
          <p:cNvSpPr>
            <a:spLocks noGrp="1"/>
          </p:cNvSpPr>
          <p:nvPr>
            <p:ph type="dt" sz="half" idx="6"/>
          </p:nvPr>
        </p:nvSpPr>
        <p:spPr/>
        <p:txBody>
          <a:bodyPr lIns="0" tIns="0" rIns="0" bIns="0"/>
          <a:lstStyle>
            <a:lvl1pPr>
              <a:defRPr sz="1055" b="0" i="0">
                <a:solidFill>
                  <a:srgbClr val="929292"/>
                </a:solidFill>
                <a:latin typeface="Helvetica Neue"/>
                <a:cs typeface="Helvetica Neue"/>
              </a:defRPr>
            </a:lvl1pPr>
          </a:lstStyle>
          <a:p>
            <a:pPr marL="8929">
              <a:spcBef>
                <a:spcPts val="18"/>
              </a:spcBef>
            </a:pPr>
            <a:r>
              <a:rPr lang="en-GB"/>
              <a:t>Sebastian</a:t>
            </a:r>
            <a:r>
              <a:rPr lang="en-GB" spc="-56"/>
              <a:t> </a:t>
            </a:r>
            <a:r>
              <a:rPr lang="en-GB"/>
              <a:t>Raschka</a:t>
            </a:r>
            <a:endParaRPr lang="en-GB" dirty="0"/>
          </a:p>
        </p:txBody>
      </p:sp>
      <p:sp>
        <p:nvSpPr>
          <p:cNvPr id="4" name="Holder 4"/>
          <p:cNvSpPr>
            <a:spLocks noGrp="1"/>
          </p:cNvSpPr>
          <p:nvPr>
            <p:ph type="sldNum" sz="quarter" idx="7"/>
          </p:nvPr>
        </p:nvSpPr>
        <p:spPr/>
        <p:txBody>
          <a:bodyPr lIns="0" tIns="0" rIns="0" bIns="0"/>
          <a:lstStyle>
            <a:lvl1pPr>
              <a:defRPr sz="1406" b="0" i="0">
                <a:solidFill>
                  <a:srgbClr val="929292"/>
                </a:solidFill>
                <a:latin typeface="Helvetica Neue"/>
                <a:cs typeface="Helvetica Neue"/>
              </a:defRPr>
            </a:lvl1pPr>
          </a:lstStyle>
          <a:p>
            <a:pPr marL="44647">
              <a:spcBef>
                <a:spcPts val="21"/>
              </a:spcBef>
            </a:pPr>
            <a:fld id="{81D60167-4931-47E6-BA6A-407CBD079E47}" type="slidenum">
              <a:rPr lang="en-DE" smtClean="0"/>
              <a:pPr marL="44647">
                <a:spcBef>
                  <a:spcPts val="21"/>
                </a:spcBef>
              </a:pPr>
              <a:t>‹#›</a:t>
            </a:fld>
            <a:endParaRPr lang="en-DE" dirty="0"/>
          </a:p>
        </p:txBody>
      </p:sp>
    </p:spTree>
    <p:extLst>
      <p:ext uri="{BB962C8B-B14F-4D97-AF65-F5344CB8AC3E}">
        <p14:creationId xmlns:p14="http://schemas.microsoft.com/office/powerpoint/2010/main" val="274779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2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Helvetica Neue"/>
                <a:cs typeface="Helvetica Neu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1872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1"/>
            <a:ext cx="7639200" cy="3233015"/>
          </a:xfrm>
          <a:prstGeom prst="rect">
            <a:avLst/>
          </a:prstGeom>
        </p:spPr>
        <p:txBody>
          <a:bodyPr lIns="0" tIns="0" rIns="0" bIns="0"/>
          <a:lstStyle>
            <a:lvl1pPr marL="189000" indent="-189000">
              <a:lnSpc>
                <a:spcPts val="2288"/>
              </a:lnSpc>
              <a:spcBef>
                <a:spcPts val="0"/>
              </a:spcBef>
              <a:spcAft>
                <a:spcPts val="825"/>
              </a:spcAft>
              <a:buClr>
                <a:schemeClr val="tx1"/>
              </a:buClr>
              <a:buFont typeface="Wingdings" charset="2"/>
              <a:buChar char="§"/>
              <a:defRPr sz="1800">
                <a:latin typeface="TheSans UHH Regular"/>
                <a:cs typeface="TheSans UHH Regular"/>
              </a:defRPr>
            </a:lvl1pPr>
            <a:lvl2pPr marL="378000" indent="-189000">
              <a:spcBef>
                <a:spcPts val="0"/>
              </a:spcBef>
              <a:spcAft>
                <a:spcPts val="825"/>
              </a:spcAft>
              <a:buClr>
                <a:srgbClr val="3B515B"/>
              </a:buClr>
              <a:buSzPct val="100000"/>
              <a:buFont typeface="Wingdings" charset="2"/>
              <a:buChar char="§"/>
              <a:defRPr sz="1500">
                <a:latin typeface="TheSans UHH Regular"/>
                <a:cs typeface="TheSans UHH Regular"/>
              </a:defRPr>
            </a:lvl2pPr>
            <a:lvl3pPr marL="567000" indent="-189000">
              <a:spcBef>
                <a:spcPts val="0"/>
              </a:spcBef>
              <a:spcAft>
                <a:spcPts val="825"/>
              </a:spcAft>
              <a:buClr>
                <a:srgbClr val="75858C"/>
              </a:buClr>
              <a:buFont typeface="Lucida Grande"/>
              <a:buChar char="▪"/>
              <a:defRPr sz="1500">
                <a:latin typeface="TheSans UHH Regular"/>
                <a:cs typeface="TheSans UHH Regular"/>
              </a:defRPr>
            </a:lvl3pPr>
            <a:lvl4pPr marL="567000" indent="-189000">
              <a:spcBef>
                <a:spcPts val="0"/>
              </a:spcBef>
              <a:spcAft>
                <a:spcPts val="825"/>
              </a:spcAft>
              <a:buClr>
                <a:srgbClr val="3B515B"/>
              </a:buClr>
              <a:buFont typeface="Wingdings" charset="2"/>
              <a:buChar char="§"/>
              <a:defRPr sz="1500">
                <a:latin typeface="TheSans UHH Regular"/>
                <a:cs typeface="TheSans UHH Regular"/>
              </a:defRPr>
            </a:lvl4pPr>
            <a:lvl5pPr marL="567000" indent="-189000">
              <a:spcBef>
                <a:spcPts val="0"/>
              </a:spcBef>
              <a:spcAft>
                <a:spcPts val="825"/>
              </a:spcAft>
              <a:buClr>
                <a:srgbClr val="3B515B"/>
              </a:buClr>
              <a:buFont typeface="Wingdings" charset="2"/>
              <a:buChar char="§"/>
              <a:defRPr sz="1500">
                <a:latin typeface="TheSans UHH Regular"/>
                <a:cs typeface="TheSans UHH Regular"/>
              </a:defRPr>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p:txBody>
      </p:sp>
      <p:sp>
        <p:nvSpPr>
          <p:cNvPr id="11" name="Textplatzhalter 2"/>
          <p:cNvSpPr>
            <a:spLocks noGrp="1"/>
          </p:cNvSpPr>
          <p:nvPr>
            <p:ph type="body" idx="1" hasCustomPrompt="1"/>
          </p:nvPr>
        </p:nvSpPr>
        <p:spPr>
          <a:xfrm>
            <a:off x="457200" y="1774802"/>
            <a:ext cx="7639200" cy="778297"/>
          </a:xfrm>
          <a:prstGeom prst="rect">
            <a:avLst/>
          </a:prstGeom>
        </p:spPr>
        <p:txBody>
          <a:bodyPr lIns="0" tIns="0" anchor="t" anchorCtr="0"/>
          <a:lstStyle>
            <a:lvl1pPr marL="0" indent="0">
              <a:lnSpc>
                <a:spcPts val="2400"/>
              </a:lnSpc>
              <a:spcBef>
                <a:spcPts val="0"/>
              </a:spcBef>
              <a:buNone/>
              <a:defRPr sz="2100" b="0" i="0" baseline="0">
                <a:latin typeface="TheSans UHH Bold Caps"/>
                <a:cs typeface="TheSans UHH Bold Cap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Motivation</a:t>
            </a:r>
          </a:p>
        </p:txBody>
      </p:sp>
      <p:sp>
        <p:nvSpPr>
          <p:cNvPr id="8" name="Datumsplatzhalter 3">
            <a:extLst>
              <a:ext uri="{FF2B5EF4-FFF2-40B4-BE49-F238E27FC236}">
                <a16:creationId xmlns:a16="http://schemas.microsoft.com/office/drawing/2014/main" id="{49E5BE4B-8B88-4D17-ADFA-29505437B618}"/>
              </a:ext>
            </a:extLst>
          </p:cNvPr>
          <p:cNvSpPr>
            <a:spLocks noGrp="1"/>
          </p:cNvSpPr>
          <p:nvPr>
            <p:ph type="dt" sz="half" idx="10"/>
          </p:nvPr>
        </p:nvSpPr>
        <p:spPr>
          <a:xfrm>
            <a:off x="457200" y="6505454"/>
            <a:ext cx="855116" cy="375636"/>
          </a:xfrm>
          <a:prstGeom prst="rect">
            <a:avLst/>
          </a:prstGeom>
        </p:spPr>
        <p:txBody>
          <a:bodyPr vert="horz" lIns="0" tIns="45720" rIns="91440" bIns="45720" rtlCol="0" anchor="ctr"/>
          <a:lstStyle>
            <a:lvl1pPr algn="ctr">
              <a:defRPr sz="900" b="0" i="0">
                <a:solidFill>
                  <a:schemeClr val="tx1"/>
                </a:solidFill>
                <a:latin typeface="TheSans UHH Regular"/>
                <a:cs typeface="TheSans UHH Regular"/>
              </a:defRPr>
            </a:lvl1pPr>
          </a:lstStyle>
          <a:p>
            <a:r>
              <a:rPr lang="en-DE" dirty="0"/>
              <a:t>UQA'2023</a:t>
            </a:r>
            <a:endParaRPr lang="de-DE" dirty="0"/>
          </a:p>
        </p:txBody>
      </p:sp>
      <p:sp>
        <p:nvSpPr>
          <p:cNvPr id="9" name="Fußzeilenplatzhalter 4">
            <a:extLst>
              <a:ext uri="{FF2B5EF4-FFF2-40B4-BE49-F238E27FC236}">
                <a16:creationId xmlns:a16="http://schemas.microsoft.com/office/drawing/2014/main" id="{A1998889-877B-434C-B55E-F7F2EBD6A447}"/>
              </a:ext>
            </a:extLst>
          </p:cNvPr>
          <p:cNvSpPr>
            <a:spLocks noGrp="1"/>
          </p:cNvSpPr>
          <p:nvPr>
            <p:ph type="ftr" sz="quarter" idx="3"/>
          </p:nvPr>
        </p:nvSpPr>
        <p:spPr>
          <a:xfrm>
            <a:off x="1312317" y="6504776"/>
            <a:ext cx="5937930" cy="363057"/>
          </a:xfrm>
          <a:prstGeom prst="rect">
            <a:avLst/>
          </a:prstGeom>
        </p:spPr>
        <p:txBody>
          <a:bodyPr vert="horz" lIns="0" tIns="45720" rIns="91440" bIns="45720" rtlCol="0" anchor="ctr"/>
          <a:lstStyle>
            <a:lvl1pPr algn="l">
              <a:defRPr sz="900" b="0" i="0">
                <a:solidFill>
                  <a:srgbClr val="000000"/>
                </a:solidFill>
                <a:latin typeface="TheSans UHH Regular"/>
                <a:cs typeface="TheSans UHH Regular"/>
              </a:defRPr>
            </a:lvl1pPr>
          </a:lstStyle>
          <a:p>
            <a:r>
              <a:rPr lang="en-US" dirty="0"/>
              <a:t>S. Ralf </a:t>
            </a:r>
            <a:r>
              <a:rPr lang="en-US" dirty="0" err="1"/>
              <a:t>Möller</a:t>
            </a:r>
            <a:r>
              <a:rPr lang="en-US" dirty="0"/>
              <a:t> | Data Linking Supported by Generative AI</a:t>
            </a:r>
            <a:endParaRPr lang="de-DE" dirty="0"/>
          </a:p>
        </p:txBody>
      </p:sp>
      <p:sp>
        <p:nvSpPr>
          <p:cNvPr id="10" name="Foliennummernplatzhalter 8">
            <a:extLst>
              <a:ext uri="{FF2B5EF4-FFF2-40B4-BE49-F238E27FC236}">
                <a16:creationId xmlns:a16="http://schemas.microsoft.com/office/drawing/2014/main" id="{927D00C0-D0EB-4AE7-A386-FA1D7D9C9DDC}"/>
              </a:ext>
            </a:extLst>
          </p:cNvPr>
          <p:cNvSpPr>
            <a:spLocks noGrp="1"/>
          </p:cNvSpPr>
          <p:nvPr>
            <p:ph type="sldNum" sz="quarter" idx="12"/>
          </p:nvPr>
        </p:nvSpPr>
        <p:spPr>
          <a:xfrm>
            <a:off x="7296904" y="6494944"/>
            <a:ext cx="534781" cy="365125"/>
          </a:xfrm>
          <a:prstGeom prst="rect">
            <a:avLst/>
          </a:prstGeom>
        </p:spPr>
        <p:txBody>
          <a:bodyPr/>
          <a:lstStyle/>
          <a:p>
            <a:fld id="{43F0430C-3290-2846-9C5E-237D45BC81A9}" type="slidenum">
              <a:rPr lang="de-DE" smtClean="0"/>
              <a:t>‹#›</a:t>
            </a:fld>
            <a:endParaRPr lang="de-DE"/>
          </a:p>
        </p:txBody>
      </p:sp>
    </p:spTree>
    <p:extLst>
      <p:ext uri="{BB962C8B-B14F-4D97-AF65-F5344CB8AC3E}">
        <p14:creationId xmlns:p14="http://schemas.microsoft.com/office/powerpoint/2010/main" val="282235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070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027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4556" name="Rectangle 44"/>
          <p:cNvSpPr>
            <a:spLocks noGrp="1" noChangeArrowheads="1"/>
          </p:cNvSpPr>
          <p:nvPr>
            <p:ph type="sldNum" sz="quarter" idx="4"/>
          </p:nvPr>
        </p:nvSpPr>
        <p:spPr bwMode="auto">
          <a:xfrm>
            <a:off x="7956550" y="6400800"/>
            <a:ext cx="1008063" cy="196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91440" bIns="0" numCol="1" anchor="t" anchorCtr="0" compatLnSpc="1">
            <a:prstTxWarp prst="textNoShape">
              <a:avLst/>
            </a:prstTxWarp>
          </a:bodyPr>
          <a:lstStyle>
            <a:lvl1pPr algn="r">
              <a:defRPr sz="1100">
                <a:cs typeface="+mn-cs"/>
              </a:defRPr>
            </a:lvl1pPr>
          </a:lstStyle>
          <a:p>
            <a:pPr>
              <a:defRPr/>
            </a:pPr>
            <a:fld id="{7B1C38A0-67D8-0242-BF64-2E51696E2079}" type="slidenum">
              <a:rPr lang="de-DE"/>
              <a:pPr>
                <a:defRPr/>
              </a:pPr>
              <a:t>‹#›</a:t>
            </a:fld>
            <a:endParaRPr lang="de-DE" dirty="0"/>
          </a:p>
        </p:txBody>
      </p:sp>
      <p:pic>
        <p:nvPicPr>
          <p:cNvPr id="1027" name="Picture 45" descr="Logo_ImFocus"/>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154863" y="6453188"/>
            <a:ext cx="1377950" cy="8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58" name="Rectangle 46"/>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59" name="Rectangle 47"/>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64561" name="Rectangle 49"/>
          <p:cNvSpPr>
            <a:spLocks noGrp="1" noChangeArrowheads="1"/>
          </p:cNvSpPr>
          <p:nvPr>
            <p:ph type="title"/>
          </p:nvPr>
        </p:nvSpPr>
        <p:spPr bwMode="auto">
          <a:xfrm>
            <a:off x="468313" y="260350"/>
            <a:ext cx="8229600" cy="5032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Titelmasterformat durch Klicken bearbeiten</a:t>
            </a:r>
          </a:p>
        </p:txBody>
      </p:sp>
      <p:sp>
        <p:nvSpPr>
          <p:cNvPr id="64562" name="Rectangle 50"/>
          <p:cNvSpPr>
            <a:spLocks noGrp="1" noChangeArrowheads="1"/>
          </p:cNvSpPr>
          <p:nvPr>
            <p:ph type="body" idx="1"/>
          </p:nvPr>
        </p:nvSpPr>
        <p:spPr bwMode="auto">
          <a:xfrm>
            <a:off x="457200" y="1196975"/>
            <a:ext cx="8229600" cy="496887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pic>
        <p:nvPicPr>
          <p:cNvPr id="1032" name="Bild 48" descr="Logo_Inst_InfSys_P309.pd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3" r:id="rId1"/>
    <p:sldLayoutId id="2147483874" r:id="rId2"/>
    <p:sldLayoutId id="2147483880" r:id="rId3"/>
    <p:sldLayoutId id="2147483882" r:id="rId4"/>
    <p:sldLayoutId id="2147483885" r:id="rId5"/>
    <p:sldLayoutId id="2147483886" r:id="rId6"/>
    <p:sldLayoutId id="2147483889" r:id="rId7"/>
    <p:sldLayoutId id="2147483890" r:id="rId8"/>
    <p:sldLayoutId id="2147483891" r:id="rId9"/>
  </p:sldLayoutIdLst>
  <p:hf hdr="0" ftr="0" dt="0"/>
  <p:txStyles>
    <p:titleStyle>
      <a:lvl1pPr algn="l" rtl="0" eaLnBrk="0" fontAlgn="base" hangingPunct="0">
        <a:spcBef>
          <a:spcPct val="0"/>
        </a:spcBef>
        <a:spcAft>
          <a:spcPct val="0"/>
        </a:spcAft>
        <a:defRPr sz="3200">
          <a:solidFill>
            <a:schemeClr val="tx1"/>
          </a:solidFill>
          <a:latin typeface="+mj-lt"/>
          <a:ea typeface="+mj-ea"/>
          <a:cs typeface="ＭＳ Ｐゴシック" charset="0"/>
        </a:defRPr>
      </a:lvl1pPr>
      <a:lvl2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Myriad Pro"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Myriad Pro" charset="0"/>
          <a:ea typeface="ＭＳ Ｐゴシック" charset="0"/>
        </a:defRPr>
      </a:lvl6pPr>
      <a:lvl7pPr marL="914400" algn="l" rtl="0" fontAlgn="base">
        <a:spcBef>
          <a:spcPct val="0"/>
        </a:spcBef>
        <a:spcAft>
          <a:spcPct val="0"/>
        </a:spcAft>
        <a:defRPr sz="3200">
          <a:solidFill>
            <a:schemeClr val="tx1"/>
          </a:solidFill>
          <a:latin typeface="Myriad Pro" charset="0"/>
          <a:ea typeface="ＭＳ Ｐゴシック" charset="0"/>
        </a:defRPr>
      </a:lvl7pPr>
      <a:lvl8pPr marL="1371600" algn="l" rtl="0" fontAlgn="base">
        <a:spcBef>
          <a:spcPct val="0"/>
        </a:spcBef>
        <a:spcAft>
          <a:spcPct val="0"/>
        </a:spcAft>
        <a:defRPr sz="3200">
          <a:solidFill>
            <a:schemeClr val="tx1"/>
          </a:solidFill>
          <a:latin typeface="Myriad Pro" charset="0"/>
          <a:ea typeface="ＭＳ Ｐゴシック" charset="0"/>
        </a:defRPr>
      </a:lvl8pPr>
      <a:lvl9pPr marL="1828800" algn="l" rtl="0" fontAlgn="base">
        <a:spcBef>
          <a:spcPct val="0"/>
        </a:spcBef>
        <a:spcAft>
          <a:spcPct val="0"/>
        </a:spcAft>
        <a:defRPr sz="3200">
          <a:solidFill>
            <a:schemeClr val="tx1"/>
          </a:solidFill>
          <a:latin typeface="Myriad Pro" charset="0"/>
          <a:ea typeface="ＭＳ Ｐゴシック"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2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2.gi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8.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4.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ai.googleblog.com/2018/08/moving-beyond-translation-with.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327.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economist.com/interactive/briefing/2022/06/11/huge-foundation-models-are-turbo-charging-ai-progress" TargetMode="External"/><Relationship Id="rId2" Type="http://schemas.openxmlformats.org/officeDocument/2006/relationships/image" Target="../media/image33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4.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35.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arxiv.org/abs/2004.08900"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36.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38.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39.gi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image" Target="../media/image340.jpg"/><Relationship Id="rId1" Type="http://schemas.openxmlformats.org/officeDocument/2006/relationships/slideLayout" Target="../slideLayouts/slideLayout2.xml"/><Relationship Id="rId5" Type="http://schemas.openxmlformats.org/officeDocument/2006/relationships/image" Target="../media/image343.jpg"/><Relationship Id="rId4" Type="http://schemas.openxmlformats.org/officeDocument/2006/relationships/image" Target="../media/image342.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44.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59.png"/><Relationship Id="rId3" Type="http://schemas.openxmlformats.org/officeDocument/2006/relationships/image" Target="../media/image347.png"/><Relationship Id="rId7" Type="http://schemas.openxmlformats.org/officeDocument/2006/relationships/image" Target="../media/image353.png"/><Relationship Id="rId12" Type="http://schemas.openxmlformats.org/officeDocument/2006/relationships/image" Target="../media/image358.png"/><Relationship Id="rId2" Type="http://schemas.openxmlformats.org/officeDocument/2006/relationships/image" Target="../media/image346.png"/><Relationship Id="rId1" Type="http://schemas.openxmlformats.org/officeDocument/2006/relationships/slideLayout" Target="../slideLayouts/slideLayout9.xml"/><Relationship Id="rId6" Type="http://schemas.openxmlformats.org/officeDocument/2006/relationships/image" Target="../media/image352.png"/><Relationship Id="rId11" Type="http://schemas.openxmlformats.org/officeDocument/2006/relationships/image" Target="../media/image357.png"/><Relationship Id="rId5" Type="http://schemas.openxmlformats.org/officeDocument/2006/relationships/image" Target="../media/image349.png"/><Relationship Id="rId10" Type="http://schemas.openxmlformats.org/officeDocument/2006/relationships/image" Target="../media/image356.png"/><Relationship Id="rId4" Type="http://schemas.openxmlformats.org/officeDocument/2006/relationships/image" Target="../media/image348.png"/><Relationship Id="rId9" Type="http://schemas.openxmlformats.org/officeDocument/2006/relationships/image" Target="../media/image355.png"/></Relationships>
</file>

<file path=ppt/slides/_rels/slide149.xml.rels><?xml version="1.0" encoding="UTF-8" standalone="yes"?>
<Relationships xmlns="http://schemas.openxmlformats.org/package/2006/relationships"><Relationship Id="rId3" Type="http://schemas.openxmlformats.org/officeDocument/2006/relationships/hyperlink" Target="https://arxiv.org/abs/2202.12837" TargetMode="External"/><Relationship Id="rId2" Type="http://schemas.openxmlformats.org/officeDocument/2006/relationships/hyperlink" Target="https://arxiv.org/abs/2111.0208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0.png"/></Relationships>
</file>

<file path=ppt/slides/_rels/slide150.xml.rels><?xml version="1.0" encoding="UTF-8" standalone="yes"?>
<Relationships xmlns="http://schemas.openxmlformats.org/package/2006/relationships"><Relationship Id="rId3" Type="http://schemas.openxmlformats.org/officeDocument/2006/relationships/image" Target="../media/image361.jpg"/><Relationship Id="rId2" Type="http://schemas.openxmlformats.org/officeDocument/2006/relationships/image" Target="../media/image360.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68.jpg"/><Relationship Id="rId2" Type="http://schemas.openxmlformats.org/officeDocument/2006/relationships/image" Target="../media/image367.png"/><Relationship Id="rId1" Type="http://schemas.openxmlformats.org/officeDocument/2006/relationships/slideLayout" Target="../slideLayouts/slideLayout6.xml"/><Relationship Id="rId4" Type="http://schemas.openxmlformats.org/officeDocument/2006/relationships/image" Target="../media/image369.png"/></Relationships>
</file>

<file path=ppt/slides/_rels/slide155.xml.rels><?xml version="1.0" encoding="UTF-8" standalone="yes"?>
<Relationships xmlns="http://schemas.openxmlformats.org/package/2006/relationships"><Relationship Id="rId3" Type="http://schemas.openxmlformats.org/officeDocument/2006/relationships/image" Target="../media/image373.jpg"/><Relationship Id="rId2" Type="http://schemas.openxmlformats.org/officeDocument/2006/relationships/image" Target="../media/image372.png"/><Relationship Id="rId1" Type="http://schemas.openxmlformats.org/officeDocument/2006/relationships/slideLayout" Target="../slideLayouts/slideLayout3.xml"/><Relationship Id="rId4" Type="http://schemas.openxmlformats.org/officeDocument/2006/relationships/image" Target="../media/image374.jpg"/></Relationships>
</file>

<file path=ppt/slides/_rels/slide156.xml.rels><?xml version="1.0" encoding="UTF-8" standalone="yes"?>
<Relationships xmlns="http://schemas.openxmlformats.org/package/2006/relationships"><Relationship Id="rId2" Type="http://schemas.openxmlformats.org/officeDocument/2006/relationships/image" Target="../media/image375.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76.jpg"/><Relationship Id="rId2" Type="http://schemas.openxmlformats.org/officeDocument/2006/relationships/image" Target="../media/image375.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78.jpg"/><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79.png"/><Relationship Id="rId1" Type="http://schemas.openxmlformats.org/officeDocument/2006/relationships/slideLayout" Target="../slideLayouts/slideLayout3.xml"/><Relationship Id="rId4" Type="http://schemas.openxmlformats.org/officeDocument/2006/relationships/image" Target="../media/image38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84.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89.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92.jpg"/><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juliahmr.cs.illinois.edu/" TargetMode="External"/><Relationship Id="rId2" Type="http://schemas.openxmlformats.org/officeDocument/2006/relationships/hyperlink" Target="http://courses.engr.illinois.edu/cs546/" TargetMode="External"/><Relationship Id="rId1" Type="http://schemas.openxmlformats.org/officeDocument/2006/relationships/slideLayout" Target="../slideLayouts/slideLayout2.xml"/><Relationship Id="rId6" Type="http://schemas.openxmlformats.org/officeDocument/2006/relationships/hyperlink" Target="http://speech.ee.ntu.edu.tw/~tlkagk/courses/ML_2019/Lecture/BERT%20(v3).pdf" TargetMode="External"/><Relationship Id="rId5" Type="http://schemas.openxmlformats.org/officeDocument/2006/relationships/hyperlink" Target="http://speech.ee.ntu.edu.tw/~tlkagk/" TargetMode="External"/><Relationship Id="rId4" Type="http://schemas.openxmlformats.org/officeDocument/2006/relationships/hyperlink" Target="http://speech.ee.ntu.edu.tw/~tlkagk/courses_ML20.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802.0536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420.png"/><Relationship Id="rId3" Type="http://schemas.openxmlformats.org/officeDocument/2006/relationships/image" Target="../media/image1910.png"/><Relationship Id="rId21" Type="http://schemas.openxmlformats.org/officeDocument/2006/relationships/image" Target="../media/image370.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410.png"/><Relationship Id="rId2" Type="http://schemas.openxmlformats.org/officeDocument/2006/relationships/notesSlide" Target="../notesSlides/notesSlide9.xml"/><Relationship Id="rId16" Type="http://schemas.openxmlformats.org/officeDocument/2006/relationships/image" Target="../media/image320.png"/><Relationship Id="rId20" Type="http://schemas.openxmlformats.org/officeDocument/2006/relationships/image" Target="../media/image360.png"/><Relationship Id="rId29" Type="http://schemas.openxmlformats.org/officeDocument/2006/relationships/image" Target="../media/image491.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40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390.png"/><Relationship Id="rId28" Type="http://schemas.openxmlformats.org/officeDocument/2006/relationships/image" Target="../media/image440.png"/><Relationship Id="rId10" Type="http://schemas.openxmlformats.org/officeDocument/2006/relationships/image" Target="../media/image2610.png"/><Relationship Id="rId19" Type="http://schemas.openxmlformats.org/officeDocument/2006/relationships/image" Target="../media/image351.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381.png"/><Relationship Id="rId27" Type="http://schemas.openxmlformats.org/officeDocument/2006/relationships/image" Target="../media/image430.png"/></Relationships>
</file>

<file path=ppt/slides/_rels/slide33.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360.png"/><Relationship Id="rId3" Type="http://schemas.openxmlformats.org/officeDocument/2006/relationships/image" Target="../media/image1910.png"/><Relationship Id="rId21" Type="http://schemas.openxmlformats.org/officeDocument/2006/relationships/image" Target="../media/image481.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351.png"/><Relationship Id="rId2" Type="http://schemas.openxmlformats.org/officeDocument/2006/relationships/notesSlide" Target="../notesSlides/notesSlide10.xml"/><Relationship Id="rId16" Type="http://schemas.openxmlformats.org/officeDocument/2006/relationships/image" Target="../media/image320.png"/><Relationship Id="rId20"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511.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500.png"/><Relationship Id="rId28" Type="http://schemas.openxmlformats.org/officeDocument/2006/relationships/image" Target="../media/image381.png"/><Relationship Id="rId10" Type="http://schemas.openxmlformats.org/officeDocument/2006/relationships/image" Target="../media/image2610.png"/><Relationship Id="rId19" Type="http://schemas.openxmlformats.org/officeDocument/2006/relationships/image" Target="../media/image460.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490.png"/><Relationship Id="rId27" Type="http://schemas.openxmlformats.org/officeDocument/2006/relationships/image" Target="../media/image370.png"/></Relationships>
</file>

<file path=ppt/slides/_rels/slide34.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55.png"/><Relationship Id="rId3" Type="http://schemas.openxmlformats.org/officeDocument/2006/relationships/image" Target="../media/image1910.png"/><Relationship Id="rId21" Type="http://schemas.openxmlformats.org/officeDocument/2006/relationships/image" Target="../media/image490.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320.png"/><Relationship Id="rId20" Type="http://schemas.openxmlformats.org/officeDocument/2006/relationships/image" Target="../media/image471.png"/><Relationship Id="rId29"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53.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520.png"/><Relationship Id="rId28" Type="http://schemas.openxmlformats.org/officeDocument/2006/relationships/image" Target="../media/image351.png"/><Relationship Id="rId10" Type="http://schemas.openxmlformats.org/officeDocument/2006/relationships/image" Target="../media/image2610.png"/><Relationship Id="rId19" Type="http://schemas.openxmlformats.org/officeDocument/2006/relationships/image" Target="../media/image460.png"/><Relationship Id="rId31" Type="http://schemas.openxmlformats.org/officeDocument/2006/relationships/image" Target="../media/image381.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500.png"/><Relationship Id="rId27" Type="http://schemas.openxmlformats.org/officeDocument/2006/relationships/image" Target="../media/image56.png"/><Relationship Id="rId30" Type="http://schemas.openxmlformats.org/officeDocument/2006/relationships/image" Target="../media/image370.png"/></Relationships>
</file>

<file path=ppt/slides/_rels/slide35.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381.png"/><Relationship Id="rId3" Type="http://schemas.openxmlformats.org/officeDocument/2006/relationships/image" Target="../media/image1910.png"/><Relationship Id="rId21" Type="http://schemas.openxmlformats.org/officeDocument/2006/relationships/image" Target="../media/image59.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370.png"/><Relationship Id="rId2" Type="http://schemas.openxmlformats.org/officeDocument/2006/relationships/notesSlide" Target="../notesSlides/notesSlide12.xml"/><Relationship Id="rId16" Type="http://schemas.openxmlformats.org/officeDocument/2006/relationships/image" Target="../media/image320.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36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351.png"/><Relationship Id="rId28" Type="http://schemas.openxmlformats.org/officeDocument/2006/relationships/image" Target="../media/image62.png"/><Relationship Id="rId10" Type="http://schemas.openxmlformats.org/officeDocument/2006/relationships/image" Target="../media/image2610.png"/><Relationship Id="rId19" Type="http://schemas.openxmlformats.org/officeDocument/2006/relationships/image" Target="../media/image57.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60.png"/><Relationship Id="rId27"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910.png"/><Relationship Id="rId18" Type="http://schemas.openxmlformats.org/officeDocument/2006/relationships/image" Target="../media/image340.png"/><Relationship Id="rId26" Type="http://schemas.openxmlformats.org/officeDocument/2006/relationships/image" Target="../media/image381.png"/><Relationship Id="rId3" Type="http://schemas.openxmlformats.org/officeDocument/2006/relationships/image" Target="../media/image1910.png"/><Relationship Id="rId21" Type="http://schemas.openxmlformats.org/officeDocument/2006/relationships/image" Target="../media/image65.png"/><Relationship Id="rId7" Type="http://schemas.openxmlformats.org/officeDocument/2006/relationships/image" Target="../media/image2310.png"/><Relationship Id="rId12" Type="http://schemas.openxmlformats.org/officeDocument/2006/relationships/image" Target="../media/image2810.png"/><Relationship Id="rId17" Type="http://schemas.openxmlformats.org/officeDocument/2006/relationships/image" Target="../media/image330.png"/><Relationship Id="rId25" Type="http://schemas.openxmlformats.org/officeDocument/2006/relationships/image" Target="../media/image370.png"/><Relationship Id="rId2" Type="http://schemas.openxmlformats.org/officeDocument/2006/relationships/notesSlide" Target="../notesSlides/notesSlide13.xml"/><Relationship Id="rId16" Type="http://schemas.openxmlformats.org/officeDocument/2006/relationships/image" Target="../media/image320.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2710.png"/><Relationship Id="rId24" Type="http://schemas.openxmlformats.org/officeDocument/2006/relationships/image" Target="../media/image360.png"/><Relationship Id="rId5" Type="http://schemas.openxmlformats.org/officeDocument/2006/relationships/image" Target="../media/image2110.png"/><Relationship Id="rId15" Type="http://schemas.openxmlformats.org/officeDocument/2006/relationships/image" Target="../media/image316.png"/><Relationship Id="rId23" Type="http://schemas.openxmlformats.org/officeDocument/2006/relationships/image" Target="../media/image351.png"/><Relationship Id="rId28" Type="http://schemas.openxmlformats.org/officeDocument/2006/relationships/image" Target="../media/image68.png"/><Relationship Id="rId10" Type="http://schemas.openxmlformats.org/officeDocument/2006/relationships/image" Target="../media/image2610.png"/><Relationship Id="rId19" Type="http://schemas.openxmlformats.org/officeDocument/2006/relationships/image" Target="../media/image63.png"/><Relationship Id="rId4" Type="http://schemas.openxmlformats.org/officeDocument/2006/relationships/image" Target="../media/image2010.png"/><Relationship Id="rId9" Type="http://schemas.openxmlformats.org/officeDocument/2006/relationships/image" Target="../media/image2510.png"/><Relationship Id="rId14" Type="http://schemas.openxmlformats.org/officeDocument/2006/relationships/image" Target="../media/image303.png"/><Relationship Id="rId22" Type="http://schemas.openxmlformats.org/officeDocument/2006/relationships/image" Target="../media/image66.png"/><Relationship Id="rId27"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image" Target="../media/image71.png"/><Relationship Id="rId3" Type="http://schemas.openxmlformats.org/officeDocument/2006/relationships/image" Target="../media/image1911.png"/><Relationship Id="rId7" Type="http://schemas.openxmlformats.org/officeDocument/2006/relationships/image" Target="../media/image350.png"/><Relationship Id="rId12"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211.png"/><Relationship Id="rId11" Type="http://schemas.openxmlformats.org/officeDocument/2006/relationships/image" Target="../media/image69.png"/><Relationship Id="rId5" Type="http://schemas.openxmlformats.org/officeDocument/2006/relationships/image" Target="../media/image2111.png"/><Relationship Id="rId15" Type="http://schemas.openxmlformats.org/officeDocument/2006/relationships/image" Target="../media/image39.jpeg"/><Relationship Id="rId10" Type="http://schemas.openxmlformats.org/officeDocument/2006/relationships/image" Target="../media/image380.png"/><Relationship Id="rId4" Type="http://schemas.openxmlformats.org/officeDocument/2006/relationships/image" Target="../media/image2011.png"/><Relationship Id="rId9" Type="http://schemas.openxmlformats.org/officeDocument/2006/relationships/image" Target="../media/image371.png"/><Relationship Id="rId14" Type="http://schemas.openxmlformats.org/officeDocument/2006/relationships/image" Target="../media/image72.png"/></Relationships>
</file>

<file path=ppt/slides/_rels/slide38.xml.rels><?xml version="1.0" encoding="UTF-8" standalone="yes"?>
<Relationships xmlns="http://schemas.openxmlformats.org/package/2006/relationships"><Relationship Id="rId13" Type="http://schemas.openxmlformats.org/officeDocument/2006/relationships/image" Target="../media/image303.png"/><Relationship Id="rId18" Type="http://schemas.openxmlformats.org/officeDocument/2006/relationships/image" Target="../media/image351.png"/><Relationship Id="rId26" Type="http://schemas.openxmlformats.org/officeDocument/2006/relationships/image" Target="../media/image79.png"/><Relationship Id="rId39" Type="http://schemas.openxmlformats.org/officeDocument/2006/relationships/image" Target="../media/image92.png"/><Relationship Id="rId21" Type="http://schemas.openxmlformats.org/officeDocument/2006/relationships/image" Target="../media/image381.png"/><Relationship Id="rId34" Type="http://schemas.openxmlformats.org/officeDocument/2006/relationships/image" Target="../media/image77.png"/><Relationship Id="rId42" Type="http://schemas.openxmlformats.org/officeDocument/2006/relationships/image" Target="../media/image95.png"/><Relationship Id="rId47" Type="http://schemas.openxmlformats.org/officeDocument/2006/relationships/image" Target="../media/image100.png"/><Relationship Id="rId50" Type="http://schemas.openxmlformats.org/officeDocument/2006/relationships/image" Target="../media/image103.png"/><Relationship Id="rId55" Type="http://schemas.openxmlformats.org/officeDocument/2006/relationships/image" Target="../media/image108.png"/><Relationship Id="rId7" Type="http://schemas.openxmlformats.org/officeDocument/2006/relationships/image" Target="../media/image2410.png"/><Relationship Id="rId2" Type="http://schemas.openxmlformats.org/officeDocument/2006/relationships/image" Target="../media/image1910.png"/><Relationship Id="rId16" Type="http://schemas.openxmlformats.org/officeDocument/2006/relationships/image" Target="../media/image330.png"/><Relationship Id="rId29" Type="http://schemas.openxmlformats.org/officeDocument/2006/relationships/image" Target="../media/image82.png"/><Relationship Id="rId11" Type="http://schemas.openxmlformats.org/officeDocument/2006/relationships/image" Target="../media/image2810.png"/><Relationship Id="rId24" Type="http://schemas.openxmlformats.org/officeDocument/2006/relationships/image" Target="../media/image76.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6.png"/><Relationship Id="rId5" Type="http://schemas.openxmlformats.org/officeDocument/2006/relationships/image" Target="../media/image2210.png"/><Relationship Id="rId19" Type="http://schemas.openxmlformats.org/officeDocument/2006/relationships/image" Target="../media/image360.png"/><Relationship Id="rId4" Type="http://schemas.openxmlformats.org/officeDocument/2006/relationships/image" Target="../media/image2110.png"/><Relationship Id="rId9" Type="http://schemas.openxmlformats.org/officeDocument/2006/relationships/image" Target="../media/image2610.png"/><Relationship Id="rId14" Type="http://schemas.openxmlformats.org/officeDocument/2006/relationships/image" Target="../media/image316.png"/><Relationship Id="rId22" Type="http://schemas.openxmlformats.org/officeDocument/2006/relationships/image" Target="../media/image730.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9.png"/><Relationship Id="rId8" Type="http://schemas.openxmlformats.org/officeDocument/2006/relationships/image" Target="../media/image2510.png"/><Relationship Id="rId51" Type="http://schemas.openxmlformats.org/officeDocument/2006/relationships/image" Target="../media/image104.png"/><Relationship Id="rId3" Type="http://schemas.openxmlformats.org/officeDocument/2006/relationships/image" Target="../media/image2010.png"/><Relationship Id="rId12" Type="http://schemas.openxmlformats.org/officeDocument/2006/relationships/image" Target="../media/image2910.png"/><Relationship Id="rId17" Type="http://schemas.openxmlformats.org/officeDocument/2006/relationships/image" Target="../media/image34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20" Type="http://schemas.openxmlformats.org/officeDocument/2006/relationships/image" Target="../media/image370.png"/><Relationship Id="rId41" Type="http://schemas.openxmlformats.org/officeDocument/2006/relationships/image" Target="../media/image94.png"/><Relationship Id="rId54"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2310.png"/><Relationship Id="rId15" Type="http://schemas.openxmlformats.org/officeDocument/2006/relationships/image" Target="../media/image320.png"/><Relationship Id="rId23" Type="http://schemas.openxmlformats.org/officeDocument/2006/relationships/image" Target="../media/image75.png"/><Relationship Id="rId28" Type="http://schemas.openxmlformats.org/officeDocument/2006/relationships/image" Target="../media/image81.png"/><Relationship Id="rId36" Type="http://schemas.openxmlformats.org/officeDocument/2006/relationships/image" Target="../media/image89.png"/><Relationship Id="rId49" Type="http://schemas.openxmlformats.org/officeDocument/2006/relationships/image" Target="../media/image102.png"/><Relationship Id="rId57" Type="http://schemas.openxmlformats.org/officeDocument/2006/relationships/image" Target="../media/image110.png"/><Relationship Id="rId10" Type="http://schemas.openxmlformats.org/officeDocument/2006/relationships/image" Target="../media/image2710.png"/><Relationship Id="rId31" Type="http://schemas.openxmlformats.org/officeDocument/2006/relationships/image" Target="../media/image84.png"/><Relationship Id="rId44" Type="http://schemas.openxmlformats.org/officeDocument/2006/relationships/image" Target="../media/image97.png"/><Relationship Id="rId52" Type="http://schemas.openxmlformats.org/officeDocument/2006/relationships/image" Target="../media/image105.png"/></Relationships>
</file>

<file path=ppt/slides/_rels/slide39.xml.rels><?xml version="1.0" encoding="UTF-8" standalone="yes"?>
<Relationships xmlns="http://schemas.openxmlformats.org/package/2006/relationships"><Relationship Id="rId13" Type="http://schemas.openxmlformats.org/officeDocument/2006/relationships/image" Target="../media/image330.png"/><Relationship Id="rId18" Type="http://schemas.openxmlformats.org/officeDocument/2006/relationships/image" Target="../media/image60.png"/><Relationship Id="rId26" Type="http://schemas.openxmlformats.org/officeDocument/2006/relationships/image" Target="../media/image117.png"/><Relationship Id="rId39" Type="http://schemas.openxmlformats.org/officeDocument/2006/relationships/image" Target="../media/image130.png"/><Relationship Id="rId21" Type="http://schemas.openxmlformats.org/officeDocument/2006/relationships/image" Target="../media/image112.png"/><Relationship Id="rId34" Type="http://schemas.openxmlformats.org/officeDocument/2006/relationships/image" Target="../media/image125.png"/><Relationship Id="rId42" Type="http://schemas.openxmlformats.org/officeDocument/2006/relationships/image" Target="../media/image133.png"/><Relationship Id="rId7" Type="http://schemas.openxmlformats.org/officeDocument/2006/relationships/image" Target="../media/image2710.png"/><Relationship Id="rId2" Type="http://schemas.openxmlformats.org/officeDocument/2006/relationships/notesSlide" Target="../notesSlides/notesSlide15.xml"/><Relationship Id="rId16" Type="http://schemas.openxmlformats.org/officeDocument/2006/relationships/image" Target="../media/image58.png"/><Relationship Id="rId20" Type="http://schemas.openxmlformats.org/officeDocument/2006/relationships/image" Target="../media/image111.png"/><Relationship Id="rId29" Type="http://schemas.openxmlformats.org/officeDocument/2006/relationships/image" Target="../media/image120.png"/><Relationship Id="rId41"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2610.png"/><Relationship Id="rId11" Type="http://schemas.openxmlformats.org/officeDocument/2006/relationships/image" Target="../media/image316.png"/><Relationship Id="rId24" Type="http://schemas.openxmlformats.org/officeDocument/2006/relationships/image" Target="../media/image115.png"/><Relationship Id="rId32" Type="http://schemas.openxmlformats.org/officeDocument/2006/relationships/image" Target="../media/image123.png"/><Relationship Id="rId37" Type="http://schemas.openxmlformats.org/officeDocument/2006/relationships/image" Target="../media/image128.png"/><Relationship Id="rId40" Type="http://schemas.openxmlformats.org/officeDocument/2006/relationships/image" Target="../media/image131.png"/><Relationship Id="rId5" Type="http://schemas.openxmlformats.org/officeDocument/2006/relationships/image" Target="../media/image2510.png"/><Relationship Id="rId15" Type="http://schemas.openxmlformats.org/officeDocument/2006/relationships/image" Target="../media/image57.png"/><Relationship Id="rId23" Type="http://schemas.openxmlformats.org/officeDocument/2006/relationships/image" Target="../media/image114.png"/><Relationship Id="rId28" Type="http://schemas.openxmlformats.org/officeDocument/2006/relationships/image" Target="../media/image119.png"/><Relationship Id="rId36" Type="http://schemas.openxmlformats.org/officeDocument/2006/relationships/image" Target="../media/image127.png"/><Relationship Id="rId10" Type="http://schemas.openxmlformats.org/officeDocument/2006/relationships/image" Target="../media/image303.png"/><Relationship Id="rId19" Type="http://schemas.openxmlformats.org/officeDocument/2006/relationships/image" Target="../media/image61.png"/><Relationship Id="rId31" Type="http://schemas.openxmlformats.org/officeDocument/2006/relationships/image" Target="../media/image122.png"/><Relationship Id="rId4" Type="http://schemas.openxmlformats.org/officeDocument/2006/relationships/image" Target="../media/image2410.png"/><Relationship Id="rId9" Type="http://schemas.openxmlformats.org/officeDocument/2006/relationships/image" Target="../media/image2910.png"/><Relationship Id="rId14" Type="http://schemas.openxmlformats.org/officeDocument/2006/relationships/image" Target="../media/image340.png"/><Relationship Id="rId22" Type="http://schemas.openxmlformats.org/officeDocument/2006/relationships/image" Target="../media/image113.png"/><Relationship Id="rId27" Type="http://schemas.openxmlformats.org/officeDocument/2006/relationships/image" Target="../media/image118.png"/><Relationship Id="rId30" Type="http://schemas.openxmlformats.org/officeDocument/2006/relationships/image" Target="../media/image121.png"/><Relationship Id="rId35" Type="http://schemas.openxmlformats.org/officeDocument/2006/relationships/image" Target="../media/image126.png"/><Relationship Id="rId8" Type="http://schemas.openxmlformats.org/officeDocument/2006/relationships/image" Target="../media/image2810.png"/><Relationship Id="rId3" Type="http://schemas.openxmlformats.org/officeDocument/2006/relationships/image" Target="../media/image2310.png"/><Relationship Id="rId12" Type="http://schemas.openxmlformats.org/officeDocument/2006/relationships/image" Target="../media/image320.png"/><Relationship Id="rId17" Type="http://schemas.openxmlformats.org/officeDocument/2006/relationships/image" Target="../media/image59.png"/><Relationship Id="rId25" Type="http://schemas.openxmlformats.org/officeDocument/2006/relationships/image" Target="../media/image116.png"/><Relationship Id="rId33" Type="http://schemas.openxmlformats.org/officeDocument/2006/relationships/image" Target="../media/image124.png"/><Relationship Id="rId38"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6" Type="http://schemas.openxmlformats.org/officeDocument/2006/relationships/image" Target="../media/image87.png"/><Relationship Id="rId21" Type="http://schemas.openxmlformats.org/officeDocument/2006/relationships/image" Target="../media/image134.png"/><Relationship Id="rId34" Type="http://schemas.openxmlformats.org/officeDocument/2006/relationships/image" Target="../media/image147.png"/><Relationship Id="rId42" Type="http://schemas.openxmlformats.org/officeDocument/2006/relationships/image" Target="../media/image155.png"/><Relationship Id="rId47" Type="http://schemas.openxmlformats.org/officeDocument/2006/relationships/image" Target="../media/image160.png"/><Relationship Id="rId50" Type="http://schemas.openxmlformats.org/officeDocument/2006/relationships/image" Target="../media/image163.png"/><Relationship Id="rId55" Type="http://schemas.openxmlformats.org/officeDocument/2006/relationships/image" Target="../media/image168.png"/><Relationship Id="rId63" Type="http://schemas.openxmlformats.org/officeDocument/2006/relationships/image" Target="../media/image176.png"/><Relationship Id="rId7"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image" Target="../media/image303.png"/><Relationship Id="rId29" Type="http://schemas.openxmlformats.org/officeDocument/2006/relationships/image" Target="../media/image142.png"/><Relationship Id="rId11" Type="http://schemas.openxmlformats.org/officeDocument/2006/relationships/image" Target="../media/image2510.png"/><Relationship Id="rId24" Type="http://schemas.openxmlformats.org/officeDocument/2006/relationships/image" Target="../media/image137.png"/><Relationship Id="rId32" Type="http://schemas.openxmlformats.org/officeDocument/2006/relationships/image" Target="../media/image145.png"/><Relationship Id="rId37" Type="http://schemas.openxmlformats.org/officeDocument/2006/relationships/image" Target="../media/image150.png"/><Relationship Id="rId40" Type="http://schemas.openxmlformats.org/officeDocument/2006/relationships/image" Target="../media/image153.png"/><Relationship Id="rId45" Type="http://schemas.openxmlformats.org/officeDocument/2006/relationships/image" Target="../media/image157.png"/><Relationship Id="rId53" Type="http://schemas.openxmlformats.org/officeDocument/2006/relationships/image" Target="../media/image166.png"/><Relationship Id="rId58" Type="http://schemas.openxmlformats.org/officeDocument/2006/relationships/image" Target="../media/image171.png"/><Relationship Id="rId5" Type="http://schemas.openxmlformats.org/officeDocument/2006/relationships/image" Target="../media/image65.png"/><Relationship Id="rId61" Type="http://schemas.openxmlformats.org/officeDocument/2006/relationships/image" Target="../media/image174.png"/><Relationship Id="rId19" Type="http://schemas.openxmlformats.org/officeDocument/2006/relationships/image" Target="../media/image330.png"/><Relationship Id="rId14" Type="http://schemas.openxmlformats.org/officeDocument/2006/relationships/image" Target="../media/image2810.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43" Type="http://schemas.openxmlformats.org/officeDocument/2006/relationships/image" Target="../media/image156.png"/><Relationship Id="rId48" Type="http://schemas.openxmlformats.org/officeDocument/2006/relationships/image" Target="../media/image161.png"/><Relationship Id="rId56" Type="http://schemas.openxmlformats.org/officeDocument/2006/relationships/image" Target="../media/image169.png"/><Relationship Id="rId64" Type="http://schemas.openxmlformats.org/officeDocument/2006/relationships/image" Target="../media/image177.png"/><Relationship Id="rId8" Type="http://schemas.openxmlformats.org/officeDocument/2006/relationships/image" Target="../media/image680.png"/><Relationship Id="rId51" Type="http://schemas.openxmlformats.org/officeDocument/2006/relationships/image" Target="../media/image164.png"/><Relationship Id="rId3" Type="http://schemas.openxmlformats.org/officeDocument/2006/relationships/image" Target="../media/image63.png"/><Relationship Id="rId12" Type="http://schemas.openxmlformats.org/officeDocument/2006/relationships/image" Target="../media/image2610.png"/><Relationship Id="rId17" Type="http://schemas.openxmlformats.org/officeDocument/2006/relationships/image" Target="../media/image316.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46" Type="http://schemas.openxmlformats.org/officeDocument/2006/relationships/image" Target="../media/image158.png"/><Relationship Id="rId59" Type="http://schemas.openxmlformats.org/officeDocument/2006/relationships/image" Target="../media/image172.png"/><Relationship Id="rId20" Type="http://schemas.openxmlformats.org/officeDocument/2006/relationships/image" Target="../media/image340.png"/><Relationship Id="rId41" Type="http://schemas.openxmlformats.org/officeDocument/2006/relationships/image" Target="../media/image154.png"/><Relationship Id="rId54" Type="http://schemas.openxmlformats.org/officeDocument/2006/relationships/image" Target="../media/image167.png"/><Relationship Id="rId6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66.png"/><Relationship Id="rId15" Type="http://schemas.openxmlformats.org/officeDocument/2006/relationships/image" Target="../media/image2910.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49" Type="http://schemas.openxmlformats.org/officeDocument/2006/relationships/image" Target="../media/image162.png"/><Relationship Id="rId57" Type="http://schemas.openxmlformats.org/officeDocument/2006/relationships/image" Target="../media/image1700.png"/><Relationship Id="rId10" Type="http://schemas.openxmlformats.org/officeDocument/2006/relationships/image" Target="../media/image2410.png"/><Relationship Id="rId31" Type="http://schemas.openxmlformats.org/officeDocument/2006/relationships/image" Target="../media/image144.png"/><Relationship Id="rId44" Type="http://schemas.openxmlformats.org/officeDocument/2006/relationships/image" Target="../media/image139.png"/><Relationship Id="rId52" Type="http://schemas.openxmlformats.org/officeDocument/2006/relationships/image" Target="../media/image165.png"/><Relationship Id="rId60" Type="http://schemas.openxmlformats.org/officeDocument/2006/relationships/image" Target="../media/image173.png"/><Relationship Id="rId65" Type="http://schemas.openxmlformats.org/officeDocument/2006/relationships/image" Target="../media/image159.png"/><Relationship Id="rId4" Type="http://schemas.openxmlformats.org/officeDocument/2006/relationships/image" Target="../media/image64.png"/><Relationship Id="rId9" Type="http://schemas.openxmlformats.org/officeDocument/2006/relationships/image" Target="../media/image2310.png"/><Relationship Id="rId13" Type="http://schemas.openxmlformats.org/officeDocument/2006/relationships/image" Target="../media/image2710.png"/><Relationship Id="rId18" Type="http://schemas.openxmlformats.org/officeDocument/2006/relationships/image" Target="../media/image320.png"/><Relationship Id="rId39" Type="http://schemas.openxmlformats.org/officeDocument/2006/relationships/image" Target="../media/image152.png"/></Relationships>
</file>

<file path=ppt/slides/_rels/slide41.xml.rels><?xml version="1.0" encoding="UTF-8" standalone="yes"?>
<Relationships xmlns="http://schemas.openxmlformats.org/package/2006/relationships"><Relationship Id="rId13" Type="http://schemas.openxmlformats.org/officeDocument/2006/relationships/image" Target="../media/image2710.png"/><Relationship Id="rId18" Type="http://schemas.openxmlformats.org/officeDocument/2006/relationships/image" Target="../media/image320.png"/><Relationship Id="rId26" Type="http://schemas.openxmlformats.org/officeDocument/2006/relationships/image" Target="../media/image184.png"/><Relationship Id="rId39" Type="http://schemas.openxmlformats.org/officeDocument/2006/relationships/image" Target="../media/image197.png"/><Relationship Id="rId21" Type="http://schemas.openxmlformats.org/officeDocument/2006/relationships/image" Target="../media/image179.png"/><Relationship Id="rId34" Type="http://schemas.openxmlformats.org/officeDocument/2006/relationships/image" Target="../media/image192.png"/><Relationship Id="rId42" Type="http://schemas.openxmlformats.org/officeDocument/2006/relationships/image" Target="../media/image2000.png"/><Relationship Id="rId47" Type="http://schemas.openxmlformats.org/officeDocument/2006/relationships/image" Target="../media/image205.png"/><Relationship Id="rId7" Type="http://schemas.openxmlformats.org/officeDocument/2006/relationships/image" Target="../media/image67.png"/><Relationship Id="rId2" Type="http://schemas.openxmlformats.org/officeDocument/2006/relationships/notesSlide" Target="../notesSlides/notesSlide17.xml"/><Relationship Id="rId16" Type="http://schemas.openxmlformats.org/officeDocument/2006/relationships/image" Target="../media/image303.png"/><Relationship Id="rId29"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2510.png"/><Relationship Id="rId24" Type="http://schemas.openxmlformats.org/officeDocument/2006/relationships/image" Target="../media/image182.png"/><Relationship Id="rId32" Type="http://schemas.openxmlformats.org/officeDocument/2006/relationships/image" Target="../media/image1900.png"/><Relationship Id="rId37" Type="http://schemas.openxmlformats.org/officeDocument/2006/relationships/image" Target="../media/image195.png"/><Relationship Id="rId40" Type="http://schemas.openxmlformats.org/officeDocument/2006/relationships/image" Target="../media/image198.png"/><Relationship Id="rId45" Type="http://schemas.openxmlformats.org/officeDocument/2006/relationships/image" Target="../media/image202.png"/><Relationship Id="rId5" Type="http://schemas.openxmlformats.org/officeDocument/2006/relationships/image" Target="../media/image65.png"/><Relationship Id="rId15" Type="http://schemas.openxmlformats.org/officeDocument/2006/relationships/image" Target="../media/image2910.png"/><Relationship Id="rId23" Type="http://schemas.openxmlformats.org/officeDocument/2006/relationships/image" Target="../media/image181.png"/><Relationship Id="rId28" Type="http://schemas.openxmlformats.org/officeDocument/2006/relationships/image" Target="../media/image186.png"/><Relationship Id="rId36" Type="http://schemas.openxmlformats.org/officeDocument/2006/relationships/image" Target="../media/image194.png"/><Relationship Id="rId10" Type="http://schemas.openxmlformats.org/officeDocument/2006/relationships/image" Target="../media/image2410.png"/><Relationship Id="rId19" Type="http://schemas.openxmlformats.org/officeDocument/2006/relationships/image" Target="../media/image330.png"/><Relationship Id="rId31" Type="http://schemas.openxmlformats.org/officeDocument/2006/relationships/image" Target="../media/image189.png"/><Relationship Id="rId44" Type="http://schemas.openxmlformats.org/officeDocument/2006/relationships/image" Target="../media/image201.png"/><Relationship Id="rId4" Type="http://schemas.openxmlformats.org/officeDocument/2006/relationships/image" Target="../media/image64.png"/><Relationship Id="rId9" Type="http://schemas.openxmlformats.org/officeDocument/2006/relationships/image" Target="../media/image2310.png"/><Relationship Id="rId14" Type="http://schemas.openxmlformats.org/officeDocument/2006/relationships/image" Target="../media/image2810.png"/><Relationship Id="rId22" Type="http://schemas.openxmlformats.org/officeDocument/2006/relationships/image" Target="../media/image1800.png"/><Relationship Id="rId27" Type="http://schemas.openxmlformats.org/officeDocument/2006/relationships/image" Target="../media/image185.png"/><Relationship Id="rId30" Type="http://schemas.openxmlformats.org/officeDocument/2006/relationships/image" Target="../media/image188.png"/><Relationship Id="rId35" Type="http://schemas.openxmlformats.org/officeDocument/2006/relationships/image" Target="../media/image193.png"/><Relationship Id="rId43" Type="http://schemas.openxmlformats.org/officeDocument/2006/relationships/image" Target="../media/image770.png"/><Relationship Id="rId8" Type="http://schemas.openxmlformats.org/officeDocument/2006/relationships/image" Target="../media/image680.png"/><Relationship Id="rId3" Type="http://schemas.openxmlformats.org/officeDocument/2006/relationships/image" Target="../media/image63.png"/><Relationship Id="rId12" Type="http://schemas.openxmlformats.org/officeDocument/2006/relationships/image" Target="../media/image2610.png"/><Relationship Id="rId17" Type="http://schemas.openxmlformats.org/officeDocument/2006/relationships/image" Target="../media/image316.png"/><Relationship Id="rId25" Type="http://schemas.openxmlformats.org/officeDocument/2006/relationships/image" Target="../media/image183.png"/><Relationship Id="rId33" Type="http://schemas.openxmlformats.org/officeDocument/2006/relationships/image" Target="../media/image191.png"/><Relationship Id="rId38" Type="http://schemas.openxmlformats.org/officeDocument/2006/relationships/image" Target="../media/image196.png"/><Relationship Id="rId46" Type="http://schemas.openxmlformats.org/officeDocument/2006/relationships/image" Target="../media/image203.png"/><Relationship Id="rId20" Type="http://schemas.openxmlformats.org/officeDocument/2006/relationships/image" Target="../media/image340.png"/><Relationship Id="rId41" Type="http://schemas.openxmlformats.org/officeDocument/2006/relationships/image" Target="../media/image199.png"/></Relationships>
</file>

<file path=ppt/slides/_rels/slide42.xml.rels><?xml version="1.0" encoding="UTF-8" standalone="yes"?>
<Relationships xmlns="http://schemas.openxmlformats.org/package/2006/relationships"><Relationship Id="rId8" Type="http://schemas.openxmlformats.org/officeDocument/2006/relationships/image" Target="../media/image2100.png"/><Relationship Id="rId13" Type="http://schemas.openxmlformats.org/officeDocument/2006/relationships/image" Target="../media/image2150.png"/><Relationship Id="rId18" Type="http://schemas.openxmlformats.org/officeDocument/2006/relationships/image" Target="../media/image220.png"/><Relationship Id="rId3" Type="http://schemas.openxmlformats.org/officeDocument/2006/relationships/image" Target="../media/image2060.png"/><Relationship Id="rId21" Type="http://schemas.openxmlformats.org/officeDocument/2006/relationships/image" Target="../media/image223.png"/><Relationship Id="rId7" Type="http://schemas.openxmlformats.org/officeDocument/2006/relationships/image" Target="../media/image2090.png"/><Relationship Id="rId12" Type="http://schemas.openxmlformats.org/officeDocument/2006/relationships/image" Target="../media/image2140.png"/><Relationship Id="rId17" Type="http://schemas.openxmlformats.org/officeDocument/2006/relationships/image" Target="../media/image219.png"/><Relationship Id="rId2" Type="http://schemas.openxmlformats.org/officeDocument/2006/relationships/notesSlide" Target="../notesSlides/notesSlide18.xml"/><Relationship Id="rId16" Type="http://schemas.openxmlformats.org/officeDocument/2006/relationships/image" Target="../media/image218.png"/><Relationship Id="rId20"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040.png"/><Relationship Id="rId11" Type="http://schemas.openxmlformats.org/officeDocument/2006/relationships/image" Target="../media/image2130.png"/><Relationship Id="rId5" Type="http://schemas.openxmlformats.org/officeDocument/2006/relationships/image" Target="../media/image2080.png"/><Relationship Id="rId15" Type="http://schemas.openxmlformats.org/officeDocument/2006/relationships/image" Target="../media/image2170.png"/><Relationship Id="rId10" Type="http://schemas.openxmlformats.org/officeDocument/2006/relationships/image" Target="../media/image2113.png"/><Relationship Id="rId19" Type="http://schemas.openxmlformats.org/officeDocument/2006/relationships/image" Target="../media/image40.png"/><Relationship Id="rId4" Type="http://schemas.openxmlformats.org/officeDocument/2006/relationships/image" Target="../media/image870.png"/><Relationship Id="rId9" Type="http://schemas.openxmlformats.org/officeDocument/2006/relationships/image" Target="../media/image2120.png"/><Relationship Id="rId14" Type="http://schemas.openxmlformats.org/officeDocument/2006/relationships/image" Target="../media/image2160.png"/></Relationships>
</file>

<file path=ppt/slides/_rels/slide43.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40.png"/><Relationship Id="rId3" Type="http://schemas.openxmlformats.org/officeDocument/2006/relationships/image" Target="../media/image225.png"/><Relationship Id="rId21" Type="http://schemas.openxmlformats.org/officeDocument/2006/relationships/image" Target="../media/image243.png"/><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image" Target="../media/image239.png"/><Relationship Id="rId25" Type="http://schemas.openxmlformats.org/officeDocument/2006/relationships/image" Target="../media/image247.png"/><Relationship Id="rId2" Type="http://schemas.openxmlformats.org/officeDocument/2006/relationships/image" Target="../media/image224.png"/><Relationship Id="rId16" Type="http://schemas.openxmlformats.org/officeDocument/2006/relationships/image" Target="../media/image238.png"/><Relationship Id="rId20"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24" Type="http://schemas.openxmlformats.org/officeDocument/2006/relationships/image" Target="../media/image246.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5.png"/><Relationship Id="rId10" Type="http://schemas.openxmlformats.org/officeDocument/2006/relationships/image" Target="../media/image232.png"/><Relationship Id="rId19" Type="http://schemas.openxmlformats.org/officeDocument/2006/relationships/image" Target="../media/image241.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s>
</file>

<file path=ppt/slides/_rels/slide44.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40.png"/><Relationship Id="rId26" Type="http://schemas.openxmlformats.org/officeDocument/2006/relationships/image" Target="../media/image247.png"/><Relationship Id="rId3" Type="http://schemas.openxmlformats.org/officeDocument/2006/relationships/image" Target="../media/image225.png"/><Relationship Id="rId21" Type="http://schemas.openxmlformats.org/officeDocument/2006/relationships/image" Target="../media/image243.png"/><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image" Target="../media/image239.png"/><Relationship Id="rId25" Type="http://schemas.openxmlformats.org/officeDocument/2006/relationships/image" Target="../media/image246.png"/><Relationship Id="rId2" Type="http://schemas.openxmlformats.org/officeDocument/2006/relationships/image" Target="../media/image224.png"/><Relationship Id="rId16" Type="http://schemas.openxmlformats.org/officeDocument/2006/relationships/image" Target="../media/image238.png"/><Relationship Id="rId20"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24" Type="http://schemas.openxmlformats.org/officeDocument/2006/relationships/image" Target="../media/image249.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8.png"/><Relationship Id="rId10" Type="http://schemas.openxmlformats.org/officeDocument/2006/relationships/image" Target="../media/image232.png"/><Relationship Id="rId19" Type="http://schemas.openxmlformats.org/officeDocument/2006/relationships/image" Target="../media/image241.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s>
</file>

<file path=ppt/slides/_rels/slide45.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35.png"/><Relationship Id="rId18" Type="http://schemas.openxmlformats.org/officeDocument/2006/relationships/image" Target="../media/image240.png"/><Relationship Id="rId26" Type="http://schemas.openxmlformats.org/officeDocument/2006/relationships/image" Target="../media/image252.png"/><Relationship Id="rId3" Type="http://schemas.openxmlformats.org/officeDocument/2006/relationships/image" Target="../media/image225.png"/><Relationship Id="rId21" Type="http://schemas.openxmlformats.org/officeDocument/2006/relationships/image" Target="../media/image243.png"/><Relationship Id="rId7" Type="http://schemas.openxmlformats.org/officeDocument/2006/relationships/image" Target="../media/image229.png"/><Relationship Id="rId12" Type="http://schemas.openxmlformats.org/officeDocument/2006/relationships/image" Target="../media/image234.png"/><Relationship Id="rId17" Type="http://schemas.openxmlformats.org/officeDocument/2006/relationships/image" Target="../media/image239.png"/><Relationship Id="rId25" Type="http://schemas.openxmlformats.org/officeDocument/2006/relationships/image" Target="../media/image251.png"/><Relationship Id="rId2" Type="http://schemas.openxmlformats.org/officeDocument/2006/relationships/image" Target="../media/image224.png"/><Relationship Id="rId16" Type="http://schemas.openxmlformats.org/officeDocument/2006/relationships/image" Target="../media/image238.png"/><Relationship Id="rId20"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28.png"/><Relationship Id="rId11" Type="http://schemas.openxmlformats.org/officeDocument/2006/relationships/image" Target="../media/image233.png"/><Relationship Id="rId24" Type="http://schemas.openxmlformats.org/officeDocument/2006/relationships/image" Target="../media/image250.png"/><Relationship Id="rId5" Type="http://schemas.openxmlformats.org/officeDocument/2006/relationships/image" Target="../media/image227.png"/><Relationship Id="rId15" Type="http://schemas.openxmlformats.org/officeDocument/2006/relationships/image" Target="../media/image237.png"/><Relationship Id="rId23" Type="http://schemas.openxmlformats.org/officeDocument/2006/relationships/image" Target="../media/image248.png"/><Relationship Id="rId28" Type="http://schemas.openxmlformats.org/officeDocument/2006/relationships/image" Target="../media/image254.png"/><Relationship Id="rId10" Type="http://schemas.openxmlformats.org/officeDocument/2006/relationships/image" Target="../media/image232.png"/><Relationship Id="rId19" Type="http://schemas.openxmlformats.org/officeDocument/2006/relationships/image" Target="../media/image241.png"/><Relationship Id="rId4" Type="http://schemas.openxmlformats.org/officeDocument/2006/relationships/image" Target="../media/image226.png"/><Relationship Id="rId9" Type="http://schemas.openxmlformats.org/officeDocument/2006/relationships/image" Target="../media/image231.png"/><Relationship Id="rId14" Type="http://schemas.openxmlformats.org/officeDocument/2006/relationships/image" Target="../media/image236.png"/><Relationship Id="rId22" Type="http://schemas.openxmlformats.org/officeDocument/2006/relationships/image" Target="../media/image244.png"/><Relationship Id="rId27" Type="http://schemas.openxmlformats.org/officeDocument/2006/relationships/image" Target="../media/image253.png"/></Relationships>
</file>

<file path=ppt/slides/_rels/slide46.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65.png"/><Relationship Id="rId18" Type="http://schemas.openxmlformats.org/officeDocument/2006/relationships/image" Target="../media/image270.png"/><Relationship Id="rId3" Type="http://schemas.openxmlformats.org/officeDocument/2006/relationships/image" Target="../media/image178.png"/><Relationship Id="rId21" Type="http://schemas.openxmlformats.org/officeDocument/2006/relationships/image" Target="../media/image273.png"/><Relationship Id="rId7" Type="http://schemas.openxmlformats.org/officeDocument/2006/relationships/image" Target="../media/image259.png"/><Relationship Id="rId12" Type="http://schemas.openxmlformats.org/officeDocument/2006/relationships/image" Target="../media/image264.png"/><Relationship Id="rId17" Type="http://schemas.openxmlformats.org/officeDocument/2006/relationships/image" Target="../media/image269.png"/><Relationship Id="rId2" Type="http://schemas.openxmlformats.org/officeDocument/2006/relationships/notesSlide" Target="../notesSlides/notesSlide19.xml"/><Relationship Id="rId16" Type="http://schemas.openxmlformats.org/officeDocument/2006/relationships/image" Target="../media/image268.png"/><Relationship Id="rId20"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58.png"/><Relationship Id="rId11" Type="http://schemas.openxmlformats.org/officeDocument/2006/relationships/image" Target="../media/image263.png"/><Relationship Id="rId5" Type="http://schemas.openxmlformats.org/officeDocument/2006/relationships/image" Target="../media/image257.png"/><Relationship Id="rId15" Type="http://schemas.openxmlformats.org/officeDocument/2006/relationships/image" Target="../media/image267.png"/><Relationship Id="rId10" Type="http://schemas.openxmlformats.org/officeDocument/2006/relationships/image" Target="../media/image262.png"/><Relationship Id="rId19" Type="http://schemas.openxmlformats.org/officeDocument/2006/relationships/image" Target="../media/image271.png"/><Relationship Id="rId4" Type="http://schemas.openxmlformats.org/officeDocument/2006/relationships/image" Target="../media/image256.png"/><Relationship Id="rId9" Type="http://schemas.openxmlformats.org/officeDocument/2006/relationships/image" Target="../media/image261.png"/><Relationship Id="rId14" Type="http://schemas.openxmlformats.org/officeDocument/2006/relationships/image" Target="../media/image266.png"/></Relationships>
</file>

<file path=ppt/slides/_rels/slide47.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18" Type="http://schemas.openxmlformats.org/officeDocument/2006/relationships/image" Target="../media/image39.jpeg"/><Relationship Id="rId3" Type="http://schemas.openxmlformats.org/officeDocument/2006/relationships/image" Target="../media/image255.png"/><Relationship Id="rId7" Type="http://schemas.openxmlformats.org/officeDocument/2006/relationships/image" Target="../media/image277.png"/><Relationship Id="rId12" Type="http://schemas.openxmlformats.org/officeDocument/2006/relationships/image" Target="../media/image282.png"/><Relationship Id="rId17" Type="http://schemas.openxmlformats.org/officeDocument/2006/relationships/image" Target="../media/image287.png"/><Relationship Id="rId2" Type="http://schemas.openxmlformats.org/officeDocument/2006/relationships/image" Target="../media/image2213.png"/><Relationship Id="rId16" Type="http://schemas.openxmlformats.org/officeDocument/2006/relationships/image" Target="../media/image286.png"/><Relationship Id="rId1" Type="http://schemas.openxmlformats.org/officeDocument/2006/relationships/slideLayout" Target="../slideLayouts/slideLayout2.xml"/><Relationship Id="rId6" Type="http://schemas.openxmlformats.org/officeDocument/2006/relationships/image" Target="../media/image276.pn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 Id="rId14" Type="http://schemas.openxmlformats.org/officeDocument/2006/relationships/image" Target="../media/image284.pn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41.png"/><Relationship Id="rId7" Type="http://schemas.openxmlformats.org/officeDocument/2006/relationships/image" Target="../media/image30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40.png"/><Relationship Id="rId9" Type="http://schemas.openxmlformats.org/officeDocument/2006/relationships/image" Target="../media/image309.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2201.08239.pdf"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2201.08239.pdf"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peech.ee.ntu.edu.tw/~tlkagk/courses_ML20.htm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00.png"/><Relationship Id="rId13" Type="http://schemas.openxmlformats.org/officeDocument/2006/relationships/image" Target="../media/image1050.png"/><Relationship Id="rId3" Type="http://schemas.openxmlformats.org/officeDocument/2006/relationships/image" Target="../media/image50.png"/><Relationship Id="rId7" Type="http://schemas.openxmlformats.org/officeDocument/2006/relationships/image" Target="../media/image990.png"/><Relationship Id="rId12" Type="http://schemas.openxmlformats.org/officeDocument/2006/relationships/image" Target="../media/image10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80.png"/><Relationship Id="rId11" Type="http://schemas.openxmlformats.org/officeDocument/2006/relationships/image" Target="../media/image1030.png"/><Relationship Id="rId5" Type="http://schemas.openxmlformats.org/officeDocument/2006/relationships/image" Target="../media/image970.png"/><Relationship Id="rId10" Type="http://schemas.openxmlformats.org/officeDocument/2006/relationships/image" Target="../media/image1020.png"/><Relationship Id="rId4" Type="http://schemas.openxmlformats.org/officeDocument/2006/relationships/image" Target="../media/image960.png"/><Relationship Id="rId9" Type="http://schemas.openxmlformats.org/officeDocument/2006/relationships/image" Target="../media/image1011.png"/><Relationship Id="rId14" Type="http://schemas.openxmlformats.org/officeDocument/2006/relationships/hyperlink" Target="http://speech.ee.ntu.edu.tw/~tlkagk/courses_ML20.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peech.ee.ntu.edu.tw/~tlkagk/courses_ML20.html" TargetMode="External"/><Relationship Id="rId2" Type="http://schemas.openxmlformats.org/officeDocument/2006/relationships/hyperlink" Target="https://arxiv.org/abs/1902.0409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rxiv.org/pdf/2201.08239.pdf"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d4mucfpksywv.cloudfront.net/better-language-models/language_models_are_unsupervised_multitask_learners.pdf" TargetMode="External"/><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4.png"/></Relationships>
</file>

<file path=ppt/slides/_rels/slide7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3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24"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hyperlink" Target="http://speech.ee.ntu.edu.tw/~tlkagk/courses_ML20.html" TargetMode="External"/><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s>
</file>

<file path=ppt/slides/_rels/slide7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notesSlide" Target="../notesSlides/notesSlide33.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11" Type="http://schemas.openxmlformats.org/officeDocument/2006/relationships/image" Target="NULL"/><Relationship Id="rId24"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hyperlink" Target="http://speech.ee.ntu.edu.tw/~tlkagk/courses_ML20.html"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21.png"/><Relationship Id="rId4" Type="http://schemas.openxmlformats.org/officeDocument/2006/relationships/image" Target="../media/image217.png"/></Relationships>
</file>

<file path=ppt/slides/_rels/slide8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fasttext.cc/"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84784"/>
            <a:ext cx="7772400" cy="2088232"/>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400" b="1" dirty="0">
                <a:cs typeface="+mj-cs"/>
              </a:rPr>
              <a:t> </a:t>
            </a:r>
            <a:br>
              <a:rPr lang="de-DE" sz="3600" b="1" dirty="0">
                <a:cs typeface="+mj-cs"/>
              </a:rPr>
            </a:br>
            <a:r>
              <a:rPr lang="en-US" sz="2800" dirty="0"/>
              <a:t> </a:t>
            </a:r>
            <a:r>
              <a:rPr lang="en-US" sz="2800" b="1" dirty="0"/>
              <a:t>1d-CNNs LSTMs </a:t>
            </a:r>
            <a:r>
              <a:rPr lang="en-US" sz="2800" b="1" dirty="0" err="1"/>
              <a:t>ELMo</a:t>
            </a:r>
            <a:r>
              <a:rPr lang="en-US" sz="2800" b="1" dirty="0"/>
              <a:t> Transformers BERT GPT</a:t>
            </a:r>
            <a:endParaRPr lang="de-DE" sz="3600" b="1" dirty="0">
              <a:cs typeface="+mj-cs"/>
            </a:endParaRPr>
          </a:p>
        </p:txBody>
      </p:sp>
      <p:sp>
        <p:nvSpPr>
          <p:cNvPr id="3" name="Untertitel 2"/>
          <p:cNvSpPr>
            <a:spLocks noGrp="1"/>
          </p:cNvSpPr>
          <p:nvPr>
            <p:ph type="subTitle" idx="1"/>
          </p:nvPr>
        </p:nvSpPr>
        <p:spPr>
          <a:xfrm>
            <a:off x="1371600" y="3717032"/>
            <a:ext cx="6400800" cy="2304356"/>
          </a:xfrm>
        </p:spPr>
        <p:txBody>
          <a:bodyPr/>
          <a:lstStyle/>
          <a:p>
            <a:pPr eaLnBrk="1" hangingPunct="1">
              <a:defRPr/>
            </a:pPr>
            <a:r>
              <a:rPr lang="de-DE" dirty="0">
                <a:cs typeface="+mn-cs"/>
              </a:rPr>
              <a:t>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052" y="247558"/>
            <a:ext cx="8278748" cy="507153"/>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lang="de-DE" spc="13" dirty="0" err="1"/>
              <a:t>Recursive</a:t>
            </a:r>
            <a:r>
              <a:rPr lang="de-DE" spc="13" dirty="0"/>
              <a:t> Networks – </a:t>
            </a:r>
            <a:r>
              <a:rPr lang="de-DE" spc="13" dirty="0" err="1"/>
              <a:t>Or</a:t>
            </a:r>
            <a:r>
              <a:rPr lang="de-DE" spc="13" dirty="0"/>
              <a:t>: </a:t>
            </a:r>
            <a:r>
              <a:rPr lang="de-DE" spc="13" dirty="0" err="1"/>
              <a:t>Copying</a:t>
            </a:r>
            <a:r>
              <a:rPr lang="de-DE" spc="13" dirty="0"/>
              <a:t> </a:t>
            </a:r>
            <a:r>
              <a:rPr lang="de-DE" spc="13" dirty="0" err="1"/>
              <a:t>the</a:t>
            </a:r>
            <a:r>
              <a:rPr lang="de-DE" spc="13" dirty="0"/>
              <a:t> Pattern</a:t>
            </a:r>
            <a:endParaRPr spc="18" dirty="0"/>
          </a:p>
        </p:txBody>
      </p:sp>
      <p:grpSp>
        <p:nvGrpSpPr>
          <p:cNvPr id="132" name="Group 131">
            <a:extLst>
              <a:ext uri="{FF2B5EF4-FFF2-40B4-BE49-F238E27FC236}">
                <a16:creationId xmlns:a16="http://schemas.microsoft.com/office/drawing/2014/main" id="{27CE0D94-5D49-CB4C-8A64-676153B3904D}"/>
              </a:ext>
            </a:extLst>
          </p:cNvPr>
          <p:cNvGrpSpPr/>
          <p:nvPr/>
        </p:nvGrpSpPr>
        <p:grpSpPr>
          <a:xfrm>
            <a:off x="1705488" y="2286896"/>
            <a:ext cx="5175468" cy="1374138"/>
            <a:chOff x="1647265" y="3191503"/>
            <a:chExt cx="5175468" cy="1374138"/>
          </a:xfrm>
        </p:grpSpPr>
        <p:sp>
          <p:nvSpPr>
            <p:cNvPr id="4" name="object 4"/>
            <p:cNvSpPr txBox="1"/>
            <p:nvPr/>
          </p:nvSpPr>
          <p:spPr>
            <a:xfrm>
              <a:off x="1647265" y="3321843"/>
              <a:ext cx="647140" cy="1058514"/>
            </a:xfrm>
            <a:prstGeom prst="rect">
              <a:avLst/>
            </a:prstGeom>
          </p:spPr>
          <p:txBody>
            <a:bodyPr vert="horz" wrap="square" lIns="0" tIns="11766" rIns="0" bIns="0" rtlCol="0">
              <a:spAutoFit/>
            </a:bodyPr>
            <a:lstStyle/>
            <a:p>
              <a:pPr marL="44826">
                <a:spcBef>
                  <a:spcPts val="93"/>
                </a:spcBef>
              </a:pPr>
              <a:r>
                <a:rPr sz="1632" dirty="0">
                  <a:latin typeface="Helvetica"/>
                  <a:cs typeface="Helvetica"/>
                </a:rPr>
                <a:t>output</a:t>
              </a:r>
              <a:endParaRPr sz="1632">
                <a:latin typeface="Helvetica"/>
                <a:cs typeface="Helvetica"/>
              </a:endParaRPr>
            </a:p>
            <a:p>
              <a:pPr marL="100858" marR="4483" indent="-89652">
                <a:lnSpc>
                  <a:spcPct val="162200"/>
                </a:lnSpc>
                <a:spcBef>
                  <a:spcPts val="176"/>
                </a:spcBef>
              </a:pPr>
              <a:r>
                <a:rPr sz="1632" dirty="0">
                  <a:latin typeface="Helvetica"/>
                  <a:cs typeface="Helvetica"/>
                </a:rPr>
                <a:t>hidden  input</a:t>
              </a:r>
              <a:endParaRPr sz="1632">
                <a:latin typeface="Helvetica"/>
                <a:cs typeface="Helvetica"/>
              </a:endParaRPr>
            </a:p>
          </p:txBody>
        </p:sp>
        <p:sp>
          <p:nvSpPr>
            <p:cNvPr id="5" name="object 5"/>
            <p:cNvSpPr/>
            <p:nvPr/>
          </p:nvSpPr>
          <p:spPr>
            <a:xfrm>
              <a:off x="2606885" y="3279430"/>
              <a:ext cx="1057380" cy="4506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66545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7" name="object 7"/>
            <p:cNvSpPr/>
            <p:nvPr/>
          </p:nvSpPr>
          <p:spPr>
            <a:xfrm>
              <a:off x="2676223" y="3307597"/>
              <a:ext cx="390017" cy="39001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726121" y="3357497"/>
              <a:ext cx="216676" cy="21667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940567" y="3307597"/>
              <a:ext cx="390017" cy="3900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90466" y="3357497"/>
              <a:ext cx="216676" cy="216676"/>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204913" y="3307597"/>
              <a:ext cx="390017" cy="39001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254811" y="3357497"/>
              <a:ext cx="216676" cy="21667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2606885" y="4085465"/>
              <a:ext cx="1057380" cy="450686"/>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266545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5" name="object 15"/>
            <p:cNvSpPr/>
            <p:nvPr/>
          </p:nvSpPr>
          <p:spPr>
            <a:xfrm>
              <a:off x="267622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2726121" y="4163532"/>
              <a:ext cx="216676" cy="216676"/>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2940567" y="4113634"/>
              <a:ext cx="390017" cy="390017"/>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2990466" y="4163532"/>
              <a:ext cx="216676" cy="216676"/>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3204913" y="4113634"/>
              <a:ext cx="390017" cy="390017"/>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3254811" y="4163532"/>
              <a:ext cx="216676" cy="216676"/>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2606885" y="3682447"/>
              <a:ext cx="1057380" cy="450686"/>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2665452" y="3741014"/>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DCDEE0"/>
            </a:solidFill>
          </p:spPr>
          <p:txBody>
            <a:bodyPr wrap="square" lIns="0" tIns="0" rIns="0" bIns="0" rtlCol="0"/>
            <a:lstStyle/>
            <a:p>
              <a:endParaRPr/>
            </a:p>
          </p:txBody>
        </p:sp>
        <p:sp>
          <p:nvSpPr>
            <p:cNvPr id="23" name="object 23"/>
            <p:cNvSpPr/>
            <p:nvPr/>
          </p:nvSpPr>
          <p:spPr>
            <a:xfrm>
              <a:off x="266545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24" name="object 24"/>
            <p:cNvSpPr/>
            <p:nvPr/>
          </p:nvSpPr>
          <p:spPr>
            <a:xfrm>
              <a:off x="2676223" y="3710615"/>
              <a:ext cx="390017" cy="390017"/>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2726121" y="3760514"/>
              <a:ext cx="216676" cy="21667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2940567" y="3710615"/>
              <a:ext cx="390017" cy="390017"/>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99913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28" name="object 28"/>
            <p:cNvSpPr/>
            <p:nvPr/>
          </p:nvSpPr>
          <p:spPr>
            <a:xfrm>
              <a:off x="299913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29" name="object 29"/>
            <p:cNvSpPr/>
            <p:nvPr/>
          </p:nvSpPr>
          <p:spPr>
            <a:xfrm>
              <a:off x="3204913" y="3710615"/>
              <a:ext cx="390017" cy="390017"/>
            </a:xfrm>
            <a:prstGeom prst="rect">
              <a:avLst/>
            </a:prstGeom>
            <a:blipFill>
              <a:blip r:embed="rId3" cstate="print"/>
              <a:stretch>
                <a:fillRect/>
              </a:stretch>
            </a:blipFill>
          </p:spPr>
          <p:txBody>
            <a:bodyPr wrap="square" lIns="0" tIns="0" rIns="0" bIns="0" rtlCol="0"/>
            <a:lstStyle/>
            <a:p>
              <a:endParaRPr/>
            </a:p>
          </p:txBody>
        </p:sp>
        <p:sp>
          <p:nvSpPr>
            <p:cNvPr id="30" name="object 30"/>
            <p:cNvSpPr/>
            <p:nvPr/>
          </p:nvSpPr>
          <p:spPr>
            <a:xfrm>
              <a:off x="3254811" y="3760514"/>
              <a:ext cx="216676" cy="216676"/>
            </a:xfrm>
            <a:prstGeom prst="rect">
              <a:avLst/>
            </a:prstGeom>
            <a:blipFill>
              <a:blip r:embed="rId6" cstate="print"/>
              <a:stretch>
                <a:fillRect/>
              </a:stretch>
            </a:blipFill>
          </p:spPr>
          <p:txBody>
            <a:bodyPr wrap="square" lIns="0" tIns="0" rIns="0" bIns="0" rtlCol="0"/>
            <a:lstStyle/>
            <a:p>
              <a:endParaRPr/>
            </a:p>
          </p:txBody>
        </p:sp>
        <p:sp>
          <p:nvSpPr>
            <p:cNvPr id="31" name="object 31"/>
            <p:cNvSpPr/>
            <p:nvPr/>
          </p:nvSpPr>
          <p:spPr>
            <a:xfrm>
              <a:off x="3057203"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2" name="object 32"/>
            <p:cNvSpPr/>
            <p:nvPr/>
          </p:nvSpPr>
          <p:spPr>
            <a:xfrm>
              <a:off x="3091870" y="3724288"/>
              <a:ext cx="17369" cy="0"/>
            </a:xfrm>
            <a:custGeom>
              <a:avLst/>
              <a:gdLst/>
              <a:ahLst/>
              <a:cxnLst/>
              <a:rect l="l" t="t" r="r" b="b"/>
              <a:pathLst>
                <a:path w="19685">
                  <a:moveTo>
                    <a:pt x="0" y="0"/>
                  </a:moveTo>
                  <a:lnTo>
                    <a:pt x="19645" y="0"/>
                  </a:lnTo>
                </a:path>
              </a:pathLst>
            </a:custGeom>
            <a:ln w="18263">
              <a:solidFill>
                <a:srgbClr val="000000"/>
              </a:solidFill>
            </a:ln>
          </p:spPr>
          <p:txBody>
            <a:bodyPr wrap="square" lIns="0" tIns="0" rIns="0" bIns="0" rtlCol="0"/>
            <a:lstStyle/>
            <a:p>
              <a:endParaRPr/>
            </a:p>
          </p:txBody>
        </p:sp>
        <p:sp>
          <p:nvSpPr>
            <p:cNvPr id="33" name="object 33"/>
            <p:cNvSpPr/>
            <p:nvPr/>
          </p:nvSpPr>
          <p:spPr>
            <a:xfrm>
              <a:off x="3058935"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4" name="object 34"/>
            <p:cNvSpPr/>
            <p:nvPr/>
          </p:nvSpPr>
          <p:spPr>
            <a:xfrm>
              <a:off x="363704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35" name="object 35"/>
            <p:cNvSpPr/>
            <p:nvPr/>
          </p:nvSpPr>
          <p:spPr>
            <a:xfrm>
              <a:off x="3695613" y="3337996"/>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FFD300"/>
            </a:solidFill>
          </p:spPr>
          <p:txBody>
            <a:bodyPr wrap="square" lIns="0" tIns="0" rIns="0" bIns="0" rtlCol="0"/>
            <a:lstStyle/>
            <a:p>
              <a:endParaRPr/>
            </a:p>
          </p:txBody>
        </p:sp>
        <p:sp>
          <p:nvSpPr>
            <p:cNvPr id="36" name="object 36"/>
            <p:cNvSpPr/>
            <p:nvPr/>
          </p:nvSpPr>
          <p:spPr>
            <a:xfrm>
              <a:off x="3695613"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37" name="object 37"/>
            <p:cNvSpPr/>
            <p:nvPr/>
          </p:nvSpPr>
          <p:spPr>
            <a:xfrm>
              <a:off x="3706382" y="3307597"/>
              <a:ext cx="390017" cy="390017"/>
            </a:xfrm>
            <a:prstGeom prst="rect">
              <a:avLst/>
            </a:prstGeom>
            <a:blipFill>
              <a:blip r:embed="rId3" cstate="print"/>
              <a:stretch>
                <a:fillRect/>
              </a:stretch>
            </a:blipFill>
          </p:spPr>
          <p:txBody>
            <a:bodyPr wrap="square" lIns="0" tIns="0" rIns="0" bIns="0" rtlCol="0"/>
            <a:lstStyle/>
            <a:p>
              <a:endParaRPr/>
            </a:p>
          </p:txBody>
        </p:sp>
        <p:sp>
          <p:nvSpPr>
            <p:cNvPr id="38" name="object 38"/>
            <p:cNvSpPr/>
            <p:nvPr/>
          </p:nvSpPr>
          <p:spPr>
            <a:xfrm>
              <a:off x="3756281" y="3357497"/>
              <a:ext cx="216676" cy="216676"/>
            </a:xfrm>
            <a:prstGeom prst="rect">
              <a:avLst/>
            </a:prstGeom>
            <a:blipFill>
              <a:blip r:embed="rId4" cstate="print"/>
              <a:stretch>
                <a:fillRect/>
              </a:stretch>
            </a:blipFill>
          </p:spPr>
          <p:txBody>
            <a:bodyPr wrap="square" lIns="0" tIns="0" rIns="0" bIns="0" rtlCol="0"/>
            <a:lstStyle/>
            <a:p>
              <a:endParaRPr/>
            </a:p>
          </p:txBody>
        </p:sp>
        <p:sp>
          <p:nvSpPr>
            <p:cNvPr id="39" name="object 39"/>
            <p:cNvSpPr/>
            <p:nvPr/>
          </p:nvSpPr>
          <p:spPr>
            <a:xfrm>
              <a:off x="3970727" y="3307597"/>
              <a:ext cx="390017" cy="390017"/>
            </a:xfrm>
            <a:prstGeom prst="rect">
              <a:avLst/>
            </a:prstGeom>
            <a:blipFill>
              <a:blip r:embed="rId3" cstate="print"/>
              <a:stretch>
                <a:fillRect/>
              </a:stretch>
            </a:blipFill>
          </p:spPr>
          <p:txBody>
            <a:bodyPr wrap="square" lIns="0" tIns="0" rIns="0" bIns="0" rtlCol="0"/>
            <a:lstStyle/>
            <a:p>
              <a:endParaRPr/>
            </a:p>
          </p:txBody>
        </p:sp>
        <p:sp>
          <p:nvSpPr>
            <p:cNvPr id="40" name="object 40"/>
            <p:cNvSpPr/>
            <p:nvPr/>
          </p:nvSpPr>
          <p:spPr>
            <a:xfrm>
              <a:off x="4020626" y="3357497"/>
              <a:ext cx="216676" cy="216676"/>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4235073" y="3307597"/>
              <a:ext cx="390017" cy="390017"/>
            </a:xfrm>
            <a:prstGeom prst="rect">
              <a:avLst/>
            </a:prstGeom>
            <a:blipFill>
              <a:blip r:embed="rId3" cstate="print"/>
              <a:stretch>
                <a:fillRect/>
              </a:stretch>
            </a:blipFill>
          </p:spPr>
          <p:txBody>
            <a:bodyPr wrap="square" lIns="0" tIns="0" rIns="0" bIns="0" rtlCol="0"/>
            <a:lstStyle/>
            <a:p>
              <a:endParaRPr/>
            </a:p>
          </p:txBody>
        </p:sp>
        <p:sp>
          <p:nvSpPr>
            <p:cNvPr id="42" name="object 42"/>
            <p:cNvSpPr/>
            <p:nvPr/>
          </p:nvSpPr>
          <p:spPr>
            <a:xfrm>
              <a:off x="4284971" y="3357497"/>
              <a:ext cx="216676" cy="216676"/>
            </a:xfrm>
            <a:prstGeom prst="rect">
              <a:avLst/>
            </a:prstGeom>
            <a:blipFill>
              <a:blip r:embed="rId4" cstate="print"/>
              <a:stretch>
                <a:fillRect/>
              </a:stretch>
            </a:blipFill>
          </p:spPr>
          <p:txBody>
            <a:bodyPr wrap="square" lIns="0" tIns="0" rIns="0" bIns="0" rtlCol="0"/>
            <a:lstStyle/>
            <a:p>
              <a:endParaRPr/>
            </a:p>
          </p:txBody>
        </p:sp>
        <p:sp>
          <p:nvSpPr>
            <p:cNvPr id="43" name="object 43"/>
            <p:cNvSpPr/>
            <p:nvPr/>
          </p:nvSpPr>
          <p:spPr>
            <a:xfrm>
              <a:off x="363704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44" name="object 44"/>
            <p:cNvSpPr/>
            <p:nvPr/>
          </p:nvSpPr>
          <p:spPr>
            <a:xfrm>
              <a:off x="3695613" y="4144032"/>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AAD3F9"/>
            </a:solidFill>
          </p:spPr>
          <p:txBody>
            <a:bodyPr wrap="square" lIns="0" tIns="0" rIns="0" bIns="0" rtlCol="0"/>
            <a:lstStyle/>
            <a:p>
              <a:endParaRPr/>
            </a:p>
          </p:txBody>
        </p:sp>
        <p:sp>
          <p:nvSpPr>
            <p:cNvPr id="45" name="object 45"/>
            <p:cNvSpPr/>
            <p:nvPr/>
          </p:nvSpPr>
          <p:spPr>
            <a:xfrm>
              <a:off x="3695613"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46" name="object 46"/>
            <p:cNvSpPr/>
            <p:nvPr/>
          </p:nvSpPr>
          <p:spPr>
            <a:xfrm>
              <a:off x="3706382" y="4113634"/>
              <a:ext cx="390017" cy="390017"/>
            </a:xfrm>
            <a:prstGeom prst="rect">
              <a:avLst/>
            </a:prstGeom>
            <a:blipFill>
              <a:blip r:embed="rId3" cstate="print"/>
              <a:stretch>
                <a:fillRect/>
              </a:stretch>
            </a:blipFill>
          </p:spPr>
          <p:txBody>
            <a:bodyPr wrap="square" lIns="0" tIns="0" rIns="0" bIns="0" rtlCol="0"/>
            <a:lstStyle/>
            <a:p>
              <a:endParaRPr/>
            </a:p>
          </p:txBody>
        </p:sp>
        <p:sp>
          <p:nvSpPr>
            <p:cNvPr id="47" name="object 47"/>
            <p:cNvSpPr/>
            <p:nvPr/>
          </p:nvSpPr>
          <p:spPr>
            <a:xfrm>
              <a:off x="3756281" y="4163532"/>
              <a:ext cx="216676" cy="216676"/>
            </a:xfrm>
            <a:prstGeom prst="rect">
              <a:avLst/>
            </a:prstGeom>
            <a:blipFill>
              <a:blip r:embed="rId5" cstate="print"/>
              <a:stretch>
                <a:fillRect/>
              </a:stretch>
            </a:blipFill>
          </p:spPr>
          <p:txBody>
            <a:bodyPr wrap="square" lIns="0" tIns="0" rIns="0" bIns="0" rtlCol="0"/>
            <a:lstStyle/>
            <a:p>
              <a:endParaRPr/>
            </a:p>
          </p:txBody>
        </p:sp>
        <p:sp>
          <p:nvSpPr>
            <p:cNvPr id="48" name="object 48"/>
            <p:cNvSpPr/>
            <p:nvPr/>
          </p:nvSpPr>
          <p:spPr>
            <a:xfrm>
              <a:off x="3970727" y="4113634"/>
              <a:ext cx="390017" cy="390017"/>
            </a:xfrm>
            <a:prstGeom prst="rect">
              <a:avLst/>
            </a:prstGeom>
            <a:blipFill>
              <a:blip r:embed="rId3" cstate="print"/>
              <a:stretch>
                <a:fillRect/>
              </a:stretch>
            </a:blipFill>
          </p:spPr>
          <p:txBody>
            <a:bodyPr wrap="square" lIns="0" tIns="0" rIns="0" bIns="0" rtlCol="0"/>
            <a:lstStyle/>
            <a:p>
              <a:endParaRPr/>
            </a:p>
          </p:txBody>
        </p:sp>
        <p:sp>
          <p:nvSpPr>
            <p:cNvPr id="49" name="object 49"/>
            <p:cNvSpPr/>
            <p:nvPr/>
          </p:nvSpPr>
          <p:spPr>
            <a:xfrm>
              <a:off x="4020626" y="4163532"/>
              <a:ext cx="216676" cy="216676"/>
            </a:xfrm>
            <a:prstGeom prst="rect">
              <a:avLst/>
            </a:prstGeom>
            <a:blipFill>
              <a:blip r:embed="rId5" cstate="print"/>
              <a:stretch>
                <a:fillRect/>
              </a:stretch>
            </a:blipFill>
          </p:spPr>
          <p:txBody>
            <a:bodyPr wrap="square" lIns="0" tIns="0" rIns="0" bIns="0" rtlCol="0"/>
            <a:lstStyle/>
            <a:p>
              <a:endParaRPr/>
            </a:p>
          </p:txBody>
        </p:sp>
        <p:sp>
          <p:nvSpPr>
            <p:cNvPr id="50" name="object 50"/>
            <p:cNvSpPr/>
            <p:nvPr/>
          </p:nvSpPr>
          <p:spPr>
            <a:xfrm>
              <a:off x="4235073" y="4113634"/>
              <a:ext cx="390017" cy="390017"/>
            </a:xfrm>
            <a:prstGeom prst="rect">
              <a:avLst/>
            </a:prstGeom>
            <a:blipFill>
              <a:blip r:embed="rId3" cstate="print"/>
              <a:stretch>
                <a:fillRect/>
              </a:stretch>
            </a:blipFill>
          </p:spPr>
          <p:txBody>
            <a:bodyPr wrap="square" lIns="0" tIns="0" rIns="0" bIns="0" rtlCol="0"/>
            <a:lstStyle/>
            <a:p>
              <a:endParaRPr/>
            </a:p>
          </p:txBody>
        </p:sp>
        <p:sp>
          <p:nvSpPr>
            <p:cNvPr id="51" name="object 51"/>
            <p:cNvSpPr/>
            <p:nvPr/>
          </p:nvSpPr>
          <p:spPr>
            <a:xfrm>
              <a:off x="4284971" y="4163532"/>
              <a:ext cx="216676" cy="216676"/>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363704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53" name="object 53"/>
            <p:cNvSpPr/>
            <p:nvPr/>
          </p:nvSpPr>
          <p:spPr>
            <a:xfrm>
              <a:off x="3695613" y="3741014"/>
              <a:ext cx="866774" cy="260537"/>
            </a:xfrm>
            <a:custGeom>
              <a:avLst/>
              <a:gdLst/>
              <a:ahLst/>
              <a:cxnLst/>
              <a:rect l="l" t="t" r="r" b="b"/>
              <a:pathLst>
                <a:path w="982345" h="295275">
                  <a:moveTo>
                    <a:pt x="0" y="0"/>
                  </a:moveTo>
                  <a:lnTo>
                    <a:pt x="982264" y="0"/>
                  </a:lnTo>
                  <a:lnTo>
                    <a:pt x="982264" y="294679"/>
                  </a:lnTo>
                  <a:lnTo>
                    <a:pt x="0" y="294679"/>
                  </a:lnTo>
                  <a:lnTo>
                    <a:pt x="0" y="0"/>
                  </a:lnTo>
                  <a:close/>
                </a:path>
              </a:pathLst>
            </a:custGeom>
            <a:solidFill>
              <a:srgbClr val="DCDEE0"/>
            </a:solidFill>
          </p:spPr>
          <p:txBody>
            <a:bodyPr wrap="square" lIns="0" tIns="0" rIns="0" bIns="0" rtlCol="0"/>
            <a:lstStyle/>
            <a:p>
              <a:endParaRPr/>
            </a:p>
          </p:txBody>
        </p:sp>
        <p:sp>
          <p:nvSpPr>
            <p:cNvPr id="54" name="object 54"/>
            <p:cNvSpPr/>
            <p:nvPr/>
          </p:nvSpPr>
          <p:spPr>
            <a:xfrm>
              <a:off x="3695613"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55" name="object 55"/>
            <p:cNvSpPr/>
            <p:nvPr/>
          </p:nvSpPr>
          <p:spPr>
            <a:xfrm>
              <a:off x="3706382" y="3710615"/>
              <a:ext cx="390017" cy="390017"/>
            </a:xfrm>
            <a:prstGeom prst="rect">
              <a:avLst/>
            </a:prstGeom>
            <a:blipFill>
              <a:blip r:embed="rId3" cstate="print"/>
              <a:stretch>
                <a:fillRect/>
              </a:stretch>
            </a:blipFill>
          </p:spPr>
          <p:txBody>
            <a:bodyPr wrap="square" lIns="0" tIns="0" rIns="0" bIns="0" rtlCol="0"/>
            <a:lstStyle/>
            <a:p>
              <a:endParaRPr/>
            </a:p>
          </p:txBody>
        </p:sp>
        <p:sp>
          <p:nvSpPr>
            <p:cNvPr id="56" name="object 56"/>
            <p:cNvSpPr/>
            <p:nvPr/>
          </p:nvSpPr>
          <p:spPr>
            <a:xfrm>
              <a:off x="3756281" y="3760514"/>
              <a:ext cx="216676" cy="216676"/>
            </a:xfrm>
            <a:prstGeom prst="rect">
              <a:avLst/>
            </a:prstGeom>
            <a:blipFill>
              <a:blip r:embed="rId6" cstate="print"/>
              <a:stretch>
                <a:fillRect/>
              </a:stretch>
            </a:blipFill>
          </p:spPr>
          <p:txBody>
            <a:bodyPr wrap="square" lIns="0" tIns="0" rIns="0" bIns="0" rtlCol="0"/>
            <a:lstStyle/>
            <a:p>
              <a:endParaRPr/>
            </a:p>
          </p:txBody>
        </p:sp>
        <p:sp>
          <p:nvSpPr>
            <p:cNvPr id="57" name="object 57"/>
            <p:cNvSpPr/>
            <p:nvPr/>
          </p:nvSpPr>
          <p:spPr>
            <a:xfrm>
              <a:off x="3970727" y="3710615"/>
              <a:ext cx="390017" cy="390017"/>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402929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59" name="object 59"/>
            <p:cNvSpPr/>
            <p:nvPr/>
          </p:nvSpPr>
          <p:spPr>
            <a:xfrm>
              <a:off x="402929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60" name="object 60"/>
            <p:cNvSpPr/>
            <p:nvPr/>
          </p:nvSpPr>
          <p:spPr>
            <a:xfrm>
              <a:off x="4235073" y="3710615"/>
              <a:ext cx="390017" cy="390017"/>
            </a:xfrm>
            <a:prstGeom prst="rect">
              <a:avLst/>
            </a:prstGeom>
            <a:blipFill>
              <a:blip r:embed="rId3" cstate="print"/>
              <a:stretch>
                <a:fillRect/>
              </a:stretch>
            </a:blipFill>
          </p:spPr>
          <p:txBody>
            <a:bodyPr wrap="square" lIns="0" tIns="0" rIns="0" bIns="0" rtlCol="0"/>
            <a:lstStyle/>
            <a:p>
              <a:endParaRPr/>
            </a:p>
          </p:txBody>
        </p:sp>
        <p:sp>
          <p:nvSpPr>
            <p:cNvPr id="61" name="object 61"/>
            <p:cNvSpPr/>
            <p:nvPr/>
          </p:nvSpPr>
          <p:spPr>
            <a:xfrm>
              <a:off x="4284971" y="3760514"/>
              <a:ext cx="216676" cy="216676"/>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4128965" y="4062561"/>
              <a:ext cx="0" cy="81803"/>
            </a:xfrm>
            <a:custGeom>
              <a:avLst/>
              <a:gdLst/>
              <a:ahLst/>
              <a:cxnLst/>
              <a:rect l="l" t="t" r="r" b="b"/>
              <a:pathLst>
                <a:path h="92710">
                  <a:moveTo>
                    <a:pt x="0" y="0"/>
                  </a:moveTo>
                  <a:lnTo>
                    <a:pt x="0" y="92332"/>
                  </a:lnTo>
                </a:path>
              </a:pathLst>
            </a:custGeom>
            <a:ln w="19645">
              <a:solidFill>
                <a:srgbClr val="000000"/>
              </a:solidFill>
            </a:ln>
          </p:spPr>
          <p:txBody>
            <a:bodyPr wrap="square" lIns="0" tIns="0" rIns="0" bIns="0" rtlCol="0"/>
            <a:lstStyle/>
            <a:p>
              <a:endParaRPr/>
            </a:p>
          </p:txBody>
        </p:sp>
        <p:sp>
          <p:nvSpPr>
            <p:cNvPr id="63" name="object 63"/>
            <p:cNvSpPr/>
            <p:nvPr/>
          </p:nvSpPr>
          <p:spPr>
            <a:xfrm>
              <a:off x="4087364"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64" name="object 64"/>
            <p:cNvSpPr/>
            <p:nvPr/>
          </p:nvSpPr>
          <p:spPr>
            <a:xfrm>
              <a:off x="4130697" y="3650876"/>
              <a:ext cx="0" cy="81803"/>
            </a:xfrm>
            <a:custGeom>
              <a:avLst/>
              <a:gdLst/>
              <a:ahLst/>
              <a:cxnLst/>
              <a:rect l="l" t="t" r="r" b="b"/>
              <a:pathLst>
                <a:path h="92710">
                  <a:moveTo>
                    <a:pt x="0" y="0"/>
                  </a:moveTo>
                  <a:lnTo>
                    <a:pt x="0" y="92332"/>
                  </a:lnTo>
                </a:path>
              </a:pathLst>
            </a:custGeom>
            <a:ln w="19645">
              <a:solidFill>
                <a:srgbClr val="000000"/>
              </a:solidFill>
            </a:ln>
          </p:spPr>
          <p:txBody>
            <a:bodyPr wrap="square" lIns="0" tIns="0" rIns="0" bIns="0" rtlCol="0"/>
            <a:lstStyle/>
            <a:p>
              <a:endParaRPr/>
            </a:p>
          </p:txBody>
        </p:sp>
        <p:sp>
          <p:nvSpPr>
            <p:cNvPr id="65" name="object 65"/>
            <p:cNvSpPr/>
            <p:nvPr/>
          </p:nvSpPr>
          <p:spPr>
            <a:xfrm>
              <a:off x="4089096"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66" name="object 66"/>
            <p:cNvSpPr/>
            <p:nvPr/>
          </p:nvSpPr>
          <p:spPr>
            <a:xfrm>
              <a:off x="466720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67" name="object 67"/>
            <p:cNvSpPr/>
            <p:nvPr/>
          </p:nvSpPr>
          <p:spPr>
            <a:xfrm>
              <a:off x="472577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68" name="object 68"/>
            <p:cNvSpPr/>
            <p:nvPr/>
          </p:nvSpPr>
          <p:spPr>
            <a:xfrm>
              <a:off x="4736542" y="3307597"/>
              <a:ext cx="390017" cy="390017"/>
            </a:xfrm>
            <a:prstGeom prst="rect">
              <a:avLst/>
            </a:prstGeom>
            <a:blipFill>
              <a:blip r:embed="rId3" cstate="print"/>
              <a:stretch>
                <a:fillRect/>
              </a:stretch>
            </a:blipFill>
          </p:spPr>
          <p:txBody>
            <a:bodyPr wrap="square" lIns="0" tIns="0" rIns="0" bIns="0" rtlCol="0"/>
            <a:lstStyle/>
            <a:p>
              <a:endParaRPr/>
            </a:p>
          </p:txBody>
        </p:sp>
        <p:sp>
          <p:nvSpPr>
            <p:cNvPr id="69" name="object 69"/>
            <p:cNvSpPr/>
            <p:nvPr/>
          </p:nvSpPr>
          <p:spPr>
            <a:xfrm>
              <a:off x="4786442" y="3357497"/>
              <a:ext cx="216676" cy="216676"/>
            </a:xfrm>
            <a:prstGeom prst="rect">
              <a:avLst/>
            </a:prstGeom>
            <a:blipFill>
              <a:blip r:embed="rId7" cstate="print"/>
              <a:stretch>
                <a:fillRect/>
              </a:stretch>
            </a:blipFill>
          </p:spPr>
          <p:txBody>
            <a:bodyPr wrap="square" lIns="0" tIns="0" rIns="0" bIns="0" rtlCol="0"/>
            <a:lstStyle/>
            <a:p>
              <a:endParaRPr/>
            </a:p>
          </p:txBody>
        </p:sp>
        <p:sp>
          <p:nvSpPr>
            <p:cNvPr id="70" name="object 70"/>
            <p:cNvSpPr/>
            <p:nvPr/>
          </p:nvSpPr>
          <p:spPr>
            <a:xfrm>
              <a:off x="5000887" y="3307597"/>
              <a:ext cx="390017" cy="390017"/>
            </a:xfrm>
            <a:prstGeom prst="rect">
              <a:avLst/>
            </a:prstGeom>
            <a:blipFill>
              <a:blip r:embed="rId3" cstate="print"/>
              <a:stretch>
                <a:fillRect/>
              </a:stretch>
            </a:blipFill>
          </p:spPr>
          <p:txBody>
            <a:bodyPr wrap="square" lIns="0" tIns="0" rIns="0" bIns="0" rtlCol="0"/>
            <a:lstStyle/>
            <a:p>
              <a:endParaRPr/>
            </a:p>
          </p:txBody>
        </p:sp>
        <p:sp>
          <p:nvSpPr>
            <p:cNvPr id="71" name="object 71"/>
            <p:cNvSpPr/>
            <p:nvPr/>
          </p:nvSpPr>
          <p:spPr>
            <a:xfrm>
              <a:off x="5050786" y="3357497"/>
              <a:ext cx="216676" cy="216676"/>
            </a:xfrm>
            <a:prstGeom prst="rect">
              <a:avLst/>
            </a:prstGeom>
            <a:blipFill>
              <a:blip r:embed="rId4" cstate="print"/>
              <a:stretch>
                <a:fillRect/>
              </a:stretch>
            </a:blipFill>
          </p:spPr>
          <p:txBody>
            <a:bodyPr wrap="square" lIns="0" tIns="0" rIns="0" bIns="0" rtlCol="0"/>
            <a:lstStyle/>
            <a:p>
              <a:endParaRPr/>
            </a:p>
          </p:txBody>
        </p:sp>
        <p:sp>
          <p:nvSpPr>
            <p:cNvPr id="72" name="object 72"/>
            <p:cNvSpPr/>
            <p:nvPr/>
          </p:nvSpPr>
          <p:spPr>
            <a:xfrm>
              <a:off x="5265233" y="3307597"/>
              <a:ext cx="390017" cy="390017"/>
            </a:xfrm>
            <a:prstGeom prst="rect">
              <a:avLst/>
            </a:prstGeom>
            <a:blipFill>
              <a:blip r:embed="rId3" cstate="print"/>
              <a:stretch>
                <a:fillRect/>
              </a:stretch>
            </a:blipFill>
          </p:spPr>
          <p:txBody>
            <a:bodyPr wrap="square" lIns="0" tIns="0" rIns="0" bIns="0" rtlCol="0"/>
            <a:lstStyle/>
            <a:p>
              <a:endParaRPr/>
            </a:p>
          </p:txBody>
        </p:sp>
        <p:sp>
          <p:nvSpPr>
            <p:cNvPr id="73" name="object 73"/>
            <p:cNvSpPr/>
            <p:nvPr/>
          </p:nvSpPr>
          <p:spPr>
            <a:xfrm>
              <a:off x="5315132" y="3357497"/>
              <a:ext cx="216676" cy="216676"/>
            </a:xfrm>
            <a:prstGeom prst="rect">
              <a:avLst/>
            </a:prstGeom>
            <a:blipFill>
              <a:blip r:embed="rId4" cstate="print"/>
              <a:stretch>
                <a:fillRect/>
              </a:stretch>
            </a:blipFill>
          </p:spPr>
          <p:txBody>
            <a:bodyPr wrap="square" lIns="0" tIns="0" rIns="0" bIns="0" rtlCol="0"/>
            <a:lstStyle/>
            <a:p>
              <a:endParaRPr/>
            </a:p>
          </p:txBody>
        </p:sp>
        <p:sp>
          <p:nvSpPr>
            <p:cNvPr id="74" name="object 74"/>
            <p:cNvSpPr/>
            <p:nvPr/>
          </p:nvSpPr>
          <p:spPr>
            <a:xfrm>
              <a:off x="466720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75" name="object 75"/>
            <p:cNvSpPr/>
            <p:nvPr/>
          </p:nvSpPr>
          <p:spPr>
            <a:xfrm>
              <a:off x="472577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76" name="object 76"/>
            <p:cNvSpPr/>
            <p:nvPr/>
          </p:nvSpPr>
          <p:spPr>
            <a:xfrm>
              <a:off x="4736542" y="4113634"/>
              <a:ext cx="390017" cy="390017"/>
            </a:xfrm>
            <a:prstGeom prst="rect">
              <a:avLst/>
            </a:prstGeom>
            <a:blipFill>
              <a:blip r:embed="rId3" cstate="print"/>
              <a:stretch>
                <a:fillRect/>
              </a:stretch>
            </a:blipFill>
          </p:spPr>
          <p:txBody>
            <a:bodyPr wrap="square" lIns="0" tIns="0" rIns="0" bIns="0" rtlCol="0"/>
            <a:lstStyle/>
            <a:p>
              <a:endParaRPr/>
            </a:p>
          </p:txBody>
        </p:sp>
        <p:sp>
          <p:nvSpPr>
            <p:cNvPr id="77" name="object 77"/>
            <p:cNvSpPr/>
            <p:nvPr/>
          </p:nvSpPr>
          <p:spPr>
            <a:xfrm>
              <a:off x="4786442" y="4163532"/>
              <a:ext cx="216676" cy="216676"/>
            </a:xfrm>
            <a:prstGeom prst="rect">
              <a:avLst/>
            </a:prstGeom>
            <a:blipFill>
              <a:blip r:embed="rId8" cstate="print"/>
              <a:stretch>
                <a:fillRect/>
              </a:stretch>
            </a:blipFill>
          </p:spPr>
          <p:txBody>
            <a:bodyPr wrap="square" lIns="0" tIns="0" rIns="0" bIns="0" rtlCol="0"/>
            <a:lstStyle/>
            <a:p>
              <a:endParaRPr/>
            </a:p>
          </p:txBody>
        </p:sp>
        <p:sp>
          <p:nvSpPr>
            <p:cNvPr id="78" name="object 78"/>
            <p:cNvSpPr/>
            <p:nvPr/>
          </p:nvSpPr>
          <p:spPr>
            <a:xfrm>
              <a:off x="5000887" y="4113634"/>
              <a:ext cx="390017" cy="390017"/>
            </a:xfrm>
            <a:prstGeom prst="rect">
              <a:avLst/>
            </a:prstGeom>
            <a:blipFill>
              <a:blip r:embed="rId3" cstate="print"/>
              <a:stretch>
                <a:fillRect/>
              </a:stretch>
            </a:blipFill>
          </p:spPr>
          <p:txBody>
            <a:bodyPr wrap="square" lIns="0" tIns="0" rIns="0" bIns="0" rtlCol="0"/>
            <a:lstStyle/>
            <a:p>
              <a:endParaRPr/>
            </a:p>
          </p:txBody>
        </p:sp>
        <p:sp>
          <p:nvSpPr>
            <p:cNvPr id="79" name="object 79"/>
            <p:cNvSpPr/>
            <p:nvPr/>
          </p:nvSpPr>
          <p:spPr>
            <a:xfrm>
              <a:off x="5050786" y="4163532"/>
              <a:ext cx="216676" cy="216676"/>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5265233" y="4113634"/>
              <a:ext cx="390017" cy="390017"/>
            </a:xfrm>
            <a:prstGeom prst="rect">
              <a:avLst/>
            </a:prstGeom>
            <a:blipFill>
              <a:blip r:embed="rId3" cstate="print"/>
              <a:stretch>
                <a:fillRect/>
              </a:stretch>
            </a:blipFill>
          </p:spPr>
          <p:txBody>
            <a:bodyPr wrap="square" lIns="0" tIns="0" rIns="0" bIns="0" rtlCol="0"/>
            <a:lstStyle/>
            <a:p>
              <a:endParaRPr/>
            </a:p>
          </p:txBody>
        </p:sp>
        <p:sp>
          <p:nvSpPr>
            <p:cNvPr id="81" name="object 81"/>
            <p:cNvSpPr/>
            <p:nvPr/>
          </p:nvSpPr>
          <p:spPr>
            <a:xfrm>
              <a:off x="5315132" y="4163532"/>
              <a:ext cx="216676" cy="216676"/>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466720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83" name="object 83"/>
            <p:cNvSpPr/>
            <p:nvPr/>
          </p:nvSpPr>
          <p:spPr>
            <a:xfrm>
              <a:off x="472577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84" name="object 84"/>
            <p:cNvSpPr/>
            <p:nvPr/>
          </p:nvSpPr>
          <p:spPr>
            <a:xfrm>
              <a:off x="4736542" y="3710615"/>
              <a:ext cx="390017" cy="390017"/>
            </a:xfrm>
            <a:prstGeom prst="rect">
              <a:avLst/>
            </a:prstGeom>
            <a:blipFill>
              <a:blip r:embed="rId3" cstate="print"/>
              <a:stretch>
                <a:fillRect/>
              </a:stretch>
            </a:blipFill>
          </p:spPr>
          <p:txBody>
            <a:bodyPr wrap="square" lIns="0" tIns="0" rIns="0" bIns="0" rtlCol="0"/>
            <a:lstStyle/>
            <a:p>
              <a:endParaRPr/>
            </a:p>
          </p:txBody>
        </p:sp>
        <p:sp>
          <p:nvSpPr>
            <p:cNvPr id="85" name="object 85"/>
            <p:cNvSpPr/>
            <p:nvPr/>
          </p:nvSpPr>
          <p:spPr>
            <a:xfrm>
              <a:off x="4786442" y="3760514"/>
              <a:ext cx="216676" cy="216676"/>
            </a:xfrm>
            <a:prstGeom prst="rect">
              <a:avLst/>
            </a:prstGeom>
            <a:blipFill>
              <a:blip r:embed="rId9" cstate="print"/>
              <a:stretch>
                <a:fillRect/>
              </a:stretch>
            </a:blipFill>
          </p:spPr>
          <p:txBody>
            <a:bodyPr wrap="square" lIns="0" tIns="0" rIns="0" bIns="0" rtlCol="0"/>
            <a:lstStyle/>
            <a:p>
              <a:endParaRPr/>
            </a:p>
          </p:txBody>
        </p:sp>
        <p:sp>
          <p:nvSpPr>
            <p:cNvPr id="86" name="object 86"/>
            <p:cNvSpPr/>
            <p:nvPr/>
          </p:nvSpPr>
          <p:spPr>
            <a:xfrm>
              <a:off x="5000887" y="3710615"/>
              <a:ext cx="390017" cy="390017"/>
            </a:xfrm>
            <a:prstGeom prst="rect">
              <a:avLst/>
            </a:prstGeom>
            <a:blipFill>
              <a:blip r:embed="rId3" cstate="print"/>
              <a:stretch>
                <a:fillRect/>
              </a:stretch>
            </a:blipFill>
          </p:spPr>
          <p:txBody>
            <a:bodyPr wrap="square" lIns="0" tIns="0" rIns="0" bIns="0" rtlCol="0"/>
            <a:lstStyle/>
            <a:p>
              <a:endParaRPr/>
            </a:p>
          </p:txBody>
        </p:sp>
        <p:sp>
          <p:nvSpPr>
            <p:cNvPr id="87" name="object 87"/>
            <p:cNvSpPr/>
            <p:nvPr/>
          </p:nvSpPr>
          <p:spPr>
            <a:xfrm>
              <a:off x="5059453" y="3769180"/>
              <a:ext cx="199465" cy="199465"/>
            </a:xfrm>
            <a:custGeom>
              <a:avLst/>
              <a:gdLst/>
              <a:ahLst/>
              <a:cxnLst/>
              <a:rect l="l" t="t" r="r" b="b"/>
              <a:pathLst>
                <a:path w="226060"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88" name="object 88"/>
            <p:cNvSpPr/>
            <p:nvPr/>
          </p:nvSpPr>
          <p:spPr>
            <a:xfrm>
              <a:off x="5059453" y="3769180"/>
              <a:ext cx="199465" cy="199465"/>
            </a:xfrm>
            <a:custGeom>
              <a:avLst/>
              <a:gdLst/>
              <a:ahLst/>
              <a:cxnLst/>
              <a:rect l="l" t="t" r="r" b="b"/>
              <a:pathLst>
                <a:path w="226060"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89" name="object 89"/>
            <p:cNvSpPr/>
            <p:nvPr/>
          </p:nvSpPr>
          <p:spPr>
            <a:xfrm>
              <a:off x="5265233" y="3710615"/>
              <a:ext cx="390017" cy="390017"/>
            </a:xfrm>
            <a:prstGeom prst="rect">
              <a:avLst/>
            </a:prstGeom>
            <a:blipFill>
              <a:blip r:embed="rId3" cstate="print"/>
              <a:stretch>
                <a:fillRect/>
              </a:stretch>
            </a:blipFill>
          </p:spPr>
          <p:txBody>
            <a:bodyPr wrap="square" lIns="0" tIns="0" rIns="0" bIns="0" rtlCol="0"/>
            <a:lstStyle/>
            <a:p>
              <a:endParaRPr/>
            </a:p>
          </p:txBody>
        </p:sp>
        <p:sp>
          <p:nvSpPr>
            <p:cNvPr id="90" name="object 90"/>
            <p:cNvSpPr/>
            <p:nvPr/>
          </p:nvSpPr>
          <p:spPr>
            <a:xfrm>
              <a:off x="5315132" y="3760514"/>
              <a:ext cx="216676" cy="216676"/>
            </a:xfrm>
            <a:prstGeom prst="rect">
              <a:avLst/>
            </a:prstGeom>
            <a:blipFill>
              <a:blip r:embed="rId6" cstate="print"/>
              <a:stretch>
                <a:fillRect/>
              </a:stretch>
            </a:blipFill>
          </p:spPr>
          <p:txBody>
            <a:bodyPr wrap="square" lIns="0" tIns="0" rIns="0" bIns="0" rtlCol="0"/>
            <a:lstStyle/>
            <a:p>
              <a:endParaRPr/>
            </a:p>
          </p:txBody>
        </p:sp>
        <p:sp>
          <p:nvSpPr>
            <p:cNvPr id="91" name="object 91"/>
            <p:cNvSpPr/>
            <p:nvPr/>
          </p:nvSpPr>
          <p:spPr>
            <a:xfrm>
              <a:off x="5117522" y="3988024"/>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92" name="object 92"/>
            <p:cNvSpPr/>
            <p:nvPr/>
          </p:nvSpPr>
          <p:spPr>
            <a:xfrm>
              <a:off x="5119256" y="3576339"/>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93" name="object 93"/>
            <p:cNvSpPr/>
            <p:nvPr/>
          </p:nvSpPr>
          <p:spPr>
            <a:xfrm>
              <a:off x="5697366" y="3279430"/>
              <a:ext cx="1057380" cy="450686"/>
            </a:xfrm>
            <a:prstGeom prst="rect">
              <a:avLst/>
            </a:prstGeom>
            <a:blipFill>
              <a:blip r:embed="rId2" cstate="print"/>
              <a:stretch>
                <a:fillRect/>
              </a:stretch>
            </a:blipFill>
          </p:spPr>
          <p:txBody>
            <a:bodyPr wrap="square" lIns="0" tIns="0" rIns="0" bIns="0" rtlCol="0"/>
            <a:lstStyle/>
            <a:p>
              <a:endParaRPr/>
            </a:p>
          </p:txBody>
        </p:sp>
        <p:sp>
          <p:nvSpPr>
            <p:cNvPr id="94" name="object 94"/>
            <p:cNvSpPr/>
            <p:nvPr/>
          </p:nvSpPr>
          <p:spPr>
            <a:xfrm>
              <a:off x="5755932" y="3337996"/>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95" name="object 95"/>
            <p:cNvSpPr/>
            <p:nvPr/>
          </p:nvSpPr>
          <p:spPr>
            <a:xfrm>
              <a:off x="5766703" y="3307597"/>
              <a:ext cx="390017" cy="390017"/>
            </a:xfrm>
            <a:prstGeom prst="rect">
              <a:avLst/>
            </a:prstGeom>
            <a:blipFill>
              <a:blip r:embed="rId3" cstate="print"/>
              <a:stretch>
                <a:fillRect/>
              </a:stretch>
            </a:blipFill>
          </p:spPr>
          <p:txBody>
            <a:bodyPr wrap="square" lIns="0" tIns="0" rIns="0" bIns="0" rtlCol="0"/>
            <a:lstStyle/>
            <a:p>
              <a:endParaRPr/>
            </a:p>
          </p:txBody>
        </p:sp>
        <p:sp>
          <p:nvSpPr>
            <p:cNvPr id="96" name="object 96"/>
            <p:cNvSpPr/>
            <p:nvPr/>
          </p:nvSpPr>
          <p:spPr>
            <a:xfrm>
              <a:off x="5816602" y="3357497"/>
              <a:ext cx="216676" cy="216676"/>
            </a:xfrm>
            <a:prstGeom prst="rect">
              <a:avLst/>
            </a:prstGeom>
            <a:blipFill>
              <a:blip r:embed="rId7" cstate="print"/>
              <a:stretch>
                <a:fillRect/>
              </a:stretch>
            </a:blipFill>
          </p:spPr>
          <p:txBody>
            <a:bodyPr wrap="square" lIns="0" tIns="0" rIns="0" bIns="0" rtlCol="0"/>
            <a:lstStyle/>
            <a:p>
              <a:endParaRPr/>
            </a:p>
          </p:txBody>
        </p:sp>
        <p:sp>
          <p:nvSpPr>
            <p:cNvPr id="97" name="object 97"/>
            <p:cNvSpPr/>
            <p:nvPr/>
          </p:nvSpPr>
          <p:spPr>
            <a:xfrm>
              <a:off x="6031047" y="3307597"/>
              <a:ext cx="390017" cy="390017"/>
            </a:xfrm>
            <a:prstGeom prst="rect">
              <a:avLst/>
            </a:prstGeom>
            <a:blipFill>
              <a:blip r:embed="rId3" cstate="print"/>
              <a:stretch>
                <a:fillRect/>
              </a:stretch>
            </a:blipFill>
          </p:spPr>
          <p:txBody>
            <a:bodyPr wrap="square" lIns="0" tIns="0" rIns="0" bIns="0" rtlCol="0"/>
            <a:lstStyle/>
            <a:p>
              <a:endParaRPr/>
            </a:p>
          </p:txBody>
        </p:sp>
        <p:sp>
          <p:nvSpPr>
            <p:cNvPr id="98" name="object 98"/>
            <p:cNvSpPr/>
            <p:nvPr/>
          </p:nvSpPr>
          <p:spPr>
            <a:xfrm>
              <a:off x="6080946" y="3357497"/>
              <a:ext cx="216676" cy="216676"/>
            </a:xfrm>
            <a:prstGeom prst="rect">
              <a:avLst/>
            </a:prstGeom>
            <a:blipFill>
              <a:blip r:embed="rId7" cstate="print"/>
              <a:stretch>
                <a:fillRect/>
              </a:stretch>
            </a:blipFill>
          </p:spPr>
          <p:txBody>
            <a:bodyPr wrap="square" lIns="0" tIns="0" rIns="0" bIns="0" rtlCol="0"/>
            <a:lstStyle/>
            <a:p>
              <a:endParaRPr/>
            </a:p>
          </p:txBody>
        </p:sp>
        <p:sp>
          <p:nvSpPr>
            <p:cNvPr id="99" name="object 99"/>
            <p:cNvSpPr/>
            <p:nvPr/>
          </p:nvSpPr>
          <p:spPr>
            <a:xfrm>
              <a:off x="6295393" y="3307597"/>
              <a:ext cx="390017" cy="390017"/>
            </a:xfrm>
            <a:prstGeom prst="rect">
              <a:avLst/>
            </a:prstGeom>
            <a:blipFill>
              <a:blip r:embed="rId3" cstate="print"/>
              <a:stretch>
                <a:fillRect/>
              </a:stretch>
            </a:blipFill>
          </p:spPr>
          <p:txBody>
            <a:bodyPr wrap="square" lIns="0" tIns="0" rIns="0" bIns="0" rtlCol="0"/>
            <a:lstStyle/>
            <a:p>
              <a:endParaRPr/>
            </a:p>
          </p:txBody>
        </p:sp>
        <p:sp>
          <p:nvSpPr>
            <p:cNvPr id="100" name="object 100"/>
            <p:cNvSpPr/>
            <p:nvPr/>
          </p:nvSpPr>
          <p:spPr>
            <a:xfrm>
              <a:off x="6345292" y="3357497"/>
              <a:ext cx="216676" cy="216676"/>
            </a:xfrm>
            <a:prstGeom prst="rect">
              <a:avLst/>
            </a:prstGeom>
            <a:blipFill>
              <a:blip r:embed="rId10" cstate="print"/>
              <a:stretch>
                <a:fillRect/>
              </a:stretch>
            </a:blipFill>
          </p:spPr>
          <p:txBody>
            <a:bodyPr wrap="square" lIns="0" tIns="0" rIns="0" bIns="0" rtlCol="0"/>
            <a:lstStyle/>
            <a:p>
              <a:endParaRPr/>
            </a:p>
          </p:txBody>
        </p:sp>
        <p:sp>
          <p:nvSpPr>
            <p:cNvPr id="101" name="object 101"/>
            <p:cNvSpPr/>
            <p:nvPr/>
          </p:nvSpPr>
          <p:spPr>
            <a:xfrm>
              <a:off x="5697366" y="4085465"/>
              <a:ext cx="1057380" cy="450686"/>
            </a:xfrm>
            <a:prstGeom prst="rect">
              <a:avLst/>
            </a:prstGeom>
            <a:blipFill>
              <a:blip r:embed="rId2" cstate="print"/>
              <a:stretch>
                <a:fillRect/>
              </a:stretch>
            </a:blipFill>
          </p:spPr>
          <p:txBody>
            <a:bodyPr wrap="square" lIns="0" tIns="0" rIns="0" bIns="0" rtlCol="0"/>
            <a:lstStyle/>
            <a:p>
              <a:endParaRPr/>
            </a:p>
          </p:txBody>
        </p:sp>
        <p:sp>
          <p:nvSpPr>
            <p:cNvPr id="102" name="object 102"/>
            <p:cNvSpPr/>
            <p:nvPr/>
          </p:nvSpPr>
          <p:spPr>
            <a:xfrm>
              <a:off x="5755932" y="4144032"/>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03" name="object 103"/>
            <p:cNvSpPr/>
            <p:nvPr/>
          </p:nvSpPr>
          <p:spPr>
            <a:xfrm>
              <a:off x="576670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4" name="object 104"/>
            <p:cNvSpPr/>
            <p:nvPr/>
          </p:nvSpPr>
          <p:spPr>
            <a:xfrm>
              <a:off x="5816602"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5" name="object 105"/>
            <p:cNvSpPr/>
            <p:nvPr/>
          </p:nvSpPr>
          <p:spPr>
            <a:xfrm>
              <a:off x="6031047"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6" name="object 106"/>
            <p:cNvSpPr/>
            <p:nvPr/>
          </p:nvSpPr>
          <p:spPr>
            <a:xfrm>
              <a:off x="6080946"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7" name="object 107"/>
            <p:cNvSpPr/>
            <p:nvPr/>
          </p:nvSpPr>
          <p:spPr>
            <a:xfrm>
              <a:off x="6295393" y="4113634"/>
              <a:ext cx="390017" cy="390017"/>
            </a:xfrm>
            <a:prstGeom prst="rect">
              <a:avLst/>
            </a:prstGeom>
            <a:blipFill>
              <a:blip r:embed="rId3" cstate="print"/>
              <a:stretch>
                <a:fillRect/>
              </a:stretch>
            </a:blipFill>
          </p:spPr>
          <p:txBody>
            <a:bodyPr wrap="square" lIns="0" tIns="0" rIns="0" bIns="0" rtlCol="0"/>
            <a:lstStyle/>
            <a:p>
              <a:endParaRPr/>
            </a:p>
          </p:txBody>
        </p:sp>
        <p:sp>
          <p:nvSpPr>
            <p:cNvPr id="108" name="object 108"/>
            <p:cNvSpPr/>
            <p:nvPr/>
          </p:nvSpPr>
          <p:spPr>
            <a:xfrm>
              <a:off x="6345292" y="4163532"/>
              <a:ext cx="216676" cy="216676"/>
            </a:xfrm>
            <a:prstGeom prst="rect">
              <a:avLst/>
            </a:prstGeom>
            <a:blipFill>
              <a:blip r:embed="rId8" cstate="print"/>
              <a:stretch>
                <a:fillRect/>
              </a:stretch>
            </a:blipFill>
          </p:spPr>
          <p:txBody>
            <a:bodyPr wrap="square" lIns="0" tIns="0" rIns="0" bIns="0" rtlCol="0"/>
            <a:lstStyle/>
            <a:p>
              <a:endParaRPr/>
            </a:p>
          </p:txBody>
        </p:sp>
        <p:sp>
          <p:nvSpPr>
            <p:cNvPr id="109" name="object 109"/>
            <p:cNvSpPr/>
            <p:nvPr/>
          </p:nvSpPr>
          <p:spPr>
            <a:xfrm>
              <a:off x="5697366" y="3682447"/>
              <a:ext cx="1057380" cy="450686"/>
            </a:xfrm>
            <a:prstGeom prst="rect">
              <a:avLst/>
            </a:prstGeom>
            <a:blipFill>
              <a:blip r:embed="rId2" cstate="print"/>
              <a:stretch>
                <a:fillRect/>
              </a:stretch>
            </a:blipFill>
          </p:spPr>
          <p:txBody>
            <a:bodyPr wrap="square" lIns="0" tIns="0" rIns="0" bIns="0" rtlCol="0"/>
            <a:lstStyle/>
            <a:p>
              <a:endParaRPr/>
            </a:p>
          </p:txBody>
        </p:sp>
        <p:sp>
          <p:nvSpPr>
            <p:cNvPr id="110" name="object 110"/>
            <p:cNvSpPr/>
            <p:nvPr/>
          </p:nvSpPr>
          <p:spPr>
            <a:xfrm>
              <a:off x="5755932" y="3741014"/>
              <a:ext cx="866774" cy="260537"/>
            </a:xfrm>
            <a:custGeom>
              <a:avLst/>
              <a:gdLst/>
              <a:ahLst/>
              <a:cxnLst/>
              <a:rect l="l" t="t" r="r" b="b"/>
              <a:pathLst>
                <a:path w="982345" h="295275">
                  <a:moveTo>
                    <a:pt x="0" y="0"/>
                  </a:moveTo>
                  <a:lnTo>
                    <a:pt x="982265" y="0"/>
                  </a:lnTo>
                  <a:lnTo>
                    <a:pt x="982265" y="294679"/>
                  </a:lnTo>
                  <a:lnTo>
                    <a:pt x="0" y="294679"/>
                  </a:lnTo>
                  <a:lnTo>
                    <a:pt x="0" y="0"/>
                  </a:lnTo>
                  <a:close/>
                </a:path>
              </a:pathLst>
            </a:custGeom>
            <a:ln w="19645">
              <a:solidFill>
                <a:srgbClr val="000000"/>
              </a:solidFill>
            </a:ln>
          </p:spPr>
          <p:txBody>
            <a:bodyPr wrap="square" lIns="0" tIns="0" rIns="0" bIns="0" rtlCol="0"/>
            <a:lstStyle/>
            <a:p>
              <a:endParaRPr/>
            </a:p>
          </p:txBody>
        </p:sp>
        <p:sp>
          <p:nvSpPr>
            <p:cNvPr id="111" name="object 111"/>
            <p:cNvSpPr/>
            <p:nvPr/>
          </p:nvSpPr>
          <p:spPr>
            <a:xfrm>
              <a:off x="5766703"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2" name="object 112"/>
            <p:cNvSpPr/>
            <p:nvPr/>
          </p:nvSpPr>
          <p:spPr>
            <a:xfrm>
              <a:off x="5816602" y="3760514"/>
              <a:ext cx="216676" cy="216676"/>
            </a:xfrm>
            <a:prstGeom prst="rect">
              <a:avLst/>
            </a:prstGeom>
            <a:blipFill>
              <a:blip r:embed="rId9" cstate="print"/>
              <a:stretch>
                <a:fillRect/>
              </a:stretch>
            </a:blipFill>
          </p:spPr>
          <p:txBody>
            <a:bodyPr wrap="square" lIns="0" tIns="0" rIns="0" bIns="0" rtlCol="0"/>
            <a:lstStyle/>
            <a:p>
              <a:endParaRPr/>
            </a:p>
          </p:txBody>
        </p:sp>
        <p:sp>
          <p:nvSpPr>
            <p:cNvPr id="113" name="object 113"/>
            <p:cNvSpPr/>
            <p:nvPr/>
          </p:nvSpPr>
          <p:spPr>
            <a:xfrm>
              <a:off x="6031047"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4" name="object 114"/>
            <p:cNvSpPr/>
            <p:nvPr/>
          </p:nvSpPr>
          <p:spPr>
            <a:xfrm>
              <a:off x="6089613" y="3769180"/>
              <a:ext cx="199465" cy="199465"/>
            </a:xfrm>
            <a:custGeom>
              <a:avLst/>
              <a:gdLst/>
              <a:ahLst/>
              <a:cxnLst/>
              <a:rect l="l" t="t" r="r" b="b"/>
              <a:pathLst>
                <a:path w="226059" h="226060">
                  <a:moveTo>
                    <a:pt x="112960" y="0"/>
                  </a:moveTo>
                  <a:lnTo>
                    <a:pt x="70453" y="8271"/>
                  </a:lnTo>
                  <a:lnTo>
                    <a:pt x="33086" y="33086"/>
                  </a:lnTo>
                  <a:lnTo>
                    <a:pt x="8271" y="70453"/>
                  </a:lnTo>
                  <a:lnTo>
                    <a:pt x="0" y="112960"/>
                  </a:lnTo>
                  <a:lnTo>
                    <a:pt x="8271" y="155467"/>
                  </a:lnTo>
                  <a:lnTo>
                    <a:pt x="33086" y="192835"/>
                  </a:lnTo>
                  <a:lnTo>
                    <a:pt x="70453" y="217650"/>
                  </a:lnTo>
                  <a:lnTo>
                    <a:pt x="112960" y="225921"/>
                  </a:lnTo>
                  <a:lnTo>
                    <a:pt x="155467" y="217650"/>
                  </a:lnTo>
                  <a:lnTo>
                    <a:pt x="192835" y="192835"/>
                  </a:lnTo>
                  <a:lnTo>
                    <a:pt x="217650" y="155467"/>
                  </a:lnTo>
                  <a:lnTo>
                    <a:pt x="225921" y="112960"/>
                  </a:lnTo>
                  <a:lnTo>
                    <a:pt x="217650" y="70453"/>
                  </a:lnTo>
                  <a:lnTo>
                    <a:pt x="192835" y="33086"/>
                  </a:lnTo>
                  <a:lnTo>
                    <a:pt x="155467" y="8271"/>
                  </a:lnTo>
                  <a:lnTo>
                    <a:pt x="112960" y="0"/>
                  </a:lnTo>
                  <a:close/>
                </a:path>
              </a:pathLst>
            </a:custGeom>
            <a:solidFill>
              <a:srgbClr val="53585F"/>
            </a:solidFill>
          </p:spPr>
          <p:txBody>
            <a:bodyPr wrap="square" lIns="0" tIns="0" rIns="0" bIns="0" rtlCol="0"/>
            <a:lstStyle/>
            <a:p>
              <a:endParaRPr/>
            </a:p>
          </p:txBody>
        </p:sp>
        <p:sp>
          <p:nvSpPr>
            <p:cNvPr id="115" name="object 115"/>
            <p:cNvSpPr/>
            <p:nvPr/>
          </p:nvSpPr>
          <p:spPr>
            <a:xfrm>
              <a:off x="6089613" y="3769180"/>
              <a:ext cx="199465" cy="199465"/>
            </a:xfrm>
            <a:custGeom>
              <a:avLst/>
              <a:gdLst/>
              <a:ahLst/>
              <a:cxnLst/>
              <a:rect l="l" t="t" r="r" b="b"/>
              <a:pathLst>
                <a:path w="226059" h="226060">
                  <a:moveTo>
                    <a:pt x="192835" y="33085"/>
                  </a:moveTo>
                  <a:lnTo>
                    <a:pt x="217649" y="70453"/>
                  </a:lnTo>
                  <a:lnTo>
                    <a:pt x="225921" y="112960"/>
                  </a:lnTo>
                  <a:lnTo>
                    <a:pt x="217649" y="155467"/>
                  </a:lnTo>
                  <a:lnTo>
                    <a:pt x="192835" y="192835"/>
                  </a:lnTo>
                  <a:lnTo>
                    <a:pt x="155467" y="217649"/>
                  </a:lnTo>
                  <a:lnTo>
                    <a:pt x="112960" y="225921"/>
                  </a:lnTo>
                  <a:lnTo>
                    <a:pt x="70453" y="217649"/>
                  </a:lnTo>
                  <a:lnTo>
                    <a:pt x="33085" y="192835"/>
                  </a:lnTo>
                  <a:lnTo>
                    <a:pt x="8271" y="155467"/>
                  </a:lnTo>
                  <a:lnTo>
                    <a:pt x="0" y="112960"/>
                  </a:lnTo>
                  <a:lnTo>
                    <a:pt x="8271" y="70453"/>
                  </a:lnTo>
                  <a:lnTo>
                    <a:pt x="33085" y="33085"/>
                  </a:lnTo>
                  <a:lnTo>
                    <a:pt x="70453" y="8271"/>
                  </a:lnTo>
                  <a:lnTo>
                    <a:pt x="112960" y="0"/>
                  </a:lnTo>
                  <a:lnTo>
                    <a:pt x="155467" y="8271"/>
                  </a:lnTo>
                  <a:lnTo>
                    <a:pt x="192835" y="33085"/>
                  </a:lnTo>
                  <a:close/>
                </a:path>
              </a:pathLst>
            </a:custGeom>
            <a:ln w="19645">
              <a:solidFill>
                <a:srgbClr val="000000"/>
              </a:solidFill>
            </a:ln>
          </p:spPr>
          <p:txBody>
            <a:bodyPr wrap="square" lIns="0" tIns="0" rIns="0" bIns="0" rtlCol="0"/>
            <a:lstStyle/>
            <a:p>
              <a:endParaRPr/>
            </a:p>
          </p:txBody>
        </p:sp>
        <p:sp>
          <p:nvSpPr>
            <p:cNvPr id="116" name="object 116"/>
            <p:cNvSpPr/>
            <p:nvPr/>
          </p:nvSpPr>
          <p:spPr>
            <a:xfrm>
              <a:off x="6295393" y="3710615"/>
              <a:ext cx="390017" cy="390017"/>
            </a:xfrm>
            <a:prstGeom prst="rect">
              <a:avLst/>
            </a:prstGeom>
            <a:blipFill>
              <a:blip r:embed="rId3" cstate="print"/>
              <a:stretch>
                <a:fillRect/>
              </a:stretch>
            </a:blipFill>
          </p:spPr>
          <p:txBody>
            <a:bodyPr wrap="square" lIns="0" tIns="0" rIns="0" bIns="0" rtlCol="0"/>
            <a:lstStyle/>
            <a:p>
              <a:endParaRPr/>
            </a:p>
          </p:txBody>
        </p:sp>
        <p:sp>
          <p:nvSpPr>
            <p:cNvPr id="117" name="object 117"/>
            <p:cNvSpPr/>
            <p:nvPr/>
          </p:nvSpPr>
          <p:spPr>
            <a:xfrm>
              <a:off x="6345292" y="3760514"/>
              <a:ext cx="216676" cy="216676"/>
            </a:xfrm>
            <a:prstGeom prst="rect">
              <a:avLst/>
            </a:prstGeom>
            <a:blipFill>
              <a:blip r:embed="rId9" cstate="print"/>
              <a:stretch>
                <a:fillRect/>
              </a:stretch>
            </a:blipFill>
          </p:spPr>
          <p:txBody>
            <a:bodyPr wrap="square" lIns="0" tIns="0" rIns="0" bIns="0" rtlCol="0"/>
            <a:lstStyle/>
            <a:p>
              <a:endParaRPr/>
            </a:p>
          </p:txBody>
        </p:sp>
        <p:sp>
          <p:nvSpPr>
            <p:cNvPr id="118" name="object 118"/>
            <p:cNvSpPr/>
            <p:nvPr/>
          </p:nvSpPr>
          <p:spPr>
            <a:xfrm>
              <a:off x="6147682" y="3988024"/>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19" name="object 119"/>
            <p:cNvSpPr/>
            <p:nvPr/>
          </p:nvSpPr>
          <p:spPr>
            <a:xfrm>
              <a:off x="6149416" y="3576339"/>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20" name="object 120"/>
            <p:cNvSpPr/>
            <p:nvPr/>
          </p:nvSpPr>
          <p:spPr>
            <a:xfrm>
              <a:off x="3521205" y="3875352"/>
              <a:ext cx="110938" cy="0"/>
            </a:xfrm>
            <a:custGeom>
              <a:avLst/>
              <a:gdLst/>
              <a:ahLst/>
              <a:cxnLst/>
              <a:rect l="l" t="t" r="r" b="b"/>
              <a:pathLst>
                <a:path w="125729">
                  <a:moveTo>
                    <a:pt x="0" y="0"/>
                  </a:moveTo>
                  <a:lnTo>
                    <a:pt x="115776" y="0"/>
                  </a:lnTo>
                  <a:lnTo>
                    <a:pt x="125599" y="0"/>
                  </a:lnTo>
                </a:path>
              </a:pathLst>
            </a:custGeom>
            <a:ln w="19645">
              <a:solidFill>
                <a:srgbClr val="000000"/>
              </a:solidFill>
            </a:ln>
          </p:spPr>
          <p:txBody>
            <a:bodyPr wrap="square" lIns="0" tIns="0" rIns="0" bIns="0" rtlCol="0"/>
            <a:lstStyle/>
            <a:p>
              <a:endParaRPr/>
            </a:p>
          </p:txBody>
        </p:sp>
        <p:sp>
          <p:nvSpPr>
            <p:cNvPr id="121" name="object 121"/>
            <p:cNvSpPr/>
            <p:nvPr/>
          </p:nvSpPr>
          <p:spPr>
            <a:xfrm>
              <a:off x="3623361"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2" name="object 122"/>
            <p:cNvSpPr/>
            <p:nvPr/>
          </p:nvSpPr>
          <p:spPr>
            <a:xfrm>
              <a:off x="4540413" y="3875352"/>
              <a:ext cx="110938" cy="0"/>
            </a:xfrm>
            <a:custGeom>
              <a:avLst/>
              <a:gdLst/>
              <a:ahLst/>
              <a:cxnLst/>
              <a:rect l="l" t="t" r="r" b="b"/>
              <a:pathLst>
                <a:path w="125729">
                  <a:moveTo>
                    <a:pt x="0" y="0"/>
                  </a:moveTo>
                  <a:lnTo>
                    <a:pt x="115776" y="0"/>
                  </a:lnTo>
                  <a:lnTo>
                    <a:pt x="125599" y="0"/>
                  </a:lnTo>
                </a:path>
              </a:pathLst>
            </a:custGeom>
            <a:ln w="19645">
              <a:solidFill>
                <a:srgbClr val="000000"/>
              </a:solidFill>
            </a:ln>
          </p:spPr>
          <p:txBody>
            <a:bodyPr wrap="square" lIns="0" tIns="0" rIns="0" bIns="0" rtlCol="0"/>
            <a:lstStyle/>
            <a:p>
              <a:endParaRPr/>
            </a:p>
          </p:txBody>
        </p:sp>
        <p:sp>
          <p:nvSpPr>
            <p:cNvPr id="123" name="object 123"/>
            <p:cNvSpPr/>
            <p:nvPr/>
          </p:nvSpPr>
          <p:spPr>
            <a:xfrm>
              <a:off x="4642569"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4" name="object 124"/>
            <p:cNvSpPr/>
            <p:nvPr/>
          </p:nvSpPr>
          <p:spPr>
            <a:xfrm>
              <a:off x="5672729" y="3833751"/>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25" name="object 125"/>
            <p:cNvSpPr/>
            <p:nvPr/>
          </p:nvSpPr>
          <p:spPr>
            <a:xfrm>
              <a:off x="2630581" y="3241236"/>
              <a:ext cx="988919" cy="475129"/>
            </a:xfrm>
            <a:custGeom>
              <a:avLst/>
              <a:gdLst/>
              <a:ahLst/>
              <a:cxnLst/>
              <a:rect l="l" t="t" r="r" b="b"/>
              <a:pathLst>
                <a:path w="1120775" h="538479">
                  <a:moveTo>
                    <a:pt x="0" y="0"/>
                  </a:moveTo>
                  <a:lnTo>
                    <a:pt x="1120204" y="0"/>
                  </a:lnTo>
                  <a:lnTo>
                    <a:pt x="1120204" y="538327"/>
                  </a:lnTo>
                  <a:lnTo>
                    <a:pt x="0" y="538327"/>
                  </a:lnTo>
                  <a:lnTo>
                    <a:pt x="0" y="0"/>
                  </a:lnTo>
                  <a:close/>
                </a:path>
              </a:pathLst>
            </a:custGeom>
            <a:solidFill>
              <a:srgbClr val="FFFFFF">
                <a:alpha val="77439"/>
              </a:srgbClr>
            </a:solidFill>
          </p:spPr>
          <p:txBody>
            <a:bodyPr wrap="square" lIns="0" tIns="0" rIns="0" bIns="0" rtlCol="0"/>
            <a:lstStyle/>
            <a:p>
              <a:endParaRPr/>
            </a:p>
          </p:txBody>
        </p:sp>
        <p:sp>
          <p:nvSpPr>
            <p:cNvPr id="126" name="object 126"/>
            <p:cNvSpPr/>
            <p:nvPr/>
          </p:nvSpPr>
          <p:spPr>
            <a:xfrm>
              <a:off x="2552578" y="4014872"/>
              <a:ext cx="988919" cy="550769"/>
            </a:xfrm>
            <a:custGeom>
              <a:avLst/>
              <a:gdLst/>
              <a:ahLst/>
              <a:cxnLst/>
              <a:rect l="l" t="t" r="r" b="b"/>
              <a:pathLst>
                <a:path w="1120775" h="624204">
                  <a:moveTo>
                    <a:pt x="0" y="0"/>
                  </a:moveTo>
                  <a:lnTo>
                    <a:pt x="1120204" y="0"/>
                  </a:lnTo>
                  <a:lnTo>
                    <a:pt x="1120204" y="624160"/>
                  </a:lnTo>
                  <a:lnTo>
                    <a:pt x="0" y="624160"/>
                  </a:lnTo>
                  <a:lnTo>
                    <a:pt x="0" y="0"/>
                  </a:lnTo>
                  <a:close/>
                </a:path>
              </a:pathLst>
            </a:custGeom>
            <a:solidFill>
              <a:srgbClr val="FFFFFF">
                <a:alpha val="77439"/>
              </a:srgbClr>
            </a:solidFill>
          </p:spPr>
          <p:txBody>
            <a:bodyPr wrap="square" lIns="0" tIns="0" rIns="0" bIns="0" rtlCol="0"/>
            <a:lstStyle/>
            <a:p>
              <a:endParaRPr/>
            </a:p>
          </p:txBody>
        </p:sp>
        <p:sp>
          <p:nvSpPr>
            <p:cNvPr id="127" name="object 127"/>
            <p:cNvSpPr/>
            <p:nvPr/>
          </p:nvSpPr>
          <p:spPr>
            <a:xfrm>
              <a:off x="4708743" y="3191503"/>
              <a:ext cx="2113990" cy="1256179"/>
            </a:xfrm>
            <a:custGeom>
              <a:avLst/>
              <a:gdLst/>
              <a:ahLst/>
              <a:cxnLst/>
              <a:rect l="l" t="t" r="r" b="b"/>
              <a:pathLst>
                <a:path w="2395854" h="1423670">
                  <a:moveTo>
                    <a:pt x="0" y="0"/>
                  </a:moveTo>
                  <a:lnTo>
                    <a:pt x="2395461" y="0"/>
                  </a:lnTo>
                  <a:lnTo>
                    <a:pt x="2395461" y="1423325"/>
                  </a:lnTo>
                  <a:lnTo>
                    <a:pt x="0" y="1423325"/>
                  </a:lnTo>
                  <a:lnTo>
                    <a:pt x="0" y="0"/>
                  </a:lnTo>
                  <a:close/>
                </a:path>
              </a:pathLst>
            </a:custGeom>
            <a:solidFill>
              <a:srgbClr val="FFFFFF">
                <a:alpha val="77439"/>
              </a:srgbClr>
            </a:solidFill>
          </p:spPr>
          <p:txBody>
            <a:bodyPr wrap="square" lIns="0" tIns="0" rIns="0" bIns="0" rtlCol="0"/>
            <a:lstStyle/>
            <a:p>
              <a:endParaRPr/>
            </a:p>
          </p:txBody>
        </p:sp>
      </p:grpSp>
      <p:sp>
        <p:nvSpPr>
          <p:cNvPr id="131" name="Content Placeholder 130">
            <a:extLst>
              <a:ext uri="{FF2B5EF4-FFF2-40B4-BE49-F238E27FC236}">
                <a16:creationId xmlns:a16="http://schemas.microsoft.com/office/drawing/2014/main" id="{BAA51591-D4FC-1148-B6B6-A54FFF894DC6}"/>
              </a:ext>
            </a:extLst>
          </p:cNvPr>
          <p:cNvSpPr>
            <a:spLocks noGrp="1"/>
          </p:cNvSpPr>
          <p:nvPr>
            <p:ph idx="1"/>
          </p:nvPr>
        </p:nvSpPr>
        <p:spPr/>
        <p:txBody>
          <a:bodyPr/>
          <a:lstStyle/>
          <a:p>
            <a:r>
              <a:rPr lang="en-DE" sz="2400" dirty="0"/>
              <a:t>Basic computational network copied per time slice</a:t>
            </a:r>
          </a:p>
          <a:p>
            <a:r>
              <a:rPr lang="en-DE" sz="2400" dirty="0"/>
              <a:t>Input: previous hidden state, output: next hidden state</a:t>
            </a:r>
          </a:p>
          <a:p>
            <a:endParaRPr lang="en-DE" sz="2400" dirty="0"/>
          </a:p>
          <a:p>
            <a:endParaRPr lang="en-DE" sz="2400" dirty="0"/>
          </a:p>
          <a:p>
            <a:endParaRPr lang="en-DE" sz="2400" dirty="0"/>
          </a:p>
          <a:p>
            <a:endParaRPr lang="en-DE" sz="2400" dirty="0"/>
          </a:p>
          <a:p>
            <a:r>
              <a:rPr lang="en-DE" sz="2400" dirty="0"/>
              <a:t>Compare with HMM (or CRF):</a:t>
            </a:r>
          </a:p>
        </p:txBody>
      </p:sp>
      <p:sp>
        <p:nvSpPr>
          <p:cNvPr id="133" name="Oval 3">
            <a:extLst>
              <a:ext uri="{FF2B5EF4-FFF2-40B4-BE49-F238E27FC236}">
                <a16:creationId xmlns:a16="http://schemas.microsoft.com/office/drawing/2014/main" id="{E4BAA597-BE25-BA4E-9AF4-A4B0601A9CB8}"/>
              </a:ext>
            </a:extLst>
          </p:cNvPr>
          <p:cNvSpPr>
            <a:spLocks noChangeArrowheads="1"/>
          </p:cNvSpPr>
          <p:nvPr/>
        </p:nvSpPr>
        <p:spPr bwMode="auto">
          <a:xfrm>
            <a:off x="1638922" y="4571510"/>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4" name="Text Box 4">
            <a:extLst>
              <a:ext uri="{FF2B5EF4-FFF2-40B4-BE49-F238E27FC236}">
                <a16:creationId xmlns:a16="http://schemas.microsoft.com/office/drawing/2014/main" id="{5E685C6C-E890-8348-AEB6-9D83E39F8C1E}"/>
              </a:ext>
            </a:extLst>
          </p:cNvPr>
          <p:cNvSpPr txBox="1">
            <a:spLocks noChangeArrowheads="1"/>
          </p:cNvSpPr>
          <p:nvPr/>
        </p:nvSpPr>
        <p:spPr bwMode="auto">
          <a:xfrm>
            <a:off x="1638922" y="4688985"/>
            <a:ext cx="765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t-1</a:t>
            </a:r>
            <a:endParaRPr lang="en-US" sz="1600" i="0"/>
          </a:p>
        </p:txBody>
      </p:sp>
      <p:sp>
        <p:nvSpPr>
          <p:cNvPr id="135" name="Oval 5">
            <a:extLst>
              <a:ext uri="{FF2B5EF4-FFF2-40B4-BE49-F238E27FC236}">
                <a16:creationId xmlns:a16="http://schemas.microsoft.com/office/drawing/2014/main" id="{251B26EA-0DBA-F846-93AD-BD8F65F3A195}"/>
              </a:ext>
            </a:extLst>
          </p:cNvPr>
          <p:cNvSpPr>
            <a:spLocks noChangeArrowheads="1"/>
          </p:cNvSpPr>
          <p:nvPr/>
        </p:nvSpPr>
        <p:spPr bwMode="auto">
          <a:xfrm>
            <a:off x="1486522" y="5825635"/>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 name="Text Box 6">
            <a:extLst>
              <a:ext uri="{FF2B5EF4-FFF2-40B4-BE49-F238E27FC236}">
                <a16:creationId xmlns:a16="http://schemas.microsoft.com/office/drawing/2014/main" id="{F155E846-F970-9946-90B7-AD91F2C4F124}"/>
              </a:ext>
            </a:extLst>
          </p:cNvPr>
          <p:cNvSpPr txBox="1">
            <a:spLocks noChangeArrowheads="1"/>
          </p:cNvSpPr>
          <p:nvPr/>
        </p:nvSpPr>
        <p:spPr bwMode="auto">
          <a:xfrm>
            <a:off x="1486522" y="5943110"/>
            <a:ext cx="11604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137" name="Oval 7">
            <a:extLst>
              <a:ext uri="{FF2B5EF4-FFF2-40B4-BE49-F238E27FC236}">
                <a16:creationId xmlns:a16="http://schemas.microsoft.com/office/drawing/2014/main" id="{18A89BA4-E84C-7741-969F-062EC7AC31A0}"/>
              </a:ext>
            </a:extLst>
          </p:cNvPr>
          <p:cNvSpPr>
            <a:spLocks noChangeArrowheads="1"/>
          </p:cNvSpPr>
          <p:nvPr/>
        </p:nvSpPr>
        <p:spPr bwMode="auto">
          <a:xfrm>
            <a:off x="3802685" y="4571510"/>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8" name="Text Box 8">
            <a:extLst>
              <a:ext uri="{FF2B5EF4-FFF2-40B4-BE49-F238E27FC236}">
                <a16:creationId xmlns:a16="http://schemas.microsoft.com/office/drawing/2014/main" id="{389E88E3-FDCE-2E41-86B9-7ED064200811}"/>
              </a:ext>
            </a:extLst>
          </p:cNvPr>
          <p:cNvSpPr txBox="1">
            <a:spLocks noChangeArrowheads="1"/>
          </p:cNvSpPr>
          <p:nvPr/>
        </p:nvSpPr>
        <p:spPr bwMode="auto">
          <a:xfrm>
            <a:off x="3972547" y="4688985"/>
            <a:ext cx="6413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a:t>
            </a:r>
            <a:endParaRPr lang="en-US" sz="1600" i="0"/>
          </a:p>
        </p:txBody>
      </p:sp>
      <p:sp>
        <p:nvSpPr>
          <p:cNvPr id="139" name="Oval 9">
            <a:extLst>
              <a:ext uri="{FF2B5EF4-FFF2-40B4-BE49-F238E27FC236}">
                <a16:creationId xmlns:a16="http://schemas.microsoft.com/office/drawing/2014/main" id="{8209E183-9503-B645-AE5C-E570D73AD5F7}"/>
              </a:ext>
            </a:extLst>
          </p:cNvPr>
          <p:cNvSpPr>
            <a:spLocks noChangeArrowheads="1"/>
          </p:cNvSpPr>
          <p:nvPr/>
        </p:nvSpPr>
        <p:spPr bwMode="auto">
          <a:xfrm>
            <a:off x="3650285" y="5825635"/>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0" name="Text Box 10">
            <a:extLst>
              <a:ext uri="{FF2B5EF4-FFF2-40B4-BE49-F238E27FC236}">
                <a16:creationId xmlns:a16="http://schemas.microsoft.com/office/drawing/2014/main" id="{D9D4DA0D-387F-834D-9A6A-6EBC3709F372}"/>
              </a:ext>
            </a:extLst>
          </p:cNvPr>
          <p:cNvSpPr txBox="1">
            <a:spLocks noChangeArrowheads="1"/>
          </p:cNvSpPr>
          <p:nvPr/>
        </p:nvSpPr>
        <p:spPr bwMode="auto">
          <a:xfrm>
            <a:off x="3650285" y="5943110"/>
            <a:ext cx="1036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a:t>
            </a:r>
            <a:endParaRPr lang="en-US" sz="1600" i="0"/>
          </a:p>
        </p:txBody>
      </p:sp>
      <p:sp>
        <p:nvSpPr>
          <p:cNvPr id="141" name="Oval 11">
            <a:extLst>
              <a:ext uri="{FF2B5EF4-FFF2-40B4-BE49-F238E27FC236}">
                <a16:creationId xmlns:a16="http://schemas.microsoft.com/office/drawing/2014/main" id="{34120218-DB5E-8146-8F19-4241043F75FE}"/>
              </a:ext>
            </a:extLst>
          </p:cNvPr>
          <p:cNvSpPr>
            <a:spLocks noChangeArrowheads="1"/>
          </p:cNvSpPr>
          <p:nvPr/>
        </p:nvSpPr>
        <p:spPr bwMode="auto">
          <a:xfrm>
            <a:off x="6058522" y="4598497"/>
            <a:ext cx="9144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2" name="Text Box 12">
            <a:extLst>
              <a:ext uri="{FF2B5EF4-FFF2-40B4-BE49-F238E27FC236}">
                <a16:creationId xmlns:a16="http://schemas.microsoft.com/office/drawing/2014/main" id="{251E2F01-5765-E44C-B1CE-29E7D13CEBF5}"/>
              </a:ext>
            </a:extLst>
          </p:cNvPr>
          <p:cNvSpPr txBox="1">
            <a:spLocks noChangeArrowheads="1"/>
          </p:cNvSpPr>
          <p:nvPr/>
        </p:nvSpPr>
        <p:spPr bwMode="auto">
          <a:xfrm>
            <a:off x="6058522" y="4715972"/>
            <a:ext cx="8001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Rain</a:t>
            </a:r>
            <a:r>
              <a:rPr lang="en-US" sz="1600" i="0" baseline="-25000"/>
              <a:t>t+1</a:t>
            </a:r>
            <a:endParaRPr lang="en-US" sz="1600" i="0"/>
          </a:p>
        </p:txBody>
      </p:sp>
      <p:sp>
        <p:nvSpPr>
          <p:cNvPr id="143" name="Oval 13">
            <a:extLst>
              <a:ext uri="{FF2B5EF4-FFF2-40B4-BE49-F238E27FC236}">
                <a16:creationId xmlns:a16="http://schemas.microsoft.com/office/drawing/2014/main" id="{2092227F-79E2-3D47-B1AD-630A7BFA6E2F}"/>
              </a:ext>
            </a:extLst>
          </p:cNvPr>
          <p:cNvSpPr>
            <a:spLocks noChangeArrowheads="1"/>
          </p:cNvSpPr>
          <p:nvPr/>
        </p:nvSpPr>
        <p:spPr bwMode="auto">
          <a:xfrm>
            <a:off x="5906122" y="5852622"/>
            <a:ext cx="1143000" cy="533400"/>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4" name="Text Box 14">
            <a:extLst>
              <a:ext uri="{FF2B5EF4-FFF2-40B4-BE49-F238E27FC236}">
                <a16:creationId xmlns:a16="http://schemas.microsoft.com/office/drawing/2014/main" id="{995D9BB1-1E87-3F46-B8DD-C01CF3EB15EC}"/>
              </a:ext>
            </a:extLst>
          </p:cNvPr>
          <p:cNvSpPr txBox="1">
            <a:spLocks noChangeArrowheads="1"/>
          </p:cNvSpPr>
          <p:nvPr/>
        </p:nvSpPr>
        <p:spPr bwMode="auto">
          <a:xfrm>
            <a:off x="5906122" y="5970097"/>
            <a:ext cx="11953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i="0"/>
              <a:t>Umbrella</a:t>
            </a:r>
            <a:r>
              <a:rPr lang="en-US" sz="1600" i="0" baseline="-25000"/>
              <a:t>t+1</a:t>
            </a:r>
            <a:endParaRPr lang="en-US" sz="1600" i="0"/>
          </a:p>
        </p:txBody>
      </p:sp>
      <p:sp>
        <p:nvSpPr>
          <p:cNvPr id="145" name="Line 15">
            <a:extLst>
              <a:ext uri="{FF2B5EF4-FFF2-40B4-BE49-F238E27FC236}">
                <a16:creationId xmlns:a16="http://schemas.microsoft.com/office/drawing/2014/main" id="{FD876019-68C5-354A-BF0E-729CF6A1D03B}"/>
              </a:ext>
            </a:extLst>
          </p:cNvPr>
          <p:cNvSpPr>
            <a:spLocks noChangeShapeType="1"/>
          </p:cNvSpPr>
          <p:nvPr/>
        </p:nvSpPr>
        <p:spPr bwMode="auto">
          <a:xfrm>
            <a:off x="724522" y="4800110"/>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6" name="Line 16">
            <a:extLst>
              <a:ext uri="{FF2B5EF4-FFF2-40B4-BE49-F238E27FC236}">
                <a16:creationId xmlns:a16="http://schemas.microsoft.com/office/drawing/2014/main" id="{383E2E5E-A878-D84D-960D-82636C67B27F}"/>
              </a:ext>
            </a:extLst>
          </p:cNvPr>
          <p:cNvSpPr>
            <a:spLocks noChangeShapeType="1"/>
          </p:cNvSpPr>
          <p:nvPr/>
        </p:nvSpPr>
        <p:spPr bwMode="auto">
          <a:xfrm>
            <a:off x="2553322" y="4800110"/>
            <a:ext cx="1219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7" name="Line 17">
            <a:extLst>
              <a:ext uri="{FF2B5EF4-FFF2-40B4-BE49-F238E27FC236}">
                <a16:creationId xmlns:a16="http://schemas.microsoft.com/office/drawing/2014/main" id="{E6D45EED-901F-B04A-8C82-CCFCCB19D685}"/>
              </a:ext>
            </a:extLst>
          </p:cNvPr>
          <p:cNvSpPr>
            <a:spLocks noChangeShapeType="1"/>
          </p:cNvSpPr>
          <p:nvPr/>
        </p:nvSpPr>
        <p:spPr bwMode="auto">
          <a:xfrm>
            <a:off x="4763122" y="4800110"/>
            <a:ext cx="1295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8" name="Line 18">
            <a:extLst>
              <a:ext uri="{FF2B5EF4-FFF2-40B4-BE49-F238E27FC236}">
                <a16:creationId xmlns:a16="http://schemas.microsoft.com/office/drawing/2014/main" id="{87E25750-5854-3749-8024-2F7BAA00E892}"/>
              </a:ext>
            </a:extLst>
          </p:cNvPr>
          <p:cNvSpPr>
            <a:spLocks noChangeShapeType="1"/>
          </p:cNvSpPr>
          <p:nvPr/>
        </p:nvSpPr>
        <p:spPr bwMode="auto">
          <a:xfrm>
            <a:off x="20961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49" name="Line 19">
            <a:extLst>
              <a:ext uri="{FF2B5EF4-FFF2-40B4-BE49-F238E27FC236}">
                <a16:creationId xmlns:a16="http://schemas.microsoft.com/office/drawing/2014/main" id="{28D63D08-C0A0-9641-BA31-6F588F2ACE77}"/>
              </a:ext>
            </a:extLst>
          </p:cNvPr>
          <p:cNvSpPr>
            <a:spLocks noChangeShapeType="1"/>
          </p:cNvSpPr>
          <p:nvPr/>
        </p:nvSpPr>
        <p:spPr bwMode="auto">
          <a:xfrm flipH="1">
            <a:off x="42297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sp>
        <p:nvSpPr>
          <p:cNvPr id="150" name="Line 20">
            <a:extLst>
              <a:ext uri="{FF2B5EF4-FFF2-40B4-BE49-F238E27FC236}">
                <a16:creationId xmlns:a16="http://schemas.microsoft.com/office/drawing/2014/main" id="{FC9F2185-E3F8-7A46-A25B-526258E73DEB}"/>
              </a:ext>
            </a:extLst>
          </p:cNvPr>
          <p:cNvSpPr>
            <a:spLocks noChangeShapeType="1"/>
          </p:cNvSpPr>
          <p:nvPr/>
        </p:nvSpPr>
        <p:spPr bwMode="auto">
          <a:xfrm flipH="1">
            <a:off x="6515722" y="5131897"/>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p>
        </p:txBody>
      </p:sp>
      <p:graphicFrame>
        <p:nvGraphicFramePr>
          <p:cNvPr id="151" name="Group 21">
            <a:extLst>
              <a:ext uri="{FF2B5EF4-FFF2-40B4-BE49-F238E27FC236}">
                <a16:creationId xmlns:a16="http://schemas.microsoft.com/office/drawing/2014/main" id="{4AB26495-7224-DD4C-9E26-26DB770FAD08}"/>
              </a:ext>
            </a:extLst>
          </p:cNvPr>
          <p:cNvGraphicFramePr>
            <a:graphicFrameLocks noGrp="1"/>
          </p:cNvGraphicFramePr>
          <p:nvPr>
            <p:extLst>
              <p:ext uri="{D42A27DB-BD31-4B8C-83A1-F6EECF244321}">
                <p14:modId xmlns:p14="http://schemas.microsoft.com/office/powerpoint/2010/main" val="2881358427"/>
              </p:ext>
            </p:extLst>
          </p:nvPr>
        </p:nvGraphicFramePr>
        <p:xfrm>
          <a:off x="4994878" y="3933056"/>
          <a:ext cx="1063644" cy="720080"/>
        </p:xfrm>
        <a:graphic>
          <a:graphicData uri="http://schemas.openxmlformats.org/drawingml/2006/table">
            <a:tbl>
              <a:tblPr/>
              <a:tblGrid>
                <a:gridCol w="415486">
                  <a:extLst>
                    <a:ext uri="{9D8B030D-6E8A-4147-A177-3AD203B41FA5}">
                      <a16:colId xmlns:a16="http://schemas.microsoft.com/office/drawing/2014/main" val="20000"/>
                    </a:ext>
                  </a:extLst>
                </a:gridCol>
                <a:gridCol w="648158">
                  <a:extLst>
                    <a:ext uri="{9D8B030D-6E8A-4147-A177-3AD203B41FA5}">
                      <a16:colId xmlns:a16="http://schemas.microsoft.com/office/drawing/2014/main" val="20001"/>
                    </a:ext>
                  </a:extLst>
                </a:gridCol>
              </a:tblGrid>
              <a:tr h="253521">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t-1</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P(R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800" b="0" i="0" u="none" strike="noStrike" cap="none" normalizeH="0" baseline="-25000">
                          <a:ln>
                            <a:noFill/>
                          </a:ln>
                          <a:solidFill>
                            <a:schemeClr val="tx1"/>
                          </a:solidFill>
                          <a:effectLst/>
                          <a:latin typeface="Lucida Grande" charset="0"/>
                          <a:ea typeface="ＭＳ Ｐゴシック" charset="0"/>
                          <a:cs typeface="ＭＳ Ｐゴシック" charset="0"/>
                        </a:rPr>
                        <a:t>t-1</a:t>
                      </a: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55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dirty="0">
                          <a:ln>
                            <a:noFill/>
                          </a:ln>
                          <a:solidFill>
                            <a:schemeClr val="tx1"/>
                          </a:solidFill>
                          <a:effectLst/>
                          <a:latin typeface="Lucida Grande" charset="0"/>
                          <a:ea typeface="ＭＳ Ｐゴシック" charset="0"/>
                          <a:cs typeface="ＭＳ Ｐゴシック" charset="0"/>
                        </a:rPr>
                        <a:t>0.7</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800" b="0" i="0" u="none" strike="noStrike" cap="none" normalizeH="0" baseline="0" dirty="0">
                          <a:ln>
                            <a:noFill/>
                          </a:ln>
                          <a:solidFill>
                            <a:schemeClr val="tx1"/>
                          </a:solidFill>
                          <a:effectLst/>
                          <a:latin typeface="Lucida Grande" charset="0"/>
                          <a:ea typeface="ＭＳ Ｐゴシック" charset="0"/>
                          <a:cs typeface="ＭＳ Ｐゴシック" charset="0"/>
                        </a:rPr>
                        <a:t>0.3</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2" name="Group 32">
            <a:extLst>
              <a:ext uri="{FF2B5EF4-FFF2-40B4-BE49-F238E27FC236}">
                <a16:creationId xmlns:a16="http://schemas.microsoft.com/office/drawing/2014/main" id="{94425A87-6215-D540-8829-033E14C0FE5B}"/>
              </a:ext>
            </a:extLst>
          </p:cNvPr>
          <p:cNvGraphicFramePr>
            <a:graphicFrameLocks noGrp="1"/>
          </p:cNvGraphicFramePr>
          <p:nvPr>
            <p:extLst>
              <p:ext uri="{D42A27DB-BD31-4B8C-83A1-F6EECF244321}">
                <p14:modId xmlns:p14="http://schemas.microsoft.com/office/powerpoint/2010/main" val="1126813427"/>
              </p:ext>
            </p:extLst>
          </p:nvPr>
        </p:nvGraphicFramePr>
        <p:xfrm>
          <a:off x="7047878" y="5196080"/>
          <a:ext cx="971662" cy="684194"/>
        </p:xfrm>
        <a:graphic>
          <a:graphicData uri="http://schemas.openxmlformats.org/drawingml/2006/table">
            <a:tbl>
              <a:tblPr/>
              <a:tblGrid>
                <a:gridCol w="379556">
                  <a:extLst>
                    <a:ext uri="{9D8B030D-6E8A-4147-A177-3AD203B41FA5}">
                      <a16:colId xmlns:a16="http://schemas.microsoft.com/office/drawing/2014/main" val="20000"/>
                    </a:ext>
                  </a:extLst>
                </a:gridCol>
                <a:gridCol w="592106">
                  <a:extLst>
                    <a:ext uri="{9D8B030D-6E8A-4147-A177-3AD203B41FA5}">
                      <a16:colId xmlns:a16="http://schemas.microsoft.com/office/drawing/2014/main" val="20001"/>
                    </a:ext>
                  </a:extLst>
                </a:gridCol>
              </a:tblGrid>
              <a:tr h="24088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P(U</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|R</a:t>
                      </a:r>
                      <a:r>
                        <a:rPr kumimoji="0" lang="en-US" sz="900" b="0" i="0" u="none" strike="noStrike" cap="none" normalizeH="0" baseline="-25000">
                          <a:ln>
                            <a:noFill/>
                          </a:ln>
                          <a:solidFill>
                            <a:schemeClr val="tx1"/>
                          </a:solidFill>
                          <a:effectLst/>
                          <a:latin typeface="Lucida Grande" charset="0"/>
                          <a:ea typeface="ＭＳ Ｐゴシック" charset="0"/>
                          <a:cs typeface="ＭＳ Ｐゴシック" charset="0"/>
                        </a:rPr>
                        <a:t>t</a:t>
                      </a: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3308">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a:ln>
                            <a:noFill/>
                          </a:ln>
                          <a:solidFill>
                            <a:schemeClr val="tx1"/>
                          </a:solidFill>
                          <a:effectLst/>
                          <a:latin typeface="Lucida Grande" charset="0"/>
                          <a:ea typeface="ＭＳ Ｐゴシック" charset="0"/>
                          <a:cs typeface="ＭＳ Ｐゴシック" charset="0"/>
                        </a:rPr>
                        <a:t>F</a:t>
                      </a:r>
                    </a:p>
                  </a:txBody>
                  <a:tcPr marT="45652" marB="456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dirty="0">
                          <a:ln>
                            <a:noFill/>
                          </a:ln>
                          <a:solidFill>
                            <a:schemeClr val="tx1"/>
                          </a:solidFill>
                          <a:effectLst/>
                          <a:latin typeface="Lucida Grande" charset="0"/>
                          <a:ea typeface="ＭＳ Ｐゴシック" charset="0"/>
                          <a:cs typeface="ＭＳ Ｐゴシック" charset="0"/>
                        </a:rPr>
                        <a:t>0.9</a:t>
                      </a:r>
                    </a:p>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n-US" sz="900" b="0" i="0" u="none" strike="noStrike" cap="none" normalizeH="0" baseline="0" dirty="0">
                          <a:ln>
                            <a:noFill/>
                          </a:ln>
                          <a:solidFill>
                            <a:schemeClr val="tx1"/>
                          </a:solidFill>
                          <a:effectLst/>
                          <a:latin typeface="Lucida Grande" charset="0"/>
                          <a:ea typeface="ＭＳ Ｐゴシック" charset="0"/>
                          <a:cs typeface="ＭＳ Ｐゴシック" charset="0"/>
                        </a:rPr>
                        <a:t>0.2</a:t>
                      </a:r>
                    </a:p>
                  </a:txBody>
                  <a:tcPr marT="45652" marB="456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Cloud Callout 2">
            <a:extLst>
              <a:ext uri="{FF2B5EF4-FFF2-40B4-BE49-F238E27FC236}">
                <a16:creationId xmlns:a16="http://schemas.microsoft.com/office/drawing/2014/main" id="{8EB7F541-645A-524B-96C1-5643AA492681}"/>
              </a:ext>
            </a:extLst>
          </p:cNvPr>
          <p:cNvSpPr/>
          <p:nvPr/>
        </p:nvSpPr>
        <p:spPr>
          <a:xfrm>
            <a:off x="6858622" y="2060848"/>
            <a:ext cx="2609922" cy="1008112"/>
          </a:xfrm>
          <a:prstGeom prst="cloudCallout">
            <a:avLst>
              <a:gd name="adj1" fmla="val -58342"/>
              <a:gd name="adj2" fmla="val -282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Computational model</a:t>
            </a:r>
          </a:p>
        </p:txBody>
      </p:sp>
      <p:sp>
        <p:nvSpPr>
          <p:cNvPr id="153" name="Cloud Callout 152">
            <a:extLst>
              <a:ext uri="{FF2B5EF4-FFF2-40B4-BE49-F238E27FC236}">
                <a16:creationId xmlns:a16="http://schemas.microsoft.com/office/drawing/2014/main" id="{F8C9FB3F-ECC6-2C4E-A6F1-10C8CDAC9CEE}"/>
              </a:ext>
            </a:extLst>
          </p:cNvPr>
          <p:cNvSpPr/>
          <p:nvPr/>
        </p:nvSpPr>
        <p:spPr>
          <a:xfrm>
            <a:off x="6858622" y="3728283"/>
            <a:ext cx="2609922" cy="1008112"/>
          </a:xfrm>
          <a:prstGeom prst="cloudCallout">
            <a:avLst>
              <a:gd name="adj1" fmla="val -59579"/>
              <a:gd name="adj2" fmla="val 274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Declarative model (generative)</a:t>
            </a:r>
          </a:p>
        </p:txBody>
      </p:sp>
      <p:sp>
        <p:nvSpPr>
          <p:cNvPr id="154" name="Slide Number Placeholder 3">
            <a:extLst>
              <a:ext uri="{FF2B5EF4-FFF2-40B4-BE49-F238E27FC236}">
                <a16:creationId xmlns:a16="http://schemas.microsoft.com/office/drawing/2014/main" id="{9ADBAAE0-774D-2C4F-A74D-C6C02AFBC54F}"/>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10</a:t>
            </a:fld>
            <a:endParaRPr lang="de-DE"/>
          </a:p>
        </p:txBody>
      </p:sp>
      <p:sp>
        <p:nvSpPr>
          <p:cNvPr id="155" name="object 9">
            <a:extLst>
              <a:ext uri="{FF2B5EF4-FFF2-40B4-BE49-F238E27FC236}">
                <a16:creationId xmlns:a16="http://schemas.microsoft.com/office/drawing/2014/main" id="{5B41ACAD-73DB-B94E-8B0A-C357854DC97E}"/>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Tree>
    <p:extLst>
      <p:ext uri="{BB962C8B-B14F-4D97-AF65-F5344CB8AC3E}">
        <p14:creationId xmlns:p14="http://schemas.microsoft.com/office/powerpoint/2010/main" val="287484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dissolve">
                                      <p:cBhvr>
                                        <p:cTn id="7" dur="500"/>
                                        <p:tgtEl>
                                          <p:spTgt spid="1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dissolve">
                                      <p:cBhvr>
                                        <p:cTn id="10" dur="500"/>
                                        <p:tgtEl>
                                          <p:spTgt spid="1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dissolve">
                                      <p:cBhvr>
                                        <p:cTn id="13" dur="500"/>
                                        <p:tgtEl>
                                          <p:spTgt spid="13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dissolve">
                                      <p:cBhvr>
                                        <p:cTn id="16" dur="500"/>
                                        <p:tgtEl>
                                          <p:spTgt spid="1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dissolve">
                                      <p:cBhvr>
                                        <p:cTn id="19" dur="500"/>
                                        <p:tgtEl>
                                          <p:spTgt spid="13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dissolve">
                                      <p:cBhvr>
                                        <p:cTn id="22" dur="500"/>
                                        <p:tgtEl>
                                          <p:spTgt spid="13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dissolve">
                                      <p:cBhvr>
                                        <p:cTn id="25" dur="500"/>
                                        <p:tgtEl>
                                          <p:spTgt spid="13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dissolve">
                                      <p:cBhvr>
                                        <p:cTn id="28" dur="500"/>
                                        <p:tgtEl>
                                          <p:spTgt spid="14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dissolve">
                                      <p:cBhvr>
                                        <p:cTn id="31" dur="500"/>
                                        <p:tgtEl>
                                          <p:spTgt spid="14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dissolve">
                                      <p:cBhvr>
                                        <p:cTn id="34" dur="500"/>
                                        <p:tgtEl>
                                          <p:spTgt spid="14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dissolve">
                                      <p:cBhvr>
                                        <p:cTn id="37" dur="500"/>
                                        <p:tgtEl>
                                          <p:spTgt spid="14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dissolve">
                                      <p:cBhvr>
                                        <p:cTn id="40" dur="500"/>
                                        <p:tgtEl>
                                          <p:spTgt spid="14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dissolve">
                                      <p:cBhvr>
                                        <p:cTn id="43" dur="500"/>
                                        <p:tgtEl>
                                          <p:spTgt spid="14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dissolve">
                                      <p:cBhvr>
                                        <p:cTn id="46" dur="500"/>
                                        <p:tgtEl>
                                          <p:spTgt spid="14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dissolve">
                                      <p:cBhvr>
                                        <p:cTn id="49" dur="500"/>
                                        <p:tgtEl>
                                          <p:spTgt spid="147"/>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8"/>
                                        </p:tgtEl>
                                        <p:attrNameLst>
                                          <p:attrName>style.visibility</p:attrName>
                                        </p:attrNameLst>
                                      </p:cBhvr>
                                      <p:to>
                                        <p:strVal val="visible"/>
                                      </p:to>
                                    </p:set>
                                    <p:animEffect transition="in" filter="dissolve">
                                      <p:cBhvr>
                                        <p:cTn id="52" dur="500"/>
                                        <p:tgtEl>
                                          <p:spTgt spid="148"/>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49"/>
                                        </p:tgtEl>
                                        <p:attrNameLst>
                                          <p:attrName>style.visibility</p:attrName>
                                        </p:attrNameLst>
                                      </p:cBhvr>
                                      <p:to>
                                        <p:strVal val="visible"/>
                                      </p:to>
                                    </p:set>
                                    <p:animEffect transition="in" filter="dissolve">
                                      <p:cBhvr>
                                        <p:cTn id="55" dur="500"/>
                                        <p:tgtEl>
                                          <p:spTgt spid="149"/>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50"/>
                                        </p:tgtEl>
                                        <p:attrNameLst>
                                          <p:attrName>style.visibility</p:attrName>
                                        </p:attrNameLst>
                                      </p:cBhvr>
                                      <p:to>
                                        <p:strVal val="visible"/>
                                      </p:to>
                                    </p:set>
                                    <p:animEffect transition="in" filter="dissolve">
                                      <p:cBhvr>
                                        <p:cTn id="58" dur="500"/>
                                        <p:tgtEl>
                                          <p:spTgt spid="150"/>
                                        </p:tgtEl>
                                      </p:cBhvr>
                                    </p:animEffect>
                                  </p:childTnLst>
                                </p:cTn>
                              </p:par>
                              <p:par>
                                <p:cTn id="59" presetID="9" presetClass="entr" presetSubtype="0" fill="hold" nodeType="with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dissolve">
                                      <p:cBhvr>
                                        <p:cTn id="61" dur="500"/>
                                        <p:tgtEl>
                                          <p:spTgt spid="151"/>
                                        </p:tgtEl>
                                      </p:cBhvr>
                                    </p:animEffect>
                                  </p:childTnLst>
                                </p:cTn>
                              </p:par>
                              <p:par>
                                <p:cTn id="62" presetID="9" presetClass="entr" presetSubtype="0" fill="hold" nodeType="with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dissolve">
                                      <p:cBhvr>
                                        <p:cTn id="64" dur="500"/>
                                        <p:tgtEl>
                                          <p:spTgt spid="15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dissolve">
                                      <p:cBhvr>
                                        <p:cTn id="67" dur="500"/>
                                        <p:tgtEl>
                                          <p:spTgt spid="155"/>
                                        </p:tgtEl>
                                      </p:cBhvr>
                                    </p:animEffect>
                                  </p:childTnLst>
                                </p:cTn>
                              </p:par>
                              <p:par>
                                <p:cTn id="68" presetID="9" presetClass="entr" presetSubtype="0" fill="hold" nodeType="withEffect">
                                  <p:stCondLst>
                                    <p:cond delay="0"/>
                                  </p:stCondLst>
                                  <p:childTnLst>
                                    <p:set>
                                      <p:cBhvr>
                                        <p:cTn id="69" dur="1" fill="hold">
                                          <p:stCondLst>
                                            <p:cond delay="0"/>
                                          </p:stCondLst>
                                        </p:cTn>
                                        <p:tgtEl>
                                          <p:spTgt spid="131">
                                            <p:txEl>
                                              <p:pRg st="6" end="6"/>
                                            </p:txEl>
                                          </p:spTgt>
                                        </p:tgtEl>
                                        <p:attrNameLst>
                                          <p:attrName>style.visibility</p:attrName>
                                        </p:attrNameLst>
                                      </p:cBhvr>
                                      <p:to>
                                        <p:strVal val="visible"/>
                                      </p:to>
                                    </p:set>
                                    <p:animEffect transition="in" filter="dissolve">
                                      <p:cBhvr>
                                        <p:cTn id="70" dur="500"/>
                                        <p:tgtEl>
                                          <p:spTgt spid="131">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53"/>
                                        </p:tgtEl>
                                        <p:attrNameLst>
                                          <p:attrName>style.visibility</p:attrName>
                                        </p:attrNameLst>
                                      </p:cBhvr>
                                      <p:to>
                                        <p:strVal val="visible"/>
                                      </p:to>
                                    </p:set>
                                    <p:animEffect transition="in" filter="dissolve">
                                      <p:cBhvr>
                                        <p:cTn id="75" dur="500"/>
                                        <p:tgtEl>
                                          <p:spTgt spid="15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dissolve">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P spid="135" grpId="0" animBg="1"/>
      <p:bldP spid="136" grpId="0"/>
      <p:bldP spid="137" grpId="0" animBg="1"/>
      <p:bldP spid="138" grpId="0"/>
      <p:bldP spid="139" grpId="0" animBg="1"/>
      <p:bldP spid="140" grpId="0"/>
      <p:bldP spid="141" grpId="0" animBg="1"/>
      <p:bldP spid="142" grpId="0"/>
      <p:bldP spid="143" grpId="0" animBg="1"/>
      <p:bldP spid="144" grpId="0"/>
      <p:bldP spid="145" grpId="0" animBg="1"/>
      <p:bldP spid="146" grpId="0" animBg="1"/>
      <p:bldP spid="147" grpId="0" animBg="1"/>
      <p:bldP spid="148" grpId="0" animBg="1"/>
      <p:bldP spid="149" grpId="0" animBg="1"/>
      <p:bldP spid="150" grpId="0" animBg="1"/>
      <p:bldP spid="3" grpId="0" animBg="1"/>
      <p:bldP spid="153" grpId="0" animBg="1"/>
      <p:bldP spid="15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7BAE-FECA-3453-AE31-4228D7D080D1}"/>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09BE65AB-474D-208D-1F43-55C386A17431}"/>
              </a:ext>
            </a:extLst>
          </p:cNvPr>
          <p:cNvPicPr>
            <a:picLocks noGrp="1" noChangeAspect="1"/>
          </p:cNvPicPr>
          <p:nvPr>
            <p:ph idx="1"/>
          </p:nvPr>
        </p:nvPicPr>
        <p:blipFill>
          <a:blip r:embed="rId2"/>
          <a:stretch>
            <a:fillRect/>
          </a:stretch>
        </p:blipFill>
        <p:spPr>
          <a:xfrm>
            <a:off x="-726542" y="0"/>
            <a:ext cx="10619309" cy="6864449"/>
          </a:xfrm>
        </p:spPr>
      </p:pic>
      <p:sp>
        <p:nvSpPr>
          <p:cNvPr id="4" name="Slide Number Placeholder 3">
            <a:extLst>
              <a:ext uri="{FF2B5EF4-FFF2-40B4-BE49-F238E27FC236}">
                <a16:creationId xmlns:a16="http://schemas.microsoft.com/office/drawing/2014/main" id="{8CFC4749-26A2-69C8-3700-ABDF5C608DFF}"/>
              </a:ext>
            </a:extLst>
          </p:cNvPr>
          <p:cNvSpPr>
            <a:spLocks noGrp="1"/>
          </p:cNvSpPr>
          <p:nvPr>
            <p:ph type="sldNum" sz="quarter" idx="12"/>
          </p:nvPr>
        </p:nvSpPr>
        <p:spPr/>
        <p:txBody>
          <a:bodyPr/>
          <a:lstStyle/>
          <a:p>
            <a:pPr>
              <a:defRPr/>
            </a:pPr>
            <a:fld id="{A4C577E2-95DD-1F4B-A688-E8FB02007787}" type="slidenum">
              <a:rPr lang="de-DE" smtClean="0"/>
              <a:pPr>
                <a:defRPr/>
              </a:pPr>
              <a:t>100</a:t>
            </a:fld>
            <a:endParaRPr lang="de-DE"/>
          </a:p>
        </p:txBody>
      </p:sp>
      <p:sp>
        <p:nvSpPr>
          <p:cNvPr id="7" name="TextBox 6">
            <a:extLst>
              <a:ext uri="{FF2B5EF4-FFF2-40B4-BE49-F238E27FC236}">
                <a16:creationId xmlns:a16="http://schemas.microsoft.com/office/drawing/2014/main" id="{CBF2BF7E-A6DB-E82F-0723-DCF3BE53C44E}"/>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3606831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7D1B-324E-2F59-7855-00BCE452B1AA}"/>
              </a:ext>
            </a:extLst>
          </p:cNvPr>
          <p:cNvSpPr>
            <a:spLocks noGrp="1"/>
          </p:cNvSpPr>
          <p:nvPr>
            <p:ph type="title"/>
          </p:nvPr>
        </p:nvSpPr>
        <p:spPr/>
        <p:txBody>
          <a:bodyPr/>
          <a:lstStyle/>
          <a:p>
            <a:endParaRPr lang="en-DE"/>
          </a:p>
        </p:txBody>
      </p:sp>
      <p:pic>
        <p:nvPicPr>
          <p:cNvPr id="6" name="Content Placeholder 5" descr="A screen shot of a diagram&#10;&#10;Description automatically generated">
            <a:extLst>
              <a:ext uri="{FF2B5EF4-FFF2-40B4-BE49-F238E27FC236}">
                <a16:creationId xmlns:a16="http://schemas.microsoft.com/office/drawing/2014/main" id="{2933931C-A667-3080-3049-CD56A0CF5A31}"/>
              </a:ext>
            </a:extLst>
          </p:cNvPr>
          <p:cNvPicPr>
            <a:picLocks noGrp="1" noChangeAspect="1"/>
          </p:cNvPicPr>
          <p:nvPr>
            <p:ph idx="1"/>
          </p:nvPr>
        </p:nvPicPr>
        <p:blipFill>
          <a:blip r:embed="rId2"/>
          <a:stretch>
            <a:fillRect/>
          </a:stretch>
        </p:blipFill>
        <p:spPr>
          <a:xfrm>
            <a:off x="-732665" y="-14864"/>
            <a:ext cx="10609330" cy="6857999"/>
          </a:xfrm>
        </p:spPr>
      </p:pic>
      <p:sp>
        <p:nvSpPr>
          <p:cNvPr id="4" name="Slide Number Placeholder 3">
            <a:extLst>
              <a:ext uri="{FF2B5EF4-FFF2-40B4-BE49-F238E27FC236}">
                <a16:creationId xmlns:a16="http://schemas.microsoft.com/office/drawing/2014/main" id="{34BF7700-780A-46D1-07C5-64A1F9F66F70}"/>
              </a:ext>
            </a:extLst>
          </p:cNvPr>
          <p:cNvSpPr>
            <a:spLocks noGrp="1"/>
          </p:cNvSpPr>
          <p:nvPr>
            <p:ph type="sldNum" sz="quarter" idx="12"/>
          </p:nvPr>
        </p:nvSpPr>
        <p:spPr/>
        <p:txBody>
          <a:bodyPr/>
          <a:lstStyle/>
          <a:p>
            <a:pPr>
              <a:defRPr/>
            </a:pPr>
            <a:fld id="{A4C577E2-95DD-1F4B-A688-E8FB02007787}" type="slidenum">
              <a:rPr lang="de-DE" smtClean="0"/>
              <a:pPr>
                <a:defRPr/>
              </a:pPr>
              <a:t>101</a:t>
            </a:fld>
            <a:endParaRPr lang="de-DE"/>
          </a:p>
        </p:txBody>
      </p:sp>
      <p:sp>
        <p:nvSpPr>
          <p:cNvPr id="7" name="TextBox 6">
            <a:extLst>
              <a:ext uri="{FF2B5EF4-FFF2-40B4-BE49-F238E27FC236}">
                <a16:creationId xmlns:a16="http://schemas.microsoft.com/office/drawing/2014/main" id="{D1F20D8C-510F-C3CF-DF89-4443829524A1}"/>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3752765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9C8F77-E30C-44A8-94F1-8FC6DDA38D0E}"/>
              </a:ext>
            </a:extLst>
          </p:cNvPr>
          <p:cNvSpPr txBox="1"/>
          <p:nvPr/>
        </p:nvSpPr>
        <p:spPr>
          <a:xfrm>
            <a:off x="478632" y="188640"/>
            <a:ext cx="3007519" cy="553998"/>
          </a:xfrm>
          <a:prstGeom prst="rect">
            <a:avLst/>
          </a:prstGeom>
          <a:noFill/>
        </p:spPr>
        <p:txBody>
          <a:bodyPr wrap="square" rtlCol="0">
            <a:spAutoFit/>
          </a:bodyPr>
          <a:lstStyle/>
          <a:p>
            <a:r>
              <a:rPr lang="en-US" sz="3000" dirty="0"/>
              <a:t>AE and AR</a:t>
            </a:r>
            <a:endParaRPr lang="en-CA" sz="3000" dirty="0"/>
          </a:p>
        </p:txBody>
      </p:sp>
      <p:sp>
        <p:nvSpPr>
          <p:cNvPr id="4" name="TextBox 3">
            <a:extLst>
              <a:ext uri="{FF2B5EF4-FFF2-40B4-BE49-F238E27FC236}">
                <a16:creationId xmlns:a16="http://schemas.microsoft.com/office/drawing/2014/main" id="{7FBA8AEA-E6D5-43D1-A25C-29DF2D2C13A9}"/>
              </a:ext>
            </a:extLst>
          </p:cNvPr>
          <p:cNvSpPr txBox="1"/>
          <p:nvPr/>
        </p:nvSpPr>
        <p:spPr>
          <a:xfrm>
            <a:off x="328613" y="2393156"/>
            <a:ext cx="4315395" cy="369332"/>
          </a:xfrm>
          <a:prstGeom prst="rect">
            <a:avLst/>
          </a:prstGeom>
          <a:noFill/>
        </p:spPr>
        <p:txBody>
          <a:bodyPr wrap="square" rtlCol="0">
            <a:spAutoFit/>
          </a:bodyPr>
          <a:lstStyle/>
          <a:p>
            <a:r>
              <a:rPr lang="en-CA" dirty="0"/>
              <a:t>Autoencoding(AE) Language Modeling:</a:t>
            </a:r>
          </a:p>
        </p:txBody>
      </p:sp>
      <p:sp>
        <p:nvSpPr>
          <p:cNvPr id="5" name="TextBox 4">
            <a:extLst>
              <a:ext uri="{FF2B5EF4-FFF2-40B4-BE49-F238E27FC236}">
                <a16:creationId xmlns:a16="http://schemas.microsoft.com/office/drawing/2014/main" id="{558201F6-60EB-4BB0-98E7-0BCD171499F4}"/>
              </a:ext>
            </a:extLst>
          </p:cNvPr>
          <p:cNvSpPr txBox="1"/>
          <p:nvPr/>
        </p:nvSpPr>
        <p:spPr>
          <a:xfrm>
            <a:off x="5293518" y="2500313"/>
            <a:ext cx="3464719" cy="2031325"/>
          </a:xfrm>
          <a:prstGeom prst="rect">
            <a:avLst/>
          </a:prstGeom>
          <a:noFill/>
        </p:spPr>
        <p:txBody>
          <a:bodyPr wrap="square" rtlCol="0">
            <a:spAutoFit/>
          </a:bodyPr>
          <a:lstStyle/>
          <a:p>
            <a:r>
              <a:rPr lang="en-CA" dirty="0"/>
              <a:t>The AE language model aims to reconstruct the original data from </a:t>
            </a:r>
            <a:r>
              <a:rPr lang="en-CA" b="1" dirty="0"/>
              <a:t>corrupted input</a:t>
            </a:r>
            <a:r>
              <a:rPr lang="en-CA" dirty="0"/>
              <a:t>.</a:t>
            </a:r>
          </a:p>
          <a:p>
            <a:endParaRPr lang="en-CA" dirty="0"/>
          </a:p>
          <a:p>
            <a:r>
              <a:rPr lang="en-CA" dirty="0"/>
              <a:t>Corrupted input: The corrupted input means we use [MASK] to replace the original token</a:t>
            </a:r>
          </a:p>
        </p:txBody>
      </p:sp>
      <p:pic>
        <p:nvPicPr>
          <p:cNvPr id="7" name="Picture 6" descr="A close up of a device&#10;&#10;Description automatically generated">
            <a:extLst>
              <a:ext uri="{FF2B5EF4-FFF2-40B4-BE49-F238E27FC236}">
                <a16:creationId xmlns:a16="http://schemas.microsoft.com/office/drawing/2014/main" id="{51B22C04-F583-466B-8B5C-EE1DE46367F8}"/>
              </a:ext>
            </a:extLst>
          </p:cNvPr>
          <p:cNvPicPr>
            <a:picLocks noChangeAspect="1"/>
          </p:cNvPicPr>
          <p:nvPr/>
        </p:nvPicPr>
        <p:blipFill>
          <a:blip r:embed="rId2"/>
          <a:stretch>
            <a:fillRect/>
          </a:stretch>
        </p:blipFill>
        <p:spPr>
          <a:xfrm>
            <a:off x="225028" y="3075072"/>
            <a:ext cx="4707731" cy="1328738"/>
          </a:xfrm>
          <a:prstGeom prst="rect">
            <a:avLst/>
          </a:prstGeom>
        </p:spPr>
      </p:pic>
      <p:sp>
        <p:nvSpPr>
          <p:cNvPr id="8" name="TextBox 7">
            <a:extLst>
              <a:ext uri="{FF2B5EF4-FFF2-40B4-BE49-F238E27FC236}">
                <a16:creationId xmlns:a16="http://schemas.microsoft.com/office/drawing/2014/main" id="{E64443E4-6EC8-489F-AB72-2DE9D249709F}"/>
              </a:ext>
            </a:extLst>
          </p:cNvPr>
          <p:cNvSpPr txBox="1"/>
          <p:nvPr/>
        </p:nvSpPr>
        <p:spPr>
          <a:xfrm>
            <a:off x="5299924" y="4797152"/>
            <a:ext cx="2035969" cy="646331"/>
          </a:xfrm>
          <a:prstGeom prst="rect">
            <a:avLst/>
          </a:prstGeom>
          <a:noFill/>
        </p:spPr>
        <p:txBody>
          <a:bodyPr wrap="square" rtlCol="0">
            <a:spAutoFit/>
          </a:bodyPr>
          <a:lstStyle/>
          <a:p>
            <a:r>
              <a:rPr lang="en-US" dirty="0"/>
              <a:t>Example:</a:t>
            </a:r>
          </a:p>
          <a:p>
            <a:r>
              <a:rPr lang="en-US" dirty="0"/>
              <a:t>	BERT</a:t>
            </a:r>
            <a:endParaRPr lang="en-CA" dirty="0"/>
          </a:p>
        </p:txBody>
      </p:sp>
      <p:sp>
        <p:nvSpPr>
          <p:cNvPr id="3" name="TextBox 2">
            <a:extLst>
              <a:ext uri="{FF2B5EF4-FFF2-40B4-BE49-F238E27FC236}">
                <a16:creationId xmlns:a16="http://schemas.microsoft.com/office/drawing/2014/main" id="{AE0EF11E-BB1C-EA57-61D1-831EE1CE9A39}"/>
              </a:ext>
            </a:extLst>
          </p:cNvPr>
          <p:cNvSpPr txBox="1"/>
          <p:nvPr/>
        </p:nvSpPr>
        <p:spPr>
          <a:xfrm>
            <a:off x="478632" y="4552253"/>
            <a:ext cx="4033476" cy="369332"/>
          </a:xfrm>
          <a:prstGeom prst="rect">
            <a:avLst/>
          </a:prstGeom>
          <a:noFill/>
        </p:spPr>
        <p:txBody>
          <a:bodyPr wrap="none" rtlCol="0">
            <a:spAutoFit/>
          </a:bodyPr>
          <a:lstStyle/>
          <a:p>
            <a:r>
              <a:rPr lang="en-GB" dirty="0"/>
              <a:t>C</a:t>
            </a:r>
            <a:r>
              <a:rPr lang="en-DE" dirty="0"/>
              <a:t>an be implemented with self-attention</a:t>
            </a:r>
          </a:p>
        </p:txBody>
      </p:sp>
    </p:spTree>
    <p:extLst>
      <p:ext uri="{BB962C8B-B14F-4D97-AF65-F5344CB8AC3E}">
        <p14:creationId xmlns:p14="http://schemas.microsoft.com/office/powerpoint/2010/main" val="339102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B98D6-2EF7-4DD7-896F-7E9A5167E559}"/>
              </a:ext>
            </a:extLst>
          </p:cNvPr>
          <p:cNvSpPr txBox="1"/>
          <p:nvPr/>
        </p:nvSpPr>
        <p:spPr>
          <a:xfrm>
            <a:off x="395536" y="260648"/>
            <a:ext cx="3007519" cy="553998"/>
          </a:xfrm>
          <a:prstGeom prst="rect">
            <a:avLst/>
          </a:prstGeom>
          <a:noFill/>
        </p:spPr>
        <p:txBody>
          <a:bodyPr wrap="square" rtlCol="0">
            <a:spAutoFit/>
          </a:bodyPr>
          <a:lstStyle/>
          <a:p>
            <a:r>
              <a:rPr lang="en-US" sz="3000" dirty="0"/>
              <a:t>AE and AR</a:t>
            </a:r>
            <a:endParaRPr lang="en-CA" sz="3000" dirty="0"/>
          </a:p>
        </p:txBody>
      </p:sp>
      <p:sp>
        <p:nvSpPr>
          <p:cNvPr id="4" name="TextBox 3">
            <a:extLst>
              <a:ext uri="{FF2B5EF4-FFF2-40B4-BE49-F238E27FC236}">
                <a16:creationId xmlns:a16="http://schemas.microsoft.com/office/drawing/2014/main" id="{0E255538-7E49-43AE-8B41-678ACC986EBA}"/>
              </a:ext>
            </a:extLst>
          </p:cNvPr>
          <p:cNvSpPr txBox="1"/>
          <p:nvPr/>
        </p:nvSpPr>
        <p:spPr>
          <a:xfrm>
            <a:off x="683568" y="1759217"/>
            <a:ext cx="2864644" cy="646331"/>
          </a:xfrm>
          <a:prstGeom prst="rect">
            <a:avLst/>
          </a:prstGeom>
          <a:noFill/>
        </p:spPr>
        <p:txBody>
          <a:bodyPr wrap="square" rtlCol="0">
            <a:spAutoFit/>
          </a:bodyPr>
          <a:lstStyle/>
          <a:p>
            <a:r>
              <a:rPr lang="en-CA" dirty="0"/>
              <a:t>Autoregressive (</a:t>
            </a:r>
            <a:r>
              <a:rPr lang="en-US" dirty="0"/>
              <a:t>AR) language modeling:</a:t>
            </a:r>
            <a:endParaRPr lang="en-CA" dirty="0"/>
          </a:p>
        </p:txBody>
      </p:sp>
      <p:pic>
        <p:nvPicPr>
          <p:cNvPr id="6" name="Picture 5" descr="A picture containing food&#10;&#10;Description automatically generated">
            <a:extLst>
              <a:ext uri="{FF2B5EF4-FFF2-40B4-BE49-F238E27FC236}">
                <a16:creationId xmlns:a16="http://schemas.microsoft.com/office/drawing/2014/main" id="{D599C2CD-1D39-40B3-B3B7-44F655236F54}"/>
              </a:ext>
            </a:extLst>
          </p:cNvPr>
          <p:cNvPicPr>
            <a:picLocks noChangeAspect="1"/>
          </p:cNvPicPr>
          <p:nvPr/>
        </p:nvPicPr>
        <p:blipFill>
          <a:blip r:embed="rId2"/>
          <a:stretch>
            <a:fillRect/>
          </a:stretch>
        </p:blipFill>
        <p:spPr>
          <a:xfrm>
            <a:off x="535782" y="2998098"/>
            <a:ext cx="3670459" cy="1871663"/>
          </a:xfrm>
          <a:prstGeom prst="rect">
            <a:avLst/>
          </a:prstGeom>
        </p:spPr>
      </p:pic>
      <p:sp>
        <p:nvSpPr>
          <p:cNvPr id="7" name="TextBox 6">
            <a:extLst>
              <a:ext uri="{FF2B5EF4-FFF2-40B4-BE49-F238E27FC236}">
                <a16:creationId xmlns:a16="http://schemas.microsoft.com/office/drawing/2014/main" id="{86B0A2BE-0D61-4377-9F8F-5AECB80D6A48}"/>
              </a:ext>
            </a:extLst>
          </p:cNvPr>
          <p:cNvSpPr txBox="1"/>
          <p:nvPr/>
        </p:nvSpPr>
        <p:spPr>
          <a:xfrm>
            <a:off x="4661111" y="1482219"/>
            <a:ext cx="3670459" cy="1200329"/>
          </a:xfrm>
          <a:prstGeom prst="rect">
            <a:avLst/>
          </a:prstGeom>
          <a:noFill/>
        </p:spPr>
        <p:txBody>
          <a:bodyPr wrap="square" rtlCol="0">
            <a:spAutoFit/>
          </a:bodyPr>
          <a:lstStyle/>
          <a:p>
            <a:r>
              <a:rPr lang="en-CA" dirty="0"/>
              <a:t>An autoregressive model’s output </a:t>
            </a:r>
            <a:r>
              <a:rPr lang="en-CA" dirty="0" err="1"/>
              <a:t>h</a:t>
            </a:r>
            <a:r>
              <a:rPr lang="en-CA" baseline="-25000" dirty="0" err="1"/>
              <a:t>t</a:t>
            </a:r>
            <a:r>
              <a:rPr lang="en-CA" dirty="0"/>
              <a:t> at time t depends on not just </a:t>
            </a:r>
            <a:r>
              <a:rPr lang="en-CA" dirty="0" err="1"/>
              <a:t>x</a:t>
            </a:r>
            <a:r>
              <a:rPr lang="en-CA" baseline="-25000" dirty="0" err="1"/>
              <a:t>t</a:t>
            </a:r>
            <a:r>
              <a:rPr lang="en-CA" dirty="0"/>
              <a:t>, but also all </a:t>
            </a:r>
            <a:r>
              <a:rPr lang="en-CA" dirty="0" err="1"/>
              <a:t>x</a:t>
            </a:r>
            <a:r>
              <a:rPr lang="en-CA" baseline="-25000" dirty="0" err="1"/>
              <a:t>s</a:t>
            </a:r>
            <a:r>
              <a:rPr lang="en-CA" dirty="0"/>
              <a:t> from previous time steps.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346B6E2-BE3F-4A02-996A-A1A6FE578CBA}"/>
                  </a:ext>
                </a:extLst>
              </p:cNvPr>
              <p:cNvSpPr txBox="1"/>
              <p:nvPr/>
            </p:nvSpPr>
            <p:spPr>
              <a:xfrm>
                <a:off x="4679157" y="2897980"/>
                <a:ext cx="3853283" cy="1200393"/>
              </a:xfrm>
              <a:prstGeom prst="rect">
                <a:avLst/>
              </a:prstGeom>
              <a:noFill/>
            </p:spPr>
            <p:txBody>
              <a:bodyPr wrap="square" rtlCol="0">
                <a:spAutoFit/>
              </a:bodyPr>
              <a:lstStyle/>
              <a:p>
                <a:r>
                  <a:rPr lang="en-CA" dirty="0"/>
                  <a:t>given a text sequence x = (x1, · · · , </a:t>
                </a:r>
                <a:r>
                  <a:rPr lang="en-CA" dirty="0" err="1"/>
                  <a:t>xT</a:t>
                </a:r>
                <a:r>
                  <a:rPr lang="en-CA" dirty="0"/>
                  <a:t> ), AR language modeling factorizes the likelihood into a forward product.</a:t>
                </a:r>
                <a14:m>
                  <m:oMath xmlns:m="http://schemas.openxmlformats.org/officeDocument/2006/math">
                    <m:r>
                      <m:rPr>
                        <m:nor/>
                      </m:rPr>
                      <a:rPr lang="en-CA" dirty="0" smtClean="0">
                        <a:latin typeface="Cambria Math" panose="02040503050406030204" pitchFamily="18" charset="0"/>
                      </a:rPr>
                      <m:t> </m:t>
                    </m:r>
                    <m:r>
                      <m:rPr>
                        <m:nor/>
                      </m:rPr>
                      <a:rPr lang="en-CA"/>
                      <m:t>p</m:t>
                    </m:r>
                    <m:r>
                      <m:rPr>
                        <m:nor/>
                      </m:rPr>
                      <a:rPr lang="en-CA"/>
                      <m:t>(</m:t>
                    </m:r>
                    <m:r>
                      <m:rPr>
                        <m:nor/>
                      </m:rPr>
                      <a:rPr lang="en-CA"/>
                      <m:t>x</m:t>
                    </m:r>
                    <m:r>
                      <m:rPr>
                        <m:nor/>
                      </m:rPr>
                      <a:rPr lang="en-CA"/>
                      <m:t>)</m:t>
                    </m:r>
                    <m:r>
                      <a:rPr lang="en-US" b="0" i="1" smtClean="0">
                        <a:latin typeface="Cambria Math" panose="02040503050406030204" pitchFamily="18" charset="0"/>
                      </a:rPr>
                      <m:t>=</m:t>
                    </m:r>
                    <m:nary>
                      <m:naryPr>
                        <m:chr m:val="∏"/>
                        <m:subHide m:val="on"/>
                        <m:supHide m:val="on"/>
                        <m:ctrlPr>
                          <a:rPr lang="en-CA" i="1" smtClean="0">
                            <a:latin typeface="Cambria Math" panose="02040503050406030204" pitchFamily="18" charset="0"/>
                          </a:rPr>
                        </m:ctrlPr>
                      </m:naryPr>
                      <m:sub/>
                      <m:sup/>
                      <m:e>
                        <m:r>
                          <m:rPr>
                            <m:nor/>
                          </m:rPr>
                          <a:rPr lang="en-CA"/>
                          <m:t>p</m:t>
                        </m:r>
                        <m:r>
                          <m:rPr>
                            <m:nor/>
                          </m:rPr>
                          <a:rPr lang="en-CA"/>
                          <m:t>(</m:t>
                        </m:r>
                        <m:r>
                          <m:rPr>
                            <m:nor/>
                          </m:rPr>
                          <a:rPr lang="en-CA"/>
                          <m:t>xt</m:t>
                        </m:r>
                        <m:r>
                          <m:rPr>
                            <m:nor/>
                          </m:rPr>
                          <a:rPr lang="en-CA"/>
                          <m:t> | </m:t>
                        </m:r>
                        <m:r>
                          <m:rPr>
                            <m:nor/>
                          </m:rPr>
                          <a:rPr lang="en-CA"/>
                          <m:t>x</m:t>
                        </m:r>
                        <m:r>
                          <m:rPr>
                            <m:nor/>
                          </m:rPr>
                          <a:rPr lang="en-CA"/>
                          <m:t>&lt;</m:t>
                        </m:r>
                        <m:r>
                          <m:rPr>
                            <m:nor/>
                          </m:rPr>
                          <a:rPr lang="en-CA"/>
                          <m:t>t</m:t>
                        </m:r>
                        <m:r>
                          <m:rPr>
                            <m:nor/>
                          </m:rPr>
                          <a:rPr lang="en-CA"/>
                          <m:t>)</m:t>
                        </m:r>
                      </m:e>
                    </m:nary>
                  </m:oMath>
                </a14:m>
                <a:endParaRPr lang="en-CA" dirty="0"/>
              </a:p>
            </p:txBody>
          </p:sp>
        </mc:Choice>
        <mc:Fallback xmlns="">
          <p:sp>
            <p:nvSpPr>
              <p:cNvPr id="8" name="TextBox 7">
                <a:extLst>
                  <a:ext uri="{FF2B5EF4-FFF2-40B4-BE49-F238E27FC236}">
                    <a16:creationId xmlns:a16="http://schemas.microsoft.com/office/drawing/2014/main" id="{7346B6E2-BE3F-4A02-996A-A1A6FE578CBA}"/>
                  </a:ext>
                </a:extLst>
              </p:cNvPr>
              <p:cNvSpPr txBox="1">
                <a:spLocks noRot="1" noChangeAspect="1" noMove="1" noResize="1" noEditPoints="1" noAdjustHandles="1" noChangeArrowheads="1" noChangeShapeType="1" noTextEdit="1"/>
              </p:cNvSpPr>
              <p:nvPr/>
            </p:nvSpPr>
            <p:spPr>
              <a:xfrm>
                <a:off x="4679157" y="2897980"/>
                <a:ext cx="3853283" cy="1200393"/>
              </a:xfrm>
              <a:prstGeom prst="rect">
                <a:avLst/>
              </a:prstGeom>
              <a:blipFill>
                <a:blip r:embed="rId3"/>
                <a:stretch>
                  <a:fillRect l="-1316" t="-2105" r="-1645" b="-52632"/>
                </a:stretch>
              </a:blipFill>
            </p:spPr>
            <p:txBody>
              <a:bodyPr/>
              <a:lstStyle/>
              <a:p>
                <a:r>
                  <a:rPr lang="en-DE">
                    <a:noFill/>
                  </a:rPr>
                  <a:t> </a:t>
                </a:r>
              </a:p>
            </p:txBody>
          </p:sp>
        </mc:Fallback>
      </mc:AlternateContent>
      <p:sp>
        <p:nvSpPr>
          <p:cNvPr id="10" name="TextBox 9">
            <a:extLst>
              <a:ext uri="{FF2B5EF4-FFF2-40B4-BE49-F238E27FC236}">
                <a16:creationId xmlns:a16="http://schemas.microsoft.com/office/drawing/2014/main" id="{DF5EB80B-DE9E-4FB8-87A1-39A2E35850BF}"/>
              </a:ext>
            </a:extLst>
          </p:cNvPr>
          <p:cNvSpPr txBox="1"/>
          <p:nvPr/>
        </p:nvSpPr>
        <p:spPr>
          <a:xfrm>
            <a:off x="4679157" y="4637117"/>
            <a:ext cx="2807494" cy="923330"/>
          </a:xfrm>
          <a:prstGeom prst="rect">
            <a:avLst/>
          </a:prstGeom>
          <a:noFill/>
        </p:spPr>
        <p:txBody>
          <a:bodyPr wrap="square" rtlCol="0">
            <a:spAutoFit/>
          </a:bodyPr>
          <a:lstStyle/>
          <a:p>
            <a:r>
              <a:rPr lang="en-US" dirty="0"/>
              <a:t>Examples:</a:t>
            </a:r>
          </a:p>
          <a:p>
            <a:r>
              <a:rPr lang="en-US" dirty="0"/>
              <a:t>	GPT , ELMO</a:t>
            </a:r>
            <a:br>
              <a:rPr lang="en-US" dirty="0"/>
            </a:br>
            <a:endParaRPr lang="en-US" dirty="0"/>
          </a:p>
        </p:txBody>
      </p:sp>
      <p:sp>
        <p:nvSpPr>
          <p:cNvPr id="3" name="TextBox 2">
            <a:extLst>
              <a:ext uri="{FF2B5EF4-FFF2-40B4-BE49-F238E27FC236}">
                <a16:creationId xmlns:a16="http://schemas.microsoft.com/office/drawing/2014/main" id="{6E52A9EF-D49D-09DB-9DEB-9339C3EA4337}"/>
              </a:ext>
            </a:extLst>
          </p:cNvPr>
          <p:cNvSpPr txBox="1"/>
          <p:nvPr/>
        </p:nvSpPr>
        <p:spPr>
          <a:xfrm>
            <a:off x="447755" y="5277645"/>
            <a:ext cx="4067139" cy="646331"/>
          </a:xfrm>
          <a:prstGeom prst="rect">
            <a:avLst/>
          </a:prstGeom>
          <a:noFill/>
        </p:spPr>
        <p:txBody>
          <a:bodyPr wrap="none" rtlCol="0">
            <a:spAutoFit/>
          </a:bodyPr>
          <a:lstStyle/>
          <a:p>
            <a:r>
              <a:rPr lang="en-GB" dirty="0"/>
              <a:t>C</a:t>
            </a:r>
            <a:r>
              <a:rPr lang="en-DE" dirty="0"/>
              <a:t>an also be implemented with attention</a:t>
            </a:r>
            <a:br>
              <a:rPr lang="en-DE" dirty="0"/>
            </a:br>
            <a:r>
              <a:rPr lang="en-DE" dirty="0"/>
              <a:t>(GPT, not ELMO)</a:t>
            </a:r>
          </a:p>
        </p:txBody>
      </p:sp>
    </p:spTree>
    <p:extLst>
      <p:ext uri="{BB962C8B-B14F-4D97-AF65-F5344CB8AC3E}">
        <p14:creationId xmlns:p14="http://schemas.microsoft.com/office/powerpoint/2010/main" val="406331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7E4F-E97F-0B77-9EDD-B3291E6877F0}"/>
              </a:ext>
            </a:extLst>
          </p:cNvPr>
          <p:cNvSpPr>
            <a:spLocks noGrp="1"/>
          </p:cNvSpPr>
          <p:nvPr>
            <p:ph type="ctrTitle"/>
          </p:nvPr>
        </p:nvSpPr>
        <p:spPr/>
        <p:txBody>
          <a:bodyPr/>
          <a:lstStyle/>
          <a:p>
            <a:r>
              <a:rPr lang="en-GB" sz="4000" dirty="0"/>
              <a:t>GPT: </a:t>
            </a:r>
            <a:r>
              <a:rPr lang="en-GB" sz="4000" dirty="0" err="1"/>
              <a:t>Temperature&amp;Top-p-sampling</a:t>
            </a:r>
            <a:endParaRPr lang="en-DE" sz="4000" dirty="0"/>
          </a:p>
        </p:txBody>
      </p:sp>
      <p:sp>
        <p:nvSpPr>
          <p:cNvPr id="3" name="Subtitle 2">
            <a:extLst>
              <a:ext uri="{FF2B5EF4-FFF2-40B4-BE49-F238E27FC236}">
                <a16:creationId xmlns:a16="http://schemas.microsoft.com/office/drawing/2014/main" id="{DB649B11-30A0-5CC3-076C-4041FDDB4430}"/>
              </a:ext>
            </a:extLst>
          </p:cNvPr>
          <p:cNvSpPr>
            <a:spLocks noGrp="1"/>
          </p:cNvSpPr>
          <p:nvPr>
            <p:ph type="subTitle" idx="1"/>
          </p:nvPr>
        </p:nvSpPr>
        <p:spPr/>
        <p:txBody>
          <a:bodyPr/>
          <a:lstStyle/>
          <a:p>
            <a:endParaRPr lang="en-DE"/>
          </a:p>
        </p:txBody>
      </p:sp>
    </p:spTree>
    <p:extLst>
      <p:ext uri="{BB962C8B-B14F-4D97-AF65-F5344CB8AC3E}">
        <p14:creationId xmlns:p14="http://schemas.microsoft.com/office/powerpoint/2010/main" val="28057559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E646-E318-AC92-431E-DB0B6EF03906}"/>
              </a:ext>
            </a:extLst>
          </p:cNvPr>
          <p:cNvSpPr>
            <a:spLocks noGrp="1"/>
          </p:cNvSpPr>
          <p:nvPr>
            <p:ph type="title"/>
          </p:nvPr>
        </p:nvSpPr>
        <p:spPr/>
        <p:txBody>
          <a:bodyPr/>
          <a:lstStyle/>
          <a:p>
            <a:endParaRPr lang="en-DE"/>
          </a:p>
        </p:txBody>
      </p:sp>
      <p:pic>
        <p:nvPicPr>
          <p:cNvPr id="6" name="Content Placeholder 5" descr="A screen shot of a computer&#10;&#10;Description automatically generated">
            <a:extLst>
              <a:ext uri="{FF2B5EF4-FFF2-40B4-BE49-F238E27FC236}">
                <a16:creationId xmlns:a16="http://schemas.microsoft.com/office/drawing/2014/main" id="{9481E561-57A5-A880-4DCA-068A7C3933A0}"/>
              </a:ext>
            </a:extLst>
          </p:cNvPr>
          <p:cNvPicPr>
            <a:picLocks noGrp="1" noChangeAspect="1"/>
          </p:cNvPicPr>
          <p:nvPr>
            <p:ph idx="1"/>
          </p:nvPr>
        </p:nvPicPr>
        <p:blipFill>
          <a:blip r:embed="rId2"/>
          <a:stretch>
            <a:fillRect/>
          </a:stretch>
        </p:blipFill>
        <p:spPr>
          <a:xfrm>
            <a:off x="-732665" y="0"/>
            <a:ext cx="10609330" cy="6857999"/>
          </a:xfrm>
        </p:spPr>
      </p:pic>
      <p:sp>
        <p:nvSpPr>
          <p:cNvPr id="4" name="Slide Number Placeholder 3">
            <a:extLst>
              <a:ext uri="{FF2B5EF4-FFF2-40B4-BE49-F238E27FC236}">
                <a16:creationId xmlns:a16="http://schemas.microsoft.com/office/drawing/2014/main" id="{9E116490-3B42-0368-5E0A-D46C996DAE8E}"/>
              </a:ext>
            </a:extLst>
          </p:cNvPr>
          <p:cNvSpPr>
            <a:spLocks noGrp="1"/>
          </p:cNvSpPr>
          <p:nvPr>
            <p:ph type="sldNum" sz="quarter" idx="12"/>
          </p:nvPr>
        </p:nvSpPr>
        <p:spPr/>
        <p:txBody>
          <a:bodyPr/>
          <a:lstStyle/>
          <a:p>
            <a:pPr>
              <a:defRPr/>
            </a:pPr>
            <a:fld id="{A4C577E2-95DD-1F4B-A688-E8FB02007787}" type="slidenum">
              <a:rPr lang="de-DE" smtClean="0"/>
              <a:pPr>
                <a:defRPr/>
              </a:pPr>
              <a:t>105</a:t>
            </a:fld>
            <a:endParaRPr lang="de-DE"/>
          </a:p>
        </p:txBody>
      </p:sp>
    </p:spTree>
    <p:extLst>
      <p:ext uri="{BB962C8B-B14F-4D97-AF65-F5344CB8AC3E}">
        <p14:creationId xmlns:p14="http://schemas.microsoft.com/office/powerpoint/2010/main" val="17223784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58B1-7B8A-1636-2BF9-08D1911B1038}"/>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F29709C5-45EB-40D3-2D45-D660671F1002}"/>
              </a:ext>
            </a:extLst>
          </p:cNvPr>
          <p:cNvPicPr>
            <a:picLocks noGrp="1" noChangeAspect="1"/>
          </p:cNvPicPr>
          <p:nvPr>
            <p:ph idx="1"/>
          </p:nvPr>
        </p:nvPicPr>
        <p:blipFill>
          <a:blip r:embed="rId2"/>
          <a:stretch>
            <a:fillRect/>
          </a:stretch>
        </p:blipFill>
        <p:spPr>
          <a:xfrm>
            <a:off x="0" y="1"/>
            <a:ext cx="10609330" cy="6857999"/>
          </a:xfrm>
        </p:spPr>
      </p:pic>
      <p:sp>
        <p:nvSpPr>
          <p:cNvPr id="4" name="Slide Number Placeholder 3">
            <a:extLst>
              <a:ext uri="{FF2B5EF4-FFF2-40B4-BE49-F238E27FC236}">
                <a16:creationId xmlns:a16="http://schemas.microsoft.com/office/drawing/2014/main" id="{88F7E6C4-DD0E-7960-AD80-3F9BE730F9B9}"/>
              </a:ext>
            </a:extLst>
          </p:cNvPr>
          <p:cNvSpPr>
            <a:spLocks noGrp="1"/>
          </p:cNvSpPr>
          <p:nvPr>
            <p:ph type="sldNum" sz="quarter" idx="12"/>
          </p:nvPr>
        </p:nvSpPr>
        <p:spPr/>
        <p:txBody>
          <a:bodyPr/>
          <a:lstStyle/>
          <a:p>
            <a:pPr>
              <a:defRPr/>
            </a:pPr>
            <a:fld id="{A4C577E2-95DD-1F4B-A688-E8FB02007787}" type="slidenum">
              <a:rPr lang="de-DE" smtClean="0"/>
              <a:pPr>
                <a:defRPr/>
              </a:pPr>
              <a:t>106</a:t>
            </a:fld>
            <a:endParaRPr lang="de-DE"/>
          </a:p>
        </p:txBody>
      </p:sp>
      <p:sp>
        <p:nvSpPr>
          <p:cNvPr id="7" name="TextBox 6">
            <a:extLst>
              <a:ext uri="{FF2B5EF4-FFF2-40B4-BE49-F238E27FC236}">
                <a16:creationId xmlns:a16="http://schemas.microsoft.com/office/drawing/2014/main" id="{475EE479-D9D9-7C74-3D0E-D96170582E5F}"/>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1987428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DBCBA-60A0-3033-D606-ED474992B941}"/>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CD571C17-B276-3AE1-B19C-70DCDEE9CC50}"/>
              </a:ext>
            </a:extLst>
          </p:cNvPr>
          <p:cNvPicPr>
            <a:picLocks noGrp="1" noChangeAspect="1"/>
          </p:cNvPicPr>
          <p:nvPr>
            <p:ph idx="1"/>
          </p:nvPr>
        </p:nvPicPr>
        <p:blipFill>
          <a:blip r:embed="rId2"/>
          <a:stretch>
            <a:fillRect/>
          </a:stretch>
        </p:blipFill>
        <p:spPr>
          <a:xfrm>
            <a:off x="-468559" y="4014"/>
            <a:ext cx="10297144" cy="6853986"/>
          </a:xfrm>
        </p:spPr>
      </p:pic>
      <p:sp>
        <p:nvSpPr>
          <p:cNvPr id="4" name="Slide Number Placeholder 3">
            <a:extLst>
              <a:ext uri="{FF2B5EF4-FFF2-40B4-BE49-F238E27FC236}">
                <a16:creationId xmlns:a16="http://schemas.microsoft.com/office/drawing/2014/main" id="{5B9B18BC-C3E6-06F1-B838-E711D418F0AA}"/>
              </a:ext>
            </a:extLst>
          </p:cNvPr>
          <p:cNvSpPr>
            <a:spLocks noGrp="1"/>
          </p:cNvSpPr>
          <p:nvPr>
            <p:ph type="sldNum" sz="quarter" idx="12"/>
          </p:nvPr>
        </p:nvSpPr>
        <p:spPr/>
        <p:txBody>
          <a:bodyPr/>
          <a:lstStyle/>
          <a:p>
            <a:pPr>
              <a:defRPr/>
            </a:pPr>
            <a:fld id="{A4C577E2-95DD-1F4B-A688-E8FB02007787}" type="slidenum">
              <a:rPr lang="de-DE" smtClean="0"/>
              <a:pPr>
                <a:defRPr/>
              </a:pPr>
              <a:t>107</a:t>
            </a:fld>
            <a:endParaRPr lang="de-DE"/>
          </a:p>
        </p:txBody>
      </p:sp>
      <p:sp>
        <p:nvSpPr>
          <p:cNvPr id="7" name="TextBox 6">
            <a:extLst>
              <a:ext uri="{FF2B5EF4-FFF2-40B4-BE49-F238E27FC236}">
                <a16:creationId xmlns:a16="http://schemas.microsoft.com/office/drawing/2014/main" id="{CFDB81BA-9A9A-06C7-0184-24E9D6C964BD}"/>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16684192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8FAC-EEE2-725D-48D5-98EFD0DE1921}"/>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07577B08-B746-04A2-D18D-16965B7D2449}"/>
              </a:ext>
            </a:extLst>
          </p:cNvPr>
          <p:cNvPicPr>
            <a:picLocks noGrp="1" noChangeAspect="1"/>
          </p:cNvPicPr>
          <p:nvPr>
            <p:ph idx="1"/>
          </p:nvPr>
        </p:nvPicPr>
        <p:blipFill>
          <a:blip r:embed="rId2"/>
          <a:stretch>
            <a:fillRect/>
          </a:stretch>
        </p:blipFill>
        <p:spPr>
          <a:xfrm>
            <a:off x="-252536" y="-34636"/>
            <a:ext cx="10441160" cy="6892636"/>
          </a:xfrm>
        </p:spPr>
      </p:pic>
      <p:sp>
        <p:nvSpPr>
          <p:cNvPr id="4" name="Slide Number Placeholder 3">
            <a:extLst>
              <a:ext uri="{FF2B5EF4-FFF2-40B4-BE49-F238E27FC236}">
                <a16:creationId xmlns:a16="http://schemas.microsoft.com/office/drawing/2014/main" id="{F6251996-8DF8-9836-DF69-462884706DDE}"/>
              </a:ext>
            </a:extLst>
          </p:cNvPr>
          <p:cNvSpPr>
            <a:spLocks noGrp="1"/>
          </p:cNvSpPr>
          <p:nvPr>
            <p:ph type="sldNum" sz="quarter" idx="12"/>
          </p:nvPr>
        </p:nvSpPr>
        <p:spPr/>
        <p:txBody>
          <a:bodyPr/>
          <a:lstStyle/>
          <a:p>
            <a:pPr>
              <a:defRPr/>
            </a:pPr>
            <a:fld id="{A4C577E2-95DD-1F4B-A688-E8FB02007787}" type="slidenum">
              <a:rPr lang="de-DE" smtClean="0"/>
              <a:pPr>
                <a:defRPr/>
              </a:pPr>
              <a:t>108</a:t>
            </a:fld>
            <a:endParaRPr lang="de-DE"/>
          </a:p>
        </p:txBody>
      </p:sp>
      <p:sp>
        <p:nvSpPr>
          <p:cNvPr id="7" name="TextBox 6">
            <a:extLst>
              <a:ext uri="{FF2B5EF4-FFF2-40B4-BE49-F238E27FC236}">
                <a16:creationId xmlns:a16="http://schemas.microsoft.com/office/drawing/2014/main" id="{0A217164-E307-A3CF-7C9C-522B84F86CA6}"/>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608019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CE68-E940-D2E4-7373-73D38C3D0ECC}"/>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6190C01E-8779-7B91-922C-57288D3E87FE}"/>
              </a:ext>
            </a:extLst>
          </p:cNvPr>
          <p:cNvPicPr>
            <a:picLocks noGrp="1" noChangeAspect="1"/>
          </p:cNvPicPr>
          <p:nvPr>
            <p:ph idx="1"/>
          </p:nvPr>
        </p:nvPicPr>
        <p:blipFill>
          <a:blip r:embed="rId2"/>
          <a:stretch>
            <a:fillRect/>
          </a:stretch>
        </p:blipFill>
        <p:spPr>
          <a:xfrm>
            <a:off x="-252536" y="48491"/>
            <a:ext cx="9793088" cy="6809509"/>
          </a:xfrm>
        </p:spPr>
      </p:pic>
      <p:sp>
        <p:nvSpPr>
          <p:cNvPr id="4" name="Slide Number Placeholder 3">
            <a:extLst>
              <a:ext uri="{FF2B5EF4-FFF2-40B4-BE49-F238E27FC236}">
                <a16:creationId xmlns:a16="http://schemas.microsoft.com/office/drawing/2014/main" id="{7E860EB1-E954-F530-CA56-46BE32FF80C9}"/>
              </a:ext>
            </a:extLst>
          </p:cNvPr>
          <p:cNvSpPr>
            <a:spLocks noGrp="1"/>
          </p:cNvSpPr>
          <p:nvPr>
            <p:ph type="sldNum" sz="quarter" idx="12"/>
          </p:nvPr>
        </p:nvSpPr>
        <p:spPr/>
        <p:txBody>
          <a:bodyPr/>
          <a:lstStyle/>
          <a:p>
            <a:pPr>
              <a:defRPr/>
            </a:pPr>
            <a:fld id="{A4C577E2-95DD-1F4B-A688-E8FB02007787}" type="slidenum">
              <a:rPr lang="de-DE" smtClean="0"/>
              <a:pPr>
                <a:defRPr/>
              </a:pPr>
              <a:t>109</a:t>
            </a:fld>
            <a:endParaRPr lang="de-DE"/>
          </a:p>
        </p:txBody>
      </p:sp>
      <p:sp>
        <p:nvSpPr>
          <p:cNvPr id="7" name="TextBox 6">
            <a:extLst>
              <a:ext uri="{FF2B5EF4-FFF2-40B4-BE49-F238E27FC236}">
                <a16:creationId xmlns:a16="http://schemas.microsoft.com/office/drawing/2014/main" id="{E11A346E-F7C7-FF04-D48B-E55A2983D1CB}"/>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3507730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16">
            <a:extLst>
              <a:ext uri="{FF2B5EF4-FFF2-40B4-BE49-F238E27FC236}">
                <a16:creationId xmlns:a16="http://schemas.microsoft.com/office/drawing/2014/main" id="{BFEE7D8F-69F8-0A4F-9428-C59ECCDCA67F}"/>
              </a:ext>
            </a:extLst>
          </p:cNvPr>
          <p:cNvSpPr/>
          <p:nvPr/>
        </p:nvSpPr>
        <p:spPr>
          <a:xfrm>
            <a:off x="515907" y="2083342"/>
            <a:ext cx="7787661" cy="3263504"/>
          </a:xfrm>
          <a:prstGeom prst="rect">
            <a:avLst/>
          </a:prstGeom>
          <a:blipFill>
            <a:blip r:embed="rId2" cstate="print"/>
            <a:stretch>
              <a:fillRect/>
            </a:stretch>
          </a:blipFill>
        </p:spPr>
        <p:txBody>
          <a:bodyPr wrap="square" lIns="0" tIns="0" rIns="0" bIns="0" rtlCol="0"/>
          <a:lstStyle/>
          <a:p>
            <a:endParaRPr dirty="0"/>
          </a:p>
        </p:txBody>
      </p:sp>
      <p:sp>
        <p:nvSpPr>
          <p:cNvPr id="2" name="Title 1">
            <a:extLst>
              <a:ext uri="{FF2B5EF4-FFF2-40B4-BE49-F238E27FC236}">
                <a16:creationId xmlns:a16="http://schemas.microsoft.com/office/drawing/2014/main" id="{05F01400-2A07-D945-A2E9-1C807B509C1C}"/>
              </a:ext>
            </a:extLst>
          </p:cNvPr>
          <p:cNvSpPr>
            <a:spLocks noGrp="1"/>
          </p:cNvSpPr>
          <p:nvPr>
            <p:ph type="title"/>
          </p:nvPr>
        </p:nvSpPr>
        <p:spPr/>
        <p:txBody>
          <a:bodyPr/>
          <a:lstStyle/>
          <a:p>
            <a:r>
              <a:rPr lang="en-DE" dirty="0"/>
              <a:t>Computing the Hidden State</a:t>
            </a:r>
          </a:p>
        </p:txBody>
      </p:sp>
      <p:sp>
        <p:nvSpPr>
          <p:cNvPr id="8" name="TextBox 7">
            <a:extLst>
              <a:ext uri="{FF2B5EF4-FFF2-40B4-BE49-F238E27FC236}">
                <a16:creationId xmlns:a16="http://schemas.microsoft.com/office/drawing/2014/main" id="{5B2F41A1-216C-D745-AE52-95C22D8E95F1}"/>
              </a:ext>
            </a:extLst>
          </p:cNvPr>
          <p:cNvSpPr txBox="1"/>
          <p:nvPr/>
        </p:nvSpPr>
        <p:spPr>
          <a:xfrm>
            <a:off x="9684572" y="3963521"/>
            <a:ext cx="184731" cy="369332"/>
          </a:xfrm>
          <a:prstGeom prst="rect">
            <a:avLst/>
          </a:prstGeom>
          <a:noFill/>
        </p:spPr>
        <p:txBody>
          <a:bodyPr wrap="none" rtlCol="0">
            <a:spAutoFit/>
          </a:bodyPr>
          <a:lstStyle/>
          <a:p>
            <a:endParaRPr lang="en-DE" dirty="0"/>
          </a:p>
        </p:txBody>
      </p:sp>
      <p:sp>
        <p:nvSpPr>
          <p:cNvPr id="10" name="Content Placeholder 9">
            <a:extLst>
              <a:ext uri="{FF2B5EF4-FFF2-40B4-BE49-F238E27FC236}">
                <a16:creationId xmlns:a16="http://schemas.microsoft.com/office/drawing/2014/main" id="{50CBA90C-C9FA-6FD4-C611-3A194996690E}"/>
              </a:ext>
            </a:extLst>
          </p:cNvPr>
          <p:cNvSpPr>
            <a:spLocks noGrp="1"/>
          </p:cNvSpPr>
          <p:nvPr>
            <p:ph idx="1"/>
          </p:nvPr>
        </p:nvSpPr>
        <p:spPr/>
        <p:txBody>
          <a:bodyPr/>
          <a:lstStyle/>
          <a:p>
            <a:endParaRPr lang="en-DE" dirty="0"/>
          </a:p>
        </p:txBody>
      </p:sp>
    </p:spTree>
    <p:extLst>
      <p:ext uri="{BB962C8B-B14F-4D97-AF65-F5344CB8AC3E}">
        <p14:creationId xmlns:p14="http://schemas.microsoft.com/office/powerpoint/2010/main" val="16400472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67B0-B222-FAE2-2F56-9C385B03F5AC}"/>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6700952A-ADD5-EA1C-5843-3F5C7EB74126}"/>
              </a:ext>
            </a:extLst>
          </p:cNvPr>
          <p:cNvPicPr>
            <a:picLocks noGrp="1" noChangeAspect="1"/>
          </p:cNvPicPr>
          <p:nvPr>
            <p:ph idx="1"/>
          </p:nvPr>
        </p:nvPicPr>
        <p:blipFill>
          <a:blip r:embed="rId2"/>
          <a:stretch>
            <a:fillRect/>
          </a:stretch>
        </p:blipFill>
        <p:spPr>
          <a:xfrm>
            <a:off x="-252536" y="-23695"/>
            <a:ext cx="10009112" cy="6881695"/>
          </a:xfrm>
        </p:spPr>
      </p:pic>
      <p:sp>
        <p:nvSpPr>
          <p:cNvPr id="4" name="Slide Number Placeholder 3">
            <a:extLst>
              <a:ext uri="{FF2B5EF4-FFF2-40B4-BE49-F238E27FC236}">
                <a16:creationId xmlns:a16="http://schemas.microsoft.com/office/drawing/2014/main" id="{D0300570-161B-DB2D-B3E7-CAA1096DB4C8}"/>
              </a:ext>
            </a:extLst>
          </p:cNvPr>
          <p:cNvSpPr>
            <a:spLocks noGrp="1"/>
          </p:cNvSpPr>
          <p:nvPr>
            <p:ph type="sldNum" sz="quarter" idx="12"/>
          </p:nvPr>
        </p:nvSpPr>
        <p:spPr/>
        <p:txBody>
          <a:bodyPr/>
          <a:lstStyle/>
          <a:p>
            <a:pPr>
              <a:defRPr/>
            </a:pPr>
            <a:fld id="{A4C577E2-95DD-1F4B-A688-E8FB02007787}" type="slidenum">
              <a:rPr lang="de-DE" smtClean="0"/>
              <a:pPr>
                <a:defRPr/>
              </a:pPr>
              <a:t>110</a:t>
            </a:fld>
            <a:endParaRPr lang="de-DE"/>
          </a:p>
        </p:txBody>
      </p:sp>
      <p:sp>
        <p:nvSpPr>
          <p:cNvPr id="7" name="TextBox 6">
            <a:extLst>
              <a:ext uri="{FF2B5EF4-FFF2-40B4-BE49-F238E27FC236}">
                <a16:creationId xmlns:a16="http://schemas.microsoft.com/office/drawing/2014/main" id="{6E74B386-0647-CBB3-18BB-E52DF6C8AFD8}"/>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7769865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49B8-6A57-D702-FB1F-39C3B5B4297D}"/>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8906B266-F51C-C179-A70B-E09036BEC4C4}"/>
              </a:ext>
            </a:extLst>
          </p:cNvPr>
          <p:cNvPicPr>
            <a:picLocks noGrp="1" noChangeAspect="1"/>
          </p:cNvPicPr>
          <p:nvPr>
            <p:ph idx="1"/>
          </p:nvPr>
        </p:nvPicPr>
        <p:blipFill>
          <a:blip r:embed="rId2"/>
          <a:stretch>
            <a:fillRect/>
          </a:stretch>
        </p:blipFill>
        <p:spPr>
          <a:xfrm>
            <a:off x="-324544" y="0"/>
            <a:ext cx="9793088" cy="6858000"/>
          </a:xfrm>
        </p:spPr>
      </p:pic>
      <p:sp>
        <p:nvSpPr>
          <p:cNvPr id="4" name="Slide Number Placeholder 3">
            <a:extLst>
              <a:ext uri="{FF2B5EF4-FFF2-40B4-BE49-F238E27FC236}">
                <a16:creationId xmlns:a16="http://schemas.microsoft.com/office/drawing/2014/main" id="{C475ACB9-C996-E26C-40F2-99507E12FE19}"/>
              </a:ext>
            </a:extLst>
          </p:cNvPr>
          <p:cNvSpPr>
            <a:spLocks noGrp="1"/>
          </p:cNvSpPr>
          <p:nvPr>
            <p:ph type="sldNum" sz="quarter" idx="12"/>
          </p:nvPr>
        </p:nvSpPr>
        <p:spPr/>
        <p:txBody>
          <a:bodyPr/>
          <a:lstStyle/>
          <a:p>
            <a:pPr>
              <a:defRPr/>
            </a:pPr>
            <a:fld id="{A4C577E2-95DD-1F4B-A688-E8FB02007787}" type="slidenum">
              <a:rPr lang="de-DE" smtClean="0"/>
              <a:pPr>
                <a:defRPr/>
              </a:pPr>
              <a:t>111</a:t>
            </a:fld>
            <a:endParaRPr lang="de-DE"/>
          </a:p>
        </p:txBody>
      </p:sp>
      <p:sp>
        <p:nvSpPr>
          <p:cNvPr id="7" name="TextBox 6">
            <a:extLst>
              <a:ext uri="{FF2B5EF4-FFF2-40B4-BE49-F238E27FC236}">
                <a16:creationId xmlns:a16="http://schemas.microsoft.com/office/drawing/2014/main" id="{C283654C-2E70-9433-E6C3-390ED4BAF3EC}"/>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2504419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A35B-808A-CC87-1C6D-6A2F01D1D5B7}"/>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F835824B-444D-98B9-B9DB-80D1667626AF}"/>
              </a:ext>
            </a:extLst>
          </p:cNvPr>
          <p:cNvPicPr>
            <a:picLocks noGrp="1" noChangeAspect="1"/>
          </p:cNvPicPr>
          <p:nvPr>
            <p:ph idx="1"/>
          </p:nvPr>
        </p:nvPicPr>
        <p:blipFill>
          <a:blip r:embed="rId2"/>
          <a:stretch>
            <a:fillRect/>
          </a:stretch>
        </p:blipFill>
        <p:spPr>
          <a:xfrm>
            <a:off x="-252536" y="-34636"/>
            <a:ext cx="9793088" cy="6892636"/>
          </a:xfrm>
        </p:spPr>
      </p:pic>
      <p:sp>
        <p:nvSpPr>
          <p:cNvPr id="4" name="Slide Number Placeholder 3">
            <a:extLst>
              <a:ext uri="{FF2B5EF4-FFF2-40B4-BE49-F238E27FC236}">
                <a16:creationId xmlns:a16="http://schemas.microsoft.com/office/drawing/2014/main" id="{D38C0ADA-6C5E-A150-C468-809456331416}"/>
              </a:ext>
            </a:extLst>
          </p:cNvPr>
          <p:cNvSpPr>
            <a:spLocks noGrp="1"/>
          </p:cNvSpPr>
          <p:nvPr>
            <p:ph type="sldNum" sz="quarter" idx="12"/>
          </p:nvPr>
        </p:nvSpPr>
        <p:spPr/>
        <p:txBody>
          <a:bodyPr/>
          <a:lstStyle/>
          <a:p>
            <a:pPr>
              <a:defRPr/>
            </a:pPr>
            <a:fld id="{A4C577E2-95DD-1F4B-A688-E8FB02007787}" type="slidenum">
              <a:rPr lang="de-DE" smtClean="0"/>
              <a:pPr>
                <a:defRPr/>
              </a:pPr>
              <a:t>112</a:t>
            </a:fld>
            <a:endParaRPr lang="de-DE"/>
          </a:p>
        </p:txBody>
      </p:sp>
      <p:sp>
        <p:nvSpPr>
          <p:cNvPr id="7" name="TextBox 6">
            <a:extLst>
              <a:ext uri="{FF2B5EF4-FFF2-40B4-BE49-F238E27FC236}">
                <a16:creationId xmlns:a16="http://schemas.microsoft.com/office/drawing/2014/main" id="{D5F6B28A-1F4D-21C2-ABBE-4CAF003D85D8}"/>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28155472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1908-C6FF-A99E-1E74-B8E169FC1E64}"/>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C9221810-8330-620B-4099-040E3C8768F1}"/>
              </a:ext>
            </a:extLst>
          </p:cNvPr>
          <p:cNvPicPr>
            <a:picLocks noGrp="1" noChangeAspect="1"/>
          </p:cNvPicPr>
          <p:nvPr>
            <p:ph idx="1"/>
          </p:nvPr>
        </p:nvPicPr>
        <p:blipFill>
          <a:blip r:embed="rId2"/>
          <a:stretch>
            <a:fillRect/>
          </a:stretch>
        </p:blipFill>
        <p:spPr>
          <a:xfrm>
            <a:off x="-252536" y="0"/>
            <a:ext cx="9793088" cy="6858000"/>
          </a:xfrm>
        </p:spPr>
      </p:pic>
      <p:sp>
        <p:nvSpPr>
          <p:cNvPr id="4" name="Slide Number Placeholder 3">
            <a:extLst>
              <a:ext uri="{FF2B5EF4-FFF2-40B4-BE49-F238E27FC236}">
                <a16:creationId xmlns:a16="http://schemas.microsoft.com/office/drawing/2014/main" id="{F1910589-0B77-A8A4-AE36-BBA5AAF5A511}"/>
              </a:ext>
            </a:extLst>
          </p:cNvPr>
          <p:cNvSpPr>
            <a:spLocks noGrp="1"/>
          </p:cNvSpPr>
          <p:nvPr>
            <p:ph type="sldNum" sz="quarter" idx="12"/>
          </p:nvPr>
        </p:nvSpPr>
        <p:spPr/>
        <p:txBody>
          <a:bodyPr/>
          <a:lstStyle/>
          <a:p>
            <a:pPr>
              <a:defRPr/>
            </a:pPr>
            <a:fld id="{A4C577E2-95DD-1F4B-A688-E8FB02007787}" type="slidenum">
              <a:rPr lang="de-DE" smtClean="0"/>
              <a:pPr>
                <a:defRPr/>
              </a:pPr>
              <a:t>113</a:t>
            </a:fld>
            <a:endParaRPr lang="de-DE"/>
          </a:p>
        </p:txBody>
      </p:sp>
      <p:sp>
        <p:nvSpPr>
          <p:cNvPr id="7" name="TextBox 6">
            <a:extLst>
              <a:ext uri="{FF2B5EF4-FFF2-40B4-BE49-F238E27FC236}">
                <a16:creationId xmlns:a16="http://schemas.microsoft.com/office/drawing/2014/main" id="{2C595DBC-F0A9-2766-73D6-B1F305A8F0B6}"/>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13560163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91D2-845E-EC19-BCD6-328677F236E2}"/>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FCD5F801-F5AA-80E7-BB58-DF95246556C1}"/>
              </a:ext>
            </a:extLst>
          </p:cNvPr>
          <p:cNvPicPr>
            <a:picLocks noGrp="1" noChangeAspect="1"/>
          </p:cNvPicPr>
          <p:nvPr>
            <p:ph idx="1"/>
          </p:nvPr>
        </p:nvPicPr>
        <p:blipFill>
          <a:blip r:embed="rId2"/>
          <a:stretch>
            <a:fillRect/>
          </a:stretch>
        </p:blipFill>
        <p:spPr>
          <a:xfrm>
            <a:off x="-252536" y="0"/>
            <a:ext cx="9793088" cy="6858000"/>
          </a:xfrm>
        </p:spPr>
      </p:pic>
      <p:sp>
        <p:nvSpPr>
          <p:cNvPr id="4" name="Slide Number Placeholder 3">
            <a:extLst>
              <a:ext uri="{FF2B5EF4-FFF2-40B4-BE49-F238E27FC236}">
                <a16:creationId xmlns:a16="http://schemas.microsoft.com/office/drawing/2014/main" id="{AECBDBB1-2169-BBAE-5EC4-C0D42973E3AF}"/>
              </a:ext>
            </a:extLst>
          </p:cNvPr>
          <p:cNvSpPr>
            <a:spLocks noGrp="1"/>
          </p:cNvSpPr>
          <p:nvPr>
            <p:ph type="sldNum" sz="quarter" idx="12"/>
          </p:nvPr>
        </p:nvSpPr>
        <p:spPr/>
        <p:txBody>
          <a:bodyPr/>
          <a:lstStyle/>
          <a:p>
            <a:pPr>
              <a:defRPr/>
            </a:pPr>
            <a:fld id="{A4C577E2-95DD-1F4B-A688-E8FB02007787}" type="slidenum">
              <a:rPr lang="de-DE" smtClean="0"/>
              <a:pPr>
                <a:defRPr/>
              </a:pPr>
              <a:t>114</a:t>
            </a:fld>
            <a:endParaRPr lang="de-DE"/>
          </a:p>
        </p:txBody>
      </p:sp>
      <p:sp>
        <p:nvSpPr>
          <p:cNvPr id="7" name="TextBox 6">
            <a:extLst>
              <a:ext uri="{FF2B5EF4-FFF2-40B4-BE49-F238E27FC236}">
                <a16:creationId xmlns:a16="http://schemas.microsoft.com/office/drawing/2014/main" id="{FECDA10A-F794-57F9-18FD-FC42D39F8C23}"/>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1278511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A268-730F-7E96-C6EA-C229C88F5494}"/>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C8549623-88E2-97F2-E89B-C1250F60B5C5}"/>
              </a:ext>
            </a:extLst>
          </p:cNvPr>
          <p:cNvPicPr>
            <a:picLocks noGrp="1" noChangeAspect="1"/>
          </p:cNvPicPr>
          <p:nvPr>
            <p:ph idx="1"/>
          </p:nvPr>
        </p:nvPicPr>
        <p:blipFill>
          <a:blip r:embed="rId2"/>
          <a:stretch>
            <a:fillRect/>
          </a:stretch>
        </p:blipFill>
        <p:spPr>
          <a:xfrm>
            <a:off x="-324544" y="0"/>
            <a:ext cx="10297144" cy="6858000"/>
          </a:xfrm>
        </p:spPr>
      </p:pic>
      <p:sp>
        <p:nvSpPr>
          <p:cNvPr id="4" name="Slide Number Placeholder 3">
            <a:extLst>
              <a:ext uri="{FF2B5EF4-FFF2-40B4-BE49-F238E27FC236}">
                <a16:creationId xmlns:a16="http://schemas.microsoft.com/office/drawing/2014/main" id="{7F2FA935-2B5B-86C0-4A5C-D5AC81C453C7}"/>
              </a:ext>
            </a:extLst>
          </p:cNvPr>
          <p:cNvSpPr>
            <a:spLocks noGrp="1"/>
          </p:cNvSpPr>
          <p:nvPr>
            <p:ph type="sldNum" sz="quarter" idx="12"/>
          </p:nvPr>
        </p:nvSpPr>
        <p:spPr/>
        <p:txBody>
          <a:bodyPr/>
          <a:lstStyle/>
          <a:p>
            <a:pPr>
              <a:defRPr/>
            </a:pPr>
            <a:fld id="{A4C577E2-95DD-1F4B-A688-E8FB02007787}" type="slidenum">
              <a:rPr lang="de-DE" smtClean="0"/>
              <a:pPr>
                <a:defRPr/>
              </a:pPr>
              <a:t>115</a:t>
            </a:fld>
            <a:endParaRPr lang="de-DE"/>
          </a:p>
        </p:txBody>
      </p:sp>
      <p:sp>
        <p:nvSpPr>
          <p:cNvPr id="7" name="TextBox 6">
            <a:extLst>
              <a:ext uri="{FF2B5EF4-FFF2-40B4-BE49-F238E27FC236}">
                <a16:creationId xmlns:a16="http://schemas.microsoft.com/office/drawing/2014/main" id="{17C7D162-FF2A-DA35-F50A-2DFC9697E56A}"/>
              </a:ext>
            </a:extLst>
          </p:cNvPr>
          <p:cNvSpPr txBox="1"/>
          <p:nvPr/>
        </p:nvSpPr>
        <p:spPr>
          <a:xfrm>
            <a:off x="2421571" y="6505599"/>
            <a:ext cx="4238661" cy="307777"/>
          </a:xfrm>
          <a:prstGeom prst="rect">
            <a:avLst/>
          </a:prstGeom>
          <a:noFill/>
        </p:spPr>
        <p:txBody>
          <a:bodyPr wrap="none" rtlCol="0">
            <a:spAutoFit/>
          </a:bodyPr>
          <a:lstStyle/>
          <a:p>
            <a:r>
              <a:rPr lang="en-DE" sz="1400" dirty="0">
                <a:solidFill>
                  <a:schemeClr val="bg1"/>
                </a:solidFill>
              </a:rPr>
              <a:t>NLP wi</a:t>
            </a:r>
            <a:r>
              <a:rPr lang="en-GB" sz="1400" dirty="0" err="1">
                <a:solidFill>
                  <a:schemeClr val="bg1"/>
                </a:solidFill>
              </a:rPr>
              <a:t>th</a:t>
            </a:r>
            <a:r>
              <a:rPr lang="en-DE" sz="1400" dirty="0">
                <a:solidFill>
                  <a:schemeClr val="bg1"/>
                </a:solidFill>
              </a:rPr>
              <a:t> Deep Learning CS224N/Ling284 Xiang Lisa Li</a:t>
            </a:r>
          </a:p>
        </p:txBody>
      </p:sp>
    </p:spTree>
    <p:extLst>
      <p:ext uri="{BB962C8B-B14F-4D97-AF65-F5344CB8AC3E}">
        <p14:creationId xmlns:p14="http://schemas.microsoft.com/office/powerpoint/2010/main" val="34175372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C490-D19D-89E0-5D4E-21DB5091BB2E}"/>
              </a:ext>
            </a:extLst>
          </p:cNvPr>
          <p:cNvSpPr>
            <a:spLocks noGrp="1"/>
          </p:cNvSpPr>
          <p:nvPr>
            <p:ph type="title"/>
          </p:nvPr>
        </p:nvSpPr>
        <p:spPr/>
        <p:txBody>
          <a:bodyPr/>
          <a:lstStyle/>
          <a:p>
            <a:r>
              <a:rPr lang="en-DE" dirty="0"/>
              <a:t>Summarization</a:t>
            </a:r>
          </a:p>
        </p:txBody>
      </p:sp>
      <p:sp>
        <p:nvSpPr>
          <p:cNvPr id="3" name="Content Placeholder 2">
            <a:extLst>
              <a:ext uri="{FF2B5EF4-FFF2-40B4-BE49-F238E27FC236}">
                <a16:creationId xmlns:a16="http://schemas.microsoft.com/office/drawing/2014/main" id="{CD3D94A3-1F12-185A-9425-9AAAF0791B3F}"/>
              </a:ext>
            </a:extLst>
          </p:cNvPr>
          <p:cNvSpPr>
            <a:spLocks noGrp="1"/>
          </p:cNvSpPr>
          <p:nvPr>
            <p:ph idx="1"/>
          </p:nvPr>
        </p:nvSpPr>
        <p:spPr/>
        <p:txBody>
          <a:bodyPr/>
          <a:lstStyle/>
          <a:p>
            <a:pPr algn="l"/>
            <a:r>
              <a:rPr lang="en-GB" sz="2400" i="0" u="none" strike="noStrike" dirty="0">
                <a:solidFill>
                  <a:srgbClr val="0305FF"/>
                </a:solidFill>
                <a:effectLst/>
                <a:latin typeface="source-serif-pro"/>
              </a:rPr>
              <a:t>Extractive Text Summarization</a:t>
            </a:r>
          </a:p>
          <a:p>
            <a:pPr lvl="1"/>
            <a:r>
              <a:rPr lang="en-GB" sz="2000" b="0" i="0" u="none" strike="noStrike" dirty="0">
                <a:solidFill>
                  <a:srgbClr val="292929"/>
                </a:solidFill>
                <a:effectLst/>
                <a:latin typeface="source-serif-pro"/>
              </a:rPr>
              <a:t>The </a:t>
            </a:r>
            <a:r>
              <a:rPr lang="en-GB" sz="2000" b="1" i="0" u="none" strike="noStrike" dirty="0">
                <a:solidFill>
                  <a:srgbClr val="292929"/>
                </a:solidFill>
                <a:effectLst/>
                <a:latin typeface="source-serif-pro"/>
              </a:rPr>
              <a:t>traditional</a:t>
            </a:r>
            <a:r>
              <a:rPr lang="en-GB" sz="2000" b="0" i="0" u="none" strike="noStrike" dirty="0">
                <a:solidFill>
                  <a:srgbClr val="292929"/>
                </a:solidFill>
                <a:effectLst/>
                <a:latin typeface="source-serif-pro"/>
              </a:rPr>
              <a:t> method with the main objective to identify the significant sentences of the text and add them to the summary. Note that the summary obtained contains </a:t>
            </a:r>
            <a:r>
              <a:rPr lang="en-GB" sz="2000" b="1" i="0" u="none" strike="noStrike" dirty="0">
                <a:solidFill>
                  <a:srgbClr val="292929"/>
                </a:solidFill>
                <a:effectLst/>
                <a:latin typeface="source-serif-pro"/>
              </a:rPr>
              <a:t>exact sentences from the original text data. </a:t>
            </a:r>
          </a:p>
          <a:p>
            <a:pPr lvl="1"/>
            <a:r>
              <a:rPr lang="en-GB" sz="2000" dirty="0">
                <a:solidFill>
                  <a:srgbClr val="292929"/>
                </a:solidFill>
                <a:latin typeface="source-serif-pro"/>
              </a:rPr>
              <a:t>Can be done with encoder (e.g., </a:t>
            </a:r>
            <a:r>
              <a:rPr lang="en-GB" sz="2000" dirty="0">
                <a:solidFill>
                  <a:srgbClr val="0305FF"/>
                </a:solidFill>
                <a:latin typeface="source-serif-pro"/>
              </a:rPr>
              <a:t>BERT)</a:t>
            </a:r>
            <a:endParaRPr lang="en-GB" sz="2000" i="0" u="none" strike="noStrike" dirty="0">
              <a:solidFill>
                <a:srgbClr val="0305FF"/>
              </a:solidFill>
              <a:effectLst/>
              <a:latin typeface="source-serif-pro"/>
            </a:endParaRPr>
          </a:p>
          <a:p>
            <a:pPr algn="l"/>
            <a:r>
              <a:rPr lang="en-GB" sz="2400" i="0" u="none" strike="noStrike" dirty="0">
                <a:solidFill>
                  <a:srgbClr val="0305FF"/>
                </a:solidFill>
                <a:effectLst/>
                <a:latin typeface="source-serif-pro"/>
              </a:rPr>
              <a:t>Abstractive Text Summarization</a:t>
            </a:r>
          </a:p>
          <a:p>
            <a:pPr lvl="1"/>
            <a:r>
              <a:rPr lang="en-GB" sz="2000" b="0" i="0" u="none" strike="noStrike" dirty="0">
                <a:solidFill>
                  <a:srgbClr val="292929"/>
                </a:solidFill>
                <a:effectLst/>
                <a:latin typeface="source-serif-pro"/>
              </a:rPr>
              <a:t>The </a:t>
            </a:r>
            <a:r>
              <a:rPr lang="en-GB" sz="2000" b="1" i="0" u="none" strike="noStrike" dirty="0">
                <a:solidFill>
                  <a:srgbClr val="292929"/>
                </a:solidFill>
                <a:effectLst/>
                <a:latin typeface="source-serif-pro"/>
              </a:rPr>
              <a:t>advanced</a:t>
            </a:r>
            <a:r>
              <a:rPr lang="en-GB" sz="2000" b="0" i="0" u="none" strike="noStrike" dirty="0">
                <a:solidFill>
                  <a:srgbClr val="292929"/>
                </a:solidFill>
                <a:effectLst/>
                <a:latin typeface="source-serif-pro"/>
              </a:rPr>
              <a:t> method, with the approach to identify the important sections, interpret the context and reproduce the text in a new way. This ensures that the core information is conveyed through the shortest text possible. Note that here, the sentences, in summary, </a:t>
            </a:r>
            <a:r>
              <a:rPr lang="en-GB" sz="2000" b="1" i="0" u="none" strike="noStrike" dirty="0">
                <a:solidFill>
                  <a:srgbClr val="292929"/>
                </a:solidFill>
                <a:effectLst/>
                <a:latin typeface="source-serif-pro"/>
              </a:rPr>
              <a:t>are generated by the model, not just extracted from the original text data.</a:t>
            </a:r>
          </a:p>
          <a:p>
            <a:pPr lvl="1"/>
            <a:r>
              <a:rPr lang="en-GB" sz="2000" dirty="0">
                <a:solidFill>
                  <a:srgbClr val="292929"/>
                </a:solidFill>
                <a:latin typeface="source-serif-pro"/>
              </a:rPr>
              <a:t>Need Decoder (e.g., </a:t>
            </a:r>
            <a:r>
              <a:rPr lang="en-GB" sz="2000" dirty="0">
                <a:solidFill>
                  <a:srgbClr val="0305FF"/>
                </a:solidFill>
                <a:latin typeface="source-serif-pro"/>
              </a:rPr>
              <a:t>GPT-x, PEGASUS</a:t>
            </a:r>
            <a:r>
              <a:rPr lang="en-GB" sz="2000" dirty="0">
                <a:solidFill>
                  <a:srgbClr val="292929"/>
                </a:solidFill>
                <a:latin typeface="source-serif-pro"/>
              </a:rPr>
              <a:t>)</a:t>
            </a:r>
            <a:endParaRPr lang="en-GB" sz="2000" i="0" u="none" strike="noStrike" dirty="0">
              <a:solidFill>
                <a:srgbClr val="292929"/>
              </a:solidFill>
              <a:effectLst/>
              <a:latin typeface="source-serif-pro"/>
            </a:endParaRPr>
          </a:p>
          <a:p>
            <a:endParaRPr lang="en-DE" sz="2400" dirty="0"/>
          </a:p>
        </p:txBody>
      </p:sp>
      <p:sp>
        <p:nvSpPr>
          <p:cNvPr id="4" name="Slide Number Placeholder 3">
            <a:extLst>
              <a:ext uri="{FF2B5EF4-FFF2-40B4-BE49-F238E27FC236}">
                <a16:creationId xmlns:a16="http://schemas.microsoft.com/office/drawing/2014/main" id="{EE4A3D2B-D2E1-7B41-EFE6-74889C087B3D}"/>
              </a:ext>
            </a:extLst>
          </p:cNvPr>
          <p:cNvSpPr>
            <a:spLocks noGrp="1"/>
          </p:cNvSpPr>
          <p:nvPr>
            <p:ph type="sldNum" sz="quarter" idx="12"/>
          </p:nvPr>
        </p:nvSpPr>
        <p:spPr/>
        <p:txBody>
          <a:bodyPr/>
          <a:lstStyle/>
          <a:p>
            <a:pPr>
              <a:defRPr/>
            </a:pPr>
            <a:fld id="{A4C577E2-95DD-1F4B-A688-E8FB02007787}" type="slidenum">
              <a:rPr lang="de-DE" smtClean="0"/>
              <a:pPr>
                <a:defRPr/>
              </a:pPr>
              <a:t>116</a:t>
            </a:fld>
            <a:endParaRPr lang="de-DE"/>
          </a:p>
        </p:txBody>
      </p:sp>
      <p:sp>
        <p:nvSpPr>
          <p:cNvPr id="6" name="TextBox 5">
            <a:extLst>
              <a:ext uri="{FF2B5EF4-FFF2-40B4-BE49-F238E27FC236}">
                <a16:creationId xmlns:a16="http://schemas.microsoft.com/office/drawing/2014/main" id="{9ADFB299-579E-5F48-E659-40864AFFD8E5}"/>
              </a:ext>
            </a:extLst>
          </p:cNvPr>
          <p:cNvSpPr txBox="1"/>
          <p:nvPr/>
        </p:nvSpPr>
        <p:spPr>
          <a:xfrm>
            <a:off x="1868571" y="6029409"/>
            <a:ext cx="6059016" cy="253916"/>
          </a:xfrm>
          <a:prstGeom prst="rect">
            <a:avLst/>
          </a:prstGeom>
          <a:noFill/>
        </p:spPr>
        <p:txBody>
          <a:bodyPr wrap="square">
            <a:spAutoFit/>
          </a:bodyPr>
          <a:lstStyle/>
          <a:p>
            <a:r>
              <a:rPr lang="en-DE" sz="1050" dirty="0"/>
              <a:t>https://medium.com/analytics-vidhya/text-summarization-using-bert-gpt2-xlnet-5ee80608e961</a:t>
            </a:r>
          </a:p>
        </p:txBody>
      </p:sp>
      <p:sp>
        <p:nvSpPr>
          <p:cNvPr id="8" name="TextBox 7">
            <a:extLst>
              <a:ext uri="{FF2B5EF4-FFF2-40B4-BE49-F238E27FC236}">
                <a16:creationId xmlns:a16="http://schemas.microsoft.com/office/drawing/2014/main" id="{D86FCC11-DD73-4603-BF3D-3BDD78FADFD2}"/>
              </a:ext>
            </a:extLst>
          </p:cNvPr>
          <p:cNvSpPr txBox="1"/>
          <p:nvPr/>
        </p:nvSpPr>
        <p:spPr>
          <a:xfrm>
            <a:off x="1871792" y="6236458"/>
            <a:ext cx="4626848" cy="261610"/>
          </a:xfrm>
          <a:prstGeom prst="rect">
            <a:avLst/>
          </a:prstGeom>
          <a:noFill/>
        </p:spPr>
        <p:txBody>
          <a:bodyPr wrap="square">
            <a:spAutoFit/>
          </a:bodyPr>
          <a:lstStyle/>
          <a:p>
            <a:r>
              <a:rPr lang="en-DE" sz="1100" dirty="0"/>
              <a:t>https://ai.googleblog.com/2020/06/pegasus-state-of-art-model-for.html</a:t>
            </a:r>
          </a:p>
        </p:txBody>
      </p:sp>
    </p:spTree>
    <p:extLst>
      <p:ext uri="{BB962C8B-B14F-4D97-AF65-F5344CB8AC3E}">
        <p14:creationId xmlns:p14="http://schemas.microsoft.com/office/powerpoint/2010/main" val="29514815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DA0822-75EB-4E1B-A9A0-DA1BB1C90F54}"/>
              </a:ext>
            </a:extLst>
          </p:cNvPr>
          <p:cNvSpPr>
            <a:spLocks noGrp="1"/>
          </p:cNvSpPr>
          <p:nvPr>
            <p:ph type="title"/>
          </p:nvPr>
        </p:nvSpPr>
        <p:spPr/>
        <p:txBody>
          <a:bodyPr/>
          <a:lstStyle/>
          <a:p>
            <a:r>
              <a:rPr lang="en-US" altLang="zh-TW" dirty="0"/>
              <a:t>Summarization with attention-based AE + AR </a:t>
            </a:r>
            <a:endParaRPr lang="zh-TW" altLang="en-US" dirty="0"/>
          </a:p>
        </p:txBody>
      </p:sp>
      <p:sp>
        <p:nvSpPr>
          <p:cNvPr id="7" name="矩形: 圓角 6">
            <a:extLst>
              <a:ext uri="{FF2B5EF4-FFF2-40B4-BE49-F238E27FC236}">
                <a16:creationId xmlns:a16="http://schemas.microsoft.com/office/drawing/2014/main" id="{711EA221-FB74-44AA-BC73-89993B0AF484}"/>
              </a:ext>
            </a:extLst>
          </p:cNvPr>
          <p:cNvSpPr/>
          <p:nvPr/>
        </p:nvSpPr>
        <p:spPr>
          <a:xfrm>
            <a:off x="1012291" y="3284984"/>
            <a:ext cx="2253476" cy="12385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000" dirty="0"/>
              <a:t>Summarizer </a:t>
            </a:r>
            <a:endParaRPr lang="zh-TW" altLang="en-US" sz="2000" dirty="0"/>
          </a:p>
        </p:txBody>
      </p:sp>
      <p:pic>
        <p:nvPicPr>
          <p:cNvPr id="8" name="Picture 4" descr="ãdocumentãçåçæå°çµæ">
            <a:extLst>
              <a:ext uri="{FF2B5EF4-FFF2-40B4-BE49-F238E27FC236}">
                <a16:creationId xmlns:a16="http://schemas.microsoft.com/office/drawing/2014/main" id="{624B560E-4D60-446A-9B0D-2120254225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268760"/>
            <a:ext cx="957864" cy="117322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067FFE26-27D3-4157-B8ED-5743BB3DAFFD}"/>
              </a:ext>
            </a:extLst>
          </p:cNvPr>
          <p:cNvSpPr txBox="1"/>
          <p:nvPr/>
        </p:nvSpPr>
        <p:spPr>
          <a:xfrm>
            <a:off x="643409" y="2391817"/>
            <a:ext cx="2622358" cy="400110"/>
          </a:xfrm>
          <a:prstGeom prst="rect">
            <a:avLst/>
          </a:prstGeom>
          <a:noFill/>
        </p:spPr>
        <p:txBody>
          <a:bodyPr wrap="square" rtlCol="0">
            <a:spAutoFit/>
          </a:bodyPr>
          <a:lstStyle/>
          <a:p>
            <a:pPr algn="ctr"/>
            <a:r>
              <a:rPr lang="en-US" altLang="zh-TW" sz="2000" dirty="0"/>
              <a:t>Document Set </a:t>
            </a:r>
            <a:endParaRPr lang="zh-TW" altLang="en-US" sz="2000" dirty="0"/>
          </a:p>
        </p:txBody>
      </p:sp>
      <p:pic>
        <p:nvPicPr>
          <p:cNvPr id="1026" name="Picture 2" descr="ãwikiãçåçæå°çµæ">
            <a:extLst>
              <a:ext uri="{FF2B5EF4-FFF2-40B4-BE49-F238E27FC236}">
                <a16:creationId xmlns:a16="http://schemas.microsoft.com/office/drawing/2014/main" id="{9941611D-989D-4A50-9D09-EE8C966DB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056" y="5013176"/>
            <a:ext cx="1541910" cy="1541910"/>
          </a:xfrm>
          <a:prstGeom prst="rect">
            <a:avLst/>
          </a:prstGeom>
          <a:noFill/>
          <a:extLst>
            <a:ext uri="{909E8E84-426E-40DD-AFC4-6F175D3DCCD1}">
              <a14:hiddenFill xmlns:a14="http://schemas.microsoft.com/office/drawing/2010/main">
                <a:solidFill>
                  <a:srgbClr val="FFFFFF"/>
                </a:solidFill>
              </a14:hiddenFill>
            </a:ext>
          </a:extLst>
        </p:spPr>
      </p:pic>
      <p:sp>
        <p:nvSpPr>
          <p:cNvPr id="10" name="箭號: 向右 9">
            <a:extLst>
              <a:ext uri="{FF2B5EF4-FFF2-40B4-BE49-F238E27FC236}">
                <a16:creationId xmlns:a16="http://schemas.microsoft.com/office/drawing/2014/main" id="{4CE597F1-C576-41D4-9140-952BE2580E26}"/>
              </a:ext>
            </a:extLst>
          </p:cNvPr>
          <p:cNvSpPr/>
          <p:nvPr/>
        </p:nvSpPr>
        <p:spPr>
          <a:xfrm rot="5400000">
            <a:off x="1780486" y="2881681"/>
            <a:ext cx="473051" cy="2885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3" name="圖片 3">
            <a:extLst>
              <a:ext uri="{FF2B5EF4-FFF2-40B4-BE49-F238E27FC236}">
                <a16:creationId xmlns:a16="http://schemas.microsoft.com/office/drawing/2014/main" id="{97AFEFF7-302F-FD02-0F01-4DD3F84C6C2D}"/>
              </a:ext>
            </a:extLst>
          </p:cNvPr>
          <p:cNvPicPr>
            <a:picLocks noChangeAspect="1"/>
          </p:cNvPicPr>
          <p:nvPr/>
        </p:nvPicPr>
        <p:blipFill>
          <a:blip r:embed="rId4"/>
          <a:stretch>
            <a:fillRect/>
          </a:stretch>
        </p:blipFill>
        <p:spPr>
          <a:xfrm>
            <a:off x="4283968" y="1177921"/>
            <a:ext cx="3677646" cy="5126963"/>
          </a:xfrm>
          <a:prstGeom prst="rect">
            <a:avLst/>
          </a:prstGeom>
        </p:spPr>
      </p:pic>
      <p:sp>
        <p:nvSpPr>
          <p:cNvPr id="14" name="箭號: 向右 9">
            <a:extLst>
              <a:ext uri="{FF2B5EF4-FFF2-40B4-BE49-F238E27FC236}">
                <a16:creationId xmlns:a16="http://schemas.microsoft.com/office/drawing/2014/main" id="{CB910DA9-0B42-5964-82BA-9245C280993B}"/>
              </a:ext>
            </a:extLst>
          </p:cNvPr>
          <p:cNvSpPr/>
          <p:nvPr/>
        </p:nvSpPr>
        <p:spPr>
          <a:xfrm rot="5400000">
            <a:off x="1780486" y="4632361"/>
            <a:ext cx="473051" cy="2885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Cloud Callout 14">
            <a:extLst>
              <a:ext uri="{FF2B5EF4-FFF2-40B4-BE49-F238E27FC236}">
                <a16:creationId xmlns:a16="http://schemas.microsoft.com/office/drawing/2014/main" id="{52EFB003-C508-863B-A723-9EB402F4AD3C}"/>
              </a:ext>
            </a:extLst>
          </p:cNvPr>
          <p:cNvSpPr/>
          <p:nvPr/>
        </p:nvSpPr>
        <p:spPr>
          <a:xfrm>
            <a:off x="2509155" y="1268760"/>
            <a:ext cx="3621857" cy="1052736"/>
          </a:xfrm>
          <a:prstGeom prst="cloudCallout">
            <a:avLst>
              <a:gd name="adj1" fmla="val 18366"/>
              <a:gd name="adj2" fmla="val 819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No recurrence in transformers???</a:t>
            </a:r>
          </a:p>
        </p:txBody>
      </p:sp>
    </p:spTree>
    <p:extLst>
      <p:ext uri="{BB962C8B-B14F-4D97-AF65-F5344CB8AC3E}">
        <p14:creationId xmlns:p14="http://schemas.microsoft.com/office/powerpoint/2010/main" val="629984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4" grpId="0" animBg="1"/>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DB6F3-D61F-3334-0904-0E36092075CB}"/>
              </a:ext>
            </a:extLst>
          </p:cNvPr>
          <p:cNvSpPr>
            <a:spLocks noGrp="1"/>
          </p:cNvSpPr>
          <p:nvPr>
            <p:ph idx="1"/>
          </p:nvPr>
        </p:nvSpPr>
        <p:spPr/>
        <p:txBody>
          <a:bodyPr/>
          <a:lstStyle/>
          <a:p>
            <a:endParaRPr lang="en-DE"/>
          </a:p>
        </p:txBody>
      </p:sp>
      <p:sp>
        <p:nvSpPr>
          <p:cNvPr id="4" name="Slide Number Placeholder 3">
            <a:extLst>
              <a:ext uri="{FF2B5EF4-FFF2-40B4-BE49-F238E27FC236}">
                <a16:creationId xmlns:a16="http://schemas.microsoft.com/office/drawing/2014/main" id="{F1A64687-6642-20CA-A875-02B428CD37F0}"/>
              </a:ext>
            </a:extLst>
          </p:cNvPr>
          <p:cNvSpPr>
            <a:spLocks noGrp="1"/>
          </p:cNvSpPr>
          <p:nvPr>
            <p:ph type="sldNum" sz="quarter" idx="12"/>
          </p:nvPr>
        </p:nvSpPr>
        <p:spPr/>
        <p:txBody>
          <a:bodyPr/>
          <a:lstStyle/>
          <a:p>
            <a:pPr>
              <a:defRPr/>
            </a:pPr>
            <a:fld id="{A4C577E2-95DD-1F4B-A688-E8FB02007787}" type="slidenum">
              <a:rPr lang="de-DE" smtClean="0"/>
              <a:pPr>
                <a:defRPr/>
              </a:pPr>
              <a:t>118</a:t>
            </a:fld>
            <a:endParaRPr lang="de-DE"/>
          </a:p>
        </p:txBody>
      </p:sp>
      <p:pic>
        <p:nvPicPr>
          <p:cNvPr id="5" name="Content Placeholder 4">
            <a:extLst>
              <a:ext uri="{FF2B5EF4-FFF2-40B4-BE49-F238E27FC236}">
                <a16:creationId xmlns:a16="http://schemas.microsoft.com/office/drawing/2014/main" id="{51EA5CC4-F8E4-8EF4-9BFA-370F566C502E}"/>
              </a:ext>
            </a:extLst>
          </p:cNvPr>
          <p:cNvPicPr>
            <a:picLocks noChangeAspect="1"/>
          </p:cNvPicPr>
          <p:nvPr/>
        </p:nvPicPr>
        <p:blipFill>
          <a:blip r:embed="rId2"/>
          <a:stretch>
            <a:fillRect/>
          </a:stretch>
        </p:blipFill>
        <p:spPr bwMode="auto">
          <a:xfrm>
            <a:off x="1115616" y="744"/>
            <a:ext cx="6706165" cy="65976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a:extLst>
              <a:ext uri="{FF2B5EF4-FFF2-40B4-BE49-F238E27FC236}">
                <a16:creationId xmlns:a16="http://schemas.microsoft.com/office/drawing/2014/main" id="{0326429C-B0A9-97E4-6135-F371BE08211E}"/>
              </a:ext>
            </a:extLst>
          </p:cNvPr>
          <p:cNvSpPr>
            <a:spLocks noGrp="1"/>
          </p:cNvSpPr>
          <p:nvPr>
            <p:ph type="title"/>
          </p:nvPr>
        </p:nvSpPr>
        <p:spPr/>
        <p:txBody>
          <a:bodyPr/>
          <a:lstStyle/>
          <a:p>
            <a:r>
              <a:rPr lang="en-US" altLang="zh-TW" dirty="0"/>
              <a:t>Universal Transformer</a:t>
            </a:r>
            <a:endParaRPr lang="en-DE" dirty="0"/>
          </a:p>
        </p:txBody>
      </p:sp>
      <p:sp>
        <p:nvSpPr>
          <p:cNvPr id="7" name="TextBox 6">
            <a:extLst>
              <a:ext uri="{FF2B5EF4-FFF2-40B4-BE49-F238E27FC236}">
                <a16:creationId xmlns:a16="http://schemas.microsoft.com/office/drawing/2014/main" id="{31C4D2BB-3EF4-32F8-C5E2-B2388991492F}"/>
              </a:ext>
            </a:extLst>
          </p:cNvPr>
          <p:cNvSpPr txBox="1"/>
          <p:nvPr/>
        </p:nvSpPr>
        <p:spPr>
          <a:xfrm>
            <a:off x="827584" y="1196975"/>
            <a:ext cx="4572000" cy="369332"/>
          </a:xfrm>
          <a:prstGeom prst="rect">
            <a:avLst/>
          </a:prstGeom>
          <a:noFill/>
        </p:spPr>
        <p:txBody>
          <a:bodyPr wrap="square">
            <a:spAutoFit/>
          </a:bodyPr>
          <a:lstStyle/>
          <a:p>
            <a:r>
              <a:rPr lang="en-DE" dirty="0"/>
              <a:t>https://arxiv.org/abs/1807.03819</a:t>
            </a:r>
          </a:p>
        </p:txBody>
      </p:sp>
    </p:spTree>
    <p:extLst>
      <p:ext uri="{BB962C8B-B14F-4D97-AF65-F5344CB8AC3E}">
        <p14:creationId xmlns:p14="http://schemas.microsoft.com/office/powerpoint/2010/main" val="4214349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4.bp.blogspot.com/-OlrV-PAtEkQ/W3RkOJCBkaI/AAAAAAAADOg/gNZXo_eK3tMNOmIfsuvPzrRfNb3qFQwJwCLcBGAs/s1600/image1.gif">
            <a:extLst>
              <a:ext uri="{FF2B5EF4-FFF2-40B4-BE49-F238E27FC236}">
                <a16:creationId xmlns:a16="http://schemas.microsoft.com/office/drawing/2014/main" id="{73A9EDB0-AF1A-4E61-80E5-8CE2D023C2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29292"/>
            <a:ext cx="9144000" cy="479425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006E794-7DF7-446B-B3E6-0A9A15298341}"/>
              </a:ext>
            </a:extLst>
          </p:cNvPr>
          <p:cNvSpPr>
            <a:spLocks noGrp="1"/>
          </p:cNvSpPr>
          <p:nvPr>
            <p:ph type="title"/>
          </p:nvPr>
        </p:nvSpPr>
        <p:spPr/>
        <p:txBody>
          <a:bodyPr/>
          <a:lstStyle/>
          <a:p>
            <a:r>
              <a:rPr lang="en-US" altLang="zh-TW" dirty="0"/>
              <a:t>Universal Transformer</a:t>
            </a:r>
            <a:endParaRPr lang="zh-TW" altLang="en-US" dirty="0"/>
          </a:p>
        </p:txBody>
      </p:sp>
      <p:sp>
        <p:nvSpPr>
          <p:cNvPr id="4" name="矩形 3">
            <a:extLst>
              <a:ext uri="{FF2B5EF4-FFF2-40B4-BE49-F238E27FC236}">
                <a16:creationId xmlns:a16="http://schemas.microsoft.com/office/drawing/2014/main" id="{5175AC41-61E3-406C-A3A4-F411C824A309}"/>
              </a:ext>
            </a:extLst>
          </p:cNvPr>
          <p:cNvSpPr/>
          <p:nvPr/>
        </p:nvSpPr>
        <p:spPr>
          <a:xfrm>
            <a:off x="628650" y="5949280"/>
            <a:ext cx="7728055" cy="369332"/>
          </a:xfrm>
          <a:prstGeom prst="rect">
            <a:avLst/>
          </a:prstGeom>
        </p:spPr>
        <p:txBody>
          <a:bodyPr wrap="square">
            <a:spAutoFit/>
          </a:bodyPr>
          <a:lstStyle/>
          <a:p>
            <a:pPr algn="ctr"/>
            <a:r>
              <a:rPr lang="en-US" altLang="zh-TW" dirty="0">
                <a:hlinkClick r:id="rId4"/>
              </a:rPr>
              <a:t>https://ai.googleblog.com/2018/08/moving-beyond-translation-with.html</a:t>
            </a:r>
            <a:endParaRPr lang="zh-TW" altLang="en-US" dirty="0"/>
          </a:p>
        </p:txBody>
      </p:sp>
      <p:sp>
        <p:nvSpPr>
          <p:cNvPr id="7" name="Content Placeholder 6">
            <a:extLst>
              <a:ext uri="{FF2B5EF4-FFF2-40B4-BE49-F238E27FC236}">
                <a16:creationId xmlns:a16="http://schemas.microsoft.com/office/drawing/2014/main" id="{28FCD586-AF33-8F57-A9A7-C268AB239CF1}"/>
              </a:ext>
            </a:extLst>
          </p:cNvPr>
          <p:cNvSpPr>
            <a:spLocks noGrp="1"/>
          </p:cNvSpPr>
          <p:nvPr>
            <p:ph idx="1"/>
          </p:nvPr>
        </p:nvSpPr>
        <p:spPr/>
        <p:txBody>
          <a:bodyPr/>
          <a:lstStyle/>
          <a:p>
            <a:endParaRPr lang="en-DE"/>
          </a:p>
        </p:txBody>
      </p:sp>
    </p:spTree>
    <p:extLst>
      <p:ext uri="{BB962C8B-B14F-4D97-AF65-F5344CB8AC3E}">
        <p14:creationId xmlns:p14="http://schemas.microsoft.com/office/powerpoint/2010/main" val="36572834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38861" y="1257904"/>
            <a:ext cx="5850258" cy="22014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5536" y="261105"/>
            <a:ext cx="8208912" cy="503192"/>
          </a:xfrm>
          <a:prstGeom prst="rect">
            <a:avLst/>
          </a:prstGeom>
        </p:spPr>
        <p:txBody>
          <a:bodyPr vert="horz" wrap="square" lIns="0" tIns="10646" rIns="0" bIns="0" numCol="1" rtlCol="0" anchor="t" anchorCtr="0" compatLnSpc="1">
            <a:prstTxWarp prst="textNoShape">
              <a:avLst/>
            </a:prstTxWarp>
            <a:spAutoFit/>
          </a:bodyPr>
          <a:lstStyle/>
          <a:p>
            <a:pPr marL="11206">
              <a:spcBef>
                <a:spcPts val="84"/>
              </a:spcBef>
            </a:pPr>
            <a:r>
              <a:rPr spc="-4" dirty="0"/>
              <a:t>Long Short </a:t>
            </a:r>
            <a:r>
              <a:rPr spc="-84" dirty="0"/>
              <a:t>Term </a:t>
            </a:r>
            <a:r>
              <a:rPr spc="-4" dirty="0"/>
              <a:t>Memory Networks</a:t>
            </a:r>
            <a:r>
              <a:rPr spc="31" dirty="0"/>
              <a:t> </a:t>
            </a:r>
            <a:r>
              <a:rPr spc="-4" dirty="0"/>
              <a:t>(LSTMs)</a:t>
            </a:r>
            <a:endParaRPr dirty="0"/>
          </a:p>
        </p:txBody>
      </p:sp>
      <p:sp>
        <p:nvSpPr>
          <p:cNvPr id="13" name="object 13"/>
          <p:cNvSpPr txBox="1"/>
          <p:nvPr/>
        </p:nvSpPr>
        <p:spPr>
          <a:xfrm>
            <a:off x="2702004" y="6500717"/>
            <a:ext cx="3742204" cy="168643"/>
          </a:xfrm>
          <a:prstGeom prst="rect">
            <a:avLst/>
          </a:prstGeom>
        </p:spPr>
        <p:txBody>
          <a:bodyPr vert="horz" wrap="square" lIns="0" tIns="12326" rIns="0" bIns="0" rtlCol="0">
            <a:spAutoFit/>
          </a:bodyPr>
          <a:lstStyle/>
          <a:p>
            <a:pPr marL="11206">
              <a:spcBef>
                <a:spcPts val="97"/>
              </a:spcBef>
            </a:pPr>
            <a:r>
              <a:rPr sz="1015" dirty="0">
                <a:solidFill>
                  <a:srgbClr val="0B05FF"/>
                </a:solidFill>
                <a:latin typeface="Helvetica"/>
                <a:cs typeface="Helvetica"/>
              </a:rPr>
              <a:t>https://colah.github.io/posts/2015-08-Understanding-LSTMs/</a:t>
            </a:r>
          </a:p>
        </p:txBody>
      </p:sp>
      <p:sp>
        <p:nvSpPr>
          <p:cNvPr id="16" name="object 9">
            <a:extLst>
              <a:ext uri="{FF2B5EF4-FFF2-40B4-BE49-F238E27FC236}">
                <a16:creationId xmlns:a16="http://schemas.microsoft.com/office/drawing/2014/main" id="{084CB028-C390-4649-A1FF-B453B9D7C051}"/>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8" name="Slide Number Placeholder 3">
            <a:extLst>
              <a:ext uri="{FF2B5EF4-FFF2-40B4-BE49-F238E27FC236}">
                <a16:creationId xmlns:a16="http://schemas.microsoft.com/office/drawing/2014/main" id="{A1E32295-1409-4741-B6DC-830D6A874711}"/>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12</a:t>
            </a:fld>
            <a:endParaRPr lang="de-DE"/>
          </a:p>
        </p:txBody>
      </p:sp>
      <p:pic>
        <p:nvPicPr>
          <p:cNvPr id="20" name="Picture 19" descr="Diagram, shape&#10;&#10;Description automatically generated">
            <a:extLst>
              <a:ext uri="{FF2B5EF4-FFF2-40B4-BE49-F238E27FC236}">
                <a16:creationId xmlns:a16="http://schemas.microsoft.com/office/drawing/2014/main" id="{5F1568E5-E111-D443-BFD4-AF5215B5E0AE}"/>
              </a:ext>
            </a:extLst>
          </p:cNvPr>
          <p:cNvPicPr>
            <a:picLocks noChangeAspect="1"/>
          </p:cNvPicPr>
          <p:nvPr/>
        </p:nvPicPr>
        <p:blipFill>
          <a:blip r:embed="rId3"/>
          <a:stretch>
            <a:fillRect/>
          </a:stretch>
        </p:blipFill>
        <p:spPr>
          <a:xfrm>
            <a:off x="839535" y="4077072"/>
            <a:ext cx="7125047" cy="1296867"/>
          </a:xfrm>
          <a:prstGeom prst="rect">
            <a:avLst/>
          </a:prstGeom>
        </p:spPr>
      </p:pic>
    </p:spTree>
    <p:extLst>
      <p:ext uri="{BB962C8B-B14F-4D97-AF65-F5344CB8AC3E}">
        <p14:creationId xmlns:p14="http://schemas.microsoft.com/office/powerpoint/2010/main" val="197029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84784"/>
            <a:ext cx="7772400" cy="2088232"/>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400" b="1" dirty="0">
                <a:cs typeface="+mj-cs"/>
              </a:rPr>
              <a:t> </a:t>
            </a:r>
            <a:br>
              <a:rPr lang="de-DE" sz="3600" b="1" dirty="0">
                <a:cs typeface="+mj-cs"/>
              </a:rPr>
            </a:br>
            <a:r>
              <a:rPr lang="en-US" sz="2800" dirty="0"/>
              <a:t> </a:t>
            </a:r>
            <a:r>
              <a:rPr lang="en-US" sz="2800" b="1" dirty="0"/>
              <a:t>1d-CNNs LSTMs </a:t>
            </a:r>
            <a:r>
              <a:rPr lang="en-US" sz="2800" b="1" dirty="0" err="1"/>
              <a:t>ELMo</a:t>
            </a:r>
            <a:r>
              <a:rPr lang="en-US" sz="2800" b="1" dirty="0"/>
              <a:t> Transformers BERT GPT</a:t>
            </a:r>
            <a:endParaRPr lang="de-DE" sz="3600" b="1" dirty="0">
              <a:cs typeface="+mj-cs"/>
            </a:endParaRPr>
          </a:p>
        </p:txBody>
      </p:sp>
      <p:sp>
        <p:nvSpPr>
          <p:cNvPr id="3" name="Untertitel 2"/>
          <p:cNvSpPr>
            <a:spLocks noGrp="1"/>
          </p:cNvSpPr>
          <p:nvPr>
            <p:ph type="subTitle" idx="1"/>
          </p:nvPr>
        </p:nvSpPr>
        <p:spPr>
          <a:xfrm>
            <a:off x="1371600" y="3717032"/>
            <a:ext cx="6400800" cy="2304356"/>
          </a:xfrm>
        </p:spPr>
        <p:txBody>
          <a:bodyPr/>
          <a:lstStyle/>
          <a:p>
            <a:pPr eaLnBrk="1" hangingPunct="1">
              <a:defRPr/>
            </a:pPr>
            <a:r>
              <a:rPr lang="de-DE" dirty="0">
                <a:cs typeface="+mn-cs"/>
              </a:rPr>
              <a:t>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p:txBody>
      </p:sp>
    </p:spTree>
    <p:extLst>
      <p:ext uri="{BB962C8B-B14F-4D97-AF65-F5344CB8AC3E}">
        <p14:creationId xmlns:p14="http://schemas.microsoft.com/office/powerpoint/2010/main" val="41776950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0165-805D-0199-65C4-D57749236AE2}"/>
              </a:ext>
            </a:extLst>
          </p:cNvPr>
          <p:cNvSpPr>
            <a:spLocks noGrp="1"/>
          </p:cNvSpPr>
          <p:nvPr>
            <p:ph type="title"/>
          </p:nvPr>
        </p:nvSpPr>
        <p:spPr/>
        <p:txBody>
          <a:bodyPr/>
          <a:lstStyle/>
          <a:p>
            <a:r>
              <a:rPr lang="en-DE" dirty="0"/>
              <a:t>Interim Conclusion</a:t>
            </a:r>
          </a:p>
        </p:txBody>
      </p:sp>
      <p:sp>
        <p:nvSpPr>
          <p:cNvPr id="3" name="Content Placeholder 2">
            <a:extLst>
              <a:ext uri="{FF2B5EF4-FFF2-40B4-BE49-F238E27FC236}">
                <a16:creationId xmlns:a16="http://schemas.microsoft.com/office/drawing/2014/main" id="{C60D7D45-5768-5410-3F57-9BE74A705E20}"/>
              </a:ext>
            </a:extLst>
          </p:cNvPr>
          <p:cNvSpPr>
            <a:spLocks noGrp="1"/>
          </p:cNvSpPr>
          <p:nvPr>
            <p:ph idx="1"/>
          </p:nvPr>
        </p:nvSpPr>
        <p:spPr/>
        <p:txBody>
          <a:bodyPr/>
          <a:lstStyle/>
          <a:p>
            <a:r>
              <a:rPr lang="en-DE" dirty="0"/>
              <a:t>Transformers: </a:t>
            </a:r>
            <a:r>
              <a:rPr lang="en-US" dirty="0"/>
              <a:t>Efficient, multi-modal data processors</a:t>
            </a:r>
          </a:p>
          <a:p>
            <a:pPr lvl="1"/>
            <a:r>
              <a:rPr lang="en-US" dirty="0"/>
              <a:t>Based on embedding technology</a:t>
            </a:r>
          </a:p>
          <a:p>
            <a:r>
              <a:rPr lang="en-US" dirty="0" err="1"/>
              <a:t>Postneural</a:t>
            </a:r>
            <a:r>
              <a:rPr lang="en-US" dirty="0"/>
              <a:t> AI: Finally, AI becomes effective</a:t>
            </a:r>
            <a:endParaRPr lang="en-DE" dirty="0"/>
          </a:p>
          <a:p>
            <a:pPr lvl="1"/>
            <a:r>
              <a:rPr lang="en-US" dirty="0"/>
              <a:t>How much of our thoughts and conversation are just filling the gap reasoning?</a:t>
            </a:r>
          </a:p>
          <a:p>
            <a:pPr lvl="1"/>
            <a:r>
              <a:rPr lang="en-US" dirty="0"/>
              <a:t>How much of our thoughts and conversation are just next word prediction?</a:t>
            </a:r>
          </a:p>
          <a:p>
            <a:pPr lvl="1"/>
            <a:r>
              <a:rPr lang="en-US" dirty="0"/>
              <a:t>We just do not care as long as we have a real cool computing device</a:t>
            </a:r>
          </a:p>
          <a:p>
            <a:pPr lvl="1"/>
            <a:r>
              <a:rPr lang="en-US" dirty="0"/>
              <a:t>Example: GPT</a:t>
            </a:r>
          </a:p>
          <a:p>
            <a:r>
              <a:rPr lang="en-US" dirty="0"/>
              <a:t>Recap the GPT family</a:t>
            </a:r>
          </a:p>
        </p:txBody>
      </p:sp>
      <p:sp>
        <p:nvSpPr>
          <p:cNvPr id="4" name="Slide Number Placeholder 3">
            <a:extLst>
              <a:ext uri="{FF2B5EF4-FFF2-40B4-BE49-F238E27FC236}">
                <a16:creationId xmlns:a16="http://schemas.microsoft.com/office/drawing/2014/main" id="{6A109F77-9C35-E7C9-B895-0D8732B45080}"/>
              </a:ext>
            </a:extLst>
          </p:cNvPr>
          <p:cNvSpPr>
            <a:spLocks noGrp="1"/>
          </p:cNvSpPr>
          <p:nvPr>
            <p:ph type="sldNum" sz="quarter" idx="12"/>
          </p:nvPr>
        </p:nvSpPr>
        <p:spPr/>
        <p:txBody>
          <a:bodyPr/>
          <a:lstStyle/>
          <a:p>
            <a:pPr>
              <a:defRPr/>
            </a:pPr>
            <a:fld id="{A4C577E2-95DD-1F4B-A688-E8FB02007787}" type="slidenum">
              <a:rPr lang="de-DE" smtClean="0"/>
              <a:pPr>
                <a:defRPr/>
              </a:pPr>
              <a:t>121</a:t>
            </a:fld>
            <a:endParaRPr lang="de-DE"/>
          </a:p>
        </p:txBody>
      </p:sp>
    </p:spTree>
    <p:extLst>
      <p:ext uri="{BB962C8B-B14F-4D97-AF65-F5344CB8AC3E}">
        <p14:creationId xmlns:p14="http://schemas.microsoft.com/office/powerpoint/2010/main" val="19712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DB35-3F8A-0547-4D8F-5AAA4DC7D383}"/>
              </a:ext>
            </a:extLst>
          </p:cNvPr>
          <p:cNvSpPr>
            <a:spLocks noGrp="1"/>
          </p:cNvSpPr>
          <p:nvPr>
            <p:ph type="title"/>
          </p:nvPr>
        </p:nvSpPr>
        <p:spPr>
          <a:xfrm>
            <a:off x="457200" y="267441"/>
            <a:ext cx="7886700" cy="994172"/>
          </a:xfrm>
        </p:spPr>
        <p:txBody>
          <a:bodyPr>
            <a:normAutofit/>
          </a:bodyPr>
          <a:lstStyle/>
          <a:p>
            <a:r>
              <a:rPr lang="en-US" dirty="0"/>
              <a:t>GPT-1 (2018)</a:t>
            </a:r>
          </a:p>
        </p:txBody>
      </p:sp>
      <p:sp>
        <p:nvSpPr>
          <p:cNvPr id="3" name="Content Placeholder 2">
            <a:extLst>
              <a:ext uri="{FF2B5EF4-FFF2-40B4-BE49-F238E27FC236}">
                <a16:creationId xmlns:a16="http://schemas.microsoft.com/office/drawing/2014/main" id="{A5C0F209-E6E0-73C3-1460-D333A0E4A857}"/>
              </a:ext>
            </a:extLst>
          </p:cNvPr>
          <p:cNvSpPr>
            <a:spLocks noGrp="1"/>
          </p:cNvSpPr>
          <p:nvPr>
            <p:ph idx="1"/>
          </p:nvPr>
        </p:nvSpPr>
        <p:spPr>
          <a:xfrm>
            <a:off x="457200" y="1415779"/>
            <a:ext cx="8229600" cy="4605509"/>
          </a:xfrm>
        </p:spPr>
        <p:txBody>
          <a:bodyPr>
            <a:normAutofit/>
          </a:bodyPr>
          <a:lstStyle/>
          <a:p>
            <a:r>
              <a:rPr lang="en-US" dirty="0"/>
              <a:t>Pre-cursor to BERT (2019) </a:t>
            </a:r>
          </a:p>
          <a:p>
            <a:r>
              <a:rPr lang="en-US" dirty="0"/>
              <a:t>Similar architecture and training procedures </a:t>
            </a:r>
          </a:p>
          <a:p>
            <a:pPr lvl="1"/>
            <a:r>
              <a:rPr lang="en-US" dirty="0"/>
              <a:t>117M parameters in GPT1 vs. 340M for BERT Large</a:t>
            </a:r>
          </a:p>
          <a:p>
            <a:r>
              <a:rPr lang="en-US" dirty="0"/>
              <a:t>Pre-training: Maximize data likelihood as a product of conditional probabilities, trained on Books Corpus</a:t>
            </a:r>
          </a:p>
          <a:p>
            <a:pPr lvl="1"/>
            <a:r>
              <a:rPr lang="en-US" dirty="0"/>
              <a:t>Predict each token based on the k tokens (the “context”) that came before</a:t>
            </a:r>
          </a:p>
          <a:p>
            <a:r>
              <a:rPr lang="en-US" dirty="0"/>
              <a:t>To be fine-tuned for each task while also retaining the generative objective</a:t>
            </a:r>
          </a:p>
          <a:p>
            <a:r>
              <a:rPr lang="en-US" dirty="0"/>
              <a:t>Training and fine-tuning based on gradient descent</a:t>
            </a:r>
          </a:p>
        </p:txBody>
      </p:sp>
      <p:sp>
        <p:nvSpPr>
          <p:cNvPr id="4" name="TextBox 3">
            <a:extLst>
              <a:ext uri="{FF2B5EF4-FFF2-40B4-BE49-F238E27FC236}">
                <a16:creationId xmlns:a16="http://schemas.microsoft.com/office/drawing/2014/main" id="{FD535ECE-1C90-9591-2B9E-8D8C52A65820}"/>
              </a:ext>
            </a:extLst>
          </p:cNvPr>
          <p:cNvSpPr txBox="1"/>
          <p:nvPr/>
        </p:nvSpPr>
        <p:spPr>
          <a:xfrm>
            <a:off x="2234547" y="6604111"/>
            <a:ext cx="5433797" cy="307777"/>
          </a:xfrm>
          <a:prstGeom prst="rect">
            <a:avLst/>
          </a:prstGeom>
          <a:noFill/>
        </p:spPr>
        <p:txBody>
          <a:bodyPr wrap="square">
            <a:spAutoFit/>
          </a:bodyPr>
          <a:lstStyle/>
          <a:p>
            <a:r>
              <a:rPr lang="en-US" sz="1400" dirty="0">
                <a:solidFill>
                  <a:schemeClr val="bg1"/>
                </a:solidFill>
              </a:rPr>
              <a:t>Foundation Models: “Applied Machine Learning” Derek </a:t>
            </a:r>
            <a:r>
              <a:rPr lang="en-US" sz="1400" dirty="0" err="1">
                <a:solidFill>
                  <a:schemeClr val="bg1"/>
                </a:solidFill>
              </a:rPr>
              <a:t>Hoiem</a:t>
            </a:r>
            <a:endParaRPr lang="en-US" sz="1400" dirty="0">
              <a:solidFill>
                <a:schemeClr val="bg1"/>
              </a:solidFill>
            </a:endParaRPr>
          </a:p>
        </p:txBody>
      </p:sp>
    </p:spTree>
    <p:extLst>
      <p:ext uri="{BB962C8B-B14F-4D97-AF65-F5344CB8AC3E}">
        <p14:creationId xmlns:p14="http://schemas.microsoft.com/office/powerpoint/2010/main" val="3358395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2"/>
          <p:cNvSpPr/>
          <p:nvPr/>
        </p:nvSpPr>
        <p:spPr>
          <a:xfrm>
            <a:off x="457110" y="2060640"/>
            <a:ext cx="8226900" cy="2980530"/>
          </a:xfrm>
          <a:prstGeom prst="rect">
            <a:avLst/>
          </a:prstGeom>
          <a:noFill/>
          <a:ln>
            <a:noFill/>
          </a:ln>
        </p:spPr>
        <p:style>
          <a:lnRef idx="0">
            <a:scrgbClr r="0" g="0" b="0"/>
          </a:lnRef>
          <a:fillRef idx="0">
            <a:scrgbClr r="0" g="0" b="0"/>
          </a:fillRef>
          <a:effectRef idx="0">
            <a:scrgbClr r="0" g="0" b="0"/>
          </a:effectRef>
          <a:fontRef idx="minor"/>
        </p:style>
        <p:txBody>
          <a:bodyPr/>
          <a:lstStyle/>
          <a:p>
            <a:endParaRPr lang="en-DE"/>
          </a:p>
        </p:txBody>
      </p:sp>
      <p:sp>
        <p:nvSpPr>
          <p:cNvPr id="91" name="CustomShape 3"/>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05CE2FD1-8EC1-4B59-ADE4-FB5EFC3FA074}" type="slidenum">
              <a:rPr lang="lv-LV" sz="1350" b="1" spc="-1">
                <a:solidFill>
                  <a:srgbClr val="91C329"/>
                </a:solidFill>
                <a:latin typeface="Calibri"/>
                <a:ea typeface="DejaVu Sans"/>
              </a:rPr>
              <a:t>123</a:t>
            </a:fld>
            <a:endParaRPr lang="en-GB" sz="1350" spc="-1">
              <a:latin typeface="Arial"/>
            </a:endParaRPr>
          </a:p>
        </p:txBody>
      </p:sp>
      <p:sp>
        <p:nvSpPr>
          <p:cNvPr id="92" name="CustomShape 4"/>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E2A8E7A6-643A-4C93-BC60-D990C8416A03}" type="slidenum">
              <a:rPr lang="lv-LV" sz="1350" b="1" spc="-1">
                <a:solidFill>
                  <a:srgbClr val="91C329"/>
                </a:solidFill>
                <a:latin typeface="Calibri"/>
                <a:ea typeface="DejaVu Sans"/>
              </a:rPr>
              <a:t>123</a:t>
            </a:fld>
            <a:endParaRPr lang="en-GB" sz="1350" spc="-1">
              <a:latin typeface="Arial"/>
            </a:endParaRPr>
          </a:p>
        </p:txBody>
      </p:sp>
      <p:sp>
        <p:nvSpPr>
          <p:cNvPr id="101" name="CustomShape 12"/>
          <p:cNvSpPr/>
          <p:nvPr/>
        </p:nvSpPr>
        <p:spPr>
          <a:xfrm>
            <a:off x="297810" y="1723276"/>
            <a:ext cx="4817115" cy="2399567"/>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en-US" b="1" dirty="0"/>
              <a:t>Function: </a:t>
            </a:r>
            <a:r>
              <a:rPr lang="en-US" dirty="0"/>
              <a:t>y = f(x) e.g. </a:t>
            </a:r>
            <a:r>
              <a:rPr lang="en-US" b="1" dirty="0"/>
              <a:t>y=x</a:t>
            </a:r>
            <a:r>
              <a:rPr lang="en-US" b="1" baseline="30000" dirty="0"/>
              <a:t>2</a:t>
            </a:r>
          </a:p>
          <a:p>
            <a:endParaRPr lang="en-US" b="1" baseline="30000" dirty="0"/>
          </a:p>
          <a:p>
            <a:r>
              <a:rPr lang="en-US" b="1" dirty="0"/>
              <a:t>Minimize function: </a:t>
            </a:r>
          </a:p>
          <a:p>
            <a:pPr marL="557213" lvl="1" indent="-214313">
              <a:buFont typeface="Arial" panose="020B0604020202020204" pitchFamily="34" charset="0"/>
              <a:buChar char="•"/>
            </a:pPr>
            <a:r>
              <a:rPr lang="en-US" dirty="0"/>
              <a:t>min f(x) – find smallest f(x) value</a:t>
            </a:r>
          </a:p>
          <a:p>
            <a:pPr marL="557213" lvl="1" indent="-214313">
              <a:buFont typeface="Arial" panose="020B0604020202020204" pitchFamily="34" charset="0"/>
              <a:buChar char="•"/>
            </a:pPr>
            <a:r>
              <a:rPr lang="en-US" dirty="0" err="1"/>
              <a:t>argmin</a:t>
            </a:r>
            <a:r>
              <a:rPr lang="en-US" dirty="0"/>
              <a:t> f(x) – find </a:t>
            </a:r>
            <a:r>
              <a:rPr lang="en-US" dirty="0" err="1"/>
              <a:t>x</a:t>
            </a:r>
            <a:r>
              <a:rPr lang="en-US" baseline="30000" dirty="0" err="1"/>
              <a:t>min</a:t>
            </a:r>
            <a:r>
              <a:rPr lang="en-US" dirty="0"/>
              <a:t> </a:t>
            </a:r>
            <a:r>
              <a:rPr lang="en-US" dirty="0" err="1"/>
              <a:t>s.t.</a:t>
            </a:r>
            <a:r>
              <a:rPr lang="en-US" dirty="0"/>
              <a:t> f(</a:t>
            </a:r>
            <a:r>
              <a:rPr lang="en-US" dirty="0" err="1"/>
              <a:t>x</a:t>
            </a:r>
            <a:r>
              <a:rPr lang="en-US" baseline="30000" dirty="0" err="1"/>
              <a:t>min</a:t>
            </a:r>
            <a:r>
              <a:rPr lang="en-US" dirty="0"/>
              <a:t>) is smallest value</a:t>
            </a:r>
          </a:p>
          <a:p>
            <a:pPr lvl="1"/>
            <a:endParaRPr lang="en-US" dirty="0"/>
          </a:p>
          <a:p>
            <a:endParaRPr lang="en-US" dirty="0"/>
          </a:p>
          <a:p>
            <a:pPr>
              <a:lnSpc>
                <a:spcPct val="100000"/>
              </a:lnSpc>
            </a:pPr>
            <a:r>
              <a:rPr lang="en-US" sz="1350" spc="-1" baseline="14000000" dirty="0" err="1">
                <a:solidFill>
                  <a:srgbClr val="333333"/>
                </a:solidFill>
                <a:latin typeface="Calibri"/>
              </a:rPr>
              <a:t>t</a:t>
            </a:r>
            <a:r>
              <a:rPr lang="en-US" spc="-1" baseline="14000000" dirty="0" err="1">
                <a:solidFill>
                  <a:srgbClr val="333333"/>
                </a:solidFill>
                <a:latin typeface="Calibri"/>
              </a:rPr>
              <a:t>achin</a:t>
            </a:r>
            <a:r>
              <a:rPr lang="en-US" spc="-1" baseline="14000000" dirty="0">
                <a:solidFill>
                  <a:srgbClr val="333333"/>
                </a:solidFill>
                <a:latin typeface="Calibri"/>
              </a:rPr>
              <a:t> - le ear</a:t>
            </a:r>
            <a:endParaRPr lang="en-GB" sz="1350" spc="-1" dirty="0">
              <a:latin typeface="Arial"/>
            </a:endParaRPr>
          </a:p>
        </p:txBody>
      </p:sp>
      <p:sp>
        <p:nvSpPr>
          <p:cNvPr id="3" name="CustomShape 5">
            <a:extLst>
              <a:ext uri="{FF2B5EF4-FFF2-40B4-BE49-F238E27FC236}">
                <a16:creationId xmlns:a16="http://schemas.microsoft.com/office/drawing/2014/main" id="{8EAF5A13-15B7-465B-AF0A-2FDE8AF5751C}"/>
              </a:ext>
            </a:extLst>
          </p:cNvPr>
          <p:cNvSpPr/>
          <p:nvPr/>
        </p:nvSpPr>
        <p:spPr>
          <a:xfrm>
            <a:off x="297810" y="287176"/>
            <a:ext cx="7154510" cy="339930"/>
          </a:xfrm>
          <a:prstGeom prst="rect">
            <a:avLst/>
          </a:prstGeom>
          <a:noFill/>
          <a:ln>
            <a:noFill/>
          </a:ln>
        </p:spPr>
        <p:style>
          <a:lnRef idx="0">
            <a:scrgbClr r="0" g="0" b="0"/>
          </a:lnRef>
          <a:fillRef idx="0">
            <a:scrgbClr r="0" g="0" b="0"/>
          </a:fillRef>
          <a:effectRef idx="0">
            <a:scrgbClr r="0" g="0" b="0"/>
          </a:effectRef>
          <a:fontRef idx="minor"/>
        </p:style>
        <p:txBody>
          <a:bodyPr lIns="51300" tIns="25650" rIns="51300" bIns="25650">
            <a:noAutofit/>
          </a:bodyPr>
          <a:lstStyle/>
          <a:p>
            <a:pPr algn="ctr">
              <a:lnSpc>
                <a:spcPct val="100000"/>
              </a:lnSpc>
            </a:pPr>
            <a:r>
              <a:rPr lang="en-GB" sz="2700" b="1" spc="-1" dirty="0">
                <a:solidFill>
                  <a:srgbClr val="484537"/>
                </a:solidFill>
                <a:latin typeface="Calibri"/>
                <a:ea typeface="Calibri"/>
              </a:rPr>
              <a:t>Gradient-Based function minimization (GD):</a:t>
            </a:r>
            <a:endParaRPr lang="en-GB" sz="2700" spc="-1" dirty="0">
              <a:latin typeface="Arial"/>
            </a:endParaRPr>
          </a:p>
        </p:txBody>
      </p:sp>
      <p:pic>
        <p:nvPicPr>
          <p:cNvPr id="8" name="Picture 7" descr="Diagram&#10;&#10;Description automatically generated">
            <a:extLst>
              <a:ext uri="{FF2B5EF4-FFF2-40B4-BE49-F238E27FC236}">
                <a16:creationId xmlns:a16="http://schemas.microsoft.com/office/drawing/2014/main" id="{2CEA5174-2501-4D3A-B571-A5D10A14E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735" y="1545433"/>
            <a:ext cx="2093468" cy="2028963"/>
          </a:xfrm>
          <a:prstGeom prst="rect">
            <a:avLst/>
          </a:prstGeom>
        </p:spPr>
      </p:pic>
      <p:sp>
        <p:nvSpPr>
          <p:cNvPr id="2" name="Cloud Callout 1">
            <a:extLst>
              <a:ext uri="{FF2B5EF4-FFF2-40B4-BE49-F238E27FC236}">
                <a16:creationId xmlns:a16="http://schemas.microsoft.com/office/drawing/2014/main" id="{78407532-1DA4-E926-0AA5-EB7099ED2814}"/>
              </a:ext>
            </a:extLst>
          </p:cNvPr>
          <p:cNvSpPr/>
          <p:nvPr/>
        </p:nvSpPr>
        <p:spPr>
          <a:xfrm>
            <a:off x="4872549" y="4055943"/>
            <a:ext cx="3312368" cy="1970453"/>
          </a:xfrm>
          <a:prstGeom prst="cloudCallout">
            <a:avLst>
              <a:gd name="adj1" fmla="val -24305"/>
              <a:gd name="adj2" fmla="val -674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Could be a loss function</a:t>
            </a:r>
          </a:p>
        </p:txBody>
      </p:sp>
    </p:spTree>
    <p:extLst>
      <p:ext uri="{BB962C8B-B14F-4D97-AF65-F5344CB8AC3E}">
        <p14:creationId xmlns:p14="http://schemas.microsoft.com/office/powerpoint/2010/main" val="31795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2"/>
          <p:cNvSpPr/>
          <p:nvPr/>
        </p:nvSpPr>
        <p:spPr>
          <a:xfrm>
            <a:off x="457110" y="2060640"/>
            <a:ext cx="8226900" cy="2980530"/>
          </a:xfrm>
          <a:prstGeom prst="rect">
            <a:avLst/>
          </a:prstGeom>
          <a:noFill/>
          <a:ln>
            <a:noFill/>
          </a:ln>
        </p:spPr>
        <p:style>
          <a:lnRef idx="0">
            <a:scrgbClr r="0" g="0" b="0"/>
          </a:lnRef>
          <a:fillRef idx="0">
            <a:scrgbClr r="0" g="0" b="0"/>
          </a:fillRef>
          <a:effectRef idx="0">
            <a:scrgbClr r="0" g="0" b="0"/>
          </a:effectRef>
          <a:fontRef idx="minor"/>
        </p:style>
        <p:txBody>
          <a:bodyPr/>
          <a:lstStyle/>
          <a:p>
            <a:endParaRPr lang="en-DE"/>
          </a:p>
        </p:txBody>
      </p:sp>
      <p:sp>
        <p:nvSpPr>
          <p:cNvPr id="91" name="CustomShape 3"/>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05CE2FD1-8EC1-4B59-ADE4-FB5EFC3FA074}" type="slidenum">
              <a:rPr lang="lv-LV" sz="1350" b="1" spc="-1">
                <a:solidFill>
                  <a:srgbClr val="91C329"/>
                </a:solidFill>
                <a:latin typeface="Calibri"/>
                <a:ea typeface="DejaVu Sans"/>
              </a:rPr>
              <a:t>124</a:t>
            </a:fld>
            <a:endParaRPr lang="en-GB" sz="1350" spc="-1">
              <a:latin typeface="Arial"/>
            </a:endParaRPr>
          </a:p>
        </p:txBody>
      </p:sp>
      <p:sp>
        <p:nvSpPr>
          <p:cNvPr id="92" name="CustomShape 4"/>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E2A8E7A6-643A-4C93-BC60-D990C8416A03}" type="slidenum">
              <a:rPr lang="lv-LV" sz="1350" b="1" spc="-1">
                <a:solidFill>
                  <a:srgbClr val="91C329"/>
                </a:solidFill>
                <a:latin typeface="Calibri"/>
                <a:ea typeface="DejaVu Sans"/>
              </a:rPr>
              <a:t>124</a:t>
            </a:fld>
            <a:endParaRPr lang="en-GB" sz="1350" spc="-1">
              <a:latin typeface="Arial"/>
            </a:endParaRPr>
          </a:p>
        </p:txBody>
      </p:sp>
      <p:sp>
        <p:nvSpPr>
          <p:cNvPr id="101" name="CustomShape 12"/>
          <p:cNvSpPr/>
          <p:nvPr/>
        </p:nvSpPr>
        <p:spPr>
          <a:xfrm>
            <a:off x="297811" y="1723276"/>
            <a:ext cx="4495646" cy="3507562"/>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en-US" b="1" dirty="0"/>
              <a:t>Function: </a:t>
            </a:r>
            <a:r>
              <a:rPr lang="en-US" dirty="0"/>
              <a:t>y = f(x) e.g. </a:t>
            </a:r>
            <a:r>
              <a:rPr lang="en-US" b="1" dirty="0"/>
              <a:t>y=x</a:t>
            </a:r>
            <a:r>
              <a:rPr lang="en-US" b="1" baseline="30000" dirty="0"/>
              <a:t>2</a:t>
            </a:r>
          </a:p>
          <a:p>
            <a:endParaRPr lang="en-US" b="1" baseline="30000" dirty="0"/>
          </a:p>
          <a:p>
            <a:r>
              <a:rPr lang="en-US" b="1" dirty="0"/>
              <a:t>Minimize function: </a:t>
            </a:r>
          </a:p>
          <a:p>
            <a:pPr marL="557213" lvl="1" indent="-214313">
              <a:buFont typeface="Arial" panose="020B0604020202020204" pitchFamily="34" charset="0"/>
              <a:buChar char="•"/>
            </a:pPr>
            <a:r>
              <a:rPr lang="en-US" dirty="0"/>
              <a:t>min f(x) – find smallest f(x) value</a:t>
            </a:r>
          </a:p>
          <a:p>
            <a:pPr marL="557213" lvl="1" indent="-214313">
              <a:buFont typeface="Arial" panose="020B0604020202020204" pitchFamily="34" charset="0"/>
              <a:buChar char="•"/>
            </a:pPr>
            <a:r>
              <a:rPr lang="en-US" dirty="0" err="1"/>
              <a:t>argmin</a:t>
            </a:r>
            <a:r>
              <a:rPr lang="en-US" dirty="0"/>
              <a:t> f(x) – find </a:t>
            </a:r>
            <a:r>
              <a:rPr lang="en-US" dirty="0" err="1"/>
              <a:t>x</a:t>
            </a:r>
            <a:r>
              <a:rPr lang="en-US" baseline="30000" dirty="0" err="1"/>
              <a:t>min</a:t>
            </a:r>
            <a:r>
              <a:rPr lang="en-US" dirty="0"/>
              <a:t> </a:t>
            </a:r>
            <a:r>
              <a:rPr lang="en-US" dirty="0" err="1"/>
              <a:t>s.t.</a:t>
            </a:r>
            <a:r>
              <a:rPr lang="en-US" dirty="0"/>
              <a:t> f(</a:t>
            </a:r>
            <a:r>
              <a:rPr lang="en-US" dirty="0" err="1"/>
              <a:t>x</a:t>
            </a:r>
            <a:r>
              <a:rPr lang="en-US" baseline="30000" dirty="0" err="1"/>
              <a:t>min</a:t>
            </a:r>
            <a:r>
              <a:rPr lang="en-US" dirty="0"/>
              <a:t>) is smallest value</a:t>
            </a:r>
          </a:p>
          <a:p>
            <a:pPr lvl="1"/>
            <a:endParaRPr lang="en-US" dirty="0"/>
          </a:p>
          <a:p>
            <a:r>
              <a:rPr lang="en-US" b="1" dirty="0"/>
              <a:t>Gradient: </a:t>
            </a:r>
            <a:r>
              <a:rPr lang="en-US" dirty="0"/>
              <a:t>y’ = f(x)’ = </a:t>
            </a:r>
            <a:r>
              <a:rPr lang="en-US" b="1" dirty="0"/>
              <a:t>2x</a:t>
            </a:r>
            <a:r>
              <a:rPr lang="en-US" dirty="0"/>
              <a:t> – slope or direction, where function grows</a:t>
            </a:r>
          </a:p>
          <a:p>
            <a:r>
              <a:rPr lang="en-US" dirty="0"/>
              <a:t>For simplification, gradient can be though as -1 or +1</a:t>
            </a:r>
          </a:p>
          <a:p>
            <a:endParaRPr lang="en-US" b="1" dirty="0"/>
          </a:p>
          <a:p>
            <a:endParaRPr lang="en-GB" sz="1350" spc="-1" dirty="0">
              <a:latin typeface="Arial"/>
            </a:endParaRPr>
          </a:p>
        </p:txBody>
      </p:sp>
      <p:sp>
        <p:nvSpPr>
          <p:cNvPr id="3" name="CustomShape 5">
            <a:extLst>
              <a:ext uri="{FF2B5EF4-FFF2-40B4-BE49-F238E27FC236}">
                <a16:creationId xmlns:a16="http://schemas.microsoft.com/office/drawing/2014/main" id="{8EAF5A13-15B7-465B-AF0A-2FDE8AF5751C}"/>
              </a:ext>
            </a:extLst>
          </p:cNvPr>
          <p:cNvSpPr/>
          <p:nvPr/>
        </p:nvSpPr>
        <p:spPr>
          <a:xfrm>
            <a:off x="297811" y="280758"/>
            <a:ext cx="6794469" cy="339930"/>
          </a:xfrm>
          <a:prstGeom prst="rect">
            <a:avLst/>
          </a:prstGeom>
          <a:noFill/>
          <a:ln>
            <a:noFill/>
          </a:ln>
        </p:spPr>
        <p:style>
          <a:lnRef idx="0">
            <a:scrgbClr r="0" g="0" b="0"/>
          </a:lnRef>
          <a:fillRef idx="0">
            <a:scrgbClr r="0" g="0" b="0"/>
          </a:fillRef>
          <a:effectRef idx="0">
            <a:scrgbClr r="0" g="0" b="0"/>
          </a:effectRef>
          <a:fontRef idx="minor"/>
        </p:style>
        <p:txBody>
          <a:bodyPr lIns="51300" tIns="25650" rIns="51300" bIns="25650">
            <a:noAutofit/>
          </a:bodyPr>
          <a:lstStyle/>
          <a:p>
            <a:pPr algn="ctr">
              <a:lnSpc>
                <a:spcPct val="100000"/>
              </a:lnSpc>
            </a:pPr>
            <a:r>
              <a:rPr lang="en-GB" sz="2700" b="1" spc="-1" dirty="0">
                <a:solidFill>
                  <a:srgbClr val="484537"/>
                </a:solidFill>
                <a:latin typeface="Calibri"/>
                <a:ea typeface="Calibri"/>
              </a:rPr>
              <a:t>Gradient-Based function minimization (GD):</a:t>
            </a:r>
            <a:endParaRPr lang="en-GB" sz="2700" spc="-1" dirty="0">
              <a:latin typeface="Arial"/>
            </a:endParaRPr>
          </a:p>
        </p:txBody>
      </p:sp>
      <p:pic>
        <p:nvPicPr>
          <p:cNvPr id="6" name="Picture 5" descr="Diagram&#10;&#10;Description automatically generated">
            <a:extLst>
              <a:ext uri="{FF2B5EF4-FFF2-40B4-BE49-F238E27FC236}">
                <a16:creationId xmlns:a16="http://schemas.microsoft.com/office/drawing/2014/main" id="{97B9AA1D-623B-468C-B024-8CA8D1781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303" y="1551286"/>
            <a:ext cx="2550319" cy="2471738"/>
          </a:xfrm>
          <a:prstGeom prst="rect">
            <a:avLst/>
          </a:prstGeom>
        </p:spPr>
      </p:pic>
      <p:sp>
        <p:nvSpPr>
          <p:cNvPr id="2" name="Cloud Callout 1">
            <a:extLst>
              <a:ext uri="{FF2B5EF4-FFF2-40B4-BE49-F238E27FC236}">
                <a16:creationId xmlns:a16="http://schemas.microsoft.com/office/drawing/2014/main" id="{F0DFA45D-7C32-B4BD-E85D-279A334531B3}"/>
              </a:ext>
            </a:extLst>
          </p:cNvPr>
          <p:cNvSpPr/>
          <p:nvPr/>
        </p:nvSpPr>
        <p:spPr>
          <a:xfrm>
            <a:off x="5508104" y="4333749"/>
            <a:ext cx="4320185" cy="2615677"/>
          </a:xfrm>
          <a:prstGeom prst="cloudCallout">
            <a:avLst>
              <a:gd name="adj1" fmla="val -67114"/>
              <a:gd name="adj2" fmla="val -398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Transformers are composed of simple, differentiable functions: Gradient backpropagation yields informed search for a parametrization with loss minimization</a:t>
            </a:r>
          </a:p>
        </p:txBody>
      </p:sp>
    </p:spTree>
    <p:extLst>
      <p:ext uri="{BB962C8B-B14F-4D97-AF65-F5344CB8AC3E}">
        <p14:creationId xmlns:p14="http://schemas.microsoft.com/office/powerpoint/2010/main" val="181875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2"/>
          <p:cNvSpPr/>
          <p:nvPr/>
        </p:nvSpPr>
        <p:spPr>
          <a:xfrm>
            <a:off x="457110" y="2060640"/>
            <a:ext cx="8226900" cy="2980530"/>
          </a:xfrm>
          <a:prstGeom prst="rect">
            <a:avLst/>
          </a:prstGeom>
          <a:noFill/>
          <a:ln>
            <a:noFill/>
          </a:ln>
        </p:spPr>
        <p:style>
          <a:lnRef idx="0">
            <a:scrgbClr r="0" g="0" b="0"/>
          </a:lnRef>
          <a:fillRef idx="0">
            <a:scrgbClr r="0" g="0" b="0"/>
          </a:fillRef>
          <a:effectRef idx="0">
            <a:scrgbClr r="0" g="0" b="0"/>
          </a:effectRef>
          <a:fontRef idx="minor"/>
        </p:style>
        <p:txBody>
          <a:bodyPr/>
          <a:lstStyle/>
          <a:p>
            <a:endParaRPr lang="en-DE"/>
          </a:p>
        </p:txBody>
      </p:sp>
      <p:sp>
        <p:nvSpPr>
          <p:cNvPr id="91" name="CustomShape 3"/>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05CE2FD1-8EC1-4B59-ADE4-FB5EFC3FA074}" type="slidenum">
              <a:rPr lang="lv-LV" sz="1350" b="1" spc="-1">
                <a:solidFill>
                  <a:srgbClr val="91C329"/>
                </a:solidFill>
                <a:latin typeface="Calibri"/>
                <a:ea typeface="DejaVu Sans"/>
              </a:rPr>
              <a:t>125</a:t>
            </a:fld>
            <a:endParaRPr lang="en-GB" sz="1350" spc="-1">
              <a:latin typeface="Arial"/>
            </a:endParaRPr>
          </a:p>
        </p:txBody>
      </p:sp>
      <p:sp>
        <p:nvSpPr>
          <p:cNvPr id="92" name="CustomShape 4"/>
          <p:cNvSpPr/>
          <p:nvPr/>
        </p:nvSpPr>
        <p:spPr>
          <a:xfrm>
            <a:off x="8635680" y="7186590"/>
            <a:ext cx="390150" cy="27108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chor="ctr">
            <a:noAutofit/>
          </a:bodyPr>
          <a:lstStyle/>
          <a:p>
            <a:pPr algn="r">
              <a:lnSpc>
                <a:spcPct val="100000"/>
              </a:lnSpc>
            </a:pPr>
            <a:fld id="{E2A8E7A6-643A-4C93-BC60-D990C8416A03}" type="slidenum">
              <a:rPr lang="lv-LV" sz="1350" b="1" spc="-1">
                <a:solidFill>
                  <a:srgbClr val="91C329"/>
                </a:solidFill>
                <a:latin typeface="Calibri"/>
                <a:ea typeface="DejaVu Sans"/>
              </a:rPr>
              <a:t>125</a:t>
            </a:fld>
            <a:endParaRPr lang="en-GB" sz="1350" spc="-1">
              <a:latin typeface="Arial"/>
            </a:endParaRPr>
          </a:p>
        </p:txBody>
      </p:sp>
      <p:sp>
        <p:nvSpPr>
          <p:cNvPr id="101" name="CustomShape 12"/>
          <p:cNvSpPr/>
          <p:nvPr/>
        </p:nvSpPr>
        <p:spPr>
          <a:xfrm>
            <a:off x="282528" y="1268760"/>
            <a:ext cx="4817115" cy="516955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r>
              <a:rPr lang="en-US" b="1" dirty="0"/>
              <a:t>Function: </a:t>
            </a:r>
            <a:r>
              <a:rPr lang="en-US" dirty="0"/>
              <a:t>y = f(x) e.g. </a:t>
            </a:r>
            <a:r>
              <a:rPr lang="en-US" b="1" dirty="0"/>
              <a:t>y=x</a:t>
            </a:r>
            <a:r>
              <a:rPr lang="en-US" b="1" baseline="30000" dirty="0"/>
              <a:t>2</a:t>
            </a:r>
          </a:p>
          <a:p>
            <a:endParaRPr lang="en-US" b="1" baseline="30000" dirty="0"/>
          </a:p>
          <a:p>
            <a:r>
              <a:rPr lang="en-US" b="1" dirty="0"/>
              <a:t>Minimize function: </a:t>
            </a:r>
          </a:p>
          <a:p>
            <a:pPr marL="557213" lvl="1" indent="-214313">
              <a:buFont typeface="Arial" panose="020B0604020202020204" pitchFamily="34" charset="0"/>
              <a:buChar char="•"/>
            </a:pPr>
            <a:r>
              <a:rPr lang="en-US" dirty="0"/>
              <a:t>min f(x) – find smallest f(x) value</a:t>
            </a:r>
          </a:p>
          <a:p>
            <a:pPr marL="557213" lvl="1" indent="-214313">
              <a:buFont typeface="Arial" panose="020B0604020202020204" pitchFamily="34" charset="0"/>
              <a:buChar char="•"/>
            </a:pPr>
            <a:r>
              <a:rPr lang="en-US" dirty="0" err="1"/>
              <a:t>argmin</a:t>
            </a:r>
            <a:r>
              <a:rPr lang="en-US" dirty="0"/>
              <a:t> f(x) – find </a:t>
            </a:r>
            <a:r>
              <a:rPr lang="en-US" dirty="0" err="1"/>
              <a:t>x</a:t>
            </a:r>
            <a:r>
              <a:rPr lang="en-US" baseline="30000" dirty="0" err="1"/>
              <a:t>min</a:t>
            </a:r>
            <a:r>
              <a:rPr lang="en-US" dirty="0"/>
              <a:t> </a:t>
            </a:r>
            <a:r>
              <a:rPr lang="en-US" dirty="0" err="1"/>
              <a:t>s.t.</a:t>
            </a:r>
            <a:r>
              <a:rPr lang="en-US" dirty="0"/>
              <a:t> f(</a:t>
            </a:r>
            <a:r>
              <a:rPr lang="en-US" dirty="0" err="1"/>
              <a:t>x</a:t>
            </a:r>
            <a:r>
              <a:rPr lang="en-US" baseline="30000" dirty="0" err="1"/>
              <a:t>min</a:t>
            </a:r>
            <a:r>
              <a:rPr lang="en-US" dirty="0"/>
              <a:t>) is smallest value</a:t>
            </a:r>
          </a:p>
          <a:p>
            <a:pPr lvl="1"/>
            <a:endParaRPr lang="en-US" dirty="0"/>
          </a:p>
          <a:p>
            <a:r>
              <a:rPr lang="en-US" b="1" dirty="0"/>
              <a:t>Gradient: </a:t>
            </a:r>
            <a:r>
              <a:rPr lang="en-US" dirty="0"/>
              <a:t>y’ = f(x)’ = </a:t>
            </a:r>
            <a:r>
              <a:rPr lang="en-US" b="1" dirty="0"/>
              <a:t>2x</a:t>
            </a:r>
            <a:r>
              <a:rPr lang="en-US" dirty="0"/>
              <a:t> – slope or direction, where function grows</a:t>
            </a:r>
          </a:p>
          <a:p>
            <a:r>
              <a:rPr lang="en-US" dirty="0"/>
              <a:t>For simplification, gradient can be though as -1 or +1</a:t>
            </a:r>
          </a:p>
          <a:p>
            <a:endParaRPr lang="en-US" b="1" dirty="0"/>
          </a:p>
          <a:p>
            <a:r>
              <a:rPr lang="en-US" b="1" dirty="0"/>
              <a:t>Gradient descent (naïve version):</a:t>
            </a:r>
          </a:p>
          <a:p>
            <a:pPr marL="257175" indent="-257175">
              <a:buFont typeface="+mj-lt"/>
              <a:buAutoNum type="arabicPeriod"/>
            </a:pPr>
            <a:r>
              <a:rPr lang="en-GB" dirty="0" err="1"/>
              <a:t>lr</a:t>
            </a:r>
            <a:r>
              <a:rPr lang="en-GB" dirty="0"/>
              <a:t> = 0.01 </a:t>
            </a:r>
            <a:r>
              <a:rPr lang="en-GB" dirty="0">
                <a:solidFill>
                  <a:schemeClr val="bg1">
                    <a:lumMod val="65000"/>
                  </a:schemeClr>
                </a:solidFill>
              </a:rPr>
              <a:t># learning rate i.e. step size</a:t>
            </a:r>
          </a:p>
          <a:p>
            <a:pPr marL="257175" indent="-257175">
              <a:buFont typeface="+mj-lt"/>
              <a:buAutoNum type="arabicPeriod"/>
            </a:pPr>
            <a:r>
              <a:rPr lang="en-GB" dirty="0"/>
              <a:t>x = 15    </a:t>
            </a:r>
            <a:r>
              <a:rPr lang="en-GB" dirty="0">
                <a:solidFill>
                  <a:schemeClr val="bg1">
                    <a:lumMod val="65000"/>
                  </a:schemeClr>
                </a:solidFill>
              </a:rPr>
              <a:t># start from random starting point</a:t>
            </a:r>
          </a:p>
          <a:p>
            <a:pPr marL="257175" indent="-257175">
              <a:buFont typeface="+mj-lt"/>
              <a:buAutoNum type="arabicPeriod"/>
            </a:pPr>
            <a:r>
              <a:rPr lang="en-GB" dirty="0"/>
              <a:t>for </a:t>
            </a:r>
            <a:r>
              <a:rPr lang="en-GB" dirty="0" err="1"/>
              <a:t>i</a:t>
            </a:r>
            <a:r>
              <a:rPr lang="en-GB" dirty="0"/>
              <a:t> in range(200):</a:t>
            </a:r>
            <a:r>
              <a:rPr lang="en-GB" dirty="0">
                <a:solidFill>
                  <a:schemeClr val="bg1">
                    <a:lumMod val="65000"/>
                  </a:schemeClr>
                </a:solidFill>
              </a:rPr>
              <a:t> # repeat until convergence</a:t>
            </a:r>
          </a:p>
          <a:p>
            <a:pPr marL="257175" indent="-257175">
              <a:buFont typeface="+mj-lt"/>
              <a:buAutoNum type="arabicPeriod"/>
            </a:pPr>
            <a:r>
              <a:rPr lang="en-GB" dirty="0"/>
              <a:t>	gradient = 2*x </a:t>
            </a:r>
            <a:r>
              <a:rPr lang="en-GB" dirty="0">
                <a:solidFill>
                  <a:schemeClr val="bg1">
                    <a:lumMod val="65000"/>
                  </a:schemeClr>
                </a:solidFill>
              </a:rPr>
              <a:t># Compute gradient</a:t>
            </a:r>
          </a:p>
          <a:p>
            <a:pPr marL="257175" indent="-257175">
              <a:buFont typeface="+mj-lt"/>
              <a:buAutoNum type="arabicPeriod"/>
            </a:pPr>
            <a:r>
              <a:rPr lang="en-GB" dirty="0"/>
              <a:t>	x = x - gradient * </a:t>
            </a:r>
            <a:r>
              <a:rPr lang="en-GB" dirty="0" err="1"/>
              <a:t>lr</a:t>
            </a:r>
            <a:r>
              <a:rPr lang="en-GB" dirty="0"/>
              <a:t> </a:t>
            </a:r>
            <a:r>
              <a:rPr lang="en-GB" dirty="0">
                <a:solidFill>
                  <a:schemeClr val="bg1">
                    <a:lumMod val="65000"/>
                  </a:schemeClr>
                </a:solidFill>
              </a:rPr>
              <a:t># Update parameter</a:t>
            </a:r>
            <a:endParaRPr lang="en-US" dirty="0"/>
          </a:p>
          <a:p>
            <a:pPr>
              <a:lnSpc>
                <a:spcPct val="100000"/>
              </a:lnSpc>
            </a:pPr>
            <a:r>
              <a:rPr lang="en-US" sz="1350" spc="-1" baseline="14000000" dirty="0" err="1">
                <a:solidFill>
                  <a:srgbClr val="333333"/>
                </a:solidFill>
                <a:latin typeface="Calibri"/>
              </a:rPr>
              <a:t>t</a:t>
            </a:r>
            <a:r>
              <a:rPr lang="en-US" spc="-1" baseline="14000000" dirty="0" err="1">
                <a:solidFill>
                  <a:srgbClr val="333333"/>
                </a:solidFill>
                <a:latin typeface="Calibri"/>
              </a:rPr>
              <a:t>achin</a:t>
            </a:r>
            <a:r>
              <a:rPr lang="en-US" spc="-1" baseline="14000000" dirty="0">
                <a:solidFill>
                  <a:srgbClr val="333333"/>
                </a:solidFill>
                <a:latin typeface="Calibri"/>
              </a:rPr>
              <a:t> - le ear</a:t>
            </a:r>
            <a:endParaRPr lang="en-GB" sz="1350" spc="-1" dirty="0">
              <a:latin typeface="Arial"/>
            </a:endParaRPr>
          </a:p>
        </p:txBody>
      </p:sp>
      <p:sp>
        <p:nvSpPr>
          <p:cNvPr id="3" name="CustomShape 5">
            <a:extLst>
              <a:ext uri="{FF2B5EF4-FFF2-40B4-BE49-F238E27FC236}">
                <a16:creationId xmlns:a16="http://schemas.microsoft.com/office/drawing/2014/main" id="{8EAF5A13-15B7-465B-AF0A-2FDE8AF5751C}"/>
              </a:ext>
            </a:extLst>
          </p:cNvPr>
          <p:cNvSpPr/>
          <p:nvPr/>
        </p:nvSpPr>
        <p:spPr>
          <a:xfrm>
            <a:off x="275159" y="250906"/>
            <a:ext cx="6817121" cy="339930"/>
          </a:xfrm>
          <a:prstGeom prst="rect">
            <a:avLst/>
          </a:prstGeom>
          <a:noFill/>
          <a:ln>
            <a:noFill/>
          </a:ln>
        </p:spPr>
        <p:style>
          <a:lnRef idx="0">
            <a:scrgbClr r="0" g="0" b="0"/>
          </a:lnRef>
          <a:fillRef idx="0">
            <a:scrgbClr r="0" g="0" b="0"/>
          </a:fillRef>
          <a:effectRef idx="0">
            <a:scrgbClr r="0" g="0" b="0"/>
          </a:effectRef>
          <a:fontRef idx="minor"/>
        </p:style>
        <p:txBody>
          <a:bodyPr lIns="51300" tIns="25650" rIns="51300" bIns="25650">
            <a:noAutofit/>
          </a:bodyPr>
          <a:lstStyle/>
          <a:p>
            <a:pPr algn="ctr">
              <a:lnSpc>
                <a:spcPct val="100000"/>
              </a:lnSpc>
            </a:pPr>
            <a:r>
              <a:rPr lang="en-GB" sz="2700" b="1" spc="-1" dirty="0">
                <a:solidFill>
                  <a:srgbClr val="484537"/>
                </a:solidFill>
                <a:latin typeface="Calibri"/>
                <a:ea typeface="Calibri"/>
              </a:rPr>
              <a:t>Gradient-Based function minimization (GD):</a:t>
            </a:r>
            <a:endParaRPr lang="en-GB" sz="2700" spc="-1" dirty="0">
              <a:latin typeface="Arial"/>
            </a:endParaRPr>
          </a:p>
        </p:txBody>
      </p:sp>
      <p:pic>
        <p:nvPicPr>
          <p:cNvPr id="5" name="Picture 4" descr="A picture containing chart&#10;&#10;Description automatically generated">
            <a:extLst>
              <a:ext uri="{FF2B5EF4-FFF2-40B4-BE49-F238E27FC236}">
                <a16:creationId xmlns:a16="http://schemas.microsoft.com/office/drawing/2014/main" id="{CC7DE717-6E37-4BC4-BA70-409F1525C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894" y="1578985"/>
            <a:ext cx="2475309" cy="2471738"/>
          </a:xfrm>
          <a:prstGeom prst="rect">
            <a:avLst/>
          </a:prstGeom>
        </p:spPr>
      </p:pic>
    </p:spTree>
    <p:extLst>
      <p:ext uri="{BB962C8B-B14F-4D97-AF65-F5344CB8AC3E}">
        <p14:creationId xmlns:p14="http://schemas.microsoft.com/office/powerpoint/2010/main" val="12915321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7E12-6A9C-940F-3987-8B44C9079A77}"/>
              </a:ext>
            </a:extLst>
          </p:cNvPr>
          <p:cNvSpPr>
            <a:spLocks noGrp="1"/>
          </p:cNvSpPr>
          <p:nvPr>
            <p:ph type="title"/>
          </p:nvPr>
        </p:nvSpPr>
        <p:spPr/>
        <p:txBody>
          <a:bodyPr/>
          <a:lstStyle/>
          <a:p>
            <a:r>
              <a:rPr lang="en-DE" dirty="0"/>
              <a:t>Generalization: Vector input and output</a:t>
            </a:r>
          </a:p>
        </p:txBody>
      </p:sp>
      <p:sp>
        <p:nvSpPr>
          <p:cNvPr id="4" name="Slide Number Placeholder 3">
            <a:extLst>
              <a:ext uri="{FF2B5EF4-FFF2-40B4-BE49-F238E27FC236}">
                <a16:creationId xmlns:a16="http://schemas.microsoft.com/office/drawing/2014/main" id="{77B0E2F6-162C-02B9-5798-A94152391AD0}"/>
              </a:ext>
            </a:extLst>
          </p:cNvPr>
          <p:cNvSpPr>
            <a:spLocks noGrp="1"/>
          </p:cNvSpPr>
          <p:nvPr>
            <p:ph type="sldNum" sz="quarter" idx="12"/>
          </p:nvPr>
        </p:nvSpPr>
        <p:spPr/>
        <p:txBody>
          <a:bodyPr/>
          <a:lstStyle/>
          <a:p>
            <a:pPr>
              <a:defRPr/>
            </a:pPr>
            <a:fld id="{A4C577E2-95DD-1F4B-A688-E8FB02007787}" type="slidenum">
              <a:rPr lang="de-DE" smtClean="0"/>
              <a:pPr>
                <a:defRPr/>
              </a:pPr>
              <a:t>126</a:t>
            </a:fld>
            <a:endParaRPr lang="de-DE"/>
          </a:p>
        </p:txBody>
      </p:sp>
      <p:pic>
        <p:nvPicPr>
          <p:cNvPr id="5" name="Content Placeholder 4">
            <a:extLst>
              <a:ext uri="{FF2B5EF4-FFF2-40B4-BE49-F238E27FC236}">
                <a16:creationId xmlns:a16="http://schemas.microsoft.com/office/drawing/2014/main" id="{F443D340-4236-848A-80E6-0213BC0A7510}"/>
              </a:ext>
            </a:extLst>
          </p:cNvPr>
          <p:cNvPicPr>
            <a:picLocks noGrp="1" noChangeAspect="1"/>
          </p:cNvPicPr>
          <p:nvPr>
            <p:ph idx="1"/>
          </p:nvPr>
        </p:nvPicPr>
        <p:blipFill>
          <a:blip r:embed="rId2"/>
          <a:stretch>
            <a:fillRect/>
          </a:stretch>
        </p:blipFill>
        <p:spPr>
          <a:xfrm>
            <a:off x="457200" y="1412776"/>
            <a:ext cx="8229600" cy="3104619"/>
          </a:xfrm>
          <a:prstGeom prst="rect">
            <a:avLst/>
          </a:prstGeom>
        </p:spPr>
      </p:pic>
    </p:spTree>
    <p:extLst>
      <p:ext uri="{BB962C8B-B14F-4D97-AF65-F5344CB8AC3E}">
        <p14:creationId xmlns:p14="http://schemas.microsoft.com/office/powerpoint/2010/main" val="35687574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C14E-E0C3-260F-D646-33AD6B5046E3}"/>
              </a:ext>
            </a:extLst>
          </p:cNvPr>
          <p:cNvSpPr>
            <a:spLocks noGrp="1"/>
          </p:cNvSpPr>
          <p:nvPr>
            <p:ph type="title"/>
          </p:nvPr>
        </p:nvSpPr>
        <p:spPr/>
        <p:txBody>
          <a:bodyPr/>
          <a:lstStyle/>
          <a:p>
            <a:r>
              <a:rPr lang="en-DE" dirty="0"/>
              <a:t>Probabilistic and Differential Programming</a:t>
            </a:r>
          </a:p>
        </p:txBody>
      </p:sp>
      <p:sp>
        <p:nvSpPr>
          <p:cNvPr id="3" name="Content Placeholder 2">
            <a:extLst>
              <a:ext uri="{FF2B5EF4-FFF2-40B4-BE49-F238E27FC236}">
                <a16:creationId xmlns:a16="http://schemas.microsoft.com/office/drawing/2014/main" id="{E4F5BBC1-C3DE-CF48-5CC0-859E3C9EC58D}"/>
              </a:ext>
            </a:extLst>
          </p:cNvPr>
          <p:cNvSpPr>
            <a:spLocks noGrp="1"/>
          </p:cNvSpPr>
          <p:nvPr>
            <p:ph idx="1"/>
          </p:nvPr>
        </p:nvSpPr>
        <p:spPr/>
        <p:txBody>
          <a:bodyPr/>
          <a:lstStyle/>
          <a:p>
            <a:r>
              <a:rPr lang="en-GB" sz="2000" dirty="0"/>
              <a:t>Introduction</a:t>
            </a:r>
          </a:p>
          <a:p>
            <a:r>
              <a:rPr lang="en-GB" sz="2000" dirty="0"/>
              <a:t>Gradient descent</a:t>
            </a:r>
          </a:p>
          <a:p>
            <a:r>
              <a:rPr lang="en-GB" sz="2000" dirty="0"/>
              <a:t>Deep networks and Deep learning I: basic concepts</a:t>
            </a:r>
          </a:p>
          <a:p>
            <a:r>
              <a:rPr lang="en-GB" sz="2000" dirty="0"/>
              <a:t>Deep networks and Deep learning II: RNNs, Reservoir</a:t>
            </a:r>
          </a:p>
          <a:p>
            <a:r>
              <a:rPr lang="en-GB" sz="2000" dirty="0"/>
              <a:t>Embeddings: word2vec, knowledge graph embeddings, logic of cones</a:t>
            </a:r>
          </a:p>
          <a:p>
            <a:r>
              <a:rPr lang="en-GB" sz="2000" dirty="0"/>
              <a:t>Deep networks and Deep learning III: autoencoders (AEs), variational autoencoders (VAEs), generative adversarial networks (GANs)</a:t>
            </a:r>
          </a:p>
          <a:p>
            <a:r>
              <a:rPr lang="en-GB" sz="2000" dirty="0"/>
              <a:t>Automatic Differentiation of Programs</a:t>
            </a:r>
          </a:p>
          <a:p>
            <a:r>
              <a:rPr lang="en-GB" sz="2000" dirty="0"/>
              <a:t>Probabilistic Programming I</a:t>
            </a:r>
          </a:p>
          <a:p>
            <a:r>
              <a:rPr lang="en-GB" sz="2000" dirty="0"/>
              <a:t>Probabilistic Programming II</a:t>
            </a:r>
          </a:p>
          <a:p>
            <a:r>
              <a:rPr lang="en-GB" sz="2000" dirty="0"/>
              <a:t>Probabilistic  Circuits I (Learning)</a:t>
            </a:r>
          </a:p>
          <a:p>
            <a:r>
              <a:rPr lang="en-GB" sz="2000" dirty="0"/>
              <a:t>Probabilistic  Circuits II (Learning)</a:t>
            </a:r>
          </a:p>
          <a:p>
            <a:r>
              <a:rPr lang="en-GB" sz="2000" dirty="0"/>
              <a:t>Probabilistic  Circuits III</a:t>
            </a:r>
            <a:endParaRPr lang="en-DE" sz="2000" dirty="0"/>
          </a:p>
        </p:txBody>
      </p:sp>
      <p:sp>
        <p:nvSpPr>
          <p:cNvPr id="4" name="Slide Number Placeholder 3">
            <a:extLst>
              <a:ext uri="{FF2B5EF4-FFF2-40B4-BE49-F238E27FC236}">
                <a16:creationId xmlns:a16="http://schemas.microsoft.com/office/drawing/2014/main" id="{E63DB293-F9DA-AF03-C3A4-6FF28249638C}"/>
              </a:ext>
            </a:extLst>
          </p:cNvPr>
          <p:cNvSpPr>
            <a:spLocks noGrp="1"/>
          </p:cNvSpPr>
          <p:nvPr>
            <p:ph type="sldNum" sz="quarter" idx="12"/>
          </p:nvPr>
        </p:nvSpPr>
        <p:spPr/>
        <p:txBody>
          <a:bodyPr/>
          <a:lstStyle/>
          <a:p>
            <a:pPr>
              <a:defRPr/>
            </a:pPr>
            <a:fld id="{A4C577E2-95DD-1F4B-A688-E8FB02007787}" type="slidenum">
              <a:rPr lang="de-DE" smtClean="0"/>
              <a:pPr>
                <a:defRPr/>
              </a:pPr>
              <a:t>127</a:t>
            </a:fld>
            <a:endParaRPr lang="de-DE"/>
          </a:p>
        </p:txBody>
      </p:sp>
      <p:sp>
        <p:nvSpPr>
          <p:cNvPr id="5" name="Cloud Callout 4">
            <a:extLst>
              <a:ext uri="{FF2B5EF4-FFF2-40B4-BE49-F238E27FC236}">
                <a16:creationId xmlns:a16="http://schemas.microsoft.com/office/drawing/2014/main" id="{77200957-C45B-A58C-F980-D6458D5DE96C}"/>
              </a:ext>
            </a:extLst>
          </p:cNvPr>
          <p:cNvSpPr/>
          <p:nvPr/>
        </p:nvSpPr>
        <p:spPr>
          <a:xfrm>
            <a:off x="5148064" y="4293096"/>
            <a:ext cx="3995936" cy="2107704"/>
          </a:xfrm>
          <a:prstGeom prst="cloudCallout">
            <a:avLst>
              <a:gd name="adj1" fmla="val -32376"/>
              <a:gd name="adj2" fmla="val -687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Very nice lecture!</a:t>
            </a:r>
            <a:br>
              <a:rPr lang="en-DE" dirty="0">
                <a:solidFill>
                  <a:sysClr val="windowText" lastClr="000000"/>
                </a:solidFill>
              </a:rPr>
            </a:br>
            <a:r>
              <a:rPr lang="en-DE" dirty="0">
                <a:solidFill>
                  <a:sysClr val="windowText" lastClr="000000"/>
                </a:solidFill>
              </a:rPr>
              <a:t>Only lecture on deep learning with new results such as differential programming in Lübeck</a:t>
            </a:r>
          </a:p>
        </p:txBody>
      </p:sp>
    </p:spTree>
    <p:extLst>
      <p:ext uri="{BB962C8B-B14F-4D97-AF65-F5344CB8AC3E}">
        <p14:creationId xmlns:p14="http://schemas.microsoft.com/office/powerpoint/2010/main" val="390829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CA70-0D54-6578-3B8A-07954DB3E73D}"/>
              </a:ext>
            </a:extLst>
          </p:cNvPr>
          <p:cNvSpPr>
            <a:spLocks noGrp="1"/>
          </p:cNvSpPr>
          <p:nvPr>
            <p:ph type="title"/>
          </p:nvPr>
        </p:nvSpPr>
        <p:spPr/>
        <p:txBody>
          <a:bodyPr/>
          <a:lstStyle/>
          <a:p>
            <a:r>
              <a:rPr lang="en-DE" dirty="0"/>
              <a:t>Gradient Descent</a:t>
            </a:r>
          </a:p>
        </p:txBody>
      </p:sp>
      <p:sp>
        <p:nvSpPr>
          <p:cNvPr id="3" name="Content Placeholder 2">
            <a:extLst>
              <a:ext uri="{FF2B5EF4-FFF2-40B4-BE49-F238E27FC236}">
                <a16:creationId xmlns:a16="http://schemas.microsoft.com/office/drawing/2014/main" id="{C0FED64A-0503-4D78-1286-9FF163D8D212}"/>
              </a:ext>
            </a:extLst>
          </p:cNvPr>
          <p:cNvSpPr>
            <a:spLocks noGrp="1"/>
          </p:cNvSpPr>
          <p:nvPr>
            <p:ph idx="1"/>
          </p:nvPr>
        </p:nvSpPr>
        <p:spPr/>
        <p:txBody>
          <a:bodyPr/>
          <a:lstStyle/>
          <a:p>
            <a:r>
              <a:rPr lang="en-DE" dirty="0"/>
              <a:t>Would you update with loss from one new input datum?</a:t>
            </a:r>
          </a:p>
          <a:p>
            <a:r>
              <a:rPr lang="en-DE" dirty="0"/>
              <a:t>Compute average gradient from training dataset containing many inputs</a:t>
            </a:r>
          </a:p>
          <a:p>
            <a:r>
              <a:rPr lang="en-DE" dirty="0"/>
              <a:t>How to handle multiple layers during backpropagation?</a:t>
            </a:r>
          </a:p>
          <a:p>
            <a:pPr lvl="1"/>
            <a:r>
              <a:rPr lang="en-DE" dirty="0"/>
              <a:t>Gradient may vanish (stop the update?)</a:t>
            </a:r>
          </a:p>
          <a:p>
            <a:pPr lvl="1"/>
            <a:r>
              <a:rPr lang="en-DE" dirty="0"/>
              <a:t>Gradient might also explode </a:t>
            </a:r>
            <a:br>
              <a:rPr lang="en-DE" dirty="0"/>
            </a:br>
            <a:r>
              <a:rPr lang="en-DE" dirty="0"/>
              <a:t>(depending on the loss function)</a:t>
            </a:r>
          </a:p>
          <a:p>
            <a:r>
              <a:rPr lang="en-DE" dirty="0"/>
              <a:t>Autoencoder to the rescue?</a:t>
            </a:r>
          </a:p>
        </p:txBody>
      </p:sp>
      <p:sp>
        <p:nvSpPr>
          <p:cNvPr id="4" name="Slide Number Placeholder 3">
            <a:extLst>
              <a:ext uri="{FF2B5EF4-FFF2-40B4-BE49-F238E27FC236}">
                <a16:creationId xmlns:a16="http://schemas.microsoft.com/office/drawing/2014/main" id="{56532D84-FF84-EC8A-0E38-0F923EFD8D48}"/>
              </a:ext>
            </a:extLst>
          </p:cNvPr>
          <p:cNvSpPr>
            <a:spLocks noGrp="1"/>
          </p:cNvSpPr>
          <p:nvPr>
            <p:ph type="sldNum" sz="quarter" idx="12"/>
          </p:nvPr>
        </p:nvSpPr>
        <p:spPr/>
        <p:txBody>
          <a:bodyPr/>
          <a:lstStyle/>
          <a:p>
            <a:pPr>
              <a:defRPr/>
            </a:pPr>
            <a:fld id="{A4C577E2-95DD-1F4B-A688-E8FB02007787}" type="slidenum">
              <a:rPr lang="de-DE" smtClean="0"/>
              <a:pPr>
                <a:defRPr/>
              </a:pPr>
              <a:t>128</a:t>
            </a:fld>
            <a:endParaRPr lang="de-DE"/>
          </a:p>
        </p:txBody>
      </p:sp>
    </p:spTree>
    <p:extLst>
      <p:ext uri="{BB962C8B-B14F-4D97-AF65-F5344CB8AC3E}">
        <p14:creationId xmlns:p14="http://schemas.microsoft.com/office/powerpoint/2010/main" val="12764308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26DA-AABA-B56B-FA76-27CF299B6216}"/>
              </a:ext>
            </a:extLst>
          </p:cNvPr>
          <p:cNvSpPr>
            <a:spLocks noGrp="1"/>
          </p:cNvSpPr>
          <p:nvPr>
            <p:ph type="title"/>
          </p:nvPr>
        </p:nvSpPr>
        <p:spPr>
          <a:xfrm>
            <a:off x="491059" y="171854"/>
            <a:ext cx="7886700" cy="994172"/>
          </a:xfrm>
        </p:spPr>
        <p:txBody>
          <a:bodyPr>
            <a:normAutofit/>
          </a:bodyPr>
          <a:lstStyle/>
          <a:p>
            <a:r>
              <a:rPr lang="en-GB" spc="4" dirty="0"/>
              <a:t>Autoencoder</a:t>
            </a:r>
            <a:endParaRPr lang="en-DE" sz="4950" dirty="0"/>
          </a:p>
        </p:txBody>
      </p:sp>
      <p:sp>
        <p:nvSpPr>
          <p:cNvPr id="3" name="Slide Number Placeholder 2">
            <a:extLst>
              <a:ext uri="{FF2B5EF4-FFF2-40B4-BE49-F238E27FC236}">
                <a16:creationId xmlns:a16="http://schemas.microsoft.com/office/drawing/2014/main" id="{7D36655D-86EB-5AB1-3D95-AB085C7A6BED}"/>
              </a:ext>
            </a:extLst>
          </p:cNvPr>
          <p:cNvSpPr>
            <a:spLocks noGrp="1"/>
          </p:cNvSpPr>
          <p:nvPr>
            <p:ph type="sldNum" sz="quarter" idx="7"/>
          </p:nvPr>
        </p:nvSpPr>
        <p:spPr bwMode="auto">
          <a:xfrm>
            <a:off x="5967413" y="5657850"/>
            <a:ext cx="756047" cy="1476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defPPr>
              <a:defRPr lang="de-DE"/>
            </a:defPPr>
            <a:lvl1pPr algn="r" rtl="0" fontAlgn="base">
              <a:spcBef>
                <a:spcPct val="0"/>
              </a:spcBef>
              <a:spcAft>
                <a:spcPct val="0"/>
              </a:spcAft>
              <a:defRPr sz="825" kern="1200">
                <a:solidFill>
                  <a:schemeClr val="tx1">
                    <a:tint val="75000"/>
                  </a:schemeClr>
                </a:solidFill>
                <a:latin typeface="Myriad Pro" charset="0"/>
                <a:ea typeface="ＭＳ Ｐゴシック" charset="0"/>
                <a:cs typeface="+mn-cs"/>
              </a:defRPr>
            </a:lvl1pPr>
            <a:lvl2pPr marL="3429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6858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0287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1714500" algn="l" defTabSz="342900" rtl="0" eaLnBrk="1" latinLnBrk="0" hangingPunct="1">
              <a:defRPr kern="1200">
                <a:solidFill>
                  <a:schemeClr val="tx1"/>
                </a:solidFill>
                <a:latin typeface="Myriad Pro" charset="0"/>
                <a:ea typeface="ＭＳ Ｐゴシック" charset="0"/>
                <a:cs typeface="ＭＳ Ｐゴシック" charset="0"/>
              </a:defRPr>
            </a:lvl6pPr>
            <a:lvl7pPr marL="2057400" algn="l" defTabSz="342900" rtl="0" eaLnBrk="1" latinLnBrk="0" hangingPunct="1">
              <a:defRPr kern="1200">
                <a:solidFill>
                  <a:schemeClr val="tx1"/>
                </a:solidFill>
                <a:latin typeface="Myriad Pro" charset="0"/>
                <a:ea typeface="ＭＳ Ｐゴシック" charset="0"/>
                <a:cs typeface="ＭＳ Ｐゴシック" charset="0"/>
              </a:defRPr>
            </a:lvl7pPr>
            <a:lvl8pPr marL="2400300" algn="l" defTabSz="342900" rtl="0" eaLnBrk="1" latinLnBrk="0" hangingPunct="1">
              <a:defRPr kern="1200">
                <a:solidFill>
                  <a:schemeClr val="tx1"/>
                </a:solidFill>
                <a:latin typeface="Myriad Pro" charset="0"/>
                <a:ea typeface="ＭＳ Ｐゴシック" charset="0"/>
                <a:cs typeface="ＭＳ Ｐゴシック" charset="0"/>
              </a:defRPr>
            </a:lvl8pPr>
            <a:lvl9pPr marL="2743200" algn="l" defTabSz="342900" rtl="0" eaLnBrk="1" latinLnBrk="0" hangingPunct="1">
              <a:defRPr kern="1200">
                <a:solidFill>
                  <a:schemeClr val="tx1"/>
                </a:solidFill>
                <a:latin typeface="Myriad Pro" charset="0"/>
                <a:ea typeface="ＭＳ Ｐゴシック" charset="0"/>
                <a:cs typeface="ＭＳ Ｐゴシック" charset="0"/>
              </a:defRPr>
            </a:lvl9pPr>
          </a:lstStyle>
          <a:p>
            <a:fld id="{B6F15528-21DE-4FAA-801E-634DDDAF4B2B}" type="slidenum">
              <a:rPr lang="en-DE" smtClean="0"/>
              <a:pPr/>
              <a:t>129</a:t>
            </a:fld>
            <a:endParaRPr lang="en-DE"/>
          </a:p>
        </p:txBody>
      </p:sp>
      <p:pic>
        <p:nvPicPr>
          <p:cNvPr id="4" name="Picture 3">
            <a:extLst>
              <a:ext uri="{FF2B5EF4-FFF2-40B4-BE49-F238E27FC236}">
                <a16:creationId xmlns:a16="http://schemas.microsoft.com/office/drawing/2014/main" id="{A294D935-EE60-7656-846C-B5BF10F46877}"/>
              </a:ext>
            </a:extLst>
          </p:cNvPr>
          <p:cNvPicPr>
            <a:picLocks noChangeAspect="1"/>
          </p:cNvPicPr>
          <p:nvPr/>
        </p:nvPicPr>
        <p:blipFill>
          <a:blip r:embed="rId2"/>
          <a:stretch>
            <a:fillRect/>
          </a:stretch>
        </p:blipFill>
        <p:spPr>
          <a:xfrm>
            <a:off x="903015" y="2196028"/>
            <a:ext cx="5829300" cy="3154568"/>
          </a:xfrm>
          <a:prstGeom prst="rect">
            <a:avLst/>
          </a:prstGeom>
        </p:spPr>
      </p:pic>
      <p:sp>
        <p:nvSpPr>
          <p:cNvPr id="5" name="TextBox 4">
            <a:extLst>
              <a:ext uri="{FF2B5EF4-FFF2-40B4-BE49-F238E27FC236}">
                <a16:creationId xmlns:a16="http://schemas.microsoft.com/office/drawing/2014/main" id="{76841264-51AD-C90C-3EB1-10A49E8C2A29}"/>
              </a:ext>
            </a:extLst>
          </p:cNvPr>
          <p:cNvSpPr txBox="1"/>
          <p:nvPr/>
        </p:nvSpPr>
        <p:spPr>
          <a:xfrm>
            <a:off x="2573778" y="5815762"/>
            <a:ext cx="4563126" cy="253916"/>
          </a:xfrm>
          <a:prstGeom prst="rect">
            <a:avLst/>
          </a:prstGeom>
          <a:noFill/>
        </p:spPr>
        <p:txBody>
          <a:bodyPr wrap="square">
            <a:spAutoFit/>
          </a:bodyPr>
          <a:lstStyle/>
          <a:p>
            <a:r>
              <a:rPr lang="en-GB" sz="1050" b="1" dirty="0">
                <a:solidFill>
                  <a:schemeClr val="bg1"/>
                </a:solidFill>
                <a:latin typeface="HelveticaNeue" panose="02000503000000020004" pitchFamily="2" charset="0"/>
              </a:rPr>
              <a:t>Understanding VQ-VAE (DALL-E Explained Pt. 1)). Charlie Snell </a:t>
            </a:r>
            <a:endParaRPr lang="en-GB" sz="1050" dirty="0">
              <a:solidFill>
                <a:schemeClr val="bg1"/>
              </a:solidFill>
            </a:endParaRPr>
          </a:p>
        </p:txBody>
      </p:sp>
      <p:sp>
        <p:nvSpPr>
          <p:cNvPr id="6" name="Cloud Callout 5">
            <a:extLst>
              <a:ext uri="{FF2B5EF4-FFF2-40B4-BE49-F238E27FC236}">
                <a16:creationId xmlns:a16="http://schemas.microsoft.com/office/drawing/2014/main" id="{CB289DAD-E287-2FFD-116B-B2799C746C09}"/>
              </a:ext>
            </a:extLst>
          </p:cNvPr>
          <p:cNvSpPr/>
          <p:nvPr/>
        </p:nvSpPr>
        <p:spPr>
          <a:xfrm>
            <a:off x="6249628" y="934679"/>
            <a:ext cx="3146907" cy="1880420"/>
          </a:xfrm>
          <a:prstGeom prst="cloudCallout">
            <a:avLst>
              <a:gd name="adj1" fmla="val -48392"/>
              <a:gd name="adj2" fmla="val 8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100" dirty="0"/>
              <a:t>Reconstruction-optimal encoding?</a:t>
            </a:r>
          </a:p>
        </p:txBody>
      </p:sp>
      <p:sp>
        <p:nvSpPr>
          <p:cNvPr id="7" name="Cloud Callout 6">
            <a:extLst>
              <a:ext uri="{FF2B5EF4-FFF2-40B4-BE49-F238E27FC236}">
                <a16:creationId xmlns:a16="http://schemas.microsoft.com/office/drawing/2014/main" id="{6E295B97-C55A-1758-C0DB-D817523A5D7E}"/>
              </a:ext>
            </a:extLst>
          </p:cNvPr>
          <p:cNvSpPr/>
          <p:nvPr/>
        </p:nvSpPr>
        <p:spPr>
          <a:xfrm>
            <a:off x="3029625" y="4256032"/>
            <a:ext cx="3146906" cy="1693248"/>
          </a:xfrm>
          <a:prstGeom prst="cloudCallout">
            <a:avLst>
              <a:gd name="adj1" fmla="val -65331"/>
              <a:gd name="adj2" fmla="val -233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Map data into vector space: Embedding representation</a:t>
            </a:r>
          </a:p>
        </p:txBody>
      </p:sp>
    </p:spTree>
    <p:extLst>
      <p:ext uri="{BB962C8B-B14F-4D97-AF65-F5344CB8AC3E}">
        <p14:creationId xmlns:p14="http://schemas.microsoft.com/office/powerpoint/2010/main" val="3307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5305"/>
            <a:ext cx="6891618" cy="504323"/>
          </a:xfrm>
          <a:prstGeom prst="rect">
            <a:avLst/>
          </a:prstGeom>
        </p:spPr>
        <p:txBody>
          <a:bodyPr vert="horz" wrap="square" lIns="0" tIns="11766" rIns="0" bIns="0" numCol="1" rtlCol="0" anchor="t" anchorCtr="0" compatLnSpc="1">
            <a:prstTxWarp prst="textNoShape">
              <a:avLst/>
            </a:prstTxWarp>
            <a:spAutoFit/>
          </a:bodyPr>
          <a:lstStyle/>
          <a:p>
            <a:pPr marL="11206">
              <a:spcBef>
                <a:spcPts val="93"/>
              </a:spcBef>
            </a:pPr>
            <a:r>
              <a:rPr dirty="0"/>
              <a:t>Recap: Activation</a:t>
            </a:r>
            <a:r>
              <a:rPr spc="-304" dirty="0"/>
              <a:t> </a:t>
            </a:r>
            <a:r>
              <a:rPr lang="de-DE" dirty="0"/>
              <a:t>F</a:t>
            </a:r>
            <a:r>
              <a:rPr dirty="0" err="1"/>
              <a:t>unctions</a:t>
            </a:r>
            <a:endParaRPr dirty="0"/>
          </a:p>
        </p:txBody>
      </p:sp>
      <p:sp>
        <p:nvSpPr>
          <p:cNvPr id="3" name="object 3"/>
          <p:cNvSpPr txBox="1"/>
          <p:nvPr/>
        </p:nvSpPr>
        <p:spPr>
          <a:xfrm>
            <a:off x="829235" y="1532930"/>
            <a:ext cx="3387538" cy="638365"/>
          </a:xfrm>
          <a:prstGeom prst="rect">
            <a:avLst/>
          </a:prstGeom>
        </p:spPr>
        <p:txBody>
          <a:bodyPr vert="horz" wrap="square" lIns="0" tIns="13447" rIns="0" bIns="0" rtlCol="0">
            <a:spAutoFit/>
          </a:bodyPr>
          <a:lstStyle/>
          <a:p>
            <a:pPr marL="11206">
              <a:spcBef>
                <a:spcPts val="106"/>
              </a:spcBef>
            </a:pPr>
            <a:r>
              <a:rPr sz="2030" b="1" spc="4" dirty="0">
                <a:latin typeface="Helvetica"/>
                <a:cs typeface="Helvetica"/>
              </a:rPr>
              <a:t>Sigmoid (logistic</a:t>
            </a:r>
            <a:r>
              <a:rPr sz="2030" b="1" spc="-35" dirty="0">
                <a:latin typeface="Helvetica"/>
                <a:cs typeface="Helvetica"/>
              </a:rPr>
              <a:t> </a:t>
            </a:r>
            <a:r>
              <a:rPr sz="2030" b="1" spc="4" dirty="0">
                <a:latin typeface="Helvetica"/>
                <a:cs typeface="Helvetica"/>
              </a:rPr>
              <a:t>function):</a:t>
            </a:r>
            <a:endParaRPr sz="2030">
              <a:latin typeface="Helvetica"/>
              <a:cs typeface="Helvetica"/>
            </a:endParaRPr>
          </a:p>
          <a:p>
            <a:pPr marL="82928">
              <a:spcBef>
                <a:spcPts val="35"/>
              </a:spcBef>
            </a:pPr>
            <a:r>
              <a:rPr sz="2030" spc="13" dirty="0">
                <a:latin typeface="Times New Roman"/>
                <a:cs typeface="Times New Roman"/>
              </a:rPr>
              <a:t>σ(x) </a:t>
            </a:r>
            <a:r>
              <a:rPr sz="2030" spc="9" dirty="0">
                <a:latin typeface="Times New Roman"/>
                <a:cs typeface="Times New Roman"/>
              </a:rPr>
              <a:t>= </a:t>
            </a:r>
            <a:r>
              <a:rPr sz="2030" spc="4" dirty="0">
                <a:latin typeface="Times New Roman"/>
                <a:cs typeface="Times New Roman"/>
              </a:rPr>
              <a:t>1/(1 </a:t>
            </a:r>
            <a:r>
              <a:rPr sz="2030" spc="9" dirty="0">
                <a:latin typeface="Times New Roman"/>
                <a:cs typeface="Times New Roman"/>
              </a:rPr>
              <a:t>+</a:t>
            </a:r>
            <a:r>
              <a:rPr sz="2030" spc="-18" dirty="0">
                <a:latin typeface="Times New Roman"/>
                <a:cs typeface="Times New Roman"/>
              </a:rPr>
              <a:t> </a:t>
            </a:r>
            <a:r>
              <a:rPr sz="2030" dirty="0">
                <a:latin typeface="Times New Roman"/>
                <a:cs typeface="Times New Roman"/>
              </a:rPr>
              <a:t>e</a:t>
            </a:r>
            <a:r>
              <a:rPr sz="2052" baseline="17921" dirty="0">
                <a:latin typeface="Times New Roman"/>
                <a:cs typeface="Times New Roman"/>
              </a:rPr>
              <a:t>−x</a:t>
            </a:r>
            <a:r>
              <a:rPr sz="2030" dirty="0">
                <a:latin typeface="Times New Roman"/>
                <a:cs typeface="Times New Roman"/>
              </a:rPr>
              <a:t>)</a:t>
            </a:r>
            <a:endParaRPr sz="2030">
              <a:latin typeface="Times New Roman"/>
              <a:cs typeface="Times New Roman"/>
            </a:endParaRPr>
          </a:p>
        </p:txBody>
      </p:sp>
      <p:sp>
        <p:nvSpPr>
          <p:cNvPr id="4" name="object 4"/>
          <p:cNvSpPr txBox="1"/>
          <p:nvPr/>
        </p:nvSpPr>
        <p:spPr>
          <a:xfrm>
            <a:off x="825296" y="2412020"/>
            <a:ext cx="2598084" cy="1347692"/>
          </a:xfrm>
          <a:prstGeom prst="rect">
            <a:avLst/>
          </a:prstGeom>
        </p:spPr>
        <p:txBody>
          <a:bodyPr vert="horz" wrap="square" lIns="0" tIns="15128" rIns="0" bIns="0" rtlCol="0">
            <a:spAutoFit/>
          </a:bodyPr>
          <a:lstStyle/>
          <a:p>
            <a:pPr marL="11206">
              <a:spcBef>
                <a:spcPts val="119"/>
              </a:spcBef>
              <a:tabLst>
                <a:tab pos="827038" algn="l"/>
                <a:tab pos="1410896" algn="l"/>
              </a:tabLst>
            </a:pPr>
            <a:r>
              <a:rPr sz="2030" spc="4" dirty="0">
                <a:latin typeface="Helvetica"/>
                <a:cs typeface="Helvetica"/>
              </a:rPr>
              <a:t>in the	</a:t>
            </a:r>
            <a:r>
              <a:rPr sz="2515" spc="9" dirty="0">
                <a:latin typeface="STIXGeneral"/>
                <a:cs typeface="STIXGeneral"/>
              </a:rPr>
              <a:t>0,1	</a:t>
            </a:r>
            <a:r>
              <a:rPr sz="2030" spc="9" dirty="0">
                <a:latin typeface="Helvetica"/>
                <a:cs typeface="Helvetica"/>
              </a:rPr>
              <a:t>range</a:t>
            </a:r>
            <a:endParaRPr sz="2030" dirty="0">
              <a:latin typeface="Helvetica"/>
              <a:cs typeface="Helvetica"/>
            </a:endParaRPr>
          </a:p>
          <a:p>
            <a:pPr marL="15129">
              <a:spcBef>
                <a:spcPts val="2488"/>
              </a:spcBef>
            </a:pPr>
            <a:r>
              <a:rPr sz="2030" b="1" spc="4" dirty="0">
                <a:latin typeface="Helvetica"/>
                <a:cs typeface="Helvetica"/>
              </a:rPr>
              <a:t>Hyperbolic</a:t>
            </a:r>
            <a:r>
              <a:rPr sz="2030" b="1" spc="-9" dirty="0">
                <a:latin typeface="Helvetica"/>
                <a:cs typeface="Helvetica"/>
              </a:rPr>
              <a:t> </a:t>
            </a:r>
            <a:r>
              <a:rPr sz="2030" b="1" spc="4" dirty="0">
                <a:latin typeface="Helvetica"/>
                <a:cs typeface="Helvetica"/>
              </a:rPr>
              <a:t>tangent:</a:t>
            </a:r>
            <a:endParaRPr sz="2030" dirty="0">
              <a:latin typeface="Helvetica"/>
              <a:cs typeface="Helvetica"/>
            </a:endParaRPr>
          </a:p>
          <a:p>
            <a:pPr marL="15129">
              <a:spcBef>
                <a:spcPts val="35"/>
              </a:spcBef>
            </a:pPr>
            <a:r>
              <a:rPr sz="2030" spc="4" dirty="0">
                <a:latin typeface="Times New Roman"/>
                <a:cs typeface="Times New Roman"/>
              </a:rPr>
              <a:t>tanh(x) </a:t>
            </a:r>
            <a:r>
              <a:rPr sz="2030" spc="9" dirty="0">
                <a:latin typeface="Times New Roman"/>
                <a:cs typeface="Times New Roman"/>
              </a:rPr>
              <a:t>= </a:t>
            </a:r>
            <a:r>
              <a:rPr sz="2030" dirty="0">
                <a:latin typeface="Times New Roman"/>
                <a:cs typeface="Times New Roman"/>
              </a:rPr>
              <a:t>(e</a:t>
            </a:r>
            <a:r>
              <a:rPr sz="2052" baseline="17921" dirty="0">
                <a:latin typeface="Times New Roman"/>
                <a:cs typeface="Times New Roman"/>
              </a:rPr>
              <a:t>2x</a:t>
            </a:r>
            <a:r>
              <a:rPr sz="2052" spc="-106" baseline="17921" dirty="0">
                <a:latin typeface="Times New Roman"/>
                <a:cs typeface="Times New Roman"/>
              </a:rPr>
              <a:t> </a:t>
            </a:r>
            <a:r>
              <a:rPr sz="2052" spc="6" baseline="18000" dirty="0">
                <a:latin typeface="Times New Roman"/>
                <a:cs typeface="Times New Roman"/>
              </a:rPr>
              <a:t>−</a:t>
            </a:r>
            <a:r>
              <a:rPr sz="2030" spc="4" baseline="18000" dirty="0">
                <a:latin typeface="Times New Roman"/>
                <a:cs typeface="Times New Roman"/>
              </a:rPr>
              <a:t>1</a:t>
            </a:r>
            <a:r>
              <a:rPr sz="2030" spc="4" dirty="0">
                <a:latin typeface="Times New Roman"/>
                <a:cs typeface="Times New Roman"/>
              </a:rPr>
              <a:t>)/(e</a:t>
            </a:r>
            <a:r>
              <a:rPr sz="2052" spc="6" baseline="17921" dirty="0">
                <a:latin typeface="Times New Roman"/>
                <a:cs typeface="Times New Roman"/>
              </a:rPr>
              <a:t>2x</a:t>
            </a:r>
            <a:r>
              <a:rPr sz="2030" spc="4" baseline="12000" dirty="0">
                <a:latin typeface="Times New Roman"/>
                <a:cs typeface="Times New Roman"/>
              </a:rPr>
              <a:t>+1</a:t>
            </a:r>
            <a:r>
              <a:rPr sz="2030" spc="4" dirty="0">
                <a:latin typeface="Times New Roman"/>
                <a:cs typeface="Times New Roman"/>
              </a:rPr>
              <a:t>)</a:t>
            </a:r>
            <a:endParaRPr sz="2030" dirty="0">
              <a:latin typeface="Times New Roman"/>
              <a:cs typeface="Times New Roman"/>
            </a:endParaRPr>
          </a:p>
        </p:txBody>
      </p:sp>
      <p:sp>
        <p:nvSpPr>
          <p:cNvPr id="5" name="object 5"/>
          <p:cNvSpPr txBox="1"/>
          <p:nvPr/>
        </p:nvSpPr>
        <p:spPr>
          <a:xfrm>
            <a:off x="825296" y="3751694"/>
            <a:ext cx="4594972" cy="2267592"/>
          </a:xfrm>
          <a:prstGeom prst="rect">
            <a:avLst/>
          </a:prstGeom>
        </p:spPr>
        <p:txBody>
          <a:bodyPr vert="horz" wrap="square" lIns="0" tIns="22971" rIns="0" bIns="0" rtlCol="0">
            <a:spAutoFit/>
          </a:bodyPr>
          <a:lstStyle/>
          <a:p>
            <a:pPr marL="11206" marR="4483" indent="3922">
              <a:lnSpc>
                <a:spcPts val="2444"/>
              </a:lnSpc>
              <a:spcBef>
                <a:spcPts val="180"/>
              </a:spcBef>
              <a:tabLst>
                <a:tab pos="827038" algn="l"/>
                <a:tab pos="1889973" algn="l"/>
              </a:tabLst>
            </a:pPr>
            <a:r>
              <a:rPr sz="2030" spc="4" dirty="0">
                <a:latin typeface="Helvetica"/>
                <a:cs typeface="Helvetica"/>
              </a:rPr>
              <a:t>Returns values </a:t>
            </a:r>
            <a:r>
              <a:rPr sz="2030" spc="9" dirty="0">
                <a:latin typeface="Helvetica"/>
                <a:cs typeface="Helvetica"/>
              </a:rPr>
              <a:t>bound above and</a:t>
            </a:r>
            <a:r>
              <a:rPr sz="2030" spc="-26" dirty="0">
                <a:latin typeface="Helvetica"/>
                <a:cs typeface="Helvetica"/>
              </a:rPr>
              <a:t> </a:t>
            </a:r>
            <a:r>
              <a:rPr sz="2030" spc="9" dirty="0">
                <a:latin typeface="Helvetica"/>
                <a:cs typeface="Helvetica"/>
              </a:rPr>
              <a:t>below  </a:t>
            </a:r>
            <a:r>
              <a:rPr sz="2030" spc="4" dirty="0">
                <a:latin typeface="Helvetica"/>
                <a:cs typeface="Helvetica"/>
              </a:rPr>
              <a:t>in the	</a:t>
            </a:r>
            <a:r>
              <a:rPr sz="2515" spc="-128" dirty="0">
                <a:latin typeface="STIXGeneral"/>
                <a:cs typeface="STIXGeneral"/>
              </a:rPr>
              <a:t>−1,</a:t>
            </a:r>
            <a:r>
              <a:rPr sz="2515" spc="-66" dirty="0">
                <a:latin typeface="STIXGeneral"/>
                <a:cs typeface="STIXGeneral"/>
              </a:rPr>
              <a:t> </a:t>
            </a:r>
            <a:r>
              <a:rPr sz="2515" spc="88" dirty="0">
                <a:latin typeface="STIXGeneral"/>
                <a:cs typeface="STIXGeneral"/>
              </a:rPr>
              <a:t>+1	</a:t>
            </a:r>
            <a:r>
              <a:rPr sz="2030" spc="9" dirty="0">
                <a:latin typeface="Helvetica"/>
                <a:cs typeface="Helvetica"/>
              </a:rPr>
              <a:t>range</a:t>
            </a:r>
            <a:endParaRPr sz="2030" dirty="0">
              <a:latin typeface="Helvetica"/>
              <a:cs typeface="Helvetica"/>
            </a:endParaRPr>
          </a:p>
          <a:p>
            <a:pPr marL="15129">
              <a:spcBef>
                <a:spcPts val="2537"/>
              </a:spcBef>
            </a:pPr>
            <a:r>
              <a:rPr sz="2030" b="1" spc="4" dirty="0">
                <a:latin typeface="Helvetica"/>
                <a:cs typeface="Helvetica"/>
              </a:rPr>
              <a:t>Rectified Linear</a:t>
            </a:r>
            <a:r>
              <a:rPr sz="2030" b="1" spc="-35" dirty="0">
                <a:latin typeface="Helvetica"/>
                <a:cs typeface="Helvetica"/>
              </a:rPr>
              <a:t> </a:t>
            </a:r>
            <a:r>
              <a:rPr sz="2030" b="1" spc="4" dirty="0">
                <a:latin typeface="Helvetica"/>
                <a:cs typeface="Helvetica"/>
              </a:rPr>
              <a:t>Unit:</a:t>
            </a:r>
            <a:endParaRPr sz="2030" dirty="0">
              <a:latin typeface="Helvetica"/>
              <a:cs typeface="Helvetica"/>
            </a:endParaRPr>
          </a:p>
          <a:p>
            <a:pPr marL="15129">
              <a:spcBef>
                <a:spcPts val="124"/>
              </a:spcBef>
            </a:pPr>
            <a:r>
              <a:rPr sz="2030" spc="4" dirty="0">
                <a:latin typeface="Times New Roman"/>
                <a:cs typeface="Times New Roman"/>
              </a:rPr>
              <a:t>ReLU(x) </a:t>
            </a:r>
            <a:r>
              <a:rPr sz="2030" spc="9" dirty="0">
                <a:latin typeface="Times New Roman"/>
                <a:cs typeface="Times New Roman"/>
              </a:rPr>
              <a:t>= </a:t>
            </a:r>
            <a:r>
              <a:rPr sz="2030" spc="4" dirty="0">
                <a:latin typeface="Times New Roman"/>
                <a:cs typeface="Times New Roman"/>
              </a:rPr>
              <a:t>max(0,</a:t>
            </a:r>
            <a:r>
              <a:rPr sz="2030" spc="-4" dirty="0">
                <a:latin typeface="Times New Roman"/>
                <a:cs typeface="Times New Roman"/>
              </a:rPr>
              <a:t> </a:t>
            </a:r>
            <a:r>
              <a:rPr sz="2030" spc="4" dirty="0">
                <a:latin typeface="Times New Roman"/>
                <a:cs typeface="Times New Roman"/>
              </a:rPr>
              <a:t>x)</a:t>
            </a:r>
            <a:endParaRPr sz="2030" dirty="0">
              <a:latin typeface="Times New Roman"/>
              <a:cs typeface="Times New Roman"/>
            </a:endParaRPr>
          </a:p>
          <a:p>
            <a:pPr marL="11206" marR="1290986" indent="3922">
              <a:lnSpc>
                <a:spcPts val="2453"/>
              </a:lnSpc>
              <a:spcBef>
                <a:spcPts val="101"/>
              </a:spcBef>
              <a:tabLst>
                <a:tab pos="827038" algn="l"/>
                <a:tab pos="1860276" algn="l"/>
              </a:tabLst>
            </a:pPr>
            <a:r>
              <a:rPr sz="2030" spc="4" dirty="0">
                <a:latin typeface="Helvetica"/>
                <a:cs typeface="Helvetica"/>
              </a:rPr>
              <a:t>Returns values </a:t>
            </a:r>
            <a:r>
              <a:rPr sz="2030" spc="9" dirty="0">
                <a:latin typeface="Helvetica"/>
                <a:cs typeface="Helvetica"/>
              </a:rPr>
              <a:t>bound</a:t>
            </a:r>
            <a:r>
              <a:rPr sz="2030" spc="-26" dirty="0">
                <a:latin typeface="Helvetica"/>
                <a:cs typeface="Helvetica"/>
              </a:rPr>
              <a:t> </a:t>
            </a:r>
            <a:r>
              <a:rPr sz="2030" spc="9" dirty="0">
                <a:latin typeface="Helvetica"/>
                <a:cs typeface="Helvetica"/>
              </a:rPr>
              <a:t>below  </a:t>
            </a:r>
            <a:r>
              <a:rPr sz="2030" spc="4" dirty="0">
                <a:latin typeface="Helvetica"/>
                <a:cs typeface="Helvetica"/>
              </a:rPr>
              <a:t>in the	</a:t>
            </a:r>
            <a:r>
              <a:rPr sz="2515" spc="9" dirty="0">
                <a:latin typeface="STIXGeneral"/>
                <a:cs typeface="STIXGeneral"/>
              </a:rPr>
              <a:t>0,</a:t>
            </a:r>
            <a:r>
              <a:rPr sz="2515" spc="-62" dirty="0">
                <a:latin typeface="STIXGeneral"/>
                <a:cs typeface="STIXGeneral"/>
              </a:rPr>
              <a:t> </a:t>
            </a:r>
            <a:r>
              <a:rPr sz="2515" spc="93" dirty="0">
                <a:latin typeface="STIXGeneral"/>
                <a:cs typeface="STIXGeneral"/>
              </a:rPr>
              <a:t>+∞	</a:t>
            </a:r>
            <a:r>
              <a:rPr sz="2030" spc="9" dirty="0">
                <a:latin typeface="Helvetica"/>
                <a:cs typeface="Helvetica"/>
              </a:rPr>
              <a:t>range</a:t>
            </a:r>
            <a:endParaRPr sz="2030" dirty="0">
              <a:latin typeface="Helvetica"/>
              <a:cs typeface="Helvetica"/>
            </a:endParaRPr>
          </a:p>
        </p:txBody>
      </p:sp>
      <p:sp>
        <p:nvSpPr>
          <p:cNvPr id="6" name="object 6"/>
          <p:cNvSpPr/>
          <p:nvPr/>
        </p:nvSpPr>
        <p:spPr>
          <a:xfrm>
            <a:off x="5649905" y="3672105"/>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7" name="object 7"/>
          <p:cNvSpPr/>
          <p:nvPr/>
        </p:nvSpPr>
        <p:spPr>
          <a:xfrm>
            <a:off x="8586663" y="3672105"/>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8" name="object 8"/>
          <p:cNvSpPr/>
          <p:nvPr/>
        </p:nvSpPr>
        <p:spPr>
          <a:xfrm>
            <a:off x="5649905" y="3403903"/>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9" name="object 9"/>
          <p:cNvSpPr/>
          <p:nvPr/>
        </p:nvSpPr>
        <p:spPr>
          <a:xfrm>
            <a:off x="8586663" y="3403903"/>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10" name="object 10"/>
          <p:cNvSpPr txBox="1"/>
          <p:nvPr/>
        </p:nvSpPr>
        <p:spPr>
          <a:xfrm>
            <a:off x="5437709" y="3335020"/>
            <a:ext cx="172010" cy="115466"/>
          </a:xfrm>
          <a:prstGeom prst="rect">
            <a:avLst/>
          </a:prstGeom>
        </p:spPr>
        <p:txBody>
          <a:bodyPr vert="horz" wrap="square" lIns="0" tIns="13447" rIns="0" bIns="0" rtlCol="0">
            <a:spAutoFit/>
          </a:bodyPr>
          <a:lstStyle/>
          <a:p>
            <a:pPr marL="11206">
              <a:spcBef>
                <a:spcPts val="106"/>
              </a:spcBef>
            </a:pPr>
            <a:r>
              <a:rPr sz="662" spc="4" dirty="0">
                <a:latin typeface="Helvetica"/>
                <a:cs typeface="Helvetica"/>
              </a:rPr>
              <a:t>-0.5</a:t>
            </a:r>
            <a:endParaRPr sz="662">
              <a:latin typeface="Helvetica"/>
              <a:cs typeface="Helvetica"/>
            </a:endParaRPr>
          </a:p>
        </p:txBody>
      </p:sp>
      <p:sp>
        <p:nvSpPr>
          <p:cNvPr id="11" name="object 11"/>
          <p:cNvSpPr/>
          <p:nvPr/>
        </p:nvSpPr>
        <p:spPr>
          <a:xfrm>
            <a:off x="5649905" y="3135701"/>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12" name="object 12"/>
          <p:cNvSpPr/>
          <p:nvPr/>
        </p:nvSpPr>
        <p:spPr>
          <a:xfrm>
            <a:off x="8586663" y="3135701"/>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13" name="object 13"/>
          <p:cNvSpPr txBox="1"/>
          <p:nvPr/>
        </p:nvSpPr>
        <p:spPr>
          <a:xfrm>
            <a:off x="5538687" y="3066818"/>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0</a:t>
            </a:r>
            <a:endParaRPr sz="662">
              <a:latin typeface="Helvetica"/>
              <a:cs typeface="Helvetica"/>
            </a:endParaRPr>
          </a:p>
        </p:txBody>
      </p:sp>
      <p:sp>
        <p:nvSpPr>
          <p:cNvPr id="14" name="object 14"/>
          <p:cNvSpPr/>
          <p:nvPr/>
        </p:nvSpPr>
        <p:spPr>
          <a:xfrm>
            <a:off x="5649905" y="2867500"/>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15" name="object 15"/>
          <p:cNvSpPr/>
          <p:nvPr/>
        </p:nvSpPr>
        <p:spPr>
          <a:xfrm>
            <a:off x="8586663" y="2867500"/>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16" name="object 16"/>
          <p:cNvSpPr txBox="1"/>
          <p:nvPr/>
        </p:nvSpPr>
        <p:spPr>
          <a:xfrm>
            <a:off x="5466534" y="2798616"/>
            <a:ext cx="142875" cy="115466"/>
          </a:xfrm>
          <a:prstGeom prst="rect">
            <a:avLst/>
          </a:prstGeom>
        </p:spPr>
        <p:txBody>
          <a:bodyPr vert="horz" wrap="square" lIns="0" tIns="13447" rIns="0" bIns="0" rtlCol="0">
            <a:spAutoFit/>
          </a:bodyPr>
          <a:lstStyle/>
          <a:p>
            <a:pPr marL="11206">
              <a:spcBef>
                <a:spcPts val="106"/>
              </a:spcBef>
            </a:pPr>
            <a:r>
              <a:rPr sz="662" spc="4" dirty="0">
                <a:latin typeface="Helvetica"/>
                <a:cs typeface="Helvetica"/>
              </a:rPr>
              <a:t>0.5</a:t>
            </a:r>
            <a:endParaRPr sz="662">
              <a:latin typeface="Helvetica"/>
              <a:cs typeface="Helvetica"/>
            </a:endParaRPr>
          </a:p>
        </p:txBody>
      </p:sp>
      <p:sp>
        <p:nvSpPr>
          <p:cNvPr id="17" name="object 17"/>
          <p:cNvSpPr/>
          <p:nvPr/>
        </p:nvSpPr>
        <p:spPr>
          <a:xfrm>
            <a:off x="5649905" y="2599299"/>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18" name="object 18"/>
          <p:cNvSpPr/>
          <p:nvPr/>
        </p:nvSpPr>
        <p:spPr>
          <a:xfrm>
            <a:off x="8586663" y="2599299"/>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19" name="object 19"/>
          <p:cNvSpPr txBox="1"/>
          <p:nvPr/>
        </p:nvSpPr>
        <p:spPr>
          <a:xfrm>
            <a:off x="5538687" y="2530415"/>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1</a:t>
            </a:r>
            <a:endParaRPr sz="662">
              <a:latin typeface="Helvetica"/>
              <a:cs typeface="Helvetica"/>
            </a:endParaRPr>
          </a:p>
        </p:txBody>
      </p:sp>
      <p:sp>
        <p:nvSpPr>
          <p:cNvPr id="20" name="object 20"/>
          <p:cNvSpPr/>
          <p:nvPr/>
        </p:nvSpPr>
        <p:spPr>
          <a:xfrm>
            <a:off x="5649905" y="2331578"/>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21" name="object 21"/>
          <p:cNvSpPr/>
          <p:nvPr/>
        </p:nvSpPr>
        <p:spPr>
          <a:xfrm>
            <a:off x="8586663" y="2331578"/>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22" name="object 22"/>
          <p:cNvSpPr txBox="1"/>
          <p:nvPr/>
        </p:nvSpPr>
        <p:spPr>
          <a:xfrm>
            <a:off x="829236" y="2160459"/>
            <a:ext cx="4780429" cy="325972"/>
          </a:xfrm>
          <a:prstGeom prst="rect">
            <a:avLst/>
          </a:prstGeom>
        </p:spPr>
        <p:txBody>
          <a:bodyPr vert="horz" wrap="square" lIns="0" tIns="13447" rIns="0" bIns="0" rtlCol="0">
            <a:spAutoFit/>
          </a:bodyPr>
          <a:lstStyle/>
          <a:p>
            <a:pPr marL="11206">
              <a:spcBef>
                <a:spcPts val="106"/>
              </a:spcBef>
            </a:pPr>
            <a:r>
              <a:rPr sz="2030" spc="4" dirty="0">
                <a:latin typeface="Helvetica"/>
                <a:cs typeface="Helvetica"/>
              </a:rPr>
              <a:t>Returns values </a:t>
            </a:r>
            <a:r>
              <a:rPr sz="2030" spc="9" dirty="0">
                <a:latin typeface="Helvetica"/>
                <a:cs typeface="Helvetica"/>
              </a:rPr>
              <a:t>bound above and below</a:t>
            </a:r>
            <a:r>
              <a:rPr sz="2030" spc="-57" dirty="0">
                <a:latin typeface="Helvetica"/>
                <a:cs typeface="Helvetica"/>
              </a:rPr>
              <a:t> </a:t>
            </a:r>
            <a:r>
              <a:rPr sz="993" spc="6" baseline="48148" dirty="0">
                <a:latin typeface="Helvetica"/>
                <a:cs typeface="Helvetica"/>
              </a:rPr>
              <a:t>1.5</a:t>
            </a:r>
            <a:endParaRPr sz="993" baseline="48148">
              <a:latin typeface="Helvetica"/>
              <a:cs typeface="Helvetica"/>
            </a:endParaRPr>
          </a:p>
        </p:txBody>
      </p:sp>
      <p:sp>
        <p:nvSpPr>
          <p:cNvPr id="23" name="object 23"/>
          <p:cNvSpPr/>
          <p:nvPr/>
        </p:nvSpPr>
        <p:spPr>
          <a:xfrm>
            <a:off x="5649905" y="2063376"/>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24" name="object 24"/>
          <p:cNvSpPr/>
          <p:nvPr/>
        </p:nvSpPr>
        <p:spPr>
          <a:xfrm>
            <a:off x="8586663" y="2063376"/>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25" name="object 25"/>
          <p:cNvSpPr txBox="1"/>
          <p:nvPr/>
        </p:nvSpPr>
        <p:spPr>
          <a:xfrm>
            <a:off x="5538687" y="1994493"/>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2</a:t>
            </a:r>
            <a:endParaRPr sz="662">
              <a:latin typeface="Helvetica"/>
              <a:cs typeface="Helvetica"/>
            </a:endParaRPr>
          </a:p>
        </p:txBody>
      </p:sp>
      <p:sp>
        <p:nvSpPr>
          <p:cNvPr id="26" name="object 26"/>
          <p:cNvSpPr/>
          <p:nvPr/>
        </p:nvSpPr>
        <p:spPr>
          <a:xfrm>
            <a:off x="5649905" y="1795174"/>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27" name="object 27"/>
          <p:cNvSpPr/>
          <p:nvPr/>
        </p:nvSpPr>
        <p:spPr>
          <a:xfrm>
            <a:off x="8586663" y="1795174"/>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28" name="object 28"/>
          <p:cNvSpPr txBox="1"/>
          <p:nvPr/>
        </p:nvSpPr>
        <p:spPr>
          <a:xfrm>
            <a:off x="5466534" y="1726291"/>
            <a:ext cx="142875" cy="115466"/>
          </a:xfrm>
          <a:prstGeom prst="rect">
            <a:avLst/>
          </a:prstGeom>
        </p:spPr>
        <p:txBody>
          <a:bodyPr vert="horz" wrap="square" lIns="0" tIns="13447" rIns="0" bIns="0" rtlCol="0">
            <a:spAutoFit/>
          </a:bodyPr>
          <a:lstStyle/>
          <a:p>
            <a:pPr marL="11206">
              <a:spcBef>
                <a:spcPts val="106"/>
              </a:spcBef>
            </a:pPr>
            <a:r>
              <a:rPr sz="662" spc="4" dirty="0">
                <a:latin typeface="Helvetica"/>
                <a:cs typeface="Helvetica"/>
              </a:rPr>
              <a:t>2.5</a:t>
            </a:r>
            <a:endParaRPr sz="662">
              <a:latin typeface="Helvetica"/>
              <a:cs typeface="Helvetica"/>
            </a:endParaRPr>
          </a:p>
        </p:txBody>
      </p:sp>
      <p:sp>
        <p:nvSpPr>
          <p:cNvPr id="29" name="object 29"/>
          <p:cNvSpPr/>
          <p:nvPr/>
        </p:nvSpPr>
        <p:spPr>
          <a:xfrm>
            <a:off x="5649905" y="1526974"/>
            <a:ext cx="30816" cy="0"/>
          </a:xfrm>
          <a:custGeom>
            <a:avLst/>
            <a:gdLst/>
            <a:ahLst/>
            <a:cxnLst/>
            <a:rect l="l" t="t" r="r" b="b"/>
            <a:pathLst>
              <a:path w="34925">
                <a:moveTo>
                  <a:pt x="0" y="0"/>
                </a:moveTo>
                <a:lnTo>
                  <a:pt x="34318" y="0"/>
                </a:lnTo>
              </a:path>
            </a:pathLst>
          </a:custGeom>
          <a:ln w="5447">
            <a:solidFill>
              <a:srgbClr val="000000"/>
            </a:solidFill>
          </a:ln>
        </p:spPr>
        <p:txBody>
          <a:bodyPr wrap="square" lIns="0" tIns="0" rIns="0" bIns="0" rtlCol="0"/>
          <a:lstStyle/>
          <a:p>
            <a:endParaRPr/>
          </a:p>
        </p:txBody>
      </p:sp>
      <p:sp>
        <p:nvSpPr>
          <p:cNvPr id="30" name="object 30"/>
          <p:cNvSpPr/>
          <p:nvPr/>
        </p:nvSpPr>
        <p:spPr>
          <a:xfrm>
            <a:off x="8586663" y="1526974"/>
            <a:ext cx="30816" cy="0"/>
          </a:xfrm>
          <a:custGeom>
            <a:avLst/>
            <a:gdLst/>
            <a:ahLst/>
            <a:cxnLst/>
            <a:rect l="l" t="t" r="r" b="b"/>
            <a:pathLst>
              <a:path w="34925">
                <a:moveTo>
                  <a:pt x="34318" y="0"/>
                </a:moveTo>
                <a:lnTo>
                  <a:pt x="0" y="0"/>
                </a:lnTo>
              </a:path>
            </a:pathLst>
          </a:custGeom>
          <a:ln w="5447">
            <a:solidFill>
              <a:srgbClr val="000000"/>
            </a:solidFill>
          </a:ln>
        </p:spPr>
        <p:txBody>
          <a:bodyPr wrap="square" lIns="0" tIns="0" rIns="0" bIns="0" rtlCol="0"/>
          <a:lstStyle/>
          <a:p>
            <a:endParaRPr/>
          </a:p>
        </p:txBody>
      </p:sp>
      <p:sp>
        <p:nvSpPr>
          <p:cNvPr id="31" name="object 31"/>
          <p:cNvSpPr txBox="1"/>
          <p:nvPr/>
        </p:nvSpPr>
        <p:spPr>
          <a:xfrm>
            <a:off x="5538687" y="1458090"/>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3</a:t>
            </a:r>
            <a:endParaRPr sz="662">
              <a:latin typeface="Helvetica"/>
              <a:cs typeface="Helvetica"/>
            </a:endParaRPr>
          </a:p>
        </p:txBody>
      </p:sp>
      <p:sp>
        <p:nvSpPr>
          <p:cNvPr id="32" name="object 32"/>
          <p:cNvSpPr/>
          <p:nvPr/>
        </p:nvSpPr>
        <p:spPr>
          <a:xfrm>
            <a:off x="5649904"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33" name="object 33"/>
          <p:cNvSpPr/>
          <p:nvPr/>
        </p:nvSpPr>
        <p:spPr>
          <a:xfrm>
            <a:off x="5649904"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34" name="object 34"/>
          <p:cNvSpPr txBox="1"/>
          <p:nvPr/>
        </p:nvSpPr>
        <p:spPr>
          <a:xfrm>
            <a:off x="5509862" y="3603222"/>
            <a:ext cx="189940" cy="194077"/>
          </a:xfrm>
          <a:prstGeom prst="rect">
            <a:avLst/>
          </a:prstGeom>
        </p:spPr>
        <p:txBody>
          <a:bodyPr vert="horz" wrap="square" lIns="0" tIns="13447" rIns="0" bIns="0" rtlCol="0">
            <a:spAutoFit/>
          </a:bodyPr>
          <a:lstStyle/>
          <a:p>
            <a:pPr marL="11206">
              <a:lnSpc>
                <a:spcPts val="737"/>
              </a:lnSpc>
              <a:spcBef>
                <a:spcPts val="106"/>
              </a:spcBef>
            </a:pPr>
            <a:r>
              <a:rPr sz="662" spc="4" dirty="0">
                <a:latin typeface="Helvetica"/>
                <a:cs typeface="Helvetica"/>
              </a:rPr>
              <a:t>-1</a:t>
            </a:r>
            <a:endParaRPr sz="662">
              <a:latin typeface="Helvetica"/>
              <a:cs typeface="Helvetica"/>
            </a:endParaRPr>
          </a:p>
          <a:p>
            <a:pPr marL="101419">
              <a:lnSpc>
                <a:spcPts val="737"/>
              </a:lnSpc>
            </a:pPr>
            <a:r>
              <a:rPr sz="662" spc="4" dirty="0">
                <a:latin typeface="Helvetica"/>
                <a:cs typeface="Helvetica"/>
              </a:rPr>
              <a:t>-3</a:t>
            </a:r>
            <a:endParaRPr sz="662">
              <a:latin typeface="Helvetica"/>
              <a:cs typeface="Helvetica"/>
            </a:endParaRPr>
          </a:p>
        </p:txBody>
      </p:sp>
      <p:sp>
        <p:nvSpPr>
          <p:cNvPr id="35" name="object 35"/>
          <p:cNvSpPr/>
          <p:nvPr/>
        </p:nvSpPr>
        <p:spPr>
          <a:xfrm>
            <a:off x="6144491"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36" name="object 36"/>
          <p:cNvSpPr/>
          <p:nvPr/>
        </p:nvSpPr>
        <p:spPr>
          <a:xfrm>
            <a:off x="6144491"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37" name="object 37"/>
          <p:cNvSpPr txBox="1"/>
          <p:nvPr/>
        </p:nvSpPr>
        <p:spPr>
          <a:xfrm>
            <a:off x="6094822" y="3689738"/>
            <a:ext cx="99732" cy="115466"/>
          </a:xfrm>
          <a:prstGeom prst="rect">
            <a:avLst/>
          </a:prstGeom>
        </p:spPr>
        <p:txBody>
          <a:bodyPr vert="horz" wrap="square" lIns="0" tIns="13447" rIns="0" bIns="0" rtlCol="0">
            <a:spAutoFit/>
          </a:bodyPr>
          <a:lstStyle/>
          <a:p>
            <a:pPr marL="11206">
              <a:spcBef>
                <a:spcPts val="106"/>
              </a:spcBef>
            </a:pPr>
            <a:r>
              <a:rPr sz="662" spc="4" dirty="0">
                <a:latin typeface="Helvetica"/>
                <a:cs typeface="Helvetica"/>
              </a:rPr>
              <a:t>-2</a:t>
            </a:r>
            <a:endParaRPr sz="662">
              <a:latin typeface="Helvetica"/>
              <a:cs typeface="Helvetica"/>
            </a:endParaRPr>
          </a:p>
        </p:txBody>
      </p:sp>
      <p:sp>
        <p:nvSpPr>
          <p:cNvPr id="38" name="object 38"/>
          <p:cNvSpPr/>
          <p:nvPr/>
        </p:nvSpPr>
        <p:spPr>
          <a:xfrm>
            <a:off x="6639078"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39" name="object 39"/>
          <p:cNvSpPr/>
          <p:nvPr/>
        </p:nvSpPr>
        <p:spPr>
          <a:xfrm>
            <a:off x="6639078"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40" name="object 40"/>
          <p:cNvSpPr txBox="1"/>
          <p:nvPr/>
        </p:nvSpPr>
        <p:spPr>
          <a:xfrm>
            <a:off x="6589408" y="3689738"/>
            <a:ext cx="99732" cy="115466"/>
          </a:xfrm>
          <a:prstGeom prst="rect">
            <a:avLst/>
          </a:prstGeom>
        </p:spPr>
        <p:txBody>
          <a:bodyPr vert="horz" wrap="square" lIns="0" tIns="13447" rIns="0" bIns="0" rtlCol="0">
            <a:spAutoFit/>
          </a:bodyPr>
          <a:lstStyle/>
          <a:p>
            <a:pPr marL="11206">
              <a:spcBef>
                <a:spcPts val="106"/>
              </a:spcBef>
            </a:pPr>
            <a:r>
              <a:rPr sz="662" spc="4" dirty="0">
                <a:latin typeface="Helvetica"/>
                <a:cs typeface="Helvetica"/>
              </a:rPr>
              <a:t>-1</a:t>
            </a:r>
            <a:endParaRPr sz="662">
              <a:latin typeface="Helvetica"/>
              <a:cs typeface="Helvetica"/>
            </a:endParaRPr>
          </a:p>
        </p:txBody>
      </p:sp>
      <p:sp>
        <p:nvSpPr>
          <p:cNvPr id="41" name="object 41"/>
          <p:cNvSpPr/>
          <p:nvPr/>
        </p:nvSpPr>
        <p:spPr>
          <a:xfrm>
            <a:off x="7133665"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42" name="object 42"/>
          <p:cNvSpPr/>
          <p:nvPr/>
        </p:nvSpPr>
        <p:spPr>
          <a:xfrm>
            <a:off x="7133665"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43" name="object 43"/>
          <p:cNvSpPr txBox="1"/>
          <p:nvPr/>
        </p:nvSpPr>
        <p:spPr>
          <a:xfrm>
            <a:off x="7110434" y="3689738"/>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0</a:t>
            </a:r>
            <a:endParaRPr sz="662">
              <a:latin typeface="Helvetica"/>
              <a:cs typeface="Helvetica"/>
            </a:endParaRPr>
          </a:p>
        </p:txBody>
      </p:sp>
      <p:sp>
        <p:nvSpPr>
          <p:cNvPr id="44" name="object 44"/>
          <p:cNvSpPr/>
          <p:nvPr/>
        </p:nvSpPr>
        <p:spPr>
          <a:xfrm>
            <a:off x="7627771"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45" name="object 45"/>
          <p:cNvSpPr/>
          <p:nvPr/>
        </p:nvSpPr>
        <p:spPr>
          <a:xfrm>
            <a:off x="7627771"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46" name="object 46"/>
          <p:cNvSpPr txBox="1"/>
          <p:nvPr/>
        </p:nvSpPr>
        <p:spPr>
          <a:xfrm>
            <a:off x="7604540" y="3689738"/>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1</a:t>
            </a:r>
            <a:endParaRPr sz="662">
              <a:latin typeface="Helvetica"/>
              <a:cs typeface="Helvetica"/>
            </a:endParaRPr>
          </a:p>
        </p:txBody>
      </p:sp>
      <p:sp>
        <p:nvSpPr>
          <p:cNvPr id="47" name="object 47"/>
          <p:cNvSpPr/>
          <p:nvPr/>
        </p:nvSpPr>
        <p:spPr>
          <a:xfrm>
            <a:off x="8122357"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48" name="object 48"/>
          <p:cNvSpPr/>
          <p:nvPr/>
        </p:nvSpPr>
        <p:spPr>
          <a:xfrm>
            <a:off x="8122357"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49" name="object 49"/>
          <p:cNvSpPr txBox="1"/>
          <p:nvPr/>
        </p:nvSpPr>
        <p:spPr>
          <a:xfrm>
            <a:off x="8099127" y="3689738"/>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2</a:t>
            </a:r>
            <a:endParaRPr sz="662">
              <a:latin typeface="Helvetica"/>
              <a:cs typeface="Helvetica"/>
            </a:endParaRPr>
          </a:p>
        </p:txBody>
      </p:sp>
      <p:sp>
        <p:nvSpPr>
          <p:cNvPr id="50" name="object 50"/>
          <p:cNvSpPr/>
          <p:nvPr/>
        </p:nvSpPr>
        <p:spPr>
          <a:xfrm>
            <a:off x="8616943" y="3641824"/>
            <a:ext cx="0" cy="30816"/>
          </a:xfrm>
          <a:custGeom>
            <a:avLst/>
            <a:gdLst/>
            <a:ahLst/>
            <a:cxnLst/>
            <a:rect l="l" t="t" r="r" b="b"/>
            <a:pathLst>
              <a:path h="34925">
                <a:moveTo>
                  <a:pt x="0" y="34318"/>
                </a:moveTo>
                <a:lnTo>
                  <a:pt x="0" y="0"/>
                </a:lnTo>
              </a:path>
            </a:pathLst>
          </a:custGeom>
          <a:ln w="5447">
            <a:solidFill>
              <a:srgbClr val="000000"/>
            </a:solidFill>
          </a:ln>
        </p:spPr>
        <p:txBody>
          <a:bodyPr wrap="square" lIns="0" tIns="0" rIns="0" bIns="0" rtlCol="0"/>
          <a:lstStyle/>
          <a:p>
            <a:endParaRPr/>
          </a:p>
        </p:txBody>
      </p:sp>
      <p:sp>
        <p:nvSpPr>
          <p:cNvPr id="51" name="object 51"/>
          <p:cNvSpPr/>
          <p:nvPr/>
        </p:nvSpPr>
        <p:spPr>
          <a:xfrm>
            <a:off x="8616943" y="1526974"/>
            <a:ext cx="0" cy="30816"/>
          </a:xfrm>
          <a:custGeom>
            <a:avLst/>
            <a:gdLst/>
            <a:ahLst/>
            <a:cxnLst/>
            <a:rect l="l" t="t" r="r" b="b"/>
            <a:pathLst>
              <a:path h="34925">
                <a:moveTo>
                  <a:pt x="0" y="0"/>
                </a:moveTo>
                <a:lnTo>
                  <a:pt x="0" y="34318"/>
                </a:lnTo>
              </a:path>
            </a:pathLst>
          </a:custGeom>
          <a:ln w="5447">
            <a:solidFill>
              <a:srgbClr val="000000"/>
            </a:solidFill>
          </a:ln>
        </p:spPr>
        <p:txBody>
          <a:bodyPr wrap="square" lIns="0" tIns="0" rIns="0" bIns="0" rtlCol="0"/>
          <a:lstStyle/>
          <a:p>
            <a:endParaRPr/>
          </a:p>
        </p:txBody>
      </p:sp>
      <p:sp>
        <p:nvSpPr>
          <p:cNvPr id="52" name="object 52"/>
          <p:cNvSpPr txBox="1"/>
          <p:nvPr/>
        </p:nvSpPr>
        <p:spPr>
          <a:xfrm>
            <a:off x="8593713" y="3689738"/>
            <a:ext cx="70597" cy="115466"/>
          </a:xfrm>
          <a:prstGeom prst="rect">
            <a:avLst/>
          </a:prstGeom>
        </p:spPr>
        <p:txBody>
          <a:bodyPr vert="horz" wrap="square" lIns="0" tIns="13447" rIns="0" bIns="0" rtlCol="0">
            <a:spAutoFit/>
          </a:bodyPr>
          <a:lstStyle/>
          <a:p>
            <a:pPr marL="11206">
              <a:spcBef>
                <a:spcPts val="106"/>
              </a:spcBef>
            </a:pPr>
            <a:r>
              <a:rPr sz="662" spc="9" dirty="0">
                <a:latin typeface="Helvetica"/>
                <a:cs typeface="Helvetica"/>
              </a:rPr>
              <a:t>3</a:t>
            </a:r>
            <a:endParaRPr sz="662">
              <a:latin typeface="Helvetica"/>
              <a:cs typeface="Helvetica"/>
            </a:endParaRPr>
          </a:p>
        </p:txBody>
      </p:sp>
      <p:sp>
        <p:nvSpPr>
          <p:cNvPr id="53" name="object 53"/>
          <p:cNvSpPr/>
          <p:nvPr/>
        </p:nvSpPr>
        <p:spPr>
          <a:xfrm>
            <a:off x="5649904" y="1526974"/>
            <a:ext cx="2967318" cy="2145366"/>
          </a:xfrm>
          <a:custGeom>
            <a:avLst/>
            <a:gdLst/>
            <a:ahLst/>
            <a:cxnLst/>
            <a:rect l="l" t="t" r="r" b="b"/>
            <a:pathLst>
              <a:path w="3362959" h="2431415">
                <a:moveTo>
                  <a:pt x="0" y="2431148"/>
                </a:moveTo>
                <a:lnTo>
                  <a:pt x="3362644" y="2431148"/>
                </a:lnTo>
                <a:lnTo>
                  <a:pt x="3362644" y="0"/>
                </a:lnTo>
                <a:lnTo>
                  <a:pt x="0" y="0"/>
                </a:lnTo>
                <a:lnTo>
                  <a:pt x="0" y="2431148"/>
                </a:lnTo>
                <a:close/>
              </a:path>
            </a:pathLst>
          </a:custGeom>
          <a:ln w="5447">
            <a:solidFill>
              <a:srgbClr val="000000"/>
            </a:solidFill>
          </a:ln>
        </p:spPr>
        <p:txBody>
          <a:bodyPr wrap="square" lIns="0" tIns="0" rIns="0" bIns="0" rtlCol="0"/>
          <a:lstStyle/>
          <a:p>
            <a:endParaRPr/>
          </a:p>
        </p:txBody>
      </p:sp>
      <p:sp>
        <p:nvSpPr>
          <p:cNvPr id="54" name="object 54"/>
          <p:cNvSpPr/>
          <p:nvPr/>
        </p:nvSpPr>
        <p:spPr>
          <a:xfrm>
            <a:off x="8275203" y="1600512"/>
            <a:ext cx="238125" cy="0"/>
          </a:xfrm>
          <a:custGeom>
            <a:avLst/>
            <a:gdLst/>
            <a:ahLst/>
            <a:cxnLst/>
            <a:rect l="l" t="t" r="r" b="b"/>
            <a:pathLst>
              <a:path w="269875">
                <a:moveTo>
                  <a:pt x="0" y="0"/>
                </a:moveTo>
                <a:lnTo>
                  <a:pt x="269643" y="0"/>
                </a:lnTo>
              </a:path>
            </a:pathLst>
          </a:custGeom>
          <a:ln w="21789">
            <a:solidFill>
              <a:srgbClr val="9400D4"/>
            </a:solidFill>
          </a:ln>
        </p:spPr>
        <p:txBody>
          <a:bodyPr wrap="square" lIns="0" tIns="0" rIns="0" bIns="0" rtlCol="0"/>
          <a:lstStyle/>
          <a:p>
            <a:endParaRPr/>
          </a:p>
        </p:txBody>
      </p:sp>
      <p:sp>
        <p:nvSpPr>
          <p:cNvPr id="55" name="object 55"/>
          <p:cNvSpPr/>
          <p:nvPr/>
        </p:nvSpPr>
        <p:spPr>
          <a:xfrm>
            <a:off x="5649904" y="2624774"/>
            <a:ext cx="2967318" cy="485775"/>
          </a:xfrm>
          <a:custGeom>
            <a:avLst/>
            <a:gdLst/>
            <a:ahLst/>
            <a:cxnLst/>
            <a:rect l="l" t="t" r="r" b="b"/>
            <a:pathLst>
              <a:path w="3362959" h="550545">
                <a:moveTo>
                  <a:pt x="0" y="550181"/>
                </a:moveTo>
                <a:lnTo>
                  <a:pt x="33773" y="548547"/>
                </a:lnTo>
                <a:lnTo>
                  <a:pt x="68091" y="546913"/>
                </a:lnTo>
                <a:lnTo>
                  <a:pt x="101865" y="544734"/>
                </a:lnTo>
                <a:lnTo>
                  <a:pt x="135638" y="543100"/>
                </a:lnTo>
                <a:lnTo>
                  <a:pt x="169957" y="540921"/>
                </a:lnTo>
                <a:lnTo>
                  <a:pt x="203730" y="538742"/>
                </a:lnTo>
                <a:lnTo>
                  <a:pt x="237504" y="536018"/>
                </a:lnTo>
                <a:lnTo>
                  <a:pt x="271822" y="533839"/>
                </a:lnTo>
                <a:lnTo>
                  <a:pt x="305595" y="531115"/>
                </a:lnTo>
                <a:lnTo>
                  <a:pt x="339914" y="528392"/>
                </a:lnTo>
                <a:lnTo>
                  <a:pt x="373687" y="525668"/>
                </a:lnTo>
                <a:lnTo>
                  <a:pt x="407461" y="522400"/>
                </a:lnTo>
                <a:lnTo>
                  <a:pt x="441779" y="519131"/>
                </a:lnTo>
                <a:lnTo>
                  <a:pt x="509326" y="512594"/>
                </a:lnTo>
                <a:lnTo>
                  <a:pt x="543644" y="508781"/>
                </a:lnTo>
                <a:lnTo>
                  <a:pt x="577418" y="504968"/>
                </a:lnTo>
                <a:lnTo>
                  <a:pt x="611191" y="500610"/>
                </a:lnTo>
                <a:lnTo>
                  <a:pt x="645510" y="496252"/>
                </a:lnTo>
                <a:lnTo>
                  <a:pt x="713057" y="487537"/>
                </a:lnTo>
                <a:lnTo>
                  <a:pt x="747375" y="482634"/>
                </a:lnTo>
                <a:lnTo>
                  <a:pt x="781148" y="477731"/>
                </a:lnTo>
                <a:lnTo>
                  <a:pt x="814922" y="472284"/>
                </a:lnTo>
                <a:lnTo>
                  <a:pt x="849240" y="466837"/>
                </a:lnTo>
                <a:lnTo>
                  <a:pt x="883014" y="461389"/>
                </a:lnTo>
                <a:lnTo>
                  <a:pt x="917332" y="455397"/>
                </a:lnTo>
                <a:lnTo>
                  <a:pt x="951105" y="449405"/>
                </a:lnTo>
                <a:lnTo>
                  <a:pt x="984879" y="442868"/>
                </a:lnTo>
                <a:lnTo>
                  <a:pt x="1019197" y="436332"/>
                </a:lnTo>
                <a:lnTo>
                  <a:pt x="1052971" y="429795"/>
                </a:lnTo>
                <a:lnTo>
                  <a:pt x="1086744" y="422713"/>
                </a:lnTo>
                <a:lnTo>
                  <a:pt x="1121063" y="415632"/>
                </a:lnTo>
                <a:lnTo>
                  <a:pt x="1154836" y="408550"/>
                </a:lnTo>
                <a:lnTo>
                  <a:pt x="1188610" y="400924"/>
                </a:lnTo>
                <a:lnTo>
                  <a:pt x="1222928" y="393298"/>
                </a:lnTo>
                <a:lnTo>
                  <a:pt x="1290475" y="376956"/>
                </a:lnTo>
                <a:lnTo>
                  <a:pt x="1324793" y="368785"/>
                </a:lnTo>
                <a:lnTo>
                  <a:pt x="1358567" y="360614"/>
                </a:lnTo>
                <a:lnTo>
                  <a:pt x="1392340" y="351898"/>
                </a:lnTo>
                <a:lnTo>
                  <a:pt x="1426658" y="343182"/>
                </a:lnTo>
                <a:lnTo>
                  <a:pt x="1460432" y="334466"/>
                </a:lnTo>
                <a:lnTo>
                  <a:pt x="1494750" y="325751"/>
                </a:lnTo>
                <a:lnTo>
                  <a:pt x="1562297" y="307230"/>
                </a:lnTo>
                <a:lnTo>
                  <a:pt x="1596616" y="298514"/>
                </a:lnTo>
                <a:lnTo>
                  <a:pt x="1664163" y="279993"/>
                </a:lnTo>
                <a:lnTo>
                  <a:pt x="1698481" y="270732"/>
                </a:lnTo>
                <a:lnTo>
                  <a:pt x="1766028" y="252211"/>
                </a:lnTo>
                <a:lnTo>
                  <a:pt x="1800346" y="242951"/>
                </a:lnTo>
                <a:lnTo>
                  <a:pt x="1834120" y="234235"/>
                </a:lnTo>
                <a:lnTo>
                  <a:pt x="1867893" y="224975"/>
                </a:lnTo>
                <a:lnTo>
                  <a:pt x="1902211" y="216259"/>
                </a:lnTo>
                <a:lnTo>
                  <a:pt x="1935985" y="207543"/>
                </a:lnTo>
                <a:lnTo>
                  <a:pt x="1970303" y="198827"/>
                </a:lnTo>
                <a:lnTo>
                  <a:pt x="2004077" y="190112"/>
                </a:lnTo>
                <a:lnTo>
                  <a:pt x="2037850" y="181941"/>
                </a:lnTo>
                <a:lnTo>
                  <a:pt x="2072169" y="173225"/>
                </a:lnTo>
                <a:lnTo>
                  <a:pt x="2105942" y="165599"/>
                </a:lnTo>
                <a:lnTo>
                  <a:pt x="2139716" y="157428"/>
                </a:lnTo>
                <a:lnTo>
                  <a:pt x="2174034" y="149801"/>
                </a:lnTo>
                <a:lnTo>
                  <a:pt x="2207807" y="142175"/>
                </a:lnTo>
                <a:lnTo>
                  <a:pt x="2241581" y="135094"/>
                </a:lnTo>
                <a:lnTo>
                  <a:pt x="2275899" y="127467"/>
                </a:lnTo>
                <a:lnTo>
                  <a:pt x="2309673" y="120930"/>
                </a:lnTo>
                <a:lnTo>
                  <a:pt x="2343446" y="113849"/>
                </a:lnTo>
                <a:lnTo>
                  <a:pt x="2377764" y="107312"/>
                </a:lnTo>
                <a:lnTo>
                  <a:pt x="2445311" y="95328"/>
                </a:lnTo>
                <a:lnTo>
                  <a:pt x="2479630" y="89336"/>
                </a:lnTo>
                <a:lnTo>
                  <a:pt x="2513403" y="83889"/>
                </a:lnTo>
                <a:lnTo>
                  <a:pt x="2547721" y="78441"/>
                </a:lnTo>
                <a:lnTo>
                  <a:pt x="2581495" y="72994"/>
                </a:lnTo>
                <a:lnTo>
                  <a:pt x="2615269" y="68091"/>
                </a:lnTo>
                <a:lnTo>
                  <a:pt x="2649587" y="63189"/>
                </a:lnTo>
                <a:lnTo>
                  <a:pt x="2683360" y="58286"/>
                </a:lnTo>
                <a:lnTo>
                  <a:pt x="2717134" y="53928"/>
                </a:lnTo>
                <a:lnTo>
                  <a:pt x="2751452" y="50115"/>
                </a:lnTo>
                <a:lnTo>
                  <a:pt x="2785226" y="45757"/>
                </a:lnTo>
                <a:lnTo>
                  <a:pt x="2818999" y="41944"/>
                </a:lnTo>
                <a:lnTo>
                  <a:pt x="2853317" y="38131"/>
                </a:lnTo>
                <a:lnTo>
                  <a:pt x="2920864" y="31594"/>
                </a:lnTo>
                <a:lnTo>
                  <a:pt x="2955183" y="28326"/>
                </a:lnTo>
                <a:lnTo>
                  <a:pt x="2988956" y="25057"/>
                </a:lnTo>
                <a:lnTo>
                  <a:pt x="3022730" y="22334"/>
                </a:lnTo>
                <a:lnTo>
                  <a:pt x="3057048" y="19610"/>
                </a:lnTo>
                <a:lnTo>
                  <a:pt x="3090822" y="16886"/>
                </a:lnTo>
                <a:lnTo>
                  <a:pt x="3125140" y="14163"/>
                </a:lnTo>
                <a:lnTo>
                  <a:pt x="3192687" y="9805"/>
                </a:lnTo>
                <a:lnTo>
                  <a:pt x="3227005" y="7626"/>
                </a:lnTo>
                <a:lnTo>
                  <a:pt x="3260779" y="5447"/>
                </a:lnTo>
                <a:lnTo>
                  <a:pt x="3294552" y="3813"/>
                </a:lnTo>
                <a:lnTo>
                  <a:pt x="3328870" y="2178"/>
                </a:lnTo>
                <a:lnTo>
                  <a:pt x="3362644" y="0"/>
                </a:lnTo>
              </a:path>
            </a:pathLst>
          </a:custGeom>
          <a:ln w="21789">
            <a:solidFill>
              <a:srgbClr val="9400D4"/>
            </a:solidFill>
          </a:ln>
        </p:spPr>
        <p:txBody>
          <a:bodyPr wrap="square" lIns="0" tIns="0" rIns="0" bIns="0" rtlCol="0"/>
          <a:lstStyle/>
          <a:p>
            <a:endParaRPr/>
          </a:p>
        </p:txBody>
      </p:sp>
      <p:sp>
        <p:nvSpPr>
          <p:cNvPr id="56" name="object 56"/>
          <p:cNvSpPr/>
          <p:nvPr/>
        </p:nvSpPr>
        <p:spPr>
          <a:xfrm>
            <a:off x="8275203" y="1687029"/>
            <a:ext cx="238125" cy="0"/>
          </a:xfrm>
          <a:custGeom>
            <a:avLst/>
            <a:gdLst/>
            <a:ahLst/>
            <a:cxnLst/>
            <a:rect l="l" t="t" r="r" b="b"/>
            <a:pathLst>
              <a:path w="269875">
                <a:moveTo>
                  <a:pt x="0" y="0"/>
                </a:moveTo>
                <a:lnTo>
                  <a:pt x="269643" y="0"/>
                </a:lnTo>
              </a:path>
            </a:pathLst>
          </a:custGeom>
          <a:ln w="21789">
            <a:solidFill>
              <a:srgbClr val="009E73"/>
            </a:solidFill>
          </a:ln>
        </p:spPr>
        <p:txBody>
          <a:bodyPr wrap="square" lIns="0" tIns="0" rIns="0" bIns="0" rtlCol="0"/>
          <a:lstStyle/>
          <a:p>
            <a:endParaRPr/>
          </a:p>
        </p:txBody>
      </p:sp>
      <p:sp>
        <p:nvSpPr>
          <p:cNvPr id="57" name="object 57"/>
          <p:cNvSpPr/>
          <p:nvPr/>
        </p:nvSpPr>
        <p:spPr>
          <a:xfrm>
            <a:off x="5649904" y="2602183"/>
            <a:ext cx="2967318" cy="1067360"/>
          </a:xfrm>
          <a:custGeom>
            <a:avLst/>
            <a:gdLst/>
            <a:ahLst/>
            <a:cxnLst/>
            <a:rect l="l" t="t" r="r" b="b"/>
            <a:pathLst>
              <a:path w="3362959" h="1209675">
                <a:moveTo>
                  <a:pt x="0" y="1209309"/>
                </a:moveTo>
                <a:lnTo>
                  <a:pt x="33773" y="1209309"/>
                </a:lnTo>
                <a:lnTo>
                  <a:pt x="68091" y="1208765"/>
                </a:lnTo>
                <a:lnTo>
                  <a:pt x="101865" y="1208220"/>
                </a:lnTo>
                <a:lnTo>
                  <a:pt x="135638" y="1207675"/>
                </a:lnTo>
                <a:lnTo>
                  <a:pt x="169957" y="1207131"/>
                </a:lnTo>
                <a:lnTo>
                  <a:pt x="203730" y="1206586"/>
                </a:lnTo>
                <a:lnTo>
                  <a:pt x="237504" y="1205496"/>
                </a:lnTo>
                <a:lnTo>
                  <a:pt x="271822" y="1204952"/>
                </a:lnTo>
                <a:lnTo>
                  <a:pt x="305595" y="1203862"/>
                </a:lnTo>
                <a:lnTo>
                  <a:pt x="339914" y="1202773"/>
                </a:lnTo>
                <a:lnTo>
                  <a:pt x="373687" y="1201138"/>
                </a:lnTo>
                <a:lnTo>
                  <a:pt x="407461" y="1200049"/>
                </a:lnTo>
                <a:lnTo>
                  <a:pt x="441779" y="1198415"/>
                </a:lnTo>
                <a:lnTo>
                  <a:pt x="509326" y="1194057"/>
                </a:lnTo>
                <a:lnTo>
                  <a:pt x="543644" y="1191878"/>
                </a:lnTo>
                <a:lnTo>
                  <a:pt x="611191" y="1186431"/>
                </a:lnTo>
                <a:lnTo>
                  <a:pt x="713057" y="1175536"/>
                </a:lnTo>
                <a:lnTo>
                  <a:pt x="781148" y="1165731"/>
                </a:lnTo>
                <a:lnTo>
                  <a:pt x="849240" y="1153202"/>
                </a:lnTo>
                <a:lnTo>
                  <a:pt x="917332" y="1137949"/>
                </a:lnTo>
                <a:lnTo>
                  <a:pt x="984879" y="1118884"/>
                </a:lnTo>
                <a:lnTo>
                  <a:pt x="1052971" y="1096005"/>
                </a:lnTo>
                <a:lnTo>
                  <a:pt x="1121063" y="1067679"/>
                </a:lnTo>
                <a:lnTo>
                  <a:pt x="1188610" y="1033905"/>
                </a:lnTo>
                <a:lnTo>
                  <a:pt x="1222928" y="1014295"/>
                </a:lnTo>
                <a:lnTo>
                  <a:pt x="1256701" y="993595"/>
                </a:lnTo>
                <a:lnTo>
                  <a:pt x="1290475" y="970716"/>
                </a:lnTo>
                <a:lnTo>
                  <a:pt x="1324793" y="946748"/>
                </a:lnTo>
                <a:lnTo>
                  <a:pt x="1358567" y="920600"/>
                </a:lnTo>
                <a:lnTo>
                  <a:pt x="1392340" y="892819"/>
                </a:lnTo>
                <a:lnTo>
                  <a:pt x="1426658" y="863403"/>
                </a:lnTo>
                <a:lnTo>
                  <a:pt x="1460432" y="832353"/>
                </a:lnTo>
                <a:lnTo>
                  <a:pt x="1494750" y="800214"/>
                </a:lnTo>
                <a:lnTo>
                  <a:pt x="1528524" y="766441"/>
                </a:lnTo>
                <a:lnTo>
                  <a:pt x="1596616" y="696170"/>
                </a:lnTo>
                <a:lnTo>
                  <a:pt x="1664163" y="623175"/>
                </a:lnTo>
                <a:lnTo>
                  <a:pt x="1698481" y="586134"/>
                </a:lnTo>
                <a:lnTo>
                  <a:pt x="1766028" y="513139"/>
                </a:lnTo>
                <a:lnTo>
                  <a:pt x="1834120" y="442868"/>
                </a:lnTo>
                <a:lnTo>
                  <a:pt x="1867893" y="409640"/>
                </a:lnTo>
                <a:lnTo>
                  <a:pt x="1902211" y="376956"/>
                </a:lnTo>
                <a:lnTo>
                  <a:pt x="1935985" y="345906"/>
                </a:lnTo>
                <a:lnTo>
                  <a:pt x="1970303" y="316490"/>
                </a:lnTo>
                <a:lnTo>
                  <a:pt x="2004077" y="289253"/>
                </a:lnTo>
                <a:lnTo>
                  <a:pt x="2037850" y="263106"/>
                </a:lnTo>
                <a:lnTo>
                  <a:pt x="2072169" y="238593"/>
                </a:lnTo>
                <a:lnTo>
                  <a:pt x="2105942" y="216259"/>
                </a:lnTo>
                <a:lnTo>
                  <a:pt x="2139716" y="195014"/>
                </a:lnTo>
                <a:lnTo>
                  <a:pt x="2174034" y="175949"/>
                </a:lnTo>
                <a:lnTo>
                  <a:pt x="2207807" y="157972"/>
                </a:lnTo>
                <a:lnTo>
                  <a:pt x="2275899" y="126923"/>
                </a:lnTo>
                <a:lnTo>
                  <a:pt x="2343446" y="101320"/>
                </a:lnTo>
                <a:lnTo>
                  <a:pt x="2411538" y="80620"/>
                </a:lnTo>
                <a:lnTo>
                  <a:pt x="2479630" y="63733"/>
                </a:lnTo>
                <a:lnTo>
                  <a:pt x="2513403" y="56107"/>
                </a:lnTo>
                <a:lnTo>
                  <a:pt x="2547721" y="50115"/>
                </a:lnTo>
                <a:lnTo>
                  <a:pt x="2581495" y="44123"/>
                </a:lnTo>
                <a:lnTo>
                  <a:pt x="2615269" y="38676"/>
                </a:lnTo>
                <a:lnTo>
                  <a:pt x="2649587" y="34318"/>
                </a:lnTo>
                <a:lnTo>
                  <a:pt x="2683360" y="29960"/>
                </a:lnTo>
                <a:lnTo>
                  <a:pt x="2717134" y="26147"/>
                </a:lnTo>
                <a:lnTo>
                  <a:pt x="2751452" y="22878"/>
                </a:lnTo>
                <a:lnTo>
                  <a:pt x="2818999" y="17431"/>
                </a:lnTo>
                <a:lnTo>
                  <a:pt x="2853317" y="15252"/>
                </a:lnTo>
                <a:lnTo>
                  <a:pt x="2887091" y="13073"/>
                </a:lnTo>
                <a:lnTo>
                  <a:pt x="2920864" y="11439"/>
                </a:lnTo>
                <a:lnTo>
                  <a:pt x="2955183" y="9805"/>
                </a:lnTo>
                <a:lnTo>
                  <a:pt x="2988956" y="8171"/>
                </a:lnTo>
                <a:lnTo>
                  <a:pt x="3022730" y="7081"/>
                </a:lnTo>
                <a:lnTo>
                  <a:pt x="3057048" y="5992"/>
                </a:lnTo>
                <a:lnTo>
                  <a:pt x="3090822" y="4902"/>
                </a:lnTo>
                <a:lnTo>
                  <a:pt x="3125140" y="3813"/>
                </a:lnTo>
                <a:lnTo>
                  <a:pt x="3158913" y="3268"/>
                </a:lnTo>
                <a:lnTo>
                  <a:pt x="3192687" y="2723"/>
                </a:lnTo>
                <a:lnTo>
                  <a:pt x="3227005" y="1634"/>
                </a:lnTo>
                <a:lnTo>
                  <a:pt x="3260779" y="1089"/>
                </a:lnTo>
                <a:lnTo>
                  <a:pt x="3294552" y="1089"/>
                </a:lnTo>
                <a:lnTo>
                  <a:pt x="3328870" y="544"/>
                </a:lnTo>
                <a:lnTo>
                  <a:pt x="3362644" y="0"/>
                </a:lnTo>
              </a:path>
            </a:pathLst>
          </a:custGeom>
          <a:ln w="21789">
            <a:solidFill>
              <a:srgbClr val="009E73"/>
            </a:solidFill>
          </a:ln>
        </p:spPr>
        <p:txBody>
          <a:bodyPr wrap="square" lIns="0" tIns="0" rIns="0" bIns="0" rtlCol="0"/>
          <a:lstStyle/>
          <a:p>
            <a:endParaRPr/>
          </a:p>
        </p:txBody>
      </p:sp>
      <p:sp>
        <p:nvSpPr>
          <p:cNvPr id="58" name="object 58"/>
          <p:cNvSpPr txBox="1"/>
          <p:nvPr/>
        </p:nvSpPr>
        <p:spPr>
          <a:xfrm>
            <a:off x="7714490" y="1531629"/>
            <a:ext cx="520513" cy="296669"/>
          </a:xfrm>
          <a:prstGeom prst="rect">
            <a:avLst/>
          </a:prstGeom>
        </p:spPr>
        <p:txBody>
          <a:bodyPr vert="horz" wrap="square" lIns="0" tIns="13447" rIns="0" bIns="0" rtlCol="0">
            <a:spAutoFit/>
          </a:bodyPr>
          <a:lstStyle/>
          <a:p>
            <a:pPr marL="11206">
              <a:lnSpc>
                <a:spcPts val="737"/>
              </a:lnSpc>
              <a:spcBef>
                <a:spcPts val="106"/>
              </a:spcBef>
            </a:pPr>
            <a:r>
              <a:rPr sz="662" dirty="0">
                <a:latin typeface="Helvetica"/>
                <a:cs typeface="Helvetica"/>
              </a:rPr>
              <a:t>1/(1+exp(-x))</a:t>
            </a:r>
            <a:endParaRPr sz="662">
              <a:latin typeface="Helvetica"/>
              <a:cs typeface="Helvetica"/>
            </a:endParaRPr>
          </a:p>
          <a:p>
            <a:pPr marL="172019" marR="4483" indent="66679">
              <a:lnSpc>
                <a:spcPts val="679"/>
              </a:lnSpc>
              <a:spcBef>
                <a:spcPts val="62"/>
              </a:spcBef>
            </a:pPr>
            <a:r>
              <a:rPr sz="662" spc="4" dirty="0">
                <a:latin typeface="Helvetica"/>
                <a:cs typeface="Helvetica"/>
              </a:rPr>
              <a:t>tanh(x)  max(0,x)</a:t>
            </a:r>
            <a:endParaRPr sz="662">
              <a:latin typeface="Helvetica"/>
              <a:cs typeface="Helvetica"/>
            </a:endParaRPr>
          </a:p>
        </p:txBody>
      </p:sp>
      <p:sp>
        <p:nvSpPr>
          <p:cNvPr id="59" name="object 59"/>
          <p:cNvSpPr/>
          <p:nvPr/>
        </p:nvSpPr>
        <p:spPr>
          <a:xfrm>
            <a:off x="8275203" y="1773545"/>
            <a:ext cx="238125" cy="0"/>
          </a:xfrm>
          <a:custGeom>
            <a:avLst/>
            <a:gdLst/>
            <a:ahLst/>
            <a:cxnLst/>
            <a:rect l="l" t="t" r="r" b="b"/>
            <a:pathLst>
              <a:path w="269875">
                <a:moveTo>
                  <a:pt x="0" y="0"/>
                </a:moveTo>
                <a:lnTo>
                  <a:pt x="269643" y="0"/>
                </a:lnTo>
              </a:path>
            </a:pathLst>
          </a:custGeom>
          <a:ln w="21789">
            <a:solidFill>
              <a:srgbClr val="57B5E8"/>
            </a:solidFill>
          </a:ln>
        </p:spPr>
        <p:txBody>
          <a:bodyPr wrap="square" lIns="0" tIns="0" rIns="0" bIns="0" rtlCol="0"/>
          <a:lstStyle/>
          <a:p>
            <a:endParaRPr/>
          </a:p>
        </p:txBody>
      </p:sp>
      <p:sp>
        <p:nvSpPr>
          <p:cNvPr id="60" name="object 60"/>
          <p:cNvSpPr/>
          <p:nvPr/>
        </p:nvSpPr>
        <p:spPr>
          <a:xfrm>
            <a:off x="5649904" y="1526973"/>
            <a:ext cx="2967318" cy="1609165"/>
          </a:xfrm>
          <a:custGeom>
            <a:avLst/>
            <a:gdLst/>
            <a:ahLst/>
            <a:cxnLst/>
            <a:rect l="l" t="t" r="r" b="b"/>
            <a:pathLst>
              <a:path w="3362959" h="1823720">
                <a:moveTo>
                  <a:pt x="0" y="1823225"/>
                </a:moveTo>
                <a:lnTo>
                  <a:pt x="1664163" y="1823225"/>
                </a:lnTo>
                <a:lnTo>
                  <a:pt x="1698481" y="1804704"/>
                </a:lnTo>
                <a:lnTo>
                  <a:pt x="1732254" y="1768207"/>
                </a:lnTo>
                <a:lnTo>
                  <a:pt x="1766028" y="1731165"/>
                </a:lnTo>
                <a:lnTo>
                  <a:pt x="1800346" y="1694668"/>
                </a:lnTo>
                <a:lnTo>
                  <a:pt x="1867893" y="1620584"/>
                </a:lnTo>
                <a:lnTo>
                  <a:pt x="1902211" y="1584087"/>
                </a:lnTo>
                <a:lnTo>
                  <a:pt x="1935985" y="1547045"/>
                </a:lnTo>
                <a:lnTo>
                  <a:pt x="1970303" y="1510003"/>
                </a:lnTo>
                <a:lnTo>
                  <a:pt x="2004077" y="1473506"/>
                </a:lnTo>
                <a:lnTo>
                  <a:pt x="2037850" y="1436464"/>
                </a:lnTo>
                <a:lnTo>
                  <a:pt x="2072169" y="1399966"/>
                </a:lnTo>
                <a:lnTo>
                  <a:pt x="2139716" y="1325883"/>
                </a:lnTo>
                <a:lnTo>
                  <a:pt x="2174034" y="1289385"/>
                </a:lnTo>
                <a:lnTo>
                  <a:pt x="2241581" y="1215302"/>
                </a:lnTo>
                <a:lnTo>
                  <a:pt x="2275899" y="1178804"/>
                </a:lnTo>
                <a:lnTo>
                  <a:pt x="2309673" y="1141762"/>
                </a:lnTo>
                <a:lnTo>
                  <a:pt x="2343446" y="1105265"/>
                </a:lnTo>
                <a:lnTo>
                  <a:pt x="2377764" y="1068223"/>
                </a:lnTo>
                <a:lnTo>
                  <a:pt x="2411538" y="1031181"/>
                </a:lnTo>
                <a:lnTo>
                  <a:pt x="2445311" y="994684"/>
                </a:lnTo>
                <a:lnTo>
                  <a:pt x="2479630" y="957642"/>
                </a:lnTo>
                <a:lnTo>
                  <a:pt x="2513403" y="921145"/>
                </a:lnTo>
                <a:lnTo>
                  <a:pt x="2547721" y="884103"/>
                </a:lnTo>
                <a:lnTo>
                  <a:pt x="2581495" y="847061"/>
                </a:lnTo>
                <a:lnTo>
                  <a:pt x="2615269" y="810564"/>
                </a:lnTo>
                <a:lnTo>
                  <a:pt x="2649587" y="773522"/>
                </a:lnTo>
                <a:lnTo>
                  <a:pt x="2683360" y="736480"/>
                </a:lnTo>
                <a:lnTo>
                  <a:pt x="2717134" y="699983"/>
                </a:lnTo>
                <a:lnTo>
                  <a:pt x="2751452" y="662941"/>
                </a:lnTo>
                <a:lnTo>
                  <a:pt x="2785226" y="626444"/>
                </a:lnTo>
                <a:lnTo>
                  <a:pt x="2818999" y="589402"/>
                </a:lnTo>
                <a:lnTo>
                  <a:pt x="2853317" y="552360"/>
                </a:lnTo>
                <a:lnTo>
                  <a:pt x="2887091" y="515863"/>
                </a:lnTo>
                <a:lnTo>
                  <a:pt x="2920864" y="478821"/>
                </a:lnTo>
                <a:lnTo>
                  <a:pt x="2955183" y="441779"/>
                </a:lnTo>
                <a:lnTo>
                  <a:pt x="2988956" y="405282"/>
                </a:lnTo>
                <a:lnTo>
                  <a:pt x="3022730" y="368240"/>
                </a:lnTo>
                <a:lnTo>
                  <a:pt x="3057048" y="331743"/>
                </a:lnTo>
                <a:lnTo>
                  <a:pt x="3090822" y="294701"/>
                </a:lnTo>
                <a:lnTo>
                  <a:pt x="3125140" y="257659"/>
                </a:lnTo>
                <a:lnTo>
                  <a:pt x="3158913" y="221162"/>
                </a:lnTo>
                <a:lnTo>
                  <a:pt x="3192687" y="184120"/>
                </a:lnTo>
                <a:lnTo>
                  <a:pt x="3227005" y="147078"/>
                </a:lnTo>
                <a:lnTo>
                  <a:pt x="3260779" y="110581"/>
                </a:lnTo>
                <a:lnTo>
                  <a:pt x="3294552" y="73539"/>
                </a:lnTo>
                <a:lnTo>
                  <a:pt x="3328870" y="37041"/>
                </a:lnTo>
                <a:lnTo>
                  <a:pt x="3362644" y="0"/>
                </a:lnTo>
              </a:path>
            </a:pathLst>
          </a:custGeom>
          <a:ln w="21789">
            <a:solidFill>
              <a:srgbClr val="57B5E8"/>
            </a:solidFill>
          </a:ln>
        </p:spPr>
        <p:txBody>
          <a:bodyPr wrap="square" lIns="0" tIns="0" rIns="0" bIns="0" rtlCol="0"/>
          <a:lstStyle/>
          <a:p>
            <a:endParaRPr/>
          </a:p>
        </p:txBody>
      </p:sp>
      <p:sp>
        <p:nvSpPr>
          <p:cNvPr id="61" name="object 61"/>
          <p:cNvSpPr/>
          <p:nvPr/>
        </p:nvSpPr>
        <p:spPr>
          <a:xfrm>
            <a:off x="5649904" y="1526974"/>
            <a:ext cx="2967318" cy="2145366"/>
          </a:xfrm>
          <a:custGeom>
            <a:avLst/>
            <a:gdLst/>
            <a:ahLst/>
            <a:cxnLst/>
            <a:rect l="l" t="t" r="r" b="b"/>
            <a:pathLst>
              <a:path w="3362959" h="2431415">
                <a:moveTo>
                  <a:pt x="0" y="2431148"/>
                </a:moveTo>
                <a:lnTo>
                  <a:pt x="3362644" y="2431148"/>
                </a:lnTo>
                <a:lnTo>
                  <a:pt x="3362644" y="0"/>
                </a:lnTo>
                <a:lnTo>
                  <a:pt x="0" y="0"/>
                </a:lnTo>
                <a:lnTo>
                  <a:pt x="0" y="2431148"/>
                </a:lnTo>
                <a:close/>
              </a:path>
            </a:pathLst>
          </a:custGeom>
          <a:ln w="5447">
            <a:solidFill>
              <a:srgbClr val="000000"/>
            </a:solidFill>
          </a:ln>
        </p:spPr>
        <p:txBody>
          <a:bodyPr wrap="square" lIns="0" tIns="0" rIns="0" bIns="0" rtlCol="0"/>
          <a:lstStyle/>
          <a:p>
            <a:endParaRPr/>
          </a:p>
        </p:txBody>
      </p:sp>
      <p:sp>
        <p:nvSpPr>
          <p:cNvPr id="64" name="object 9">
            <a:extLst>
              <a:ext uri="{FF2B5EF4-FFF2-40B4-BE49-F238E27FC236}">
                <a16:creationId xmlns:a16="http://schemas.microsoft.com/office/drawing/2014/main" id="{7467B61C-673B-6A4A-8563-75397B764F58}"/>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65" name="Slide Number Placeholder 3">
            <a:extLst>
              <a:ext uri="{FF2B5EF4-FFF2-40B4-BE49-F238E27FC236}">
                <a16:creationId xmlns:a16="http://schemas.microsoft.com/office/drawing/2014/main" id="{8BE22718-4931-4046-AD70-3EAC27F98188}"/>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13</a:t>
            </a:fld>
            <a:endParaRPr lang="de-DE"/>
          </a:p>
        </p:txBody>
      </p:sp>
    </p:spTree>
    <p:extLst>
      <p:ext uri="{BB962C8B-B14F-4D97-AF65-F5344CB8AC3E}">
        <p14:creationId xmlns:p14="http://schemas.microsoft.com/office/powerpoint/2010/main" val="13659943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7B4B-3605-9EAE-586B-BF36D604DFDC}"/>
              </a:ext>
            </a:extLst>
          </p:cNvPr>
          <p:cNvSpPr>
            <a:spLocks noGrp="1"/>
          </p:cNvSpPr>
          <p:nvPr>
            <p:ph type="title"/>
          </p:nvPr>
        </p:nvSpPr>
        <p:spPr/>
        <p:txBody>
          <a:bodyPr/>
          <a:lstStyle/>
          <a:p>
            <a:r>
              <a:rPr lang="en-DE" dirty="0"/>
              <a:t>Stochastic Gradient Descent (SGD)</a:t>
            </a:r>
          </a:p>
        </p:txBody>
      </p:sp>
      <p:sp>
        <p:nvSpPr>
          <p:cNvPr id="3" name="Content Placeholder 2">
            <a:extLst>
              <a:ext uri="{FF2B5EF4-FFF2-40B4-BE49-F238E27FC236}">
                <a16:creationId xmlns:a16="http://schemas.microsoft.com/office/drawing/2014/main" id="{9B8E91C8-B219-D7BE-001E-4457A084A8EF}"/>
              </a:ext>
            </a:extLst>
          </p:cNvPr>
          <p:cNvSpPr>
            <a:spLocks noGrp="1"/>
          </p:cNvSpPr>
          <p:nvPr>
            <p:ph idx="1"/>
          </p:nvPr>
        </p:nvSpPr>
        <p:spPr/>
        <p:txBody>
          <a:bodyPr/>
          <a:lstStyle/>
          <a:p>
            <a:r>
              <a:rPr lang="en-GB" dirty="0"/>
              <a:t>GD: all the points in the training set are used to calculate the loss and its derivative</a:t>
            </a:r>
          </a:p>
          <a:p>
            <a:r>
              <a:rPr lang="en-GB" dirty="0"/>
              <a:t>SGD: only a single point or a small subset of points is used randomly for this purpose. </a:t>
            </a:r>
          </a:p>
          <a:p>
            <a:r>
              <a:rPr lang="en-GB" dirty="0"/>
              <a:t>SGD much faster and more suitable for large-scale datasets, …</a:t>
            </a:r>
          </a:p>
          <a:p>
            <a:r>
              <a:rPr lang="en-GB" dirty="0"/>
              <a:t>… but it is only an </a:t>
            </a:r>
            <a:br>
              <a:rPr lang="en-GB" dirty="0"/>
            </a:br>
            <a:r>
              <a:rPr lang="en-GB" dirty="0"/>
              <a:t>approximation of GD</a:t>
            </a:r>
          </a:p>
          <a:p>
            <a:r>
              <a:rPr lang="en-GB" dirty="0"/>
              <a:t>… due to the introduction </a:t>
            </a:r>
            <a:br>
              <a:rPr lang="en-GB" dirty="0"/>
            </a:br>
            <a:r>
              <a:rPr lang="en-GB" dirty="0"/>
              <a:t>of more noise and variance </a:t>
            </a:r>
            <a:br>
              <a:rPr lang="en-GB" dirty="0"/>
            </a:br>
            <a:r>
              <a:rPr lang="en-GB" dirty="0"/>
              <a:t>in the gradient estimate</a:t>
            </a:r>
          </a:p>
        </p:txBody>
      </p:sp>
      <p:sp>
        <p:nvSpPr>
          <p:cNvPr id="4" name="Slide Number Placeholder 3">
            <a:extLst>
              <a:ext uri="{FF2B5EF4-FFF2-40B4-BE49-F238E27FC236}">
                <a16:creationId xmlns:a16="http://schemas.microsoft.com/office/drawing/2014/main" id="{082336F4-E53E-DA87-91F0-B1FB8EA24FC0}"/>
              </a:ext>
            </a:extLst>
          </p:cNvPr>
          <p:cNvSpPr>
            <a:spLocks noGrp="1"/>
          </p:cNvSpPr>
          <p:nvPr>
            <p:ph type="sldNum" sz="quarter" idx="12"/>
          </p:nvPr>
        </p:nvSpPr>
        <p:spPr/>
        <p:txBody>
          <a:bodyPr/>
          <a:lstStyle/>
          <a:p>
            <a:pPr>
              <a:defRPr/>
            </a:pPr>
            <a:fld id="{A4C577E2-95DD-1F4B-A688-E8FB02007787}" type="slidenum">
              <a:rPr lang="de-DE" smtClean="0"/>
              <a:pPr>
                <a:defRPr/>
              </a:pPr>
              <a:t>130</a:t>
            </a:fld>
            <a:endParaRPr lang="de-DE"/>
          </a:p>
        </p:txBody>
      </p:sp>
      <p:pic>
        <p:nvPicPr>
          <p:cNvPr id="5" name="Picture 4">
            <a:extLst>
              <a:ext uri="{FF2B5EF4-FFF2-40B4-BE49-F238E27FC236}">
                <a16:creationId xmlns:a16="http://schemas.microsoft.com/office/drawing/2014/main" id="{8BAADAD2-53C9-9A2D-777B-FF5FDEAD5C36}"/>
              </a:ext>
            </a:extLst>
          </p:cNvPr>
          <p:cNvPicPr/>
          <p:nvPr/>
        </p:nvPicPr>
        <p:blipFill>
          <a:blip r:embed="rId2"/>
          <a:stretch/>
        </p:blipFill>
        <p:spPr>
          <a:xfrm>
            <a:off x="4788024" y="3429000"/>
            <a:ext cx="3787510" cy="2586529"/>
          </a:xfrm>
          <a:prstGeom prst="rect">
            <a:avLst/>
          </a:prstGeom>
          <a:ln>
            <a:noFill/>
          </a:ln>
        </p:spPr>
      </p:pic>
    </p:spTree>
    <p:extLst>
      <p:ext uri="{BB962C8B-B14F-4D97-AF65-F5344CB8AC3E}">
        <p14:creationId xmlns:p14="http://schemas.microsoft.com/office/powerpoint/2010/main" val="2744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EA6C-E44E-5077-211F-5515117AFA87}"/>
              </a:ext>
            </a:extLst>
          </p:cNvPr>
          <p:cNvSpPr>
            <a:spLocks noGrp="1"/>
          </p:cNvSpPr>
          <p:nvPr>
            <p:ph type="title"/>
          </p:nvPr>
        </p:nvSpPr>
        <p:spPr/>
        <p:txBody>
          <a:bodyPr/>
          <a:lstStyle/>
          <a:p>
            <a:r>
              <a:rPr lang="en-DE" dirty="0"/>
              <a:t>GPT-2: Multiple tasks supported</a:t>
            </a:r>
          </a:p>
        </p:txBody>
      </p:sp>
      <p:pic>
        <p:nvPicPr>
          <p:cNvPr id="5" name="Content Placeholder 4">
            <a:extLst>
              <a:ext uri="{FF2B5EF4-FFF2-40B4-BE49-F238E27FC236}">
                <a16:creationId xmlns:a16="http://schemas.microsoft.com/office/drawing/2014/main" id="{F50ABA8F-34C1-A84F-61A5-06B2607AAD60}"/>
              </a:ext>
            </a:extLst>
          </p:cNvPr>
          <p:cNvPicPr>
            <a:picLocks noGrp="1" noChangeAspect="1"/>
          </p:cNvPicPr>
          <p:nvPr>
            <p:ph idx="1"/>
          </p:nvPr>
        </p:nvPicPr>
        <p:blipFill>
          <a:blip r:embed="rId2"/>
          <a:stretch>
            <a:fillRect/>
          </a:stretch>
        </p:blipFill>
        <p:spPr>
          <a:xfrm>
            <a:off x="468313" y="1268760"/>
            <a:ext cx="7632079" cy="4723803"/>
          </a:xfrm>
          <a:prstGeom prst="rect">
            <a:avLst/>
          </a:prstGeom>
        </p:spPr>
      </p:pic>
    </p:spTree>
    <p:extLst>
      <p:ext uri="{BB962C8B-B14F-4D97-AF65-F5344CB8AC3E}">
        <p14:creationId xmlns:p14="http://schemas.microsoft.com/office/powerpoint/2010/main" val="36886488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7A6A-4D32-95A7-6686-B7CCA4C4B400}"/>
              </a:ext>
            </a:extLst>
          </p:cNvPr>
          <p:cNvSpPr>
            <a:spLocks noGrp="1"/>
          </p:cNvSpPr>
          <p:nvPr>
            <p:ph type="title"/>
          </p:nvPr>
        </p:nvSpPr>
        <p:spPr/>
        <p:txBody>
          <a:bodyPr/>
          <a:lstStyle/>
          <a:p>
            <a:r>
              <a:rPr lang="en-US" dirty="0"/>
              <a:t>GPT-2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89D5BA-1C9D-66D9-5F07-0FA51AC54120}"/>
                  </a:ext>
                </a:extLst>
              </p:cNvPr>
              <p:cNvSpPr>
                <a:spLocks noGrp="1"/>
              </p:cNvSpPr>
              <p:nvPr>
                <p:ph idx="1"/>
              </p:nvPr>
            </p:nvSpPr>
            <p:spPr/>
            <p:txBody>
              <a:bodyPr>
                <a:normAutofit fontScale="85000" lnSpcReduction="10000"/>
              </a:bodyPr>
              <a:lstStyle/>
              <a:p>
                <a:r>
                  <a:rPr lang="en-US" dirty="0"/>
                  <a:t>A general systems should learn to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𝑜𝑢𝑡𝑝𝑢𝑡</m:t>
                    </m:r>
                    <m:r>
                      <a:rPr lang="en-US" b="0" i="1" smtClean="0">
                        <a:latin typeface="Cambria Math" panose="02040503050406030204" pitchFamily="18" charset="0"/>
                      </a:rPr>
                      <m:t>|</m:t>
                    </m:r>
                    <m:r>
                      <a:rPr lang="en-US" b="0" i="1" smtClean="0">
                        <a:latin typeface="Cambria Math" panose="02040503050406030204" pitchFamily="18" charset="0"/>
                      </a:rPr>
                      <m:t>𝑖𝑛𝑝𝑢𝑡</m:t>
                    </m:r>
                    <m:r>
                      <a:rPr lang="en-US" b="0" i="1" smtClean="0">
                        <a:latin typeface="Cambria Math" panose="02040503050406030204" pitchFamily="18" charset="0"/>
                      </a:rPr>
                      <m:t>, </m:t>
                    </m:r>
                    <m:r>
                      <a:rPr lang="en-US" b="0" i="1" smtClean="0">
                        <a:latin typeface="Cambria Math" panose="02040503050406030204" pitchFamily="18" charset="0"/>
                      </a:rPr>
                      <m:t>𝑡𝑎𝑠𝑘</m:t>
                    </m:r>
                    <m:r>
                      <a:rPr lang="en-US" b="0" i="1" smtClean="0">
                        <a:latin typeface="Cambria Math" panose="02040503050406030204" pitchFamily="18" charset="0"/>
                      </a:rPr>
                      <m:t>)</m:t>
                    </m:r>
                  </m:oMath>
                </a14:m>
                <a:endParaRPr lang="en-US" dirty="0"/>
              </a:p>
              <a:p>
                <a:endParaRPr lang="en-US" dirty="0"/>
              </a:p>
              <a:p>
                <a:r>
                  <a:rPr lang="en-US" dirty="0"/>
                  <a:t>The task can be specified in natural language, so language tasks can be framed as sequence-to-sequence text processing</a:t>
                </a:r>
              </a:p>
              <a:p>
                <a:pPr lvl="1"/>
                <a:r>
                  <a:rPr lang="en-US" dirty="0"/>
                  <a:t>Find task by prompt classification (could be done with BERT)</a:t>
                </a:r>
              </a:p>
              <a:p>
                <a:endParaRPr lang="en-US" dirty="0"/>
              </a:p>
              <a:p>
                <a:r>
                  <a:rPr lang="en-US" dirty="0"/>
                  <a:t>Sequence-to-sequence: A problem formulated as receiving input in some modality and producing output in some modality (instead of e.g. predicting probability for labels in a specific task)</a:t>
                </a:r>
              </a:p>
              <a:p>
                <a:endParaRPr lang="en-US" dirty="0"/>
              </a:p>
              <a:p>
                <a:r>
                  <a:rPr lang="en-US" dirty="0"/>
                  <a:t>GPT-2 is generatively trained on </a:t>
                </a:r>
                <a:r>
                  <a:rPr lang="en-US" dirty="0" err="1"/>
                  <a:t>WebText</a:t>
                </a:r>
                <a:r>
                  <a:rPr lang="en-US" dirty="0"/>
                  <a:t> data and not initially fine-tuned on anything else </a:t>
                </a:r>
              </a:p>
              <a:p>
                <a:endParaRPr lang="en-US" dirty="0"/>
              </a:p>
              <a:p>
                <a:r>
                  <a:rPr lang="en-US" dirty="0"/>
                  <a:t>GPT-2 needs to be fine-tuned for handling specific contexts well</a:t>
                </a:r>
              </a:p>
            </p:txBody>
          </p:sp>
        </mc:Choice>
        <mc:Fallback xmlns="">
          <p:sp>
            <p:nvSpPr>
              <p:cNvPr id="3" name="Content Placeholder 2">
                <a:extLst>
                  <a:ext uri="{FF2B5EF4-FFF2-40B4-BE49-F238E27FC236}">
                    <a16:creationId xmlns:a16="http://schemas.microsoft.com/office/drawing/2014/main" id="{6289D5BA-1C9D-66D9-5F07-0FA51AC54120}"/>
                  </a:ext>
                </a:extLst>
              </p:cNvPr>
              <p:cNvSpPr>
                <a:spLocks noGrp="1" noRot="1" noChangeAspect="1" noMove="1" noResize="1" noEditPoints="1" noAdjustHandles="1" noChangeArrowheads="1" noChangeShapeType="1" noTextEdit="1"/>
              </p:cNvSpPr>
              <p:nvPr>
                <p:ph idx="1"/>
              </p:nvPr>
            </p:nvSpPr>
            <p:spPr>
              <a:blipFill>
                <a:blip r:embed="rId2"/>
                <a:stretch>
                  <a:fillRect l="-1080" t="-1531" b="-765"/>
                </a:stretch>
              </a:blipFill>
            </p:spPr>
            <p:txBody>
              <a:bodyPr/>
              <a:lstStyle/>
              <a:p>
                <a:r>
                  <a:rPr lang="en-DE">
                    <a:noFill/>
                  </a:rPr>
                  <a:t> </a:t>
                </a:r>
              </a:p>
            </p:txBody>
          </p:sp>
        </mc:Fallback>
      </mc:AlternateContent>
      <p:sp>
        <p:nvSpPr>
          <p:cNvPr id="4" name="TextBox 3">
            <a:extLst>
              <a:ext uri="{FF2B5EF4-FFF2-40B4-BE49-F238E27FC236}">
                <a16:creationId xmlns:a16="http://schemas.microsoft.com/office/drawing/2014/main" id="{BA36AC8E-F946-85C2-A18D-0B727C2A9C2A}"/>
              </a:ext>
            </a:extLst>
          </p:cNvPr>
          <p:cNvSpPr txBox="1"/>
          <p:nvPr/>
        </p:nvSpPr>
        <p:spPr>
          <a:xfrm>
            <a:off x="2234547" y="6604111"/>
            <a:ext cx="5433797" cy="307777"/>
          </a:xfrm>
          <a:prstGeom prst="rect">
            <a:avLst/>
          </a:prstGeom>
          <a:noFill/>
        </p:spPr>
        <p:txBody>
          <a:bodyPr wrap="square">
            <a:spAutoFit/>
          </a:bodyPr>
          <a:lstStyle/>
          <a:p>
            <a:r>
              <a:rPr lang="en-US" sz="1400" dirty="0">
                <a:solidFill>
                  <a:schemeClr val="bg1"/>
                </a:solidFill>
              </a:rPr>
              <a:t>Foundation Models: “Applied Machine Learning” Derek </a:t>
            </a:r>
            <a:r>
              <a:rPr lang="en-US" sz="1400" dirty="0" err="1">
                <a:solidFill>
                  <a:schemeClr val="bg1"/>
                </a:solidFill>
              </a:rPr>
              <a:t>Hoiem</a:t>
            </a:r>
            <a:endParaRPr lang="en-US" sz="1400" dirty="0">
              <a:solidFill>
                <a:schemeClr val="bg1"/>
              </a:solidFill>
            </a:endParaRPr>
          </a:p>
        </p:txBody>
      </p:sp>
    </p:spTree>
    <p:extLst>
      <p:ext uri="{BB962C8B-B14F-4D97-AF65-F5344CB8AC3E}">
        <p14:creationId xmlns:p14="http://schemas.microsoft.com/office/powerpoint/2010/main" val="41585225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956" y="332656"/>
            <a:ext cx="5504196"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35" dirty="0">
                <a:latin typeface="Arial"/>
                <a:cs typeface="Arial"/>
              </a:rPr>
              <a:t>Larger </a:t>
            </a:r>
            <a:r>
              <a:rPr sz="2400" spc="-109" dirty="0">
                <a:latin typeface="Arial"/>
                <a:cs typeface="Arial"/>
              </a:rPr>
              <a:t>and </a:t>
            </a:r>
            <a:r>
              <a:rPr sz="2400" spc="-71" dirty="0">
                <a:latin typeface="Arial"/>
                <a:cs typeface="Arial"/>
              </a:rPr>
              <a:t>larger</a:t>
            </a:r>
            <a:r>
              <a:rPr sz="2400" spc="-199" dirty="0">
                <a:latin typeface="Arial"/>
                <a:cs typeface="Arial"/>
              </a:rPr>
              <a:t> </a:t>
            </a:r>
            <a:r>
              <a:rPr sz="2400" spc="-101" dirty="0">
                <a:latin typeface="Arial"/>
                <a:cs typeface="Arial"/>
              </a:rPr>
              <a:t>models</a:t>
            </a:r>
            <a:r>
              <a:rPr lang="de-DE" sz="2400" spc="-101" dirty="0">
                <a:latin typeface="Arial"/>
                <a:cs typeface="Arial"/>
              </a:rPr>
              <a:t>: E.g. GPT-3</a:t>
            </a:r>
            <a:endParaRPr sz="2400" dirty="0">
              <a:latin typeface="Arial"/>
              <a:cs typeface="Arial"/>
            </a:endParaRPr>
          </a:p>
        </p:txBody>
      </p:sp>
      <p:sp>
        <p:nvSpPr>
          <p:cNvPr id="3" name="object 3"/>
          <p:cNvSpPr txBox="1"/>
          <p:nvPr/>
        </p:nvSpPr>
        <p:spPr>
          <a:xfrm>
            <a:off x="363779" y="5731536"/>
            <a:ext cx="87154" cy="171201"/>
          </a:xfrm>
          <a:prstGeom prst="rect">
            <a:avLst/>
          </a:prstGeom>
        </p:spPr>
        <p:txBody>
          <a:bodyPr vert="horz" wrap="square" lIns="0" tIns="9525" rIns="0" bIns="0" rtlCol="0">
            <a:spAutoFit/>
          </a:bodyPr>
          <a:lstStyle/>
          <a:p>
            <a:pPr marL="9525">
              <a:spcBef>
                <a:spcPts val="75"/>
              </a:spcBef>
            </a:pPr>
            <a:r>
              <a:rPr sz="1050" spc="-53" dirty="0">
                <a:latin typeface="Arial"/>
                <a:cs typeface="Arial"/>
              </a:rPr>
              <a:t>3</a:t>
            </a:r>
            <a:endParaRPr sz="1050">
              <a:latin typeface="Arial"/>
              <a:cs typeface="Arial"/>
            </a:endParaRPr>
          </a:p>
        </p:txBody>
      </p:sp>
      <p:sp>
        <p:nvSpPr>
          <p:cNvPr id="4" name="object 4"/>
          <p:cNvSpPr/>
          <p:nvPr/>
        </p:nvSpPr>
        <p:spPr>
          <a:xfrm>
            <a:off x="1006171" y="1653322"/>
            <a:ext cx="7048814" cy="4017645"/>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629412" y="5681015"/>
            <a:ext cx="8312944" cy="217367"/>
          </a:xfrm>
          <a:prstGeom prst="rect">
            <a:avLst/>
          </a:prstGeom>
        </p:spPr>
        <p:txBody>
          <a:bodyPr vert="horz" wrap="square" lIns="0" tIns="9525" rIns="0" bIns="0" rtlCol="0">
            <a:spAutoFit/>
          </a:bodyPr>
          <a:lstStyle/>
          <a:p>
            <a:pPr marL="9525">
              <a:spcBef>
                <a:spcPts val="75"/>
              </a:spcBef>
            </a:pPr>
            <a:r>
              <a:rPr sz="1350" u="sng" spc="-34" dirty="0">
                <a:solidFill>
                  <a:srgbClr val="007B92"/>
                </a:solidFill>
                <a:uFill>
                  <a:solidFill>
                    <a:srgbClr val="007B92"/>
                  </a:solidFill>
                </a:uFill>
                <a:latin typeface="Arial"/>
                <a:cs typeface="Arial"/>
              </a:rPr>
              <a:t>https://</a:t>
            </a:r>
            <a:r>
              <a:rPr sz="1350" u="sng" spc="-34" dirty="0">
                <a:solidFill>
                  <a:srgbClr val="007B92"/>
                </a:solidFill>
                <a:uFill>
                  <a:solidFill>
                    <a:srgbClr val="007B92"/>
                  </a:solidFill>
                </a:uFill>
                <a:latin typeface="Arial"/>
                <a:cs typeface="Arial"/>
                <a:hlinkClick r:id="rId3"/>
              </a:rPr>
              <a:t>www.economist.com/interactive/briefing/2022/06/11/huge-foundation-models-are-turbo-charging-ai-progress</a:t>
            </a:r>
            <a:endParaRPr sz="1350">
              <a:latin typeface="Arial"/>
              <a:cs typeface="Arial"/>
            </a:endParaRPr>
          </a:p>
        </p:txBody>
      </p:sp>
      <p:sp>
        <p:nvSpPr>
          <p:cNvPr id="6" name="TextBox 5">
            <a:extLst>
              <a:ext uri="{FF2B5EF4-FFF2-40B4-BE49-F238E27FC236}">
                <a16:creationId xmlns:a16="http://schemas.microsoft.com/office/drawing/2014/main" id="{84F93308-8096-D756-F3B9-513BB3320FF9}"/>
              </a:ext>
            </a:extLst>
          </p:cNvPr>
          <p:cNvSpPr txBox="1"/>
          <p:nvPr/>
        </p:nvSpPr>
        <p:spPr>
          <a:xfrm>
            <a:off x="2234547" y="6604111"/>
            <a:ext cx="5433797" cy="307777"/>
          </a:xfrm>
          <a:prstGeom prst="rect">
            <a:avLst/>
          </a:prstGeom>
          <a:noFill/>
        </p:spPr>
        <p:txBody>
          <a:bodyPr wrap="square">
            <a:spAutoFit/>
          </a:bodyPr>
          <a:lstStyle/>
          <a:p>
            <a:r>
              <a:rPr lang="en-US" sz="1400" dirty="0">
                <a:solidFill>
                  <a:schemeClr val="bg1"/>
                </a:solidFill>
              </a:rPr>
              <a:t>Foundation Models: “Applied Machine Learning” Derek </a:t>
            </a:r>
            <a:r>
              <a:rPr lang="en-US" sz="1400" dirty="0" err="1">
                <a:solidFill>
                  <a:schemeClr val="bg1"/>
                </a:solidFill>
              </a:rPr>
              <a:t>Hoiem</a:t>
            </a:r>
            <a:endParaRPr lang="en-US" sz="1400" dirty="0">
              <a:solidFill>
                <a:schemeClr val="bg1"/>
              </a:solidFill>
            </a:endParaRPr>
          </a:p>
        </p:txBody>
      </p:sp>
    </p:spTree>
    <p:extLst>
      <p:ext uri="{BB962C8B-B14F-4D97-AF65-F5344CB8AC3E}">
        <p14:creationId xmlns:p14="http://schemas.microsoft.com/office/powerpoint/2010/main" val="3694706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5731" y="265196"/>
            <a:ext cx="3975735"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05" dirty="0">
                <a:latin typeface="Arial"/>
                <a:cs typeface="Arial"/>
              </a:rPr>
              <a:t>Trained </a:t>
            </a:r>
            <a:r>
              <a:rPr sz="2400" spc="-71" dirty="0">
                <a:latin typeface="Arial"/>
                <a:cs typeface="Arial"/>
              </a:rPr>
              <a:t>on </a:t>
            </a:r>
            <a:r>
              <a:rPr sz="2400" spc="-64" dirty="0">
                <a:latin typeface="Arial"/>
                <a:cs typeface="Arial"/>
              </a:rPr>
              <a:t>more </a:t>
            </a:r>
            <a:r>
              <a:rPr sz="2400" spc="-109" dirty="0">
                <a:latin typeface="Arial"/>
                <a:cs typeface="Arial"/>
              </a:rPr>
              <a:t>and </a:t>
            </a:r>
            <a:r>
              <a:rPr sz="2400" spc="-64" dirty="0">
                <a:latin typeface="Arial"/>
                <a:cs typeface="Arial"/>
              </a:rPr>
              <a:t>more</a:t>
            </a:r>
            <a:r>
              <a:rPr sz="2400" spc="-341" dirty="0">
                <a:latin typeface="Arial"/>
                <a:cs typeface="Arial"/>
              </a:rPr>
              <a:t> </a:t>
            </a:r>
            <a:r>
              <a:rPr sz="2400" spc="-79" dirty="0">
                <a:latin typeface="Arial"/>
                <a:cs typeface="Arial"/>
              </a:rPr>
              <a:t>data</a:t>
            </a:r>
            <a:endParaRPr sz="2400" dirty="0">
              <a:latin typeface="Arial"/>
              <a:cs typeface="Arial"/>
            </a:endParaRPr>
          </a:p>
        </p:txBody>
      </p:sp>
      <p:sp>
        <p:nvSpPr>
          <p:cNvPr id="3" name="object 3"/>
          <p:cNvSpPr/>
          <p:nvPr/>
        </p:nvSpPr>
        <p:spPr>
          <a:xfrm>
            <a:off x="674045" y="1646737"/>
            <a:ext cx="7830428" cy="295315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233356" y="4698491"/>
            <a:ext cx="2704147" cy="719492"/>
          </a:xfrm>
          <a:prstGeom prst="rect">
            <a:avLst/>
          </a:prstGeom>
        </p:spPr>
        <p:txBody>
          <a:bodyPr vert="horz" wrap="square" lIns="0" tIns="9525" rIns="0" bIns="0" rtlCol="0">
            <a:spAutoFit/>
          </a:bodyPr>
          <a:lstStyle/>
          <a:p>
            <a:pPr algn="ctr">
              <a:spcBef>
                <a:spcPts val="75"/>
              </a:spcBef>
            </a:pPr>
            <a:r>
              <a:rPr spc="-105" dirty="0">
                <a:latin typeface="Arial"/>
                <a:cs typeface="Arial"/>
              </a:rPr>
              <a:t># </a:t>
            </a:r>
            <a:r>
              <a:rPr spc="-79" dirty="0">
                <a:latin typeface="Arial"/>
                <a:cs typeface="Arial"/>
              </a:rPr>
              <a:t>tokens </a:t>
            </a:r>
            <a:r>
              <a:rPr spc="-120" dirty="0">
                <a:latin typeface="Arial"/>
                <a:cs typeface="Arial"/>
              </a:rPr>
              <a:t>seen </a:t>
            </a:r>
            <a:r>
              <a:rPr spc="-53" dirty="0">
                <a:latin typeface="Arial"/>
                <a:cs typeface="Arial"/>
              </a:rPr>
              <a:t>during</a:t>
            </a:r>
            <a:r>
              <a:rPr spc="-116" dirty="0">
                <a:latin typeface="Arial"/>
                <a:cs typeface="Arial"/>
              </a:rPr>
              <a:t> </a:t>
            </a:r>
            <a:r>
              <a:rPr spc="-38" dirty="0">
                <a:latin typeface="Arial"/>
                <a:cs typeface="Arial"/>
              </a:rPr>
              <a:t>training</a:t>
            </a:r>
            <a:endParaRPr>
              <a:latin typeface="Arial"/>
              <a:cs typeface="Arial"/>
            </a:endParaRPr>
          </a:p>
          <a:p>
            <a:pPr>
              <a:spcBef>
                <a:spcPts val="30"/>
              </a:spcBef>
            </a:pPr>
            <a:endParaRPr sz="1463">
              <a:latin typeface="Arial"/>
              <a:cs typeface="Arial"/>
            </a:endParaRPr>
          </a:p>
          <a:p>
            <a:pPr marR="21907" algn="ctr">
              <a:spcBef>
                <a:spcPts val="4"/>
              </a:spcBef>
            </a:pPr>
            <a:r>
              <a:rPr sz="1350" u="sng" spc="-11" dirty="0">
                <a:solidFill>
                  <a:srgbClr val="007B92"/>
                </a:solidFill>
                <a:uFill>
                  <a:solidFill>
                    <a:srgbClr val="007B92"/>
                  </a:solidFill>
                </a:uFill>
                <a:latin typeface="Arial"/>
                <a:cs typeface="Arial"/>
              </a:rPr>
              <a:t>https://babylm.github.io/</a:t>
            </a:r>
            <a:endParaRPr sz="1350">
              <a:latin typeface="Arial"/>
              <a:cs typeface="Arial"/>
            </a:endParaRPr>
          </a:p>
        </p:txBody>
      </p:sp>
      <p:sp>
        <p:nvSpPr>
          <p:cNvPr id="5" name="object 5"/>
          <p:cNvSpPr txBox="1">
            <a:spLocks noGrp="1"/>
          </p:cNvSpPr>
          <p:nvPr>
            <p:ph type="sldNum" sz="quarter" idx="7"/>
          </p:nvPr>
        </p:nvSpPr>
        <p:spPr>
          <a:xfrm>
            <a:off x="344729" y="5764967"/>
            <a:ext cx="192405" cy="141064"/>
          </a:xfrm>
          <a:prstGeom prst="rect">
            <a:avLst/>
          </a:prstGeom>
        </p:spPr>
        <p:txBody>
          <a:bodyPr vert="horz" wrap="square" lIns="0" tIns="0" rIns="0" bIns="0" rtlCol="0">
            <a:spAutoFit/>
          </a:bodyPr>
          <a:lstStyle>
            <a:defPPr>
              <a:defRPr lang="en-DE"/>
            </a:defPPr>
            <a:lvl1pPr marL="0" algn="l" defTabSz="685800" rtl="0" eaLnBrk="1" latinLnBrk="0" hangingPunct="1">
              <a:defRPr sz="1050" b="0" i="0" kern="1200">
                <a:solidFill>
                  <a:schemeClr val="tx1"/>
                </a:solidFill>
                <a:latin typeface="Arial"/>
                <a:ea typeface="+mn-ea"/>
                <a:cs typeface="Arial"/>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
              <a:lnSpc>
                <a:spcPts val="1076"/>
              </a:lnSpc>
            </a:pPr>
            <a:fld id="{81D60167-4931-47E6-BA6A-407CBD079E47}" type="slidenum">
              <a:rPr lang="en-DE" spc="-53"/>
              <a:pPr marL="28575">
                <a:lnSpc>
                  <a:spcPts val="1076"/>
                </a:lnSpc>
              </a:pPr>
              <a:t>134</a:t>
            </a:fld>
            <a:endParaRPr spc="-53" dirty="0"/>
          </a:p>
        </p:txBody>
      </p:sp>
      <p:sp>
        <p:nvSpPr>
          <p:cNvPr id="6" name="TextBox 5">
            <a:extLst>
              <a:ext uri="{FF2B5EF4-FFF2-40B4-BE49-F238E27FC236}">
                <a16:creationId xmlns:a16="http://schemas.microsoft.com/office/drawing/2014/main" id="{FF4FA944-881F-A23D-D356-A90B98BC4025}"/>
              </a:ext>
            </a:extLst>
          </p:cNvPr>
          <p:cNvSpPr txBox="1"/>
          <p:nvPr/>
        </p:nvSpPr>
        <p:spPr>
          <a:xfrm>
            <a:off x="2234547" y="6604111"/>
            <a:ext cx="5433797" cy="307777"/>
          </a:xfrm>
          <a:prstGeom prst="rect">
            <a:avLst/>
          </a:prstGeom>
          <a:noFill/>
        </p:spPr>
        <p:txBody>
          <a:bodyPr wrap="square">
            <a:spAutoFit/>
          </a:bodyPr>
          <a:lstStyle/>
          <a:p>
            <a:r>
              <a:rPr lang="en-US" sz="1400" dirty="0">
                <a:solidFill>
                  <a:schemeClr val="bg1"/>
                </a:solidFill>
              </a:rPr>
              <a:t>Foundation Models: “Applied Machine Learning” Derek </a:t>
            </a:r>
            <a:r>
              <a:rPr lang="en-US" sz="1400" dirty="0" err="1">
                <a:solidFill>
                  <a:schemeClr val="bg1"/>
                </a:solidFill>
              </a:rPr>
              <a:t>Hoiem</a:t>
            </a:r>
            <a:endParaRPr lang="en-US" sz="1400" dirty="0">
              <a:solidFill>
                <a:schemeClr val="bg1"/>
              </a:solidFill>
            </a:endParaRPr>
          </a:p>
        </p:txBody>
      </p:sp>
    </p:spTree>
    <p:extLst>
      <p:ext uri="{BB962C8B-B14F-4D97-AF65-F5344CB8AC3E}">
        <p14:creationId xmlns:p14="http://schemas.microsoft.com/office/powerpoint/2010/main" val="37455781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1719" y="4381604"/>
            <a:ext cx="6042323" cy="1760779"/>
          </a:xfrm>
          <a:prstGeom prst="rect">
            <a:avLst/>
          </a:prstGeom>
        </p:spPr>
        <p:txBody>
          <a:bodyPr vert="horz" wrap="square" lIns="0" tIns="8930" rIns="0" bIns="0" rtlCol="0">
            <a:spAutoFit/>
          </a:bodyPr>
          <a:lstStyle/>
          <a:p>
            <a:pPr marL="11113" marR="964372">
              <a:lnSpc>
                <a:spcPct val="111100"/>
              </a:lnSpc>
              <a:spcBef>
                <a:spcPts val="70"/>
              </a:spcBef>
            </a:pPr>
            <a:r>
              <a:rPr sz="2531" spc="42" dirty="0">
                <a:latin typeface="Arial"/>
                <a:cs typeface="Arial"/>
              </a:rPr>
              <a:t>Costs: </a:t>
            </a:r>
            <a:r>
              <a:rPr sz="2531" spc="105" dirty="0">
                <a:latin typeface="Arial"/>
                <a:cs typeface="Arial"/>
              </a:rPr>
              <a:t>Not </a:t>
            </a:r>
            <a:r>
              <a:rPr sz="2531" spc="112" dirty="0">
                <a:latin typeface="Arial"/>
                <a:cs typeface="Arial"/>
              </a:rPr>
              <a:t>for </a:t>
            </a:r>
            <a:r>
              <a:rPr sz="2531" spc="109" dirty="0">
                <a:latin typeface="Arial"/>
                <a:cs typeface="Arial"/>
              </a:rPr>
              <a:t>the</a:t>
            </a:r>
            <a:r>
              <a:rPr lang="de-DE" sz="2531" spc="109" dirty="0">
                <a:latin typeface="Arial"/>
                <a:cs typeface="Arial"/>
              </a:rPr>
              <a:t> </a:t>
            </a:r>
            <a:r>
              <a:rPr sz="2531" spc="-432" dirty="0">
                <a:latin typeface="Arial"/>
                <a:cs typeface="Arial"/>
              </a:rPr>
              <a:t> </a:t>
            </a:r>
            <a:r>
              <a:rPr sz="2531" spc="95" dirty="0">
                <a:latin typeface="Arial"/>
                <a:cs typeface="Arial"/>
              </a:rPr>
              <a:t>faint</a:t>
            </a:r>
            <a:r>
              <a:rPr lang="de-DE" sz="2531" spc="95" dirty="0">
                <a:latin typeface="Arial"/>
                <a:cs typeface="Arial"/>
              </a:rPr>
              <a:t>-</a:t>
            </a:r>
            <a:r>
              <a:rPr sz="2531" spc="88" dirty="0">
                <a:latin typeface="Arial"/>
                <a:cs typeface="Arial"/>
              </a:rPr>
              <a:t>hearted</a:t>
            </a:r>
            <a:endParaRPr sz="2531" dirty="0">
              <a:latin typeface="Arial"/>
              <a:cs typeface="Arial"/>
            </a:endParaRPr>
          </a:p>
          <a:p>
            <a:pPr marL="237968" indent="-229485">
              <a:spcBef>
                <a:spcPts val="2788"/>
              </a:spcBef>
              <a:buChar char="•"/>
              <a:tabLst>
                <a:tab pos="237968" algn="l"/>
                <a:tab pos="238414" algn="l"/>
              </a:tabLst>
            </a:pPr>
            <a:r>
              <a:rPr sz="1969" spc="35" dirty="0">
                <a:latin typeface="Arial"/>
                <a:cs typeface="Arial"/>
              </a:rPr>
              <a:t>$2.5k </a:t>
            </a:r>
            <a:r>
              <a:rPr sz="1969" dirty="0">
                <a:latin typeface="Arial"/>
                <a:cs typeface="Arial"/>
              </a:rPr>
              <a:t>- </a:t>
            </a:r>
            <a:r>
              <a:rPr sz="1969" spc="116" dirty="0">
                <a:latin typeface="Arial"/>
                <a:cs typeface="Arial"/>
              </a:rPr>
              <a:t>$50k </a:t>
            </a:r>
            <a:r>
              <a:rPr sz="1969" spc="-102" dirty="0">
                <a:latin typeface="Arial"/>
                <a:cs typeface="Arial"/>
              </a:rPr>
              <a:t>(110 </a:t>
            </a:r>
            <a:r>
              <a:rPr sz="1969" spc="84" dirty="0">
                <a:latin typeface="Arial"/>
                <a:cs typeface="Arial"/>
              </a:rPr>
              <a:t>million </a:t>
            </a:r>
            <a:r>
              <a:rPr sz="1969" spc="63" dirty="0">
                <a:latin typeface="Arial"/>
                <a:cs typeface="Arial"/>
              </a:rPr>
              <a:t>parameter</a:t>
            </a:r>
            <a:r>
              <a:rPr sz="1969" spc="-323" dirty="0">
                <a:latin typeface="Arial"/>
                <a:cs typeface="Arial"/>
              </a:rPr>
              <a:t> </a:t>
            </a:r>
            <a:r>
              <a:rPr sz="1969" spc="74" dirty="0">
                <a:latin typeface="Arial"/>
                <a:cs typeface="Arial"/>
              </a:rPr>
              <a:t>model)</a:t>
            </a:r>
            <a:endParaRPr sz="1969" dirty="0">
              <a:latin typeface="Arial"/>
              <a:cs typeface="Arial"/>
            </a:endParaRPr>
          </a:p>
          <a:p>
            <a:pPr marL="237968" indent="-229485">
              <a:spcBef>
                <a:spcPts val="239"/>
              </a:spcBef>
              <a:buChar char="•"/>
              <a:tabLst>
                <a:tab pos="237968" algn="l"/>
                <a:tab pos="238414" algn="l"/>
              </a:tabLst>
            </a:pPr>
            <a:r>
              <a:rPr sz="1969" spc="25" dirty="0">
                <a:latin typeface="Arial"/>
                <a:cs typeface="Arial"/>
              </a:rPr>
              <a:t>$10k</a:t>
            </a:r>
            <a:r>
              <a:rPr sz="1969" spc="-32" dirty="0">
                <a:latin typeface="Arial"/>
                <a:cs typeface="Arial"/>
              </a:rPr>
              <a:t> </a:t>
            </a:r>
            <a:r>
              <a:rPr sz="1969" dirty="0">
                <a:latin typeface="Arial"/>
                <a:cs typeface="Arial"/>
              </a:rPr>
              <a:t>-</a:t>
            </a:r>
            <a:r>
              <a:rPr sz="1969" spc="-28" dirty="0">
                <a:latin typeface="Arial"/>
                <a:cs typeface="Arial"/>
              </a:rPr>
              <a:t> </a:t>
            </a:r>
            <a:r>
              <a:rPr sz="1969" spc="127" dirty="0">
                <a:latin typeface="Arial"/>
                <a:cs typeface="Arial"/>
              </a:rPr>
              <a:t>$200k</a:t>
            </a:r>
            <a:r>
              <a:rPr sz="1969" spc="-28" dirty="0">
                <a:latin typeface="Arial"/>
                <a:cs typeface="Arial"/>
              </a:rPr>
              <a:t> </a:t>
            </a:r>
            <a:r>
              <a:rPr sz="1969" spc="98" dirty="0">
                <a:latin typeface="Arial"/>
                <a:cs typeface="Arial"/>
              </a:rPr>
              <a:t>(340</a:t>
            </a:r>
            <a:r>
              <a:rPr sz="1969" spc="-32" dirty="0">
                <a:latin typeface="Arial"/>
                <a:cs typeface="Arial"/>
              </a:rPr>
              <a:t> </a:t>
            </a:r>
            <a:r>
              <a:rPr sz="1969" spc="84" dirty="0">
                <a:latin typeface="Arial"/>
                <a:cs typeface="Arial"/>
              </a:rPr>
              <a:t>million</a:t>
            </a:r>
            <a:r>
              <a:rPr sz="1969" spc="-28" dirty="0">
                <a:latin typeface="Arial"/>
                <a:cs typeface="Arial"/>
              </a:rPr>
              <a:t> </a:t>
            </a:r>
            <a:r>
              <a:rPr sz="1969" spc="63" dirty="0">
                <a:latin typeface="Arial"/>
                <a:cs typeface="Arial"/>
              </a:rPr>
              <a:t>parameter</a:t>
            </a:r>
            <a:r>
              <a:rPr sz="1969" spc="-28" dirty="0">
                <a:latin typeface="Arial"/>
                <a:cs typeface="Arial"/>
              </a:rPr>
              <a:t> </a:t>
            </a:r>
            <a:r>
              <a:rPr sz="1969" spc="74" dirty="0">
                <a:latin typeface="Arial"/>
                <a:cs typeface="Arial"/>
              </a:rPr>
              <a:t>model)</a:t>
            </a:r>
            <a:endParaRPr sz="1969" dirty="0">
              <a:latin typeface="Arial"/>
              <a:cs typeface="Arial"/>
            </a:endParaRPr>
          </a:p>
          <a:p>
            <a:pPr marL="237968" indent="-229485">
              <a:spcBef>
                <a:spcPts val="239"/>
              </a:spcBef>
              <a:buChar char="•"/>
              <a:tabLst>
                <a:tab pos="237968" algn="l"/>
                <a:tab pos="238414" algn="l"/>
              </a:tabLst>
            </a:pPr>
            <a:r>
              <a:rPr sz="1969" spc="123" dirty="0">
                <a:latin typeface="Arial"/>
                <a:cs typeface="Arial"/>
              </a:rPr>
              <a:t>$80k </a:t>
            </a:r>
            <a:r>
              <a:rPr sz="1969" dirty="0">
                <a:latin typeface="Arial"/>
                <a:cs typeface="Arial"/>
              </a:rPr>
              <a:t>- </a:t>
            </a:r>
            <a:r>
              <a:rPr sz="1969" spc="-7" dirty="0">
                <a:latin typeface="Arial"/>
                <a:cs typeface="Arial"/>
              </a:rPr>
              <a:t>$1.6m </a:t>
            </a:r>
            <a:r>
              <a:rPr sz="1969" spc="-84" dirty="0">
                <a:latin typeface="Arial"/>
                <a:cs typeface="Arial"/>
              </a:rPr>
              <a:t>(1.5 </a:t>
            </a:r>
            <a:r>
              <a:rPr sz="1969" spc="80" dirty="0">
                <a:latin typeface="Arial"/>
                <a:cs typeface="Arial"/>
              </a:rPr>
              <a:t>billion </a:t>
            </a:r>
            <a:r>
              <a:rPr sz="1969" spc="63" dirty="0">
                <a:latin typeface="Arial"/>
                <a:cs typeface="Arial"/>
              </a:rPr>
              <a:t>parameter</a:t>
            </a:r>
            <a:r>
              <a:rPr sz="1969" spc="-292" dirty="0">
                <a:latin typeface="Arial"/>
                <a:cs typeface="Arial"/>
              </a:rPr>
              <a:t> </a:t>
            </a:r>
            <a:r>
              <a:rPr sz="1969" spc="74" dirty="0">
                <a:latin typeface="Arial"/>
                <a:cs typeface="Arial"/>
              </a:rPr>
              <a:t>model)</a:t>
            </a:r>
            <a:endParaRPr sz="1969" dirty="0">
              <a:latin typeface="Arial"/>
              <a:cs typeface="Arial"/>
            </a:endParaRPr>
          </a:p>
        </p:txBody>
      </p:sp>
      <p:sp>
        <p:nvSpPr>
          <p:cNvPr id="3" name="object 3"/>
          <p:cNvSpPr/>
          <p:nvPr/>
        </p:nvSpPr>
        <p:spPr>
          <a:xfrm>
            <a:off x="1854937" y="1206979"/>
            <a:ext cx="5434125" cy="222202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51487" y="3633899"/>
            <a:ext cx="1977479" cy="182142"/>
          </a:xfrm>
          <a:prstGeom prst="rect">
            <a:avLst/>
          </a:prstGeom>
        </p:spPr>
        <p:txBody>
          <a:bodyPr vert="horz" wrap="square" lIns="0" tIns="8930" rIns="0" bIns="0" rtlCol="0">
            <a:spAutoFit/>
          </a:bodyPr>
          <a:lstStyle/>
          <a:p>
            <a:pPr marL="8929">
              <a:spcBef>
                <a:spcPts val="70"/>
              </a:spcBef>
            </a:pPr>
            <a:r>
              <a:rPr sz="1125" u="heavy" spc="-7" dirty="0">
                <a:uFill>
                  <a:solidFill>
                    <a:srgbClr val="000000"/>
                  </a:solidFill>
                </a:uFill>
                <a:latin typeface="Arial"/>
                <a:cs typeface="Arial"/>
                <a:hlinkClick r:id="rId4"/>
              </a:rPr>
              <a:t>http://arxiv.org/abs/2004.08900</a:t>
            </a:r>
            <a:endParaRPr sz="1125">
              <a:latin typeface="Arial"/>
              <a:cs typeface="Arial"/>
            </a:endParaRPr>
          </a:p>
        </p:txBody>
      </p:sp>
      <p:sp>
        <p:nvSpPr>
          <p:cNvPr id="5" name="object 5"/>
          <p:cNvSpPr txBox="1">
            <a:spLocks noGrp="1"/>
          </p:cNvSpPr>
          <p:nvPr>
            <p:ph type="sldNum" sz="quarter" idx="7"/>
          </p:nvPr>
        </p:nvSpPr>
        <p:spPr>
          <a:xfrm>
            <a:off x="8172400" y="6142383"/>
            <a:ext cx="708794" cy="219046"/>
          </a:xfrm>
          <a:prstGeom prst="rect">
            <a:avLst/>
          </a:prstGeom>
        </p:spPr>
        <p:txBody>
          <a:bodyPr vert="horz" wrap="square" lIns="0" tIns="2679" rIns="0" bIns="0" numCol="1" rtlCol="0" anchor="t" anchorCtr="0" compatLnSpc="1">
            <a:prstTxWarp prst="textNoShape">
              <a:avLst/>
            </a:prstTxWarp>
            <a:spAutoFit/>
          </a:bodyPr>
          <a:lstStyle/>
          <a:p>
            <a:pPr marL="44647">
              <a:spcBef>
                <a:spcPts val="21"/>
              </a:spcBef>
            </a:pPr>
            <a:fld id="{81D60167-4931-47E6-BA6A-407CBD079E47}" type="slidenum">
              <a:rPr dirty="0"/>
              <a:pPr marL="44647">
                <a:spcBef>
                  <a:spcPts val="21"/>
                </a:spcBef>
              </a:pPr>
              <a:t>135</a:t>
            </a:fld>
            <a:endParaRPr dirty="0"/>
          </a:p>
        </p:txBody>
      </p:sp>
    </p:spTree>
    <p:extLst>
      <p:ext uri="{BB962C8B-B14F-4D97-AF65-F5344CB8AC3E}">
        <p14:creationId xmlns:p14="http://schemas.microsoft.com/office/powerpoint/2010/main" val="28527194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5536" y="260648"/>
            <a:ext cx="4968552" cy="505267"/>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pc="25" dirty="0"/>
              <a:t>Distillation</a:t>
            </a:r>
            <a:r>
              <a:rPr lang="de-DE" spc="25" dirty="0"/>
              <a:t> </a:t>
            </a:r>
            <a:r>
              <a:rPr lang="de-DE" spc="25" dirty="0" err="1"/>
              <a:t>to</a:t>
            </a:r>
            <a:r>
              <a:rPr lang="de-DE" spc="25" dirty="0"/>
              <a:t> </a:t>
            </a:r>
            <a:r>
              <a:rPr lang="de-DE" spc="25" dirty="0" err="1"/>
              <a:t>the</a:t>
            </a:r>
            <a:r>
              <a:rPr lang="de-DE" spc="25" dirty="0"/>
              <a:t> </a:t>
            </a:r>
            <a:r>
              <a:rPr lang="de-DE" spc="25" dirty="0" err="1"/>
              <a:t>rescue</a:t>
            </a:r>
            <a:r>
              <a:rPr lang="de-DE" spc="25" dirty="0"/>
              <a:t>?</a:t>
            </a:r>
            <a:endParaRPr spc="25" dirty="0"/>
          </a:p>
        </p:txBody>
      </p:sp>
      <p:sp>
        <p:nvSpPr>
          <p:cNvPr id="4" name="object 4"/>
          <p:cNvSpPr txBox="1"/>
          <p:nvPr/>
        </p:nvSpPr>
        <p:spPr>
          <a:xfrm>
            <a:off x="220093" y="1508307"/>
            <a:ext cx="7630795" cy="3937000"/>
          </a:xfrm>
          <a:prstGeom prst="rect">
            <a:avLst/>
          </a:prstGeom>
        </p:spPr>
        <p:txBody>
          <a:bodyPr vert="horz" wrap="square" lIns="0" tIns="73660" rIns="0" bIns="0" rtlCol="0">
            <a:spAutoFit/>
          </a:bodyPr>
          <a:lstStyle/>
          <a:p>
            <a:pPr marL="469900" indent="-457200">
              <a:spcBef>
                <a:spcPts val="580"/>
              </a:spcBef>
              <a:buFont typeface="Arial" panose="020B0604020202020204" pitchFamily="34" charset="0"/>
              <a:buChar char="•"/>
              <a:tabLst>
                <a:tab pos="440055" algn="l"/>
                <a:tab pos="440690" algn="l"/>
              </a:tabLst>
            </a:pPr>
            <a:r>
              <a:rPr lang="de-DE" sz="2600" spc="-5" dirty="0">
                <a:latin typeface="+mn-lt"/>
                <a:cs typeface="Arial Unicode MS"/>
              </a:rPr>
              <a:t>A</a:t>
            </a:r>
            <a:r>
              <a:rPr sz="2600" spc="-30" dirty="0">
                <a:latin typeface="+mn-lt"/>
                <a:cs typeface="Arial Unicode MS"/>
              </a:rPr>
              <a:t>.</a:t>
            </a:r>
            <a:r>
              <a:rPr sz="2600" spc="-30" dirty="0" err="1">
                <a:latin typeface="+mn-lt"/>
                <a:cs typeface="Arial Unicode MS"/>
              </a:rPr>
              <a:t>k.a</a:t>
            </a:r>
            <a:r>
              <a:rPr sz="2600" spc="-30" dirty="0">
                <a:latin typeface="+mn-lt"/>
                <a:cs typeface="Arial Unicode MS"/>
              </a:rPr>
              <a:t>. </a:t>
            </a:r>
            <a:r>
              <a:rPr sz="2600" spc="-35" dirty="0">
                <a:latin typeface="+mn-lt"/>
                <a:cs typeface="Arial Unicode MS"/>
              </a:rPr>
              <a:t>model</a:t>
            </a:r>
            <a:r>
              <a:rPr sz="2600" spc="-65" dirty="0">
                <a:latin typeface="+mn-lt"/>
                <a:cs typeface="Arial Unicode MS"/>
              </a:rPr>
              <a:t> </a:t>
            </a:r>
            <a:r>
              <a:rPr sz="2600" spc="15" dirty="0">
                <a:latin typeface="+mn-lt"/>
                <a:cs typeface="Arial Unicode MS"/>
              </a:rPr>
              <a:t>compression</a:t>
            </a:r>
            <a:endParaRPr sz="2600" dirty="0">
              <a:latin typeface="+mn-lt"/>
              <a:cs typeface="Arial Unicode MS"/>
            </a:endParaRPr>
          </a:p>
          <a:p>
            <a:pPr marL="469900" indent="-457200">
              <a:spcBef>
                <a:spcPts val="480"/>
              </a:spcBef>
              <a:buFont typeface="Arial" panose="020B0604020202020204" pitchFamily="34" charset="0"/>
              <a:buChar char="•"/>
              <a:tabLst>
                <a:tab pos="440055" algn="l"/>
                <a:tab pos="440690" algn="l"/>
              </a:tabLst>
            </a:pPr>
            <a:r>
              <a:rPr sz="2600" spc="-15" dirty="0">
                <a:latin typeface="+mn-lt"/>
                <a:cs typeface="Arial Unicode MS"/>
              </a:rPr>
              <a:t>Idea </a:t>
            </a:r>
            <a:r>
              <a:rPr sz="2600" spc="-60" dirty="0">
                <a:latin typeface="+mn-lt"/>
                <a:cs typeface="Arial Unicode MS"/>
              </a:rPr>
              <a:t>has </a:t>
            </a:r>
            <a:r>
              <a:rPr sz="2600" spc="-15" dirty="0">
                <a:latin typeface="+mn-lt"/>
                <a:cs typeface="Arial Unicode MS"/>
              </a:rPr>
              <a:t>been </a:t>
            </a:r>
            <a:r>
              <a:rPr sz="2600" dirty="0">
                <a:latin typeface="+mn-lt"/>
                <a:cs typeface="Arial Unicode MS"/>
              </a:rPr>
              <a:t>around </a:t>
            </a:r>
            <a:r>
              <a:rPr sz="2600" spc="65" dirty="0">
                <a:latin typeface="+mn-lt"/>
                <a:cs typeface="Arial Unicode MS"/>
              </a:rPr>
              <a:t>for </a:t>
            </a:r>
            <a:r>
              <a:rPr sz="2600" spc="-75" dirty="0">
                <a:latin typeface="+mn-lt"/>
                <a:cs typeface="Arial Unicode MS"/>
              </a:rPr>
              <a:t>a </a:t>
            </a:r>
            <a:r>
              <a:rPr sz="2600" spc="30" dirty="0">
                <a:latin typeface="+mn-lt"/>
                <a:cs typeface="Arial Unicode MS"/>
              </a:rPr>
              <a:t>long</a:t>
            </a:r>
            <a:r>
              <a:rPr sz="2600" spc="-20" dirty="0">
                <a:latin typeface="+mn-lt"/>
                <a:cs typeface="Arial Unicode MS"/>
              </a:rPr>
              <a:t> </a:t>
            </a:r>
            <a:r>
              <a:rPr sz="2600" spc="20" dirty="0">
                <a:latin typeface="+mn-lt"/>
                <a:cs typeface="Arial Unicode MS"/>
              </a:rPr>
              <a:t>time:</a:t>
            </a:r>
            <a:endParaRPr sz="2600" dirty="0">
              <a:latin typeface="+mn-lt"/>
              <a:cs typeface="Arial Unicode MS"/>
            </a:endParaRPr>
          </a:p>
          <a:p>
            <a:pPr marL="816610" lvl="1" indent="-285750">
              <a:spcBef>
                <a:spcPts val="509"/>
              </a:spcBef>
              <a:buFont typeface="Arial" panose="020B0604020202020204" pitchFamily="34" charset="0"/>
              <a:buChar char="•"/>
              <a:tabLst>
                <a:tab pos="897255" algn="l"/>
                <a:tab pos="897890" algn="l"/>
              </a:tabLst>
            </a:pPr>
            <a:r>
              <a:rPr i="1" spc="20" dirty="0">
                <a:latin typeface="+mn-lt"/>
                <a:cs typeface="Arial"/>
              </a:rPr>
              <a:t>Model </a:t>
            </a:r>
            <a:r>
              <a:rPr i="1" spc="15" dirty="0">
                <a:latin typeface="+mn-lt"/>
                <a:cs typeface="Arial"/>
              </a:rPr>
              <a:t>Compression </a:t>
            </a:r>
            <a:r>
              <a:rPr spc="-25" dirty="0">
                <a:latin typeface="+mn-lt"/>
                <a:cs typeface="Arial Unicode MS"/>
              </a:rPr>
              <a:t>(Bucila </a:t>
            </a:r>
            <a:r>
              <a:rPr spc="-35" dirty="0">
                <a:latin typeface="+mn-lt"/>
                <a:cs typeface="Arial Unicode MS"/>
              </a:rPr>
              <a:t>et </a:t>
            </a:r>
            <a:r>
              <a:rPr spc="5" dirty="0">
                <a:latin typeface="+mn-lt"/>
                <a:cs typeface="Arial Unicode MS"/>
              </a:rPr>
              <a:t>al,</a:t>
            </a:r>
            <a:r>
              <a:rPr spc="-80" dirty="0">
                <a:latin typeface="+mn-lt"/>
                <a:cs typeface="Arial Unicode MS"/>
              </a:rPr>
              <a:t> </a:t>
            </a:r>
            <a:r>
              <a:rPr spc="10" dirty="0">
                <a:latin typeface="+mn-lt"/>
                <a:cs typeface="Arial Unicode MS"/>
              </a:rPr>
              <a:t>2006)</a:t>
            </a:r>
            <a:endParaRPr dirty="0">
              <a:latin typeface="+mn-lt"/>
              <a:cs typeface="Arial Unicode MS"/>
            </a:endParaRPr>
          </a:p>
          <a:p>
            <a:pPr marL="816610" lvl="1" indent="-285750">
              <a:spcBef>
                <a:spcPts val="315"/>
              </a:spcBef>
              <a:buFont typeface="Arial" panose="020B0604020202020204" pitchFamily="34" charset="0"/>
              <a:buChar char="•"/>
              <a:tabLst>
                <a:tab pos="897255" algn="l"/>
                <a:tab pos="897890" algn="l"/>
              </a:tabLst>
            </a:pPr>
            <a:r>
              <a:rPr i="1" spc="10" dirty="0">
                <a:latin typeface="+mn-lt"/>
                <a:cs typeface="Arial"/>
              </a:rPr>
              <a:t>Distilling </a:t>
            </a:r>
            <a:r>
              <a:rPr i="1" dirty="0">
                <a:latin typeface="+mn-lt"/>
                <a:cs typeface="Arial"/>
              </a:rPr>
              <a:t>the </a:t>
            </a:r>
            <a:r>
              <a:rPr i="1" spc="10" dirty="0">
                <a:latin typeface="+mn-lt"/>
                <a:cs typeface="Arial"/>
              </a:rPr>
              <a:t>Knowledge </a:t>
            </a:r>
            <a:r>
              <a:rPr i="1" spc="-40" dirty="0">
                <a:latin typeface="+mn-lt"/>
                <a:cs typeface="Arial"/>
              </a:rPr>
              <a:t>in </a:t>
            </a:r>
            <a:r>
              <a:rPr i="1" spc="-55" dirty="0">
                <a:latin typeface="+mn-lt"/>
                <a:cs typeface="Arial"/>
              </a:rPr>
              <a:t>a </a:t>
            </a:r>
            <a:r>
              <a:rPr i="1" spc="-20" dirty="0">
                <a:latin typeface="+mn-lt"/>
                <a:cs typeface="Arial"/>
              </a:rPr>
              <a:t>Neural </a:t>
            </a:r>
            <a:r>
              <a:rPr i="1" spc="40" dirty="0">
                <a:latin typeface="+mn-lt"/>
                <a:cs typeface="Arial"/>
              </a:rPr>
              <a:t>Network </a:t>
            </a:r>
            <a:r>
              <a:rPr spc="-5" dirty="0">
                <a:latin typeface="+mn-lt"/>
                <a:cs typeface="Arial Unicode MS"/>
              </a:rPr>
              <a:t>(Hinton </a:t>
            </a:r>
            <a:r>
              <a:rPr spc="-30" dirty="0">
                <a:latin typeface="+mn-lt"/>
                <a:cs typeface="Arial Unicode MS"/>
              </a:rPr>
              <a:t>et </a:t>
            </a:r>
            <a:r>
              <a:rPr spc="-5" dirty="0">
                <a:latin typeface="+mn-lt"/>
                <a:cs typeface="Arial Unicode MS"/>
              </a:rPr>
              <a:t>al,</a:t>
            </a:r>
            <a:r>
              <a:rPr spc="-20" dirty="0">
                <a:latin typeface="+mn-lt"/>
                <a:cs typeface="Arial Unicode MS"/>
              </a:rPr>
              <a:t> </a:t>
            </a:r>
            <a:r>
              <a:rPr spc="-70" dirty="0">
                <a:latin typeface="+mn-lt"/>
                <a:cs typeface="Arial Unicode MS"/>
              </a:rPr>
              <a:t>2015)</a:t>
            </a:r>
            <a:endParaRPr dirty="0">
              <a:latin typeface="+mn-lt"/>
              <a:cs typeface="Arial Unicode MS"/>
            </a:endParaRPr>
          </a:p>
          <a:p>
            <a:pPr marL="469900" indent="-457200">
              <a:spcBef>
                <a:spcPts val="284"/>
              </a:spcBef>
              <a:buFont typeface="Arial" panose="020B0604020202020204" pitchFamily="34" charset="0"/>
              <a:buChar char="•"/>
              <a:tabLst>
                <a:tab pos="440055" algn="l"/>
                <a:tab pos="440690" algn="l"/>
              </a:tabLst>
            </a:pPr>
            <a:r>
              <a:rPr sz="2600" spc="-10" dirty="0">
                <a:latin typeface="+mn-lt"/>
                <a:cs typeface="Arial Unicode MS"/>
              </a:rPr>
              <a:t>Simple</a:t>
            </a:r>
            <a:r>
              <a:rPr sz="2600" spc="30" dirty="0">
                <a:latin typeface="+mn-lt"/>
                <a:cs typeface="Arial Unicode MS"/>
              </a:rPr>
              <a:t> </a:t>
            </a:r>
            <a:r>
              <a:rPr sz="2600" spc="15" dirty="0">
                <a:latin typeface="+mn-lt"/>
                <a:cs typeface="Arial Unicode MS"/>
              </a:rPr>
              <a:t>technique:</a:t>
            </a:r>
            <a:endParaRPr sz="2600" dirty="0">
              <a:latin typeface="+mn-lt"/>
              <a:cs typeface="Arial Unicode MS"/>
            </a:endParaRPr>
          </a:p>
          <a:p>
            <a:pPr marL="816610" marR="5080" lvl="1" indent="-285750">
              <a:lnSpc>
                <a:spcPct val="114599"/>
              </a:lnSpc>
              <a:spcBef>
                <a:spcPts val="195"/>
              </a:spcBef>
              <a:buFont typeface="Arial" panose="020B0604020202020204" pitchFamily="34" charset="0"/>
              <a:buChar char="•"/>
              <a:tabLst>
                <a:tab pos="897255" algn="l"/>
                <a:tab pos="897890" algn="l"/>
              </a:tabLst>
            </a:pPr>
            <a:r>
              <a:rPr spc="-45" dirty="0">
                <a:latin typeface="+mn-lt"/>
                <a:cs typeface="Arial Unicode MS"/>
              </a:rPr>
              <a:t>Train </a:t>
            </a:r>
            <a:r>
              <a:rPr spc="-20" dirty="0">
                <a:latin typeface="+mn-lt"/>
                <a:cs typeface="Arial Unicode MS"/>
              </a:rPr>
              <a:t>“Teacher”: </a:t>
            </a:r>
            <a:r>
              <a:rPr spc="-75" dirty="0">
                <a:latin typeface="+mn-lt"/>
                <a:cs typeface="Arial Unicode MS"/>
              </a:rPr>
              <a:t>Use </a:t>
            </a:r>
            <a:r>
              <a:rPr spc="-105" dirty="0">
                <a:latin typeface="+mn-lt"/>
                <a:cs typeface="Arial Unicode MS"/>
              </a:rPr>
              <a:t>SOTA </a:t>
            </a:r>
            <a:r>
              <a:rPr spc="25" dirty="0">
                <a:latin typeface="+mn-lt"/>
                <a:cs typeface="Arial Unicode MS"/>
              </a:rPr>
              <a:t>pre-training </a:t>
            </a:r>
            <a:r>
              <a:rPr spc="-50" dirty="0">
                <a:latin typeface="+mn-lt"/>
                <a:cs typeface="Arial Unicode MS"/>
              </a:rPr>
              <a:t>+ </a:t>
            </a:r>
            <a:r>
              <a:rPr spc="55" dirty="0">
                <a:latin typeface="+mn-lt"/>
                <a:cs typeface="Arial Unicode MS"/>
              </a:rPr>
              <a:t>fine-tuning </a:t>
            </a:r>
            <a:r>
              <a:rPr spc="25" dirty="0">
                <a:latin typeface="+mn-lt"/>
                <a:cs typeface="Arial Unicode MS"/>
              </a:rPr>
              <a:t>technique </a:t>
            </a:r>
            <a:r>
              <a:rPr spc="-15" dirty="0">
                <a:latin typeface="+mn-lt"/>
                <a:cs typeface="Arial Unicode MS"/>
              </a:rPr>
              <a:t>to  </a:t>
            </a:r>
            <a:r>
              <a:rPr spc="45" dirty="0">
                <a:latin typeface="+mn-lt"/>
                <a:cs typeface="Arial Unicode MS"/>
              </a:rPr>
              <a:t>train </a:t>
            </a:r>
            <a:r>
              <a:rPr spc="10" dirty="0">
                <a:latin typeface="+mn-lt"/>
                <a:cs typeface="Arial Unicode MS"/>
              </a:rPr>
              <a:t>model </a:t>
            </a:r>
            <a:r>
              <a:rPr spc="40" dirty="0">
                <a:latin typeface="+mn-lt"/>
                <a:cs typeface="Arial Unicode MS"/>
              </a:rPr>
              <a:t>with </a:t>
            </a:r>
            <a:r>
              <a:rPr spc="-10" dirty="0">
                <a:latin typeface="+mn-lt"/>
                <a:cs typeface="Arial Unicode MS"/>
              </a:rPr>
              <a:t>maximum</a:t>
            </a:r>
            <a:r>
              <a:rPr spc="-85" dirty="0">
                <a:latin typeface="+mn-lt"/>
                <a:cs typeface="Arial Unicode MS"/>
              </a:rPr>
              <a:t> </a:t>
            </a:r>
            <a:r>
              <a:rPr spc="30" dirty="0">
                <a:latin typeface="+mn-lt"/>
                <a:cs typeface="Arial Unicode MS"/>
              </a:rPr>
              <a:t>accuracy</a:t>
            </a:r>
            <a:endParaRPr dirty="0">
              <a:latin typeface="+mn-lt"/>
              <a:cs typeface="Arial Unicode MS"/>
            </a:endParaRPr>
          </a:p>
          <a:p>
            <a:pPr marL="816610" lvl="1" indent="-285750">
              <a:spcBef>
                <a:spcPts val="315"/>
              </a:spcBef>
              <a:buFont typeface="Arial" panose="020B0604020202020204" pitchFamily="34" charset="0"/>
              <a:buChar char="•"/>
              <a:tabLst>
                <a:tab pos="897255" algn="l"/>
                <a:tab pos="897890" algn="l"/>
              </a:tabLst>
            </a:pPr>
            <a:r>
              <a:rPr spc="-40" dirty="0">
                <a:latin typeface="+mn-lt"/>
                <a:cs typeface="Arial Unicode MS"/>
              </a:rPr>
              <a:t>Label </a:t>
            </a:r>
            <a:r>
              <a:rPr spc="-45" dirty="0">
                <a:latin typeface="+mn-lt"/>
                <a:cs typeface="Arial Unicode MS"/>
              </a:rPr>
              <a:t>a </a:t>
            </a:r>
            <a:r>
              <a:rPr spc="5" dirty="0">
                <a:latin typeface="+mn-lt"/>
                <a:cs typeface="Arial Unicode MS"/>
              </a:rPr>
              <a:t>large </a:t>
            </a:r>
            <a:r>
              <a:rPr dirty="0">
                <a:latin typeface="+mn-lt"/>
                <a:cs typeface="Arial Unicode MS"/>
              </a:rPr>
              <a:t>amount </a:t>
            </a:r>
            <a:r>
              <a:rPr spc="25" dirty="0">
                <a:latin typeface="+mn-lt"/>
                <a:cs typeface="Arial Unicode MS"/>
              </a:rPr>
              <a:t>of </a:t>
            </a:r>
            <a:r>
              <a:rPr spc="10" dirty="0">
                <a:latin typeface="+mn-lt"/>
                <a:cs typeface="Arial Unicode MS"/>
              </a:rPr>
              <a:t>unlabeled </a:t>
            </a:r>
            <a:r>
              <a:rPr spc="15" dirty="0">
                <a:latin typeface="+mn-lt"/>
                <a:cs typeface="Arial Unicode MS"/>
              </a:rPr>
              <a:t>input </a:t>
            </a:r>
            <a:r>
              <a:rPr spc="5" dirty="0">
                <a:latin typeface="+mn-lt"/>
                <a:cs typeface="Arial Unicode MS"/>
              </a:rPr>
              <a:t>examples </a:t>
            </a:r>
            <a:r>
              <a:rPr spc="20" dirty="0">
                <a:latin typeface="+mn-lt"/>
                <a:cs typeface="Arial Unicode MS"/>
              </a:rPr>
              <a:t>with</a:t>
            </a:r>
            <a:r>
              <a:rPr spc="-20" dirty="0">
                <a:latin typeface="+mn-lt"/>
                <a:cs typeface="Arial Unicode MS"/>
              </a:rPr>
              <a:t> Teacher</a:t>
            </a:r>
            <a:endParaRPr dirty="0">
              <a:latin typeface="+mn-lt"/>
              <a:cs typeface="Arial Unicode MS"/>
            </a:endParaRPr>
          </a:p>
          <a:p>
            <a:pPr marL="816610" marR="225425" lvl="1" indent="-285750">
              <a:lnSpc>
                <a:spcPct val="114599"/>
              </a:lnSpc>
              <a:buFont typeface="Arial" panose="020B0604020202020204" pitchFamily="34" charset="0"/>
              <a:buChar char="•"/>
              <a:tabLst>
                <a:tab pos="897255" algn="l"/>
                <a:tab pos="897890" algn="l"/>
              </a:tabLst>
            </a:pPr>
            <a:r>
              <a:rPr spc="-60" dirty="0">
                <a:latin typeface="+mn-lt"/>
                <a:cs typeface="Arial Unicode MS"/>
              </a:rPr>
              <a:t>Train </a:t>
            </a:r>
            <a:r>
              <a:rPr spc="15" dirty="0">
                <a:latin typeface="+mn-lt"/>
                <a:cs typeface="Arial Unicode MS"/>
              </a:rPr>
              <a:t>“Student”: </a:t>
            </a:r>
            <a:r>
              <a:rPr spc="5" dirty="0">
                <a:latin typeface="+mn-lt"/>
                <a:cs typeface="Arial Unicode MS"/>
              </a:rPr>
              <a:t>Much </a:t>
            </a:r>
            <a:r>
              <a:rPr dirty="0">
                <a:latin typeface="+mn-lt"/>
                <a:cs typeface="Arial Unicode MS"/>
              </a:rPr>
              <a:t>smaller </a:t>
            </a:r>
            <a:r>
              <a:rPr spc="15" dirty="0">
                <a:latin typeface="+mn-lt"/>
                <a:cs typeface="Arial Unicode MS"/>
              </a:rPr>
              <a:t>model </a:t>
            </a:r>
            <a:r>
              <a:rPr spc="-20" dirty="0">
                <a:latin typeface="+mn-lt"/>
                <a:cs typeface="Arial Unicode MS"/>
              </a:rPr>
              <a:t>(e.g., </a:t>
            </a:r>
            <a:r>
              <a:rPr spc="-30" dirty="0">
                <a:latin typeface="+mn-lt"/>
                <a:cs typeface="Arial Unicode MS"/>
              </a:rPr>
              <a:t>50x </a:t>
            </a:r>
            <a:r>
              <a:rPr spc="-5" dirty="0">
                <a:latin typeface="+mn-lt"/>
                <a:cs typeface="Arial Unicode MS"/>
              </a:rPr>
              <a:t>smaller) which </a:t>
            </a:r>
            <a:r>
              <a:rPr spc="-20" dirty="0">
                <a:latin typeface="+mn-lt"/>
                <a:cs typeface="Arial Unicode MS"/>
              </a:rPr>
              <a:t>is  </a:t>
            </a:r>
            <a:r>
              <a:rPr spc="35" dirty="0">
                <a:latin typeface="+mn-lt"/>
                <a:cs typeface="Arial Unicode MS"/>
              </a:rPr>
              <a:t>trained </a:t>
            </a:r>
            <a:r>
              <a:rPr spc="10" dirty="0">
                <a:latin typeface="+mn-lt"/>
                <a:cs typeface="Arial Unicode MS"/>
              </a:rPr>
              <a:t>to </a:t>
            </a:r>
            <a:r>
              <a:rPr spc="20" dirty="0">
                <a:latin typeface="+mn-lt"/>
                <a:cs typeface="Arial Unicode MS"/>
              </a:rPr>
              <a:t>mimic </a:t>
            </a:r>
            <a:r>
              <a:rPr spc="-30" dirty="0">
                <a:latin typeface="+mn-lt"/>
                <a:cs typeface="Arial Unicode MS"/>
              </a:rPr>
              <a:t>Teacher</a:t>
            </a:r>
            <a:r>
              <a:rPr spc="-70" dirty="0">
                <a:latin typeface="+mn-lt"/>
                <a:cs typeface="Arial Unicode MS"/>
              </a:rPr>
              <a:t> </a:t>
            </a:r>
            <a:r>
              <a:rPr spc="70" dirty="0">
                <a:latin typeface="+mn-lt"/>
                <a:cs typeface="Arial Unicode MS"/>
              </a:rPr>
              <a:t>output</a:t>
            </a:r>
            <a:endParaRPr dirty="0">
              <a:latin typeface="+mn-lt"/>
              <a:cs typeface="Arial Unicode MS"/>
            </a:endParaRPr>
          </a:p>
          <a:p>
            <a:pPr marL="816610" lvl="1" indent="-285750">
              <a:spcBef>
                <a:spcPts val="315"/>
              </a:spcBef>
              <a:buFont typeface="Arial" panose="020B0604020202020204" pitchFamily="34" charset="0"/>
              <a:buChar char="•"/>
              <a:tabLst>
                <a:tab pos="897255" algn="l"/>
                <a:tab pos="897890" algn="l"/>
              </a:tabLst>
            </a:pPr>
            <a:r>
              <a:rPr dirty="0">
                <a:latin typeface="+mn-lt"/>
                <a:cs typeface="Arial Unicode MS"/>
              </a:rPr>
              <a:t>Student </a:t>
            </a:r>
            <a:r>
              <a:rPr spc="40" dirty="0">
                <a:latin typeface="+mn-lt"/>
                <a:cs typeface="Arial Unicode MS"/>
              </a:rPr>
              <a:t>objective </a:t>
            </a:r>
            <a:r>
              <a:rPr spc="-10" dirty="0">
                <a:latin typeface="+mn-lt"/>
                <a:cs typeface="Arial Unicode MS"/>
              </a:rPr>
              <a:t>is </a:t>
            </a:r>
            <a:r>
              <a:rPr spc="10" dirty="0">
                <a:latin typeface="+mn-lt"/>
                <a:cs typeface="Arial Unicode MS"/>
              </a:rPr>
              <a:t>typically </a:t>
            </a:r>
            <a:r>
              <a:rPr spc="-35" dirty="0">
                <a:latin typeface="+mn-lt"/>
                <a:cs typeface="Arial Unicode MS"/>
              </a:rPr>
              <a:t>Mean </a:t>
            </a:r>
            <a:r>
              <a:rPr spc="-45" dirty="0">
                <a:latin typeface="+mn-lt"/>
                <a:cs typeface="Arial Unicode MS"/>
              </a:rPr>
              <a:t>Square </a:t>
            </a:r>
            <a:r>
              <a:rPr dirty="0">
                <a:latin typeface="+mn-lt"/>
                <a:cs typeface="Arial Unicode MS"/>
              </a:rPr>
              <a:t>Error or </a:t>
            </a:r>
            <a:r>
              <a:rPr spc="-25" dirty="0">
                <a:latin typeface="+mn-lt"/>
                <a:cs typeface="Arial Unicode MS"/>
              </a:rPr>
              <a:t>Cross</a:t>
            </a:r>
            <a:r>
              <a:rPr spc="-85" dirty="0">
                <a:latin typeface="+mn-lt"/>
                <a:cs typeface="Arial Unicode MS"/>
              </a:rPr>
              <a:t> </a:t>
            </a:r>
            <a:r>
              <a:rPr spc="15" dirty="0">
                <a:latin typeface="+mn-lt"/>
                <a:cs typeface="Arial Unicode MS"/>
              </a:rPr>
              <a:t>Entropy</a:t>
            </a:r>
            <a:endParaRPr dirty="0">
              <a:latin typeface="+mn-lt"/>
              <a:cs typeface="Arial Unicode MS"/>
            </a:endParaRPr>
          </a:p>
        </p:txBody>
      </p:sp>
      <p:sp>
        <p:nvSpPr>
          <p:cNvPr id="5" name="Rectangle 4">
            <a:extLst>
              <a:ext uri="{FF2B5EF4-FFF2-40B4-BE49-F238E27FC236}">
                <a16:creationId xmlns:a16="http://schemas.microsoft.com/office/drawing/2014/main" id="{6DE5B09A-7616-9543-BD0A-4ED2565F2A60}"/>
              </a:ext>
            </a:extLst>
          </p:cNvPr>
          <p:cNvSpPr/>
          <p:nvPr/>
        </p:nvSpPr>
        <p:spPr>
          <a:xfrm>
            <a:off x="2051720" y="6639685"/>
            <a:ext cx="5328592" cy="261610"/>
          </a:xfrm>
          <a:prstGeom prst="rect">
            <a:avLst/>
          </a:prstGeom>
        </p:spPr>
        <p:txBody>
          <a:bodyPr wrap="square">
            <a:spAutoFit/>
          </a:bodyPr>
          <a:lstStyle/>
          <a:p>
            <a:r>
              <a:rPr lang="en-DE" sz="1100" dirty="0">
                <a:solidFill>
                  <a:schemeClr val="bg1"/>
                </a:solidFill>
              </a:rPr>
              <a:t>Contextual Word Representations with  BERT and Other Pre-trained Language  Models</a:t>
            </a:r>
          </a:p>
        </p:txBody>
      </p:sp>
    </p:spTree>
    <p:extLst>
      <p:ext uri="{BB962C8B-B14F-4D97-AF65-F5344CB8AC3E}">
        <p14:creationId xmlns:p14="http://schemas.microsoft.com/office/powerpoint/2010/main" val="5410836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0093" y="1205504"/>
            <a:ext cx="5655945" cy="855344"/>
          </a:xfrm>
          <a:prstGeom prst="rect">
            <a:avLst/>
          </a:prstGeom>
        </p:spPr>
        <p:txBody>
          <a:bodyPr vert="horz" wrap="square" lIns="0" tIns="106680" rIns="0" bIns="0" rtlCol="0">
            <a:spAutoFit/>
          </a:bodyPr>
          <a:lstStyle/>
          <a:p>
            <a:pPr marL="469900" indent="-457200">
              <a:spcBef>
                <a:spcPts val="840"/>
              </a:spcBef>
              <a:buFont typeface="Arial" panose="020B0604020202020204" pitchFamily="34" charset="0"/>
              <a:buChar char="•"/>
              <a:tabLst>
                <a:tab pos="440055" algn="l"/>
                <a:tab pos="440690" algn="l"/>
              </a:tabLst>
            </a:pPr>
            <a:r>
              <a:rPr sz="2600" spc="-45" dirty="0">
                <a:latin typeface="+mn-lt"/>
                <a:cs typeface="Arial Unicode MS"/>
              </a:rPr>
              <a:t>Example </a:t>
            </a:r>
            <a:r>
              <a:rPr sz="2600" spc="25" dirty="0">
                <a:latin typeface="+mn-lt"/>
                <a:cs typeface="Arial Unicode MS"/>
              </a:rPr>
              <a:t>distillation</a:t>
            </a:r>
            <a:r>
              <a:rPr sz="2600" spc="35" dirty="0">
                <a:latin typeface="+mn-lt"/>
                <a:cs typeface="Arial Unicode MS"/>
              </a:rPr>
              <a:t> </a:t>
            </a:r>
            <a:r>
              <a:rPr sz="2600" spc="5" dirty="0">
                <a:latin typeface="+mn-lt"/>
                <a:cs typeface="Arial Unicode MS"/>
              </a:rPr>
              <a:t>results</a:t>
            </a:r>
            <a:endParaRPr sz="2600" dirty="0">
              <a:latin typeface="+mn-lt"/>
              <a:cs typeface="Arial Unicode MS"/>
            </a:endParaRPr>
          </a:p>
          <a:p>
            <a:pPr marL="816610" lvl="1" indent="-285750">
              <a:spcBef>
                <a:spcPts val="509"/>
              </a:spcBef>
              <a:buFont typeface="Arial" panose="020B0604020202020204" pitchFamily="34" charset="0"/>
              <a:buChar char="•"/>
              <a:tabLst>
                <a:tab pos="897255" algn="l"/>
                <a:tab pos="897890" algn="l"/>
              </a:tabLst>
            </a:pPr>
            <a:r>
              <a:rPr spc="20" dirty="0">
                <a:latin typeface="+mn-lt"/>
                <a:cs typeface="Arial Unicode MS"/>
              </a:rPr>
              <a:t>50k </a:t>
            </a:r>
            <a:r>
              <a:rPr spc="5" dirty="0">
                <a:latin typeface="+mn-lt"/>
                <a:cs typeface="Arial Unicode MS"/>
              </a:rPr>
              <a:t>labeled </a:t>
            </a:r>
            <a:r>
              <a:rPr spc="-5" dirty="0">
                <a:latin typeface="+mn-lt"/>
                <a:cs typeface="Arial Unicode MS"/>
              </a:rPr>
              <a:t>examples, </a:t>
            </a:r>
            <a:r>
              <a:rPr spc="-40" dirty="0">
                <a:latin typeface="+mn-lt"/>
                <a:cs typeface="Arial Unicode MS"/>
              </a:rPr>
              <a:t>8M </a:t>
            </a:r>
            <a:r>
              <a:rPr spc="-5" dirty="0">
                <a:latin typeface="+mn-lt"/>
                <a:cs typeface="Arial Unicode MS"/>
              </a:rPr>
              <a:t>unlabeled</a:t>
            </a:r>
            <a:r>
              <a:rPr spc="-65" dirty="0">
                <a:latin typeface="+mn-lt"/>
                <a:cs typeface="Arial Unicode MS"/>
              </a:rPr>
              <a:t> </a:t>
            </a:r>
            <a:r>
              <a:rPr spc="-5" dirty="0">
                <a:latin typeface="+mn-lt"/>
                <a:cs typeface="Arial Unicode MS"/>
              </a:rPr>
              <a:t>examples</a:t>
            </a:r>
            <a:endParaRPr dirty="0">
              <a:latin typeface="+mn-lt"/>
              <a:cs typeface="Arial Unicode MS"/>
            </a:endParaRPr>
          </a:p>
        </p:txBody>
      </p:sp>
      <p:sp>
        <p:nvSpPr>
          <p:cNvPr id="4" name="object 4"/>
          <p:cNvSpPr txBox="1"/>
          <p:nvPr/>
        </p:nvSpPr>
        <p:spPr>
          <a:xfrm>
            <a:off x="220092" y="4965882"/>
            <a:ext cx="7792084" cy="898964"/>
          </a:xfrm>
          <a:prstGeom prst="rect">
            <a:avLst/>
          </a:prstGeom>
        </p:spPr>
        <p:txBody>
          <a:bodyPr vert="horz" wrap="square" lIns="0" tIns="12700" rIns="0" bIns="0" rtlCol="0">
            <a:spAutoFit/>
          </a:bodyPr>
          <a:lstStyle/>
          <a:p>
            <a:pPr marL="469900" marR="5080" indent="-457200">
              <a:lnSpc>
                <a:spcPct val="115399"/>
              </a:lnSpc>
              <a:spcBef>
                <a:spcPts val="100"/>
              </a:spcBef>
              <a:buFont typeface="Arial" panose="020B0604020202020204" pitchFamily="34" charset="0"/>
              <a:buChar char="•"/>
              <a:tabLst>
                <a:tab pos="440055" algn="l"/>
                <a:tab pos="440690" algn="l"/>
              </a:tabLst>
            </a:pPr>
            <a:r>
              <a:rPr sz="2600" spc="20" dirty="0">
                <a:latin typeface="+mn-lt"/>
                <a:cs typeface="Arial Unicode MS"/>
              </a:rPr>
              <a:t>Distillation </a:t>
            </a:r>
            <a:r>
              <a:rPr sz="2600" spc="10" dirty="0">
                <a:latin typeface="+mn-lt"/>
                <a:cs typeface="Arial Unicode MS"/>
              </a:rPr>
              <a:t>works </a:t>
            </a:r>
            <a:r>
              <a:rPr sz="2600" i="1" spc="60" dirty="0">
                <a:latin typeface="+mn-lt"/>
                <a:cs typeface="Arial"/>
              </a:rPr>
              <a:t>much </a:t>
            </a:r>
            <a:r>
              <a:rPr sz="2600" spc="60" dirty="0">
                <a:latin typeface="+mn-lt"/>
                <a:cs typeface="Arial Unicode MS"/>
              </a:rPr>
              <a:t>better </a:t>
            </a:r>
            <a:r>
              <a:rPr sz="2600" spc="5" dirty="0">
                <a:latin typeface="+mn-lt"/>
                <a:cs typeface="Arial Unicode MS"/>
              </a:rPr>
              <a:t>than </a:t>
            </a:r>
            <a:r>
              <a:rPr sz="2600" spc="35" dirty="0">
                <a:latin typeface="+mn-lt"/>
                <a:cs typeface="Arial Unicode MS"/>
              </a:rPr>
              <a:t>pre-training </a:t>
            </a:r>
            <a:r>
              <a:rPr sz="2600" spc="-70" dirty="0">
                <a:latin typeface="+mn-lt"/>
                <a:cs typeface="Arial Unicode MS"/>
              </a:rPr>
              <a:t>+  </a:t>
            </a:r>
            <a:r>
              <a:rPr sz="2600" spc="75" dirty="0">
                <a:latin typeface="+mn-lt"/>
                <a:cs typeface="Arial Unicode MS"/>
              </a:rPr>
              <a:t>fine-tuning </a:t>
            </a:r>
            <a:r>
              <a:rPr sz="2600" spc="55" dirty="0">
                <a:latin typeface="+mn-lt"/>
                <a:cs typeface="Arial Unicode MS"/>
              </a:rPr>
              <a:t>with </a:t>
            </a:r>
            <a:r>
              <a:rPr sz="2600" spc="-5" dirty="0">
                <a:latin typeface="+mn-lt"/>
                <a:cs typeface="Arial Unicode MS"/>
              </a:rPr>
              <a:t>smaller</a:t>
            </a:r>
            <a:r>
              <a:rPr sz="2600" spc="-120" dirty="0">
                <a:latin typeface="+mn-lt"/>
                <a:cs typeface="Arial Unicode MS"/>
              </a:rPr>
              <a:t> </a:t>
            </a:r>
            <a:r>
              <a:rPr sz="2600" spc="20" dirty="0">
                <a:latin typeface="+mn-lt"/>
                <a:cs typeface="Arial Unicode MS"/>
              </a:rPr>
              <a:t>model </a:t>
            </a:r>
            <a:endParaRPr sz="2600">
              <a:latin typeface="+mn-lt"/>
              <a:cs typeface="Arial Unicode MS"/>
            </a:endParaRPr>
          </a:p>
        </p:txBody>
      </p:sp>
      <p:sp>
        <p:nvSpPr>
          <p:cNvPr id="5" name="object 5"/>
          <p:cNvSpPr txBox="1">
            <a:spLocks noGrp="1"/>
          </p:cNvSpPr>
          <p:nvPr>
            <p:ph type="title"/>
          </p:nvPr>
        </p:nvSpPr>
        <p:spPr>
          <a:xfrm>
            <a:off x="395536" y="244399"/>
            <a:ext cx="1925320" cy="513080"/>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pc="25" dirty="0"/>
              <a:t>Distillation</a:t>
            </a:r>
          </a:p>
        </p:txBody>
      </p:sp>
      <p:sp>
        <p:nvSpPr>
          <p:cNvPr id="6" name="object 6"/>
          <p:cNvSpPr/>
          <p:nvPr/>
        </p:nvSpPr>
        <p:spPr>
          <a:xfrm>
            <a:off x="2065563" y="2218866"/>
            <a:ext cx="4413423" cy="2644574"/>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6659126" y="3245820"/>
            <a:ext cx="1666875" cy="635000"/>
          </a:xfrm>
          <a:prstGeom prst="rect">
            <a:avLst/>
          </a:prstGeom>
        </p:spPr>
        <p:txBody>
          <a:bodyPr vert="horz" wrap="square" lIns="0" tIns="12700" rIns="0" bIns="0" rtlCol="0">
            <a:spAutoFit/>
          </a:bodyPr>
          <a:lstStyle/>
          <a:p>
            <a:pPr marL="12700" marR="5080">
              <a:spcBef>
                <a:spcPts val="100"/>
              </a:spcBef>
            </a:pPr>
            <a:r>
              <a:rPr sz="1000" i="1" spc="-10" dirty="0">
                <a:latin typeface="Arial"/>
                <a:cs typeface="Arial"/>
              </a:rPr>
              <a:t>Well-Read </a:t>
            </a:r>
            <a:r>
              <a:rPr sz="1000" i="1" spc="-5" dirty="0">
                <a:latin typeface="Arial"/>
                <a:cs typeface="Arial"/>
              </a:rPr>
              <a:t>Students Learn  Better: On the Importance of  Pre-training Compact</a:t>
            </a:r>
            <a:r>
              <a:rPr sz="1000" i="1" spc="-85" dirty="0">
                <a:latin typeface="Arial"/>
                <a:cs typeface="Arial"/>
              </a:rPr>
              <a:t> </a:t>
            </a:r>
            <a:r>
              <a:rPr sz="1000" i="1" dirty="0">
                <a:latin typeface="Arial"/>
                <a:cs typeface="Arial"/>
              </a:rPr>
              <a:t>Models  </a:t>
            </a:r>
            <a:r>
              <a:rPr sz="1000" spc="-10" dirty="0">
                <a:latin typeface="Arial"/>
                <a:cs typeface="Arial"/>
              </a:rPr>
              <a:t>(Turc </a:t>
            </a:r>
            <a:r>
              <a:rPr sz="1000" spc="-5" dirty="0">
                <a:latin typeface="Arial"/>
                <a:cs typeface="Arial"/>
              </a:rPr>
              <a:t>et al,</a:t>
            </a:r>
            <a:r>
              <a:rPr sz="1000" spc="-15" dirty="0">
                <a:latin typeface="Arial"/>
                <a:cs typeface="Arial"/>
              </a:rPr>
              <a:t> </a:t>
            </a:r>
            <a:r>
              <a:rPr sz="1000" spc="-5" dirty="0">
                <a:latin typeface="Arial"/>
                <a:cs typeface="Arial"/>
              </a:rPr>
              <a:t>2020)</a:t>
            </a:r>
            <a:endParaRPr sz="1000">
              <a:latin typeface="Arial"/>
              <a:cs typeface="Arial"/>
            </a:endParaRPr>
          </a:p>
        </p:txBody>
      </p:sp>
      <p:sp>
        <p:nvSpPr>
          <p:cNvPr id="8" name="Rectangle 7">
            <a:extLst>
              <a:ext uri="{FF2B5EF4-FFF2-40B4-BE49-F238E27FC236}">
                <a16:creationId xmlns:a16="http://schemas.microsoft.com/office/drawing/2014/main" id="{23C8CDF6-5427-7A4C-A820-E6BE521F0FF2}"/>
              </a:ext>
            </a:extLst>
          </p:cNvPr>
          <p:cNvSpPr/>
          <p:nvPr/>
        </p:nvSpPr>
        <p:spPr>
          <a:xfrm>
            <a:off x="2051720" y="6639685"/>
            <a:ext cx="5328592" cy="261610"/>
          </a:xfrm>
          <a:prstGeom prst="rect">
            <a:avLst/>
          </a:prstGeom>
        </p:spPr>
        <p:txBody>
          <a:bodyPr wrap="square">
            <a:spAutoFit/>
          </a:bodyPr>
          <a:lstStyle/>
          <a:p>
            <a:r>
              <a:rPr lang="en-DE" sz="1100" dirty="0">
                <a:solidFill>
                  <a:schemeClr val="bg1"/>
                </a:solidFill>
              </a:rPr>
              <a:t>Contextual Word Representations with  BERT and Other Pre-trained Language  Models</a:t>
            </a:r>
          </a:p>
        </p:txBody>
      </p:sp>
    </p:spTree>
    <p:extLst>
      <p:ext uri="{BB962C8B-B14F-4D97-AF65-F5344CB8AC3E}">
        <p14:creationId xmlns:p14="http://schemas.microsoft.com/office/powerpoint/2010/main" val="39831726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95536" y="259437"/>
            <a:ext cx="6696744" cy="505267"/>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lang="en-US" spc="25" dirty="0"/>
              <a:t>Why does distillation work so well? </a:t>
            </a:r>
            <a:endParaRPr spc="25" dirty="0"/>
          </a:p>
        </p:txBody>
      </p:sp>
      <p:sp>
        <p:nvSpPr>
          <p:cNvPr id="4" name="object 4"/>
          <p:cNvSpPr txBox="1"/>
          <p:nvPr/>
        </p:nvSpPr>
        <p:spPr>
          <a:xfrm>
            <a:off x="483215" y="1340768"/>
            <a:ext cx="7653020" cy="421640"/>
          </a:xfrm>
          <a:prstGeom prst="rect">
            <a:avLst/>
          </a:prstGeom>
        </p:spPr>
        <p:txBody>
          <a:bodyPr vert="horz" wrap="square" lIns="0" tIns="12700" rIns="0" bIns="0" rtlCol="0">
            <a:spAutoFit/>
          </a:bodyPr>
          <a:lstStyle/>
          <a:p>
            <a:pPr marL="12700">
              <a:spcBef>
                <a:spcPts val="100"/>
              </a:spcBef>
              <a:tabLst>
                <a:tab pos="440055" algn="l"/>
                <a:tab pos="440690" algn="l"/>
              </a:tabLst>
            </a:pPr>
            <a:r>
              <a:rPr sz="2600" spc="-45" dirty="0">
                <a:latin typeface="+mn-lt"/>
                <a:cs typeface="Arial Unicode MS"/>
              </a:rPr>
              <a:t>A</a:t>
            </a:r>
            <a:r>
              <a:rPr sz="2600" spc="-229" dirty="0">
                <a:latin typeface="+mn-lt"/>
                <a:cs typeface="Arial Unicode MS"/>
              </a:rPr>
              <a:t> </a:t>
            </a:r>
            <a:r>
              <a:rPr sz="2600" spc="15" dirty="0">
                <a:latin typeface="+mn-lt"/>
                <a:cs typeface="Arial Unicode MS"/>
              </a:rPr>
              <a:t>hypothesis:</a:t>
            </a:r>
            <a:endParaRPr sz="2600" dirty="0">
              <a:latin typeface="+mn-lt"/>
              <a:cs typeface="Arial Unicode MS"/>
            </a:endParaRPr>
          </a:p>
        </p:txBody>
      </p:sp>
      <p:sp>
        <p:nvSpPr>
          <p:cNvPr id="5" name="object 5"/>
          <p:cNvSpPr txBox="1"/>
          <p:nvPr/>
        </p:nvSpPr>
        <p:spPr>
          <a:xfrm>
            <a:off x="842645" y="1988840"/>
            <a:ext cx="7458709" cy="1911998"/>
          </a:xfrm>
          <a:prstGeom prst="rect">
            <a:avLst/>
          </a:prstGeom>
        </p:spPr>
        <p:txBody>
          <a:bodyPr vert="horz" wrap="square" lIns="0" tIns="66675" rIns="0" bIns="0" rtlCol="0">
            <a:spAutoFit/>
          </a:bodyPr>
          <a:lstStyle/>
          <a:p>
            <a:pPr marL="298450" indent="-285750">
              <a:spcBef>
                <a:spcPts val="175"/>
              </a:spcBef>
              <a:buFont typeface="Arial" panose="020B0604020202020204" pitchFamily="34" charset="0"/>
              <a:buChar char="•"/>
              <a:tabLst>
                <a:tab pos="379095" algn="l"/>
                <a:tab pos="379730" algn="l"/>
              </a:tabLst>
            </a:pPr>
            <a:r>
              <a:rPr spc="5" dirty="0">
                <a:latin typeface="+mn-lt"/>
                <a:cs typeface="Arial Unicode MS"/>
              </a:rPr>
              <a:t>Finetuning </a:t>
            </a:r>
            <a:r>
              <a:rPr spc="25" dirty="0">
                <a:latin typeface="+mn-lt"/>
                <a:cs typeface="Arial Unicode MS"/>
              </a:rPr>
              <a:t>mostly </a:t>
            </a:r>
            <a:r>
              <a:rPr spc="-15" dirty="0">
                <a:latin typeface="+mn-lt"/>
                <a:cs typeface="Arial Unicode MS"/>
              </a:rPr>
              <a:t>just </a:t>
            </a:r>
            <a:r>
              <a:rPr spc="25" dirty="0">
                <a:latin typeface="+mn-lt"/>
                <a:cs typeface="Arial Unicode MS"/>
              </a:rPr>
              <a:t>picks </a:t>
            </a:r>
            <a:r>
              <a:rPr spc="-5" dirty="0">
                <a:latin typeface="+mn-lt"/>
                <a:cs typeface="Arial Unicode MS"/>
              </a:rPr>
              <a:t>up and </a:t>
            </a:r>
            <a:r>
              <a:rPr spc="10" dirty="0">
                <a:latin typeface="+mn-lt"/>
                <a:cs typeface="Arial Unicode MS"/>
              </a:rPr>
              <a:t>tweaks </a:t>
            </a:r>
            <a:r>
              <a:rPr lang="de-DE" spc="10" dirty="0">
                <a:latin typeface="+mn-lt"/>
                <a:cs typeface="Arial Unicode MS"/>
              </a:rPr>
              <a:t>_</a:t>
            </a:r>
            <a:r>
              <a:rPr dirty="0">
                <a:latin typeface="+mn-lt"/>
                <a:cs typeface="Arial Unicode MS"/>
              </a:rPr>
              <a:t>existing</a:t>
            </a:r>
            <a:r>
              <a:rPr lang="de-DE" dirty="0">
                <a:latin typeface="+mn-lt"/>
                <a:cs typeface="Arial Unicode MS"/>
              </a:rPr>
              <a:t>_</a:t>
            </a:r>
            <a:r>
              <a:rPr spc="5" dirty="0">
                <a:latin typeface="+mn-lt"/>
                <a:cs typeface="Arial Unicode MS"/>
              </a:rPr>
              <a:t> latent </a:t>
            </a:r>
            <a:r>
              <a:rPr spc="25" dirty="0">
                <a:latin typeface="+mn-lt"/>
                <a:cs typeface="Arial Unicode MS"/>
              </a:rPr>
              <a:t>features</a:t>
            </a:r>
            <a:endParaRPr dirty="0">
              <a:latin typeface="+mn-lt"/>
              <a:cs typeface="Arial Unicode MS"/>
            </a:endParaRPr>
          </a:p>
          <a:p>
            <a:pPr marL="298450" marR="606425" indent="-285750">
              <a:lnSpc>
                <a:spcPct val="114599"/>
              </a:lnSpc>
              <a:buFont typeface="Arial" panose="020B0604020202020204" pitchFamily="34" charset="0"/>
              <a:buChar char="•"/>
              <a:tabLst>
                <a:tab pos="379095" algn="l"/>
                <a:tab pos="379730" algn="l"/>
              </a:tabLst>
            </a:pPr>
            <a:r>
              <a:rPr spc="-35" dirty="0">
                <a:latin typeface="+mn-lt"/>
                <a:cs typeface="Arial Unicode MS"/>
              </a:rPr>
              <a:t>This </a:t>
            </a:r>
            <a:r>
              <a:rPr dirty="0">
                <a:latin typeface="+mn-lt"/>
                <a:cs typeface="Arial Unicode MS"/>
              </a:rPr>
              <a:t>requires </a:t>
            </a:r>
            <a:r>
              <a:rPr spc="-40" dirty="0">
                <a:latin typeface="+mn-lt"/>
                <a:cs typeface="Arial Unicode MS"/>
              </a:rPr>
              <a:t>an </a:t>
            </a:r>
            <a:r>
              <a:rPr spc="-10" dirty="0">
                <a:latin typeface="+mn-lt"/>
                <a:cs typeface="Arial Unicode MS"/>
              </a:rPr>
              <a:t>oversized </a:t>
            </a:r>
            <a:r>
              <a:rPr spc="20" dirty="0">
                <a:latin typeface="+mn-lt"/>
                <a:cs typeface="Arial Unicode MS"/>
              </a:rPr>
              <a:t>model, </a:t>
            </a:r>
            <a:r>
              <a:rPr spc="-10" dirty="0">
                <a:latin typeface="+mn-lt"/>
                <a:cs typeface="Arial Unicode MS"/>
              </a:rPr>
              <a:t>because </a:t>
            </a:r>
            <a:r>
              <a:rPr spc="-20" dirty="0">
                <a:latin typeface="+mn-lt"/>
                <a:cs typeface="Arial Unicode MS"/>
              </a:rPr>
              <a:t>only </a:t>
            </a:r>
            <a:r>
              <a:rPr spc="-25" dirty="0">
                <a:latin typeface="+mn-lt"/>
                <a:cs typeface="Arial Unicode MS"/>
              </a:rPr>
              <a:t>a </a:t>
            </a:r>
            <a:r>
              <a:rPr spc="-20" dirty="0">
                <a:latin typeface="+mn-lt"/>
                <a:cs typeface="Arial Unicode MS"/>
              </a:rPr>
              <a:t>subset </a:t>
            </a:r>
            <a:r>
              <a:rPr spc="65" dirty="0">
                <a:latin typeface="+mn-lt"/>
                <a:cs typeface="Arial Unicode MS"/>
              </a:rPr>
              <a:t>of </a:t>
            </a:r>
            <a:r>
              <a:rPr spc="15" dirty="0">
                <a:latin typeface="+mn-lt"/>
                <a:cs typeface="Arial Unicode MS"/>
              </a:rPr>
              <a:t>the  </a:t>
            </a:r>
            <a:r>
              <a:rPr spc="30" dirty="0">
                <a:latin typeface="+mn-lt"/>
                <a:cs typeface="Arial Unicode MS"/>
              </a:rPr>
              <a:t>features </a:t>
            </a:r>
            <a:r>
              <a:rPr spc="-45" dirty="0">
                <a:latin typeface="+mn-lt"/>
                <a:cs typeface="Arial Unicode MS"/>
              </a:rPr>
              <a:t>are </a:t>
            </a:r>
            <a:r>
              <a:rPr dirty="0">
                <a:latin typeface="+mn-lt"/>
                <a:cs typeface="Arial Unicode MS"/>
              </a:rPr>
              <a:t>useful </a:t>
            </a:r>
            <a:r>
              <a:rPr spc="55" dirty="0">
                <a:latin typeface="+mn-lt"/>
                <a:cs typeface="Arial Unicode MS"/>
              </a:rPr>
              <a:t>for </a:t>
            </a:r>
            <a:r>
              <a:rPr spc="-15" dirty="0">
                <a:latin typeface="+mn-lt"/>
                <a:cs typeface="Arial Unicode MS"/>
              </a:rPr>
              <a:t>any </a:t>
            </a:r>
            <a:r>
              <a:rPr spc="10" dirty="0">
                <a:latin typeface="+mn-lt"/>
                <a:cs typeface="Arial Unicode MS"/>
              </a:rPr>
              <a:t>given</a:t>
            </a:r>
            <a:r>
              <a:rPr spc="-105" dirty="0">
                <a:latin typeface="+mn-lt"/>
                <a:cs typeface="Arial Unicode MS"/>
              </a:rPr>
              <a:t> </a:t>
            </a:r>
            <a:r>
              <a:rPr spc="-25" dirty="0">
                <a:latin typeface="+mn-lt"/>
                <a:cs typeface="Arial Unicode MS"/>
              </a:rPr>
              <a:t>task</a:t>
            </a:r>
            <a:endParaRPr dirty="0">
              <a:latin typeface="+mn-lt"/>
              <a:cs typeface="Arial Unicode MS"/>
            </a:endParaRPr>
          </a:p>
          <a:p>
            <a:pPr marL="298450" indent="-285750">
              <a:spcBef>
                <a:spcPts val="315"/>
              </a:spcBef>
              <a:buFont typeface="Arial" panose="020B0604020202020204" pitchFamily="34" charset="0"/>
              <a:buChar char="•"/>
              <a:tabLst>
                <a:tab pos="379095" algn="l"/>
                <a:tab pos="379730" algn="l"/>
              </a:tabLst>
            </a:pPr>
            <a:r>
              <a:rPr spc="10" dirty="0">
                <a:latin typeface="+mn-lt"/>
                <a:cs typeface="Arial Unicode MS"/>
              </a:rPr>
              <a:t>Distillation </a:t>
            </a:r>
            <a:r>
              <a:rPr spc="5" dirty="0">
                <a:latin typeface="+mn-lt"/>
                <a:cs typeface="Arial Unicode MS"/>
              </a:rPr>
              <a:t>allows </a:t>
            </a:r>
            <a:r>
              <a:rPr spc="25" dirty="0">
                <a:latin typeface="+mn-lt"/>
                <a:cs typeface="Arial Unicode MS"/>
              </a:rPr>
              <a:t>the model </a:t>
            </a:r>
            <a:r>
              <a:rPr spc="-5" dirty="0">
                <a:latin typeface="+mn-lt"/>
                <a:cs typeface="Arial Unicode MS"/>
              </a:rPr>
              <a:t>to </a:t>
            </a:r>
            <a:r>
              <a:rPr spc="-15" dirty="0">
                <a:latin typeface="+mn-lt"/>
                <a:cs typeface="Arial Unicode MS"/>
              </a:rPr>
              <a:t>only </a:t>
            </a:r>
            <a:r>
              <a:rPr spc="50" dirty="0">
                <a:latin typeface="+mn-lt"/>
                <a:cs typeface="Arial Unicode MS"/>
              </a:rPr>
              <a:t>focus </a:t>
            </a:r>
            <a:r>
              <a:rPr spc="-5" dirty="0">
                <a:latin typeface="+mn-lt"/>
                <a:cs typeface="Arial Unicode MS"/>
              </a:rPr>
              <a:t>on </a:t>
            </a:r>
            <a:r>
              <a:rPr dirty="0">
                <a:latin typeface="+mn-lt"/>
                <a:cs typeface="Arial Unicode MS"/>
              </a:rPr>
              <a:t>those</a:t>
            </a:r>
            <a:r>
              <a:rPr spc="-150" dirty="0">
                <a:latin typeface="+mn-lt"/>
                <a:cs typeface="Arial Unicode MS"/>
              </a:rPr>
              <a:t> </a:t>
            </a:r>
            <a:r>
              <a:rPr spc="25" dirty="0">
                <a:latin typeface="+mn-lt"/>
                <a:cs typeface="Arial Unicode MS"/>
              </a:rPr>
              <a:t>features</a:t>
            </a:r>
            <a:endParaRPr dirty="0">
              <a:latin typeface="+mn-lt"/>
              <a:cs typeface="Arial Unicode MS"/>
            </a:endParaRPr>
          </a:p>
          <a:p>
            <a:pPr marL="298450" marR="5080" indent="-285750">
              <a:lnSpc>
                <a:spcPct val="114599"/>
              </a:lnSpc>
              <a:buFont typeface="Arial" panose="020B0604020202020204" pitchFamily="34" charset="0"/>
              <a:buChar char="•"/>
              <a:tabLst>
                <a:tab pos="379095" algn="l"/>
                <a:tab pos="379730" algn="l"/>
              </a:tabLst>
            </a:pPr>
            <a:r>
              <a:rPr spc="20" dirty="0">
                <a:latin typeface="+mn-lt"/>
                <a:cs typeface="Arial Unicode MS"/>
              </a:rPr>
              <a:t>Supporting </a:t>
            </a:r>
            <a:r>
              <a:rPr spc="5" dirty="0">
                <a:latin typeface="+mn-lt"/>
                <a:cs typeface="Arial Unicode MS"/>
              </a:rPr>
              <a:t>evidence: </a:t>
            </a:r>
            <a:r>
              <a:rPr spc="-25" dirty="0">
                <a:latin typeface="+mn-lt"/>
                <a:cs typeface="Arial Unicode MS"/>
              </a:rPr>
              <a:t>Simple </a:t>
            </a:r>
            <a:r>
              <a:rPr spc="35" dirty="0">
                <a:latin typeface="+mn-lt"/>
                <a:cs typeface="Arial Unicode MS"/>
              </a:rPr>
              <a:t>self-distillation </a:t>
            </a:r>
            <a:r>
              <a:rPr lang="de-DE" spc="35" dirty="0" err="1">
                <a:latin typeface="+mn-lt"/>
                <a:cs typeface="Arial Unicode MS"/>
              </a:rPr>
              <a:t>of</a:t>
            </a:r>
            <a:r>
              <a:rPr lang="de-DE" spc="35" dirty="0">
                <a:latin typeface="+mn-lt"/>
                <a:cs typeface="Arial Unicode MS"/>
              </a:rPr>
              <a:t> a </a:t>
            </a:r>
            <a:r>
              <a:rPr lang="de-DE" spc="35" dirty="0" err="1">
                <a:latin typeface="+mn-lt"/>
                <a:cs typeface="Arial Unicode MS"/>
              </a:rPr>
              <a:t>small</a:t>
            </a:r>
            <a:r>
              <a:rPr lang="de-DE" spc="35" dirty="0">
                <a:latin typeface="+mn-lt"/>
                <a:cs typeface="Arial Unicode MS"/>
              </a:rPr>
              <a:t> </a:t>
            </a:r>
            <a:r>
              <a:rPr lang="de-DE" spc="35" dirty="0" err="1">
                <a:latin typeface="+mn-lt"/>
                <a:cs typeface="Arial Unicode MS"/>
              </a:rPr>
              <a:t>model</a:t>
            </a:r>
            <a:br>
              <a:rPr lang="de-DE" spc="35" dirty="0">
                <a:latin typeface="+mn-lt"/>
                <a:cs typeface="Arial Unicode MS"/>
              </a:rPr>
            </a:br>
            <a:r>
              <a:rPr dirty="0">
                <a:latin typeface="+mn-lt"/>
                <a:cs typeface="Arial Unicode MS"/>
              </a:rPr>
              <a:t>(</a:t>
            </a:r>
            <a:r>
              <a:rPr lang="de-DE" dirty="0">
                <a:latin typeface="+mn-lt"/>
                <a:cs typeface="Arial Unicode MS"/>
              </a:rPr>
              <a:t>e.g., </a:t>
            </a:r>
            <a:r>
              <a:rPr dirty="0">
                <a:latin typeface="+mn-lt"/>
                <a:cs typeface="Arial Unicode MS"/>
              </a:rPr>
              <a:t>distilling </a:t>
            </a:r>
            <a:r>
              <a:rPr spc="-50" dirty="0">
                <a:latin typeface="+mn-lt"/>
                <a:cs typeface="Arial Unicode MS"/>
              </a:rPr>
              <a:t>a </a:t>
            </a:r>
            <a:r>
              <a:rPr spc="-40" dirty="0">
                <a:latin typeface="+mn-lt"/>
                <a:cs typeface="Arial Unicode MS"/>
              </a:rPr>
              <a:t>smaller </a:t>
            </a:r>
            <a:r>
              <a:rPr spc="-130" dirty="0">
                <a:latin typeface="+mn-lt"/>
                <a:cs typeface="Arial Unicode MS"/>
              </a:rPr>
              <a:t>BERT  </a:t>
            </a:r>
            <a:r>
              <a:rPr spc="30" dirty="0">
                <a:latin typeface="+mn-lt"/>
                <a:cs typeface="Arial Unicode MS"/>
              </a:rPr>
              <a:t>model) </a:t>
            </a:r>
            <a:r>
              <a:rPr spc="-5" dirty="0">
                <a:latin typeface="+mn-lt"/>
                <a:cs typeface="Arial Unicode MS"/>
              </a:rPr>
              <a:t>doesn’t</a:t>
            </a:r>
            <a:r>
              <a:rPr dirty="0">
                <a:latin typeface="+mn-lt"/>
                <a:cs typeface="Arial Unicode MS"/>
              </a:rPr>
              <a:t> </a:t>
            </a:r>
            <a:r>
              <a:rPr spc="55" dirty="0">
                <a:latin typeface="+mn-lt"/>
                <a:cs typeface="Arial Unicode MS"/>
              </a:rPr>
              <a:t>work</a:t>
            </a:r>
            <a:r>
              <a:rPr lang="de-DE" spc="55" dirty="0">
                <a:latin typeface="+mn-lt"/>
                <a:cs typeface="Arial Unicode MS"/>
              </a:rPr>
              <a:t> </a:t>
            </a:r>
            <a:r>
              <a:rPr lang="de-DE" spc="55" dirty="0" err="1">
                <a:latin typeface="+mn-lt"/>
                <a:cs typeface="Arial Unicode MS"/>
              </a:rPr>
              <a:t>very</a:t>
            </a:r>
            <a:r>
              <a:rPr lang="de-DE" spc="55" dirty="0">
                <a:latin typeface="+mn-lt"/>
                <a:cs typeface="Arial Unicode MS"/>
              </a:rPr>
              <a:t> </a:t>
            </a:r>
            <a:r>
              <a:rPr lang="de-DE" spc="55" dirty="0" err="1">
                <a:latin typeface="+mn-lt"/>
                <a:cs typeface="Arial Unicode MS"/>
              </a:rPr>
              <a:t>well</a:t>
            </a:r>
            <a:endParaRPr dirty="0">
              <a:latin typeface="+mn-lt"/>
              <a:cs typeface="Arial Unicode MS"/>
            </a:endParaRPr>
          </a:p>
        </p:txBody>
      </p:sp>
      <p:sp>
        <p:nvSpPr>
          <p:cNvPr id="6" name="Rectangle 5">
            <a:extLst>
              <a:ext uri="{FF2B5EF4-FFF2-40B4-BE49-F238E27FC236}">
                <a16:creationId xmlns:a16="http://schemas.microsoft.com/office/drawing/2014/main" id="{F0AAC325-5486-7142-975C-A61AE29BCD28}"/>
              </a:ext>
            </a:extLst>
          </p:cNvPr>
          <p:cNvSpPr/>
          <p:nvPr/>
        </p:nvSpPr>
        <p:spPr>
          <a:xfrm>
            <a:off x="2051720" y="6639685"/>
            <a:ext cx="5328592" cy="261610"/>
          </a:xfrm>
          <a:prstGeom prst="rect">
            <a:avLst/>
          </a:prstGeom>
        </p:spPr>
        <p:txBody>
          <a:bodyPr wrap="square">
            <a:spAutoFit/>
          </a:bodyPr>
          <a:lstStyle/>
          <a:p>
            <a:r>
              <a:rPr lang="en-DE" sz="1100" dirty="0">
                <a:solidFill>
                  <a:schemeClr val="bg1"/>
                </a:solidFill>
              </a:rPr>
              <a:t>Contextual Word Representations with  BERT and Other Pre-trained Language  Models</a:t>
            </a:r>
          </a:p>
        </p:txBody>
      </p:sp>
    </p:spTree>
    <p:extLst>
      <p:ext uri="{BB962C8B-B14F-4D97-AF65-F5344CB8AC3E}">
        <p14:creationId xmlns:p14="http://schemas.microsoft.com/office/powerpoint/2010/main" val="4631212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BD11-3FA1-E0D1-B47E-344C4DB659A1}"/>
              </a:ext>
            </a:extLst>
          </p:cNvPr>
          <p:cNvSpPr>
            <a:spLocks noGrp="1"/>
          </p:cNvSpPr>
          <p:nvPr>
            <p:ph type="title"/>
          </p:nvPr>
        </p:nvSpPr>
        <p:spPr/>
        <p:txBody>
          <a:bodyPr/>
          <a:lstStyle/>
          <a:p>
            <a:r>
              <a:rPr lang="en-DE" dirty="0"/>
              <a:t>GPT-3: Add RLHF with PPO (Recap)</a:t>
            </a:r>
          </a:p>
        </p:txBody>
      </p:sp>
      <p:pic>
        <p:nvPicPr>
          <p:cNvPr id="6" name="Content Placeholder 5">
            <a:extLst>
              <a:ext uri="{FF2B5EF4-FFF2-40B4-BE49-F238E27FC236}">
                <a16:creationId xmlns:a16="http://schemas.microsoft.com/office/drawing/2014/main" id="{51BF250B-5C81-F76A-5DB7-BD214DB0C6EE}"/>
              </a:ext>
            </a:extLst>
          </p:cNvPr>
          <p:cNvPicPr>
            <a:picLocks noGrp="1" noChangeAspect="1"/>
          </p:cNvPicPr>
          <p:nvPr>
            <p:ph idx="1"/>
          </p:nvPr>
        </p:nvPicPr>
        <p:blipFill>
          <a:blip r:embed="rId2"/>
          <a:stretch>
            <a:fillRect/>
          </a:stretch>
        </p:blipFill>
        <p:spPr>
          <a:xfrm>
            <a:off x="1560985" y="1196975"/>
            <a:ext cx="6022030" cy="4968875"/>
          </a:xfrm>
        </p:spPr>
      </p:pic>
      <p:sp>
        <p:nvSpPr>
          <p:cNvPr id="4" name="Slide Number Placeholder 3">
            <a:extLst>
              <a:ext uri="{FF2B5EF4-FFF2-40B4-BE49-F238E27FC236}">
                <a16:creationId xmlns:a16="http://schemas.microsoft.com/office/drawing/2014/main" id="{1CAA3738-136D-F0EB-1A84-217FE7668C6F}"/>
              </a:ext>
            </a:extLst>
          </p:cNvPr>
          <p:cNvSpPr>
            <a:spLocks noGrp="1"/>
          </p:cNvSpPr>
          <p:nvPr>
            <p:ph type="sldNum" sz="quarter" idx="12"/>
          </p:nvPr>
        </p:nvSpPr>
        <p:spPr/>
        <p:txBody>
          <a:bodyPr/>
          <a:lstStyle/>
          <a:p>
            <a:pPr>
              <a:defRPr/>
            </a:pPr>
            <a:fld id="{A4C577E2-95DD-1F4B-A688-E8FB02007787}" type="slidenum">
              <a:rPr lang="de-DE" smtClean="0"/>
              <a:pPr>
                <a:defRPr/>
              </a:pPr>
              <a:t>139</a:t>
            </a:fld>
            <a:endParaRPr lang="de-DE"/>
          </a:p>
        </p:txBody>
      </p:sp>
      <p:sp>
        <p:nvSpPr>
          <p:cNvPr id="3" name="TextBox 2">
            <a:extLst>
              <a:ext uri="{FF2B5EF4-FFF2-40B4-BE49-F238E27FC236}">
                <a16:creationId xmlns:a16="http://schemas.microsoft.com/office/drawing/2014/main" id="{6598C7B4-6DAF-2018-78DD-9F305F5D9524}"/>
              </a:ext>
            </a:extLst>
          </p:cNvPr>
          <p:cNvSpPr txBox="1"/>
          <p:nvPr/>
        </p:nvSpPr>
        <p:spPr>
          <a:xfrm>
            <a:off x="2297113" y="6625632"/>
            <a:ext cx="4572000" cy="276999"/>
          </a:xfrm>
          <a:prstGeom prst="rect">
            <a:avLst/>
          </a:prstGeom>
          <a:noFill/>
        </p:spPr>
        <p:txBody>
          <a:bodyPr wrap="square">
            <a:spAutoFit/>
          </a:bodyPr>
          <a:lstStyle/>
          <a:p>
            <a:pPr algn="ctr"/>
            <a:r>
              <a:rPr lang="en-DE" sz="1200" dirty="0">
                <a:solidFill>
                  <a:schemeClr val="bg1"/>
                </a:solidFill>
              </a:rPr>
              <a:t>https://huggingface.co/blog/rlhf</a:t>
            </a:r>
          </a:p>
        </p:txBody>
      </p:sp>
    </p:spTree>
    <p:extLst>
      <p:ext uri="{BB962C8B-B14F-4D97-AF65-F5344CB8AC3E}">
        <p14:creationId xmlns:p14="http://schemas.microsoft.com/office/powerpoint/2010/main" val="317214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38861" y="1257904"/>
            <a:ext cx="5850258" cy="22014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5536" y="261105"/>
            <a:ext cx="8208912" cy="503192"/>
          </a:xfrm>
          <a:prstGeom prst="rect">
            <a:avLst/>
          </a:prstGeom>
        </p:spPr>
        <p:txBody>
          <a:bodyPr vert="horz" wrap="square" lIns="0" tIns="10646" rIns="0" bIns="0" numCol="1" rtlCol="0" anchor="t" anchorCtr="0" compatLnSpc="1">
            <a:prstTxWarp prst="textNoShape">
              <a:avLst/>
            </a:prstTxWarp>
            <a:spAutoFit/>
          </a:bodyPr>
          <a:lstStyle/>
          <a:p>
            <a:pPr marL="11206">
              <a:spcBef>
                <a:spcPts val="84"/>
              </a:spcBef>
            </a:pPr>
            <a:r>
              <a:rPr spc="-4" dirty="0"/>
              <a:t>Long Short </a:t>
            </a:r>
            <a:r>
              <a:rPr spc="-84" dirty="0"/>
              <a:t>Term </a:t>
            </a:r>
            <a:r>
              <a:rPr spc="-4" dirty="0"/>
              <a:t>Memory Networks</a:t>
            </a:r>
            <a:r>
              <a:rPr spc="31" dirty="0"/>
              <a:t> </a:t>
            </a:r>
            <a:r>
              <a:rPr spc="-4" dirty="0"/>
              <a:t>(LSTMs)</a:t>
            </a:r>
            <a:endParaRPr dirty="0"/>
          </a:p>
        </p:txBody>
      </p:sp>
      <p:sp>
        <p:nvSpPr>
          <p:cNvPr id="4" name="object 4"/>
          <p:cNvSpPr txBox="1"/>
          <p:nvPr/>
        </p:nvSpPr>
        <p:spPr>
          <a:xfrm>
            <a:off x="825296" y="3591085"/>
            <a:ext cx="3478305" cy="304951"/>
          </a:xfrm>
          <a:prstGeom prst="rect">
            <a:avLst/>
          </a:prstGeom>
        </p:spPr>
        <p:txBody>
          <a:bodyPr vert="horz" wrap="square" lIns="0" tIns="12886" rIns="0" bIns="0" rtlCol="0">
            <a:spAutoFit/>
          </a:bodyPr>
          <a:lstStyle/>
          <a:p>
            <a:pPr marL="11206">
              <a:spcBef>
                <a:spcPts val="101"/>
              </a:spcBef>
              <a:tabLst>
                <a:tab pos="917250" algn="l"/>
              </a:tabLst>
            </a:pPr>
            <a:r>
              <a:rPr sz="1897" spc="4" dirty="0">
                <a:latin typeface="Helvetica"/>
                <a:cs typeface="Helvetica"/>
              </a:rPr>
              <a:t>At</a:t>
            </a:r>
            <a:r>
              <a:rPr sz="1897" dirty="0">
                <a:latin typeface="Helvetica"/>
                <a:cs typeface="Helvetica"/>
              </a:rPr>
              <a:t> </a:t>
            </a:r>
            <a:r>
              <a:rPr sz="1897" spc="4" dirty="0">
                <a:latin typeface="Helvetica"/>
                <a:cs typeface="Helvetica"/>
              </a:rPr>
              <a:t>time	</a:t>
            </a:r>
            <a:r>
              <a:rPr sz="1897" dirty="0">
                <a:latin typeface="Helvetica"/>
                <a:cs typeface="Helvetica"/>
              </a:rPr>
              <a:t>, </a:t>
            </a:r>
            <a:r>
              <a:rPr sz="1897" spc="4" dirty="0">
                <a:latin typeface="Helvetica"/>
                <a:cs typeface="Helvetica"/>
              </a:rPr>
              <a:t>the LSTM cell reads</a:t>
            </a:r>
            <a:r>
              <a:rPr sz="1897" spc="-62" dirty="0">
                <a:latin typeface="Helvetica"/>
                <a:cs typeface="Helvetica"/>
              </a:rPr>
              <a:t> </a:t>
            </a:r>
            <a:r>
              <a:rPr sz="1897" spc="4" dirty="0">
                <a:latin typeface="Helvetica"/>
                <a:cs typeface="Helvetica"/>
              </a:rPr>
              <a:t>in</a:t>
            </a:r>
            <a:endParaRPr sz="1897" dirty="0">
              <a:latin typeface="Helvetica"/>
              <a:cs typeface="Helvetica"/>
            </a:endParaRPr>
          </a:p>
        </p:txBody>
      </p:sp>
      <p:sp>
        <p:nvSpPr>
          <p:cNvPr id="5" name="object 5"/>
          <p:cNvSpPr txBox="1"/>
          <p:nvPr/>
        </p:nvSpPr>
        <p:spPr>
          <a:xfrm>
            <a:off x="825296" y="3899355"/>
            <a:ext cx="5031506" cy="304951"/>
          </a:xfrm>
          <a:prstGeom prst="rect">
            <a:avLst/>
          </a:prstGeom>
        </p:spPr>
        <p:txBody>
          <a:bodyPr vert="horz" wrap="square" lIns="0" tIns="12886" rIns="0" bIns="0" rtlCol="0">
            <a:spAutoFit/>
          </a:bodyPr>
          <a:lstStyle/>
          <a:p>
            <a:pPr marL="11206">
              <a:spcBef>
                <a:spcPts val="101"/>
              </a:spcBef>
            </a:pPr>
            <a:r>
              <a:rPr sz="1897" spc="13" dirty="0">
                <a:latin typeface="Helvetica"/>
                <a:cs typeface="Helvetica"/>
              </a:rPr>
              <a:t>— </a:t>
            </a:r>
            <a:r>
              <a:rPr sz="1897" spc="4" dirty="0">
                <a:latin typeface="Helvetica"/>
                <a:cs typeface="Helvetica"/>
              </a:rPr>
              <a:t>a </a:t>
            </a:r>
            <a:r>
              <a:rPr sz="1897" i="1" spc="4" dirty="0">
                <a:latin typeface="Helvetica"/>
                <a:cs typeface="Helvetica"/>
              </a:rPr>
              <a:t>c</a:t>
            </a:r>
            <a:r>
              <a:rPr sz="1897" spc="4" dirty="0">
                <a:latin typeface="Helvetica"/>
                <a:cs typeface="Helvetica"/>
              </a:rPr>
              <a:t>-dimensional previous </a:t>
            </a:r>
            <a:r>
              <a:rPr sz="1897" spc="4" dirty="0">
                <a:solidFill>
                  <a:srgbClr val="0B05FF"/>
                </a:solidFill>
                <a:latin typeface="Helvetica"/>
                <a:cs typeface="Helvetica"/>
              </a:rPr>
              <a:t>cell </a:t>
            </a:r>
            <a:r>
              <a:rPr sz="1897" dirty="0">
                <a:solidFill>
                  <a:srgbClr val="0B05FF"/>
                </a:solidFill>
                <a:latin typeface="Helvetica"/>
                <a:cs typeface="Helvetica"/>
              </a:rPr>
              <a:t>state</a:t>
            </a:r>
            <a:r>
              <a:rPr sz="1897" spc="-40" dirty="0">
                <a:solidFill>
                  <a:srgbClr val="0B05FF"/>
                </a:solidFill>
                <a:latin typeface="Helvetica"/>
                <a:cs typeface="Helvetica"/>
              </a:rPr>
              <a:t> </a:t>
            </a:r>
            <a:r>
              <a:rPr sz="1897" spc="4" dirty="0">
                <a:solidFill>
                  <a:srgbClr val="0B05FF"/>
                </a:solidFill>
                <a:latin typeface="Helvetica"/>
                <a:cs typeface="Helvetica"/>
              </a:rPr>
              <a:t>vector</a:t>
            </a:r>
            <a:r>
              <a:rPr lang="de-DE" sz="1897" spc="4" dirty="0">
                <a:solidFill>
                  <a:srgbClr val="0B05FF"/>
                </a:solidFill>
                <a:latin typeface="Helvetica"/>
                <a:cs typeface="Helvetica"/>
              </a:rPr>
              <a:t> </a:t>
            </a:r>
            <a:r>
              <a:rPr lang="de-DE" sz="1897" b="1" spc="4" dirty="0">
                <a:solidFill>
                  <a:srgbClr val="0B05FF"/>
                </a:solidFill>
                <a:latin typeface="Helvetica"/>
                <a:cs typeface="Helvetica"/>
              </a:rPr>
              <a:t>c</a:t>
            </a:r>
            <a:endParaRPr sz="1897" b="1" dirty="0">
              <a:solidFill>
                <a:srgbClr val="0B05FF"/>
              </a:solidFill>
              <a:latin typeface="Helvetica"/>
              <a:cs typeface="Helvetica"/>
            </a:endParaRPr>
          </a:p>
        </p:txBody>
      </p:sp>
      <p:sp>
        <p:nvSpPr>
          <p:cNvPr id="6" name="object 6"/>
          <p:cNvSpPr txBox="1"/>
          <p:nvPr/>
        </p:nvSpPr>
        <p:spPr>
          <a:xfrm>
            <a:off x="825296" y="4507451"/>
            <a:ext cx="4190440" cy="639833"/>
          </a:xfrm>
          <a:prstGeom prst="rect">
            <a:avLst/>
          </a:prstGeom>
        </p:spPr>
        <p:txBody>
          <a:bodyPr vert="horz" wrap="square" lIns="0" tIns="10646" rIns="0" bIns="0" rtlCol="0">
            <a:spAutoFit/>
          </a:bodyPr>
          <a:lstStyle/>
          <a:p>
            <a:pPr marL="11206" marR="4483">
              <a:lnSpc>
                <a:spcPct val="109600"/>
              </a:lnSpc>
              <a:spcBef>
                <a:spcPts val="84"/>
              </a:spcBef>
              <a:tabLst>
                <a:tab pos="917250" algn="l"/>
              </a:tabLst>
            </a:pPr>
            <a:r>
              <a:rPr sz="1897" spc="13" dirty="0">
                <a:latin typeface="Helvetica"/>
                <a:cs typeface="Helvetica"/>
              </a:rPr>
              <a:t>— </a:t>
            </a:r>
            <a:r>
              <a:rPr sz="1897" spc="4" dirty="0">
                <a:latin typeface="Helvetica"/>
                <a:cs typeface="Helvetica"/>
              </a:rPr>
              <a:t>a </a:t>
            </a:r>
            <a:r>
              <a:rPr sz="1897" i="1" spc="4" dirty="0">
                <a:latin typeface="Helvetica"/>
                <a:cs typeface="Helvetica"/>
              </a:rPr>
              <a:t>d</a:t>
            </a:r>
            <a:r>
              <a:rPr sz="1897" spc="4" dirty="0">
                <a:latin typeface="Helvetica"/>
                <a:cs typeface="Helvetica"/>
              </a:rPr>
              <a:t>-dimensional current </a:t>
            </a:r>
            <a:r>
              <a:rPr sz="1897" spc="4" dirty="0">
                <a:solidFill>
                  <a:srgbClr val="0B05FF"/>
                </a:solidFill>
                <a:latin typeface="Helvetica"/>
                <a:cs typeface="Helvetica"/>
              </a:rPr>
              <a:t>input</a:t>
            </a:r>
            <a:r>
              <a:rPr sz="1897" spc="-57" dirty="0">
                <a:solidFill>
                  <a:srgbClr val="0B05FF"/>
                </a:solidFill>
                <a:latin typeface="Helvetica"/>
                <a:cs typeface="Helvetica"/>
              </a:rPr>
              <a:t> </a:t>
            </a:r>
            <a:r>
              <a:rPr sz="1897" spc="4" dirty="0">
                <a:solidFill>
                  <a:srgbClr val="0B05FF"/>
                </a:solidFill>
                <a:latin typeface="Helvetica"/>
                <a:cs typeface="Helvetica"/>
              </a:rPr>
              <a:t>vector  </a:t>
            </a:r>
            <a:r>
              <a:rPr sz="1897" spc="4" dirty="0">
                <a:latin typeface="Helvetica"/>
                <a:cs typeface="Helvetica"/>
              </a:rPr>
              <a:t>At</a:t>
            </a:r>
            <a:r>
              <a:rPr sz="1897" dirty="0">
                <a:latin typeface="Helvetica"/>
                <a:cs typeface="Helvetica"/>
              </a:rPr>
              <a:t> </a:t>
            </a:r>
            <a:r>
              <a:rPr sz="1897" spc="4" dirty="0">
                <a:latin typeface="Helvetica"/>
                <a:cs typeface="Helvetica"/>
              </a:rPr>
              <a:t>time	</a:t>
            </a:r>
            <a:r>
              <a:rPr sz="1897" dirty="0">
                <a:latin typeface="Helvetica"/>
                <a:cs typeface="Helvetica"/>
              </a:rPr>
              <a:t>, </a:t>
            </a:r>
            <a:r>
              <a:rPr sz="1897" spc="4" dirty="0">
                <a:latin typeface="Helvetica"/>
                <a:cs typeface="Helvetica"/>
              </a:rPr>
              <a:t>the LSTM cell</a:t>
            </a:r>
            <a:r>
              <a:rPr sz="1897" spc="-22" dirty="0">
                <a:latin typeface="Helvetica"/>
                <a:cs typeface="Helvetica"/>
              </a:rPr>
              <a:t> </a:t>
            </a:r>
            <a:r>
              <a:rPr sz="1897" spc="4" dirty="0">
                <a:solidFill>
                  <a:srgbClr val="0B05FF"/>
                </a:solidFill>
                <a:latin typeface="Helvetica"/>
                <a:cs typeface="Helvetica"/>
              </a:rPr>
              <a:t>returns</a:t>
            </a:r>
            <a:endParaRPr sz="1897" dirty="0">
              <a:solidFill>
                <a:srgbClr val="0B05FF"/>
              </a:solidFill>
              <a:latin typeface="Helvetica"/>
              <a:cs typeface="Helvetica"/>
            </a:endParaRPr>
          </a:p>
        </p:txBody>
      </p:sp>
      <p:sp>
        <p:nvSpPr>
          <p:cNvPr id="7" name="object 7"/>
          <p:cNvSpPr txBox="1"/>
          <p:nvPr/>
        </p:nvSpPr>
        <p:spPr>
          <a:xfrm>
            <a:off x="825296" y="5085184"/>
            <a:ext cx="5114856" cy="382344"/>
          </a:xfrm>
          <a:prstGeom prst="rect">
            <a:avLst/>
          </a:prstGeom>
        </p:spPr>
        <p:txBody>
          <a:bodyPr vert="horz" wrap="square" lIns="0" tIns="12886" rIns="0" bIns="0" rtlCol="0">
            <a:spAutoFit/>
          </a:bodyPr>
          <a:lstStyle/>
          <a:p>
            <a:pPr marL="11206">
              <a:spcBef>
                <a:spcPts val="101"/>
              </a:spcBef>
            </a:pPr>
            <a:r>
              <a:rPr sz="1897" spc="13" dirty="0">
                <a:latin typeface="Helvetica"/>
                <a:cs typeface="Helvetica"/>
              </a:rPr>
              <a:t>— </a:t>
            </a:r>
            <a:r>
              <a:rPr sz="1897" spc="4" dirty="0">
                <a:latin typeface="Helvetica"/>
                <a:cs typeface="Helvetica"/>
              </a:rPr>
              <a:t>a </a:t>
            </a:r>
            <a:r>
              <a:rPr sz="1897" i="1" spc="4" dirty="0">
                <a:latin typeface="Helvetica"/>
                <a:cs typeface="Helvetica"/>
              </a:rPr>
              <a:t>c</a:t>
            </a:r>
            <a:r>
              <a:rPr sz="1897" spc="4" dirty="0">
                <a:latin typeface="Helvetica"/>
                <a:cs typeface="Helvetica"/>
              </a:rPr>
              <a:t>-dimensional previous </a:t>
            </a:r>
            <a:r>
              <a:rPr sz="1897" spc="4" dirty="0">
                <a:solidFill>
                  <a:srgbClr val="0B05FF"/>
                </a:solidFill>
                <a:latin typeface="Helvetica"/>
                <a:cs typeface="Helvetica"/>
              </a:rPr>
              <a:t>cell </a:t>
            </a:r>
            <a:r>
              <a:rPr sz="1897" dirty="0">
                <a:solidFill>
                  <a:srgbClr val="0B05FF"/>
                </a:solidFill>
                <a:latin typeface="Helvetica"/>
                <a:cs typeface="Helvetica"/>
              </a:rPr>
              <a:t>state</a:t>
            </a:r>
            <a:r>
              <a:rPr sz="1897" spc="-40" dirty="0">
                <a:solidFill>
                  <a:srgbClr val="0B05FF"/>
                </a:solidFill>
                <a:latin typeface="Helvetica"/>
                <a:cs typeface="Helvetica"/>
              </a:rPr>
              <a:t> </a:t>
            </a:r>
            <a:r>
              <a:rPr sz="1897" spc="4" dirty="0">
                <a:solidFill>
                  <a:srgbClr val="0B05FF"/>
                </a:solidFill>
                <a:latin typeface="Helvetica"/>
                <a:cs typeface="Helvetica"/>
              </a:rPr>
              <a:t>vector</a:t>
            </a:r>
            <a:r>
              <a:rPr lang="de-DE" sz="1897" spc="4" dirty="0">
                <a:solidFill>
                  <a:srgbClr val="0B05FF"/>
                </a:solidFill>
                <a:latin typeface="Helvetica"/>
                <a:cs typeface="Helvetica"/>
              </a:rPr>
              <a:t> </a:t>
            </a:r>
            <a:r>
              <a:rPr lang="en-US" sz="2000" b="1" spc="-4" dirty="0" err="1">
                <a:solidFill>
                  <a:srgbClr val="0B05FF"/>
                </a:solidFill>
                <a:latin typeface="STIXGeneral"/>
                <a:cs typeface="STIXGeneral"/>
              </a:rPr>
              <a:t>c</a:t>
            </a:r>
            <a:r>
              <a:rPr lang="en-US" sz="2400" i="1" spc="-6" baseline="-19005" dirty="0" err="1">
                <a:solidFill>
                  <a:srgbClr val="0B05FF"/>
                </a:solidFill>
                <a:latin typeface="STIXGeneral"/>
                <a:cs typeface="STIXGeneral"/>
              </a:rPr>
              <a:t>t</a:t>
            </a:r>
            <a:endParaRPr sz="1897" dirty="0">
              <a:solidFill>
                <a:srgbClr val="0B05FF"/>
              </a:solidFill>
              <a:latin typeface="Helvetica"/>
              <a:cs typeface="Helvetica"/>
            </a:endParaRPr>
          </a:p>
        </p:txBody>
      </p:sp>
      <p:sp>
        <p:nvSpPr>
          <p:cNvPr id="8" name="object 8"/>
          <p:cNvSpPr txBox="1"/>
          <p:nvPr/>
        </p:nvSpPr>
        <p:spPr>
          <a:xfrm>
            <a:off x="5774439" y="4003216"/>
            <a:ext cx="336176" cy="270530"/>
          </a:xfrm>
          <a:prstGeom prst="rect">
            <a:avLst/>
          </a:prstGeom>
        </p:spPr>
        <p:txBody>
          <a:bodyPr vert="horz" wrap="square" lIns="0" tIns="12326" rIns="0" bIns="0" rtlCol="0">
            <a:spAutoFit/>
          </a:bodyPr>
          <a:lstStyle/>
          <a:p>
            <a:pPr marL="11206">
              <a:spcBef>
                <a:spcPts val="97"/>
              </a:spcBef>
            </a:pPr>
            <a:r>
              <a:rPr sz="1677" i="1" dirty="0">
                <a:solidFill>
                  <a:srgbClr val="0B05FF"/>
                </a:solidFill>
                <a:latin typeface="STIXGeneral"/>
                <a:cs typeface="STIXGeneral"/>
              </a:rPr>
              <a:t>t</a:t>
            </a:r>
            <a:r>
              <a:rPr sz="1677" spc="4" dirty="0">
                <a:solidFill>
                  <a:srgbClr val="0B05FF"/>
                </a:solidFill>
                <a:latin typeface="STIXGeneral"/>
                <a:cs typeface="STIXGeneral"/>
              </a:rPr>
              <a:t>−1</a:t>
            </a:r>
            <a:endParaRPr sz="1677" dirty="0">
              <a:solidFill>
                <a:srgbClr val="0B05FF"/>
              </a:solidFill>
              <a:latin typeface="STIXGeneral"/>
              <a:cs typeface="STIXGeneral"/>
            </a:endParaRPr>
          </a:p>
        </p:txBody>
      </p:sp>
      <p:sp>
        <p:nvSpPr>
          <p:cNvPr id="9" name="object 9"/>
          <p:cNvSpPr txBox="1"/>
          <p:nvPr/>
        </p:nvSpPr>
        <p:spPr>
          <a:xfrm>
            <a:off x="825296" y="4157142"/>
            <a:ext cx="5832101" cy="376759"/>
          </a:xfrm>
          <a:prstGeom prst="rect">
            <a:avLst/>
          </a:prstGeom>
        </p:spPr>
        <p:txBody>
          <a:bodyPr vert="horz" wrap="square" lIns="0" tIns="10085" rIns="0" bIns="0" rtlCol="0">
            <a:spAutoFit/>
          </a:bodyPr>
          <a:lstStyle/>
          <a:p>
            <a:pPr marL="11206">
              <a:spcBef>
                <a:spcPts val="79"/>
              </a:spcBef>
            </a:pPr>
            <a:r>
              <a:rPr sz="1897" spc="13" dirty="0">
                <a:latin typeface="Helvetica"/>
                <a:cs typeface="Helvetica"/>
              </a:rPr>
              <a:t>— </a:t>
            </a:r>
            <a:r>
              <a:rPr sz="1897" spc="4" dirty="0">
                <a:latin typeface="Helvetica"/>
                <a:cs typeface="Helvetica"/>
              </a:rPr>
              <a:t>an </a:t>
            </a:r>
            <a:r>
              <a:rPr sz="1897" i="1" spc="4" dirty="0">
                <a:latin typeface="Helvetica"/>
                <a:cs typeface="Helvetica"/>
              </a:rPr>
              <a:t>h-</a:t>
            </a:r>
            <a:r>
              <a:rPr sz="1897" spc="4" dirty="0">
                <a:latin typeface="Helvetica"/>
                <a:cs typeface="Helvetica"/>
              </a:rPr>
              <a:t>dimensional previous </a:t>
            </a:r>
            <a:r>
              <a:rPr sz="1897" spc="4" dirty="0">
                <a:solidFill>
                  <a:srgbClr val="0B05FF"/>
                </a:solidFill>
                <a:latin typeface="Helvetica"/>
                <a:cs typeface="Helvetica"/>
              </a:rPr>
              <a:t>hidden </a:t>
            </a:r>
            <a:r>
              <a:rPr sz="1897" dirty="0">
                <a:solidFill>
                  <a:srgbClr val="0B05FF"/>
                </a:solidFill>
                <a:latin typeface="Helvetica"/>
                <a:cs typeface="Helvetica"/>
              </a:rPr>
              <a:t>state </a:t>
            </a:r>
            <a:r>
              <a:rPr sz="1897" spc="4" dirty="0">
                <a:solidFill>
                  <a:srgbClr val="0B05FF"/>
                </a:solidFill>
                <a:latin typeface="Helvetica"/>
                <a:cs typeface="Helvetica"/>
              </a:rPr>
              <a:t>vector</a:t>
            </a:r>
            <a:r>
              <a:rPr sz="1897" spc="-18" dirty="0">
                <a:solidFill>
                  <a:srgbClr val="0B05FF"/>
                </a:solidFill>
                <a:latin typeface="Helvetica"/>
                <a:cs typeface="Helvetica"/>
              </a:rPr>
              <a:t> </a:t>
            </a:r>
            <a:r>
              <a:rPr sz="2382" b="1" dirty="0">
                <a:solidFill>
                  <a:srgbClr val="0B05FF"/>
                </a:solidFill>
                <a:latin typeface="STIXGeneral"/>
                <a:cs typeface="STIXGeneral"/>
              </a:rPr>
              <a:t>h</a:t>
            </a:r>
            <a:r>
              <a:rPr sz="2515" i="1" baseline="-19005" dirty="0">
                <a:solidFill>
                  <a:srgbClr val="0B05FF"/>
                </a:solidFill>
                <a:latin typeface="STIXGeneral"/>
                <a:cs typeface="STIXGeneral"/>
              </a:rPr>
              <a:t>t</a:t>
            </a:r>
            <a:r>
              <a:rPr sz="2515" baseline="-19005" dirty="0">
                <a:solidFill>
                  <a:srgbClr val="0B05FF"/>
                </a:solidFill>
                <a:latin typeface="STIXGeneral"/>
                <a:cs typeface="STIXGeneral"/>
              </a:rPr>
              <a:t>−1</a:t>
            </a:r>
          </a:p>
        </p:txBody>
      </p:sp>
      <p:sp>
        <p:nvSpPr>
          <p:cNvPr id="10" name="object 10"/>
          <p:cNvSpPr txBox="1"/>
          <p:nvPr/>
        </p:nvSpPr>
        <p:spPr>
          <a:xfrm>
            <a:off x="1622485" y="3573016"/>
            <a:ext cx="82363" cy="270530"/>
          </a:xfrm>
          <a:prstGeom prst="rect">
            <a:avLst/>
          </a:prstGeom>
        </p:spPr>
        <p:txBody>
          <a:bodyPr vert="horz" wrap="square" lIns="0" tIns="12326" rIns="0" bIns="0" rtlCol="0">
            <a:spAutoFit/>
          </a:bodyPr>
          <a:lstStyle/>
          <a:p>
            <a:pPr marL="11206">
              <a:spcBef>
                <a:spcPts val="97"/>
              </a:spcBef>
            </a:pPr>
            <a:r>
              <a:rPr sz="1677" i="1" dirty="0">
                <a:latin typeface="STIXGeneral"/>
                <a:cs typeface="STIXGeneral"/>
              </a:rPr>
              <a:t>t</a:t>
            </a:r>
            <a:endParaRPr sz="1677" dirty="0">
              <a:latin typeface="STIXGeneral"/>
              <a:cs typeface="STIXGeneral"/>
            </a:endParaRPr>
          </a:p>
        </p:txBody>
      </p:sp>
      <p:sp>
        <p:nvSpPr>
          <p:cNvPr id="11" name="object 11"/>
          <p:cNvSpPr txBox="1"/>
          <p:nvPr/>
        </p:nvSpPr>
        <p:spPr>
          <a:xfrm>
            <a:off x="1619672" y="4869160"/>
            <a:ext cx="82363" cy="270530"/>
          </a:xfrm>
          <a:prstGeom prst="rect">
            <a:avLst/>
          </a:prstGeom>
        </p:spPr>
        <p:txBody>
          <a:bodyPr vert="horz" wrap="square" lIns="0" tIns="12326" rIns="0" bIns="0" rtlCol="0">
            <a:spAutoFit/>
          </a:bodyPr>
          <a:lstStyle/>
          <a:p>
            <a:pPr marL="11206">
              <a:spcBef>
                <a:spcPts val="97"/>
              </a:spcBef>
            </a:pPr>
            <a:r>
              <a:rPr sz="1677" i="1" dirty="0">
                <a:latin typeface="STIXGeneral"/>
                <a:cs typeface="STIXGeneral"/>
              </a:rPr>
              <a:t>t</a:t>
            </a:r>
            <a:endParaRPr sz="1677" dirty="0">
              <a:latin typeface="STIXGeneral"/>
              <a:cs typeface="STIXGeneral"/>
            </a:endParaRPr>
          </a:p>
        </p:txBody>
      </p:sp>
      <p:sp>
        <p:nvSpPr>
          <p:cNvPr id="12" name="object 12"/>
          <p:cNvSpPr txBox="1"/>
          <p:nvPr/>
        </p:nvSpPr>
        <p:spPr>
          <a:xfrm>
            <a:off x="825296" y="5392308"/>
            <a:ext cx="5578288" cy="701395"/>
          </a:xfrm>
          <a:prstGeom prst="rect">
            <a:avLst/>
          </a:prstGeom>
        </p:spPr>
        <p:txBody>
          <a:bodyPr vert="horz" wrap="square" lIns="0" tIns="13447" rIns="0" bIns="0" rtlCol="0">
            <a:spAutoFit/>
          </a:bodyPr>
          <a:lstStyle/>
          <a:p>
            <a:pPr marL="284645" marR="4483" indent="-273998">
              <a:lnSpc>
                <a:spcPct val="105700"/>
              </a:lnSpc>
              <a:spcBef>
                <a:spcPts val="106"/>
              </a:spcBef>
            </a:pPr>
            <a:r>
              <a:rPr sz="1897" spc="13" dirty="0">
                <a:latin typeface="Helvetica"/>
                <a:cs typeface="Helvetica"/>
              </a:rPr>
              <a:t>— </a:t>
            </a:r>
            <a:r>
              <a:rPr sz="1897" spc="4" dirty="0">
                <a:latin typeface="Helvetica"/>
                <a:cs typeface="Helvetica"/>
              </a:rPr>
              <a:t>an </a:t>
            </a:r>
            <a:r>
              <a:rPr sz="1897" i="1" spc="4" dirty="0">
                <a:latin typeface="Helvetica"/>
                <a:cs typeface="Helvetica"/>
              </a:rPr>
              <a:t>h-</a:t>
            </a:r>
            <a:r>
              <a:rPr sz="1897" spc="4" dirty="0">
                <a:latin typeface="Helvetica"/>
                <a:cs typeface="Helvetica"/>
              </a:rPr>
              <a:t>dimensional previous </a:t>
            </a:r>
            <a:r>
              <a:rPr sz="1897" spc="4" dirty="0">
                <a:solidFill>
                  <a:srgbClr val="0B05FF"/>
                </a:solidFill>
                <a:latin typeface="Helvetica"/>
                <a:cs typeface="Helvetica"/>
              </a:rPr>
              <a:t>hidden </a:t>
            </a:r>
            <a:r>
              <a:rPr sz="1897" dirty="0">
                <a:solidFill>
                  <a:srgbClr val="0B05FF"/>
                </a:solidFill>
                <a:latin typeface="Helvetica"/>
                <a:cs typeface="Helvetica"/>
              </a:rPr>
              <a:t>state </a:t>
            </a:r>
            <a:r>
              <a:rPr sz="1897" spc="4" dirty="0">
                <a:solidFill>
                  <a:srgbClr val="0B05FF"/>
                </a:solidFill>
                <a:latin typeface="Helvetica"/>
                <a:cs typeface="Helvetica"/>
              </a:rPr>
              <a:t>vector </a:t>
            </a:r>
            <a:r>
              <a:rPr sz="2382" b="1" spc="-4" dirty="0">
                <a:solidFill>
                  <a:srgbClr val="0B05FF"/>
                </a:solidFill>
                <a:latin typeface="STIXGeneral"/>
                <a:cs typeface="STIXGeneral"/>
              </a:rPr>
              <a:t>h</a:t>
            </a:r>
            <a:r>
              <a:rPr sz="2515" i="1" spc="-6" baseline="-19005" dirty="0">
                <a:solidFill>
                  <a:srgbClr val="0B05FF"/>
                </a:solidFill>
                <a:latin typeface="STIXGeneral"/>
                <a:cs typeface="STIXGeneral"/>
              </a:rPr>
              <a:t>t </a:t>
            </a:r>
            <a:r>
              <a:rPr sz="1677" i="1" spc="-4" dirty="0">
                <a:solidFill>
                  <a:srgbClr val="0B05FF"/>
                </a:solidFill>
                <a:latin typeface="STIXGeneral"/>
                <a:cs typeface="STIXGeneral"/>
              </a:rPr>
              <a:t> </a:t>
            </a:r>
            <a:r>
              <a:rPr sz="1897" spc="4" dirty="0">
                <a:latin typeface="Helvetica"/>
                <a:cs typeface="Helvetica"/>
              </a:rPr>
              <a:t>(which may also be passed </a:t>
            </a:r>
            <a:r>
              <a:rPr sz="1897" dirty="0">
                <a:latin typeface="Helvetica"/>
                <a:cs typeface="Helvetica"/>
              </a:rPr>
              <a:t>to </a:t>
            </a:r>
            <a:r>
              <a:rPr sz="1897" spc="4" dirty="0">
                <a:latin typeface="Helvetica"/>
                <a:cs typeface="Helvetica"/>
              </a:rPr>
              <a:t>an output</a:t>
            </a:r>
            <a:r>
              <a:rPr sz="1897" spc="-31" dirty="0">
                <a:latin typeface="Helvetica"/>
                <a:cs typeface="Helvetica"/>
              </a:rPr>
              <a:t> </a:t>
            </a:r>
            <a:r>
              <a:rPr sz="1897" spc="4" dirty="0">
                <a:latin typeface="Helvetica"/>
                <a:cs typeface="Helvetica"/>
              </a:rPr>
              <a:t>layer)</a:t>
            </a:r>
            <a:endParaRPr sz="1897" dirty="0">
              <a:latin typeface="Helvetica"/>
              <a:cs typeface="Helvetica"/>
            </a:endParaRPr>
          </a:p>
        </p:txBody>
      </p:sp>
      <p:sp>
        <p:nvSpPr>
          <p:cNvPr id="13" name="object 13"/>
          <p:cNvSpPr txBox="1"/>
          <p:nvPr/>
        </p:nvSpPr>
        <p:spPr>
          <a:xfrm>
            <a:off x="2702004" y="6500717"/>
            <a:ext cx="3742204" cy="168643"/>
          </a:xfrm>
          <a:prstGeom prst="rect">
            <a:avLst/>
          </a:prstGeom>
        </p:spPr>
        <p:txBody>
          <a:bodyPr vert="horz" wrap="square" lIns="0" tIns="12326" rIns="0" bIns="0" rtlCol="0">
            <a:spAutoFit/>
          </a:bodyPr>
          <a:lstStyle/>
          <a:p>
            <a:pPr marL="11206">
              <a:spcBef>
                <a:spcPts val="97"/>
              </a:spcBef>
            </a:pPr>
            <a:r>
              <a:rPr sz="1015" dirty="0">
                <a:solidFill>
                  <a:srgbClr val="0B05FF"/>
                </a:solidFill>
                <a:latin typeface="Helvetica"/>
                <a:cs typeface="Helvetica"/>
              </a:rPr>
              <a:t>https://colah.github.io/posts/2015-08-Understanding-LSTMs/</a:t>
            </a:r>
          </a:p>
        </p:txBody>
      </p:sp>
      <p:sp>
        <p:nvSpPr>
          <p:cNvPr id="16" name="object 9">
            <a:extLst>
              <a:ext uri="{FF2B5EF4-FFF2-40B4-BE49-F238E27FC236}">
                <a16:creationId xmlns:a16="http://schemas.microsoft.com/office/drawing/2014/main" id="{084CB028-C390-4649-A1FF-B453B9D7C051}"/>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pic>
        <p:nvPicPr>
          <p:cNvPr id="17" name="Picture 16">
            <a:extLst>
              <a:ext uri="{FF2B5EF4-FFF2-40B4-BE49-F238E27FC236}">
                <a16:creationId xmlns:a16="http://schemas.microsoft.com/office/drawing/2014/main" id="{69A898B3-C818-524B-AC7D-E0994BFC8D42}"/>
              </a:ext>
            </a:extLst>
          </p:cNvPr>
          <p:cNvPicPr>
            <a:picLocks noChangeAspect="1"/>
          </p:cNvPicPr>
          <p:nvPr/>
        </p:nvPicPr>
        <p:blipFill>
          <a:blip r:embed="rId3"/>
          <a:stretch>
            <a:fillRect/>
          </a:stretch>
        </p:blipFill>
        <p:spPr>
          <a:xfrm>
            <a:off x="227771" y="341455"/>
            <a:ext cx="8566396" cy="3124215"/>
          </a:xfrm>
          <a:prstGeom prst="rect">
            <a:avLst/>
          </a:prstGeom>
        </p:spPr>
      </p:pic>
      <p:sp>
        <p:nvSpPr>
          <p:cNvPr id="18" name="Slide Number Placeholder 3">
            <a:extLst>
              <a:ext uri="{FF2B5EF4-FFF2-40B4-BE49-F238E27FC236}">
                <a16:creationId xmlns:a16="http://schemas.microsoft.com/office/drawing/2014/main" id="{A1E32295-1409-4741-B6DC-830D6A874711}"/>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14</a:t>
            </a:fld>
            <a:endParaRPr lang="de-DE"/>
          </a:p>
        </p:txBody>
      </p:sp>
    </p:spTree>
    <p:extLst>
      <p:ext uri="{BB962C8B-B14F-4D97-AF65-F5344CB8AC3E}">
        <p14:creationId xmlns:p14="http://schemas.microsoft.com/office/powerpoint/2010/main" val="74892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p:cTn id="12" dur="500"/>
                                        <p:tgtEl>
                                          <p:spTgt spid="17"/>
                                        </p:tgtEl>
                                        <p:attrNameLst>
                                          <p:attrName>ppt_w</p:attrName>
                                        </p:attrNameLst>
                                      </p:cBhvr>
                                      <p:tavLst>
                                        <p:tav tm="0">
                                          <p:val>
                                            <p:strVal val="ppt_w"/>
                                          </p:val>
                                        </p:tav>
                                        <p:tav tm="100000">
                                          <p:val>
                                            <p:fltVal val="0"/>
                                          </p:val>
                                        </p:tav>
                                      </p:tavLst>
                                    </p:anim>
                                    <p:anim calcmode="lin" valueType="num">
                                      <p:cBhvr>
                                        <p:cTn id="13" dur="500"/>
                                        <p:tgtEl>
                                          <p:spTgt spid="17"/>
                                        </p:tgtEl>
                                        <p:attrNameLst>
                                          <p:attrName>ppt_h</p:attrName>
                                        </p:attrNameLst>
                                      </p:cBhvr>
                                      <p:tavLst>
                                        <p:tav tm="0">
                                          <p:val>
                                            <p:strVal val="ppt_h"/>
                                          </p:val>
                                        </p:tav>
                                        <p:tav tm="100000">
                                          <p:val>
                                            <p:fltVal val="0"/>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5C33-DC78-27D7-7749-3BD796B1439C}"/>
              </a:ext>
            </a:extLst>
          </p:cNvPr>
          <p:cNvSpPr>
            <a:spLocks noGrp="1"/>
          </p:cNvSpPr>
          <p:nvPr>
            <p:ph type="title"/>
          </p:nvPr>
        </p:nvSpPr>
        <p:spPr/>
        <p:txBody>
          <a:bodyPr/>
          <a:lstStyle/>
          <a:p>
            <a:r>
              <a:rPr lang="en-DE" dirty="0"/>
              <a:t>Limitations of RL + Reward Modeling</a:t>
            </a:r>
          </a:p>
        </p:txBody>
      </p:sp>
      <p:sp>
        <p:nvSpPr>
          <p:cNvPr id="3" name="Content Placeholder 2">
            <a:extLst>
              <a:ext uri="{FF2B5EF4-FFF2-40B4-BE49-F238E27FC236}">
                <a16:creationId xmlns:a16="http://schemas.microsoft.com/office/drawing/2014/main" id="{9E8075B5-B795-C235-C650-7ADB6E077E40}"/>
              </a:ext>
            </a:extLst>
          </p:cNvPr>
          <p:cNvSpPr>
            <a:spLocks noGrp="1"/>
          </p:cNvSpPr>
          <p:nvPr>
            <p:ph idx="1"/>
          </p:nvPr>
        </p:nvSpPr>
        <p:spPr/>
        <p:txBody>
          <a:bodyPr/>
          <a:lstStyle/>
          <a:p>
            <a:r>
              <a:rPr lang="en-GB" dirty="0"/>
              <a:t>Human preferences are unreliable!</a:t>
            </a:r>
          </a:p>
          <a:p>
            <a:pPr lvl="1"/>
            <a:r>
              <a:rPr lang="en-GB" dirty="0"/>
              <a:t>”Reward hacking” is a common problem in RL</a:t>
            </a:r>
          </a:p>
          <a:p>
            <a:pPr lvl="1"/>
            <a:r>
              <a:rPr lang="en-GB" dirty="0"/>
              <a:t>Chatbots are rewarded to produce </a:t>
            </a:r>
            <a:br>
              <a:rPr lang="en-GB" dirty="0"/>
            </a:br>
            <a:r>
              <a:rPr lang="en-GB" dirty="0"/>
              <a:t>responses that seem  authoritative </a:t>
            </a:r>
            <a:br>
              <a:rPr lang="en-GB" dirty="0"/>
            </a:br>
            <a:r>
              <a:rPr lang="en-GB" dirty="0"/>
              <a:t>and helpful, regardless of truth</a:t>
            </a:r>
          </a:p>
          <a:p>
            <a:pPr lvl="2"/>
            <a:r>
              <a:rPr lang="en-GB" dirty="0"/>
              <a:t>This can result in making up facts</a:t>
            </a:r>
          </a:p>
          <a:p>
            <a:pPr lvl="2"/>
            <a:r>
              <a:rPr lang="en-GB" dirty="0"/>
              <a:t>+ hallucinations</a:t>
            </a:r>
          </a:p>
          <a:p>
            <a:r>
              <a:rPr lang="en-GB" dirty="0"/>
              <a:t>Models of human preferences are </a:t>
            </a:r>
            <a:br>
              <a:rPr lang="en-GB" dirty="0"/>
            </a:br>
            <a:r>
              <a:rPr lang="en-GB" dirty="0"/>
              <a:t>even more unreliable!</a:t>
            </a:r>
          </a:p>
          <a:p>
            <a:r>
              <a:rPr lang="en-GB" dirty="0"/>
              <a:t>There is a real concern of </a:t>
            </a:r>
            <a:br>
              <a:rPr lang="en-GB" dirty="0"/>
            </a:br>
            <a:r>
              <a:rPr lang="en-GB" dirty="0"/>
              <a:t>AI mis(alignment)!</a:t>
            </a:r>
          </a:p>
          <a:p>
            <a:endParaRPr lang="en-GB" dirty="0"/>
          </a:p>
          <a:p>
            <a:endParaRPr lang="en-GB" dirty="0"/>
          </a:p>
          <a:p>
            <a:endParaRPr lang="en-GB" dirty="0"/>
          </a:p>
          <a:p>
            <a:endParaRPr lang="en-DE" dirty="0"/>
          </a:p>
        </p:txBody>
      </p:sp>
      <p:sp>
        <p:nvSpPr>
          <p:cNvPr id="4" name="Slide Number Placeholder 3">
            <a:extLst>
              <a:ext uri="{FF2B5EF4-FFF2-40B4-BE49-F238E27FC236}">
                <a16:creationId xmlns:a16="http://schemas.microsoft.com/office/drawing/2014/main" id="{65D4F90F-2D86-E16A-F183-187BE68106CA}"/>
              </a:ext>
            </a:extLst>
          </p:cNvPr>
          <p:cNvSpPr>
            <a:spLocks noGrp="1"/>
          </p:cNvSpPr>
          <p:nvPr>
            <p:ph type="sldNum" sz="quarter" idx="12"/>
          </p:nvPr>
        </p:nvSpPr>
        <p:spPr/>
        <p:txBody>
          <a:bodyPr/>
          <a:lstStyle/>
          <a:p>
            <a:pPr>
              <a:defRPr/>
            </a:pPr>
            <a:fld id="{A4C577E2-95DD-1F4B-A688-E8FB02007787}" type="slidenum">
              <a:rPr lang="de-DE" smtClean="0"/>
              <a:pPr>
                <a:defRPr/>
              </a:pPr>
              <a:t>140</a:t>
            </a:fld>
            <a:endParaRPr lang="de-DE"/>
          </a:p>
        </p:txBody>
      </p:sp>
      <p:sp>
        <p:nvSpPr>
          <p:cNvPr id="5" name="object 5">
            <a:extLst>
              <a:ext uri="{FF2B5EF4-FFF2-40B4-BE49-F238E27FC236}">
                <a16:creationId xmlns:a16="http://schemas.microsoft.com/office/drawing/2014/main" id="{1ECFDEAA-F50E-CAB0-3EA3-F16644614903}"/>
              </a:ext>
            </a:extLst>
          </p:cNvPr>
          <p:cNvSpPr txBox="1"/>
          <p:nvPr/>
        </p:nvSpPr>
        <p:spPr>
          <a:xfrm>
            <a:off x="2614136" y="6346044"/>
            <a:ext cx="3915728" cy="240450"/>
          </a:xfrm>
          <a:prstGeom prst="rect">
            <a:avLst/>
          </a:prstGeom>
        </p:spPr>
        <p:txBody>
          <a:bodyPr vert="horz" wrap="square" lIns="0" tIns="9525" rIns="0" bIns="0" rtlCol="0">
            <a:spAutoFit/>
          </a:bodyPr>
          <a:lstStyle/>
          <a:p>
            <a:pPr marL="9525">
              <a:spcBef>
                <a:spcPts val="75"/>
              </a:spcBef>
            </a:pPr>
            <a:r>
              <a:rPr sz="1500" u="sng" spc="-23" dirty="0">
                <a:solidFill>
                  <a:srgbClr val="007B92"/>
                </a:solidFill>
                <a:uFill>
                  <a:solidFill>
                    <a:srgbClr val="007B92"/>
                  </a:solidFill>
                </a:uFill>
                <a:latin typeface="Arial"/>
                <a:cs typeface="Arial"/>
              </a:rPr>
              <a:t>https://openai.com/blog/faulty-reward-functions/</a:t>
            </a:r>
            <a:endParaRPr sz="1500" dirty="0">
              <a:latin typeface="Arial"/>
              <a:cs typeface="Arial"/>
            </a:endParaRPr>
          </a:p>
        </p:txBody>
      </p:sp>
      <p:pic>
        <p:nvPicPr>
          <p:cNvPr id="1026" name="Picture 2">
            <a:extLst>
              <a:ext uri="{FF2B5EF4-FFF2-40B4-BE49-F238E27FC236}">
                <a16:creationId xmlns:a16="http://schemas.microsoft.com/office/drawing/2014/main" id="{55849B5D-09A1-DD5C-6590-E42B63C8F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26" y="2492896"/>
            <a:ext cx="2364555" cy="356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21F0-C939-F42C-C447-7DCC9BCEC3C2}"/>
              </a:ext>
            </a:extLst>
          </p:cNvPr>
          <p:cNvSpPr>
            <a:spLocks noGrp="1"/>
          </p:cNvSpPr>
          <p:nvPr>
            <p:ph type="title"/>
          </p:nvPr>
        </p:nvSpPr>
        <p:spPr/>
        <p:txBody>
          <a:bodyPr/>
          <a:lstStyle/>
          <a:p>
            <a:r>
              <a:rPr lang="en-US" dirty="0"/>
              <a:t>GPT-3 Even more versatile w/ few-shot learning</a:t>
            </a:r>
          </a:p>
        </p:txBody>
      </p:sp>
      <p:sp>
        <p:nvSpPr>
          <p:cNvPr id="3" name="Content Placeholder 2">
            <a:extLst>
              <a:ext uri="{FF2B5EF4-FFF2-40B4-BE49-F238E27FC236}">
                <a16:creationId xmlns:a16="http://schemas.microsoft.com/office/drawing/2014/main" id="{A18770E9-3FEA-69E5-AC62-8F3CB21AF01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442A2EF-E823-1F5A-2769-2B3257B316BC}"/>
              </a:ext>
            </a:extLst>
          </p:cNvPr>
          <p:cNvPicPr>
            <a:picLocks noChangeAspect="1"/>
          </p:cNvPicPr>
          <p:nvPr/>
        </p:nvPicPr>
        <p:blipFill>
          <a:blip r:embed="rId2"/>
          <a:stretch>
            <a:fillRect/>
          </a:stretch>
        </p:blipFill>
        <p:spPr>
          <a:xfrm>
            <a:off x="468312" y="1196975"/>
            <a:ext cx="8064127" cy="5207402"/>
          </a:xfrm>
          <a:prstGeom prst="rect">
            <a:avLst/>
          </a:prstGeom>
        </p:spPr>
      </p:pic>
    </p:spTree>
    <p:extLst>
      <p:ext uri="{BB962C8B-B14F-4D97-AF65-F5344CB8AC3E}">
        <p14:creationId xmlns:p14="http://schemas.microsoft.com/office/powerpoint/2010/main" val="10911406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F023-7EF8-9CAB-2891-AD35BA37B290}"/>
              </a:ext>
            </a:extLst>
          </p:cNvPr>
          <p:cNvSpPr>
            <a:spLocks noGrp="1"/>
          </p:cNvSpPr>
          <p:nvPr>
            <p:ph type="title"/>
          </p:nvPr>
        </p:nvSpPr>
        <p:spPr/>
        <p:txBody>
          <a:bodyPr/>
          <a:lstStyle/>
          <a:p>
            <a:r>
              <a:rPr lang="en-DE" dirty="0"/>
              <a:t>Example</a:t>
            </a:r>
          </a:p>
        </p:txBody>
      </p:sp>
      <p:sp>
        <p:nvSpPr>
          <p:cNvPr id="4" name="Slide Number Placeholder 3">
            <a:extLst>
              <a:ext uri="{FF2B5EF4-FFF2-40B4-BE49-F238E27FC236}">
                <a16:creationId xmlns:a16="http://schemas.microsoft.com/office/drawing/2014/main" id="{1A4572F0-0528-E69C-E5AF-68B1676E060D}"/>
              </a:ext>
            </a:extLst>
          </p:cNvPr>
          <p:cNvSpPr>
            <a:spLocks noGrp="1"/>
          </p:cNvSpPr>
          <p:nvPr>
            <p:ph type="sldNum" sz="quarter" idx="12"/>
          </p:nvPr>
        </p:nvSpPr>
        <p:spPr/>
        <p:txBody>
          <a:bodyPr/>
          <a:lstStyle/>
          <a:p>
            <a:pPr>
              <a:defRPr/>
            </a:pPr>
            <a:fld id="{A4C577E2-95DD-1F4B-A688-E8FB02007787}" type="slidenum">
              <a:rPr lang="de-DE" smtClean="0"/>
              <a:pPr>
                <a:defRPr/>
              </a:pPr>
              <a:t>142</a:t>
            </a:fld>
            <a:endParaRPr lang="de-DE"/>
          </a:p>
        </p:txBody>
      </p:sp>
      <p:pic>
        <p:nvPicPr>
          <p:cNvPr id="5" name="Content Placeholder 4">
            <a:extLst>
              <a:ext uri="{FF2B5EF4-FFF2-40B4-BE49-F238E27FC236}">
                <a16:creationId xmlns:a16="http://schemas.microsoft.com/office/drawing/2014/main" id="{3298A124-6022-2C4F-9127-F33FCB68B698}"/>
              </a:ext>
            </a:extLst>
          </p:cNvPr>
          <p:cNvPicPr>
            <a:picLocks noGrp="1" noChangeAspect="1"/>
          </p:cNvPicPr>
          <p:nvPr>
            <p:ph idx="1"/>
          </p:nvPr>
        </p:nvPicPr>
        <p:blipFill>
          <a:blip r:embed="rId2"/>
          <a:stretch>
            <a:fillRect/>
          </a:stretch>
        </p:blipFill>
        <p:spPr>
          <a:xfrm>
            <a:off x="758001" y="1196752"/>
            <a:ext cx="7443787" cy="3437381"/>
          </a:xfrm>
          <a:prstGeom prst="rect">
            <a:avLst/>
          </a:prstGeom>
        </p:spPr>
      </p:pic>
      <p:sp>
        <p:nvSpPr>
          <p:cNvPr id="6" name="TextBox 5">
            <a:extLst>
              <a:ext uri="{FF2B5EF4-FFF2-40B4-BE49-F238E27FC236}">
                <a16:creationId xmlns:a16="http://schemas.microsoft.com/office/drawing/2014/main" id="{B5509B90-8551-503E-5290-21F795C12298}"/>
              </a:ext>
            </a:extLst>
          </p:cNvPr>
          <p:cNvSpPr txBox="1"/>
          <p:nvPr/>
        </p:nvSpPr>
        <p:spPr>
          <a:xfrm>
            <a:off x="2699792" y="6630687"/>
            <a:ext cx="5670550" cy="276999"/>
          </a:xfrm>
          <a:prstGeom prst="rect">
            <a:avLst/>
          </a:prstGeom>
          <a:noFill/>
        </p:spPr>
        <p:txBody>
          <a:bodyPr wrap="square">
            <a:spAutoFit/>
          </a:bodyPr>
          <a:lstStyle/>
          <a:p>
            <a:r>
              <a:rPr lang="en-DE" sz="1200" dirty="0">
                <a:solidFill>
                  <a:schemeClr val="bg1"/>
                </a:solidFill>
              </a:rPr>
              <a:t>https://ai.stanford.edu/blog/understanding-incontext/</a:t>
            </a:r>
          </a:p>
        </p:txBody>
      </p:sp>
      <p:sp>
        <p:nvSpPr>
          <p:cNvPr id="8" name="TextBox 7">
            <a:extLst>
              <a:ext uri="{FF2B5EF4-FFF2-40B4-BE49-F238E27FC236}">
                <a16:creationId xmlns:a16="http://schemas.microsoft.com/office/drawing/2014/main" id="{1AA71262-E253-23FC-0F17-F4A45BD1851C}"/>
              </a:ext>
            </a:extLst>
          </p:cNvPr>
          <p:cNvSpPr txBox="1"/>
          <p:nvPr/>
        </p:nvSpPr>
        <p:spPr>
          <a:xfrm>
            <a:off x="515014" y="4634133"/>
            <a:ext cx="7686774" cy="1477328"/>
          </a:xfrm>
          <a:prstGeom prst="rect">
            <a:avLst/>
          </a:prstGeom>
          <a:noFill/>
        </p:spPr>
        <p:txBody>
          <a:bodyPr wrap="square">
            <a:spAutoFit/>
          </a:bodyPr>
          <a:lstStyle/>
          <a:p>
            <a:pPr marL="285750" indent="-285750">
              <a:buFont typeface="Arial" panose="020B0604020202020204" pitchFamily="34" charset="0"/>
              <a:buChar char="•"/>
            </a:pPr>
            <a:r>
              <a:rPr lang="en-GB" b="0" i="0" u="none" strike="noStrike" dirty="0">
                <a:solidFill>
                  <a:srgbClr val="212529"/>
                </a:solidFill>
                <a:effectLst/>
                <a:latin typeface="-apple-system"/>
              </a:rPr>
              <a:t>In-context learning is competitive with models trained with much more </a:t>
            </a:r>
            <a:r>
              <a:rPr lang="en-GB" b="0" i="0" u="none" strike="noStrike" dirty="0" err="1">
                <a:solidFill>
                  <a:srgbClr val="212529"/>
                </a:solidFill>
                <a:effectLst/>
                <a:latin typeface="-apple-system"/>
              </a:rPr>
              <a:t>labeled</a:t>
            </a:r>
            <a:r>
              <a:rPr lang="en-GB" b="0" i="0" u="none" strike="noStrike" dirty="0">
                <a:solidFill>
                  <a:srgbClr val="212529"/>
                </a:solidFill>
                <a:effectLst/>
                <a:latin typeface="-apple-system"/>
              </a:rPr>
              <a:t> data and is state-of-the-art on LAMBADA (</a:t>
            </a:r>
            <a:r>
              <a:rPr lang="en-GB" b="0" i="0" u="none" strike="noStrike" dirty="0" err="1">
                <a:solidFill>
                  <a:srgbClr val="212529"/>
                </a:solidFill>
                <a:effectLst/>
                <a:latin typeface="-apple-system"/>
              </a:rPr>
              <a:t>commonsense</a:t>
            </a:r>
            <a:r>
              <a:rPr lang="en-GB" b="0" i="0" u="none" strike="noStrike" dirty="0">
                <a:solidFill>
                  <a:srgbClr val="212529"/>
                </a:solidFill>
                <a:effectLst/>
                <a:latin typeface="-apple-system"/>
              </a:rPr>
              <a:t> sentence completion) and </a:t>
            </a:r>
            <a:r>
              <a:rPr lang="en-GB" b="0" i="0" u="none" strike="noStrike" dirty="0" err="1">
                <a:solidFill>
                  <a:srgbClr val="212529"/>
                </a:solidFill>
                <a:effectLst/>
                <a:latin typeface="-apple-system"/>
              </a:rPr>
              <a:t>TriviaQA</a:t>
            </a:r>
            <a:r>
              <a:rPr lang="en-GB" b="0" i="0" u="none" strike="noStrike" dirty="0">
                <a:solidFill>
                  <a:srgbClr val="212529"/>
                </a:solidFill>
                <a:effectLst/>
                <a:latin typeface="-apple-system"/>
              </a:rPr>
              <a:t> (question answering)</a:t>
            </a:r>
          </a:p>
          <a:p>
            <a:pPr marL="285750" indent="-285750">
              <a:buFont typeface="Arial" panose="020B0604020202020204" pitchFamily="34" charset="0"/>
              <a:buChar char="•"/>
            </a:pPr>
            <a:r>
              <a:rPr lang="en-GB" b="0" i="0" u="none" strike="noStrike" dirty="0">
                <a:solidFill>
                  <a:srgbClr val="212529"/>
                </a:solidFill>
                <a:effectLst/>
                <a:latin typeface="-apple-system"/>
              </a:rPr>
              <a:t>Other examples: Writing code from natural language descriptions, helping with app design </a:t>
            </a:r>
            <a:r>
              <a:rPr lang="en-GB" b="0" i="0" u="none" strike="noStrike" dirty="0" err="1">
                <a:solidFill>
                  <a:srgbClr val="212529"/>
                </a:solidFill>
                <a:effectLst/>
                <a:latin typeface="-apple-system"/>
              </a:rPr>
              <a:t>mockups</a:t>
            </a:r>
            <a:r>
              <a:rPr lang="en-GB" b="0" i="0" u="none" strike="noStrike" dirty="0">
                <a:solidFill>
                  <a:srgbClr val="212529"/>
                </a:solidFill>
                <a:effectLst/>
                <a:latin typeface="-apple-system"/>
              </a:rPr>
              <a:t>, and generalizing spreadsheet functions</a:t>
            </a:r>
            <a:endParaRPr lang="en-DE" dirty="0"/>
          </a:p>
        </p:txBody>
      </p:sp>
    </p:spTree>
    <p:extLst>
      <p:ext uri="{BB962C8B-B14F-4D97-AF65-F5344CB8AC3E}">
        <p14:creationId xmlns:p14="http://schemas.microsoft.com/office/powerpoint/2010/main" val="16640013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6892" y="1917777"/>
            <a:ext cx="1421130" cy="300355"/>
          </a:xfrm>
          <a:prstGeom prst="rect">
            <a:avLst/>
          </a:prstGeom>
        </p:spPr>
        <p:txBody>
          <a:bodyPr vert="horz" wrap="square" lIns="0" tIns="12700" rIns="0" bIns="0" rtlCol="0">
            <a:spAutoFit/>
          </a:bodyPr>
          <a:lstStyle/>
          <a:p>
            <a:pPr marL="393700" indent="-381000">
              <a:spcBef>
                <a:spcPts val="100"/>
              </a:spcBef>
              <a:buClr>
                <a:srgbClr val="00AF50"/>
              </a:buClr>
              <a:buFont typeface="Arial Unicode MS"/>
              <a:buChar char="◉"/>
              <a:tabLst>
                <a:tab pos="393065" algn="l"/>
                <a:tab pos="393700" algn="l"/>
              </a:tabLst>
            </a:pPr>
            <a:r>
              <a:rPr dirty="0">
                <a:latin typeface="Arial"/>
                <a:cs typeface="Arial"/>
              </a:rPr>
              <a:t>Zer</a:t>
            </a:r>
            <a:r>
              <a:rPr spc="-10" dirty="0">
                <a:latin typeface="Arial"/>
                <a:cs typeface="Arial"/>
              </a:rPr>
              <a:t>o</a:t>
            </a:r>
            <a:r>
              <a:rPr spc="-5" dirty="0">
                <a:latin typeface="Arial"/>
                <a:cs typeface="Arial"/>
              </a:rPr>
              <a:t>-</a:t>
            </a:r>
            <a:r>
              <a:rPr dirty="0">
                <a:latin typeface="Arial"/>
                <a:cs typeface="Arial"/>
              </a:rPr>
              <a:t>S</a:t>
            </a:r>
            <a:r>
              <a:rPr spc="-10" dirty="0">
                <a:latin typeface="Arial"/>
                <a:cs typeface="Arial"/>
              </a:rPr>
              <a:t>ho</a:t>
            </a:r>
            <a:r>
              <a:rPr dirty="0">
                <a:latin typeface="Arial"/>
                <a:cs typeface="Arial"/>
              </a:rPr>
              <a:t>t</a:t>
            </a:r>
            <a:endParaRPr>
              <a:latin typeface="Arial"/>
              <a:cs typeface="Arial"/>
            </a:endParaRPr>
          </a:p>
        </p:txBody>
      </p:sp>
      <p:sp>
        <p:nvSpPr>
          <p:cNvPr id="3" name="object 3"/>
          <p:cNvSpPr txBox="1"/>
          <p:nvPr/>
        </p:nvSpPr>
        <p:spPr>
          <a:xfrm>
            <a:off x="386893" y="2969895"/>
            <a:ext cx="1383665" cy="299720"/>
          </a:xfrm>
          <a:prstGeom prst="rect">
            <a:avLst/>
          </a:prstGeom>
        </p:spPr>
        <p:txBody>
          <a:bodyPr vert="horz" wrap="square" lIns="0" tIns="12700" rIns="0" bIns="0" rtlCol="0">
            <a:spAutoFit/>
          </a:bodyPr>
          <a:lstStyle/>
          <a:p>
            <a:pPr marL="393700" indent="-381000">
              <a:spcBef>
                <a:spcPts val="100"/>
              </a:spcBef>
              <a:buClr>
                <a:srgbClr val="00AF50"/>
              </a:buClr>
              <a:buFont typeface="Arial Unicode MS"/>
              <a:buChar char="◉"/>
              <a:tabLst>
                <a:tab pos="393065" algn="l"/>
                <a:tab pos="393700" algn="l"/>
              </a:tabLst>
            </a:pPr>
            <a:r>
              <a:rPr dirty="0">
                <a:latin typeface="Arial"/>
                <a:cs typeface="Arial"/>
              </a:rPr>
              <a:t>On</a:t>
            </a:r>
            <a:r>
              <a:rPr spc="-10" dirty="0">
                <a:latin typeface="Arial"/>
                <a:cs typeface="Arial"/>
              </a:rPr>
              <a:t>e</a:t>
            </a:r>
            <a:r>
              <a:rPr dirty="0">
                <a:latin typeface="Arial"/>
                <a:cs typeface="Arial"/>
              </a:rPr>
              <a:t>-</a:t>
            </a:r>
            <a:r>
              <a:rPr spc="-5" dirty="0">
                <a:latin typeface="Arial"/>
                <a:cs typeface="Arial"/>
              </a:rPr>
              <a:t>S</a:t>
            </a:r>
            <a:r>
              <a:rPr spc="-15" dirty="0">
                <a:latin typeface="Arial"/>
                <a:cs typeface="Arial"/>
              </a:rPr>
              <a:t>h</a:t>
            </a:r>
            <a:r>
              <a:rPr dirty="0">
                <a:latin typeface="Arial"/>
                <a:cs typeface="Arial"/>
              </a:rPr>
              <a:t>ot</a:t>
            </a:r>
            <a:endParaRPr>
              <a:latin typeface="Arial"/>
              <a:cs typeface="Arial"/>
            </a:endParaRPr>
          </a:p>
        </p:txBody>
      </p:sp>
      <p:sp>
        <p:nvSpPr>
          <p:cNvPr id="4" name="object 4"/>
          <p:cNvSpPr txBox="1"/>
          <p:nvPr/>
        </p:nvSpPr>
        <p:spPr>
          <a:xfrm>
            <a:off x="386892" y="4372609"/>
            <a:ext cx="1379220" cy="299720"/>
          </a:xfrm>
          <a:prstGeom prst="rect">
            <a:avLst/>
          </a:prstGeom>
        </p:spPr>
        <p:txBody>
          <a:bodyPr vert="horz" wrap="square" lIns="0" tIns="12700" rIns="0" bIns="0" rtlCol="0">
            <a:spAutoFit/>
          </a:bodyPr>
          <a:lstStyle/>
          <a:p>
            <a:pPr marL="393700" indent="-381000">
              <a:spcBef>
                <a:spcPts val="100"/>
              </a:spcBef>
              <a:buClr>
                <a:srgbClr val="00AF50"/>
              </a:buClr>
              <a:buFont typeface="Arial Unicode MS"/>
              <a:buChar char="◉"/>
              <a:tabLst>
                <a:tab pos="393065" algn="l"/>
                <a:tab pos="393700" algn="l"/>
              </a:tabLst>
            </a:pPr>
            <a:r>
              <a:rPr dirty="0">
                <a:latin typeface="Arial"/>
                <a:cs typeface="Arial"/>
              </a:rPr>
              <a:t>Fe</a:t>
            </a:r>
            <a:r>
              <a:rPr spc="-45" dirty="0">
                <a:latin typeface="Arial"/>
                <a:cs typeface="Arial"/>
              </a:rPr>
              <a:t>w</a:t>
            </a:r>
            <a:r>
              <a:rPr dirty="0">
                <a:latin typeface="Arial"/>
                <a:cs typeface="Arial"/>
              </a:rPr>
              <a:t>-</a:t>
            </a:r>
            <a:r>
              <a:rPr spc="-5" dirty="0">
                <a:latin typeface="Arial"/>
                <a:cs typeface="Arial"/>
              </a:rPr>
              <a:t>S</a:t>
            </a:r>
            <a:r>
              <a:rPr spc="-15" dirty="0">
                <a:latin typeface="Arial"/>
                <a:cs typeface="Arial"/>
              </a:rPr>
              <a:t>h</a:t>
            </a:r>
            <a:r>
              <a:rPr dirty="0">
                <a:latin typeface="Arial"/>
                <a:cs typeface="Arial"/>
              </a:rPr>
              <a:t>ot</a:t>
            </a:r>
            <a:endParaRPr>
              <a:latin typeface="Arial"/>
              <a:cs typeface="Arial"/>
            </a:endParaRPr>
          </a:p>
        </p:txBody>
      </p:sp>
      <p:sp>
        <p:nvSpPr>
          <p:cNvPr id="5" name="object 5"/>
          <p:cNvSpPr/>
          <p:nvPr/>
        </p:nvSpPr>
        <p:spPr>
          <a:xfrm>
            <a:off x="1893224" y="1878330"/>
            <a:ext cx="4029041" cy="829056"/>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7504" y="323216"/>
            <a:ext cx="6061710" cy="452120"/>
          </a:xfrm>
          <a:prstGeom prst="rect">
            <a:avLst/>
          </a:prstGeom>
        </p:spPr>
        <p:txBody>
          <a:bodyPr vert="horz" wrap="square" lIns="0" tIns="12065" rIns="0" bIns="0" numCol="1" rtlCol="0" anchor="t" anchorCtr="0" compatLnSpc="1">
            <a:prstTxWarp prst="textNoShape">
              <a:avLst/>
            </a:prstTxWarp>
            <a:spAutoFit/>
          </a:bodyPr>
          <a:lstStyle/>
          <a:p>
            <a:pPr marL="38100">
              <a:spcBef>
                <a:spcPts val="95"/>
              </a:spcBef>
              <a:tabLst>
                <a:tab pos="443230" algn="l"/>
                <a:tab pos="1073785" algn="l"/>
              </a:tabLst>
            </a:pPr>
            <a:r>
              <a:rPr sz="2400" strike="sngStrike" spc="-7" baseline="19097" dirty="0">
                <a:solidFill>
                  <a:srgbClr val="FFFFFF"/>
                </a:solidFill>
                <a:latin typeface="Arial"/>
                <a:cs typeface="Arial"/>
              </a:rPr>
              <a:t> 	11	</a:t>
            </a:r>
            <a:r>
              <a:rPr sz="2800" spc="-5" dirty="0"/>
              <a:t>GPT-3 “In-Context”</a:t>
            </a:r>
            <a:r>
              <a:rPr sz="2800" spc="10" dirty="0"/>
              <a:t> </a:t>
            </a:r>
            <a:r>
              <a:rPr sz="2800" spc="-5" dirty="0"/>
              <a:t>Learning</a:t>
            </a:r>
            <a:endParaRPr sz="2800" dirty="0">
              <a:latin typeface="Arial"/>
              <a:cs typeface="Arial"/>
            </a:endParaRPr>
          </a:p>
        </p:txBody>
      </p:sp>
      <p:sp>
        <p:nvSpPr>
          <p:cNvPr id="7" name="object 7"/>
          <p:cNvSpPr/>
          <p:nvPr/>
        </p:nvSpPr>
        <p:spPr>
          <a:xfrm>
            <a:off x="1857755" y="2769870"/>
            <a:ext cx="4065948" cy="1185192"/>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857755" y="4040885"/>
            <a:ext cx="4015706" cy="170230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957316" y="2273046"/>
            <a:ext cx="2971799" cy="3317748"/>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5925439" y="1879980"/>
            <a:ext cx="2755900" cy="299720"/>
          </a:xfrm>
          <a:prstGeom prst="rect">
            <a:avLst/>
          </a:prstGeom>
        </p:spPr>
        <p:txBody>
          <a:bodyPr vert="horz" wrap="square" lIns="0" tIns="12700" rIns="0" bIns="0" rtlCol="0">
            <a:spAutoFit/>
          </a:bodyPr>
          <a:lstStyle/>
          <a:p>
            <a:pPr marL="393700" indent="-381000">
              <a:spcBef>
                <a:spcPts val="100"/>
              </a:spcBef>
              <a:buClr>
                <a:srgbClr val="FFCD00"/>
              </a:buClr>
              <a:buSzPct val="133333"/>
              <a:buFont typeface="Arial Unicode MS"/>
              <a:buChar char="◉"/>
              <a:tabLst>
                <a:tab pos="393700" algn="l"/>
              </a:tabLst>
            </a:pPr>
            <a:r>
              <a:rPr spc="-5" dirty="0">
                <a:latin typeface="Arial"/>
                <a:cs typeface="Arial"/>
              </a:rPr>
              <a:t>Traditional</a:t>
            </a:r>
            <a:r>
              <a:rPr spc="-15" dirty="0">
                <a:latin typeface="Arial"/>
                <a:cs typeface="Arial"/>
              </a:rPr>
              <a:t> </a:t>
            </a:r>
            <a:r>
              <a:rPr spc="-5" dirty="0">
                <a:latin typeface="Arial"/>
                <a:cs typeface="Arial"/>
              </a:rPr>
              <a:t>Fine-Tuning</a:t>
            </a:r>
            <a:endParaRPr>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9FD6-F054-34E8-D102-EA790EE8729B}"/>
              </a:ext>
            </a:extLst>
          </p:cNvPr>
          <p:cNvSpPr>
            <a:spLocks noGrp="1"/>
          </p:cNvSpPr>
          <p:nvPr>
            <p:ph type="title"/>
          </p:nvPr>
        </p:nvSpPr>
        <p:spPr/>
        <p:txBody>
          <a:bodyPr/>
          <a:lstStyle/>
          <a:p>
            <a:r>
              <a:rPr lang="en-DE" dirty="0"/>
              <a:t>In-context learning: Analysis</a:t>
            </a:r>
          </a:p>
        </p:txBody>
      </p:sp>
      <p:sp>
        <p:nvSpPr>
          <p:cNvPr id="3" name="Content Placeholder 2">
            <a:extLst>
              <a:ext uri="{FF2B5EF4-FFF2-40B4-BE49-F238E27FC236}">
                <a16:creationId xmlns:a16="http://schemas.microsoft.com/office/drawing/2014/main" id="{315E3FA8-A8D6-4BF9-511C-FD6651EE4593}"/>
              </a:ext>
            </a:extLst>
          </p:cNvPr>
          <p:cNvSpPr>
            <a:spLocks noGrp="1"/>
          </p:cNvSpPr>
          <p:nvPr>
            <p:ph idx="1"/>
          </p:nvPr>
        </p:nvSpPr>
        <p:spPr/>
        <p:txBody>
          <a:bodyPr/>
          <a:lstStyle/>
          <a:p>
            <a:r>
              <a:rPr lang="en-GB" dirty="0">
                <a:solidFill>
                  <a:srgbClr val="212529"/>
                </a:solidFill>
                <a:latin typeface="-apple-system"/>
              </a:rPr>
              <a:t>I</a:t>
            </a:r>
            <a:r>
              <a:rPr lang="en-GB" b="0" i="0" u="none" strike="noStrike" dirty="0">
                <a:solidFill>
                  <a:srgbClr val="212529"/>
                </a:solidFill>
                <a:effectLst/>
                <a:latin typeface="-apple-system"/>
              </a:rPr>
              <a:t>n-context learning describes a different paradigm of “learning” </a:t>
            </a:r>
          </a:p>
          <a:p>
            <a:r>
              <a:rPr lang="en-GB" b="0" i="0" u="none" strike="noStrike" dirty="0">
                <a:solidFill>
                  <a:srgbClr val="212529"/>
                </a:solidFill>
                <a:effectLst/>
                <a:latin typeface="-apple-system"/>
              </a:rPr>
              <a:t>where the model is fed input normally as if it were a black box, </a:t>
            </a:r>
          </a:p>
          <a:p>
            <a:r>
              <a:rPr lang="en-GB" b="0" i="0" u="none" strike="noStrike" dirty="0">
                <a:solidFill>
                  <a:srgbClr val="212529"/>
                </a:solidFill>
                <a:effectLst/>
                <a:latin typeface="-apple-system"/>
              </a:rPr>
              <a:t>and the input to the model describes a new task with some possible examples </a:t>
            </a:r>
          </a:p>
          <a:p>
            <a:r>
              <a:rPr lang="en-GB" b="0" i="0" u="none" strike="noStrike" dirty="0">
                <a:solidFill>
                  <a:srgbClr val="212529"/>
                </a:solidFill>
                <a:effectLst/>
                <a:latin typeface="-apple-system"/>
              </a:rPr>
              <a:t>while the resulting output of the model reflects that new task as if the model had “learned”</a:t>
            </a:r>
          </a:p>
          <a:p>
            <a:endParaRPr lang="en-GB" dirty="0">
              <a:solidFill>
                <a:srgbClr val="212529"/>
              </a:solidFill>
              <a:latin typeface="-apple-system"/>
            </a:endParaRPr>
          </a:p>
          <a:p>
            <a:r>
              <a:rPr lang="en-GB" dirty="0"/>
              <a:t>How does this new paradigm compare to </a:t>
            </a:r>
            <a:br>
              <a:rPr lang="en-GB" dirty="0"/>
            </a:br>
            <a:r>
              <a:rPr lang="en-GB" dirty="0"/>
              <a:t>“pretrain + finetune”?</a:t>
            </a:r>
            <a:endParaRPr lang="en-DE" dirty="0"/>
          </a:p>
        </p:txBody>
      </p:sp>
      <p:sp>
        <p:nvSpPr>
          <p:cNvPr id="4" name="Slide Number Placeholder 3">
            <a:extLst>
              <a:ext uri="{FF2B5EF4-FFF2-40B4-BE49-F238E27FC236}">
                <a16:creationId xmlns:a16="http://schemas.microsoft.com/office/drawing/2014/main" id="{80C83D2C-C951-C073-1D8C-D5A84E32D4DD}"/>
              </a:ext>
            </a:extLst>
          </p:cNvPr>
          <p:cNvSpPr>
            <a:spLocks noGrp="1"/>
          </p:cNvSpPr>
          <p:nvPr>
            <p:ph type="sldNum" sz="quarter" idx="12"/>
          </p:nvPr>
        </p:nvSpPr>
        <p:spPr/>
        <p:txBody>
          <a:bodyPr/>
          <a:lstStyle/>
          <a:p>
            <a:pPr>
              <a:defRPr/>
            </a:pPr>
            <a:fld id="{A4C577E2-95DD-1F4B-A688-E8FB02007787}" type="slidenum">
              <a:rPr lang="de-DE" smtClean="0"/>
              <a:pPr>
                <a:defRPr/>
              </a:pPr>
              <a:t>144</a:t>
            </a:fld>
            <a:endParaRPr lang="de-DE"/>
          </a:p>
        </p:txBody>
      </p:sp>
    </p:spTree>
    <p:extLst>
      <p:ext uri="{BB962C8B-B14F-4D97-AF65-F5344CB8AC3E}">
        <p14:creationId xmlns:p14="http://schemas.microsoft.com/office/powerpoint/2010/main" val="16080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60648"/>
            <a:ext cx="2151162"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3200" spc="-390" dirty="0">
                <a:latin typeface="+mj-lt"/>
              </a:rPr>
              <a:t>T</a:t>
            </a:r>
            <a:r>
              <a:rPr sz="3200" dirty="0">
                <a:latin typeface="+mj-lt"/>
              </a:rPr>
              <a:t>riviaQA</a:t>
            </a:r>
          </a:p>
        </p:txBody>
      </p:sp>
      <p:sp>
        <p:nvSpPr>
          <p:cNvPr id="3" name="object 3"/>
          <p:cNvSpPr/>
          <p:nvPr/>
        </p:nvSpPr>
        <p:spPr>
          <a:xfrm>
            <a:off x="381604" y="1669578"/>
            <a:ext cx="8380859" cy="343396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9362" y="539876"/>
            <a:ext cx="8480461" cy="571416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9362" y="539876"/>
            <a:ext cx="8480461" cy="57141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89066" y="850943"/>
            <a:ext cx="2850803" cy="385763"/>
          </a:xfrm>
          <a:custGeom>
            <a:avLst/>
            <a:gdLst/>
            <a:ahLst/>
            <a:cxnLst/>
            <a:rect l="l" t="t" r="r" b="b"/>
            <a:pathLst>
              <a:path w="4054475" h="548639">
                <a:moveTo>
                  <a:pt x="0" y="548131"/>
                </a:moveTo>
                <a:lnTo>
                  <a:pt x="4054057" y="548131"/>
                </a:lnTo>
                <a:lnTo>
                  <a:pt x="4054057" y="0"/>
                </a:lnTo>
                <a:lnTo>
                  <a:pt x="0" y="0"/>
                </a:lnTo>
                <a:lnTo>
                  <a:pt x="0" y="548131"/>
                </a:lnTo>
                <a:close/>
              </a:path>
            </a:pathLst>
          </a:custGeom>
          <a:solidFill>
            <a:srgbClr val="F8BA00"/>
          </a:solidFill>
        </p:spPr>
        <p:txBody>
          <a:bodyPr wrap="square" lIns="0" tIns="0" rIns="0" bIns="0" rtlCol="0"/>
          <a:lstStyle/>
          <a:p>
            <a:endParaRPr/>
          </a:p>
        </p:txBody>
      </p:sp>
      <p:sp>
        <p:nvSpPr>
          <p:cNvPr id="4" name="object 4"/>
          <p:cNvSpPr txBox="1">
            <a:spLocks noGrp="1"/>
          </p:cNvSpPr>
          <p:nvPr>
            <p:ph type="title"/>
          </p:nvPr>
        </p:nvSpPr>
        <p:spPr>
          <a:xfrm>
            <a:off x="5865401" y="866750"/>
            <a:ext cx="2698104" cy="333593"/>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pPr>
            <a:r>
              <a:rPr sz="2109" dirty="0"/>
              <a:t>What does this</a:t>
            </a:r>
            <a:r>
              <a:rPr sz="2109" spc="-70" dirty="0"/>
              <a:t> </a:t>
            </a:r>
            <a:r>
              <a:rPr sz="2109" dirty="0"/>
              <a:t>mean?</a:t>
            </a:r>
            <a:endParaRPr sz="2109"/>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131" y="1040806"/>
            <a:ext cx="9432280" cy="443070"/>
          </a:xfrm>
          <a:prstGeom prst="rect">
            <a:avLst/>
          </a:prstGeom>
        </p:spPr>
        <p:txBody>
          <a:bodyPr vert="horz" wrap="square" lIns="0" tIns="12065" rIns="0" bIns="0" numCol="1" rtlCol="0" anchor="t" anchorCtr="0" compatLnSpc="1">
            <a:prstTxWarp prst="textNoShape">
              <a:avLst/>
            </a:prstTxWarp>
            <a:spAutoFit/>
          </a:bodyPr>
          <a:lstStyle/>
          <a:p>
            <a:pPr marL="38100">
              <a:spcBef>
                <a:spcPts val="95"/>
              </a:spcBef>
              <a:tabLst>
                <a:tab pos="500380" algn="l"/>
                <a:tab pos="1074420" algn="l"/>
                <a:tab pos="9192260" algn="l"/>
              </a:tabLst>
            </a:pPr>
            <a:r>
              <a:rPr b="0" strike="sngStrike" spc="-7" baseline="19097" dirty="0">
                <a:solidFill>
                  <a:srgbClr val="FFFFFF"/>
                </a:solidFill>
              </a:rPr>
              <a:t> </a:t>
            </a:r>
            <a:r>
              <a:rPr sz="2800" spc="-5" dirty="0"/>
              <a:t>More Powerful Pre-Trained Model –</a:t>
            </a:r>
            <a:r>
              <a:rPr sz="2800" spc="85" dirty="0"/>
              <a:t> </a:t>
            </a:r>
            <a:r>
              <a:rPr sz="2800" spc="-5" dirty="0"/>
              <a:t>GPT</a:t>
            </a:r>
            <a:r>
              <a:rPr lang="de-DE" sz="2800" spc="-5" dirty="0"/>
              <a:t> </a:t>
            </a:r>
            <a:r>
              <a:rPr sz="2800" spc="-5" dirty="0"/>
              <a:t>3	</a:t>
            </a:r>
            <a:endParaRPr sz="2800" dirty="0"/>
          </a:p>
        </p:txBody>
      </p:sp>
      <p:sp>
        <p:nvSpPr>
          <p:cNvPr id="3" name="object 3"/>
          <p:cNvSpPr txBox="1"/>
          <p:nvPr/>
        </p:nvSpPr>
        <p:spPr>
          <a:xfrm>
            <a:off x="3307841" y="2595372"/>
            <a:ext cx="1102360" cy="435376"/>
          </a:xfrm>
          <a:prstGeom prst="rect">
            <a:avLst/>
          </a:prstGeom>
          <a:solidFill>
            <a:srgbClr val="44C1A2"/>
          </a:solidFill>
          <a:ln w="25400">
            <a:solidFill>
              <a:srgbClr val="2E8D77"/>
            </a:solidFill>
          </a:ln>
        </p:spPr>
        <p:txBody>
          <a:bodyPr vert="horz" wrap="square" lIns="0" tIns="187325" rIns="0" bIns="0" rtlCol="0">
            <a:spAutoFit/>
          </a:bodyPr>
          <a:lstStyle/>
          <a:p>
            <a:pPr marL="273050">
              <a:spcBef>
                <a:spcPts val="1475"/>
              </a:spcBef>
            </a:pPr>
            <a:r>
              <a:rPr sz="1600" spc="-5" dirty="0">
                <a:latin typeface="Arial"/>
                <a:cs typeface="Arial"/>
              </a:rPr>
              <a:t>Model</a:t>
            </a:r>
            <a:endParaRPr sz="1600">
              <a:latin typeface="Arial"/>
              <a:cs typeface="Arial"/>
            </a:endParaRPr>
          </a:p>
        </p:txBody>
      </p:sp>
      <p:sp>
        <p:nvSpPr>
          <p:cNvPr id="4" name="object 4"/>
          <p:cNvSpPr/>
          <p:nvPr/>
        </p:nvSpPr>
        <p:spPr>
          <a:xfrm>
            <a:off x="2413254" y="2793493"/>
            <a:ext cx="812800" cy="233679"/>
          </a:xfrm>
          <a:custGeom>
            <a:avLst/>
            <a:gdLst/>
            <a:ahLst/>
            <a:cxnLst/>
            <a:rect l="l" t="t" r="r" b="b"/>
            <a:pathLst>
              <a:path w="812800" h="233680">
                <a:moveTo>
                  <a:pt x="695706" y="0"/>
                </a:moveTo>
                <a:lnTo>
                  <a:pt x="695706" y="58293"/>
                </a:lnTo>
                <a:lnTo>
                  <a:pt x="0" y="58293"/>
                </a:lnTo>
                <a:lnTo>
                  <a:pt x="0" y="174878"/>
                </a:lnTo>
                <a:lnTo>
                  <a:pt x="695706" y="174878"/>
                </a:lnTo>
                <a:lnTo>
                  <a:pt x="695706" y="233171"/>
                </a:lnTo>
                <a:lnTo>
                  <a:pt x="812291" y="116585"/>
                </a:lnTo>
                <a:lnTo>
                  <a:pt x="695706" y="0"/>
                </a:lnTo>
                <a:close/>
              </a:path>
            </a:pathLst>
          </a:custGeom>
          <a:solidFill>
            <a:srgbClr val="000000"/>
          </a:solidFill>
        </p:spPr>
        <p:txBody>
          <a:bodyPr wrap="square" lIns="0" tIns="0" rIns="0" bIns="0" rtlCol="0"/>
          <a:lstStyle/>
          <a:p>
            <a:endParaRPr/>
          </a:p>
        </p:txBody>
      </p:sp>
      <p:sp>
        <p:nvSpPr>
          <p:cNvPr id="5" name="object 5"/>
          <p:cNvSpPr/>
          <p:nvPr/>
        </p:nvSpPr>
        <p:spPr>
          <a:xfrm>
            <a:off x="2413254" y="2793493"/>
            <a:ext cx="812800" cy="233679"/>
          </a:xfrm>
          <a:custGeom>
            <a:avLst/>
            <a:gdLst/>
            <a:ahLst/>
            <a:cxnLst/>
            <a:rect l="l" t="t" r="r" b="b"/>
            <a:pathLst>
              <a:path w="812800" h="233680">
                <a:moveTo>
                  <a:pt x="0" y="58293"/>
                </a:moveTo>
                <a:lnTo>
                  <a:pt x="695706" y="58293"/>
                </a:lnTo>
                <a:lnTo>
                  <a:pt x="695706" y="0"/>
                </a:lnTo>
                <a:lnTo>
                  <a:pt x="812291" y="116585"/>
                </a:lnTo>
                <a:lnTo>
                  <a:pt x="695706" y="233171"/>
                </a:lnTo>
                <a:lnTo>
                  <a:pt x="695706" y="174878"/>
                </a:lnTo>
                <a:lnTo>
                  <a:pt x="0" y="174878"/>
                </a:lnTo>
                <a:lnTo>
                  <a:pt x="0" y="58293"/>
                </a:lnTo>
                <a:close/>
              </a:path>
            </a:pathLst>
          </a:custGeom>
          <a:ln w="25400">
            <a:solidFill>
              <a:srgbClr val="000000"/>
            </a:solidFill>
          </a:ln>
        </p:spPr>
        <p:txBody>
          <a:bodyPr wrap="square" lIns="0" tIns="0" rIns="0" bIns="0" rtlCol="0"/>
          <a:lstStyle/>
          <a:p>
            <a:endParaRPr/>
          </a:p>
        </p:txBody>
      </p:sp>
      <p:sp>
        <p:nvSpPr>
          <p:cNvPr id="6" name="object 6"/>
          <p:cNvSpPr txBox="1"/>
          <p:nvPr/>
        </p:nvSpPr>
        <p:spPr>
          <a:xfrm>
            <a:off x="2432431" y="3023616"/>
            <a:ext cx="690245"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pr</a:t>
            </a:r>
            <a:r>
              <a:rPr sz="1400" spc="-5" dirty="0">
                <a:latin typeface="Arial"/>
                <a:cs typeface="Arial"/>
              </a:rPr>
              <a:t>e</a:t>
            </a:r>
            <a:r>
              <a:rPr sz="1400" dirty="0">
                <a:latin typeface="Arial"/>
                <a:cs typeface="Arial"/>
              </a:rPr>
              <a:t>-train</a:t>
            </a:r>
            <a:endParaRPr sz="1400">
              <a:latin typeface="Arial"/>
              <a:cs typeface="Arial"/>
            </a:endParaRPr>
          </a:p>
        </p:txBody>
      </p:sp>
      <p:sp>
        <p:nvSpPr>
          <p:cNvPr id="7" name="object 7"/>
          <p:cNvSpPr/>
          <p:nvPr/>
        </p:nvSpPr>
        <p:spPr>
          <a:xfrm>
            <a:off x="1403238" y="3894582"/>
            <a:ext cx="748030" cy="829310"/>
          </a:xfrm>
          <a:custGeom>
            <a:avLst/>
            <a:gdLst/>
            <a:ahLst/>
            <a:cxnLst/>
            <a:rect l="l" t="t" r="r" b="b"/>
            <a:pathLst>
              <a:path w="748030" h="829310">
                <a:moveTo>
                  <a:pt x="127492" y="662051"/>
                </a:moveTo>
                <a:lnTo>
                  <a:pt x="41767" y="662051"/>
                </a:lnTo>
                <a:lnTo>
                  <a:pt x="30966" y="664350"/>
                </a:lnTo>
                <a:lnTo>
                  <a:pt x="21939" y="670544"/>
                </a:lnTo>
                <a:lnTo>
                  <a:pt x="15746" y="679571"/>
                </a:lnTo>
                <a:lnTo>
                  <a:pt x="13446" y="690372"/>
                </a:lnTo>
                <a:lnTo>
                  <a:pt x="13446" y="715899"/>
                </a:lnTo>
                <a:lnTo>
                  <a:pt x="22355" y="759833"/>
                </a:lnTo>
                <a:lnTo>
                  <a:pt x="46624" y="795813"/>
                </a:lnTo>
                <a:lnTo>
                  <a:pt x="82561" y="820126"/>
                </a:lnTo>
                <a:lnTo>
                  <a:pt x="126476" y="829056"/>
                </a:lnTo>
                <a:lnTo>
                  <a:pt x="634603" y="829056"/>
                </a:lnTo>
                <a:lnTo>
                  <a:pt x="678463" y="820126"/>
                </a:lnTo>
                <a:lnTo>
                  <a:pt x="700184" y="805434"/>
                </a:lnTo>
                <a:lnTo>
                  <a:pt x="628888" y="805434"/>
                </a:lnTo>
                <a:lnTo>
                  <a:pt x="619479" y="803529"/>
                </a:lnTo>
                <a:lnTo>
                  <a:pt x="127492" y="803529"/>
                </a:lnTo>
                <a:lnTo>
                  <a:pt x="92821" y="796557"/>
                </a:lnTo>
                <a:lnTo>
                  <a:pt x="64341" y="777478"/>
                </a:lnTo>
                <a:lnTo>
                  <a:pt x="45053" y="749040"/>
                </a:lnTo>
                <a:lnTo>
                  <a:pt x="37957" y="713994"/>
                </a:lnTo>
                <a:lnTo>
                  <a:pt x="37957" y="687578"/>
                </a:lnTo>
                <a:lnTo>
                  <a:pt x="40751" y="685673"/>
                </a:lnTo>
                <a:lnTo>
                  <a:pt x="129397" y="685673"/>
                </a:lnTo>
                <a:lnTo>
                  <a:pt x="133969" y="679958"/>
                </a:lnTo>
                <a:lnTo>
                  <a:pt x="133969" y="666877"/>
                </a:lnTo>
                <a:lnTo>
                  <a:pt x="127492" y="662051"/>
                </a:lnTo>
                <a:close/>
              </a:path>
              <a:path w="748030" h="829310">
                <a:moveTo>
                  <a:pt x="742045" y="372491"/>
                </a:moveTo>
                <a:lnTo>
                  <a:pt x="728837" y="372491"/>
                </a:lnTo>
                <a:lnTo>
                  <a:pt x="724138" y="378206"/>
                </a:lnTo>
                <a:lnTo>
                  <a:pt x="724138" y="715899"/>
                </a:lnTo>
                <a:lnTo>
                  <a:pt x="717041" y="750570"/>
                </a:lnTo>
                <a:lnTo>
                  <a:pt x="697753" y="779049"/>
                </a:lnTo>
                <a:lnTo>
                  <a:pt x="669274" y="798337"/>
                </a:lnTo>
                <a:lnTo>
                  <a:pt x="634603" y="805434"/>
                </a:lnTo>
                <a:lnTo>
                  <a:pt x="700184" y="805434"/>
                </a:lnTo>
                <a:lnTo>
                  <a:pt x="714406" y="795813"/>
                </a:lnTo>
                <a:lnTo>
                  <a:pt x="738705" y="759833"/>
                </a:lnTo>
                <a:lnTo>
                  <a:pt x="747633" y="715899"/>
                </a:lnTo>
                <a:lnTo>
                  <a:pt x="747633" y="377317"/>
                </a:lnTo>
                <a:lnTo>
                  <a:pt x="742045" y="372491"/>
                </a:lnTo>
                <a:close/>
              </a:path>
              <a:path w="748030" h="829310">
                <a:moveTo>
                  <a:pt x="511032" y="662051"/>
                </a:moveTo>
                <a:lnTo>
                  <a:pt x="168894" y="662051"/>
                </a:lnTo>
                <a:lnTo>
                  <a:pt x="164195" y="668782"/>
                </a:lnTo>
                <a:lnTo>
                  <a:pt x="164195" y="680974"/>
                </a:lnTo>
                <a:lnTo>
                  <a:pt x="169910" y="685673"/>
                </a:lnTo>
                <a:lnTo>
                  <a:pt x="513953" y="685673"/>
                </a:lnTo>
                <a:lnTo>
                  <a:pt x="515731" y="688467"/>
                </a:lnTo>
                <a:lnTo>
                  <a:pt x="515731" y="713994"/>
                </a:lnTo>
                <a:lnTo>
                  <a:pt x="518677" y="740556"/>
                </a:lnTo>
                <a:lnTo>
                  <a:pt x="527208" y="764762"/>
                </a:lnTo>
                <a:lnTo>
                  <a:pt x="540859" y="785967"/>
                </a:lnTo>
                <a:lnTo>
                  <a:pt x="559165" y="803529"/>
                </a:lnTo>
                <a:lnTo>
                  <a:pt x="619479" y="803529"/>
                </a:lnTo>
                <a:lnTo>
                  <a:pt x="593842" y="798337"/>
                </a:lnTo>
                <a:lnTo>
                  <a:pt x="565404" y="779049"/>
                </a:lnTo>
                <a:lnTo>
                  <a:pt x="546324" y="750570"/>
                </a:lnTo>
                <a:lnTo>
                  <a:pt x="539353" y="715899"/>
                </a:lnTo>
                <a:lnTo>
                  <a:pt x="539353" y="690372"/>
                </a:lnTo>
                <a:lnTo>
                  <a:pt x="537053" y="679571"/>
                </a:lnTo>
                <a:lnTo>
                  <a:pt x="530860" y="670544"/>
                </a:lnTo>
                <a:lnTo>
                  <a:pt x="521833" y="664350"/>
                </a:lnTo>
                <a:lnTo>
                  <a:pt x="511032" y="662051"/>
                </a:lnTo>
                <a:close/>
              </a:path>
              <a:path w="748030" h="829310">
                <a:moveTo>
                  <a:pt x="58658" y="165988"/>
                </a:moveTo>
                <a:lnTo>
                  <a:pt x="52054" y="165988"/>
                </a:lnTo>
                <a:lnTo>
                  <a:pt x="45450" y="168782"/>
                </a:lnTo>
                <a:lnTo>
                  <a:pt x="40751" y="171704"/>
                </a:lnTo>
                <a:lnTo>
                  <a:pt x="7731" y="201803"/>
                </a:lnTo>
                <a:lnTo>
                  <a:pt x="2276" y="209764"/>
                </a:lnTo>
                <a:lnTo>
                  <a:pt x="0" y="218820"/>
                </a:lnTo>
                <a:lnTo>
                  <a:pt x="890" y="227877"/>
                </a:lnTo>
                <a:lnTo>
                  <a:pt x="4937" y="235838"/>
                </a:lnTo>
                <a:lnTo>
                  <a:pt x="215122" y="468756"/>
                </a:lnTo>
                <a:lnTo>
                  <a:pt x="217027" y="471550"/>
                </a:lnTo>
                <a:lnTo>
                  <a:pt x="219821" y="473456"/>
                </a:lnTo>
                <a:lnTo>
                  <a:pt x="223504" y="475361"/>
                </a:lnTo>
                <a:lnTo>
                  <a:pt x="223504" y="662051"/>
                </a:lnTo>
                <a:lnTo>
                  <a:pt x="247126" y="662051"/>
                </a:lnTo>
                <a:lnTo>
                  <a:pt x="247126" y="482854"/>
                </a:lnTo>
                <a:lnTo>
                  <a:pt x="309403" y="482854"/>
                </a:lnTo>
                <a:lnTo>
                  <a:pt x="306562" y="477266"/>
                </a:lnTo>
                <a:lnTo>
                  <a:pt x="305505" y="474472"/>
                </a:lnTo>
                <a:lnTo>
                  <a:pt x="282051" y="474472"/>
                </a:lnTo>
                <a:lnTo>
                  <a:pt x="258429" y="463042"/>
                </a:lnTo>
                <a:lnTo>
                  <a:pt x="269393" y="453644"/>
                </a:lnTo>
                <a:lnTo>
                  <a:pt x="233918" y="453644"/>
                </a:lnTo>
                <a:lnTo>
                  <a:pt x="54848" y="254635"/>
                </a:lnTo>
                <a:lnTo>
                  <a:pt x="61579" y="248031"/>
                </a:lnTo>
                <a:lnTo>
                  <a:pt x="94672" y="248031"/>
                </a:lnTo>
                <a:lnTo>
                  <a:pt x="84501" y="236728"/>
                </a:lnTo>
                <a:lnTo>
                  <a:pt x="37957" y="236728"/>
                </a:lnTo>
                <a:lnTo>
                  <a:pt x="23733" y="220725"/>
                </a:lnTo>
                <a:lnTo>
                  <a:pt x="56753" y="191516"/>
                </a:lnTo>
                <a:lnTo>
                  <a:pt x="90014" y="191516"/>
                </a:lnTo>
                <a:lnTo>
                  <a:pt x="74660" y="174498"/>
                </a:lnTo>
                <a:lnTo>
                  <a:pt x="69961" y="169799"/>
                </a:lnTo>
                <a:lnTo>
                  <a:pt x="58658" y="165988"/>
                </a:lnTo>
                <a:close/>
              </a:path>
              <a:path w="748030" h="829310">
                <a:moveTo>
                  <a:pt x="309403" y="482854"/>
                </a:moveTo>
                <a:lnTo>
                  <a:pt x="247126" y="482854"/>
                </a:lnTo>
                <a:lnTo>
                  <a:pt x="286750" y="503681"/>
                </a:lnTo>
                <a:lnTo>
                  <a:pt x="294243" y="503681"/>
                </a:lnTo>
                <a:lnTo>
                  <a:pt x="298942" y="501777"/>
                </a:lnTo>
                <a:lnTo>
                  <a:pt x="301863" y="498856"/>
                </a:lnTo>
                <a:lnTo>
                  <a:pt x="308467" y="492379"/>
                </a:lnTo>
                <a:lnTo>
                  <a:pt x="310372" y="484759"/>
                </a:lnTo>
                <a:lnTo>
                  <a:pt x="309403" y="482854"/>
                </a:lnTo>
                <a:close/>
              </a:path>
              <a:path w="748030" h="829310">
                <a:moveTo>
                  <a:pt x="296572" y="450850"/>
                </a:moveTo>
                <a:lnTo>
                  <a:pt x="272653" y="450850"/>
                </a:lnTo>
                <a:lnTo>
                  <a:pt x="282051" y="474472"/>
                </a:lnTo>
                <a:lnTo>
                  <a:pt x="305505" y="474472"/>
                </a:lnTo>
                <a:lnTo>
                  <a:pt x="296572" y="450850"/>
                </a:lnTo>
                <a:close/>
              </a:path>
              <a:path w="748030" h="829310">
                <a:moveTo>
                  <a:pt x="94672" y="248031"/>
                </a:moveTo>
                <a:lnTo>
                  <a:pt x="61579" y="248031"/>
                </a:lnTo>
                <a:lnTo>
                  <a:pt x="240522" y="447040"/>
                </a:lnTo>
                <a:lnTo>
                  <a:pt x="233918" y="453644"/>
                </a:lnTo>
                <a:lnTo>
                  <a:pt x="269393" y="453644"/>
                </a:lnTo>
                <a:lnTo>
                  <a:pt x="272653" y="450850"/>
                </a:lnTo>
                <a:lnTo>
                  <a:pt x="296572" y="450850"/>
                </a:lnTo>
                <a:lnTo>
                  <a:pt x="288695" y="430022"/>
                </a:lnTo>
                <a:lnTo>
                  <a:pt x="258429" y="430022"/>
                </a:lnTo>
                <a:lnTo>
                  <a:pt x="94672" y="248031"/>
                </a:lnTo>
                <a:close/>
              </a:path>
              <a:path w="748030" h="829310">
                <a:moveTo>
                  <a:pt x="119806" y="224536"/>
                </a:moveTo>
                <a:lnTo>
                  <a:pt x="86979" y="224536"/>
                </a:lnTo>
                <a:lnTo>
                  <a:pt x="266049" y="423418"/>
                </a:lnTo>
                <a:lnTo>
                  <a:pt x="258429" y="430022"/>
                </a:lnTo>
                <a:lnTo>
                  <a:pt x="288695" y="430022"/>
                </a:lnTo>
                <a:lnTo>
                  <a:pt x="287639" y="427228"/>
                </a:lnTo>
                <a:lnTo>
                  <a:pt x="287639" y="418719"/>
                </a:lnTo>
                <a:lnTo>
                  <a:pt x="285734" y="411225"/>
                </a:lnTo>
                <a:lnTo>
                  <a:pt x="282051" y="406526"/>
                </a:lnTo>
                <a:lnTo>
                  <a:pt x="245221" y="364998"/>
                </a:lnTo>
                <a:lnTo>
                  <a:pt x="245221" y="339470"/>
                </a:lnTo>
                <a:lnTo>
                  <a:pt x="223504" y="339470"/>
                </a:lnTo>
                <a:lnTo>
                  <a:pt x="119806" y="224536"/>
                </a:lnTo>
                <a:close/>
              </a:path>
              <a:path w="748030" h="829310">
                <a:moveTo>
                  <a:pt x="720328" y="0"/>
                </a:moveTo>
                <a:lnTo>
                  <a:pt x="251952" y="0"/>
                </a:lnTo>
                <a:lnTo>
                  <a:pt x="240702" y="2299"/>
                </a:lnTo>
                <a:lnTo>
                  <a:pt x="231679" y="8493"/>
                </a:lnTo>
                <a:lnTo>
                  <a:pt x="225680" y="17520"/>
                </a:lnTo>
                <a:lnTo>
                  <a:pt x="223504" y="28320"/>
                </a:lnTo>
                <a:lnTo>
                  <a:pt x="223504" y="339470"/>
                </a:lnTo>
                <a:lnTo>
                  <a:pt x="245221" y="339470"/>
                </a:lnTo>
                <a:lnTo>
                  <a:pt x="245221" y="24511"/>
                </a:lnTo>
                <a:lnTo>
                  <a:pt x="248142" y="23622"/>
                </a:lnTo>
                <a:lnTo>
                  <a:pt x="744784" y="23622"/>
                </a:lnTo>
                <a:lnTo>
                  <a:pt x="744688" y="17091"/>
                </a:lnTo>
                <a:lnTo>
                  <a:pt x="739632" y="8366"/>
                </a:lnTo>
                <a:lnTo>
                  <a:pt x="731051" y="2284"/>
                </a:lnTo>
                <a:lnTo>
                  <a:pt x="720328" y="0"/>
                </a:lnTo>
                <a:close/>
              </a:path>
              <a:path w="748030" h="829310">
                <a:moveTo>
                  <a:pt x="90014" y="191516"/>
                </a:moveTo>
                <a:lnTo>
                  <a:pt x="56753" y="191516"/>
                </a:lnTo>
                <a:lnTo>
                  <a:pt x="70977" y="207518"/>
                </a:lnTo>
                <a:lnTo>
                  <a:pt x="37957" y="236728"/>
                </a:lnTo>
                <a:lnTo>
                  <a:pt x="84501" y="236728"/>
                </a:lnTo>
                <a:lnTo>
                  <a:pt x="79359" y="231012"/>
                </a:lnTo>
                <a:lnTo>
                  <a:pt x="86979" y="224536"/>
                </a:lnTo>
                <a:lnTo>
                  <a:pt x="119806" y="224536"/>
                </a:lnTo>
                <a:lnTo>
                  <a:pt x="90014" y="191516"/>
                </a:lnTo>
                <a:close/>
              </a:path>
              <a:path w="748030" h="829310">
                <a:moveTo>
                  <a:pt x="744784" y="23622"/>
                </a:moveTo>
                <a:lnTo>
                  <a:pt x="720328" y="23622"/>
                </a:lnTo>
                <a:lnTo>
                  <a:pt x="721217" y="26416"/>
                </a:lnTo>
                <a:lnTo>
                  <a:pt x="721217" y="193420"/>
                </a:lnTo>
                <a:lnTo>
                  <a:pt x="727821" y="197993"/>
                </a:lnTo>
                <a:lnTo>
                  <a:pt x="740140" y="197993"/>
                </a:lnTo>
                <a:lnTo>
                  <a:pt x="744839" y="192405"/>
                </a:lnTo>
                <a:lnTo>
                  <a:pt x="744784" y="23622"/>
                </a:lnTo>
                <a:close/>
              </a:path>
            </a:pathLst>
          </a:custGeom>
          <a:solidFill>
            <a:srgbClr val="51C3F8"/>
          </a:solidFill>
        </p:spPr>
        <p:txBody>
          <a:bodyPr wrap="square" lIns="0" tIns="0" rIns="0" bIns="0" rtlCol="0"/>
          <a:lstStyle/>
          <a:p>
            <a:endParaRPr/>
          </a:p>
        </p:txBody>
      </p:sp>
      <p:sp>
        <p:nvSpPr>
          <p:cNvPr id="8" name="object 8"/>
          <p:cNvSpPr/>
          <p:nvPr/>
        </p:nvSpPr>
        <p:spPr>
          <a:xfrm>
            <a:off x="2139695" y="4121659"/>
            <a:ext cx="0" cy="117475"/>
          </a:xfrm>
          <a:custGeom>
            <a:avLst/>
            <a:gdLst/>
            <a:ahLst/>
            <a:cxnLst/>
            <a:rect l="l" t="t" r="r" b="b"/>
            <a:pathLst>
              <a:path h="117475">
                <a:moveTo>
                  <a:pt x="0" y="0"/>
                </a:moveTo>
                <a:lnTo>
                  <a:pt x="0" y="117348"/>
                </a:lnTo>
              </a:path>
            </a:pathLst>
          </a:custGeom>
          <a:ln w="24130">
            <a:solidFill>
              <a:srgbClr val="51C3F8"/>
            </a:solidFill>
          </a:ln>
        </p:spPr>
        <p:txBody>
          <a:bodyPr wrap="square" lIns="0" tIns="0" rIns="0" bIns="0" rtlCol="0"/>
          <a:lstStyle/>
          <a:p>
            <a:endParaRPr/>
          </a:p>
        </p:txBody>
      </p:sp>
      <p:sp>
        <p:nvSpPr>
          <p:cNvPr id="9" name="object 9"/>
          <p:cNvSpPr/>
          <p:nvPr/>
        </p:nvSpPr>
        <p:spPr>
          <a:xfrm>
            <a:off x="1708405" y="4140072"/>
            <a:ext cx="81279" cy="8064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815210" y="4171951"/>
            <a:ext cx="85090" cy="24765"/>
          </a:xfrm>
          <a:custGeom>
            <a:avLst/>
            <a:gdLst/>
            <a:ahLst/>
            <a:cxnLst/>
            <a:rect l="l" t="t" r="r" b="b"/>
            <a:pathLst>
              <a:path w="85089" h="24764">
                <a:moveTo>
                  <a:pt x="78612" y="0"/>
                </a:moveTo>
                <a:lnTo>
                  <a:pt x="6476" y="0"/>
                </a:lnTo>
                <a:lnTo>
                  <a:pt x="1777" y="5842"/>
                </a:lnTo>
                <a:lnTo>
                  <a:pt x="1777" y="11683"/>
                </a:lnTo>
                <a:lnTo>
                  <a:pt x="0" y="18542"/>
                </a:lnTo>
                <a:lnTo>
                  <a:pt x="6476" y="24256"/>
                </a:lnTo>
                <a:lnTo>
                  <a:pt x="80518" y="24256"/>
                </a:lnTo>
                <a:lnTo>
                  <a:pt x="85089" y="18542"/>
                </a:lnTo>
                <a:lnTo>
                  <a:pt x="85089" y="4952"/>
                </a:lnTo>
                <a:lnTo>
                  <a:pt x="78612" y="0"/>
                </a:lnTo>
                <a:close/>
              </a:path>
            </a:pathLst>
          </a:custGeom>
          <a:solidFill>
            <a:srgbClr val="51C3F8"/>
          </a:solidFill>
        </p:spPr>
        <p:txBody>
          <a:bodyPr wrap="square" lIns="0" tIns="0" rIns="0" bIns="0" rtlCol="0"/>
          <a:lstStyle/>
          <a:p>
            <a:endParaRPr/>
          </a:p>
        </p:txBody>
      </p:sp>
      <p:sp>
        <p:nvSpPr>
          <p:cNvPr id="11" name="object 11"/>
          <p:cNvSpPr/>
          <p:nvPr/>
        </p:nvSpPr>
        <p:spPr>
          <a:xfrm>
            <a:off x="1816735" y="4212335"/>
            <a:ext cx="230504" cy="0"/>
          </a:xfrm>
          <a:custGeom>
            <a:avLst/>
            <a:gdLst/>
            <a:ahLst/>
            <a:cxnLst/>
            <a:rect l="l" t="t" r="r" b="b"/>
            <a:pathLst>
              <a:path w="230505">
                <a:moveTo>
                  <a:pt x="0" y="0"/>
                </a:moveTo>
                <a:lnTo>
                  <a:pt x="229996" y="0"/>
                </a:lnTo>
              </a:path>
            </a:pathLst>
          </a:custGeom>
          <a:ln w="22606">
            <a:solidFill>
              <a:srgbClr val="51C3F8"/>
            </a:solidFill>
          </a:ln>
        </p:spPr>
        <p:txBody>
          <a:bodyPr wrap="square" lIns="0" tIns="0" rIns="0" bIns="0" rtlCol="0"/>
          <a:lstStyle/>
          <a:p>
            <a:endParaRPr/>
          </a:p>
        </p:txBody>
      </p:sp>
      <p:sp>
        <p:nvSpPr>
          <p:cNvPr id="12" name="object 12"/>
          <p:cNvSpPr/>
          <p:nvPr/>
        </p:nvSpPr>
        <p:spPr>
          <a:xfrm>
            <a:off x="1815210" y="4138548"/>
            <a:ext cx="24130" cy="22860"/>
          </a:xfrm>
          <a:custGeom>
            <a:avLst/>
            <a:gdLst/>
            <a:ahLst/>
            <a:cxnLst/>
            <a:rect l="l" t="t" r="r" b="b"/>
            <a:pathLst>
              <a:path w="24130" h="22860">
                <a:moveTo>
                  <a:pt x="18795" y="0"/>
                </a:moveTo>
                <a:lnTo>
                  <a:pt x="6222" y="0"/>
                </a:lnTo>
                <a:lnTo>
                  <a:pt x="1777" y="5333"/>
                </a:lnTo>
                <a:lnTo>
                  <a:pt x="1777" y="10921"/>
                </a:lnTo>
                <a:lnTo>
                  <a:pt x="0" y="16256"/>
                </a:lnTo>
                <a:lnTo>
                  <a:pt x="6222" y="22732"/>
                </a:lnTo>
                <a:lnTo>
                  <a:pt x="19684" y="22732"/>
                </a:lnTo>
                <a:lnTo>
                  <a:pt x="24130" y="16256"/>
                </a:lnTo>
                <a:lnTo>
                  <a:pt x="24130" y="4444"/>
                </a:lnTo>
                <a:lnTo>
                  <a:pt x="18795" y="0"/>
                </a:lnTo>
                <a:close/>
              </a:path>
            </a:pathLst>
          </a:custGeom>
          <a:solidFill>
            <a:srgbClr val="51C3F8"/>
          </a:solidFill>
        </p:spPr>
        <p:txBody>
          <a:bodyPr wrap="square" lIns="0" tIns="0" rIns="0" bIns="0" rtlCol="0"/>
          <a:lstStyle/>
          <a:p>
            <a:endParaRPr/>
          </a:p>
        </p:txBody>
      </p:sp>
      <p:sp>
        <p:nvSpPr>
          <p:cNvPr id="13" name="object 13"/>
          <p:cNvSpPr/>
          <p:nvPr/>
        </p:nvSpPr>
        <p:spPr>
          <a:xfrm>
            <a:off x="1708405" y="4267962"/>
            <a:ext cx="81279" cy="82295"/>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1815210" y="4300092"/>
            <a:ext cx="85090" cy="24130"/>
          </a:xfrm>
          <a:custGeom>
            <a:avLst/>
            <a:gdLst/>
            <a:ahLst/>
            <a:cxnLst/>
            <a:rect l="l" t="t" r="r" b="b"/>
            <a:pathLst>
              <a:path w="85089" h="24129">
                <a:moveTo>
                  <a:pt x="78612" y="0"/>
                </a:moveTo>
                <a:lnTo>
                  <a:pt x="6476" y="0"/>
                </a:lnTo>
                <a:lnTo>
                  <a:pt x="1777" y="5714"/>
                </a:lnTo>
                <a:lnTo>
                  <a:pt x="1777" y="12572"/>
                </a:lnTo>
                <a:lnTo>
                  <a:pt x="0" y="19303"/>
                </a:lnTo>
                <a:lnTo>
                  <a:pt x="6476" y="24129"/>
                </a:lnTo>
                <a:lnTo>
                  <a:pt x="80518" y="24129"/>
                </a:lnTo>
                <a:lnTo>
                  <a:pt x="85089" y="18414"/>
                </a:lnTo>
                <a:lnTo>
                  <a:pt x="85089" y="4825"/>
                </a:lnTo>
                <a:lnTo>
                  <a:pt x="78612" y="0"/>
                </a:lnTo>
                <a:close/>
              </a:path>
            </a:pathLst>
          </a:custGeom>
          <a:solidFill>
            <a:srgbClr val="51C3F8"/>
          </a:solidFill>
        </p:spPr>
        <p:txBody>
          <a:bodyPr wrap="square" lIns="0" tIns="0" rIns="0" bIns="0" rtlCol="0"/>
          <a:lstStyle/>
          <a:p>
            <a:endParaRPr/>
          </a:p>
        </p:txBody>
      </p:sp>
      <p:sp>
        <p:nvSpPr>
          <p:cNvPr id="15" name="object 15"/>
          <p:cNvSpPr/>
          <p:nvPr/>
        </p:nvSpPr>
        <p:spPr>
          <a:xfrm>
            <a:off x="1816735" y="4340415"/>
            <a:ext cx="230504" cy="0"/>
          </a:xfrm>
          <a:custGeom>
            <a:avLst/>
            <a:gdLst/>
            <a:ahLst/>
            <a:cxnLst/>
            <a:rect l="l" t="t" r="r" b="b"/>
            <a:pathLst>
              <a:path w="230505">
                <a:moveTo>
                  <a:pt x="0" y="0"/>
                </a:moveTo>
                <a:lnTo>
                  <a:pt x="229996" y="0"/>
                </a:lnTo>
              </a:path>
            </a:pathLst>
          </a:custGeom>
          <a:ln w="22732">
            <a:solidFill>
              <a:srgbClr val="51C3F8"/>
            </a:solidFill>
          </a:ln>
        </p:spPr>
        <p:txBody>
          <a:bodyPr wrap="square" lIns="0" tIns="0" rIns="0" bIns="0" rtlCol="0"/>
          <a:lstStyle/>
          <a:p>
            <a:endParaRPr/>
          </a:p>
        </p:txBody>
      </p:sp>
      <p:sp>
        <p:nvSpPr>
          <p:cNvPr id="16" name="object 16"/>
          <p:cNvSpPr/>
          <p:nvPr/>
        </p:nvSpPr>
        <p:spPr>
          <a:xfrm>
            <a:off x="1815210" y="4266439"/>
            <a:ext cx="24130" cy="24765"/>
          </a:xfrm>
          <a:custGeom>
            <a:avLst/>
            <a:gdLst/>
            <a:ahLst/>
            <a:cxnLst/>
            <a:rect l="l" t="t" r="r" b="b"/>
            <a:pathLst>
              <a:path w="24130" h="24764">
                <a:moveTo>
                  <a:pt x="18795" y="0"/>
                </a:moveTo>
                <a:lnTo>
                  <a:pt x="6222" y="0"/>
                </a:lnTo>
                <a:lnTo>
                  <a:pt x="1777" y="5842"/>
                </a:lnTo>
                <a:lnTo>
                  <a:pt x="1777" y="11684"/>
                </a:lnTo>
                <a:lnTo>
                  <a:pt x="0" y="18542"/>
                </a:lnTo>
                <a:lnTo>
                  <a:pt x="6222" y="24384"/>
                </a:lnTo>
                <a:lnTo>
                  <a:pt x="19684" y="24384"/>
                </a:lnTo>
                <a:lnTo>
                  <a:pt x="24130" y="18542"/>
                </a:lnTo>
                <a:lnTo>
                  <a:pt x="24130" y="4953"/>
                </a:lnTo>
                <a:lnTo>
                  <a:pt x="18795" y="0"/>
                </a:lnTo>
                <a:close/>
              </a:path>
            </a:pathLst>
          </a:custGeom>
          <a:solidFill>
            <a:srgbClr val="51C3F8"/>
          </a:solidFill>
        </p:spPr>
        <p:txBody>
          <a:bodyPr wrap="square" lIns="0" tIns="0" rIns="0" bIns="0" rtlCol="0"/>
          <a:lstStyle/>
          <a:p>
            <a:endParaRPr/>
          </a:p>
        </p:txBody>
      </p:sp>
      <p:sp>
        <p:nvSpPr>
          <p:cNvPr id="17" name="object 17"/>
          <p:cNvSpPr/>
          <p:nvPr/>
        </p:nvSpPr>
        <p:spPr>
          <a:xfrm>
            <a:off x="1708405" y="4395978"/>
            <a:ext cx="81279" cy="8229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1815210" y="4428110"/>
            <a:ext cx="85090" cy="24765"/>
          </a:xfrm>
          <a:custGeom>
            <a:avLst/>
            <a:gdLst/>
            <a:ahLst/>
            <a:cxnLst/>
            <a:rect l="l" t="t" r="r" b="b"/>
            <a:pathLst>
              <a:path w="85089" h="24764">
                <a:moveTo>
                  <a:pt x="78612" y="0"/>
                </a:moveTo>
                <a:lnTo>
                  <a:pt x="6476" y="0"/>
                </a:lnTo>
                <a:lnTo>
                  <a:pt x="1777" y="6730"/>
                </a:lnTo>
                <a:lnTo>
                  <a:pt x="1777" y="12572"/>
                </a:lnTo>
                <a:lnTo>
                  <a:pt x="0" y="19303"/>
                </a:lnTo>
                <a:lnTo>
                  <a:pt x="6476" y="24256"/>
                </a:lnTo>
                <a:lnTo>
                  <a:pt x="80518" y="24256"/>
                </a:lnTo>
                <a:lnTo>
                  <a:pt x="85089" y="18414"/>
                </a:lnTo>
                <a:lnTo>
                  <a:pt x="85089" y="4825"/>
                </a:lnTo>
                <a:lnTo>
                  <a:pt x="78612" y="0"/>
                </a:lnTo>
                <a:close/>
              </a:path>
            </a:pathLst>
          </a:custGeom>
          <a:solidFill>
            <a:srgbClr val="51C3F8"/>
          </a:solidFill>
        </p:spPr>
        <p:txBody>
          <a:bodyPr wrap="square" lIns="0" tIns="0" rIns="0" bIns="0" rtlCol="0"/>
          <a:lstStyle/>
          <a:p>
            <a:endParaRPr/>
          </a:p>
        </p:txBody>
      </p:sp>
      <p:sp>
        <p:nvSpPr>
          <p:cNvPr id="19" name="object 19"/>
          <p:cNvSpPr/>
          <p:nvPr/>
        </p:nvSpPr>
        <p:spPr>
          <a:xfrm>
            <a:off x="1815211" y="4470717"/>
            <a:ext cx="231775" cy="0"/>
          </a:xfrm>
          <a:custGeom>
            <a:avLst/>
            <a:gdLst/>
            <a:ahLst/>
            <a:cxnLst/>
            <a:rect l="l" t="t" r="r" b="b"/>
            <a:pathLst>
              <a:path w="231775">
                <a:moveTo>
                  <a:pt x="0" y="0"/>
                </a:moveTo>
                <a:lnTo>
                  <a:pt x="231520" y="0"/>
                </a:lnTo>
              </a:path>
            </a:pathLst>
          </a:custGeom>
          <a:ln w="24257">
            <a:solidFill>
              <a:srgbClr val="51C3F8"/>
            </a:solidFill>
          </a:ln>
        </p:spPr>
        <p:txBody>
          <a:bodyPr wrap="square" lIns="0" tIns="0" rIns="0" bIns="0" rtlCol="0"/>
          <a:lstStyle/>
          <a:p>
            <a:endParaRPr/>
          </a:p>
        </p:txBody>
      </p:sp>
      <p:sp>
        <p:nvSpPr>
          <p:cNvPr id="20" name="object 20"/>
          <p:cNvSpPr/>
          <p:nvPr/>
        </p:nvSpPr>
        <p:spPr>
          <a:xfrm>
            <a:off x="1815210" y="4394454"/>
            <a:ext cx="24130" cy="24765"/>
          </a:xfrm>
          <a:custGeom>
            <a:avLst/>
            <a:gdLst/>
            <a:ahLst/>
            <a:cxnLst/>
            <a:rect l="l" t="t" r="r" b="b"/>
            <a:pathLst>
              <a:path w="24130" h="24764">
                <a:moveTo>
                  <a:pt x="18795" y="0"/>
                </a:moveTo>
                <a:lnTo>
                  <a:pt x="6222" y="0"/>
                </a:lnTo>
                <a:lnTo>
                  <a:pt x="1777" y="5842"/>
                </a:lnTo>
                <a:lnTo>
                  <a:pt x="1777" y="12700"/>
                </a:lnTo>
                <a:lnTo>
                  <a:pt x="0" y="18542"/>
                </a:lnTo>
                <a:lnTo>
                  <a:pt x="6222" y="24384"/>
                </a:lnTo>
                <a:lnTo>
                  <a:pt x="19684" y="24384"/>
                </a:lnTo>
                <a:lnTo>
                  <a:pt x="24130" y="18542"/>
                </a:lnTo>
                <a:lnTo>
                  <a:pt x="24130" y="4953"/>
                </a:lnTo>
                <a:lnTo>
                  <a:pt x="18795" y="0"/>
                </a:lnTo>
                <a:close/>
              </a:path>
            </a:pathLst>
          </a:custGeom>
          <a:solidFill>
            <a:srgbClr val="51C3F8"/>
          </a:solidFill>
        </p:spPr>
        <p:txBody>
          <a:bodyPr wrap="square" lIns="0" tIns="0" rIns="0" bIns="0" rtlCol="0"/>
          <a:lstStyle/>
          <a:p>
            <a:endParaRPr/>
          </a:p>
        </p:txBody>
      </p:sp>
      <p:sp>
        <p:nvSpPr>
          <p:cNvPr id="21" name="object 21"/>
          <p:cNvSpPr/>
          <p:nvPr/>
        </p:nvSpPr>
        <p:spPr>
          <a:xfrm>
            <a:off x="1713103" y="3970783"/>
            <a:ext cx="353695" cy="94615"/>
          </a:xfrm>
          <a:custGeom>
            <a:avLst/>
            <a:gdLst/>
            <a:ahLst/>
            <a:cxnLst/>
            <a:rect l="l" t="t" r="r" b="b"/>
            <a:pathLst>
              <a:path w="353694" h="94614">
                <a:moveTo>
                  <a:pt x="347726" y="0"/>
                </a:moveTo>
                <a:lnTo>
                  <a:pt x="4699" y="0"/>
                </a:lnTo>
                <a:lnTo>
                  <a:pt x="0" y="6604"/>
                </a:lnTo>
                <a:lnTo>
                  <a:pt x="0" y="89788"/>
                </a:lnTo>
                <a:lnTo>
                  <a:pt x="5588" y="94361"/>
                </a:lnTo>
                <a:lnTo>
                  <a:pt x="347726" y="94361"/>
                </a:lnTo>
                <a:lnTo>
                  <a:pt x="353441" y="89788"/>
                </a:lnTo>
                <a:lnTo>
                  <a:pt x="353441" y="70738"/>
                </a:lnTo>
                <a:lnTo>
                  <a:pt x="23495" y="70738"/>
                </a:lnTo>
                <a:lnTo>
                  <a:pt x="23495" y="25526"/>
                </a:lnTo>
                <a:lnTo>
                  <a:pt x="353441" y="25526"/>
                </a:lnTo>
                <a:lnTo>
                  <a:pt x="353441" y="4699"/>
                </a:lnTo>
                <a:lnTo>
                  <a:pt x="347726" y="0"/>
                </a:lnTo>
                <a:close/>
              </a:path>
              <a:path w="353694" h="94614">
                <a:moveTo>
                  <a:pt x="353441" y="25526"/>
                </a:moveTo>
                <a:lnTo>
                  <a:pt x="328803" y="25526"/>
                </a:lnTo>
                <a:lnTo>
                  <a:pt x="328803" y="70738"/>
                </a:lnTo>
                <a:lnTo>
                  <a:pt x="353441" y="70738"/>
                </a:lnTo>
                <a:lnTo>
                  <a:pt x="353441" y="25526"/>
                </a:lnTo>
                <a:close/>
              </a:path>
            </a:pathLst>
          </a:custGeom>
          <a:solidFill>
            <a:srgbClr val="51C3F8"/>
          </a:solidFill>
        </p:spPr>
        <p:txBody>
          <a:bodyPr wrap="square" lIns="0" tIns="0" rIns="0" bIns="0" rtlCol="0"/>
          <a:lstStyle/>
          <a:p>
            <a:endParaRPr/>
          </a:p>
        </p:txBody>
      </p:sp>
      <p:sp>
        <p:nvSpPr>
          <p:cNvPr id="22" name="object 22"/>
          <p:cNvSpPr/>
          <p:nvPr/>
        </p:nvSpPr>
        <p:spPr>
          <a:xfrm>
            <a:off x="1572767" y="2607182"/>
            <a:ext cx="699770" cy="680720"/>
          </a:xfrm>
          <a:custGeom>
            <a:avLst/>
            <a:gdLst/>
            <a:ahLst/>
            <a:cxnLst/>
            <a:rect l="l" t="t" r="r" b="b"/>
            <a:pathLst>
              <a:path w="699769" h="680719">
                <a:moveTo>
                  <a:pt x="124713" y="464820"/>
                </a:moveTo>
                <a:lnTo>
                  <a:pt x="43434" y="464820"/>
                </a:lnTo>
                <a:lnTo>
                  <a:pt x="25943" y="483870"/>
                </a:lnTo>
                <a:lnTo>
                  <a:pt x="12477" y="505460"/>
                </a:lnTo>
                <a:lnTo>
                  <a:pt x="3821" y="530860"/>
                </a:lnTo>
                <a:lnTo>
                  <a:pt x="762" y="558800"/>
                </a:lnTo>
                <a:lnTo>
                  <a:pt x="3188" y="582930"/>
                </a:lnTo>
                <a:lnTo>
                  <a:pt x="21711" y="627380"/>
                </a:lnTo>
                <a:lnTo>
                  <a:pt x="55997" y="661670"/>
                </a:lnTo>
                <a:lnTo>
                  <a:pt x="99950" y="679450"/>
                </a:lnTo>
                <a:lnTo>
                  <a:pt x="123951" y="680720"/>
                </a:lnTo>
                <a:lnTo>
                  <a:pt x="359409" y="680720"/>
                </a:lnTo>
                <a:lnTo>
                  <a:pt x="366394" y="674370"/>
                </a:lnTo>
                <a:lnTo>
                  <a:pt x="366394" y="657860"/>
                </a:lnTo>
                <a:lnTo>
                  <a:pt x="359409" y="650240"/>
                </a:lnTo>
                <a:lnTo>
                  <a:pt x="109219" y="650240"/>
                </a:lnTo>
                <a:lnTo>
                  <a:pt x="95097" y="646430"/>
                </a:lnTo>
                <a:lnTo>
                  <a:pt x="58038" y="623570"/>
                </a:lnTo>
                <a:lnTo>
                  <a:pt x="32821" y="575310"/>
                </a:lnTo>
                <a:lnTo>
                  <a:pt x="30987" y="557530"/>
                </a:lnTo>
                <a:lnTo>
                  <a:pt x="38328" y="520700"/>
                </a:lnTo>
                <a:lnTo>
                  <a:pt x="58372" y="491490"/>
                </a:lnTo>
                <a:lnTo>
                  <a:pt x="88155" y="471170"/>
                </a:lnTo>
                <a:lnTo>
                  <a:pt x="124713" y="464820"/>
                </a:lnTo>
                <a:close/>
              </a:path>
              <a:path w="699769" h="680719">
                <a:moveTo>
                  <a:pt x="699388" y="621030"/>
                </a:moveTo>
                <a:lnTo>
                  <a:pt x="668527" y="621030"/>
                </a:lnTo>
                <a:lnTo>
                  <a:pt x="668527" y="650240"/>
                </a:lnTo>
                <a:lnTo>
                  <a:pt x="412876" y="650240"/>
                </a:lnTo>
                <a:lnTo>
                  <a:pt x="405892" y="657860"/>
                </a:lnTo>
                <a:lnTo>
                  <a:pt x="405892" y="674370"/>
                </a:lnTo>
                <a:lnTo>
                  <a:pt x="412876" y="680720"/>
                </a:lnTo>
                <a:lnTo>
                  <a:pt x="692531" y="680720"/>
                </a:lnTo>
                <a:lnTo>
                  <a:pt x="699388" y="674370"/>
                </a:lnTo>
                <a:lnTo>
                  <a:pt x="699388" y="621030"/>
                </a:lnTo>
                <a:close/>
              </a:path>
              <a:path w="699769" h="680719">
                <a:moveTo>
                  <a:pt x="581787" y="323850"/>
                </a:moveTo>
                <a:lnTo>
                  <a:pt x="469392" y="323850"/>
                </a:lnTo>
                <a:lnTo>
                  <a:pt x="463169" y="331470"/>
                </a:lnTo>
                <a:lnTo>
                  <a:pt x="463169" y="373380"/>
                </a:lnTo>
                <a:lnTo>
                  <a:pt x="6984" y="373380"/>
                </a:lnTo>
                <a:lnTo>
                  <a:pt x="0" y="381000"/>
                </a:lnTo>
                <a:lnTo>
                  <a:pt x="0" y="458470"/>
                </a:lnTo>
                <a:lnTo>
                  <a:pt x="6984" y="464820"/>
                </a:lnTo>
                <a:lnTo>
                  <a:pt x="668527" y="464820"/>
                </a:lnTo>
                <a:lnTo>
                  <a:pt x="668527" y="494030"/>
                </a:lnTo>
                <a:lnTo>
                  <a:pt x="123951" y="494030"/>
                </a:lnTo>
                <a:lnTo>
                  <a:pt x="99415" y="499110"/>
                </a:lnTo>
                <a:lnTo>
                  <a:pt x="79486" y="511810"/>
                </a:lnTo>
                <a:lnTo>
                  <a:pt x="66105" y="532130"/>
                </a:lnTo>
                <a:lnTo>
                  <a:pt x="61213" y="557530"/>
                </a:lnTo>
                <a:lnTo>
                  <a:pt x="64785" y="577850"/>
                </a:lnTo>
                <a:lnTo>
                  <a:pt x="74739" y="596900"/>
                </a:lnTo>
                <a:lnTo>
                  <a:pt x="89931" y="610870"/>
                </a:lnTo>
                <a:lnTo>
                  <a:pt x="109219" y="618490"/>
                </a:lnTo>
                <a:lnTo>
                  <a:pt x="109219" y="650240"/>
                </a:lnTo>
                <a:lnTo>
                  <a:pt x="233171" y="650240"/>
                </a:lnTo>
                <a:lnTo>
                  <a:pt x="233171" y="640080"/>
                </a:lnTo>
                <a:lnTo>
                  <a:pt x="139445" y="640080"/>
                </a:lnTo>
                <a:lnTo>
                  <a:pt x="139445" y="586740"/>
                </a:lnTo>
                <a:lnTo>
                  <a:pt x="108457" y="586740"/>
                </a:lnTo>
                <a:lnTo>
                  <a:pt x="100933" y="581660"/>
                </a:lnTo>
                <a:lnTo>
                  <a:pt x="95027" y="574040"/>
                </a:lnTo>
                <a:lnTo>
                  <a:pt x="91170" y="566420"/>
                </a:lnTo>
                <a:lnTo>
                  <a:pt x="89788" y="557530"/>
                </a:lnTo>
                <a:lnTo>
                  <a:pt x="92382" y="544830"/>
                </a:lnTo>
                <a:lnTo>
                  <a:pt x="99488" y="534670"/>
                </a:lnTo>
                <a:lnTo>
                  <a:pt x="110095" y="527050"/>
                </a:lnTo>
                <a:lnTo>
                  <a:pt x="123189" y="524510"/>
                </a:lnTo>
                <a:lnTo>
                  <a:pt x="658368" y="524510"/>
                </a:lnTo>
                <a:lnTo>
                  <a:pt x="658368" y="523240"/>
                </a:lnTo>
                <a:lnTo>
                  <a:pt x="692531" y="523240"/>
                </a:lnTo>
                <a:lnTo>
                  <a:pt x="699388" y="516890"/>
                </a:lnTo>
                <a:lnTo>
                  <a:pt x="699388" y="439420"/>
                </a:lnTo>
                <a:lnTo>
                  <a:pt x="693902" y="434340"/>
                </a:lnTo>
                <a:lnTo>
                  <a:pt x="30225" y="434340"/>
                </a:lnTo>
                <a:lnTo>
                  <a:pt x="30225" y="403860"/>
                </a:lnTo>
                <a:lnTo>
                  <a:pt x="495807" y="403860"/>
                </a:lnTo>
                <a:lnTo>
                  <a:pt x="495807" y="354330"/>
                </a:lnTo>
                <a:lnTo>
                  <a:pt x="588771" y="354330"/>
                </a:lnTo>
                <a:lnTo>
                  <a:pt x="588771" y="331470"/>
                </a:lnTo>
                <a:lnTo>
                  <a:pt x="581787" y="323850"/>
                </a:lnTo>
                <a:close/>
              </a:path>
              <a:path w="699769" h="680719">
                <a:moveTo>
                  <a:pt x="176275" y="627380"/>
                </a:moveTo>
                <a:lnTo>
                  <a:pt x="168529" y="627380"/>
                </a:lnTo>
                <a:lnTo>
                  <a:pt x="166496" y="628650"/>
                </a:lnTo>
                <a:lnTo>
                  <a:pt x="139445" y="640080"/>
                </a:lnTo>
                <a:lnTo>
                  <a:pt x="233171" y="640080"/>
                </a:lnTo>
                <a:lnTo>
                  <a:pt x="233171" y="638810"/>
                </a:lnTo>
                <a:lnTo>
                  <a:pt x="203707" y="638810"/>
                </a:lnTo>
                <a:lnTo>
                  <a:pt x="178181" y="628650"/>
                </a:lnTo>
                <a:lnTo>
                  <a:pt x="176275" y="627380"/>
                </a:lnTo>
                <a:close/>
              </a:path>
              <a:path w="699769" h="680719">
                <a:moveTo>
                  <a:pt x="233171" y="572770"/>
                </a:moveTo>
                <a:lnTo>
                  <a:pt x="203707" y="572770"/>
                </a:lnTo>
                <a:lnTo>
                  <a:pt x="203707" y="638810"/>
                </a:lnTo>
                <a:lnTo>
                  <a:pt x="233171" y="638810"/>
                </a:lnTo>
                <a:lnTo>
                  <a:pt x="233171" y="621030"/>
                </a:lnTo>
                <a:lnTo>
                  <a:pt x="699388" y="621030"/>
                </a:lnTo>
                <a:lnTo>
                  <a:pt x="699388" y="596900"/>
                </a:lnTo>
                <a:lnTo>
                  <a:pt x="692531" y="590550"/>
                </a:lnTo>
                <a:lnTo>
                  <a:pt x="233171" y="590550"/>
                </a:lnTo>
                <a:lnTo>
                  <a:pt x="233171" y="572770"/>
                </a:lnTo>
                <a:close/>
              </a:path>
              <a:path w="699769" h="680719">
                <a:moveTo>
                  <a:pt x="658368" y="524510"/>
                </a:moveTo>
                <a:lnTo>
                  <a:pt x="626618" y="524510"/>
                </a:lnTo>
                <a:lnTo>
                  <a:pt x="626618" y="590550"/>
                </a:lnTo>
                <a:lnTo>
                  <a:pt x="658368" y="590550"/>
                </a:lnTo>
                <a:lnTo>
                  <a:pt x="658368" y="524510"/>
                </a:lnTo>
                <a:close/>
              </a:path>
              <a:path w="699769" h="680719">
                <a:moveTo>
                  <a:pt x="226187" y="542290"/>
                </a:moveTo>
                <a:lnTo>
                  <a:pt x="115443" y="542290"/>
                </a:lnTo>
                <a:lnTo>
                  <a:pt x="108457" y="548640"/>
                </a:lnTo>
                <a:lnTo>
                  <a:pt x="108457" y="586740"/>
                </a:lnTo>
                <a:lnTo>
                  <a:pt x="139445" y="586740"/>
                </a:lnTo>
                <a:lnTo>
                  <a:pt x="139445" y="572770"/>
                </a:lnTo>
                <a:lnTo>
                  <a:pt x="233171" y="572770"/>
                </a:lnTo>
                <a:lnTo>
                  <a:pt x="233171" y="548640"/>
                </a:lnTo>
                <a:lnTo>
                  <a:pt x="226187" y="542290"/>
                </a:lnTo>
                <a:close/>
              </a:path>
              <a:path w="699769" h="680719">
                <a:moveTo>
                  <a:pt x="495807" y="403860"/>
                </a:moveTo>
                <a:lnTo>
                  <a:pt x="464819" y="403860"/>
                </a:lnTo>
                <a:lnTo>
                  <a:pt x="464819" y="434340"/>
                </a:lnTo>
                <a:lnTo>
                  <a:pt x="693902" y="434340"/>
                </a:lnTo>
                <a:lnTo>
                  <a:pt x="692531" y="433070"/>
                </a:lnTo>
                <a:lnTo>
                  <a:pt x="589533" y="433070"/>
                </a:lnTo>
                <a:lnTo>
                  <a:pt x="589533" y="422910"/>
                </a:lnTo>
                <a:lnTo>
                  <a:pt x="560069" y="422910"/>
                </a:lnTo>
                <a:lnTo>
                  <a:pt x="557064" y="421640"/>
                </a:lnTo>
                <a:lnTo>
                  <a:pt x="495807" y="421640"/>
                </a:lnTo>
                <a:lnTo>
                  <a:pt x="495807" y="403860"/>
                </a:lnTo>
                <a:close/>
              </a:path>
              <a:path w="699769" h="680719">
                <a:moveTo>
                  <a:pt x="656507" y="247650"/>
                </a:moveTo>
                <a:lnTo>
                  <a:pt x="575563" y="247650"/>
                </a:lnTo>
                <a:lnTo>
                  <a:pt x="611628" y="255270"/>
                </a:lnTo>
                <a:lnTo>
                  <a:pt x="641191" y="274320"/>
                </a:lnTo>
                <a:lnTo>
                  <a:pt x="661181" y="304800"/>
                </a:lnTo>
                <a:lnTo>
                  <a:pt x="668527" y="341630"/>
                </a:lnTo>
                <a:lnTo>
                  <a:pt x="666676" y="359410"/>
                </a:lnTo>
                <a:lnTo>
                  <a:pt x="641476" y="406400"/>
                </a:lnTo>
                <a:lnTo>
                  <a:pt x="603704" y="429260"/>
                </a:lnTo>
                <a:lnTo>
                  <a:pt x="589533" y="433070"/>
                </a:lnTo>
                <a:lnTo>
                  <a:pt x="655319" y="433070"/>
                </a:lnTo>
                <a:lnTo>
                  <a:pt x="657732" y="430530"/>
                </a:lnTo>
                <a:lnTo>
                  <a:pt x="660781" y="429260"/>
                </a:lnTo>
                <a:lnTo>
                  <a:pt x="662305" y="426720"/>
                </a:lnTo>
                <a:lnTo>
                  <a:pt x="677685" y="408940"/>
                </a:lnTo>
                <a:lnTo>
                  <a:pt x="688863" y="387350"/>
                </a:lnTo>
                <a:lnTo>
                  <a:pt x="695684" y="364490"/>
                </a:lnTo>
                <a:lnTo>
                  <a:pt x="697992" y="340360"/>
                </a:lnTo>
                <a:lnTo>
                  <a:pt x="695039" y="312420"/>
                </a:lnTo>
                <a:lnTo>
                  <a:pt x="686562" y="288290"/>
                </a:lnTo>
                <a:lnTo>
                  <a:pt x="673131" y="265430"/>
                </a:lnTo>
                <a:lnTo>
                  <a:pt x="656507" y="247650"/>
                </a:lnTo>
                <a:close/>
              </a:path>
              <a:path w="699769" h="680719">
                <a:moveTo>
                  <a:pt x="588771" y="354330"/>
                </a:moveTo>
                <a:lnTo>
                  <a:pt x="560069" y="354330"/>
                </a:lnTo>
                <a:lnTo>
                  <a:pt x="560069" y="422910"/>
                </a:lnTo>
                <a:lnTo>
                  <a:pt x="589533" y="422910"/>
                </a:lnTo>
                <a:lnTo>
                  <a:pt x="589533" y="402590"/>
                </a:lnTo>
                <a:lnTo>
                  <a:pt x="609209" y="393700"/>
                </a:lnTo>
                <a:lnTo>
                  <a:pt x="624633" y="379730"/>
                </a:lnTo>
                <a:lnTo>
                  <a:pt x="630386" y="369570"/>
                </a:lnTo>
                <a:lnTo>
                  <a:pt x="588771" y="369570"/>
                </a:lnTo>
                <a:lnTo>
                  <a:pt x="588771" y="354330"/>
                </a:lnTo>
                <a:close/>
              </a:path>
              <a:path w="699769" h="680719">
                <a:moveTo>
                  <a:pt x="530606" y="410210"/>
                </a:moveTo>
                <a:lnTo>
                  <a:pt x="522858" y="410210"/>
                </a:lnTo>
                <a:lnTo>
                  <a:pt x="521334" y="411480"/>
                </a:lnTo>
                <a:lnTo>
                  <a:pt x="495807" y="421640"/>
                </a:lnTo>
                <a:lnTo>
                  <a:pt x="557064" y="421640"/>
                </a:lnTo>
                <a:lnTo>
                  <a:pt x="533019" y="411480"/>
                </a:lnTo>
                <a:lnTo>
                  <a:pt x="530606" y="410210"/>
                </a:lnTo>
                <a:close/>
              </a:path>
              <a:path w="699769" h="680719">
                <a:moveTo>
                  <a:pt x="68961" y="307340"/>
                </a:moveTo>
                <a:lnTo>
                  <a:pt x="41020" y="307340"/>
                </a:lnTo>
                <a:lnTo>
                  <a:pt x="41020" y="373380"/>
                </a:lnTo>
                <a:lnTo>
                  <a:pt x="68961" y="373380"/>
                </a:lnTo>
                <a:lnTo>
                  <a:pt x="68961" y="307340"/>
                </a:lnTo>
                <a:close/>
              </a:path>
              <a:path w="699769" h="680719">
                <a:moveTo>
                  <a:pt x="699388" y="187960"/>
                </a:moveTo>
                <a:lnTo>
                  <a:pt x="668527" y="187960"/>
                </a:lnTo>
                <a:lnTo>
                  <a:pt x="668527" y="217170"/>
                </a:lnTo>
                <a:lnTo>
                  <a:pt x="6984" y="217170"/>
                </a:lnTo>
                <a:lnTo>
                  <a:pt x="0" y="223520"/>
                </a:lnTo>
                <a:lnTo>
                  <a:pt x="0" y="299720"/>
                </a:lnTo>
                <a:lnTo>
                  <a:pt x="6984" y="307340"/>
                </a:lnTo>
                <a:lnTo>
                  <a:pt x="574039" y="307340"/>
                </a:lnTo>
                <a:lnTo>
                  <a:pt x="587061" y="309880"/>
                </a:lnTo>
                <a:lnTo>
                  <a:pt x="597630" y="317500"/>
                </a:lnTo>
                <a:lnTo>
                  <a:pt x="604722" y="327660"/>
                </a:lnTo>
                <a:lnTo>
                  <a:pt x="607313" y="340360"/>
                </a:lnTo>
                <a:lnTo>
                  <a:pt x="605934" y="349250"/>
                </a:lnTo>
                <a:lnTo>
                  <a:pt x="602091" y="358140"/>
                </a:lnTo>
                <a:lnTo>
                  <a:pt x="596223" y="364490"/>
                </a:lnTo>
                <a:lnTo>
                  <a:pt x="588771" y="369570"/>
                </a:lnTo>
                <a:lnTo>
                  <a:pt x="630386" y="369570"/>
                </a:lnTo>
                <a:lnTo>
                  <a:pt x="634700" y="361950"/>
                </a:lnTo>
                <a:lnTo>
                  <a:pt x="638301" y="340360"/>
                </a:lnTo>
                <a:lnTo>
                  <a:pt x="633392" y="316230"/>
                </a:lnTo>
                <a:lnTo>
                  <a:pt x="619982" y="295910"/>
                </a:lnTo>
                <a:lnTo>
                  <a:pt x="600047" y="281940"/>
                </a:lnTo>
                <a:lnTo>
                  <a:pt x="575563" y="276860"/>
                </a:lnTo>
                <a:lnTo>
                  <a:pt x="30987" y="276860"/>
                </a:lnTo>
                <a:lnTo>
                  <a:pt x="30987" y="247650"/>
                </a:lnTo>
                <a:lnTo>
                  <a:pt x="656507" y="247650"/>
                </a:lnTo>
                <a:lnTo>
                  <a:pt x="655319" y="246380"/>
                </a:lnTo>
                <a:lnTo>
                  <a:pt x="692531" y="246380"/>
                </a:lnTo>
                <a:lnTo>
                  <a:pt x="699388" y="240030"/>
                </a:lnTo>
                <a:lnTo>
                  <a:pt x="699388" y="187960"/>
                </a:lnTo>
                <a:close/>
              </a:path>
              <a:path w="699769" h="680719">
                <a:moveTo>
                  <a:pt x="521334" y="0"/>
                </a:moveTo>
                <a:lnTo>
                  <a:pt x="124713" y="0"/>
                </a:lnTo>
                <a:lnTo>
                  <a:pt x="76896" y="10160"/>
                </a:lnTo>
                <a:lnTo>
                  <a:pt x="37449" y="36830"/>
                </a:lnTo>
                <a:lnTo>
                  <a:pt x="10646" y="76200"/>
                </a:lnTo>
                <a:lnTo>
                  <a:pt x="762" y="124460"/>
                </a:lnTo>
                <a:lnTo>
                  <a:pt x="3188" y="148590"/>
                </a:lnTo>
                <a:lnTo>
                  <a:pt x="10271" y="170180"/>
                </a:lnTo>
                <a:lnTo>
                  <a:pt x="21711" y="191770"/>
                </a:lnTo>
                <a:lnTo>
                  <a:pt x="37210" y="210820"/>
                </a:lnTo>
                <a:lnTo>
                  <a:pt x="38734" y="213360"/>
                </a:lnTo>
                <a:lnTo>
                  <a:pt x="41020" y="214630"/>
                </a:lnTo>
                <a:lnTo>
                  <a:pt x="43434" y="217170"/>
                </a:lnTo>
                <a:lnTo>
                  <a:pt x="109219" y="217170"/>
                </a:lnTo>
                <a:lnTo>
                  <a:pt x="69518" y="200660"/>
                </a:lnTo>
                <a:lnTo>
                  <a:pt x="38131" y="160020"/>
                </a:lnTo>
                <a:lnTo>
                  <a:pt x="30987" y="124460"/>
                </a:lnTo>
                <a:lnTo>
                  <a:pt x="38328" y="88900"/>
                </a:lnTo>
                <a:lnTo>
                  <a:pt x="58372" y="58420"/>
                </a:lnTo>
                <a:lnTo>
                  <a:pt x="88155" y="38100"/>
                </a:lnTo>
                <a:lnTo>
                  <a:pt x="124713" y="31750"/>
                </a:lnTo>
                <a:lnTo>
                  <a:pt x="521334" y="31750"/>
                </a:lnTo>
                <a:lnTo>
                  <a:pt x="527557" y="24130"/>
                </a:lnTo>
                <a:lnTo>
                  <a:pt x="527557" y="6350"/>
                </a:lnTo>
                <a:lnTo>
                  <a:pt x="521334" y="0"/>
                </a:lnTo>
                <a:close/>
              </a:path>
              <a:path w="699769" h="680719">
                <a:moveTo>
                  <a:pt x="692531" y="0"/>
                </a:moveTo>
                <a:lnTo>
                  <a:pt x="573277" y="0"/>
                </a:lnTo>
                <a:lnTo>
                  <a:pt x="566293" y="6350"/>
                </a:lnTo>
                <a:lnTo>
                  <a:pt x="566293" y="24130"/>
                </a:lnTo>
                <a:lnTo>
                  <a:pt x="573277" y="31750"/>
                </a:lnTo>
                <a:lnTo>
                  <a:pt x="669289" y="31750"/>
                </a:lnTo>
                <a:lnTo>
                  <a:pt x="669289" y="60960"/>
                </a:lnTo>
                <a:lnTo>
                  <a:pt x="123951" y="60960"/>
                </a:lnTo>
                <a:lnTo>
                  <a:pt x="99415" y="66040"/>
                </a:lnTo>
                <a:lnTo>
                  <a:pt x="79486" y="78740"/>
                </a:lnTo>
                <a:lnTo>
                  <a:pt x="66105" y="99060"/>
                </a:lnTo>
                <a:lnTo>
                  <a:pt x="61213" y="124460"/>
                </a:lnTo>
                <a:lnTo>
                  <a:pt x="64785" y="144780"/>
                </a:lnTo>
                <a:lnTo>
                  <a:pt x="74739" y="163830"/>
                </a:lnTo>
                <a:lnTo>
                  <a:pt x="89931" y="177800"/>
                </a:lnTo>
                <a:lnTo>
                  <a:pt x="109219" y="185420"/>
                </a:lnTo>
                <a:lnTo>
                  <a:pt x="109219" y="217170"/>
                </a:lnTo>
                <a:lnTo>
                  <a:pt x="233171" y="217170"/>
                </a:lnTo>
                <a:lnTo>
                  <a:pt x="233171" y="207010"/>
                </a:lnTo>
                <a:lnTo>
                  <a:pt x="139445" y="207010"/>
                </a:lnTo>
                <a:lnTo>
                  <a:pt x="139445" y="153670"/>
                </a:lnTo>
                <a:lnTo>
                  <a:pt x="108457" y="153670"/>
                </a:lnTo>
                <a:lnTo>
                  <a:pt x="100933" y="148590"/>
                </a:lnTo>
                <a:lnTo>
                  <a:pt x="95027" y="142240"/>
                </a:lnTo>
                <a:lnTo>
                  <a:pt x="91170" y="133350"/>
                </a:lnTo>
                <a:lnTo>
                  <a:pt x="89788" y="124460"/>
                </a:lnTo>
                <a:lnTo>
                  <a:pt x="92382" y="111760"/>
                </a:lnTo>
                <a:lnTo>
                  <a:pt x="99488" y="101600"/>
                </a:lnTo>
                <a:lnTo>
                  <a:pt x="110095" y="93980"/>
                </a:lnTo>
                <a:lnTo>
                  <a:pt x="123189" y="91440"/>
                </a:lnTo>
                <a:lnTo>
                  <a:pt x="658368" y="91440"/>
                </a:lnTo>
                <a:lnTo>
                  <a:pt x="658368" y="88900"/>
                </a:lnTo>
                <a:lnTo>
                  <a:pt x="693902" y="88900"/>
                </a:lnTo>
                <a:lnTo>
                  <a:pt x="699388" y="83820"/>
                </a:lnTo>
                <a:lnTo>
                  <a:pt x="699388" y="6350"/>
                </a:lnTo>
                <a:lnTo>
                  <a:pt x="692531" y="0"/>
                </a:lnTo>
                <a:close/>
              </a:path>
              <a:path w="699769" h="680719">
                <a:moveTo>
                  <a:pt x="176275" y="194310"/>
                </a:moveTo>
                <a:lnTo>
                  <a:pt x="168529" y="194310"/>
                </a:lnTo>
                <a:lnTo>
                  <a:pt x="166496" y="195580"/>
                </a:lnTo>
                <a:lnTo>
                  <a:pt x="139445" y="207010"/>
                </a:lnTo>
                <a:lnTo>
                  <a:pt x="233171" y="207010"/>
                </a:lnTo>
                <a:lnTo>
                  <a:pt x="233171" y="205740"/>
                </a:lnTo>
                <a:lnTo>
                  <a:pt x="203707" y="205740"/>
                </a:lnTo>
                <a:lnTo>
                  <a:pt x="178181" y="195580"/>
                </a:lnTo>
                <a:lnTo>
                  <a:pt x="176275" y="194310"/>
                </a:lnTo>
                <a:close/>
              </a:path>
              <a:path w="699769" h="680719">
                <a:moveTo>
                  <a:pt x="233171" y="139700"/>
                </a:moveTo>
                <a:lnTo>
                  <a:pt x="203707" y="139700"/>
                </a:lnTo>
                <a:lnTo>
                  <a:pt x="203707" y="205740"/>
                </a:lnTo>
                <a:lnTo>
                  <a:pt x="233171" y="205740"/>
                </a:lnTo>
                <a:lnTo>
                  <a:pt x="233171" y="187960"/>
                </a:lnTo>
                <a:lnTo>
                  <a:pt x="699388" y="187960"/>
                </a:lnTo>
                <a:lnTo>
                  <a:pt x="699388" y="162560"/>
                </a:lnTo>
                <a:lnTo>
                  <a:pt x="693902" y="157480"/>
                </a:lnTo>
                <a:lnTo>
                  <a:pt x="233171" y="157480"/>
                </a:lnTo>
                <a:lnTo>
                  <a:pt x="233171" y="139700"/>
                </a:lnTo>
                <a:close/>
              </a:path>
              <a:path w="699769" h="680719">
                <a:moveTo>
                  <a:pt x="658368" y="91440"/>
                </a:moveTo>
                <a:lnTo>
                  <a:pt x="626618" y="91440"/>
                </a:lnTo>
                <a:lnTo>
                  <a:pt x="626618" y="157480"/>
                </a:lnTo>
                <a:lnTo>
                  <a:pt x="693902" y="157480"/>
                </a:lnTo>
                <a:lnTo>
                  <a:pt x="692531" y="156210"/>
                </a:lnTo>
                <a:lnTo>
                  <a:pt x="658368" y="156210"/>
                </a:lnTo>
                <a:lnTo>
                  <a:pt x="658368" y="91440"/>
                </a:lnTo>
                <a:close/>
              </a:path>
              <a:path w="699769" h="680719">
                <a:moveTo>
                  <a:pt x="226187" y="109220"/>
                </a:moveTo>
                <a:lnTo>
                  <a:pt x="115443" y="109220"/>
                </a:lnTo>
                <a:lnTo>
                  <a:pt x="108457" y="116840"/>
                </a:lnTo>
                <a:lnTo>
                  <a:pt x="108457" y="153670"/>
                </a:lnTo>
                <a:lnTo>
                  <a:pt x="139445" y="153670"/>
                </a:lnTo>
                <a:lnTo>
                  <a:pt x="139445" y="139700"/>
                </a:lnTo>
                <a:lnTo>
                  <a:pt x="233171" y="139700"/>
                </a:lnTo>
                <a:lnTo>
                  <a:pt x="233171" y="116840"/>
                </a:lnTo>
                <a:lnTo>
                  <a:pt x="226187" y="109220"/>
                </a:lnTo>
                <a:close/>
              </a:path>
              <a:path w="699769" h="680719">
                <a:moveTo>
                  <a:pt x="693902" y="88900"/>
                </a:moveTo>
                <a:lnTo>
                  <a:pt x="658368" y="88900"/>
                </a:lnTo>
                <a:lnTo>
                  <a:pt x="684021" y="90170"/>
                </a:lnTo>
                <a:lnTo>
                  <a:pt x="692531" y="90170"/>
                </a:lnTo>
                <a:lnTo>
                  <a:pt x="693902" y="88900"/>
                </a:lnTo>
                <a:close/>
              </a:path>
            </a:pathLst>
          </a:custGeom>
          <a:solidFill>
            <a:srgbClr val="585858"/>
          </a:solidFill>
        </p:spPr>
        <p:txBody>
          <a:bodyPr wrap="square" lIns="0" tIns="0" rIns="0" bIns="0" rtlCol="0"/>
          <a:lstStyle/>
          <a:p>
            <a:endParaRPr/>
          </a:p>
        </p:txBody>
      </p:sp>
      <p:sp>
        <p:nvSpPr>
          <p:cNvPr id="23" name="object 23"/>
          <p:cNvSpPr/>
          <p:nvPr/>
        </p:nvSpPr>
        <p:spPr>
          <a:xfrm>
            <a:off x="1403238" y="4871465"/>
            <a:ext cx="748030" cy="828040"/>
          </a:xfrm>
          <a:custGeom>
            <a:avLst/>
            <a:gdLst/>
            <a:ahLst/>
            <a:cxnLst/>
            <a:rect l="l" t="t" r="r" b="b"/>
            <a:pathLst>
              <a:path w="748030" h="828039">
                <a:moveTo>
                  <a:pt x="127492" y="660857"/>
                </a:moveTo>
                <a:lnTo>
                  <a:pt x="41767" y="660857"/>
                </a:lnTo>
                <a:lnTo>
                  <a:pt x="30966" y="663155"/>
                </a:lnTo>
                <a:lnTo>
                  <a:pt x="21939" y="669337"/>
                </a:lnTo>
                <a:lnTo>
                  <a:pt x="15746" y="678334"/>
                </a:lnTo>
                <a:lnTo>
                  <a:pt x="13446" y="689076"/>
                </a:lnTo>
                <a:lnTo>
                  <a:pt x="13446" y="714540"/>
                </a:lnTo>
                <a:lnTo>
                  <a:pt x="22355" y="758416"/>
                </a:lnTo>
                <a:lnTo>
                  <a:pt x="46624" y="794343"/>
                </a:lnTo>
                <a:lnTo>
                  <a:pt x="82561" y="818617"/>
                </a:lnTo>
                <a:lnTo>
                  <a:pt x="126476" y="827532"/>
                </a:lnTo>
                <a:lnTo>
                  <a:pt x="634603" y="827532"/>
                </a:lnTo>
                <a:lnTo>
                  <a:pt x="678463" y="818617"/>
                </a:lnTo>
                <a:lnTo>
                  <a:pt x="700147" y="803973"/>
                </a:lnTo>
                <a:lnTo>
                  <a:pt x="628888" y="803973"/>
                </a:lnTo>
                <a:lnTo>
                  <a:pt x="619472" y="802068"/>
                </a:lnTo>
                <a:lnTo>
                  <a:pt x="127492" y="802068"/>
                </a:lnTo>
                <a:lnTo>
                  <a:pt x="92821" y="795111"/>
                </a:lnTo>
                <a:lnTo>
                  <a:pt x="64341" y="776065"/>
                </a:lnTo>
                <a:lnTo>
                  <a:pt x="45053" y="747665"/>
                </a:lnTo>
                <a:lnTo>
                  <a:pt x="37957" y="712647"/>
                </a:lnTo>
                <a:lnTo>
                  <a:pt x="37957" y="686320"/>
                </a:lnTo>
                <a:lnTo>
                  <a:pt x="40751" y="684415"/>
                </a:lnTo>
                <a:lnTo>
                  <a:pt x="129397" y="684415"/>
                </a:lnTo>
                <a:lnTo>
                  <a:pt x="133969" y="678726"/>
                </a:lnTo>
                <a:lnTo>
                  <a:pt x="133969" y="665594"/>
                </a:lnTo>
                <a:lnTo>
                  <a:pt x="127492" y="660857"/>
                </a:lnTo>
                <a:close/>
              </a:path>
              <a:path w="748030" h="828039">
                <a:moveTo>
                  <a:pt x="742045" y="371856"/>
                </a:moveTo>
                <a:lnTo>
                  <a:pt x="728837" y="371856"/>
                </a:lnTo>
                <a:lnTo>
                  <a:pt x="724138" y="377469"/>
                </a:lnTo>
                <a:lnTo>
                  <a:pt x="724138" y="714540"/>
                </a:lnTo>
                <a:lnTo>
                  <a:pt x="717041" y="749163"/>
                </a:lnTo>
                <a:lnTo>
                  <a:pt x="697753" y="777611"/>
                </a:lnTo>
                <a:lnTo>
                  <a:pt x="669274" y="796882"/>
                </a:lnTo>
                <a:lnTo>
                  <a:pt x="634603" y="803973"/>
                </a:lnTo>
                <a:lnTo>
                  <a:pt x="700147" y="803973"/>
                </a:lnTo>
                <a:lnTo>
                  <a:pt x="714406" y="794343"/>
                </a:lnTo>
                <a:lnTo>
                  <a:pt x="738705" y="758416"/>
                </a:lnTo>
                <a:lnTo>
                  <a:pt x="747633" y="714540"/>
                </a:lnTo>
                <a:lnTo>
                  <a:pt x="747633" y="376605"/>
                </a:lnTo>
                <a:lnTo>
                  <a:pt x="742045" y="371856"/>
                </a:lnTo>
                <a:close/>
              </a:path>
              <a:path w="748030" h="828039">
                <a:moveTo>
                  <a:pt x="511032" y="660857"/>
                </a:moveTo>
                <a:lnTo>
                  <a:pt x="168894" y="660857"/>
                </a:lnTo>
                <a:lnTo>
                  <a:pt x="164195" y="667499"/>
                </a:lnTo>
                <a:lnTo>
                  <a:pt x="164195" y="679678"/>
                </a:lnTo>
                <a:lnTo>
                  <a:pt x="169910" y="684415"/>
                </a:lnTo>
                <a:lnTo>
                  <a:pt x="513953" y="684415"/>
                </a:lnTo>
                <a:lnTo>
                  <a:pt x="515731" y="687260"/>
                </a:lnTo>
                <a:lnTo>
                  <a:pt x="515731" y="712647"/>
                </a:lnTo>
                <a:lnTo>
                  <a:pt x="518677" y="739185"/>
                </a:lnTo>
                <a:lnTo>
                  <a:pt x="527208" y="763349"/>
                </a:lnTo>
                <a:lnTo>
                  <a:pt x="540859" y="784517"/>
                </a:lnTo>
                <a:lnTo>
                  <a:pt x="559165" y="802068"/>
                </a:lnTo>
                <a:lnTo>
                  <a:pt x="619472" y="802068"/>
                </a:lnTo>
                <a:lnTo>
                  <a:pt x="593842" y="796882"/>
                </a:lnTo>
                <a:lnTo>
                  <a:pt x="565404" y="777611"/>
                </a:lnTo>
                <a:lnTo>
                  <a:pt x="546324" y="749163"/>
                </a:lnTo>
                <a:lnTo>
                  <a:pt x="539353" y="714540"/>
                </a:lnTo>
                <a:lnTo>
                  <a:pt x="539353" y="689076"/>
                </a:lnTo>
                <a:lnTo>
                  <a:pt x="537053" y="678334"/>
                </a:lnTo>
                <a:lnTo>
                  <a:pt x="530860" y="669337"/>
                </a:lnTo>
                <a:lnTo>
                  <a:pt x="521833" y="663155"/>
                </a:lnTo>
                <a:lnTo>
                  <a:pt x="511032" y="660857"/>
                </a:lnTo>
                <a:close/>
              </a:path>
              <a:path w="748030" h="828039">
                <a:moveTo>
                  <a:pt x="58658" y="165722"/>
                </a:moveTo>
                <a:lnTo>
                  <a:pt x="52054" y="165722"/>
                </a:lnTo>
                <a:lnTo>
                  <a:pt x="45450" y="168490"/>
                </a:lnTo>
                <a:lnTo>
                  <a:pt x="40751" y="171335"/>
                </a:lnTo>
                <a:lnTo>
                  <a:pt x="7731" y="201472"/>
                </a:lnTo>
                <a:lnTo>
                  <a:pt x="2276" y="209414"/>
                </a:lnTo>
                <a:lnTo>
                  <a:pt x="0" y="218427"/>
                </a:lnTo>
                <a:lnTo>
                  <a:pt x="890" y="227440"/>
                </a:lnTo>
                <a:lnTo>
                  <a:pt x="4937" y="235381"/>
                </a:lnTo>
                <a:lnTo>
                  <a:pt x="215122" y="467842"/>
                </a:lnTo>
                <a:lnTo>
                  <a:pt x="217027" y="470700"/>
                </a:lnTo>
                <a:lnTo>
                  <a:pt x="219821" y="472592"/>
                </a:lnTo>
                <a:lnTo>
                  <a:pt x="223504" y="474484"/>
                </a:lnTo>
                <a:lnTo>
                  <a:pt x="223504" y="660857"/>
                </a:lnTo>
                <a:lnTo>
                  <a:pt x="247126" y="660857"/>
                </a:lnTo>
                <a:lnTo>
                  <a:pt x="247126" y="482003"/>
                </a:lnTo>
                <a:lnTo>
                  <a:pt x="309411" y="482003"/>
                </a:lnTo>
                <a:lnTo>
                  <a:pt x="306562" y="476389"/>
                </a:lnTo>
                <a:lnTo>
                  <a:pt x="305483" y="473544"/>
                </a:lnTo>
                <a:lnTo>
                  <a:pt x="282051" y="473544"/>
                </a:lnTo>
                <a:lnTo>
                  <a:pt x="258429" y="462229"/>
                </a:lnTo>
                <a:lnTo>
                  <a:pt x="269336" y="452831"/>
                </a:lnTo>
                <a:lnTo>
                  <a:pt x="233918" y="452831"/>
                </a:lnTo>
                <a:lnTo>
                  <a:pt x="54848" y="254203"/>
                </a:lnTo>
                <a:lnTo>
                  <a:pt x="61579" y="247561"/>
                </a:lnTo>
                <a:lnTo>
                  <a:pt x="94610" y="247561"/>
                </a:lnTo>
                <a:lnTo>
                  <a:pt x="84488" y="236334"/>
                </a:lnTo>
                <a:lnTo>
                  <a:pt x="37957" y="236334"/>
                </a:lnTo>
                <a:lnTo>
                  <a:pt x="23733" y="220281"/>
                </a:lnTo>
                <a:lnTo>
                  <a:pt x="56753" y="191109"/>
                </a:lnTo>
                <a:lnTo>
                  <a:pt x="89948" y="191109"/>
                </a:lnTo>
                <a:lnTo>
                  <a:pt x="74660" y="174193"/>
                </a:lnTo>
                <a:lnTo>
                  <a:pt x="69961" y="169443"/>
                </a:lnTo>
                <a:lnTo>
                  <a:pt x="58658" y="165722"/>
                </a:lnTo>
                <a:close/>
              </a:path>
              <a:path w="748030" h="828039">
                <a:moveTo>
                  <a:pt x="309411" y="482003"/>
                </a:moveTo>
                <a:lnTo>
                  <a:pt x="247126" y="482003"/>
                </a:lnTo>
                <a:lnTo>
                  <a:pt x="281162" y="499872"/>
                </a:lnTo>
                <a:lnTo>
                  <a:pt x="283067" y="500824"/>
                </a:lnTo>
                <a:lnTo>
                  <a:pt x="286750" y="502716"/>
                </a:lnTo>
                <a:lnTo>
                  <a:pt x="294243" y="502716"/>
                </a:lnTo>
                <a:lnTo>
                  <a:pt x="298942" y="500824"/>
                </a:lnTo>
                <a:lnTo>
                  <a:pt x="301863" y="497979"/>
                </a:lnTo>
                <a:lnTo>
                  <a:pt x="308467" y="491413"/>
                </a:lnTo>
                <a:lnTo>
                  <a:pt x="310372" y="483895"/>
                </a:lnTo>
                <a:lnTo>
                  <a:pt x="309411" y="482003"/>
                </a:lnTo>
                <a:close/>
              </a:path>
              <a:path w="748030" h="828039">
                <a:moveTo>
                  <a:pt x="296544" y="449973"/>
                </a:moveTo>
                <a:lnTo>
                  <a:pt x="272653" y="449973"/>
                </a:lnTo>
                <a:lnTo>
                  <a:pt x="282051" y="473544"/>
                </a:lnTo>
                <a:lnTo>
                  <a:pt x="305483" y="473544"/>
                </a:lnTo>
                <a:lnTo>
                  <a:pt x="296544" y="449973"/>
                </a:lnTo>
                <a:close/>
              </a:path>
              <a:path w="748030" h="828039">
                <a:moveTo>
                  <a:pt x="94610" y="247561"/>
                </a:moveTo>
                <a:lnTo>
                  <a:pt x="61579" y="247561"/>
                </a:lnTo>
                <a:lnTo>
                  <a:pt x="240522" y="446265"/>
                </a:lnTo>
                <a:lnTo>
                  <a:pt x="233918" y="452831"/>
                </a:lnTo>
                <a:lnTo>
                  <a:pt x="269336" y="452831"/>
                </a:lnTo>
                <a:lnTo>
                  <a:pt x="272653" y="449973"/>
                </a:lnTo>
                <a:lnTo>
                  <a:pt x="296544" y="449973"/>
                </a:lnTo>
                <a:lnTo>
                  <a:pt x="288689" y="429260"/>
                </a:lnTo>
                <a:lnTo>
                  <a:pt x="258429" y="429260"/>
                </a:lnTo>
                <a:lnTo>
                  <a:pt x="94610" y="247561"/>
                </a:lnTo>
                <a:close/>
              </a:path>
              <a:path w="748030" h="828039">
                <a:moveTo>
                  <a:pt x="119744" y="224078"/>
                </a:moveTo>
                <a:lnTo>
                  <a:pt x="86979" y="224078"/>
                </a:lnTo>
                <a:lnTo>
                  <a:pt x="266049" y="422694"/>
                </a:lnTo>
                <a:lnTo>
                  <a:pt x="258429" y="429260"/>
                </a:lnTo>
                <a:lnTo>
                  <a:pt x="288689" y="429260"/>
                </a:lnTo>
                <a:lnTo>
                  <a:pt x="287639" y="426491"/>
                </a:lnTo>
                <a:lnTo>
                  <a:pt x="287639" y="417957"/>
                </a:lnTo>
                <a:lnTo>
                  <a:pt x="285734" y="410438"/>
                </a:lnTo>
                <a:lnTo>
                  <a:pt x="282051" y="405777"/>
                </a:lnTo>
                <a:lnTo>
                  <a:pt x="245221" y="364350"/>
                </a:lnTo>
                <a:lnTo>
                  <a:pt x="245221" y="338886"/>
                </a:lnTo>
                <a:lnTo>
                  <a:pt x="223504" y="338886"/>
                </a:lnTo>
                <a:lnTo>
                  <a:pt x="119744" y="224078"/>
                </a:lnTo>
                <a:close/>
              </a:path>
              <a:path w="748030" h="828039">
                <a:moveTo>
                  <a:pt x="720328" y="0"/>
                </a:moveTo>
                <a:lnTo>
                  <a:pt x="251952" y="0"/>
                </a:lnTo>
                <a:lnTo>
                  <a:pt x="240702" y="2298"/>
                </a:lnTo>
                <a:lnTo>
                  <a:pt x="231679" y="8482"/>
                </a:lnTo>
                <a:lnTo>
                  <a:pt x="225680" y="17482"/>
                </a:lnTo>
                <a:lnTo>
                  <a:pt x="223504" y="28232"/>
                </a:lnTo>
                <a:lnTo>
                  <a:pt x="223504" y="338886"/>
                </a:lnTo>
                <a:lnTo>
                  <a:pt x="245221" y="338886"/>
                </a:lnTo>
                <a:lnTo>
                  <a:pt x="245221" y="24511"/>
                </a:lnTo>
                <a:lnTo>
                  <a:pt x="248142" y="23558"/>
                </a:lnTo>
                <a:lnTo>
                  <a:pt x="744784" y="23558"/>
                </a:lnTo>
                <a:lnTo>
                  <a:pt x="744688" y="17080"/>
                </a:lnTo>
                <a:lnTo>
                  <a:pt x="739632" y="8362"/>
                </a:lnTo>
                <a:lnTo>
                  <a:pt x="731051" y="2283"/>
                </a:lnTo>
                <a:lnTo>
                  <a:pt x="720328" y="0"/>
                </a:lnTo>
                <a:close/>
              </a:path>
              <a:path w="748030" h="828039">
                <a:moveTo>
                  <a:pt x="89948" y="191109"/>
                </a:moveTo>
                <a:lnTo>
                  <a:pt x="56753" y="191109"/>
                </a:lnTo>
                <a:lnTo>
                  <a:pt x="70977" y="207086"/>
                </a:lnTo>
                <a:lnTo>
                  <a:pt x="37957" y="236334"/>
                </a:lnTo>
                <a:lnTo>
                  <a:pt x="84488" y="236334"/>
                </a:lnTo>
                <a:lnTo>
                  <a:pt x="79359" y="230644"/>
                </a:lnTo>
                <a:lnTo>
                  <a:pt x="86979" y="224078"/>
                </a:lnTo>
                <a:lnTo>
                  <a:pt x="119744" y="224078"/>
                </a:lnTo>
                <a:lnTo>
                  <a:pt x="89948" y="191109"/>
                </a:lnTo>
                <a:close/>
              </a:path>
              <a:path w="748030" h="828039">
                <a:moveTo>
                  <a:pt x="744784" y="23558"/>
                </a:moveTo>
                <a:lnTo>
                  <a:pt x="720328" y="23558"/>
                </a:lnTo>
                <a:lnTo>
                  <a:pt x="721217" y="26327"/>
                </a:lnTo>
                <a:lnTo>
                  <a:pt x="721217" y="193001"/>
                </a:lnTo>
                <a:lnTo>
                  <a:pt x="727821" y="197675"/>
                </a:lnTo>
                <a:lnTo>
                  <a:pt x="740140" y="197675"/>
                </a:lnTo>
                <a:lnTo>
                  <a:pt x="744839" y="192062"/>
                </a:lnTo>
                <a:lnTo>
                  <a:pt x="744784" y="23558"/>
                </a:lnTo>
                <a:close/>
              </a:path>
            </a:pathLst>
          </a:custGeom>
          <a:solidFill>
            <a:srgbClr val="FF9999"/>
          </a:solidFill>
        </p:spPr>
        <p:txBody>
          <a:bodyPr wrap="square" lIns="0" tIns="0" rIns="0" bIns="0" rtlCol="0"/>
          <a:lstStyle/>
          <a:p>
            <a:endParaRPr/>
          </a:p>
        </p:txBody>
      </p:sp>
      <p:sp>
        <p:nvSpPr>
          <p:cNvPr id="24" name="object 24"/>
          <p:cNvSpPr/>
          <p:nvPr/>
        </p:nvSpPr>
        <p:spPr>
          <a:xfrm>
            <a:off x="2139695" y="5098542"/>
            <a:ext cx="0" cy="116205"/>
          </a:xfrm>
          <a:custGeom>
            <a:avLst/>
            <a:gdLst/>
            <a:ahLst/>
            <a:cxnLst/>
            <a:rect l="l" t="t" r="r" b="b"/>
            <a:pathLst>
              <a:path h="116204">
                <a:moveTo>
                  <a:pt x="0" y="0"/>
                </a:moveTo>
                <a:lnTo>
                  <a:pt x="0" y="115824"/>
                </a:lnTo>
              </a:path>
            </a:pathLst>
          </a:custGeom>
          <a:ln w="24130">
            <a:solidFill>
              <a:srgbClr val="FF9999"/>
            </a:solidFill>
          </a:ln>
        </p:spPr>
        <p:txBody>
          <a:bodyPr wrap="square" lIns="0" tIns="0" rIns="0" bIns="0" rtlCol="0"/>
          <a:lstStyle/>
          <a:p>
            <a:endParaRPr/>
          </a:p>
        </p:txBody>
      </p:sp>
      <p:sp>
        <p:nvSpPr>
          <p:cNvPr id="25" name="object 25"/>
          <p:cNvSpPr/>
          <p:nvPr/>
        </p:nvSpPr>
        <p:spPr>
          <a:xfrm>
            <a:off x="1708405" y="5115383"/>
            <a:ext cx="81279" cy="80695"/>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1815210" y="5147310"/>
            <a:ext cx="85090" cy="24765"/>
          </a:xfrm>
          <a:custGeom>
            <a:avLst/>
            <a:gdLst/>
            <a:ahLst/>
            <a:cxnLst/>
            <a:rect l="l" t="t" r="r" b="b"/>
            <a:pathLst>
              <a:path w="85089" h="24764">
                <a:moveTo>
                  <a:pt x="78612" y="0"/>
                </a:moveTo>
                <a:lnTo>
                  <a:pt x="6476" y="0"/>
                </a:lnTo>
                <a:lnTo>
                  <a:pt x="1777" y="5867"/>
                </a:lnTo>
                <a:lnTo>
                  <a:pt x="1777" y="11658"/>
                </a:lnTo>
                <a:lnTo>
                  <a:pt x="0" y="18516"/>
                </a:lnTo>
                <a:lnTo>
                  <a:pt x="6476" y="24307"/>
                </a:lnTo>
                <a:lnTo>
                  <a:pt x="80518" y="24307"/>
                </a:lnTo>
                <a:lnTo>
                  <a:pt x="85089" y="18516"/>
                </a:lnTo>
                <a:lnTo>
                  <a:pt x="85089" y="4889"/>
                </a:lnTo>
                <a:lnTo>
                  <a:pt x="78612" y="0"/>
                </a:lnTo>
                <a:close/>
              </a:path>
            </a:pathLst>
          </a:custGeom>
          <a:solidFill>
            <a:srgbClr val="FF9999"/>
          </a:solidFill>
        </p:spPr>
        <p:txBody>
          <a:bodyPr wrap="square" lIns="0" tIns="0" rIns="0" bIns="0" rtlCol="0"/>
          <a:lstStyle/>
          <a:p>
            <a:endParaRPr/>
          </a:p>
        </p:txBody>
      </p:sp>
      <p:sp>
        <p:nvSpPr>
          <p:cNvPr id="27" name="object 27"/>
          <p:cNvSpPr/>
          <p:nvPr/>
        </p:nvSpPr>
        <p:spPr>
          <a:xfrm>
            <a:off x="1816735" y="5187696"/>
            <a:ext cx="230504" cy="0"/>
          </a:xfrm>
          <a:custGeom>
            <a:avLst/>
            <a:gdLst/>
            <a:ahLst/>
            <a:cxnLst/>
            <a:rect l="l" t="t" r="r" b="b"/>
            <a:pathLst>
              <a:path w="230505">
                <a:moveTo>
                  <a:pt x="0" y="0"/>
                </a:moveTo>
                <a:lnTo>
                  <a:pt x="229996" y="0"/>
                </a:lnTo>
              </a:path>
            </a:pathLst>
          </a:custGeom>
          <a:ln w="22707">
            <a:solidFill>
              <a:srgbClr val="FF9999"/>
            </a:solidFill>
          </a:ln>
        </p:spPr>
        <p:txBody>
          <a:bodyPr wrap="square" lIns="0" tIns="0" rIns="0" bIns="0" rtlCol="0"/>
          <a:lstStyle/>
          <a:p>
            <a:endParaRPr/>
          </a:p>
        </p:txBody>
      </p:sp>
      <p:sp>
        <p:nvSpPr>
          <p:cNvPr id="28" name="object 28"/>
          <p:cNvSpPr/>
          <p:nvPr/>
        </p:nvSpPr>
        <p:spPr>
          <a:xfrm>
            <a:off x="1815210" y="5113859"/>
            <a:ext cx="24130" cy="24765"/>
          </a:xfrm>
          <a:custGeom>
            <a:avLst/>
            <a:gdLst/>
            <a:ahLst/>
            <a:cxnLst/>
            <a:rect l="l" t="t" r="r" b="b"/>
            <a:pathLst>
              <a:path w="24130" h="24764">
                <a:moveTo>
                  <a:pt x="18795" y="0"/>
                </a:moveTo>
                <a:lnTo>
                  <a:pt x="6222" y="0"/>
                </a:lnTo>
                <a:lnTo>
                  <a:pt x="1777" y="5791"/>
                </a:lnTo>
                <a:lnTo>
                  <a:pt x="1777" y="11671"/>
                </a:lnTo>
                <a:lnTo>
                  <a:pt x="0" y="17462"/>
                </a:lnTo>
                <a:lnTo>
                  <a:pt x="6222" y="24307"/>
                </a:lnTo>
                <a:lnTo>
                  <a:pt x="19684" y="24307"/>
                </a:lnTo>
                <a:lnTo>
                  <a:pt x="24130" y="17462"/>
                </a:lnTo>
                <a:lnTo>
                  <a:pt x="24130" y="4813"/>
                </a:lnTo>
                <a:lnTo>
                  <a:pt x="18795" y="0"/>
                </a:lnTo>
                <a:close/>
              </a:path>
            </a:pathLst>
          </a:custGeom>
          <a:solidFill>
            <a:srgbClr val="FF9999"/>
          </a:solidFill>
        </p:spPr>
        <p:txBody>
          <a:bodyPr wrap="square" lIns="0" tIns="0" rIns="0" bIns="0" rtlCol="0"/>
          <a:lstStyle/>
          <a:p>
            <a:endParaRPr/>
          </a:p>
        </p:txBody>
      </p:sp>
      <p:sp>
        <p:nvSpPr>
          <p:cNvPr id="29" name="object 29"/>
          <p:cNvSpPr/>
          <p:nvPr/>
        </p:nvSpPr>
        <p:spPr>
          <a:xfrm>
            <a:off x="1708405" y="5243321"/>
            <a:ext cx="81279" cy="82296"/>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1815210" y="5275403"/>
            <a:ext cx="85090" cy="24765"/>
          </a:xfrm>
          <a:custGeom>
            <a:avLst/>
            <a:gdLst/>
            <a:ahLst/>
            <a:cxnLst/>
            <a:rect l="l" t="t" r="r" b="b"/>
            <a:pathLst>
              <a:path w="85089" h="24764">
                <a:moveTo>
                  <a:pt x="78612" y="0"/>
                </a:moveTo>
                <a:lnTo>
                  <a:pt x="6476" y="0"/>
                </a:lnTo>
                <a:lnTo>
                  <a:pt x="1777" y="5791"/>
                </a:lnTo>
                <a:lnTo>
                  <a:pt x="1777" y="12649"/>
                </a:lnTo>
                <a:lnTo>
                  <a:pt x="0" y="19418"/>
                </a:lnTo>
                <a:lnTo>
                  <a:pt x="6476" y="24231"/>
                </a:lnTo>
                <a:lnTo>
                  <a:pt x="80518" y="24231"/>
                </a:lnTo>
                <a:lnTo>
                  <a:pt x="85089" y="18440"/>
                </a:lnTo>
                <a:lnTo>
                  <a:pt x="85089" y="4813"/>
                </a:lnTo>
                <a:lnTo>
                  <a:pt x="78612" y="0"/>
                </a:lnTo>
                <a:close/>
              </a:path>
            </a:pathLst>
          </a:custGeom>
          <a:solidFill>
            <a:srgbClr val="FF9999"/>
          </a:solidFill>
        </p:spPr>
        <p:txBody>
          <a:bodyPr wrap="square" lIns="0" tIns="0" rIns="0" bIns="0" rtlCol="0"/>
          <a:lstStyle/>
          <a:p>
            <a:endParaRPr/>
          </a:p>
        </p:txBody>
      </p:sp>
      <p:sp>
        <p:nvSpPr>
          <p:cNvPr id="31" name="object 31"/>
          <p:cNvSpPr/>
          <p:nvPr/>
        </p:nvSpPr>
        <p:spPr>
          <a:xfrm>
            <a:off x="1816735" y="5315749"/>
            <a:ext cx="230504" cy="0"/>
          </a:xfrm>
          <a:custGeom>
            <a:avLst/>
            <a:gdLst/>
            <a:ahLst/>
            <a:cxnLst/>
            <a:rect l="l" t="t" r="r" b="b"/>
            <a:pathLst>
              <a:path w="230505">
                <a:moveTo>
                  <a:pt x="0" y="0"/>
                </a:moveTo>
                <a:lnTo>
                  <a:pt x="229996" y="0"/>
                </a:lnTo>
              </a:path>
            </a:pathLst>
          </a:custGeom>
          <a:ln w="22783">
            <a:solidFill>
              <a:srgbClr val="FF9999"/>
            </a:solidFill>
          </a:ln>
        </p:spPr>
        <p:txBody>
          <a:bodyPr wrap="square" lIns="0" tIns="0" rIns="0" bIns="0" rtlCol="0"/>
          <a:lstStyle/>
          <a:p>
            <a:endParaRPr/>
          </a:p>
        </p:txBody>
      </p:sp>
      <p:sp>
        <p:nvSpPr>
          <p:cNvPr id="32" name="object 32"/>
          <p:cNvSpPr/>
          <p:nvPr/>
        </p:nvSpPr>
        <p:spPr>
          <a:xfrm>
            <a:off x="1815210" y="5241798"/>
            <a:ext cx="24130" cy="24765"/>
          </a:xfrm>
          <a:custGeom>
            <a:avLst/>
            <a:gdLst/>
            <a:ahLst/>
            <a:cxnLst/>
            <a:rect l="l" t="t" r="r" b="b"/>
            <a:pathLst>
              <a:path w="24130" h="24764">
                <a:moveTo>
                  <a:pt x="18795" y="0"/>
                </a:moveTo>
                <a:lnTo>
                  <a:pt x="6222" y="0"/>
                </a:lnTo>
                <a:lnTo>
                  <a:pt x="1777" y="5892"/>
                </a:lnTo>
                <a:lnTo>
                  <a:pt x="1777" y="11696"/>
                </a:lnTo>
                <a:lnTo>
                  <a:pt x="0" y="18491"/>
                </a:lnTo>
                <a:lnTo>
                  <a:pt x="6222" y="24383"/>
                </a:lnTo>
                <a:lnTo>
                  <a:pt x="19684" y="24383"/>
                </a:lnTo>
                <a:lnTo>
                  <a:pt x="24130" y="18491"/>
                </a:lnTo>
                <a:lnTo>
                  <a:pt x="24130" y="4914"/>
                </a:lnTo>
                <a:lnTo>
                  <a:pt x="18795" y="0"/>
                </a:lnTo>
                <a:close/>
              </a:path>
            </a:pathLst>
          </a:custGeom>
          <a:solidFill>
            <a:srgbClr val="FF9999"/>
          </a:solidFill>
        </p:spPr>
        <p:txBody>
          <a:bodyPr wrap="square" lIns="0" tIns="0" rIns="0" bIns="0" rtlCol="0"/>
          <a:lstStyle/>
          <a:p>
            <a:endParaRPr/>
          </a:p>
        </p:txBody>
      </p:sp>
      <p:sp>
        <p:nvSpPr>
          <p:cNvPr id="33" name="object 33"/>
          <p:cNvSpPr/>
          <p:nvPr/>
        </p:nvSpPr>
        <p:spPr>
          <a:xfrm>
            <a:off x="1708405" y="5371338"/>
            <a:ext cx="81279" cy="82296"/>
          </a:xfrm>
          <a:prstGeom prst="rect">
            <a:avLst/>
          </a:prstGeom>
          <a:blipFill>
            <a:blip r:embed="rId7" cstate="print"/>
            <a:stretch>
              <a:fillRect/>
            </a:stretch>
          </a:blipFill>
        </p:spPr>
        <p:txBody>
          <a:bodyPr wrap="square" lIns="0" tIns="0" rIns="0" bIns="0" rtlCol="0"/>
          <a:lstStyle/>
          <a:p>
            <a:endParaRPr/>
          </a:p>
        </p:txBody>
      </p:sp>
      <p:sp>
        <p:nvSpPr>
          <p:cNvPr id="34" name="object 34"/>
          <p:cNvSpPr/>
          <p:nvPr/>
        </p:nvSpPr>
        <p:spPr>
          <a:xfrm>
            <a:off x="1815210" y="5403419"/>
            <a:ext cx="85090" cy="24765"/>
          </a:xfrm>
          <a:custGeom>
            <a:avLst/>
            <a:gdLst/>
            <a:ahLst/>
            <a:cxnLst/>
            <a:rect l="l" t="t" r="r" b="b"/>
            <a:pathLst>
              <a:path w="85089" h="24764">
                <a:moveTo>
                  <a:pt x="78612" y="0"/>
                </a:moveTo>
                <a:lnTo>
                  <a:pt x="6476" y="0"/>
                </a:lnTo>
                <a:lnTo>
                  <a:pt x="1777" y="6769"/>
                </a:lnTo>
                <a:lnTo>
                  <a:pt x="1777" y="12649"/>
                </a:lnTo>
                <a:lnTo>
                  <a:pt x="0" y="19418"/>
                </a:lnTo>
                <a:lnTo>
                  <a:pt x="6476" y="24307"/>
                </a:lnTo>
                <a:lnTo>
                  <a:pt x="80518" y="24307"/>
                </a:lnTo>
                <a:lnTo>
                  <a:pt x="85089" y="18440"/>
                </a:lnTo>
                <a:lnTo>
                  <a:pt x="85089" y="4902"/>
                </a:lnTo>
                <a:lnTo>
                  <a:pt x="78612" y="0"/>
                </a:lnTo>
                <a:close/>
              </a:path>
            </a:pathLst>
          </a:custGeom>
          <a:solidFill>
            <a:srgbClr val="FF9999"/>
          </a:solidFill>
        </p:spPr>
        <p:txBody>
          <a:bodyPr wrap="square" lIns="0" tIns="0" rIns="0" bIns="0" rtlCol="0"/>
          <a:lstStyle/>
          <a:p>
            <a:endParaRPr/>
          </a:p>
        </p:txBody>
      </p:sp>
      <p:sp>
        <p:nvSpPr>
          <p:cNvPr id="35" name="object 35"/>
          <p:cNvSpPr/>
          <p:nvPr/>
        </p:nvSpPr>
        <p:spPr>
          <a:xfrm>
            <a:off x="1815211" y="5446052"/>
            <a:ext cx="231775" cy="0"/>
          </a:xfrm>
          <a:custGeom>
            <a:avLst/>
            <a:gdLst/>
            <a:ahLst/>
            <a:cxnLst/>
            <a:rect l="l" t="t" r="r" b="b"/>
            <a:pathLst>
              <a:path w="231775">
                <a:moveTo>
                  <a:pt x="0" y="0"/>
                </a:moveTo>
                <a:lnTo>
                  <a:pt x="231520" y="0"/>
                </a:lnTo>
              </a:path>
            </a:pathLst>
          </a:custGeom>
          <a:ln w="24307">
            <a:solidFill>
              <a:srgbClr val="FF9999"/>
            </a:solidFill>
          </a:ln>
        </p:spPr>
        <p:txBody>
          <a:bodyPr wrap="square" lIns="0" tIns="0" rIns="0" bIns="0" rtlCol="0"/>
          <a:lstStyle/>
          <a:p>
            <a:endParaRPr/>
          </a:p>
        </p:txBody>
      </p:sp>
      <p:sp>
        <p:nvSpPr>
          <p:cNvPr id="36" name="object 36"/>
          <p:cNvSpPr/>
          <p:nvPr/>
        </p:nvSpPr>
        <p:spPr>
          <a:xfrm>
            <a:off x="1815210" y="5369815"/>
            <a:ext cx="24130" cy="24765"/>
          </a:xfrm>
          <a:custGeom>
            <a:avLst/>
            <a:gdLst/>
            <a:ahLst/>
            <a:cxnLst/>
            <a:rect l="l" t="t" r="r" b="b"/>
            <a:pathLst>
              <a:path w="24130" h="24764">
                <a:moveTo>
                  <a:pt x="18795" y="0"/>
                </a:moveTo>
                <a:lnTo>
                  <a:pt x="6222" y="0"/>
                </a:lnTo>
                <a:lnTo>
                  <a:pt x="1777" y="5892"/>
                </a:lnTo>
                <a:lnTo>
                  <a:pt x="1777" y="12687"/>
                </a:lnTo>
                <a:lnTo>
                  <a:pt x="0" y="18580"/>
                </a:lnTo>
                <a:lnTo>
                  <a:pt x="6222" y="24384"/>
                </a:lnTo>
                <a:lnTo>
                  <a:pt x="19684" y="24384"/>
                </a:lnTo>
                <a:lnTo>
                  <a:pt x="24130" y="18580"/>
                </a:lnTo>
                <a:lnTo>
                  <a:pt x="24130" y="4914"/>
                </a:lnTo>
                <a:lnTo>
                  <a:pt x="18795" y="0"/>
                </a:lnTo>
                <a:close/>
              </a:path>
            </a:pathLst>
          </a:custGeom>
          <a:solidFill>
            <a:srgbClr val="FF9999"/>
          </a:solidFill>
        </p:spPr>
        <p:txBody>
          <a:bodyPr wrap="square" lIns="0" tIns="0" rIns="0" bIns="0" rtlCol="0"/>
          <a:lstStyle/>
          <a:p>
            <a:endParaRPr/>
          </a:p>
        </p:txBody>
      </p:sp>
      <p:sp>
        <p:nvSpPr>
          <p:cNvPr id="37" name="object 37"/>
          <p:cNvSpPr/>
          <p:nvPr/>
        </p:nvSpPr>
        <p:spPr>
          <a:xfrm>
            <a:off x="1713103" y="4947666"/>
            <a:ext cx="353695" cy="93345"/>
          </a:xfrm>
          <a:custGeom>
            <a:avLst/>
            <a:gdLst/>
            <a:ahLst/>
            <a:cxnLst/>
            <a:rect l="l" t="t" r="r" b="b"/>
            <a:pathLst>
              <a:path w="353694" h="93345">
                <a:moveTo>
                  <a:pt x="347726" y="0"/>
                </a:moveTo>
                <a:lnTo>
                  <a:pt x="4699" y="0"/>
                </a:lnTo>
                <a:lnTo>
                  <a:pt x="0" y="6553"/>
                </a:lnTo>
                <a:lnTo>
                  <a:pt x="0" y="88290"/>
                </a:lnTo>
                <a:lnTo>
                  <a:pt x="5588" y="92887"/>
                </a:lnTo>
                <a:lnTo>
                  <a:pt x="347726" y="92887"/>
                </a:lnTo>
                <a:lnTo>
                  <a:pt x="353441" y="88290"/>
                </a:lnTo>
                <a:lnTo>
                  <a:pt x="353441" y="69646"/>
                </a:lnTo>
                <a:lnTo>
                  <a:pt x="23495" y="69646"/>
                </a:lnTo>
                <a:lnTo>
                  <a:pt x="23495" y="25107"/>
                </a:lnTo>
                <a:lnTo>
                  <a:pt x="353441" y="25107"/>
                </a:lnTo>
                <a:lnTo>
                  <a:pt x="353441" y="4673"/>
                </a:lnTo>
                <a:lnTo>
                  <a:pt x="347726" y="0"/>
                </a:lnTo>
                <a:close/>
              </a:path>
              <a:path w="353694" h="93345">
                <a:moveTo>
                  <a:pt x="353441" y="25107"/>
                </a:moveTo>
                <a:lnTo>
                  <a:pt x="328803" y="25107"/>
                </a:lnTo>
                <a:lnTo>
                  <a:pt x="328803" y="69646"/>
                </a:lnTo>
                <a:lnTo>
                  <a:pt x="353441" y="69646"/>
                </a:lnTo>
                <a:lnTo>
                  <a:pt x="353441" y="25107"/>
                </a:lnTo>
                <a:close/>
              </a:path>
            </a:pathLst>
          </a:custGeom>
          <a:solidFill>
            <a:srgbClr val="FF9999"/>
          </a:solidFill>
        </p:spPr>
        <p:txBody>
          <a:bodyPr wrap="square" lIns="0" tIns="0" rIns="0" bIns="0" rtlCol="0"/>
          <a:lstStyle/>
          <a:p>
            <a:endParaRPr/>
          </a:p>
        </p:txBody>
      </p:sp>
      <p:sp>
        <p:nvSpPr>
          <p:cNvPr id="38" name="object 38"/>
          <p:cNvSpPr txBox="1"/>
          <p:nvPr/>
        </p:nvSpPr>
        <p:spPr>
          <a:xfrm>
            <a:off x="177496" y="4486351"/>
            <a:ext cx="1209675" cy="453390"/>
          </a:xfrm>
          <a:prstGeom prst="rect">
            <a:avLst/>
          </a:prstGeom>
        </p:spPr>
        <p:txBody>
          <a:bodyPr vert="horz" wrap="square" lIns="0" tIns="13335" rIns="0" bIns="0" rtlCol="0">
            <a:spAutoFit/>
          </a:bodyPr>
          <a:lstStyle/>
          <a:p>
            <a:pPr marL="635" algn="ctr">
              <a:spcBef>
                <a:spcPts val="105"/>
              </a:spcBef>
            </a:pPr>
            <a:r>
              <a:rPr sz="1400" dirty="0">
                <a:latin typeface="Arial"/>
                <a:cs typeface="Arial"/>
              </a:rPr>
              <a:t>task-specific</a:t>
            </a:r>
            <a:endParaRPr sz="1400">
              <a:latin typeface="Arial"/>
              <a:cs typeface="Arial"/>
            </a:endParaRPr>
          </a:p>
          <a:p>
            <a:pPr algn="ctr">
              <a:lnSpc>
                <a:spcPct val="100000"/>
              </a:lnSpc>
            </a:pPr>
            <a:r>
              <a:rPr sz="1400" dirty="0">
                <a:latin typeface="Arial"/>
                <a:cs typeface="Arial"/>
              </a:rPr>
              <a:t>annotated</a:t>
            </a:r>
            <a:r>
              <a:rPr sz="1400" spc="-110" dirty="0">
                <a:latin typeface="Arial"/>
                <a:cs typeface="Arial"/>
              </a:rPr>
              <a:t> </a:t>
            </a:r>
            <a:r>
              <a:rPr sz="1400" dirty="0">
                <a:latin typeface="Arial"/>
                <a:cs typeface="Arial"/>
              </a:rPr>
              <a:t>data</a:t>
            </a:r>
            <a:endParaRPr sz="1400">
              <a:latin typeface="Arial"/>
              <a:cs typeface="Arial"/>
            </a:endParaRPr>
          </a:p>
        </p:txBody>
      </p:sp>
      <p:sp>
        <p:nvSpPr>
          <p:cNvPr id="39" name="object 39"/>
          <p:cNvSpPr txBox="1"/>
          <p:nvPr/>
        </p:nvSpPr>
        <p:spPr>
          <a:xfrm>
            <a:off x="313131" y="2712975"/>
            <a:ext cx="1014730" cy="452755"/>
          </a:xfrm>
          <a:prstGeom prst="rect">
            <a:avLst/>
          </a:prstGeom>
        </p:spPr>
        <p:txBody>
          <a:bodyPr vert="horz" wrap="square" lIns="0" tIns="13335" rIns="0" bIns="0" rtlCol="0">
            <a:spAutoFit/>
          </a:bodyPr>
          <a:lstStyle/>
          <a:p>
            <a:pPr marL="332740" marR="5080" indent="-320040">
              <a:spcBef>
                <a:spcPts val="105"/>
              </a:spcBef>
            </a:pPr>
            <a:r>
              <a:rPr sz="1400" dirty="0">
                <a:latin typeface="Arial"/>
                <a:cs typeface="Arial"/>
              </a:rPr>
              <a:t>unannot</a:t>
            </a:r>
            <a:r>
              <a:rPr sz="1400" spc="-15" dirty="0">
                <a:latin typeface="Arial"/>
                <a:cs typeface="Arial"/>
              </a:rPr>
              <a:t>a</a:t>
            </a:r>
            <a:r>
              <a:rPr sz="1400" dirty="0">
                <a:latin typeface="Arial"/>
                <a:cs typeface="Arial"/>
              </a:rPr>
              <a:t>t</a:t>
            </a:r>
            <a:r>
              <a:rPr sz="1400" spc="-15" dirty="0">
                <a:latin typeface="Arial"/>
                <a:cs typeface="Arial"/>
              </a:rPr>
              <a:t>e</a:t>
            </a:r>
            <a:r>
              <a:rPr sz="1400" dirty="0">
                <a:latin typeface="Arial"/>
                <a:cs typeface="Arial"/>
              </a:rPr>
              <a:t>d  data</a:t>
            </a:r>
            <a:endParaRPr sz="1400">
              <a:latin typeface="Arial"/>
              <a:cs typeface="Arial"/>
            </a:endParaRPr>
          </a:p>
        </p:txBody>
      </p:sp>
      <p:sp>
        <p:nvSpPr>
          <p:cNvPr id="40" name="object 40"/>
          <p:cNvSpPr txBox="1"/>
          <p:nvPr/>
        </p:nvSpPr>
        <p:spPr>
          <a:xfrm>
            <a:off x="3307841" y="3950207"/>
            <a:ext cx="1102360" cy="436658"/>
          </a:xfrm>
          <a:prstGeom prst="rect">
            <a:avLst/>
          </a:prstGeom>
          <a:solidFill>
            <a:srgbClr val="51C3F8"/>
          </a:solidFill>
          <a:ln w="25400">
            <a:solidFill>
              <a:srgbClr val="08A4EE"/>
            </a:solidFill>
          </a:ln>
        </p:spPr>
        <p:txBody>
          <a:bodyPr vert="horz" wrap="square" lIns="0" tIns="188595" rIns="0" bIns="0" rtlCol="0">
            <a:spAutoFit/>
          </a:bodyPr>
          <a:lstStyle/>
          <a:p>
            <a:pPr marL="273050">
              <a:spcBef>
                <a:spcPts val="1485"/>
              </a:spcBef>
            </a:pPr>
            <a:r>
              <a:rPr sz="1600" spc="-5" dirty="0">
                <a:latin typeface="Arial"/>
                <a:cs typeface="Arial"/>
              </a:rPr>
              <a:t>Model</a:t>
            </a:r>
            <a:endParaRPr sz="1600">
              <a:latin typeface="Arial"/>
              <a:cs typeface="Arial"/>
            </a:endParaRPr>
          </a:p>
        </p:txBody>
      </p:sp>
      <p:sp>
        <p:nvSpPr>
          <p:cNvPr id="41" name="object 41"/>
          <p:cNvSpPr/>
          <p:nvPr/>
        </p:nvSpPr>
        <p:spPr>
          <a:xfrm>
            <a:off x="2413254" y="4148328"/>
            <a:ext cx="812800" cy="234950"/>
          </a:xfrm>
          <a:custGeom>
            <a:avLst/>
            <a:gdLst/>
            <a:ahLst/>
            <a:cxnLst/>
            <a:rect l="l" t="t" r="r" b="b"/>
            <a:pathLst>
              <a:path w="812800" h="234950">
                <a:moveTo>
                  <a:pt x="694944" y="0"/>
                </a:moveTo>
                <a:lnTo>
                  <a:pt x="694944" y="58674"/>
                </a:lnTo>
                <a:lnTo>
                  <a:pt x="0" y="58674"/>
                </a:lnTo>
                <a:lnTo>
                  <a:pt x="0" y="176022"/>
                </a:lnTo>
                <a:lnTo>
                  <a:pt x="694944" y="176022"/>
                </a:lnTo>
                <a:lnTo>
                  <a:pt x="694944" y="234696"/>
                </a:lnTo>
                <a:lnTo>
                  <a:pt x="812291" y="117348"/>
                </a:lnTo>
                <a:lnTo>
                  <a:pt x="694944" y="0"/>
                </a:lnTo>
                <a:close/>
              </a:path>
            </a:pathLst>
          </a:custGeom>
          <a:solidFill>
            <a:srgbClr val="000000"/>
          </a:solidFill>
        </p:spPr>
        <p:txBody>
          <a:bodyPr wrap="square" lIns="0" tIns="0" rIns="0" bIns="0" rtlCol="0"/>
          <a:lstStyle/>
          <a:p>
            <a:endParaRPr/>
          </a:p>
        </p:txBody>
      </p:sp>
      <p:sp>
        <p:nvSpPr>
          <p:cNvPr id="42" name="object 42"/>
          <p:cNvSpPr/>
          <p:nvPr/>
        </p:nvSpPr>
        <p:spPr>
          <a:xfrm>
            <a:off x="2413254" y="4148328"/>
            <a:ext cx="812800" cy="234950"/>
          </a:xfrm>
          <a:custGeom>
            <a:avLst/>
            <a:gdLst/>
            <a:ahLst/>
            <a:cxnLst/>
            <a:rect l="l" t="t" r="r" b="b"/>
            <a:pathLst>
              <a:path w="812800" h="234950">
                <a:moveTo>
                  <a:pt x="0" y="58674"/>
                </a:moveTo>
                <a:lnTo>
                  <a:pt x="694944" y="58674"/>
                </a:lnTo>
                <a:lnTo>
                  <a:pt x="694944" y="0"/>
                </a:lnTo>
                <a:lnTo>
                  <a:pt x="812291" y="117348"/>
                </a:lnTo>
                <a:lnTo>
                  <a:pt x="694944" y="234696"/>
                </a:lnTo>
                <a:lnTo>
                  <a:pt x="694944" y="176022"/>
                </a:lnTo>
                <a:lnTo>
                  <a:pt x="0" y="176022"/>
                </a:lnTo>
                <a:lnTo>
                  <a:pt x="0" y="58674"/>
                </a:lnTo>
                <a:close/>
              </a:path>
            </a:pathLst>
          </a:custGeom>
          <a:ln w="25400">
            <a:solidFill>
              <a:srgbClr val="000000"/>
            </a:solidFill>
          </a:ln>
        </p:spPr>
        <p:txBody>
          <a:bodyPr wrap="square" lIns="0" tIns="0" rIns="0" bIns="0" rtlCol="0"/>
          <a:lstStyle/>
          <a:p>
            <a:endParaRPr/>
          </a:p>
        </p:txBody>
      </p:sp>
      <p:sp>
        <p:nvSpPr>
          <p:cNvPr id="43" name="object 43"/>
          <p:cNvSpPr txBox="1"/>
          <p:nvPr/>
        </p:nvSpPr>
        <p:spPr>
          <a:xfrm>
            <a:off x="2432430" y="4379595"/>
            <a:ext cx="718820"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fine-tu</a:t>
            </a:r>
            <a:r>
              <a:rPr sz="1400" spc="-15" dirty="0">
                <a:latin typeface="Arial"/>
                <a:cs typeface="Arial"/>
              </a:rPr>
              <a:t>n</a:t>
            </a:r>
            <a:r>
              <a:rPr sz="1400" dirty="0">
                <a:latin typeface="Arial"/>
                <a:cs typeface="Arial"/>
              </a:rPr>
              <a:t>e</a:t>
            </a:r>
            <a:endParaRPr sz="1400">
              <a:latin typeface="Arial"/>
              <a:cs typeface="Arial"/>
            </a:endParaRPr>
          </a:p>
        </p:txBody>
      </p:sp>
      <p:sp>
        <p:nvSpPr>
          <p:cNvPr id="44" name="object 44"/>
          <p:cNvSpPr txBox="1"/>
          <p:nvPr/>
        </p:nvSpPr>
        <p:spPr>
          <a:xfrm>
            <a:off x="3297173" y="4901184"/>
            <a:ext cx="1103630" cy="435376"/>
          </a:xfrm>
          <a:prstGeom prst="rect">
            <a:avLst/>
          </a:prstGeom>
          <a:solidFill>
            <a:srgbClr val="FF9999"/>
          </a:solidFill>
          <a:ln w="25400">
            <a:solidFill>
              <a:srgbClr val="C00000"/>
            </a:solidFill>
          </a:ln>
        </p:spPr>
        <p:txBody>
          <a:bodyPr vert="horz" wrap="square" lIns="0" tIns="187325" rIns="0" bIns="0" rtlCol="0">
            <a:spAutoFit/>
          </a:bodyPr>
          <a:lstStyle/>
          <a:p>
            <a:pPr marL="274320">
              <a:spcBef>
                <a:spcPts val="1475"/>
              </a:spcBef>
            </a:pPr>
            <a:r>
              <a:rPr sz="1600" spc="-5" dirty="0">
                <a:latin typeface="Arial"/>
                <a:cs typeface="Arial"/>
              </a:rPr>
              <a:t>Model</a:t>
            </a:r>
            <a:endParaRPr sz="1600">
              <a:latin typeface="Arial"/>
              <a:cs typeface="Arial"/>
            </a:endParaRPr>
          </a:p>
        </p:txBody>
      </p:sp>
      <p:sp>
        <p:nvSpPr>
          <p:cNvPr id="45" name="object 45"/>
          <p:cNvSpPr/>
          <p:nvPr/>
        </p:nvSpPr>
        <p:spPr>
          <a:xfrm>
            <a:off x="2404110" y="5099304"/>
            <a:ext cx="812800" cy="233679"/>
          </a:xfrm>
          <a:custGeom>
            <a:avLst/>
            <a:gdLst/>
            <a:ahLst/>
            <a:cxnLst/>
            <a:rect l="l" t="t" r="r" b="b"/>
            <a:pathLst>
              <a:path w="812800" h="233679">
                <a:moveTo>
                  <a:pt x="695706" y="0"/>
                </a:moveTo>
                <a:lnTo>
                  <a:pt x="695706" y="58293"/>
                </a:lnTo>
                <a:lnTo>
                  <a:pt x="0" y="58293"/>
                </a:lnTo>
                <a:lnTo>
                  <a:pt x="0" y="174879"/>
                </a:lnTo>
                <a:lnTo>
                  <a:pt x="695706" y="174879"/>
                </a:lnTo>
                <a:lnTo>
                  <a:pt x="695706" y="233172"/>
                </a:lnTo>
                <a:lnTo>
                  <a:pt x="812291" y="116586"/>
                </a:lnTo>
                <a:lnTo>
                  <a:pt x="695706" y="0"/>
                </a:lnTo>
                <a:close/>
              </a:path>
            </a:pathLst>
          </a:custGeom>
          <a:solidFill>
            <a:srgbClr val="000000"/>
          </a:solidFill>
        </p:spPr>
        <p:txBody>
          <a:bodyPr wrap="square" lIns="0" tIns="0" rIns="0" bIns="0" rtlCol="0"/>
          <a:lstStyle/>
          <a:p>
            <a:endParaRPr/>
          </a:p>
        </p:txBody>
      </p:sp>
      <p:sp>
        <p:nvSpPr>
          <p:cNvPr id="46" name="object 46"/>
          <p:cNvSpPr/>
          <p:nvPr/>
        </p:nvSpPr>
        <p:spPr>
          <a:xfrm>
            <a:off x="2404110" y="5099304"/>
            <a:ext cx="812800" cy="233679"/>
          </a:xfrm>
          <a:custGeom>
            <a:avLst/>
            <a:gdLst/>
            <a:ahLst/>
            <a:cxnLst/>
            <a:rect l="l" t="t" r="r" b="b"/>
            <a:pathLst>
              <a:path w="812800" h="233679">
                <a:moveTo>
                  <a:pt x="0" y="58293"/>
                </a:moveTo>
                <a:lnTo>
                  <a:pt x="695706" y="58293"/>
                </a:lnTo>
                <a:lnTo>
                  <a:pt x="695706" y="0"/>
                </a:lnTo>
                <a:lnTo>
                  <a:pt x="812291" y="116586"/>
                </a:lnTo>
                <a:lnTo>
                  <a:pt x="695706" y="233172"/>
                </a:lnTo>
                <a:lnTo>
                  <a:pt x="695706" y="174879"/>
                </a:lnTo>
                <a:lnTo>
                  <a:pt x="0" y="174879"/>
                </a:lnTo>
                <a:lnTo>
                  <a:pt x="0" y="58293"/>
                </a:lnTo>
                <a:close/>
              </a:path>
            </a:pathLst>
          </a:custGeom>
          <a:ln w="25399">
            <a:solidFill>
              <a:srgbClr val="000000"/>
            </a:solidFill>
          </a:ln>
        </p:spPr>
        <p:txBody>
          <a:bodyPr wrap="square" lIns="0" tIns="0" rIns="0" bIns="0" rtlCol="0"/>
          <a:lstStyle/>
          <a:p>
            <a:endParaRPr/>
          </a:p>
        </p:txBody>
      </p:sp>
      <p:sp>
        <p:nvSpPr>
          <p:cNvPr id="47" name="object 47"/>
          <p:cNvSpPr txBox="1"/>
          <p:nvPr/>
        </p:nvSpPr>
        <p:spPr>
          <a:xfrm>
            <a:off x="2422652" y="5329377"/>
            <a:ext cx="719455"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fine-tu</a:t>
            </a:r>
            <a:r>
              <a:rPr sz="1400" spc="-10" dirty="0">
                <a:latin typeface="Arial"/>
                <a:cs typeface="Arial"/>
              </a:rPr>
              <a:t>n</a:t>
            </a:r>
            <a:r>
              <a:rPr sz="1400" dirty="0">
                <a:latin typeface="Arial"/>
                <a:cs typeface="Arial"/>
              </a:rPr>
              <a:t>e</a:t>
            </a:r>
            <a:endParaRPr sz="1400">
              <a:latin typeface="Arial"/>
              <a:cs typeface="Arial"/>
            </a:endParaRPr>
          </a:p>
        </p:txBody>
      </p:sp>
      <p:sp>
        <p:nvSpPr>
          <p:cNvPr id="48" name="object 48"/>
          <p:cNvSpPr txBox="1"/>
          <p:nvPr/>
        </p:nvSpPr>
        <p:spPr>
          <a:xfrm>
            <a:off x="864210" y="2010664"/>
            <a:ext cx="297624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Pre-Training &amp;</a:t>
            </a:r>
            <a:r>
              <a:rPr b="1" spc="-25" dirty="0">
                <a:latin typeface="Arial"/>
                <a:cs typeface="Arial"/>
              </a:rPr>
              <a:t> </a:t>
            </a:r>
            <a:r>
              <a:rPr b="1" dirty="0">
                <a:latin typeface="Arial"/>
                <a:cs typeface="Arial"/>
              </a:rPr>
              <a:t>Fine-Tuning</a:t>
            </a:r>
            <a:endParaRPr>
              <a:latin typeface="Arial"/>
              <a:cs typeface="Arial"/>
            </a:endParaRPr>
          </a:p>
        </p:txBody>
      </p:sp>
      <p:sp>
        <p:nvSpPr>
          <p:cNvPr id="49" name="object 49"/>
          <p:cNvSpPr/>
          <p:nvPr/>
        </p:nvSpPr>
        <p:spPr>
          <a:xfrm>
            <a:off x="4678679" y="1882902"/>
            <a:ext cx="0" cy="3886200"/>
          </a:xfrm>
          <a:custGeom>
            <a:avLst/>
            <a:gdLst/>
            <a:ahLst/>
            <a:cxnLst/>
            <a:rect l="l" t="t" r="r" b="b"/>
            <a:pathLst>
              <a:path h="3886200">
                <a:moveTo>
                  <a:pt x="0" y="0"/>
                </a:moveTo>
                <a:lnTo>
                  <a:pt x="0" y="3886200"/>
                </a:lnTo>
              </a:path>
            </a:pathLst>
          </a:custGeom>
          <a:ln w="9525">
            <a:solidFill>
              <a:srgbClr val="000000"/>
            </a:solidFill>
            <a:prstDash val="sysDash"/>
          </a:ln>
        </p:spPr>
        <p:txBody>
          <a:bodyPr wrap="square" lIns="0" tIns="0" rIns="0" bIns="0" rtlCol="0"/>
          <a:lstStyle/>
          <a:p>
            <a:endParaRPr/>
          </a:p>
        </p:txBody>
      </p:sp>
      <p:sp>
        <p:nvSpPr>
          <p:cNvPr id="50" name="object 50"/>
          <p:cNvSpPr txBox="1"/>
          <p:nvPr/>
        </p:nvSpPr>
        <p:spPr>
          <a:xfrm>
            <a:off x="7212330" y="2593849"/>
            <a:ext cx="1102360" cy="436017"/>
          </a:xfrm>
          <a:prstGeom prst="rect">
            <a:avLst/>
          </a:prstGeom>
          <a:solidFill>
            <a:srgbClr val="44C1A2"/>
          </a:solidFill>
          <a:ln w="25400">
            <a:solidFill>
              <a:srgbClr val="2E8D77"/>
            </a:solidFill>
          </a:ln>
        </p:spPr>
        <p:txBody>
          <a:bodyPr vert="horz" wrap="square" lIns="0" tIns="187960" rIns="0" bIns="0" rtlCol="0">
            <a:spAutoFit/>
          </a:bodyPr>
          <a:lstStyle/>
          <a:p>
            <a:pPr marL="274320">
              <a:spcBef>
                <a:spcPts val="1480"/>
              </a:spcBef>
            </a:pPr>
            <a:r>
              <a:rPr sz="1600" spc="-5" dirty="0">
                <a:latin typeface="Arial"/>
                <a:cs typeface="Arial"/>
              </a:rPr>
              <a:t>Model</a:t>
            </a:r>
            <a:endParaRPr sz="1600">
              <a:latin typeface="Arial"/>
              <a:cs typeface="Arial"/>
            </a:endParaRPr>
          </a:p>
        </p:txBody>
      </p:sp>
      <p:sp>
        <p:nvSpPr>
          <p:cNvPr id="51" name="object 51"/>
          <p:cNvSpPr/>
          <p:nvPr/>
        </p:nvSpPr>
        <p:spPr>
          <a:xfrm>
            <a:off x="6319266" y="2791968"/>
            <a:ext cx="810895" cy="233679"/>
          </a:xfrm>
          <a:custGeom>
            <a:avLst/>
            <a:gdLst/>
            <a:ahLst/>
            <a:cxnLst/>
            <a:rect l="l" t="t" r="r" b="b"/>
            <a:pathLst>
              <a:path w="810895" h="233680">
                <a:moveTo>
                  <a:pt x="694182" y="0"/>
                </a:moveTo>
                <a:lnTo>
                  <a:pt x="694182" y="58293"/>
                </a:lnTo>
                <a:lnTo>
                  <a:pt x="0" y="58293"/>
                </a:lnTo>
                <a:lnTo>
                  <a:pt x="0" y="174879"/>
                </a:lnTo>
                <a:lnTo>
                  <a:pt x="694182" y="174879"/>
                </a:lnTo>
                <a:lnTo>
                  <a:pt x="694182" y="233171"/>
                </a:lnTo>
                <a:lnTo>
                  <a:pt x="810767" y="116586"/>
                </a:lnTo>
                <a:lnTo>
                  <a:pt x="694182" y="0"/>
                </a:lnTo>
                <a:close/>
              </a:path>
            </a:pathLst>
          </a:custGeom>
          <a:solidFill>
            <a:srgbClr val="000000"/>
          </a:solidFill>
        </p:spPr>
        <p:txBody>
          <a:bodyPr wrap="square" lIns="0" tIns="0" rIns="0" bIns="0" rtlCol="0"/>
          <a:lstStyle/>
          <a:p>
            <a:endParaRPr/>
          </a:p>
        </p:txBody>
      </p:sp>
      <p:sp>
        <p:nvSpPr>
          <p:cNvPr id="52" name="object 52"/>
          <p:cNvSpPr/>
          <p:nvPr/>
        </p:nvSpPr>
        <p:spPr>
          <a:xfrm>
            <a:off x="6319266" y="2791968"/>
            <a:ext cx="810895" cy="233679"/>
          </a:xfrm>
          <a:custGeom>
            <a:avLst/>
            <a:gdLst/>
            <a:ahLst/>
            <a:cxnLst/>
            <a:rect l="l" t="t" r="r" b="b"/>
            <a:pathLst>
              <a:path w="810895" h="233680">
                <a:moveTo>
                  <a:pt x="0" y="58293"/>
                </a:moveTo>
                <a:lnTo>
                  <a:pt x="694182" y="58293"/>
                </a:lnTo>
                <a:lnTo>
                  <a:pt x="694182" y="0"/>
                </a:lnTo>
                <a:lnTo>
                  <a:pt x="810767" y="116586"/>
                </a:lnTo>
                <a:lnTo>
                  <a:pt x="694182" y="233171"/>
                </a:lnTo>
                <a:lnTo>
                  <a:pt x="694182" y="174879"/>
                </a:lnTo>
                <a:lnTo>
                  <a:pt x="0" y="174879"/>
                </a:lnTo>
                <a:lnTo>
                  <a:pt x="0" y="58293"/>
                </a:lnTo>
                <a:close/>
              </a:path>
            </a:pathLst>
          </a:custGeom>
          <a:ln w="25400">
            <a:solidFill>
              <a:srgbClr val="000000"/>
            </a:solidFill>
          </a:ln>
        </p:spPr>
        <p:txBody>
          <a:bodyPr wrap="square" lIns="0" tIns="0" rIns="0" bIns="0" rtlCol="0"/>
          <a:lstStyle/>
          <a:p>
            <a:endParaRPr/>
          </a:p>
        </p:txBody>
      </p:sp>
      <p:sp>
        <p:nvSpPr>
          <p:cNvPr id="53" name="object 53"/>
          <p:cNvSpPr txBox="1"/>
          <p:nvPr/>
        </p:nvSpPr>
        <p:spPr>
          <a:xfrm>
            <a:off x="6338061" y="3021788"/>
            <a:ext cx="690880" cy="228909"/>
          </a:xfrm>
          <a:prstGeom prst="rect">
            <a:avLst/>
          </a:prstGeom>
        </p:spPr>
        <p:txBody>
          <a:bodyPr vert="horz" wrap="square" lIns="0" tIns="13335" rIns="0" bIns="0" rtlCol="0">
            <a:spAutoFit/>
          </a:bodyPr>
          <a:lstStyle/>
          <a:p>
            <a:pPr marL="12700">
              <a:spcBef>
                <a:spcPts val="105"/>
              </a:spcBef>
            </a:pPr>
            <a:r>
              <a:rPr sz="1400" dirty="0">
                <a:latin typeface="Arial"/>
                <a:cs typeface="Arial"/>
              </a:rPr>
              <a:t>pr</a:t>
            </a:r>
            <a:r>
              <a:rPr sz="1400" spc="-5" dirty="0">
                <a:latin typeface="Arial"/>
                <a:cs typeface="Arial"/>
              </a:rPr>
              <a:t>e-</a:t>
            </a:r>
            <a:r>
              <a:rPr sz="1400" dirty="0">
                <a:latin typeface="Arial"/>
                <a:cs typeface="Arial"/>
              </a:rPr>
              <a:t>train</a:t>
            </a:r>
            <a:endParaRPr sz="1400">
              <a:latin typeface="Arial"/>
              <a:cs typeface="Arial"/>
            </a:endParaRPr>
          </a:p>
        </p:txBody>
      </p:sp>
      <p:sp>
        <p:nvSpPr>
          <p:cNvPr id="54" name="object 54"/>
          <p:cNvSpPr/>
          <p:nvPr/>
        </p:nvSpPr>
        <p:spPr>
          <a:xfrm>
            <a:off x="5307726" y="3894582"/>
            <a:ext cx="748030" cy="828040"/>
          </a:xfrm>
          <a:custGeom>
            <a:avLst/>
            <a:gdLst/>
            <a:ahLst/>
            <a:cxnLst/>
            <a:rect l="l" t="t" r="r" b="b"/>
            <a:pathLst>
              <a:path w="748029" h="828039">
                <a:moveTo>
                  <a:pt x="127492" y="660908"/>
                </a:moveTo>
                <a:lnTo>
                  <a:pt x="41767" y="660908"/>
                </a:lnTo>
                <a:lnTo>
                  <a:pt x="30966" y="663205"/>
                </a:lnTo>
                <a:lnTo>
                  <a:pt x="21939" y="669385"/>
                </a:lnTo>
                <a:lnTo>
                  <a:pt x="15746" y="678374"/>
                </a:lnTo>
                <a:lnTo>
                  <a:pt x="13446" y="689102"/>
                </a:lnTo>
                <a:lnTo>
                  <a:pt x="13446" y="714502"/>
                </a:lnTo>
                <a:lnTo>
                  <a:pt x="22355" y="758416"/>
                </a:lnTo>
                <a:lnTo>
                  <a:pt x="46624" y="794353"/>
                </a:lnTo>
                <a:lnTo>
                  <a:pt x="82561" y="818622"/>
                </a:lnTo>
                <a:lnTo>
                  <a:pt x="126476" y="827532"/>
                </a:lnTo>
                <a:lnTo>
                  <a:pt x="634603" y="827532"/>
                </a:lnTo>
                <a:lnTo>
                  <a:pt x="678463" y="818622"/>
                </a:lnTo>
                <a:lnTo>
                  <a:pt x="700252" y="803910"/>
                </a:lnTo>
                <a:lnTo>
                  <a:pt x="628888" y="803910"/>
                </a:lnTo>
                <a:lnTo>
                  <a:pt x="620082" y="802132"/>
                </a:lnTo>
                <a:lnTo>
                  <a:pt x="127492" y="802132"/>
                </a:lnTo>
                <a:lnTo>
                  <a:pt x="92821" y="795160"/>
                </a:lnTo>
                <a:lnTo>
                  <a:pt x="64341" y="776081"/>
                </a:lnTo>
                <a:lnTo>
                  <a:pt x="45053" y="747643"/>
                </a:lnTo>
                <a:lnTo>
                  <a:pt x="37957" y="712597"/>
                </a:lnTo>
                <a:lnTo>
                  <a:pt x="37957" y="686308"/>
                </a:lnTo>
                <a:lnTo>
                  <a:pt x="40751" y="684403"/>
                </a:lnTo>
                <a:lnTo>
                  <a:pt x="129397" y="684403"/>
                </a:lnTo>
                <a:lnTo>
                  <a:pt x="133969" y="678688"/>
                </a:lnTo>
                <a:lnTo>
                  <a:pt x="133969" y="665607"/>
                </a:lnTo>
                <a:lnTo>
                  <a:pt x="127492" y="660908"/>
                </a:lnTo>
                <a:close/>
              </a:path>
              <a:path w="748029" h="828039">
                <a:moveTo>
                  <a:pt x="742045" y="371856"/>
                </a:moveTo>
                <a:lnTo>
                  <a:pt x="728837" y="371856"/>
                </a:lnTo>
                <a:lnTo>
                  <a:pt x="724138" y="377444"/>
                </a:lnTo>
                <a:lnTo>
                  <a:pt x="724138" y="714502"/>
                </a:lnTo>
                <a:lnTo>
                  <a:pt x="717042" y="749153"/>
                </a:lnTo>
                <a:lnTo>
                  <a:pt x="697753" y="777589"/>
                </a:lnTo>
                <a:lnTo>
                  <a:pt x="669274" y="796833"/>
                </a:lnTo>
                <a:lnTo>
                  <a:pt x="634603" y="803910"/>
                </a:lnTo>
                <a:lnTo>
                  <a:pt x="700252" y="803910"/>
                </a:lnTo>
                <a:lnTo>
                  <a:pt x="714406" y="794353"/>
                </a:lnTo>
                <a:lnTo>
                  <a:pt x="738705" y="758416"/>
                </a:lnTo>
                <a:lnTo>
                  <a:pt x="747633" y="714502"/>
                </a:lnTo>
                <a:lnTo>
                  <a:pt x="747633" y="376555"/>
                </a:lnTo>
                <a:lnTo>
                  <a:pt x="742045" y="371856"/>
                </a:lnTo>
                <a:close/>
              </a:path>
              <a:path w="748029" h="828039">
                <a:moveTo>
                  <a:pt x="511032" y="660908"/>
                </a:moveTo>
                <a:lnTo>
                  <a:pt x="168894" y="660908"/>
                </a:lnTo>
                <a:lnTo>
                  <a:pt x="164195" y="667512"/>
                </a:lnTo>
                <a:lnTo>
                  <a:pt x="164195" y="679704"/>
                </a:lnTo>
                <a:lnTo>
                  <a:pt x="169910" y="684403"/>
                </a:lnTo>
                <a:lnTo>
                  <a:pt x="513953" y="684403"/>
                </a:lnTo>
                <a:lnTo>
                  <a:pt x="515731" y="687324"/>
                </a:lnTo>
                <a:lnTo>
                  <a:pt x="515731" y="712597"/>
                </a:lnTo>
                <a:lnTo>
                  <a:pt x="518677" y="739141"/>
                </a:lnTo>
                <a:lnTo>
                  <a:pt x="527208" y="763317"/>
                </a:lnTo>
                <a:lnTo>
                  <a:pt x="540859" y="784516"/>
                </a:lnTo>
                <a:lnTo>
                  <a:pt x="559165" y="802132"/>
                </a:lnTo>
                <a:lnTo>
                  <a:pt x="620082" y="802132"/>
                </a:lnTo>
                <a:lnTo>
                  <a:pt x="593842" y="796833"/>
                </a:lnTo>
                <a:lnTo>
                  <a:pt x="565403" y="777589"/>
                </a:lnTo>
                <a:lnTo>
                  <a:pt x="546324" y="749153"/>
                </a:lnTo>
                <a:lnTo>
                  <a:pt x="539353" y="714502"/>
                </a:lnTo>
                <a:lnTo>
                  <a:pt x="539353" y="689102"/>
                </a:lnTo>
                <a:lnTo>
                  <a:pt x="537053" y="678374"/>
                </a:lnTo>
                <a:lnTo>
                  <a:pt x="530860" y="669385"/>
                </a:lnTo>
                <a:lnTo>
                  <a:pt x="521833" y="663205"/>
                </a:lnTo>
                <a:lnTo>
                  <a:pt x="511032" y="660908"/>
                </a:lnTo>
                <a:close/>
              </a:path>
              <a:path w="748029" h="828039">
                <a:moveTo>
                  <a:pt x="58658" y="165735"/>
                </a:moveTo>
                <a:lnTo>
                  <a:pt x="52054" y="165735"/>
                </a:lnTo>
                <a:lnTo>
                  <a:pt x="45450" y="168529"/>
                </a:lnTo>
                <a:lnTo>
                  <a:pt x="40751" y="171323"/>
                </a:lnTo>
                <a:lnTo>
                  <a:pt x="7731" y="201422"/>
                </a:lnTo>
                <a:lnTo>
                  <a:pt x="2276" y="209363"/>
                </a:lnTo>
                <a:lnTo>
                  <a:pt x="0" y="218376"/>
                </a:lnTo>
                <a:lnTo>
                  <a:pt x="890" y="227389"/>
                </a:lnTo>
                <a:lnTo>
                  <a:pt x="4937" y="235331"/>
                </a:lnTo>
                <a:lnTo>
                  <a:pt x="215122" y="467868"/>
                </a:lnTo>
                <a:lnTo>
                  <a:pt x="217027" y="470662"/>
                </a:lnTo>
                <a:lnTo>
                  <a:pt x="219821" y="472567"/>
                </a:lnTo>
                <a:lnTo>
                  <a:pt x="223504" y="474472"/>
                </a:lnTo>
                <a:lnTo>
                  <a:pt x="223504" y="660908"/>
                </a:lnTo>
                <a:lnTo>
                  <a:pt x="247126" y="660908"/>
                </a:lnTo>
                <a:lnTo>
                  <a:pt x="247126" y="481965"/>
                </a:lnTo>
                <a:lnTo>
                  <a:pt x="309403" y="481965"/>
                </a:lnTo>
                <a:lnTo>
                  <a:pt x="306562" y="476376"/>
                </a:lnTo>
                <a:lnTo>
                  <a:pt x="305502" y="473582"/>
                </a:lnTo>
                <a:lnTo>
                  <a:pt x="282051" y="473582"/>
                </a:lnTo>
                <a:lnTo>
                  <a:pt x="258429" y="462280"/>
                </a:lnTo>
                <a:lnTo>
                  <a:pt x="269280" y="452881"/>
                </a:lnTo>
                <a:lnTo>
                  <a:pt x="233918" y="452881"/>
                </a:lnTo>
                <a:lnTo>
                  <a:pt x="54848" y="254254"/>
                </a:lnTo>
                <a:lnTo>
                  <a:pt x="61579" y="247523"/>
                </a:lnTo>
                <a:lnTo>
                  <a:pt x="94586" y="247523"/>
                </a:lnTo>
                <a:lnTo>
                  <a:pt x="84511" y="236347"/>
                </a:lnTo>
                <a:lnTo>
                  <a:pt x="37957" y="236347"/>
                </a:lnTo>
                <a:lnTo>
                  <a:pt x="23733" y="220344"/>
                </a:lnTo>
                <a:lnTo>
                  <a:pt x="56753" y="191135"/>
                </a:lnTo>
                <a:lnTo>
                  <a:pt x="89935" y="191135"/>
                </a:lnTo>
                <a:lnTo>
                  <a:pt x="74660" y="174244"/>
                </a:lnTo>
                <a:lnTo>
                  <a:pt x="69961" y="169418"/>
                </a:lnTo>
                <a:lnTo>
                  <a:pt x="64246" y="167512"/>
                </a:lnTo>
                <a:lnTo>
                  <a:pt x="58658" y="165735"/>
                </a:lnTo>
                <a:close/>
              </a:path>
              <a:path w="748029" h="828039">
                <a:moveTo>
                  <a:pt x="309403" y="481965"/>
                </a:moveTo>
                <a:lnTo>
                  <a:pt x="247126" y="481965"/>
                </a:lnTo>
                <a:lnTo>
                  <a:pt x="281162" y="499872"/>
                </a:lnTo>
                <a:lnTo>
                  <a:pt x="283067" y="500761"/>
                </a:lnTo>
                <a:lnTo>
                  <a:pt x="286750" y="502666"/>
                </a:lnTo>
                <a:lnTo>
                  <a:pt x="294243" y="502666"/>
                </a:lnTo>
                <a:lnTo>
                  <a:pt x="298942" y="500761"/>
                </a:lnTo>
                <a:lnTo>
                  <a:pt x="301863" y="497967"/>
                </a:lnTo>
                <a:lnTo>
                  <a:pt x="308467" y="491363"/>
                </a:lnTo>
                <a:lnTo>
                  <a:pt x="310372" y="483870"/>
                </a:lnTo>
                <a:lnTo>
                  <a:pt x="309403" y="481965"/>
                </a:lnTo>
                <a:close/>
              </a:path>
              <a:path w="748029" h="828039">
                <a:moveTo>
                  <a:pt x="296546" y="449961"/>
                </a:moveTo>
                <a:lnTo>
                  <a:pt x="272653" y="449961"/>
                </a:lnTo>
                <a:lnTo>
                  <a:pt x="282051" y="473582"/>
                </a:lnTo>
                <a:lnTo>
                  <a:pt x="305502" y="473582"/>
                </a:lnTo>
                <a:lnTo>
                  <a:pt x="296546" y="449961"/>
                </a:lnTo>
                <a:close/>
              </a:path>
              <a:path w="748029" h="828039">
                <a:moveTo>
                  <a:pt x="94586" y="247523"/>
                </a:moveTo>
                <a:lnTo>
                  <a:pt x="61579" y="247523"/>
                </a:lnTo>
                <a:lnTo>
                  <a:pt x="240522" y="446278"/>
                </a:lnTo>
                <a:lnTo>
                  <a:pt x="233918" y="452881"/>
                </a:lnTo>
                <a:lnTo>
                  <a:pt x="269280" y="452881"/>
                </a:lnTo>
                <a:lnTo>
                  <a:pt x="272653" y="449961"/>
                </a:lnTo>
                <a:lnTo>
                  <a:pt x="296546" y="449961"/>
                </a:lnTo>
                <a:lnTo>
                  <a:pt x="288698" y="429260"/>
                </a:lnTo>
                <a:lnTo>
                  <a:pt x="258429" y="429260"/>
                </a:lnTo>
                <a:lnTo>
                  <a:pt x="94586" y="247523"/>
                </a:lnTo>
                <a:close/>
              </a:path>
              <a:path w="748029" h="828039">
                <a:moveTo>
                  <a:pt x="119680" y="224028"/>
                </a:moveTo>
                <a:lnTo>
                  <a:pt x="86979" y="224028"/>
                </a:lnTo>
                <a:lnTo>
                  <a:pt x="266049" y="422656"/>
                </a:lnTo>
                <a:lnTo>
                  <a:pt x="258429" y="429260"/>
                </a:lnTo>
                <a:lnTo>
                  <a:pt x="288698" y="429260"/>
                </a:lnTo>
                <a:lnTo>
                  <a:pt x="287639" y="426466"/>
                </a:lnTo>
                <a:lnTo>
                  <a:pt x="287639" y="417956"/>
                </a:lnTo>
                <a:lnTo>
                  <a:pt x="285734" y="410463"/>
                </a:lnTo>
                <a:lnTo>
                  <a:pt x="282051" y="405765"/>
                </a:lnTo>
                <a:lnTo>
                  <a:pt x="245221" y="364363"/>
                </a:lnTo>
                <a:lnTo>
                  <a:pt x="245221" y="338836"/>
                </a:lnTo>
                <a:lnTo>
                  <a:pt x="223504" y="338836"/>
                </a:lnTo>
                <a:lnTo>
                  <a:pt x="119680" y="224028"/>
                </a:lnTo>
                <a:close/>
              </a:path>
              <a:path w="748029" h="828039">
                <a:moveTo>
                  <a:pt x="720328" y="0"/>
                </a:moveTo>
                <a:lnTo>
                  <a:pt x="251952" y="0"/>
                </a:lnTo>
                <a:lnTo>
                  <a:pt x="240702" y="2297"/>
                </a:lnTo>
                <a:lnTo>
                  <a:pt x="231679" y="8477"/>
                </a:lnTo>
                <a:lnTo>
                  <a:pt x="225680" y="17466"/>
                </a:lnTo>
                <a:lnTo>
                  <a:pt x="223504" y="28193"/>
                </a:lnTo>
                <a:lnTo>
                  <a:pt x="223504" y="338836"/>
                </a:lnTo>
                <a:lnTo>
                  <a:pt x="245221" y="338836"/>
                </a:lnTo>
                <a:lnTo>
                  <a:pt x="245221" y="24511"/>
                </a:lnTo>
                <a:lnTo>
                  <a:pt x="248142" y="23622"/>
                </a:lnTo>
                <a:lnTo>
                  <a:pt x="744784" y="23622"/>
                </a:lnTo>
                <a:lnTo>
                  <a:pt x="744688" y="17091"/>
                </a:lnTo>
                <a:lnTo>
                  <a:pt x="739632" y="8366"/>
                </a:lnTo>
                <a:lnTo>
                  <a:pt x="731051" y="2284"/>
                </a:lnTo>
                <a:lnTo>
                  <a:pt x="720328" y="0"/>
                </a:lnTo>
                <a:close/>
              </a:path>
              <a:path w="748029" h="828039">
                <a:moveTo>
                  <a:pt x="89935" y="191135"/>
                </a:moveTo>
                <a:lnTo>
                  <a:pt x="56753" y="191135"/>
                </a:lnTo>
                <a:lnTo>
                  <a:pt x="70977" y="207137"/>
                </a:lnTo>
                <a:lnTo>
                  <a:pt x="37957" y="236347"/>
                </a:lnTo>
                <a:lnTo>
                  <a:pt x="84511" y="236347"/>
                </a:lnTo>
                <a:lnTo>
                  <a:pt x="79359" y="230631"/>
                </a:lnTo>
                <a:lnTo>
                  <a:pt x="86979" y="224028"/>
                </a:lnTo>
                <a:lnTo>
                  <a:pt x="119680" y="224028"/>
                </a:lnTo>
                <a:lnTo>
                  <a:pt x="89935" y="191135"/>
                </a:lnTo>
                <a:close/>
              </a:path>
              <a:path w="748029" h="828039">
                <a:moveTo>
                  <a:pt x="744784" y="23622"/>
                </a:moveTo>
                <a:lnTo>
                  <a:pt x="720328" y="23622"/>
                </a:lnTo>
                <a:lnTo>
                  <a:pt x="721217" y="26288"/>
                </a:lnTo>
                <a:lnTo>
                  <a:pt x="721217" y="193040"/>
                </a:lnTo>
                <a:lnTo>
                  <a:pt x="727821" y="197612"/>
                </a:lnTo>
                <a:lnTo>
                  <a:pt x="740140" y="197612"/>
                </a:lnTo>
                <a:lnTo>
                  <a:pt x="744839" y="192024"/>
                </a:lnTo>
                <a:lnTo>
                  <a:pt x="744784" y="23622"/>
                </a:lnTo>
                <a:close/>
              </a:path>
            </a:pathLst>
          </a:custGeom>
          <a:solidFill>
            <a:srgbClr val="51C3F8"/>
          </a:solidFill>
        </p:spPr>
        <p:txBody>
          <a:bodyPr wrap="square" lIns="0" tIns="0" rIns="0" bIns="0" rtlCol="0"/>
          <a:lstStyle/>
          <a:p>
            <a:endParaRPr/>
          </a:p>
        </p:txBody>
      </p:sp>
      <p:sp>
        <p:nvSpPr>
          <p:cNvPr id="55" name="object 55"/>
          <p:cNvSpPr/>
          <p:nvPr/>
        </p:nvSpPr>
        <p:spPr>
          <a:xfrm>
            <a:off x="6044946" y="4121659"/>
            <a:ext cx="0" cy="116205"/>
          </a:xfrm>
          <a:custGeom>
            <a:avLst/>
            <a:gdLst/>
            <a:ahLst/>
            <a:cxnLst/>
            <a:rect l="l" t="t" r="r" b="b"/>
            <a:pathLst>
              <a:path h="116204">
                <a:moveTo>
                  <a:pt x="0" y="0"/>
                </a:moveTo>
                <a:lnTo>
                  <a:pt x="0" y="115824"/>
                </a:lnTo>
              </a:path>
            </a:pathLst>
          </a:custGeom>
          <a:ln w="22606">
            <a:solidFill>
              <a:srgbClr val="51C3F8"/>
            </a:solidFill>
          </a:ln>
        </p:spPr>
        <p:txBody>
          <a:bodyPr wrap="square" lIns="0" tIns="0" rIns="0" bIns="0" rtlCol="0"/>
          <a:lstStyle/>
          <a:p>
            <a:endParaRPr/>
          </a:p>
        </p:txBody>
      </p:sp>
      <p:sp>
        <p:nvSpPr>
          <p:cNvPr id="56" name="object 56"/>
          <p:cNvSpPr/>
          <p:nvPr/>
        </p:nvSpPr>
        <p:spPr>
          <a:xfrm>
            <a:off x="5612891" y="4138548"/>
            <a:ext cx="81280" cy="82168"/>
          </a:xfrm>
          <a:prstGeom prst="rect">
            <a:avLst/>
          </a:prstGeom>
          <a:blipFill>
            <a:blip r:embed="rId8" cstate="print"/>
            <a:stretch>
              <a:fillRect/>
            </a:stretch>
          </a:blipFill>
        </p:spPr>
        <p:txBody>
          <a:bodyPr wrap="square" lIns="0" tIns="0" rIns="0" bIns="0" rtlCol="0"/>
          <a:lstStyle/>
          <a:p>
            <a:endParaRPr/>
          </a:p>
        </p:txBody>
      </p:sp>
      <p:sp>
        <p:nvSpPr>
          <p:cNvPr id="57" name="object 57"/>
          <p:cNvSpPr/>
          <p:nvPr/>
        </p:nvSpPr>
        <p:spPr>
          <a:xfrm>
            <a:off x="5719698" y="4170427"/>
            <a:ext cx="85090" cy="24765"/>
          </a:xfrm>
          <a:custGeom>
            <a:avLst/>
            <a:gdLst/>
            <a:ahLst/>
            <a:cxnLst/>
            <a:rect l="l" t="t" r="r" b="b"/>
            <a:pathLst>
              <a:path w="85089" h="24764">
                <a:moveTo>
                  <a:pt x="78612" y="0"/>
                </a:moveTo>
                <a:lnTo>
                  <a:pt x="6476" y="0"/>
                </a:lnTo>
                <a:lnTo>
                  <a:pt x="1777" y="5842"/>
                </a:lnTo>
                <a:lnTo>
                  <a:pt x="1777" y="11684"/>
                </a:lnTo>
                <a:lnTo>
                  <a:pt x="0" y="18542"/>
                </a:lnTo>
                <a:lnTo>
                  <a:pt x="6476" y="24256"/>
                </a:lnTo>
                <a:lnTo>
                  <a:pt x="80517" y="24256"/>
                </a:lnTo>
                <a:lnTo>
                  <a:pt x="85089" y="18542"/>
                </a:lnTo>
                <a:lnTo>
                  <a:pt x="85089" y="4953"/>
                </a:lnTo>
                <a:lnTo>
                  <a:pt x="78612" y="0"/>
                </a:lnTo>
                <a:close/>
              </a:path>
            </a:pathLst>
          </a:custGeom>
          <a:solidFill>
            <a:srgbClr val="51C3F8"/>
          </a:solidFill>
        </p:spPr>
        <p:txBody>
          <a:bodyPr wrap="square" lIns="0" tIns="0" rIns="0" bIns="0" rtlCol="0"/>
          <a:lstStyle/>
          <a:p>
            <a:endParaRPr/>
          </a:p>
        </p:txBody>
      </p:sp>
      <p:sp>
        <p:nvSpPr>
          <p:cNvPr id="58" name="object 58"/>
          <p:cNvSpPr/>
          <p:nvPr/>
        </p:nvSpPr>
        <p:spPr>
          <a:xfrm>
            <a:off x="5721223" y="4210811"/>
            <a:ext cx="231775" cy="0"/>
          </a:xfrm>
          <a:custGeom>
            <a:avLst/>
            <a:gdLst/>
            <a:ahLst/>
            <a:cxnLst/>
            <a:rect l="l" t="t" r="r" b="b"/>
            <a:pathLst>
              <a:path w="231775">
                <a:moveTo>
                  <a:pt x="0" y="0"/>
                </a:moveTo>
                <a:lnTo>
                  <a:pt x="231521" y="0"/>
                </a:lnTo>
              </a:path>
            </a:pathLst>
          </a:custGeom>
          <a:ln w="22606">
            <a:solidFill>
              <a:srgbClr val="51C3F8"/>
            </a:solidFill>
          </a:ln>
        </p:spPr>
        <p:txBody>
          <a:bodyPr wrap="square" lIns="0" tIns="0" rIns="0" bIns="0" rtlCol="0"/>
          <a:lstStyle/>
          <a:p>
            <a:endParaRPr/>
          </a:p>
        </p:txBody>
      </p:sp>
      <p:sp>
        <p:nvSpPr>
          <p:cNvPr id="59" name="object 59"/>
          <p:cNvSpPr/>
          <p:nvPr/>
        </p:nvSpPr>
        <p:spPr>
          <a:xfrm>
            <a:off x="5719698" y="4137026"/>
            <a:ext cx="26034" cy="24765"/>
          </a:xfrm>
          <a:custGeom>
            <a:avLst/>
            <a:gdLst/>
            <a:ahLst/>
            <a:cxnLst/>
            <a:rect l="l" t="t" r="r" b="b"/>
            <a:pathLst>
              <a:path w="26035" h="24764">
                <a:moveTo>
                  <a:pt x="20065" y="0"/>
                </a:moveTo>
                <a:lnTo>
                  <a:pt x="6603" y="0"/>
                </a:lnTo>
                <a:lnTo>
                  <a:pt x="1904" y="5714"/>
                </a:lnTo>
                <a:lnTo>
                  <a:pt x="1904" y="11556"/>
                </a:lnTo>
                <a:lnTo>
                  <a:pt x="0" y="17399"/>
                </a:lnTo>
                <a:lnTo>
                  <a:pt x="6603" y="24256"/>
                </a:lnTo>
                <a:lnTo>
                  <a:pt x="20954" y="24256"/>
                </a:lnTo>
                <a:lnTo>
                  <a:pt x="25653" y="17399"/>
                </a:lnTo>
                <a:lnTo>
                  <a:pt x="25653" y="4825"/>
                </a:lnTo>
                <a:lnTo>
                  <a:pt x="20065" y="0"/>
                </a:lnTo>
                <a:close/>
              </a:path>
            </a:pathLst>
          </a:custGeom>
          <a:solidFill>
            <a:srgbClr val="51C3F8"/>
          </a:solidFill>
        </p:spPr>
        <p:txBody>
          <a:bodyPr wrap="square" lIns="0" tIns="0" rIns="0" bIns="0" rtlCol="0"/>
          <a:lstStyle/>
          <a:p>
            <a:endParaRPr/>
          </a:p>
        </p:txBody>
      </p:sp>
      <p:sp>
        <p:nvSpPr>
          <p:cNvPr id="60" name="object 60"/>
          <p:cNvSpPr/>
          <p:nvPr/>
        </p:nvSpPr>
        <p:spPr>
          <a:xfrm>
            <a:off x="5612891" y="4266439"/>
            <a:ext cx="81280" cy="82295"/>
          </a:xfrm>
          <a:prstGeom prst="rect">
            <a:avLst/>
          </a:prstGeom>
          <a:blipFill>
            <a:blip r:embed="rId9" cstate="print"/>
            <a:stretch>
              <a:fillRect/>
            </a:stretch>
          </a:blipFill>
        </p:spPr>
        <p:txBody>
          <a:bodyPr wrap="square" lIns="0" tIns="0" rIns="0" bIns="0" rtlCol="0"/>
          <a:lstStyle/>
          <a:p>
            <a:endParaRPr/>
          </a:p>
        </p:txBody>
      </p:sp>
      <p:sp>
        <p:nvSpPr>
          <p:cNvPr id="61" name="object 61"/>
          <p:cNvSpPr/>
          <p:nvPr/>
        </p:nvSpPr>
        <p:spPr>
          <a:xfrm>
            <a:off x="5719698" y="4298569"/>
            <a:ext cx="85090" cy="24130"/>
          </a:xfrm>
          <a:custGeom>
            <a:avLst/>
            <a:gdLst/>
            <a:ahLst/>
            <a:cxnLst/>
            <a:rect l="l" t="t" r="r" b="b"/>
            <a:pathLst>
              <a:path w="85089" h="24129">
                <a:moveTo>
                  <a:pt x="78612" y="0"/>
                </a:moveTo>
                <a:lnTo>
                  <a:pt x="6476" y="0"/>
                </a:lnTo>
                <a:lnTo>
                  <a:pt x="1777" y="5714"/>
                </a:lnTo>
                <a:lnTo>
                  <a:pt x="1777" y="12572"/>
                </a:lnTo>
                <a:lnTo>
                  <a:pt x="0" y="19303"/>
                </a:lnTo>
                <a:lnTo>
                  <a:pt x="6476" y="24129"/>
                </a:lnTo>
                <a:lnTo>
                  <a:pt x="80517" y="24129"/>
                </a:lnTo>
                <a:lnTo>
                  <a:pt x="85089" y="18414"/>
                </a:lnTo>
                <a:lnTo>
                  <a:pt x="85089" y="4825"/>
                </a:lnTo>
                <a:lnTo>
                  <a:pt x="78612" y="0"/>
                </a:lnTo>
                <a:close/>
              </a:path>
            </a:pathLst>
          </a:custGeom>
          <a:solidFill>
            <a:srgbClr val="51C3F8"/>
          </a:solidFill>
        </p:spPr>
        <p:txBody>
          <a:bodyPr wrap="square" lIns="0" tIns="0" rIns="0" bIns="0" rtlCol="0"/>
          <a:lstStyle/>
          <a:p>
            <a:endParaRPr/>
          </a:p>
        </p:txBody>
      </p:sp>
      <p:sp>
        <p:nvSpPr>
          <p:cNvPr id="62" name="object 62"/>
          <p:cNvSpPr/>
          <p:nvPr/>
        </p:nvSpPr>
        <p:spPr>
          <a:xfrm>
            <a:off x="5721223" y="4338891"/>
            <a:ext cx="231775" cy="0"/>
          </a:xfrm>
          <a:custGeom>
            <a:avLst/>
            <a:gdLst/>
            <a:ahLst/>
            <a:cxnLst/>
            <a:rect l="l" t="t" r="r" b="b"/>
            <a:pathLst>
              <a:path w="231775">
                <a:moveTo>
                  <a:pt x="0" y="0"/>
                </a:moveTo>
                <a:lnTo>
                  <a:pt x="231521" y="0"/>
                </a:lnTo>
              </a:path>
            </a:pathLst>
          </a:custGeom>
          <a:ln w="22732">
            <a:solidFill>
              <a:srgbClr val="51C3F8"/>
            </a:solidFill>
          </a:ln>
        </p:spPr>
        <p:txBody>
          <a:bodyPr wrap="square" lIns="0" tIns="0" rIns="0" bIns="0" rtlCol="0"/>
          <a:lstStyle/>
          <a:p>
            <a:endParaRPr/>
          </a:p>
        </p:txBody>
      </p:sp>
      <p:sp>
        <p:nvSpPr>
          <p:cNvPr id="63" name="object 63"/>
          <p:cNvSpPr/>
          <p:nvPr/>
        </p:nvSpPr>
        <p:spPr>
          <a:xfrm>
            <a:off x="5719698" y="4264915"/>
            <a:ext cx="26034" cy="24765"/>
          </a:xfrm>
          <a:custGeom>
            <a:avLst/>
            <a:gdLst/>
            <a:ahLst/>
            <a:cxnLst/>
            <a:rect l="l" t="t" r="r" b="b"/>
            <a:pathLst>
              <a:path w="26035" h="24764">
                <a:moveTo>
                  <a:pt x="20065" y="0"/>
                </a:moveTo>
                <a:lnTo>
                  <a:pt x="6603" y="0"/>
                </a:lnTo>
                <a:lnTo>
                  <a:pt x="1904" y="5842"/>
                </a:lnTo>
                <a:lnTo>
                  <a:pt x="1904" y="11684"/>
                </a:lnTo>
                <a:lnTo>
                  <a:pt x="0" y="18542"/>
                </a:lnTo>
                <a:lnTo>
                  <a:pt x="6603" y="24384"/>
                </a:lnTo>
                <a:lnTo>
                  <a:pt x="20954" y="24384"/>
                </a:lnTo>
                <a:lnTo>
                  <a:pt x="25653" y="18542"/>
                </a:lnTo>
                <a:lnTo>
                  <a:pt x="25653" y="4953"/>
                </a:lnTo>
                <a:lnTo>
                  <a:pt x="20065" y="0"/>
                </a:lnTo>
                <a:close/>
              </a:path>
            </a:pathLst>
          </a:custGeom>
          <a:solidFill>
            <a:srgbClr val="51C3F8"/>
          </a:solidFill>
        </p:spPr>
        <p:txBody>
          <a:bodyPr wrap="square" lIns="0" tIns="0" rIns="0" bIns="0" rtlCol="0"/>
          <a:lstStyle/>
          <a:p>
            <a:endParaRPr/>
          </a:p>
        </p:txBody>
      </p:sp>
      <p:sp>
        <p:nvSpPr>
          <p:cNvPr id="64" name="object 64"/>
          <p:cNvSpPr/>
          <p:nvPr/>
        </p:nvSpPr>
        <p:spPr>
          <a:xfrm>
            <a:off x="5612891" y="4394453"/>
            <a:ext cx="81280" cy="82296"/>
          </a:xfrm>
          <a:prstGeom prst="rect">
            <a:avLst/>
          </a:prstGeom>
          <a:blipFill>
            <a:blip r:embed="rId10" cstate="print"/>
            <a:stretch>
              <a:fillRect/>
            </a:stretch>
          </a:blipFill>
        </p:spPr>
        <p:txBody>
          <a:bodyPr wrap="square" lIns="0" tIns="0" rIns="0" bIns="0" rtlCol="0"/>
          <a:lstStyle/>
          <a:p>
            <a:endParaRPr/>
          </a:p>
        </p:txBody>
      </p:sp>
      <p:sp>
        <p:nvSpPr>
          <p:cNvPr id="65" name="object 65"/>
          <p:cNvSpPr/>
          <p:nvPr/>
        </p:nvSpPr>
        <p:spPr>
          <a:xfrm>
            <a:off x="5719698" y="4426585"/>
            <a:ext cx="85090" cy="24765"/>
          </a:xfrm>
          <a:custGeom>
            <a:avLst/>
            <a:gdLst/>
            <a:ahLst/>
            <a:cxnLst/>
            <a:rect l="l" t="t" r="r" b="b"/>
            <a:pathLst>
              <a:path w="85089" h="24764">
                <a:moveTo>
                  <a:pt x="78612" y="0"/>
                </a:moveTo>
                <a:lnTo>
                  <a:pt x="6476" y="0"/>
                </a:lnTo>
                <a:lnTo>
                  <a:pt x="1777" y="6730"/>
                </a:lnTo>
                <a:lnTo>
                  <a:pt x="1777" y="12572"/>
                </a:lnTo>
                <a:lnTo>
                  <a:pt x="0" y="19303"/>
                </a:lnTo>
                <a:lnTo>
                  <a:pt x="6476" y="24256"/>
                </a:lnTo>
                <a:lnTo>
                  <a:pt x="80517" y="24256"/>
                </a:lnTo>
                <a:lnTo>
                  <a:pt x="85089" y="18414"/>
                </a:lnTo>
                <a:lnTo>
                  <a:pt x="85089" y="4825"/>
                </a:lnTo>
                <a:lnTo>
                  <a:pt x="78612" y="0"/>
                </a:lnTo>
                <a:close/>
              </a:path>
            </a:pathLst>
          </a:custGeom>
          <a:solidFill>
            <a:srgbClr val="51C3F8"/>
          </a:solidFill>
        </p:spPr>
        <p:txBody>
          <a:bodyPr wrap="square" lIns="0" tIns="0" rIns="0" bIns="0" rtlCol="0"/>
          <a:lstStyle/>
          <a:p>
            <a:endParaRPr/>
          </a:p>
        </p:txBody>
      </p:sp>
      <p:sp>
        <p:nvSpPr>
          <p:cNvPr id="66" name="object 66"/>
          <p:cNvSpPr/>
          <p:nvPr/>
        </p:nvSpPr>
        <p:spPr>
          <a:xfrm>
            <a:off x="5719699" y="4469193"/>
            <a:ext cx="233045" cy="0"/>
          </a:xfrm>
          <a:custGeom>
            <a:avLst/>
            <a:gdLst/>
            <a:ahLst/>
            <a:cxnLst/>
            <a:rect l="l" t="t" r="r" b="b"/>
            <a:pathLst>
              <a:path w="233045">
                <a:moveTo>
                  <a:pt x="0" y="0"/>
                </a:moveTo>
                <a:lnTo>
                  <a:pt x="233045" y="0"/>
                </a:lnTo>
              </a:path>
            </a:pathLst>
          </a:custGeom>
          <a:ln w="24256">
            <a:solidFill>
              <a:srgbClr val="51C3F8"/>
            </a:solidFill>
          </a:ln>
        </p:spPr>
        <p:txBody>
          <a:bodyPr wrap="square" lIns="0" tIns="0" rIns="0" bIns="0" rtlCol="0"/>
          <a:lstStyle/>
          <a:p>
            <a:endParaRPr/>
          </a:p>
        </p:txBody>
      </p:sp>
      <p:sp>
        <p:nvSpPr>
          <p:cNvPr id="67" name="object 67"/>
          <p:cNvSpPr/>
          <p:nvPr/>
        </p:nvSpPr>
        <p:spPr>
          <a:xfrm>
            <a:off x="5719698" y="4392930"/>
            <a:ext cx="26034" cy="24765"/>
          </a:xfrm>
          <a:custGeom>
            <a:avLst/>
            <a:gdLst/>
            <a:ahLst/>
            <a:cxnLst/>
            <a:rect l="l" t="t" r="r" b="b"/>
            <a:pathLst>
              <a:path w="26035" h="24764">
                <a:moveTo>
                  <a:pt x="20065" y="0"/>
                </a:moveTo>
                <a:lnTo>
                  <a:pt x="6603" y="0"/>
                </a:lnTo>
                <a:lnTo>
                  <a:pt x="1904" y="5842"/>
                </a:lnTo>
                <a:lnTo>
                  <a:pt x="1904" y="12700"/>
                </a:lnTo>
                <a:lnTo>
                  <a:pt x="0" y="18542"/>
                </a:lnTo>
                <a:lnTo>
                  <a:pt x="6603" y="24384"/>
                </a:lnTo>
                <a:lnTo>
                  <a:pt x="20954" y="24384"/>
                </a:lnTo>
                <a:lnTo>
                  <a:pt x="25653" y="18542"/>
                </a:lnTo>
                <a:lnTo>
                  <a:pt x="25653" y="4953"/>
                </a:lnTo>
                <a:lnTo>
                  <a:pt x="20065" y="0"/>
                </a:lnTo>
                <a:close/>
              </a:path>
            </a:pathLst>
          </a:custGeom>
          <a:solidFill>
            <a:srgbClr val="51C3F8"/>
          </a:solidFill>
        </p:spPr>
        <p:txBody>
          <a:bodyPr wrap="square" lIns="0" tIns="0" rIns="0" bIns="0" rtlCol="0"/>
          <a:lstStyle/>
          <a:p>
            <a:endParaRPr/>
          </a:p>
        </p:txBody>
      </p:sp>
      <p:sp>
        <p:nvSpPr>
          <p:cNvPr id="68" name="object 68"/>
          <p:cNvSpPr/>
          <p:nvPr/>
        </p:nvSpPr>
        <p:spPr>
          <a:xfrm>
            <a:off x="5619116" y="3970783"/>
            <a:ext cx="352425" cy="94615"/>
          </a:xfrm>
          <a:custGeom>
            <a:avLst/>
            <a:gdLst/>
            <a:ahLst/>
            <a:cxnLst/>
            <a:rect l="l" t="t" r="r" b="b"/>
            <a:pathLst>
              <a:path w="352425" h="94614">
                <a:moveTo>
                  <a:pt x="346201" y="0"/>
                </a:moveTo>
                <a:lnTo>
                  <a:pt x="4572" y="0"/>
                </a:lnTo>
                <a:lnTo>
                  <a:pt x="0" y="6604"/>
                </a:lnTo>
                <a:lnTo>
                  <a:pt x="0" y="89788"/>
                </a:lnTo>
                <a:lnTo>
                  <a:pt x="5587" y="94361"/>
                </a:lnTo>
                <a:lnTo>
                  <a:pt x="346201" y="94361"/>
                </a:lnTo>
                <a:lnTo>
                  <a:pt x="351917" y="89788"/>
                </a:lnTo>
                <a:lnTo>
                  <a:pt x="351917" y="70738"/>
                </a:lnTo>
                <a:lnTo>
                  <a:pt x="23368" y="70738"/>
                </a:lnTo>
                <a:lnTo>
                  <a:pt x="23368" y="25526"/>
                </a:lnTo>
                <a:lnTo>
                  <a:pt x="351917" y="25526"/>
                </a:lnTo>
                <a:lnTo>
                  <a:pt x="351917" y="4699"/>
                </a:lnTo>
                <a:lnTo>
                  <a:pt x="346201" y="0"/>
                </a:lnTo>
                <a:close/>
              </a:path>
              <a:path w="352425" h="94614">
                <a:moveTo>
                  <a:pt x="351917" y="25526"/>
                </a:moveTo>
                <a:lnTo>
                  <a:pt x="327406" y="25526"/>
                </a:lnTo>
                <a:lnTo>
                  <a:pt x="327406" y="70738"/>
                </a:lnTo>
                <a:lnTo>
                  <a:pt x="351917" y="70738"/>
                </a:lnTo>
                <a:lnTo>
                  <a:pt x="351917" y="25526"/>
                </a:lnTo>
                <a:close/>
              </a:path>
            </a:pathLst>
          </a:custGeom>
          <a:solidFill>
            <a:srgbClr val="51C3F8"/>
          </a:solidFill>
        </p:spPr>
        <p:txBody>
          <a:bodyPr wrap="square" lIns="0" tIns="0" rIns="0" bIns="0" rtlCol="0"/>
          <a:lstStyle/>
          <a:p>
            <a:endParaRPr/>
          </a:p>
        </p:txBody>
      </p:sp>
      <p:sp>
        <p:nvSpPr>
          <p:cNvPr id="69" name="object 69"/>
          <p:cNvSpPr/>
          <p:nvPr/>
        </p:nvSpPr>
        <p:spPr>
          <a:xfrm>
            <a:off x="5478780" y="2605658"/>
            <a:ext cx="697865" cy="680720"/>
          </a:xfrm>
          <a:custGeom>
            <a:avLst/>
            <a:gdLst/>
            <a:ahLst/>
            <a:cxnLst/>
            <a:rect l="l" t="t" r="r" b="b"/>
            <a:pathLst>
              <a:path w="697864" h="680719">
                <a:moveTo>
                  <a:pt x="580517" y="323850"/>
                </a:moveTo>
                <a:lnTo>
                  <a:pt x="468375" y="323850"/>
                </a:lnTo>
                <a:lnTo>
                  <a:pt x="462153" y="331469"/>
                </a:lnTo>
                <a:lnTo>
                  <a:pt x="462153" y="373380"/>
                </a:lnTo>
                <a:lnTo>
                  <a:pt x="6985" y="373380"/>
                </a:lnTo>
                <a:lnTo>
                  <a:pt x="0" y="381000"/>
                </a:lnTo>
                <a:lnTo>
                  <a:pt x="0" y="458469"/>
                </a:lnTo>
                <a:lnTo>
                  <a:pt x="6985" y="464819"/>
                </a:lnTo>
                <a:lnTo>
                  <a:pt x="43307" y="464819"/>
                </a:lnTo>
                <a:lnTo>
                  <a:pt x="25890" y="483869"/>
                </a:lnTo>
                <a:lnTo>
                  <a:pt x="12461" y="505459"/>
                </a:lnTo>
                <a:lnTo>
                  <a:pt x="3819" y="530859"/>
                </a:lnTo>
                <a:lnTo>
                  <a:pt x="762" y="558800"/>
                </a:lnTo>
                <a:lnTo>
                  <a:pt x="3169" y="582930"/>
                </a:lnTo>
                <a:lnTo>
                  <a:pt x="21603" y="627380"/>
                </a:lnTo>
                <a:lnTo>
                  <a:pt x="55850" y="661669"/>
                </a:lnTo>
                <a:lnTo>
                  <a:pt x="99716" y="679450"/>
                </a:lnTo>
                <a:lnTo>
                  <a:pt x="123698" y="680719"/>
                </a:lnTo>
                <a:lnTo>
                  <a:pt x="358648" y="680719"/>
                </a:lnTo>
                <a:lnTo>
                  <a:pt x="365633" y="674369"/>
                </a:lnTo>
                <a:lnTo>
                  <a:pt x="365633" y="657859"/>
                </a:lnTo>
                <a:lnTo>
                  <a:pt x="358648" y="650239"/>
                </a:lnTo>
                <a:lnTo>
                  <a:pt x="108966" y="650239"/>
                </a:lnTo>
                <a:lnTo>
                  <a:pt x="94916" y="646430"/>
                </a:lnTo>
                <a:lnTo>
                  <a:pt x="57912" y="623569"/>
                </a:lnTo>
                <a:lnTo>
                  <a:pt x="32712" y="575309"/>
                </a:lnTo>
                <a:lnTo>
                  <a:pt x="30861" y="557530"/>
                </a:lnTo>
                <a:lnTo>
                  <a:pt x="38199" y="520700"/>
                </a:lnTo>
                <a:lnTo>
                  <a:pt x="58229" y="491489"/>
                </a:lnTo>
                <a:lnTo>
                  <a:pt x="87975" y="471169"/>
                </a:lnTo>
                <a:lnTo>
                  <a:pt x="124460" y="463550"/>
                </a:lnTo>
                <a:lnTo>
                  <a:pt x="697865" y="463550"/>
                </a:lnTo>
                <a:lnTo>
                  <a:pt x="697865" y="439419"/>
                </a:lnTo>
                <a:lnTo>
                  <a:pt x="692378" y="434339"/>
                </a:lnTo>
                <a:lnTo>
                  <a:pt x="30099" y="434339"/>
                </a:lnTo>
                <a:lnTo>
                  <a:pt x="30099" y="403859"/>
                </a:lnTo>
                <a:lnTo>
                  <a:pt x="494665" y="403859"/>
                </a:lnTo>
                <a:lnTo>
                  <a:pt x="494665" y="354330"/>
                </a:lnTo>
                <a:lnTo>
                  <a:pt x="587375" y="354330"/>
                </a:lnTo>
                <a:lnTo>
                  <a:pt x="587375" y="331469"/>
                </a:lnTo>
                <a:lnTo>
                  <a:pt x="580517" y="323850"/>
                </a:lnTo>
                <a:close/>
              </a:path>
              <a:path w="697864" h="680719">
                <a:moveTo>
                  <a:pt x="697865" y="619759"/>
                </a:moveTo>
                <a:lnTo>
                  <a:pt x="667004" y="619759"/>
                </a:lnTo>
                <a:lnTo>
                  <a:pt x="667004" y="650239"/>
                </a:lnTo>
                <a:lnTo>
                  <a:pt x="411988" y="650239"/>
                </a:lnTo>
                <a:lnTo>
                  <a:pt x="405003" y="657859"/>
                </a:lnTo>
                <a:lnTo>
                  <a:pt x="405003" y="674369"/>
                </a:lnTo>
                <a:lnTo>
                  <a:pt x="411988" y="680719"/>
                </a:lnTo>
                <a:lnTo>
                  <a:pt x="691007" y="680719"/>
                </a:lnTo>
                <a:lnTo>
                  <a:pt x="697865" y="674369"/>
                </a:lnTo>
                <a:lnTo>
                  <a:pt x="697865" y="619759"/>
                </a:lnTo>
                <a:close/>
              </a:path>
              <a:path w="697864" h="680719">
                <a:moveTo>
                  <a:pt x="697865" y="463550"/>
                </a:moveTo>
                <a:lnTo>
                  <a:pt x="667004" y="463550"/>
                </a:lnTo>
                <a:lnTo>
                  <a:pt x="667004" y="494030"/>
                </a:lnTo>
                <a:lnTo>
                  <a:pt x="123698" y="494030"/>
                </a:lnTo>
                <a:lnTo>
                  <a:pt x="99234" y="499109"/>
                </a:lnTo>
                <a:lnTo>
                  <a:pt x="79343" y="511809"/>
                </a:lnTo>
                <a:lnTo>
                  <a:pt x="65976" y="532130"/>
                </a:lnTo>
                <a:lnTo>
                  <a:pt x="61087" y="556259"/>
                </a:lnTo>
                <a:lnTo>
                  <a:pt x="64656" y="577850"/>
                </a:lnTo>
                <a:lnTo>
                  <a:pt x="74596" y="596900"/>
                </a:lnTo>
                <a:lnTo>
                  <a:pt x="89751" y="610869"/>
                </a:lnTo>
                <a:lnTo>
                  <a:pt x="108966" y="618489"/>
                </a:lnTo>
                <a:lnTo>
                  <a:pt x="108966" y="650239"/>
                </a:lnTo>
                <a:lnTo>
                  <a:pt x="232664" y="650239"/>
                </a:lnTo>
                <a:lnTo>
                  <a:pt x="232664" y="640080"/>
                </a:lnTo>
                <a:lnTo>
                  <a:pt x="139065" y="640080"/>
                </a:lnTo>
                <a:lnTo>
                  <a:pt x="139065" y="586739"/>
                </a:lnTo>
                <a:lnTo>
                  <a:pt x="108204" y="586739"/>
                </a:lnTo>
                <a:lnTo>
                  <a:pt x="100752" y="581659"/>
                </a:lnTo>
                <a:lnTo>
                  <a:pt x="94884" y="574039"/>
                </a:lnTo>
                <a:lnTo>
                  <a:pt x="91041" y="566419"/>
                </a:lnTo>
                <a:lnTo>
                  <a:pt x="89662" y="557530"/>
                </a:lnTo>
                <a:lnTo>
                  <a:pt x="92235" y="544830"/>
                </a:lnTo>
                <a:lnTo>
                  <a:pt x="99298" y="534669"/>
                </a:lnTo>
                <a:lnTo>
                  <a:pt x="109860" y="527050"/>
                </a:lnTo>
                <a:lnTo>
                  <a:pt x="122936" y="524509"/>
                </a:lnTo>
                <a:lnTo>
                  <a:pt x="656971" y="524509"/>
                </a:lnTo>
                <a:lnTo>
                  <a:pt x="656971" y="523239"/>
                </a:lnTo>
                <a:lnTo>
                  <a:pt x="691007" y="523239"/>
                </a:lnTo>
                <a:lnTo>
                  <a:pt x="697865" y="516889"/>
                </a:lnTo>
                <a:lnTo>
                  <a:pt x="697865" y="463550"/>
                </a:lnTo>
                <a:close/>
              </a:path>
              <a:path w="697864" h="680719">
                <a:moveTo>
                  <a:pt x="175895" y="627380"/>
                </a:moveTo>
                <a:lnTo>
                  <a:pt x="168148" y="627380"/>
                </a:lnTo>
                <a:lnTo>
                  <a:pt x="166243" y="628650"/>
                </a:lnTo>
                <a:lnTo>
                  <a:pt x="139065" y="640080"/>
                </a:lnTo>
                <a:lnTo>
                  <a:pt x="232664" y="640080"/>
                </a:lnTo>
                <a:lnTo>
                  <a:pt x="232664" y="638809"/>
                </a:lnTo>
                <a:lnTo>
                  <a:pt x="203200" y="638809"/>
                </a:lnTo>
                <a:lnTo>
                  <a:pt x="177800" y="628650"/>
                </a:lnTo>
                <a:lnTo>
                  <a:pt x="175895" y="627380"/>
                </a:lnTo>
                <a:close/>
              </a:path>
              <a:path w="697864" h="680719">
                <a:moveTo>
                  <a:pt x="232664" y="572769"/>
                </a:moveTo>
                <a:lnTo>
                  <a:pt x="203200" y="572769"/>
                </a:lnTo>
                <a:lnTo>
                  <a:pt x="203200" y="638809"/>
                </a:lnTo>
                <a:lnTo>
                  <a:pt x="232664" y="638809"/>
                </a:lnTo>
                <a:lnTo>
                  <a:pt x="232664" y="619759"/>
                </a:lnTo>
                <a:lnTo>
                  <a:pt x="697865" y="619759"/>
                </a:lnTo>
                <a:lnTo>
                  <a:pt x="697865" y="596900"/>
                </a:lnTo>
                <a:lnTo>
                  <a:pt x="691007" y="590550"/>
                </a:lnTo>
                <a:lnTo>
                  <a:pt x="232664" y="590550"/>
                </a:lnTo>
                <a:lnTo>
                  <a:pt x="232664" y="572769"/>
                </a:lnTo>
                <a:close/>
              </a:path>
              <a:path w="697864" h="680719">
                <a:moveTo>
                  <a:pt x="656971" y="524509"/>
                </a:moveTo>
                <a:lnTo>
                  <a:pt x="625221" y="524509"/>
                </a:lnTo>
                <a:lnTo>
                  <a:pt x="625221" y="590550"/>
                </a:lnTo>
                <a:lnTo>
                  <a:pt x="656971" y="590550"/>
                </a:lnTo>
                <a:lnTo>
                  <a:pt x="656971" y="524509"/>
                </a:lnTo>
                <a:close/>
              </a:path>
              <a:path w="697864" h="680719">
                <a:moveTo>
                  <a:pt x="225679" y="542289"/>
                </a:moveTo>
                <a:lnTo>
                  <a:pt x="115189" y="542289"/>
                </a:lnTo>
                <a:lnTo>
                  <a:pt x="108204" y="548639"/>
                </a:lnTo>
                <a:lnTo>
                  <a:pt x="108204" y="586739"/>
                </a:lnTo>
                <a:lnTo>
                  <a:pt x="139065" y="586739"/>
                </a:lnTo>
                <a:lnTo>
                  <a:pt x="139065" y="572769"/>
                </a:lnTo>
                <a:lnTo>
                  <a:pt x="232664" y="572769"/>
                </a:lnTo>
                <a:lnTo>
                  <a:pt x="232664" y="548639"/>
                </a:lnTo>
                <a:lnTo>
                  <a:pt x="225679" y="542289"/>
                </a:lnTo>
                <a:close/>
              </a:path>
              <a:path w="697864" h="680719">
                <a:moveTo>
                  <a:pt x="494665" y="403859"/>
                </a:moveTo>
                <a:lnTo>
                  <a:pt x="463804" y="403859"/>
                </a:lnTo>
                <a:lnTo>
                  <a:pt x="463804" y="434339"/>
                </a:lnTo>
                <a:lnTo>
                  <a:pt x="692378" y="434339"/>
                </a:lnTo>
                <a:lnTo>
                  <a:pt x="691007" y="433069"/>
                </a:lnTo>
                <a:lnTo>
                  <a:pt x="588264" y="433069"/>
                </a:lnTo>
                <a:lnTo>
                  <a:pt x="588264" y="422909"/>
                </a:lnTo>
                <a:lnTo>
                  <a:pt x="558800" y="422909"/>
                </a:lnTo>
                <a:lnTo>
                  <a:pt x="556094" y="421639"/>
                </a:lnTo>
                <a:lnTo>
                  <a:pt x="494665" y="421639"/>
                </a:lnTo>
                <a:lnTo>
                  <a:pt x="494665" y="403859"/>
                </a:lnTo>
                <a:close/>
              </a:path>
              <a:path w="697864" h="680719">
                <a:moveTo>
                  <a:pt x="655105" y="247650"/>
                </a:moveTo>
                <a:lnTo>
                  <a:pt x="574294" y="247650"/>
                </a:lnTo>
                <a:lnTo>
                  <a:pt x="610264" y="255269"/>
                </a:lnTo>
                <a:lnTo>
                  <a:pt x="639746" y="274319"/>
                </a:lnTo>
                <a:lnTo>
                  <a:pt x="659679" y="304800"/>
                </a:lnTo>
                <a:lnTo>
                  <a:pt x="667004" y="341630"/>
                </a:lnTo>
                <a:lnTo>
                  <a:pt x="665172" y="359409"/>
                </a:lnTo>
                <a:lnTo>
                  <a:pt x="640080" y="406400"/>
                </a:lnTo>
                <a:lnTo>
                  <a:pt x="602361" y="429259"/>
                </a:lnTo>
                <a:lnTo>
                  <a:pt x="588264" y="433069"/>
                </a:lnTo>
                <a:lnTo>
                  <a:pt x="653923" y="433069"/>
                </a:lnTo>
                <a:lnTo>
                  <a:pt x="656209" y="430530"/>
                </a:lnTo>
                <a:lnTo>
                  <a:pt x="659257" y="429259"/>
                </a:lnTo>
                <a:lnTo>
                  <a:pt x="660908" y="426719"/>
                </a:lnTo>
                <a:lnTo>
                  <a:pt x="676215" y="408939"/>
                </a:lnTo>
                <a:lnTo>
                  <a:pt x="687355" y="387350"/>
                </a:lnTo>
                <a:lnTo>
                  <a:pt x="694162" y="364489"/>
                </a:lnTo>
                <a:lnTo>
                  <a:pt x="696468" y="340359"/>
                </a:lnTo>
                <a:lnTo>
                  <a:pt x="693517" y="312419"/>
                </a:lnTo>
                <a:lnTo>
                  <a:pt x="685053" y="288289"/>
                </a:lnTo>
                <a:lnTo>
                  <a:pt x="671661" y="265429"/>
                </a:lnTo>
                <a:lnTo>
                  <a:pt x="655105" y="247650"/>
                </a:lnTo>
                <a:close/>
              </a:path>
              <a:path w="697864" h="680719">
                <a:moveTo>
                  <a:pt x="587375" y="354330"/>
                </a:moveTo>
                <a:lnTo>
                  <a:pt x="558800" y="354330"/>
                </a:lnTo>
                <a:lnTo>
                  <a:pt x="558800" y="422909"/>
                </a:lnTo>
                <a:lnTo>
                  <a:pt x="588264" y="422909"/>
                </a:lnTo>
                <a:lnTo>
                  <a:pt x="588264" y="402589"/>
                </a:lnTo>
                <a:lnTo>
                  <a:pt x="607919" y="393700"/>
                </a:lnTo>
                <a:lnTo>
                  <a:pt x="623300" y="379730"/>
                </a:lnTo>
                <a:lnTo>
                  <a:pt x="629027" y="369569"/>
                </a:lnTo>
                <a:lnTo>
                  <a:pt x="587375" y="369569"/>
                </a:lnTo>
                <a:lnTo>
                  <a:pt x="587375" y="354330"/>
                </a:lnTo>
                <a:close/>
              </a:path>
              <a:path w="697864" h="680719">
                <a:moveTo>
                  <a:pt x="531749" y="410209"/>
                </a:moveTo>
                <a:lnTo>
                  <a:pt x="520192" y="410209"/>
                </a:lnTo>
                <a:lnTo>
                  <a:pt x="494665" y="421639"/>
                </a:lnTo>
                <a:lnTo>
                  <a:pt x="556094" y="421639"/>
                </a:lnTo>
                <a:lnTo>
                  <a:pt x="531749" y="410209"/>
                </a:lnTo>
                <a:close/>
              </a:path>
              <a:path w="697864" h="680719">
                <a:moveTo>
                  <a:pt x="68834" y="307339"/>
                </a:moveTo>
                <a:lnTo>
                  <a:pt x="41021" y="307339"/>
                </a:lnTo>
                <a:lnTo>
                  <a:pt x="41021" y="373380"/>
                </a:lnTo>
                <a:lnTo>
                  <a:pt x="68834" y="373380"/>
                </a:lnTo>
                <a:lnTo>
                  <a:pt x="68834" y="307339"/>
                </a:lnTo>
                <a:close/>
              </a:path>
              <a:path w="697864" h="680719">
                <a:moveTo>
                  <a:pt x="697865" y="187960"/>
                </a:moveTo>
                <a:lnTo>
                  <a:pt x="667004" y="187960"/>
                </a:lnTo>
                <a:lnTo>
                  <a:pt x="667004" y="217169"/>
                </a:lnTo>
                <a:lnTo>
                  <a:pt x="6985" y="217169"/>
                </a:lnTo>
                <a:lnTo>
                  <a:pt x="0" y="223519"/>
                </a:lnTo>
                <a:lnTo>
                  <a:pt x="0" y="299719"/>
                </a:lnTo>
                <a:lnTo>
                  <a:pt x="6985" y="307339"/>
                </a:lnTo>
                <a:lnTo>
                  <a:pt x="572770" y="307339"/>
                </a:lnTo>
                <a:lnTo>
                  <a:pt x="585791" y="309880"/>
                </a:lnTo>
                <a:lnTo>
                  <a:pt x="596360" y="317500"/>
                </a:lnTo>
                <a:lnTo>
                  <a:pt x="603452" y="327659"/>
                </a:lnTo>
                <a:lnTo>
                  <a:pt x="606044" y="340359"/>
                </a:lnTo>
                <a:lnTo>
                  <a:pt x="604662" y="349250"/>
                </a:lnTo>
                <a:lnTo>
                  <a:pt x="600805" y="358139"/>
                </a:lnTo>
                <a:lnTo>
                  <a:pt x="594899" y="364489"/>
                </a:lnTo>
                <a:lnTo>
                  <a:pt x="587375" y="369569"/>
                </a:lnTo>
                <a:lnTo>
                  <a:pt x="629027" y="369569"/>
                </a:lnTo>
                <a:lnTo>
                  <a:pt x="633323" y="361950"/>
                </a:lnTo>
                <a:lnTo>
                  <a:pt x="636905" y="340359"/>
                </a:lnTo>
                <a:lnTo>
                  <a:pt x="632015" y="316230"/>
                </a:lnTo>
                <a:lnTo>
                  <a:pt x="618648" y="295909"/>
                </a:lnTo>
                <a:lnTo>
                  <a:pt x="598757" y="281939"/>
                </a:lnTo>
                <a:lnTo>
                  <a:pt x="574294" y="276859"/>
                </a:lnTo>
                <a:lnTo>
                  <a:pt x="30861" y="276859"/>
                </a:lnTo>
                <a:lnTo>
                  <a:pt x="30861" y="247650"/>
                </a:lnTo>
                <a:lnTo>
                  <a:pt x="655105" y="247650"/>
                </a:lnTo>
                <a:lnTo>
                  <a:pt x="653923" y="246379"/>
                </a:lnTo>
                <a:lnTo>
                  <a:pt x="691007" y="246379"/>
                </a:lnTo>
                <a:lnTo>
                  <a:pt x="697865" y="240029"/>
                </a:lnTo>
                <a:lnTo>
                  <a:pt x="697865" y="187960"/>
                </a:lnTo>
                <a:close/>
              </a:path>
              <a:path w="697864" h="680719">
                <a:moveTo>
                  <a:pt x="520192" y="0"/>
                </a:moveTo>
                <a:lnTo>
                  <a:pt x="124460" y="0"/>
                </a:lnTo>
                <a:lnTo>
                  <a:pt x="76735" y="10160"/>
                </a:lnTo>
                <a:lnTo>
                  <a:pt x="37369" y="36829"/>
                </a:lnTo>
                <a:lnTo>
                  <a:pt x="10624" y="76200"/>
                </a:lnTo>
                <a:lnTo>
                  <a:pt x="762" y="124460"/>
                </a:lnTo>
                <a:lnTo>
                  <a:pt x="3169" y="148589"/>
                </a:lnTo>
                <a:lnTo>
                  <a:pt x="10207" y="170179"/>
                </a:lnTo>
                <a:lnTo>
                  <a:pt x="21603" y="191769"/>
                </a:lnTo>
                <a:lnTo>
                  <a:pt x="37084" y="210819"/>
                </a:lnTo>
                <a:lnTo>
                  <a:pt x="38608" y="213360"/>
                </a:lnTo>
                <a:lnTo>
                  <a:pt x="41021" y="214629"/>
                </a:lnTo>
                <a:lnTo>
                  <a:pt x="43307" y="217169"/>
                </a:lnTo>
                <a:lnTo>
                  <a:pt x="108966" y="217169"/>
                </a:lnTo>
                <a:lnTo>
                  <a:pt x="69389" y="200660"/>
                </a:lnTo>
                <a:lnTo>
                  <a:pt x="38052" y="160019"/>
                </a:lnTo>
                <a:lnTo>
                  <a:pt x="30861" y="124460"/>
                </a:lnTo>
                <a:lnTo>
                  <a:pt x="38199" y="88900"/>
                </a:lnTo>
                <a:lnTo>
                  <a:pt x="58229" y="58419"/>
                </a:lnTo>
                <a:lnTo>
                  <a:pt x="87975" y="38100"/>
                </a:lnTo>
                <a:lnTo>
                  <a:pt x="124460" y="31750"/>
                </a:lnTo>
                <a:lnTo>
                  <a:pt x="520192" y="31750"/>
                </a:lnTo>
                <a:lnTo>
                  <a:pt x="526288" y="24129"/>
                </a:lnTo>
                <a:lnTo>
                  <a:pt x="526288" y="6350"/>
                </a:lnTo>
                <a:lnTo>
                  <a:pt x="520192" y="0"/>
                </a:lnTo>
                <a:close/>
              </a:path>
              <a:path w="697864" h="680719">
                <a:moveTo>
                  <a:pt x="691007" y="0"/>
                </a:moveTo>
                <a:lnTo>
                  <a:pt x="572008" y="0"/>
                </a:lnTo>
                <a:lnTo>
                  <a:pt x="565023" y="6350"/>
                </a:lnTo>
                <a:lnTo>
                  <a:pt x="565023" y="24129"/>
                </a:lnTo>
                <a:lnTo>
                  <a:pt x="572008" y="31750"/>
                </a:lnTo>
                <a:lnTo>
                  <a:pt x="667766" y="31750"/>
                </a:lnTo>
                <a:lnTo>
                  <a:pt x="667766" y="60960"/>
                </a:lnTo>
                <a:lnTo>
                  <a:pt x="123698" y="60960"/>
                </a:lnTo>
                <a:lnTo>
                  <a:pt x="99234" y="66039"/>
                </a:lnTo>
                <a:lnTo>
                  <a:pt x="79343" y="78739"/>
                </a:lnTo>
                <a:lnTo>
                  <a:pt x="65976" y="99060"/>
                </a:lnTo>
                <a:lnTo>
                  <a:pt x="61087" y="124460"/>
                </a:lnTo>
                <a:lnTo>
                  <a:pt x="64656" y="144779"/>
                </a:lnTo>
                <a:lnTo>
                  <a:pt x="74596" y="163829"/>
                </a:lnTo>
                <a:lnTo>
                  <a:pt x="89751" y="177800"/>
                </a:lnTo>
                <a:lnTo>
                  <a:pt x="108966" y="185419"/>
                </a:lnTo>
                <a:lnTo>
                  <a:pt x="108966" y="217169"/>
                </a:lnTo>
                <a:lnTo>
                  <a:pt x="232664" y="217169"/>
                </a:lnTo>
                <a:lnTo>
                  <a:pt x="232664" y="207010"/>
                </a:lnTo>
                <a:lnTo>
                  <a:pt x="139065" y="207010"/>
                </a:lnTo>
                <a:lnTo>
                  <a:pt x="139065" y="153669"/>
                </a:lnTo>
                <a:lnTo>
                  <a:pt x="108204" y="153669"/>
                </a:lnTo>
                <a:lnTo>
                  <a:pt x="100752" y="148589"/>
                </a:lnTo>
                <a:lnTo>
                  <a:pt x="94884" y="142239"/>
                </a:lnTo>
                <a:lnTo>
                  <a:pt x="91041" y="133350"/>
                </a:lnTo>
                <a:lnTo>
                  <a:pt x="89662" y="124460"/>
                </a:lnTo>
                <a:lnTo>
                  <a:pt x="92235" y="111760"/>
                </a:lnTo>
                <a:lnTo>
                  <a:pt x="99298" y="101600"/>
                </a:lnTo>
                <a:lnTo>
                  <a:pt x="109860" y="93979"/>
                </a:lnTo>
                <a:lnTo>
                  <a:pt x="122936" y="91439"/>
                </a:lnTo>
                <a:lnTo>
                  <a:pt x="656971" y="91439"/>
                </a:lnTo>
                <a:lnTo>
                  <a:pt x="656971" y="88900"/>
                </a:lnTo>
                <a:lnTo>
                  <a:pt x="692378" y="88900"/>
                </a:lnTo>
                <a:lnTo>
                  <a:pt x="697865" y="83819"/>
                </a:lnTo>
                <a:lnTo>
                  <a:pt x="697865" y="6350"/>
                </a:lnTo>
                <a:lnTo>
                  <a:pt x="691007" y="0"/>
                </a:lnTo>
                <a:close/>
              </a:path>
              <a:path w="697864" h="680719">
                <a:moveTo>
                  <a:pt x="175895" y="194310"/>
                </a:moveTo>
                <a:lnTo>
                  <a:pt x="168148" y="194310"/>
                </a:lnTo>
                <a:lnTo>
                  <a:pt x="166243" y="195579"/>
                </a:lnTo>
                <a:lnTo>
                  <a:pt x="139065" y="207010"/>
                </a:lnTo>
                <a:lnTo>
                  <a:pt x="232664" y="207010"/>
                </a:lnTo>
                <a:lnTo>
                  <a:pt x="232664" y="205739"/>
                </a:lnTo>
                <a:lnTo>
                  <a:pt x="203200" y="205739"/>
                </a:lnTo>
                <a:lnTo>
                  <a:pt x="177800" y="195579"/>
                </a:lnTo>
                <a:lnTo>
                  <a:pt x="175895" y="194310"/>
                </a:lnTo>
                <a:close/>
              </a:path>
              <a:path w="697864" h="680719">
                <a:moveTo>
                  <a:pt x="232664" y="139700"/>
                </a:moveTo>
                <a:lnTo>
                  <a:pt x="203200" y="139700"/>
                </a:lnTo>
                <a:lnTo>
                  <a:pt x="203200" y="205739"/>
                </a:lnTo>
                <a:lnTo>
                  <a:pt x="232664" y="205739"/>
                </a:lnTo>
                <a:lnTo>
                  <a:pt x="232664" y="187960"/>
                </a:lnTo>
                <a:lnTo>
                  <a:pt x="697865" y="187960"/>
                </a:lnTo>
                <a:lnTo>
                  <a:pt x="697865" y="162560"/>
                </a:lnTo>
                <a:lnTo>
                  <a:pt x="692378" y="157479"/>
                </a:lnTo>
                <a:lnTo>
                  <a:pt x="232664" y="157479"/>
                </a:lnTo>
                <a:lnTo>
                  <a:pt x="232664" y="139700"/>
                </a:lnTo>
                <a:close/>
              </a:path>
              <a:path w="697864" h="680719">
                <a:moveTo>
                  <a:pt x="656971" y="91439"/>
                </a:moveTo>
                <a:lnTo>
                  <a:pt x="625221" y="91439"/>
                </a:lnTo>
                <a:lnTo>
                  <a:pt x="625221" y="157479"/>
                </a:lnTo>
                <a:lnTo>
                  <a:pt x="692378" y="157479"/>
                </a:lnTo>
                <a:lnTo>
                  <a:pt x="691007" y="156210"/>
                </a:lnTo>
                <a:lnTo>
                  <a:pt x="656971" y="156210"/>
                </a:lnTo>
                <a:lnTo>
                  <a:pt x="656971" y="91439"/>
                </a:lnTo>
                <a:close/>
              </a:path>
              <a:path w="697864" h="680719">
                <a:moveTo>
                  <a:pt x="225679" y="109219"/>
                </a:moveTo>
                <a:lnTo>
                  <a:pt x="115189" y="109219"/>
                </a:lnTo>
                <a:lnTo>
                  <a:pt x="108204" y="116839"/>
                </a:lnTo>
                <a:lnTo>
                  <a:pt x="108204" y="153669"/>
                </a:lnTo>
                <a:lnTo>
                  <a:pt x="139065" y="153669"/>
                </a:lnTo>
                <a:lnTo>
                  <a:pt x="139065" y="139700"/>
                </a:lnTo>
                <a:lnTo>
                  <a:pt x="232664" y="139700"/>
                </a:lnTo>
                <a:lnTo>
                  <a:pt x="232664" y="116839"/>
                </a:lnTo>
                <a:lnTo>
                  <a:pt x="225679" y="109219"/>
                </a:lnTo>
                <a:close/>
              </a:path>
              <a:path w="697864" h="680719">
                <a:moveTo>
                  <a:pt x="692378" y="88900"/>
                </a:moveTo>
                <a:lnTo>
                  <a:pt x="656971" y="88900"/>
                </a:lnTo>
                <a:lnTo>
                  <a:pt x="682498" y="90169"/>
                </a:lnTo>
                <a:lnTo>
                  <a:pt x="691007" y="90169"/>
                </a:lnTo>
                <a:lnTo>
                  <a:pt x="692378" y="88900"/>
                </a:lnTo>
                <a:close/>
              </a:path>
            </a:pathLst>
          </a:custGeom>
          <a:solidFill>
            <a:srgbClr val="585858"/>
          </a:solidFill>
        </p:spPr>
        <p:txBody>
          <a:bodyPr wrap="square" lIns="0" tIns="0" rIns="0" bIns="0" rtlCol="0"/>
          <a:lstStyle/>
          <a:p>
            <a:endParaRPr/>
          </a:p>
        </p:txBody>
      </p:sp>
      <p:sp>
        <p:nvSpPr>
          <p:cNvPr id="70" name="object 70"/>
          <p:cNvSpPr/>
          <p:nvPr/>
        </p:nvSpPr>
        <p:spPr>
          <a:xfrm>
            <a:off x="5307726" y="4869941"/>
            <a:ext cx="748030" cy="828040"/>
          </a:xfrm>
          <a:custGeom>
            <a:avLst/>
            <a:gdLst/>
            <a:ahLst/>
            <a:cxnLst/>
            <a:rect l="l" t="t" r="r" b="b"/>
            <a:pathLst>
              <a:path w="748029" h="828039">
                <a:moveTo>
                  <a:pt x="127492" y="660857"/>
                </a:moveTo>
                <a:lnTo>
                  <a:pt x="41767" y="660857"/>
                </a:lnTo>
                <a:lnTo>
                  <a:pt x="30966" y="663155"/>
                </a:lnTo>
                <a:lnTo>
                  <a:pt x="21939" y="669337"/>
                </a:lnTo>
                <a:lnTo>
                  <a:pt x="15746" y="678334"/>
                </a:lnTo>
                <a:lnTo>
                  <a:pt x="13446" y="689076"/>
                </a:lnTo>
                <a:lnTo>
                  <a:pt x="13446" y="714540"/>
                </a:lnTo>
                <a:lnTo>
                  <a:pt x="22355" y="758416"/>
                </a:lnTo>
                <a:lnTo>
                  <a:pt x="46624" y="794343"/>
                </a:lnTo>
                <a:lnTo>
                  <a:pt x="82561" y="818617"/>
                </a:lnTo>
                <a:lnTo>
                  <a:pt x="126476" y="827532"/>
                </a:lnTo>
                <a:lnTo>
                  <a:pt x="634603" y="827532"/>
                </a:lnTo>
                <a:lnTo>
                  <a:pt x="678463" y="818617"/>
                </a:lnTo>
                <a:lnTo>
                  <a:pt x="700147" y="803973"/>
                </a:lnTo>
                <a:lnTo>
                  <a:pt x="628888" y="803973"/>
                </a:lnTo>
                <a:lnTo>
                  <a:pt x="619472" y="802068"/>
                </a:lnTo>
                <a:lnTo>
                  <a:pt x="127492" y="802068"/>
                </a:lnTo>
                <a:lnTo>
                  <a:pt x="92821" y="795111"/>
                </a:lnTo>
                <a:lnTo>
                  <a:pt x="64341" y="776065"/>
                </a:lnTo>
                <a:lnTo>
                  <a:pt x="45053" y="747665"/>
                </a:lnTo>
                <a:lnTo>
                  <a:pt x="37957" y="712647"/>
                </a:lnTo>
                <a:lnTo>
                  <a:pt x="37957" y="686320"/>
                </a:lnTo>
                <a:lnTo>
                  <a:pt x="40751" y="684415"/>
                </a:lnTo>
                <a:lnTo>
                  <a:pt x="129397" y="684415"/>
                </a:lnTo>
                <a:lnTo>
                  <a:pt x="133969" y="678726"/>
                </a:lnTo>
                <a:lnTo>
                  <a:pt x="133969" y="665594"/>
                </a:lnTo>
                <a:lnTo>
                  <a:pt x="127492" y="660857"/>
                </a:lnTo>
                <a:close/>
              </a:path>
              <a:path w="748029" h="828039">
                <a:moveTo>
                  <a:pt x="742045" y="371856"/>
                </a:moveTo>
                <a:lnTo>
                  <a:pt x="728837" y="371856"/>
                </a:lnTo>
                <a:lnTo>
                  <a:pt x="724138" y="377469"/>
                </a:lnTo>
                <a:lnTo>
                  <a:pt x="724138" y="714540"/>
                </a:lnTo>
                <a:lnTo>
                  <a:pt x="717042" y="749163"/>
                </a:lnTo>
                <a:lnTo>
                  <a:pt x="697753" y="777611"/>
                </a:lnTo>
                <a:lnTo>
                  <a:pt x="669274" y="796882"/>
                </a:lnTo>
                <a:lnTo>
                  <a:pt x="634603" y="803973"/>
                </a:lnTo>
                <a:lnTo>
                  <a:pt x="700147" y="803973"/>
                </a:lnTo>
                <a:lnTo>
                  <a:pt x="714406" y="794343"/>
                </a:lnTo>
                <a:lnTo>
                  <a:pt x="738705" y="758416"/>
                </a:lnTo>
                <a:lnTo>
                  <a:pt x="747633" y="714540"/>
                </a:lnTo>
                <a:lnTo>
                  <a:pt x="747633" y="376605"/>
                </a:lnTo>
                <a:lnTo>
                  <a:pt x="742045" y="371856"/>
                </a:lnTo>
                <a:close/>
              </a:path>
              <a:path w="748029" h="828039">
                <a:moveTo>
                  <a:pt x="511032" y="660857"/>
                </a:moveTo>
                <a:lnTo>
                  <a:pt x="168894" y="660857"/>
                </a:lnTo>
                <a:lnTo>
                  <a:pt x="164195" y="667499"/>
                </a:lnTo>
                <a:lnTo>
                  <a:pt x="164195" y="679678"/>
                </a:lnTo>
                <a:lnTo>
                  <a:pt x="169910" y="684415"/>
                </a:lnTo>
                <a:lnTo>
                  <a:pt x="513953" y="684415"/>
                </a:lnTo>
                <a:lnTo>
                  <a:pt x="515731" y="687260"/>
                </a:lnTo>
                <a:lnTo>
                  <a:pt x="515731" y="712647"/>
                </a:lnTo>
                <a:lnTo>
                  <a:pt x="518677" y="739185"/>
                </a:lnTo>
                <a:lnTo>
                  <a:pt x="527208" y="763349"/>
                </a:lnTo>
                <a:lnTo>
                  <a:pt x="540859" y="784517"/>
                </a:lnTo>
                <a:lnTo>
                  <a:pt x="559165" y="802068"/>
                </a:lnTo>
                <a:lnTo>
                  <a:pt x="619472" y="802068"/>
                </a:lnTo>
                <a:lnTo>
                  <a:pt x="593842" y="796882"/>
                </a:lnTo>
                <a:lnTo>
                  <a:pt x="565403" y="777611"/>
                </a:lnTo>
                <a:lnTo>
                  <a:pt x="546324" y="749163"/>
                </a:lnTo>
                <a:lnTo>
                  <a:pt x="539353" y="714540"/>
                </a:lnTo>
                <a:lnTo>
                  <a:pt x="539353" y="689076"/>
                </a:lnTo>
                <a:lnTo>
                  <a:pt x="537053" y="678334"/>
                </a:lnTo>
                <a:lnTo>
                  <a:pt x="530860" y="669337"/>
                </a:lnTo>
                <a:lnTo>
                  <a:pt x="521833" y="663155"/>
                </a:lnTo>
                <a:lnTo>
                  <a:pt x="511032" y="660857"/>
                </a:lnTo>
                <a:close/>
              </a:path>
              <a:path w="748029" h="828039">
                <a:moveTo>
                  <a:pt x="58658" y="165722"/>
                </a:moveTo>
                <a:lnTo>
                  <a:pt x="52054" y="165722"/>
                </a:lnTo>
                <a:lnTo>
                  <a:pt x="45450" y="168490"/>
                </a:lnTo>
                <a:lnTo>
                  <a:pt x="40751" y="171335"/>
                </a:lnTo>
                <a:lnTo>
                  <a:pt x="7731" y="201472"/>
                </a:lnTo>
                <a:lnTo>
                  <a:pt x="2276" y="209414"/>
                </a:lnTo>
                <a:lnTo>
                  <a:pt x="0" y="218427"/>
                </a:lnTo>
                <a:lnTo>
                  <a:pt x="890" y="227440"/>
                </a:lnTo>
                <a:lnTo>
                  <a:pt x="4937" y="235381"/>
                </a:lnTo>
                <a:lnTo>
                  <a:pt x="215122" y="467842"/>
                </a:lnTo>
                <a:lnTo>
                  <a:pt x="217027" y="470700"/>
                </a:lnTo>
                <a:lnTo>
                  <a:pt x="219821" y="472592"/>
                </a:lnTo>
                <a:lnTo>
                  <a:pt x="223504" y="474484"/>
                </a:lnTo>
                <a:lnTo>
                  <a:pt x="223504" y="660857"/>
                </a:lnTo>
                <a:lnTo>
                  <a:pt x="247126" y="660857"/>
                </a:lnTo>
                <a:lnTo>
                  <a:pt x="247126" y="482003"/>
                </a:lnTo>
                <a:lnTo>
                  <a:pt x="309411" y="482003"/>
                </a:lnTo>
                <a:lnTo>
                  <a:pt x="306562" y="476389"/>
                </a:lnTo>
                <a:lnTo>
                  <a:pt x="305483" y="473544"/>
                </a:lnTo>
                <a:lnTo>
                  <a:pt x="282051" y="473544"/>
                </a:lnTo>
                <a:lnTo>
                  <a:pt x="258429" y="462229"/>
                </a:lnTo>
                <a:lnTo>
                  <a:pt x="269336" y="452831"/>
                </a:lnTo>
                <a:lnTo>
                  <a:pt x="233918" y="452831"/>
                </a:lnTo>
                <a:lnTo>
                  <a:pt x="54848" y="254203"/>
                </a:lnTo>
                <a:lnTo>
                  <a:pt x="61579" y="247561"/>
                </a:lnTo>
                <a:lnTo>
                  <a:pt x="94610" y="247561"/>
                </a:lnTo>
                <a:lnTo>
                  <a:pt x="84488" y="236334"/>
                </a:lnTo>
                <a:lnTo>
                  <a:pt x="37957" y="236334"/>
                </a:lnTo>
                <a:lnTo>
                  <a:pt x="23733" y="220281"/>
                </a:lnTo>
                <a:lnTo>
                  <a:pt x="56753" y="191109"/>
                </a:lnTo>
                <a:lnTo>
                  <a:pt x="89948" y="191109"/>
                </a:lnTo>
                <a:lnTo>
                  <a:pt x="74660" y="174193"/>
                </a:lnTo>
                <a:lnTo>
                  <a:pt x="69961" y="169443"/>
                </a:lnTo>
                <a:lnTo>
                  <a:pt x="58658" y="165722"/>
                </a:lnTo>
                <a:close/>
              </a:path>
              <a:path w="748029" h="828039">
                <a:moveTo>
                  <a:pt x="309411" y="482003"/>
                </a:moveTo>
                <a:lnTo>
                  <a:pt x="247126" y="482003"/>
                </a:lnTo>
                <a:lnTo>
                  <a:pt x="281162" y="499872"/>
                </a:lnTo>
                <a:lnTo>
                  <a:pt x="283067" y="500824"/>
                </a:lnTo>
                <a:lnTo>
                  <a:pt x="286750" y="502716"/>
                </a:lnTo>
                <a:lnTo>
                  <a:pt x="294243" y="502716"/>
                </a:lnTo>
                <a:lnTo>
                  <a:pt x="298942" y="500824"/>
                </a:lnTo>
                <a:lnTo>
                  <a:pt x="301863" y="497979"/>
                </a:lnTo>
                <a:lnTo>
                  <a:pt x="308467" y="491413"/>
                </a:lnTo>
                <a:lnTo>
                  <a:pt x="310372" y="483895"/>
                </a:lnTo>
                <a:lnTo>
                  <a:pt x="309411" y="482003"/>
                </a:lnTo>
                <a:close/>
              </a:path>
              <a:path w="748029" h="828039">
                <a:moveTo>
                  <a:pt x="296544" y="449973"/>
                </a:moveTo>
                <a:lnTo>
                  <a:pt x="272653" y="449973"/>
                </a:lnTo>
                <a:lnTo>
                  <a:pt x="282051" y="473544"/>
                </a:lnTo>
                <a:lnTo>
                  <a:pt x="305483" y="473544"/>
                </a:lnTo>
                <a:lnTo>
                  <a:pt x="296544" y="449973"/>
                </a:lnTo>
                <a:close/>
              </a:path>
              <a:path w="748029" h="828039">
                <a:moveTo>
                  <a:pt x="94610" y="247561"/>
                </a:moveTo>
                <a:lnTo>
                  <a:pt x="61579" y="247561"/>
                </a:lnTo>
                <a:lnTo>
                  <a:pt x="240522" y="446265"/>
                </a:lnTo>
                <a:lnTo>
                  <a:pt x="233918" y="452831"/>
                </a:lnTo>
                <a:lnTo>
                  <a:pt x="269336" y="452831"/>
                </a:lnTo>
                <a:lnTo>
                  <a:pt x="272653" y="449973"/>
                </a:lnTo>
                <a:lnTo>
                  <a:pt x="296544" y="449973"/>
                </a:lnTo>
                <a:lnTo>
                  <a:pt x="288689" y="429260"/>
                </a:lnTo>
                <a:lnTo>
                  <a:pt x="258429" y="429260"/>
                </a:lnTo>
                <a:lnTo>
                  <a:pt x="94610" y="247561"/>
                </a:lnTo>
                <a:close/>
              </a:path>
              <a:path w="748029" h="828039">
                <a:moveTo>
                  <a:pt x="119744" y="224078"/>
                </a:moveTo>
                <a:lnTo>
                  <a:pt x="86979" y="224078"/>
                </a:lnTo>
                <a:lnTo>
                  <a:pt x="266049" y="422694"/>
                </a:lnTo>
                <a:lnTo>
                  <a:pt x="258429" y="429260"/>
                </a:lnTo>
                <a:lnTo>
                  <a:pt x="288689" y="429260"/>
                </a:lnTo>
                <a:lnTo>
                  <a:pt x="287639" y="426491"/>
                </a:lnTo>
                <a:lnTo>
                  <a:pt x="287639" y="417957"/>
                </a:lnTo>
                <a:lnTo>
                  <a:pt x="285734" y="410451"/>
                </a:lnTo>
                <a:lnTo>
                  <a:pt x="282051" y="405777"/>
                </a:lnTo>
                <a:lnTo>
                  <a:pt x="245221" y="364350"/>
                </a:lnTo>
                <a:lnTo>
                  <a:pt x="245221" y="338886"/>
                </a:lnTo>
                <a:lnTo>
                  <a:pt x="223504" y="338886"/>
                </a:lnTo>
                <a:lnTo>
                  <a:pt x="119744" y="224078"/>
                </a:lnTo>
                <a:close/>
              </a:path>
              <a:path w="748029" h="828039">
                <a:moveTo>
                  <a:pt x="720328" y="0"/>
                </a:moveTo>
                <a:lnTo>
                  <a:pt x="251952" y="0"/>
                </a:lnTo>
                <a:lnTo>
                  <a:pt x="240702" y="2298"/>
                </a:lnTo>
                <a:lnTo>
                  <a:pt x="231679" y="8482"/>
                </a:lnTo>
                <a:lnTo>
                  <a:pt x="225680" y="17482"/>
                </a:lnTo>
                <a:lnTo>
                  <a:pt x="223504" y="28232"/>
                </a:lnTo>
                <a:lnTo>
                  <a:pt x="223504" y="338886"/>
                </a:lnTo>
                <a:lnTo>
                  <a:pt x="245221" y="338886"/>
                </a:lnTo>
                <a:lnTo>
                  <a:pt x="245221" y="24511"/>
                </a:lnTo>
                <a:lnTo>
                  <a:pt x="248142" y="23558"/>
                </a:lnTo>
                <a:lnTo>
                  <a:pt x="744784" y="23558"/>
                </a:lnTo>
                <a:lnTo>
                  <a:pt x="744688" y="17080"/>
                </a:lnTo>
                <a:lnTo>
                  <a:pt x="739632" y="8362"/>
                </a:lnTo>
                <a:lnTo>
                  <a:pt x="731051" y="2283"/>
                </a:lnTo>
                <a:lnTo>
                  <a:pt x="720328" y="0"/>
                </a:lnTo>
                <a:close/>
              </a:path>
              <a:path w="748029" h="828039">
                <a:moveTo>
                  <a:pt x="89948" y="191109"/>
                </a:moveTo>
                <a:lnTo>
                  <a:pt x="56753" y="191109"/>
                </a:lnTo>
                <a:lnTo>
                  <a:pt x="70977" y="207086"/>
                </a:lnTo>
                <a:lnTo>
                  <a:pt x="37957" y="236334"/>
                </a:lnTo>
                <a:lnTo>
                  <a:pt x="84488" y="236334"/>
                </a:lnTo>
                <a:lnTo>
                  <a:pt x="79359" y="230644"/>
                </a:lnTo>
                <a:lnTo>
                  <a:pt x="86979" y="224078"/>
                </a:lnTo>
                <a:lnTo>
                  <a:pt x="119744" y="224078"/>
                </a:lnTo>
                <a:lnTo>
                  <a:pt x="89948" y="191109"/>
                </a:lnTo>
                <a:close/>
              </a:path>
              <a:path w="748029" h="828039">
                <a:moveTo>
                  <a:pt x="744784" y="23558"/>
                </a:moveTo>
                <a:lnTo>
                  <a:pt x="720328" y="23558"/>
                </a:lnTo>
                <a:lnTo>
                  <a:pt x="721217" y="26327"/>
                </a:lnTo>
                <a:lnTo>
                  <a:pt x="721217" y="193001"/>
                </a:lnTo>
                <a:lnTo>
                  <a:pt x="727821" y="197675"/>
                </a:lnTo>
                <a:lnTo>
                  <a:pt x="740140" y="197675"/>
                </a:lnTo>
                <a:lnTo>
                  <a:pt x="744839" y="192062"/>
                </a:lnTo>
                <a:lnTo>
                  <a:pt x="744784" y="23558"/>
                </a:lnTo>
                <a:close/>
              </a:path>
            </a:pathLst>
          </a:custGeom>
          <a:solidFill>
            <a:srgbClr val="FF9999"/>
          </a:solidFill>
        </p:spPr>
        <p:txBody>
          <a:bodyPr wrap="square" lIns="0" tIns="0" rIns="0" bIns="0" rtlCol="0"/>
          <a:lstStyle/>
          <a:p>
            <a:endParaRPr/>
          </a:p>
        </p:txBody>
      </p:sp>
      <p:sp>
        <p:nvSpPr>
          <p:cNvPr id="71" name="object 71"/>
          <p:cNvSpPr/>
          <p:nvPr/>
        </p:nvSpPr>
        <p:spPr>
          <a:xfrm>
            <a:off x="6044946" y="5097018"/>
            <a:ext cx="0" cy="116205"/>
          </a:xfrm>
          <a:custGeom>
            <a:avLst/>
            <a:gdLst/>
            <a:ahLst/>
            <a:cxnLst/>
            <a:rect l="l" t="t" r="r" b="b"/>
            <a:pathLst>
              <a:path h="116204">
                <a:moveTo>
                  <a:pt x="0" y="0"/>
                </a:moveTo>
                <a:lnTo>
                  <a:pt x="0" y="115823"/>
                </a:lnTo>
              </a:path>
            </a:pathLst>
          </a:custGeom>
          <a:ln w="22606">
            <a:solidFill>
              <a:srgbClr val="FF9999"/>
            </a:solidFill>
          </a:ln>
        </p:spPr>
        <p:txBody>
          <a:bodyPr wrap="square" lIns="0" tIns="0" rIns="0" bIns="0" rtlCol="0"/>
          <a:lstStyle/>
          <a:p>
            <a:endParaRPr/>
          </a:p>
        </p:txBody>
      </p:sp>
      <p:sp>
        <p:nvSpPr>
          <p:cNvPr id="72" name="object 72"/>
          <p:cNvSpPr/>
          <p:nvPr/>
        </p:nvSpPr>
        <p:spPr>
          <a:xfrm>
            <a:off x="5612891" y="5113859"/>
            <a:ext cx="81280" cy="82219"/>
          </a:xfrm>
          <a:prstGeom prst="rect">
            <a:avLst/>
          </a:prstGeom>
          <a:blipFill>
            <a:blip r:embed="rId11" cstate="print"/>
            <a:stretch>
              <a:fillRect/>
            </a:stretch>
          </a:blipFill>
        </p:spPr>
        <p:txBody>
          <a:bodyPr wrap="square" lIns="0" tIns="0" rIns="0" bIns="0" rtlCol="0"/>
          <a:lstStyle/>
          <a:p>
            <a:endParaRPr/>
          </a:p>
        </p:txBody>
      </p:sp>
      <p:sp>
        <p:nvSpPr>
          <p:cNvPr id="73" name="object 73"/>
          <p:cNvSpPr/>
          <p:nvPr/>
        </p:nvSpPr>
        <p:spPr>
          <a:xfrm>
            <a:off x="5719698" y="5145786"/>
            <a:ext cx="85090" cy="24765"/>
          </a:xfrm>
          <a:custGeom>
            <a:avLst/>
            <a:gdLst/>
            <a:ahLst/>
            <a:cxnLst/>
            <a:rect l="l" t="t" r="r" b="b"/>
            <a:pathLst>
              <a:path w="85089" h="24764">
                <a:moveTo>
                  <a:pt x="78612" y="0"/>
                </a:moveTo>
                <a:lnTo>
                  <a:pt x="6476" y="0"/>
                </a:lnTo>
                <a:lnTo>
                  <a:pt x="1777" y="5867"/>
                </a:lnTo>
                <a:lnTo>
                  <a:pt x="1777" y="11658"/>
                </a:lnTo>
                <a:lnTo>
                  <a:pt x="0" y="18516"/>
                </a:lnTo>
                <a:lnTo>
                  <a:pt x="6476" y="24307"/>
                </a:lnTo>
                <a:lnTo>
                  <a:pt x="80517" y="24307"/>
                </a:lnTo>
                <a:lnTo>
                  <a:pt x="85089" y="18516"/>
                </a:lnTo>
                <a:lnTo>
                  <a:pt x="85089" y="4889"/>
                </a:lnTo>
                <a:lnTo>
                  <a:pt x="78612" y="0"/>
                </a:lnTo>
                <a:close/>
              </a:path>
            </a:pathLst>
          </a:custGeom>
          <a:solidFill>
            <a:srgbClr val="FF9999"/>
          </a:solidFill>
        </p:spPr>
        <p:txBody>
          <a:bodyPr wrap="square" lIns="0" tIns="0" rIns="0" bIns="0" rtlCol="0"/>
          <a:lstStyle/>
          <a:p>
            <a:endParaRPr/>
          </a:p>
        </p:txBody>
      </p:sp>
      <p:sp>
        <p:nvSpPr>
          <p:cNvPr id="74" name="object 74"/>
          <p:cNvSpPr/>
          <p:nvPr/>
        </p:nvSpPr>
        <p:spPr>
          <a:xfrm>
            <a:off x="5721223" y="5186171"/>
            <a:ext cx="231775" cy="0"/>
          </a:xfrm>
          <a:custGeom>
            <a:avLst/>
            <a:gdLst/>
            <a:ahLst/>
            <a:cxnLst/>
            <a:rect l="l" t="t" r="r" b="b"/>
            <a:pathLst>
              <a:path w="231775">
                <a:moveTo>
                  <a:pt x="0" y="0"/>
                </a:moveTo>
                <a:lnTo>
                  <a:pt x="231521" y="0"/>
                </a:lnTo>
              </a:path>
            </a:pathLst>
          </a:custGeom>
          <a:ln w="22707">
            <a:solidFill>
              <a:srgbClr val="FF9999"/>
            </a:solidFill>
          </a:ln>
        </p:spPr>
        <p:txBody>
          <a:bodyPr wrap="square" lIns="0" tIns="0" rIns="0" bIns="0" rtlCol="0"/>
          <a:lstStyle/>
          <a:p>
            <a:endParaRPr/>
          </a:p>
        </p:txBody>
      </p:sp>
      <p:sp>
        <p:nvSpPr>
          <p:cNvPr id="75" name="object 75"/>
          <p:cNvSpPr/>
          <p:nvPr/>
        </p:nvSpPr>
        <p:spPr>
          <a:xfrm>
            <a:off x="5719698" y="5112335"/>
            <a:ext cx="26034" cy="24765"/>
          </a:xfrm>
          <a:custGeom>
            <a:avLst/>
            <a:gdLst/>
            <a:ahLst/>
            <a:cxnLst/>
            <a:rect l="l" t="t" r="r" b="b"/>
            <a:pathLst>
              <a:path w="26035" h="24764">
                <a:moveTo>
                  <a:pt x="20065" y="0"/>
                </a:moveTo>
                <a:lnTo>
                  <a:pt x="6603" y="0"/>
                </a:lnTo>
                <a:lnTo>
                  <a:pt x="1904" y="5791"/>
                </a:lnTo>
                <a:lnTo>
                  <a:pt x="1904" y="11671"/>
                </a:lnTo>
                <a:lnTo>
                  <a:pt x="0" y="17462"/>
                </a:lnTo>
                <a:lnTo>
                  <a:pt x="6603" y="24307"/>
                </a:lnTo>
                <a:lnTo>
                  <a:pt x="20954" y="24307"/>
                </a:lnTo>
                <a:lnTo>
                  <a:pt x="25653" y="17462"/>
                </a:lnTo>
                <a:lnTo>
                  <a:pt x="25653" y="4813"/>
                </a:lnTo>
                <a:lnTo>
                  <a:pt x="20065" y="0"/>
                </a:lnTo>
                <a:close/>
              </a:path>
            </a:pathLst>
          </a:custGeom>
          <a:solidFill>
            <a:srgbClr val="FF9999"/>
          </a:solidFill>
        </p:spPr>
        <p:txBody>
          <a:bodyPr wrap="square" lIns="0" tIns="0" rIns="0" bIns="0" rtlCol="0"/>
          <a:lstStyle/>
          <a:p>
            <a:endParaRPr/>
          </a:p>
        </p:txBody>
      </p:sp>
      <p:sp>
        <p:nvSpPr>
          <p:cNvPr id="76" name="object 76"/>
          <p:cNvSpPr/>
          <p:nvPr/>
        </p:nvSpPr>
        <p:spPr>
          <a:xfrm>
            <a:off x="5612891" y="5241798"/>
            <a:ext cx="81280" cy="82295"/>
          </a:xfrm>
          <a:prstGeom prst="rect">
            <a:avLst/>
          </a:prstGeom>
          <a:blipFill>
            <a:blip r:embed="rId12" cstate="print"/>
            <a:stretch>
              <a:fillRect/>
            </a:stretch>
          </a:blipFill>
        </p:spPr>
        <p:txBody>
          <a:bodyPr wrap="square" lIns="0" tIns="0" rIns="0" bIns="0" rtlCol="0"/>
          <a:lstStyle/>
          <a:p>
            <a:endParaRPr/>
          </a:p>
        </p:txBody>
      </p:sp>
      <p:sp>
        <p:nvSpPr>
          <p:cNvPr id="77" name="object 77"/>
          <p:cNvSpPr/>
          <p:nvPr/>
        </p:nvSpPr>
        <p:spPr>
          <a:xfrm>
            <a:off x="5719698" y="5273879"/>
            <a:ext cx="85090" cy="24765"/>
          </a:xfrm>
          <a:custGeom>
            <a:avLst/>
            <a:gdLst/>
            <a:ahLst/>
            <a:cxnLst/>
            <a:rect l="l" t="t" r="r" b="b"/>
            <a:pathLst>
              <a:path w="85089" h="24764">
                <a:moveTo>
                  <a:pt x="78612" y="0"/>
                </a:moveTo>
                <a:lnTo>
                  <a:pt x="6476" y="0"/>
                </a:lnTo>
                <a:lnTo>
                  <a:pt x="1777" y="5791"/>
                </a:lnTo>
                <a:lnTo>
                  <a:pt x="1777" y="12649"/>
                </a:lnTo>
                <a:lnTo>
                  <a:pt x="0" y="19418"/>
                </a:lnTo>
                <a:lnTo>
                  <a:pt x="6476" y="24231"/>
                </a:lnTo>
                <a:lnTo>
                  <a:pt x="80517" y="24231"/>
                </a:lnTo>
                <a:lnTo>
                  <a:pt x="85089" y="18440"/>
                </a:lnTo>
                <a:lnTo>
                  <a:pt x="85089" y="4813"/>
                </a:lnTo>
                <a:lnTo>
                  <a:pt x="78612" y="0"/>
                </a:lnTo>
                <a:close/>
              </a:path>
            </a:pathLst>
          </a:custGeom>
          <a:solidFill>
            <a:srgbClr val="FF9999"/>
          </a:solidFill>
        </p:spPr>
        <p:txBody>
          <a:bodyPr wrap="square" lIns="0" tIns="0" rIns="0" bIns="0" rtlCol="0"/>
          <a:lstStyle/>
          <a:p>
            <a:endParaRPr/>
          </a:p>
        </p:txBody>
      </p:sp>
      <p:sp>
        <p:nvSpPr>
          <p:cNvPr id="78" name="object 78"/>
          <p:cNvSpPr/>
          <p:nvPr/>
        </p:nvSpPr>
        <p:spPr>
          <a:xfrm>
            <a:off x="5721223" y="5314987"/>
            <a:ext cx="231775" cy="0"/>
          </a:xfrm>
          <a:custGeom>
            <a:avLst/>
            <a:gdLst/>
            <a:ahLst/>
            <a:cxnLst/>
            <a:rect l="l" t="t" r="r" b="b"/>
            <a:pathLst>
              <a:path w="231775">
                <a:moveTo>
                  <a:pt x="0" y="0"/>
                </a:moveTo>
                <a:lnTo>
                  <a:pt x="231521" y="0"/>
                </a:lnTo>
              </a:path>
            </a:pathLst>
          </a:custGeom>
          <a:ln w="24307">
            <a:solidFill>
              <a:srgbClr val="FF9999"/>
            </a:solidFill>
          </a:ln>
        </p:spPr>
        <p:txBody>
          <a:bodyPr wrap="square" lIns="0" tIns="0" rIns="0" bIns="0" rtlCol="0"/>
          <a:lstStyle/>
          <a:p>
            <a:endParaRPr/>
          </a:p>
        </p:txBody>
      </p:sp>
      <p:sp>
        <p:nvSpPr>
          <p:cNvPr id="79" name="object 79"/>
          <p:cNvSpPr/>
          <p:nvPr/>
        </p:nvSpPr>
        <p:spPr>
          <a:xfrm>
            <a:off x="5719698" y="5240274"/>
            <a:ext cx="26034" cy="24765"/>
          </a:xfrm>
          <a:custGeom>
            <a:avLst/>
            <a:gdLst/>
            <a:ahLst/>
            <a:cxnLst/>
            <a:rect l="l" t="t" r="r" b="b"/>
            <a:pathLst>
              <a:path w="26035" h="24764">
                <a:moveTo>
                  <a:pt x="20065" y="0"/>
                </a:moveTo>
                <a:lnTo>
                  <a:pt x="6603" y="0"/>
                </a:lnTo>
                <a:lnTo>
                  <a:pt x="1904" y="5892"/>
                </a:lnTo>
                <a:lnTo>
                  <a:pt x="1904" y="11696"/>
                </a:lnTo>
                <a:lnTo>
                  <a:pt x="0" y="18491"/>
                </a:lnTo>
                <a:lnTo>
                  <a:pt x="6603" y="24383"/>
                </a:lnTo>
                <a:lnTo>
                  <a:pt x="20954" y="24383"/>
                </a:lnTo>
                <a:lnTo>
                  <a:pt x="25653" y="18491"/>
                </a:lnTo>
                <a:lnTo>
                  <a:pt x="25653" y="4914"/>
                </a:lnTo>
                <a:lnTo>
                  <a:pt x="20065" y="0"/>
                </a:lnTo>
                <a:close/>
              </a:path>
            </a:pathLst>
          </a:custGeom>
          <a:solidFill>
            <a:srgbClr val="FF9999"/>
          </a:solidFill>
        </p:spPr>
        <p:txBody>
          <a:bodyPr wrap="square" lIns="0" tIns="0" rIns="0" bIns="0" rtlCol="0"/>
          <a:lstStyle/>
          <a:p>
            <a:endParaRPr/>
          </a:p>
        </p:txBody>
      </p:sp>
      <p:sp>
        <p:nvSpPr>
          <p:cNvPr id="80" name="object 80"/>
          <p:cNvSpPr/>
          <p:nvPr/>
        </p:nvSpPr>
        <p:spPr>
          <a:xfrm>
            <a:off x="5612891" y="5369815"/>
            <a:ext cx="81280" cy="82295"/>
          </a:xfrm>
          <a:prstGeom prst="rect">
            <a:avLst/>
          </a:prstGeom>
          <a:blipFill>
            <a:blip r:embed="rId13" cstate="print"/>
            <a:stretch>
              <a:fillRect/>
            </a:stretch>
          </a:blipFill>
        </p:spPr>
        <p:txBody>
          <a:bodyPr wrap="square" lIns="0" tIns="0" rIns="0" bIns="0" rtlCol="0"/>
          <a:lstStyle/>
          <a:p>
            <a:endParaRPr/>
          </a:p>
        </p:txBody>
      </p:sp>
      <p:sp>
        <p:nvSpPr>
          <p:cNvPr id="81" name="object 81"/>
          <p:cNvSpPr/>
          <p:nvPr/>
        </p:nvSpPr>
        <p:spPr>
          <a:xfrm>
            <a:off x="5719698" y="5403418"/>
            <a:ext cx="85090" cy="22860"/>
          </a:xfrm>
          <a:custGeom>
            <a:avLst/>
            <a:gdLst/>
            <a:ahLst/>
            <a:cxnLst/>
            <a:rect l="l" t="t" r="r" b="b"/>
            <a:pathLst>
              <a:path w="85089" h="22860">
                <a:moveTo>
                  <a:pt x="78612" y="0"/>
                </a:moveTo>
                <a:lnTo>
                  <a:pt x="6476" y="0"/>
                </a:lnTo>
                <a:lnTo>
                  <a:pt x="1777" y="6349"/>
                </a:lnTo>
                <a:lnTo>
                  <a:pt x="1777" y="11849"/>
                </a:lnTo>
                <a:lnTo>
                  <a:pt x="0" y="18199"/>
                </a:lnTo>
                <a:lnTo>
                  <a:pt x="6476" y="22783"/>
                </a:lnTo>
                <a:lnTo>
                  <a:pt x="80517" y="22783"/>
                </a:lnTo>
                <a:lnTo>
                  <a:pt x="85089" y="17284"/>
                </a:lnTo>
                <a:lnTo>
                  <a:pt x="85089" y="4584"/>
                </a:lnTo>
                <a:lnTo>
                  <a:pt x="78612" y="0"/>
                </a:lnTo>
                <a:close/>
              </a:path>
            </a:pathLst>
          </a:custGeom>
          <a:solidFill>
            <a:srgbClr val="FF9999"/>
          </a:solidFill>
        </p:spPr>
        <p:txBody>
          <a:bodyPr wrap="square" lIns="0" tIns="0" rIns="0" bIns="0" rtlCol="0"/>
          <a:lstStyle/>
          <a:p>
            <a:endParaRPr/>
          </a:p>
        </p:txBody>
      </p:sp>
      <p:sp>
        <p:nvSpPr>
          <p:cNvPr id="82" name="object 82"/>
          <p:cNvSpPr/>
          <p:nvPr/>
        </p:nvSpPr>
        <p:spPr>
          <a:xfrm>
            <a:off x="5719699" y="5444528"/>
            <a:ext cx="233045" cy="0"/>
          </a:xfrm>
          <a:custGeom>
            <a:avLst/>
            <a:gdLst/>
            <a:ahLst/>
            <a:cxnLst/>
            <a:rect l="l" t="t" r="r" b="b"/>
            <a:pathLst>
              <a:path w="233045">
                <a:moveTo>
                  <a:pt x="0" y="0"/>
                </a:moveTo>
                <a:lnTo>
                  <a:pt x="233045" y="0"/>
                </a:lnTo>
              </a:path>
            </a:pathLst>
          </a:custGeom>
          <a:ln w="24307">
            <a:solidFill>
              <a:srgbClr val="FF9999"/>
            </a:solidFill>
          </a:ln>
        </p:spPr>
        <p:txBody>
          <a:bodyPr wrap="square" lIns="0" tIns="0" rIns="0" bIns="0" rtlCol="0"/>
          <a:lstStyle/>
          <a:p>
            <a:endParaRPr/>
          </a:p>
        </p:txBody>
      </p:sp>
      <p:sp>
        <p:nvSpPr>
          <p:cNvPr id="83" name="object 83"/>
          <p:cNvSpPr/>
          <p:nvPr/>
        </p:nvSpPr>
        <p:spPr>
          <a:xfrm>
            <a:off x="5719698" y="5368291"/>
            <a:ext cx="26034" cy="24765"/>
          </a:xfrm>
          <a:custGeom>
            <a:avLst/>
            <a:gdLst/>
            <a:ahLst/>
            <a:cxnLst/>
            <a:rect l="l" t="t" r="r" b="b"/>
            <a:pathLst>
              <a:path w="26035" h="24764">
                <a:moveTo>
                  <a:pt x="20065" y="0"/>
                </a:moveTo>
                <a:lnTo>
                  <a:pt x="6603" y="0"/>
                </a:lnTo>
                <a:lnTo>
                  <a:pt x="1904" y="5892"/>
                </a:lnTo>
                <a:lnTo>
                  <a:pt x="1904" y="12687"/>
                </a:lnTo>
                <a:lnTo>
                  <a:pt x="0" y="18580"/>
                </a:lnTo>
                <a:lnTo>
                  <a:pt x="6603" y="24384"/>
                </a:lnTo>
                <a:lnTo>
                  <a:pt x="20954" y="24384"/>
                </a:lnTo>
                <a:lnTo>
                  <a:pt x="25653" y="18580"/>
                </a:lnTo>
                <a:lnTo>
                  <a:pt x="25653" y="4914"/>
                </a:lnTo>
                <a:lnTo>
                  <a:pt x="20065" y="0"/>
                </a:lnTo>
                <a:close/>
              </a:path>
            </a:pathLst>
          </a:custGeom>
          <a:solidFill>
            <a:srgbClr val="FF9999"/>
          </a:solidFill>
        </p:spPr>
        <p:txBody>
          <a:bodyPr wrap="square" lIns="0" tIns="0" rIns="0" bIns="0" rtlCol="0"/>
          <a:lstStyle/>
          <a:p>
            <a:endParaRPr/>
          </a:p>
        </p:txBody>
      </p:sp>
      <p:sp>
        <p:nvSpPr>
          <p:cNvPr id="84" name="object 84"/>
          <p:cNvSpPr/>
          <p:nvPr/>
        </p:nvSpPr>
        <p:spPr>
          <a:xfrm>
            <a:off x="5619116" y="4946142"/>
            <a:ext cx="352425" cy="94615"/>
          </a:xfrm>
          <a:custGeom>
            <a:avLst/>
            <a:gdLst/>
            <a:ahLst/>
            <a:cxnLst/>
            <a:rect l="l" t="t" r="r" b="b"/>
            <a:pathLst>
              <a:path w="352425" h="94614">
                <a:moveTo>
                  <a:pt x="346201" y="0"/>
                </a:moveTo>
                <a:lnTo>
                  <a:pt x="4572" y="0"/>
                </a:lnTo>
                <a:lnTo>
                  <a:pt x="0" y="6654"/>
                </a:lnTo>
                <a:lnTo>
                  <a:pt x="0" y="89725"/>
                </a:lnTo>
                <a:lnTo>
                  <a:pt x="5587" y="94411"/>
                </a:lnTo>
                <a:lnTo>
                  <a:pt x="346201" y="94411"/>
                </a:lnTo>
                <a:lnTo>
                  <a:pt x="351917" y="89725"/>
                </a:lnTo>
                <a:lnTo>
                  <a:pt x="351917" y="70789"/>
                </a:lnTo>
                <a:lnTo>
                  <a:pt x="23368" y="70789"/>
                </a:lnTo>
                <a:lnTo>
                  <a:pt x="23368" y="25527"/>
                </a:lnTo>
                <a:lnTo>
                  <a:pt x="351917" y="25527"/>
                </a:lnTo>
                <a:lnTo>
                  <a:pt x="351917" y="4749"/>
                </a:lnTo>
                <a:lnTo>
                  <a:pt x="346201" y="0"/>
                </a:lnTo>
                <a:close/>
              </a:path>
              <a:path w="352425" h="94614">
                <a:moveTo>
                  <a:pt x="351917" y="25527"/>
                </a:moveTo>
                <a:lnTo>
                  <a:pt x="327406" y="25527"/>
                </a:lnTo>
                <a:lnTo>
                  <a:pt x="327406" y="70789"/>
                </a:lnTo>
                <a:lnTo>
                  <a:pt x="351917" y="70789"/>
                </a:lnTo>
                <a:lnTo>
                  <a:pt x="351917" y="25527"/>
                </a:lnTo>
                <a:close/>
              </a:path>
            </a:pathLst>
          </a:custGeom>
          <a:solidFill>
            <a:srgbClr val="FF9999"/>
          </a:solidFill>
        </p:spPr>
        <p:txBody>
          <a:bodyPr wrap="square" lIns="0" tIns="0" rIns="0" bIns="0" rtlCol="0"/>
          <a:lstStyle/>
          <a:p>
            <a:endParaRPr/>
          </a:p>
        </p:txBody>
      </p:sp>
      <p:sp>
        <p:nvSpPr>
          <p:cNvPr id="85" name="object 85"/>
          <p:cNvSpPr txBox="1"/>
          <p:nvPr/>
        </p:nvSpPr>
        <p:spPr>
          <a:xfrm>
            <a:off x="7212330" y="3950207"/>
            <a:ext cx="1102360" cy="435376"/>
          </a:xfrm>
          <a:prstGeom prst="rect">
            <a:avLst/>
          </a:prstGeom>
          <a:solidFill>
            <a:srgbClr val="44C1A2"/>
          </a:solidFill>
          <a:ln w="25400">
            <a:solidFill>
              <a:srgbClr val="2E8D77"/>
            </a:solidFill>
          </a:ln>
        </p:spPr>
        <p:txBody>
          <a:bodyPr vert="horz" wrap="square" lIns="0" tIns="187325" rIns="0" bIns="0" rtlCol="0">
            <a:spAutoFit/>
          </a:bodyPr>
          <a:lstStyle/>
          <a:p>
            <a:pPr marL="274320">
              <a:spcBef>
                <a:spcPts val="1475"/>
              </a:spcBef>
            </a:pPr>
            <a:r>
              <a:rPr sz="1600" spc="-5" dirty="0">
                <a:latin typeface="Arial"/>
                <a:cs typeface="Arial"/>
              </a:rPr>
              <a:t>Model</a:t>
            </a:r>
            <a:endParaRPr sz="1600">
              <a:latin typeface="Arial"/>
              <a:cs typeface="Arial"/>
            </a:endParaRPr>
          </a:p>
        </p:txBody>
      </p:sp>
      <p:sp>
        <p:nvSpPr>
          <p:cNvPr id="86" name="object 86"/>
          <p:cNvSpPr/>
          <p:nvPr/>
        </p:nvSpPr>
        <p:spPr>
          <a:xfrm>
            <a:off x="6318504" y="4147566"/>
            <a:ext cx="810895" cy="233679"/>
          </a:xfrm>
          <a:custGeom>
            <a:avLst/>
            <a:gdLst/>
            <a:ahLst/>
            <a:cxnLst/>
            <a:rect l="l" t="t" r="r" b="b"/>
            <a:pathLst>
              <a:path w="810895" h="233679">
                <a:moveTo>
                  <a:pt x="0" y="58292"/>
                </a:moveTo>
                <a:lnTo>
                  <a:pt x="694181" y="58292"/>
                </a:lnTo>
                <a:lnTo>
                  <a:pt x="694181" y="0"/>
                </a:lnTo>
                <a:lnTo>
                  <a:pt x="810768" y="116585"/>
                </a:lnTo>
                <a:lnTo>
                  <a:pt x="694181" y="233171"/>
                </a:lnTo>
                <a:lnTo>
                  <a:pt x="694181" y="174878"/>
                </a:lnTo>
                <a:lnTo>
                  <a:pt x="0" y="174878"/>
                </a:lnTo>
                <a:lnTo>
                  <a:pt x="0" y="58292"/>
                </a:lnTo>
                <a:close/>
              </a:path>
            </a:pathLst>
          </a:custGeom>
          <a:ln w="12700">
            <a:solidFill>
              <a:srgbClr val="000000"/>
            </a:solidFill>
            <a:prstDash val="sysDash"/>
          </a:ln>
        </p:spPr>
        <p:txBody>
          <a:bodyPr wrap="square" lIns="0" tIns="0" rIns="0" bIns="0" rtlCol="0"/>
          <a:lstStyle/>
          <a:p>
            <a:endParaRPr/>
          </a:p>
        </p:txBody>
      </p:sp>
      <p:sp>
        <p:nvSpPr>
          <p:cNvPr id="87" name="object 87"/>
          <p:cNvSpPr txBox="1"/>
          <p:nvPr/>
        </p:nvSpPr>
        <p:spPr>
          <a:xfrm>
            <a:off x="6238113" y="4378071"/>
            <a:ext cx="906144"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no</a:t>
            </a:r>
            <a:r>
              <a:rPr sz="1400" spc="-80" dirty="0">
                <a:latin typeface="Arial"/>
                <a:cs typeface="Arial"/>
              </a:rPr>
              <a:t> </a:t>
            </a:r>
            <a:r>
              <a:rPr sz="1400" dirty="0">
                <a:latin typeface="Arial"/>
                <a:cs typeface="Arial"/>
              </a:rPr>
              <a:t>learning</a:t>
            </a:r>
            <a:endParaRPr sz="1400">
              <a:latin typeface="Arial"/>
              <a:cs typeface="Arial"/>
            </a:endParaRPr>
          </a:p>
        </p:txBody>
      </p:sp>
      <p:sp>
        <p:nvSpPr>
          <p:cNvPr id="88" name="object 88"/>
          <p:cNvSpPr txBox="1"/>
          <p:nvPr/>
        </p:nvSpPr>
        <p:spPr>
          <a:xfrm>
            <a:off x="7201661" y="4899660"/>
            <a:ext cx="1103630" cy="436017"/>
          </a:xfrm>
          <a:prstGeom prst="rect">
            <a:avLst/>
          </a:prstGeom>
          <a:solidFill>
            <a:srgbClr val="44C1A2"/>
          </a:solidFill>
          <a:ln w="25400">
            <a:solidFill>
              <a:srgbClr val="2E8D77"/>
            </a:solidFill>
          </a:ln>
        </p:spPr>
        <p:txBody>
          <a:bodyPr vert="horz" wrap="square" lIns="0" tIns="187960" rIns="0" bIns="0" rtlCol="0">
            <a:spAutoFit/>
          </a:bodyPr>
          <a:lstStyle/>
          <a:p>
            <a:pPr marL="275590">
              <a:spcBef>
                <a:spcPts val="1480"/>
              </a:spcBef>
            </a:pPr>
            <a:r>
              <a:rPr sz="1600" spc="-5" dirty="0">
                <a:latin typeface="Arial"/>
                <a:cs typeface="Arial"/>
              </a:rPr>
              <a:t>Model</a:t>
            </a:r>
            <a:endParaRPr sz="1600">
              <a:latin typeface="Arial"/>
              <a:cs typeface="Arial"/>
            </a:endParaRPr>
          </a:p>
        </p:txBody>
      </p:sp>
      <p:sp>
        <p:nvSpPr>
          <p:cNvPr id="89" name="object 89"/>
          <p:cNvSpPr/>
          <p:nvPr/>
        </p:nvSpPr>
        <p:spPr>
          <a:xfrm>
            <a:off x="6307835" y="5097018"/>
            <a:ext cx="812800" cy="233679"/>
          </a:xfrm>
          <a:custGeom>
            <a:avLst/>
            <a:gdLst/>
            <a:ahLst/>
            <a:cxnLst/>
            <a:rect l="l" t="t" r="r" b="b"/>
            <a:pathLst>
              <a:path w="812800" h="233679">
                <a:moveTo>
                  <a:pt x="0" y="58292"/>
                </a:moveTo>
                <a:lnTo>
                  <a:pt x="695706" y="58292"/>
                </a:lnTo>
                <a:lnTo>
                  <a:pt x="695706" y="0"/>
                </a:lnTo>
                <a:lnTo>
                  <a:pt x="812291" y="116585"/>
                </a:lnTo>
                <a:lnTo>
                  <a:pt x="695706" y="233171"/>
                </a:lnTo>
                <a:lnTo>
                  <a:pt x="695706" y="174878"/>
                </a:lnTo>
                <a:lnTo>
                  <a:pt x="0" y="174878"/>
                </a:lnTo>
                <a:lnTo>
                  <a:pt x="0" y="58292"/>
                </a:lnTo>
                <a:close/>
              </a:path>
            </a:pathLst>
          </a:custGeom>
          <a:ln w="12700">
            <a:solidFill>
              <a:srgbClr val="000000"/>
            </a:solidFill>
            <a:prstDash val="sysDash"/>
          </a:ln>
        </p:spPr>
        <p:txBody>
          <a:bodyPr wrap="square" lIns="0" tIns="0" rIns="0" bIns="0" rtlCol="0"/>
          <a:lstStyle/>
          <a:p>
            <a:endParaRPr/>
          </a:p>
        </p:txBody>
      </p:sp>
      <p:sp>
        <p:nvSpPr>
          <p:cNvPr id="90" name="object 90"/>
          <p:cNvSpPr txBox="1"/>
          <p:nvPr/>
        </p:nvSpPr>
        <p:spPr>
          <a:xfrm>
            <a:off x="4961890" y="2009521"/>
            <a:ext cx="38227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Pre-Training &amp; </a:t>
            </a:r>
            <a:r>
              <a:rPr b="1" dirty="0">
                <a:latin typeface="Arial"/>
                <a:cs typeface="Arial"/>
              </a:rPr>
              <a:t>In-Context</a:t>
            </a:r>
            <a:r>
              <a:rPr b="1" spc="-10" dirty="0">
                <a:latin typeface="Arial"/>
                <a:cs typeface="Arial"/>
              </a:rPr>
              <a:t> </a:t>
            </a:r>
            <a:r>
              <a:rPr b="1" spc="-5" dirty="0">
                <a:latin typeface="Arial"/>
                <a:cs typeface="Arial"/>
              </a:rPr>
              <a:t>Learning</a:t>
            </a:r>
            <a:endParaRPr dirty="0">
              <a:latin typeface="Arial"/>
              <a:cs typeface="Arial"/>
            </a:endParaRPr>
          </a:p>
        </p:txBody>
      </p:sp>
      <p:sp>
        <p:nvSpPr>
          <p:cNvPr id="91" name="object 91"/>
          <p:cNvSpPr txBox="1"/>
          <p:nvPr/>
        </p:nvSpPr>
        <p:spPr>
          <a:xfrm>
            <a:off x="6238113" y="5362905"/>
            <a:ext cx="906144" cy="228268"/>
          </a:xfrm>
          <a:prstGeom prst="rect">
            <a:avLst/>
          </a:prstGeom>
        </p:spPr>
        <p:txBody>
          <a:bodyPr vert="horz" wrap="square" lIns="0" tIns="12700" rIns="0" bIns="0" rtlCol="0">
            <a:spAutoFit/>
          </a:bodyPr>
          <a:lstStyle/>
          <a:p>
            <a:pPr marL="12700">
              <a:spcBef>
                <a:spcPts val="100"/>
              </a:spcBef>
            </a:pPr>
            <a:r>
              <a:rPr sz="1400" dirty="0">
                <a:latin typeface="Arial"/>
                <a:cs typeface="Arial"/>
              </a:rPr>
              <a:t>no</a:t>
            </a:r>
            <a:r>
              <a:rPr sz="1400" spc="-80" dirty="0">
                <a:latin typeface="Arial"/>
                <a:cs typeface="Arial"/>
              </a:rPr>
              <a:t> </a:t>
            </a:r>
            <a:r>
              <a:rPr sz="1400" dirty="0">
                <a:latin typeface="Arial"/>
                <a:cs typeface="Arial"/>
              </a:rPr>
              <a:t>learning</a:t>
            </a:r>
            <a:endParaRPr sz="1400">
              <a:latin typeface="Arial"/>
              <a:cs typeface="Arial"/>
            </a:endParaRPr>
          </a:p>
        </p:txBody>
      </p:sp>
      <p:sp>
        <p:nvSpPr>
          <p:cNvPr id="92" name="Cloud Callout 91">
            <a:extLst>
              <a:ext uri="{FF2B5EF4-FFF2-40B4-BE49-F238E27FC236}">
                <a16:creationId xmlns:a16="http://schemas.microsoft.com/office/drawing/2014/main" id="{A19774AD-46BA-DE06-A48A-7948EC75C4DA}"/>
              </a:ext>
            </a:extLst>
          </p:cNvPr>
          <p:cNvSpPr/>
          <p:nvPr/>
        </p:nvSpPr>
        <p:spPr>
          <a:xfrm>
            <a:off x="3122676" y="5769102"/>
            <a:ext cx="1839214" cy="1088898"/>
          </a:xfrm>
          <a:prstGeom prst="cloudCallout">
            <a:avLst>
              <a:gd name="adj1" fmla="val -55392"/>
              <a:gd name="adj2" fmla="val -532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Need to store new params</a:t>
            </a:r>
          </a:p>
        </p:txBody>
      </p:sp>
      <p:sp>
        <p:nvSpPr>
          <p:cNvPr id="93" name="TextBox 92">
            <a:extLst>
              <a:ext uri="{FF2B5EF4-FFF2-40B4-BE49-F238E27FC236}">
                <a16:creationId xmlns:a16="http://schemas.microsoft.com/office/drawing/2014/main" id="{BD3DEEFF-77D3-BF6C-5411-37F54D6C3EA9}"/>
              </a:ext>
            </a:extLst>
          </p:cNvPr>
          <p:cNvSpPr txBox="1"/>
          <p:nvPr/>
        </p:nvSpPr>
        <p:spPr>
          <a:xfrm>
            <a:off x="783233" y="3455537"/>
            <a:ext cx="1446230" cy="369332"/>
          </a:xfrm>
          <a:prstGeom prst="rect">
            <a:avLst/>
          </a:prstGeom>
          <a:noFill/>
        </p:spPr>
        <p:txBody>
          <a:bodyPr wrap="none" rtlCol="0">
            <a:spAutoFit/>
          </a:bodyPr>
          <a:lstStyle/>
          <a:p>
            <a:r>
              <a:rPr lang="en-DE" b="1" dirty="0"/>
              <a:t>Instruct GPT</a:t>
            </a:r>
          </a:p>
        </p:txBody>
      </p:sp>
      <p:sp>
        <p:nvSpPr>
          <p:cNvPr id="94" name="Rectangle 93">
            <a:extLst>
              <a:ext uri="{FF2B5EF4-FFF2-40B4-BE49-F238E27FC236}">
                <a16:creationId xmlns:a16="http://schemas.microsoft.com/office/drawing/2014/main" id="{984F6DA1-8ABD-7184-85ED-113348A9D7D8}"/>
              </a:ext>
            </a:extLst>
          </p:cNvPr>
          <p:cNvSpPr/>
          <p:nvPr/>
        </p:nvSpPr>
        <p:spPr>
          <a:xfrm>
            <a:off x="313131" y="836712"/>
            <a:ext cx="1014730"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95" name="TextBox 94">
            <a:extLst>
              <a:ext uri="{FF2B5EF4-FFF2-40B4-BE49-F238E27FC236}">
                <a16:creationId xmlns:a16="http://schemas.microsoft.com/office/drawing/2014/main" id="{1B70CDF6-4EFE-C1E9-91A8-28384A521B07}"/>
              </a:ext>
            </a:extLst>
          </p:cNvPr>
          <p:cNvSpPr txBox="1"/>
          <p:nvPr/>
        </p:nvSpPr>
        <p:spPr>
          <a:xfrm>
            <a:off x="352946" y="198445"/>
            <a:ext cx="4915128" cy="584775"/>
          </a:xfrm>
          <a:prstGeom prst="rect">
            <a:avLst/>
          </a:prstGeom>
          <a:noFill/>
        </p:spPr>
        <p:txBody>
          <a:bodyPr wrap="none" rtlCol="0">
            <a:spAutoFit/>
          </a:bodyPr>
          <a:lstStyle/>
          <a:p>
            <a:r>
              <a:rPr lang="en-DE" sz="3200" dirty="0"/>
              <a:t>Pretraining and Fine-tuning</a:t>
            </a:r>
          </a:p>
        </p:txBody>
      </p:sp>
    </p:spTree>
    <p:extLst>
      <p:ext uri="{BB962C8B-B14F-4D97-AF65-F5344CB8AC3E}">
        <p14:creationId xmlns:p14="http://schemas.microsoft.com/office/powerpoint/2010/main" val="32236351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268E-F93C-9401-3324-28CBB045054C}"/>
              </a:ext>
            </a:extLst>
          </p:cNvPr>
          <p:cNvSpPr>
            <a:spLocks noGrp="1"/>
          </p:cNvSpPr>
          <p:nvPr>
            <p:ph type="title"/>
          </p:nvPr>
        </p:nvSpPr>
        <p:spPr/>
        <p:txBody>
          <a:bodyPr/>
          <a:lstStyle/>
          <a:p>
            <a:r>
              <a:rPr lang="en-DE" dirty="0"/>
              <a:t>Understanding context learning</a:t>
            </a:r>
          </a:p>
        </p:txBody>
      </p:sp>
      <p:sp>
        <p:nvSpPr>
          <p:cNvPr id="3" name="Content Placeholder 2">
            <a:extLst>
              <a:ext uri="{FF2B5EF4-FFF2-40B4-BE49-F238E27FC236}">
                <a16:creationId xmlns:a16="http://schemas.microsoft.com/office/drawing/2014/main" id="{492BDFFB-E2D7-F26A-CF50-81EBAFF1AF88}"/>
              </a:ext>
            </a:extLst>
          </p:cNvPr>
          <p:cNvSpPr>
            <a:spLocks noGrp="1"/>
          </p:cNvSpPr>
          <p:nvPr>
            <p:ph idx="1"/>
          </p:nvPr>
        </p:nvSpPr>
        <p:spPr/>
        <p:txBody>
          <a:bodyPr/>
          <a:lstStyle/>
          <a:p>
            <a:r>
              <a:rPr lang="en-GB" i="0" u="none" strike="noStrike" dirty="0">
                <a:solidFill>
                  <a:srgbClr val="000000"/>
                </a:solidFill>
                <a:effectLst/>
              </a:rPr>
              <a:t>An Explanation of In-context Learning as Implicit Bayesian Inference</a:t>
            </a:r>
          </a:p>
          <a:p>
            <a:pPr lvl="1"/>
            <a:r>
              <a:rPr lang="en-GB" dirty="0">
                <a:hlinkClick r:id="rId2"/>
              </a:rPr>
              <a:t>https://arxiv.org/abs/2111.02080</a:t>
            </a:r>
            <a:endParaRPr lang="en-GB" dirty="0"/>
          </a:p>
          <a:p>
            <a:r>
              <a:rPr lang="en-GB" i="0" u="none" strike="noStrike" dirty="0">
                <a:solidFill>
                  <a:srgbClr val="000000"/>
                </a:solidFill>
                <a:effectLst/>
              </a:rPr>
              <a:t>Rethinking the Role of Demonstrations: What Makes In-Context Learning Work?</a:t>
            </a:r>
          </a:p>
          <a:p>
            <a:pPr lvl="1"/>
            <a:r>
              <a:rPr lang="en-GB" dirty="0">
                <a:hlinkClick r:id="rId3"/>
              </a:rPr>
              <a:t>https://arxiv.org/abs/2202.12837</a:t>
            </a:r>
            <a:r>
              <a:rPr lang="en-GB" dirty="0"/>
              <a:t> </a:t>
            </a:r>
          </a:p>
          <a:p>
            <a:endParaRPr lang="en-GB" dirty="0"/>
          </a:p>
          <a:p>
            <a:r>
              <a:rPr lang="en-GB" dirty="0"/>
              <a:t>Can the context be given by principals when giving task descriptions that are passed to agents?</a:t>
            </a:r>
          </a:p>
          <a:p>
            <a:r>
              <a:rPr lang="en-GB" dirty="0"/>
              <a:t>Can in-context learning help us with dialogues?</a:t>
            </a:r>
            <a:endParaRPr lang="en-DE" dirty="0"/>
          </a:p>
        </p:txBody>
      </p:sp>
      <p:sp>
        <p:nvSpPr>
          <p:cNvPr id="4" name="Slide Number Placeholder 3">
            <a:extLst>
              <a:ext uri="{FF2B5EF4-FFF2-40B4-BE49-F238E27FC236}">
                <a16:creationId xmlns:a16="http://schemas.microsoft.com/office/drawing/2014/main" id="{9BA44CC2-D6E3-35F3-5140-AB1CABA97194}"/>
              </a:ext>
            </a:extLst>
          </p:cNvPr>
          <p:cNvSpPr>
            <a:spLocks noGrp="1"/>
          </p:cNvSpPr>
          <p:nvPr>
            <p:ph type="sldNum" sz="quarter" idx="12"/>
          </p:nvPr>
        </p:nvSpPr>
        <p:spPr/>
        <p:txBody>
          <a:bodyPr/>
          <a:lstStyle/>
          <a:p>
            <a:pPr>
              <a:defRPr/>
            </a:pPr>
            <a:fld id="{A4C577E2-95DD-1F4B-A688-E8FB02007787}" type="slidenum">
              <a:rPr lang="de-DE" smtClean="0"/>
              <a:pPr>
                <a:defRPr/>
              </a:pPr>
              <a:t>149</a:t>
            </a:fld>
            <a:endParaRPr lang="de-DE"/>
          </a:p>
        </p:txBody>
      </p:sp>
    </p:spTree>
    <p:extLst>
      <p:ext uri="{BB962C8B-B14F-4D97-AF65-F5344CB8AC3E}">
        <p14:creationId xmlns:p14="http://schemas.microsoft.com/office/powerpoint/2010/main" val="59624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217500"/>
            <a:ext cx="6306110" cy="507153"/>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lang="de-DE" spc="9" dirty="0"/>
              <a:t>Repetitive V</a:t>
            </a:r>
            <a:r>
              <a:rPr spc="9" dirty="0" err="1"/>
              <a:t>ariants</a:t>
            </a:r>
            <a:r>
              <a:rPr spc="9" dirty="0"/>
              <a:t>: </a:t>
            </a:r>
            <a:r>
              <a:rPr spc="13" dirty="0"/>
              <a:t>LSTMs,</a:t>
            </a:r>
            <a:r>
              <a:rPr spc="-62" dirty="0"/>
              <a:t> </a:t>
            </a:r>
            <a:r>
              <a:rPr spc="18" dirty="0"/>
              <a:t>GRUs</a:t>
            </a:r>
          </a:p>
        </p:txBody>
      </p:sp>
      <p:sp>
        <p:nvSpPr>
          <p:cNvPr id="3" name="object 3"/>
          <p:cNvSpPr txBox="1"/>
          <p:nvPr/>
        </p:nvSpPr>
        <p:spPr>
          <a:xfrm>
            <a:off x="577958" y="1290739"/>
            <a:ext cx="7666450" cy="2214543"/>
          </a:xfrm>
          <a:prstGeom prst="rect">
            <a:avLst/>
          </a:prstGeom>
        </p:spPr>
        <p:txBody>
          <a:bodyPr vert="horz" wrap="square" lIns="0" tIns="14568" rIns="0" bIns="0" rtlCol="0">
            <a:spAutoFit/>
          </a:bodyPr>
          <a:lstStyle/>
          <a:p>
            <a:pPr marL="354106" marR="4483" indent="-342900">
              <a:lnSpc>
                <a:spcPct val="99600"/>
              </a:lnSpc>
              <a:spcBef>
                <a:spcPts val="115"/>
              </a:spcBef>
              <a:buFont typeface="Arial" panose="020B0604020202020204" pitchFamily="34" charset="0"/>
              <a:buChar char="•"/>
            </a:pPr>
            <a:r>
              <a:rPr sz="2030" spc="4" dirty="0">
                <a:solidFill>
                  <a:srgbClr val="0B05FF"/>
                </a:solidFill>
                <a:latin typeface="Helvetica"/>
                <a:cs typeface="Helvetica"/>
              </a:rPr>
              <a:t>Long Short </a:t>
            </a:r>
            <a:r>
              <a:rPr sz="2030" spc="-31" dirty="0">
                <a:solidFill>
                  <a:srgbClr val="0B05FF"/>
                </a:solidFill>
                <a:latin typeface="Helvetica"/>
                <a:cs typeface="Helvetica"/>
              </a:rPr>
              <a:t>Term </a:t>
            </a:r>
            <a:r>
              <a:rPr sz="2030" spc="9" dirty="0">
                <a:solidFill>
                  <a:srgbClr val="0B05FF"/>
                </a:solidFill>
                <a:latin typeface="Helvetica"/>
                <a:cs typeface="Helvetica"/>
              </a:rPr>
              <a:t>Memory </a:t>
            </a:r>
            <a:r>
              <a:rPr sz="2030" spc="4" dirty="0">
                <a:latin typeface="Helvetica"/>
                <a:cs typeface="Helvetica"/>
              </a:rPr>
              <a:t>networks </a:t>
            </a:r>
            <a:r>
              <a:rPr sz="2030" spc="9" dirty="0">
                <a:latin typeface="Helvetica"/>
                <a:cs typeface="Helvetica"/>
              </a:rPr>
              <a:t>(LSTMs) </a:t>
            </a:r>
            <a:r>
              <a:rPr sz="2030" spc="4" dirty="0">
                <a:latin typeface="Helvetica"/>
                <a:cs typeface="Helvetica"/>
              </a:rPr>
              <a:t>are </a:t>
            </a:r>
            <a:r>
              <a:rPr sz="2030" spc="9" dirty="0">
                <a:latin typeface="Helvetica"/>
                <a:cs typeface="Helvetica"/>
              </a:rPr>
              <a:t>RNs </a:t>
            </a:r>
            <a:r>
              <a:rPr sz="2030" spc="4" dirty="0">
                <a:latin typeface="Helvetica"/>
                <a:cs typeface="Helvetica"/>
              </a:rPr>
              <a:t>with  </a:t>
            </a:r>
            <a:r>
              <a:rPr sz="2030" spc="9" dirty="0">
                <a:latin typeface="Helvetica"/>
                <a:cs typeface="Helvetica"/>
              </a:rPr>
              <a:t>a more complex </a:t>
            </a:r>
            <a:r>
              <a:rPr sz="2030" spc="4" dirty="0">
                <a:latin typeface="Helvetica"/>
                <a:cs typeface="Helvetica"/>
              </a:rPr>
              <a:t>architecture to </a:t>
            </a:r>
            <a:r>
              <a:rPr sz="2030" spc="9" dirty="0">
                <a:latin typeface="Helvetica"/>
                <a:cs typeface="Helvetica"/>
              </a:rPr>
              <a:t>combine </a:t>
            </a:r>
            <a:r>
              <a:rPr sz="2030" spc="4" dirty="0">
                <a:latin typeface="Helvetica"/>
                <a:cs typeface="Helvetica"/>
              </a:rPr>
              <a:t>the last </a:t>
            </a:r>
            <a:r>
              <a:rPr sz="2030" spc="9" dirty="0">
                <a:latin typeface="Helvetica"/>
                <a:cs typeface="Helvetica"/>
              </a:rPr>
              <a:t>hidden </a:t>
            </a:r>
            <a:r>
              <a:rPr sz="2030" spc="4" dirty="0">
                <a:latin typeface="Helvetica"/>
                <a:cs typeface="Helvetica"/>
              </a:rPr>
              <a:t>state  with the current</a:t>
            </a:r>
            <a:r>
              <a:rPr sz="2030" dirty="0">
                <a:latin typeface="Helvetica"/>
                <a:cs typeface="Helvetica"/>
              </a:rPr>
              <a:t> </a:t>
            </a:r>
            <a:r>
              <a:rPr sz="2030" spc="4" dirty="0">
                <a:latin typeface="Helvetica"/>
                <a:cs typeface="Helvetica"/>
              </a:rPr>
              <a:t>input.</a:t>
            </a:r>
            <a:endParaRPr sz="2030" dirty="0">
              <a:latin typeface="Helvetica"/>
              <a:cs typeface="Helvetica"/>
            </a:endParaRPr>
          </a:p>
          <a:p>
            <a:pPr marL="354106" indent="-342900">
              <a:spcBef>
                <a:spcPts val="35"/>
              </a:spcBef>
              <a:buFont typeface="Arial" panose="020B0604020202020204" pitchFamily="34" charset="0"/>
              <a:buChar char="•"/>
            </a:pPr>
            <a:r>
              <a:rPr sz="2030" spc="9" dirty="0">
                <a:solidFill>
                  <a:srgbClr val="0B05FF"/>
                </a:solidFill>
                <a:latin typeface="Helvetica"/>
                <a:cs typeface="Helvetica"/>
              </a:rPr>
              <a:t>Gated </a:t>
            </a:r>
            <a:r>
              <a:rPr sz="2030" spc="4" dirty="0">
                <a:solidFill>
                  <a:srgbClr val="0B05FF"/>
                </a:solidFill>
                <a:latin typeface="Helvetica"/>
                <a:cs typeface="Helvetica"/>
              </a:rPr>
              <a:t>Recurrent Units </a:t>
            </a:r>
            <a:r>
              <a:rPr sz="2030" spc="9" dirty="0">
                <a:latin typeface="Helvetica"/>
                <a:cs typeface="Helvetica"/>
              </a:rPr>
              <a:t>(GRUs) </a:t>
            </a:r>
            <a:r>
              <a:rPr sz="2030" spc="4" dirty="0">
                <a:latin typeface="Helvetica"/>
                <a:cs typeface="Helvetica"/>
              </a:rPr>
              <a:t>are </a:t>
            </a:r>
            <a:r>
              <a:rPr sz="2030" spc="9" dirty="0">
                <a:latin typeface="Helvetica"/>
                <a:cs typeface="Helvetica"/>
              </a:rPr>
              <a:t>a </a:t>
            </a:r>
            <a:r>
              <a:rPr sz="2030" spc="4" dirty="0">
                <a:latin typeface="Helvetica"/>
                <a:cs typeface="Helvetica"/>
              </a:rPr>
              <a:t>simplification of</a:t>
            </a:r>
            <a:r>
              <a:rPr sz="2030" spc="18" dirty="0">
                <a:latin typeface="Helvetica"/>
                <a:cs typeface="Helvetica"/>
              </a:rPr>
              <a:t> </a:t>
            </a:r>
            <a:r>
              <a:rPr sz="2030" spc="9" dirty="0">
                <a:latin typeface="Helvetica"/>
                <a:cs typeface="Helvetica"/>
              </a:rPr>
              <a:t>LSTMs</a:t>
            </a:r>
            <a:endParaRPr sz="2118" dirty="0">
              <a:latin typeface="Times New Roman"/>
              <a:cs typeface="Times New Roman"/>
            </a:endParaRPr>
          </a:p>
          <a:p>
            <a:pPr marL="354106" marR="169778" indent="-342900">
              <a:lnSpc>
                <a:spcPct val="101400"/>
              </a:lnSpc>
              <a:buFont typeface="Arial" panose="020B0604020202020204" pitchFamily="34" charset="0"/>
              <a:buChar char="•"/>
            </a:pPr>
            <a:r>
              <a:rPr sz="2030" spc="4" dirty="0">
                <a:latin typeface="Helvetica"/>
                <a:cs typeface="Helvetica"/>
              </a:rPr>
              <a:t>Both contain “</a:t>
            </a:r>
            <a:r>
              <a:rPr lang="de-DE" sz="2030" spc="4" dirty="0" err="1">
                <a:solidFill>
                  <a:srgbClr val="0B05FF"/>
                </a:solidFill>
                <a:latin typeface="Helvetica"/>
                <a:cs typeface="Helvetica"/>
              </a:rPr>
              <a:t>gates</a:t>
            </a:r>
            <a:r>
              <a:rPr sz="2030" spc="4" dirty="0">
                <a:latin typeface="Helvetica"/>
                <a:cs typeface="Helvetica"/>
              </a:rPr>
              <a:t>” to control </a:t>
            </a:r>
            <a:r>
              <a:rPr sz="2030" spc="9" dirty="0">
                <a:latin typeface="Helvetica"/>
                <a:cs typeface="Helvetica"/>
              </a:rPr>
              <a:t>how much </a:t>
            </a:r>
            <a:r>
              <a:rPr sz="2030" spc="4" dirty="0">
                <a:latin typeface="Helvetica"/>
                <a:cs typeface="Helvetica"/>
              </a:rPr>
              <a:t>of the input or past  </a:t>
            </a:r>
            <a:r>
              <a:rPr sz="2030" spc="9" dirty="0">
                <a:latin typeface="Helvetica"/>
                <a:cs typeface="Helvetica"/>
              </a:rPr>
              <a:t>hidden </a:t>
            </a:r>
            <a:r>
              <a:rPr sz="2030" spc="4" dirty="0">
                <a:latin typeface="Helvetica"/>
                <a:cs typeface="Helvetica"/>
              </a:rPr>
              <a:t>state to forget or</a:t>
            </a:r>
            <a:r>
              <a:rPr sz="2030" spc="-9" dirty="0">
                <a:latin typeface="Helvetica"/>
                <a:cs typeface="Helvetica"/>
              </a:rPr>
              <a:t> </a:t>
            </a:r>
            <a:r>
              <a:rPr sz="2030" spc="9" dirty="0">
                <a:latin typeface="Helvetica"/>
                <a:cs typeface="Helvetica"/>
              </a:rPr>
              <a:t>remember</a:t>
            </a:r>
            <a:endParaRPr sz="2030" dirty="0">
              <a:latin typeface="Helvetica"/>
              <a:cs typeface="Helvetica"/>
            </a:endParaRPr>
          </a:p>
          <a:p>
            <a:pPr marL="342900" indent="-342900">
              <a:spcBef>
                <a:spcPts val="35"/>
              </a:spcBef>
              <a:buFont typeface="Arial" panose="020B0604020202020204" pitchFamily="34" charset="0"/>
              <a:buChar char="•"/>
            </a:pPr>
            <a:endParaRPr sz="2074" dirty="0">
              <a:latin typeface="Times New Roman"/>
              <a:cs typeface="Times New Roman"/>
            </a:endParaRPr>
          </a:p>
        </p:txBody>
      </p:sp>
      <p:pic>
        <p:nvPicPr>
          <p:cNvPr id="6" name="Picture 5" descr="Diagram&#10;&#10;Description automatically generated">
            <a:extLst>
              <a:ext uri="{FF2B5EF4-FFF2-40B4-BE49-F238E27FC236}">
                <a16:creationId xmlns:a16="http://schemas.microsoft.com/office/drawing/2014/main" id="{7D554FAF-EFDF-FD40-BC08-1D1D463E83F3}"/>
              </a:ext>
            </a:extLst>
          </p:cNvPr>
          <p:cNvPicPr>
            <a:picLocks noChangeAspect="1"/>
          </p:cNvPicPr>
          <p:nvPr/>
        </p:nvPicPr>
        <p:blipFill>
          <a:blip r:embed="rId3"/>
          <a:stretch>
            <a:fillRect/>
          </a:stretch>
        </p:blipFill>
        <p:spPr>
          <a:xfrm>
            <a:off x="0" y="3429000"/>
            <a:ext cx="9087420" cy="2734094"/>
          </a:xfrm>
          <a:prstGeom prst="rect">
            <a:avLst/>
          </a:prstGeom>
        </p:spPr>
      </p:pic>
      <p:sp>
        <p:nvSpPr>
          <p:cNvPr id="7" name="object 9">
            <a:extLst>
              <a:ext uri="{FF2B5EF4-FFF2-40B4-BE49-F238E27FC236}">
                <a16:creationId xmlns:a16="http://schemas.microsoft.com/office/drawing/2014/main" id="{57259B38-A284-854F-AE9B-A5062AD7BC2C}"/>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6BD014E-2368-C44C-B644-B63BD0C77379}"/>
                  </a:ext>
                </a:extLst>
              </p:cNvPr>
              <p:cNvSpPr txBox="1"/>
              <p:nvPr/>
            </p:nvSpPr>
            <p:spPr>
              <a:xfrm>
                <a:off x="2699792" y="4394355"/>
                <a:ext cx="450380"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h</m:t>
                          </m:r>
                        </m:e>
                        <m:sub>
                          <m:r>
                            <a:rPr lang="de-DE" sz="1200" b="0" i="1" smtClean="0">
                              <a:latin typeface="Cambria Math" panose="02040503050406030204" pitchFamily="18" charset="0"/>
                            </a:rPr>
                            <m:t>𝑡</m:t>
                          </m:r>
                        </m:sub>
                      </m:sSub>
                    </m:oMath>
                  </m:oMathPara>
                </a14:m>
                <a:endParaRPr lang="en-DE" sz="1200" dirty="0"/>
              </a:p>
            </p:txBody>
          </p:sp>
        </mc:Choice>
        <mc:Fallback xmlns="">
          <p:sp>
            <p:nvSpPr>
              <p:cNvPr id="8" name="TextBox 7">
                <a:extLst>
                  <a:ext uri="{FF2B5EF4-FFF2-40B4-BE49-F238E27FC236}">
                    <a16:creationId xmlns:a16="http://schemas.microsoft.com/office/drawing/2014/main" id="{A6BD014E-2368-C44C-B644-B63BD0C77379}"/>
                  </a:ext>
                </a:extLst>
              </p:cNvPr>
              <p:cNvSpPr txBox="1">
                <a:spLocks noRot="1" noChangeAspect="1" noMove="1" noResize="1" noEditPoints="1" noAdjustHandles="1" noChangeArrowheads="1" noChangeShapeType="1" noTextEdit="1"/>
              </p:cNvSpPr>
              <p:nvPr/>
            </p:nvSpPr>
            <p:spPr>
              <a:xfrm>
                <a:off x="2699792" y="4394355"/>
                <a:ext cx="450380" cy="276999"/>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5EF7AD1-4CCD-DC4E-A087-939DF0479FB8}"/>
                  </a:ext>
                </a:extLst>
              </p:cNvPr>
              <p:cNvSpPr txBox="1"/>
              <p:nvPr/>
            </p:nvSpPr>
            <p:spPr>
              <a:xfrm>
                <a:off x="17164" y="4434323"/>
                <a:ext cx="450380"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h</m:t>
                          </m:r>
                        </m:e>
                        <m:sub>
                          <m:r>
                            <a:rPr lang="de-DE" sz="1200" b="0" i="1" smtClean="0">
                              <a:latin typeface="Cambria Math" panose="02040503050406030204" pitchFamily="18" charset="0"/>
                            </a:rPr>
                            <m:t>𝑡</m:t>
                          </m:r>
                          <m:r>
                            <a:rPr lang="de-DE" sz="1200" b="0" i="1" smtClean="0">
                              <a:latin typeface="Cambria Math" panose="02040503050406030204" pitchFamily="18" charset="0"/>
                            </a:rPr>
                            <m:t>−1</m:t>
                          </m:r>
                        </m:sub>
                      </m:sSub>
                    </m:oMath>
                  </m:oMathPara>
                </a14:m>
                <a:endParaRPr lang="en-DE" sz="1200" dirty="0"/>
              </a:p>
            </p:txBody>
          </p:sp>
        </mc:Choice>
        <mc:Fallback xmlns="">
          <p:sp>
            <p:nvSpPr>
              <p:cNvPr id="9" name="TextBox 8">
                <a:extLst>
                  <a:ext uri="{FF2B5EF4-FFF2-40B4-BE49-F238E27FC236}">
                    <a16:creationId xmlns:a16="http://schemas.microsoft.com/office/drawing/2014/main" id="{15EF7AD1-4CCD-DC4E-A087-939DF0479FB8}"/>
                  </a:ext>
                </a:extLst>
              </p:cNvPr>
              <p:cNvSpPr txBox="1">
                <a:spLocks noRot="1" noChangeAspect="1" noMove="1" noResize="1" noEditPoints="1" noAdjustHandles="1" noChangeArrowheads="1" noChangeShapeType="1" noTextEdit="1"/>
              </p:cNvSpPr>
              <p:nvPr/>
            </p:nvSpPr>
            <p:spPr>
              <a:xfrm>
                <a:off x="17164" y="4434323"/>
                <a:ext cx="450380" cy="276999"/>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3794BDF-12BF-E844-8DEC-83381F3BEC81}"/>
                  </a:ext>
                </a:extLst>
              </p:cNvPr>
              <p:cNvSpPr txBox="1"/>
              <p:nvPr/>
            </p:nvSpPr>
            <p:spPr>
              <a:xfrm>
                <a:off x="2975515" y="4294473"/>
                <a:ext cx="450380"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𝐶</m:t>
                          </m:r>
                        </m:e>
                        <m:sub>
                          <m:r>
                            <a:rPr lang="de-DE" sz="1200" b="0" i="1" smtClean="0">
                              <a:latin typeface="Cambria Math" panose="02040503050406030204" pitchFamily="18" charset="0"/>
                            </a:rPr>
                            <m:t>𝑡</m:t>
                          </m:r>
                          <m:r>
                            <a:rPr lang="de-DE" sz="1200" b="0" i="1" smtClean="0">
                              <a:latin typeface="Cambria Math" panose="02040503050406030204" pitchFamily="18" charset="0"/>
                            </a:rPr>
                            <m:t>−1</m:t>
                          </m:r>
                        </m:sub>
                      </m:sSub>
                    </m:oMath>
                  </m:oMathPara>
                </a14:m>
                <a:endParaRPr lang="en-DE" sz="1200" dirty="0"/>
              </a:p>
            </p:txBody>
          </p:sp>
        </mc:Choice>
        <mc:Fallback xmlns="">
          <p:sp>
            <p:nvSpPr>
              <p:cNvPr id="10" name="TextBox 9">
                <a:extLst>
                  <a:ext uri="{FF2B5EF4-FFF2-40B4-BE49-F238E27FC236}">
                    <a16:creationId xmlns:a16="http://schemas.microsoft.com/office/drawing/2014/main" id="{A3794BDF-12BF-E844-8DEC-83381F3BEC81}"/>
                  </a:ext>
                </a:extLst>
              </p:cNvPr>
              <p:cNvSpPr txBox="1">
                <a:spLocks noRot="1" noChangeAspect="1" noMove="1" noResize="1" noEditPoints="1" noAdjustHandles="1" noChangeArrowheads="1" noChangeShapeType="1" noTextEdit="1"/>
              </p:cNvSpPr>
              <p:nvPr/>
            </p:nvSpPr>
            <p:spPr>
              <a:xfrm>
                <a:off x="2975515" y="4294473"/>
                <a:ext cx="450380" cy="276999"/>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A85B8F-8647-8848-A075-6AB5A5E3EF68}"/>
                  </a:ext>
                </a:extLst>
              </p:cNvPr>
              <p:cNvSpPr txBox="1"/>
              <p:nvPr/>
            </p:nvSpPr>
            <p:spPr>
              <a:xfrm>
                <a:off x="2964757" y="5122811"/>
                <a:ext cx="450380"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h</m:t>
                          </m:r>
                        </m:e>
                        <m:sub>
                          <m:r>
                            <a:rPr lang="de-DE" sz="1200" b="0" i="1" smtClean="0">
                              <a:latin typeface="Cambria Math" panose="02040503050406030204" pitchFamily="18" charset="0"/>
                            </a:rPr>
                            <m:t>𝑡</m:t>
                          </m:r>
                          <m:r>
                            <a:rPr lang="de-DE" sz="1200" b="0" i="1" smtClean="0">
                              <a:latin typeface="Cambria Math" panose="02040503050406030204" pitchFamily="18" charset="0"/>
                            </a:rPr>
                            <m:t>−1</m:t>
                          </m:r>
                        </m:sub>
                      </m:sSub>
                    </m:oMath>
                  </m:oMathPara>
                </a14:m>
                <a:endParaRPr lang="en-DE" sz="1200" dirty="0"/>
              </a:p>
            </p:txBody>
          </p:sp>
        </mc:Choice>
        <mc:Fallback xmlns="">
          <p:sp>
            <p:nvSpPr>
              <p:cNvPr id="11" name="TextBox 10">
                <a:extLst>
                  <a:ext uri="{FF2B5EF4-FFF2-40B4-BE49-F238E27FC236}">
                    <a16:creationId xmlns:a16="http://schemas.microsoft.com/office/drawing/2014/main" id="{B1A85B8F-8647-8848-A075-6AB5A5E3EF68}"/>
                  </a:ext>
                </a:extLst>
              </p:cNvPr>
              <p:cNvSpPr txBox="1">
                <a:spLocks noRot="1" noChangeAspect="1" noMove="1" noResize="1" noEditPoints="1" noAdjustHandles="1" noChangeArrowheads="1" noChangeShapeType="1" noTextEdit="1"/>
              </p:cNvSpPr>
              <p:nvPr/>
            </p:nvSpPr>
            <p:spPr>
              <a:xfrm>
                <a:off x="2964757" y="5122811"/>
                <a:ext cx="450380" cy="276999"/>
              </a:xfrm>
              <a:prstGeom prst="rect">
                <a:avLst/>
              </a:prstGeom>
              <a:blipFill>
                <a:blip r:embed="rId7"/>
                <a:stretch>
                  <a:fillRect/>
                </a:stretch>
              </a:blipFill>
            </p:spPr>
            <p:txBody>
              <a:bodyPr/>
              <a:lstStyle/>
              <a:p>
                <a:r>
                  <a:rPr lang="en-DE">
                    <a:noFill/>
                  </a:rPr>
                  <a:t> </a:t>
                </a:r>
              </a:p>
            </p:txBody>
          </p:sp>
        </mc:Fallback>
      </mc:AlternateContent>
      <p:sp>
        <p:nvSpPr>
          <p:cNvPr id="12" name="Slide Number Placeholder 3">
            <a:extLst>
              <a:ext uri="{FF2B5EF4-FFF2-40B4-BE49-F238E27FC236}">
                <a16:creationId xmlns:a16="http://schemas.microsoft.com/office/drawing/2014/main" id="{0C5C3547-C3B9-DD46-BB84-6CD198B8CEDE}"/>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15</a:t>
            </a:fld>
            <a:endParaRPr lang="de-DE"/>
          </a:p>
        </p:txBody>
      </p:sp>
      <p:sp>
        <p:nvSpPr>
          <p:cNvPr id="4" name="Rectangle 3">
            <a:extLst>
              <a:ext uri="{FF2B5EF4-FFF2-40B4-BE49-F238E27FC236}">
                <a16:creationId xmlns:a16="http://schemas.microsoft.com/office/drawing/2014/main" id="{70D0DE42-E041-A35B-63EF-6D3C1E3E053A}"/>
              </a:ext>
            </a:extLst>
          </p:cNvPr>
          <p:cNvSpPr/>
          <p:nvPr/>
        </p:nvSpPr>
        <p:spPr>
          <a:xfrm>
            <a:off x="1691680" y="3645024"/>
            <a:ext cx="504056"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dirty="0"/>
          </a:p>
        </p:txBody>
      </p:sp>
    </p:spTree>
    <p:extLst>
      <p:ext uri="{BB962C8B-B14F-4D97-AF65-F5344CB8AC3E}">
        <p14:creationId xmlns:p14="http://schemas.microsoft.com/office/powerpoint/2010/main" val="32478152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9171" y="4457700"/>
            <a:ext cx="7268442" cy="10952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81389" y="1954052"/>
            <a:ext cx="6905438" cy="24533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57909" y="1861947"/>
            <a:ext cx="1870234" cy="283845"/>
          </a:xfrm>
          <a:custGeom>
            <a:avLst/>
            <a:gdLst/>
            <a:ahLst/>
            <a:cxnLst/>
            <a:rect l="l" t="t" r="r" b="b"/>
            <a:pathLst>
              <a:path w="2493645" h="378460">
                <a:moveTo>
                  <a:pt x="0" y="377951"/>
                </a:moveTo>
                <a:lnTo>
                  <a:pt x="2493264" y="377951"/>
                </a:lnTo>
                <a:lnTo>
                  <a:pt x="2493264" y="0"/>
                </a:lnTo>
                <a:lnTo>
                  <a:pt x="0" y="0"/>
                </a:lnTo>
                <a:lnTo>
                  <a:pt x="0" y="377951"/>
                </a:lnTo>
                <a:close/>
              </a:path>
            </a:pathLst>
          </a:custGeom>
          <a:solidFill>
            <a:srgbClr val="FFFFFF"/>
          </a:solidFill>
        </p:spPr>
        <p:txBody>
          <a:bodyPr wrap="square" lIns="0" tIns="0" rIns="0" bIns="0" rtlCol="0"/>
          <a:lstStyle/>
          <a:p>
            <a:endParaRPr/>
          </a:p>
        </p:txBody>
      </p:sp>
      <p:sp>
        <p:nvSpPr>
          <p:cNvPr id="5" name="object 5"/>
          <p:cNvSpPr/>
          <p:nvPr/>
        </p:nvSpPr>
        <p:spPr>
          <a:xfrm>
            <a:off x="1557909" y="1861947"/>
            <a:ext cx="1870234" cy="283845"/>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a:p>
        </p:txBody>
      </p:sp>
      <p:sp>
        <p:nvSpPr>
          <p:cNvPr id="6" name="object 6"/>
          <p:cNvSpPr/>
          <p:nvPr/>
        </p:nvSpPr>
        <p:spPr>
          <a:xfrm>
            <a:off x="1506474" y="2881503"/>
            <a:ext cx="2034540" cy="170497"/>
          </a:xfrm>
          <a:custGeom>
            <a:avLst/>
            <a:gdLst/>
            <a:ahLst/>
            <a:cxnLst/>
            <a:rect l="l" t="t" r="r" b="b"/>
            <a:pathLst>
              <a:path w="2712720" h="227330">
                <a:moveTo>
                  <a:pt x="0" y="227075"/>
                </a:moveTo>
                <a:lnTo>
                  <a:pt x="2712720" y="227075"/>
                </a:lnTo>
                <a:lnTo>
                  <a:pt x="2712720" y="0"/>
                </a:lnTo>
                <a:lnTo>
                  <a:pt x="0" y="0"/>
                </a:lnTo>
                <a:lnTo>
                  <a:pt x="0" y="227075"/>
                </a:lnTo>
                <a:close/>
              </a:path>
            </a:pathLst>
          </a:custGeom>
          <a:solidFill>
            <a:srgbClr val="FFFFFF"/>
          </a:solidFill>
        </p:spPr>
        <p:txBody>
          <a:bodyPr wrap="square" lIns="0" tIns="0" rIns="0" bIns="0" rtlCol="0"/>
          <a:lstStyle/>
          <a:p>
            <a:endParaRPr/>
          </a:p>
        </p:txBody>
      </p:sp>
      <p:sp>
        <p:nvSpPr>
          <p:cNvPr id="7" name="object 7"/>
          <p:cNvSpPr/>
          <p:nvPr/>
        </p:nvSpPr>
        <p:spPr>
          <a:xfrm>
            <a:off x="1506474" y="2881503"/>
            <a:ext cx="2034540" cy="170497"/>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a:p>
        </p:txBody>
      </p:sp>
      <p:sp>
        <p:nvSpPr>
          <p:cNvPr id="8" name="object 8"/>
          <p:cNvSpPr/>
          <p:nvPr/>
        </p:nvSpPr>
        <p:spPr>
          <a:xfrm>
            <a:off x="913256" y="4229100"/>
            <a:ext cx="3086100" cy="228600"/>
          </a:xfrm>
          <a:custGeom>
            <a:avLst/>
            <a:gdLst/>
            <a:ahLst/>
            <a:cxnLst/>
            <a:rect l="l" t="t" r="r" b="b"/>
            <a:pathLst>
              <a:path w="4114800" h="304800">
                <a:moveTo>
                  <a:pt x="0" y="304800"/>
                </a:moveTo>
                <a:lnTo>
                  <a:pt x="4114800" y="304800"/>
                </a:lnTo>
                <a:lnTo>
                  <a:pt x="4114800" y="0"/>
                </a:lnTo>
                <a:lnTo>
                  <a:pt x="0" y="0"/>
                </a:lnTo>
                <a:lnTo>
                  <a:pt x="0" y="304800"/>
                </a:lnTo>
                <a:close/>
              </a:path>
            </a:pathLst>
          </a:custGeom>
          <a:solidFill>
            <a:srgbClr val="FFFFFF"/>
          </a:solidFill>
        </p:spPr>
        <p:txBody>
          <a:bodyPr wrap="square" lIns="0" tIns="0" rIns="0" bIns="0" rtlCol="0"/>
          <a:lstStyle/>
          <a:p>
            <a:endParaRPr/>
          </a:p>
        </p:txBody>
      </p:sp>
      <p:sp>
        <p:nvSpPr>
          <p:cNvPr id="9" name="object 9"/>
          <p:cNvSpPr/>
          <p:nvPr/>
        </p:nvSpPr>
        <p:spPr>
          <a:xfrm>
            <a:off x="913256" y="4229100"/>
            <a:ext cx="3086100" cy="228600"/>
          </a:xfrm>
          <a:custGeom>
            <a:avLst/>
            <a:gdLst/>
            <a:ahLst/>
            <a:cxnLst/>
            <a:rect l="l" t="t" r="r" b="b"/>
            <a:pathLst>
              <a:path w="4114800" h="304800">
                <a:moveTo>
                  <a:pt x="0" y="304800"/>
                </a:moveTo>
                <a:lnTo>
                  <a:pt x="4114800" y="304800"/>
                </a:lnTo>
                <a:lnTo>
                  <a:pt x="4114800" y="0"/>
                </a:lnTo>
                <a:lnTo>
                  <a:pt x="0" y="0"/>
                </a:lnTo>
                <a:lnTo>
                  <a:pt x="0" y="304800"/>
                </a:lnTo>
                <a:close/>
              </a:path>
            </a:pathLst>
          </a:custGeom>
          <a:ln w="9525">
            <a:solidFill>
              <a:srgbClr val="FFFFFF"/>
            </a:solidFill>
          </a:ln>
        </p:spPr>
        <p:txBody>
          <a:bodyPr wrap="square" lIns="0" tIns="0" rIns="0" bIns="0" rtlCol="0"/>
          <a:lstStyle/>
          <a:p>
            <a:endParaRPr/>
          </a:p>
        </p:txBody>
      </p:sp>
      <p:sp>
        <p:nvSpPr>
          <p:cNvPr id="10" name="object 10"/>
          <p:cNvSpPr/>
          <p:nvPr/>
        </p:nvSpPr>
        <p:spPr>
          <a:xfrm>
            <a:off x="856106" y="4512564"/>
            <a:ext cx="3086100" cy="228600"/>
          </a:xfrm>
          <a:custGeom>
            <a:avLst/>
            <a:gdLst/>
            <a:ahLst/>
            <a:cxnLst/>
            <a:rect l="l" t="t" r="r" b="b"/>
            <a:pathLst>
              <a:path w="4114800" h="304800">
                <a:moveTo>
                  <a:pt x="0" y="304800"/>
                </a:moveTo>
                <a:lnTo>
                  <a:pt x="4114800" y="304800"/>
                </a:lnTo>
                <a:lnTo>
                  <a:pt x="4114800" y="0"/>
                </a:lnTo>
                <a:lnTo>
                  <a:pt x="0" y="0"/>
                </a:lnTo>
                <a:lnTo>
                  <a:pt x="0" y="304800"/>
                </a:lnTo>
                <a:close/>
              </a:path>
            </a:pathLst>
          </a:custGeom>
          <a:solidFill>
            <a:srgbClr val="FFFFFF"/>
          </a:solidFill>
        </p:spPr>
        <p:txBody>
          <a:bodyPr wrap="square" lIns="0" tIns="0" rIns="0" bIns="0" rtlCol="0"/>
          <a:lstStyle/>
          <a:p>
            <a:endParaRPr/>
          </a:p>
        </p:txBody>
      </p:sp>
      <p:sp>
        <p:nvSpPr>
          <p:cNvPr id="11" name="object 11"/>
          <p:cNvSpPr/>
          <p:nvPr/>
        </p:nvSpPr>
        <p:spPr>
          <a:xfrm>
            <a:off x="856106" y="4512564"/>
            <a:ext cx="3086100" cy="228600"/>
          </a:xfrm>
          <a:custGeom>
            <a:avLst/>
            <a:gdLst/>
            <a:ahLst/>
            <a:cxnLst/>
            <a:rect l="l" t="t" r="r" b="b"/>
            <a:pathLst>
              <a:path w="4114800" h="304800">
                <a:moveTo>
                  <a:pt x="0" y="304800"/>
                </a:moveTo>
                <a:lnTo>
                  <a:pt x="4114800" y="304800"/>
                </a:lnTo>
                <a:lnTo>
                  <a:pt x="4114800" y="0"/>
                </a:lnTo>
                <a:lnTo>
                  <a:pt x="0" y="0"/>
                </a:lnTo>
                <a:lnTo>
                  <a:pt x="0" y="304800"/>
                </a:lnTo>
                <a:close/>
              </a:path>
            </a:pathLst>
          </a:custGeom>
          <a:ln w="9525">
            <a:solidFill>
              <a:srgbClr val="FFFFFF"/>
            </a:solidFill>
          </a:ln>
        </p:spPr>
        <p:txBody>
          <a:bodyPr wrap="square" lIns="0" tIns="0" rIns="0" bIns="0" rtlCol="0"/>
          <a:lstStyle/>
          <a:p>
            <a:endParaRPr/>
          </a:p>
        </p:txBody>
      </p:sp>
      <p:sp>
        <p:nvSpPr>
          <p:cNvPr id="12" name="object 12"/>
          <p:cNvSpPr txBox="1">
            <a:spLocks noGrp="1"/>
          </p:cNvSpPr>
          <p:nvPr>
            <p:ph type="title"/>
          </p:nvPr>
        </p:nvSpPr>
        <p:spPr>
          <a:xfrm>
            <a:off x="363779" y="345847"/>
            <a:ext cx="2706053"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45" dirty="0">
                <a:latin typeface="Arial"/>
                <a:cs typeface="Arial"/>
              </a:rPr>
              <a:t>Instruction</a:t>
            </a:r>
            <a:r>
              <a:rPr sz="2400" spc="-150" dirty="0">
                <a:latin typeface="Arial"/>
                <a:cs typeface="Arial"/>
              </a:rPr>
              <a:t> </a:t>
            </a:r>
            <a:r>
              <a:rPr sz="2400" spc="-45" dirty="0">
                <a:latin typeface="Arial"/>
                <a:cs typeface="Arial"/>
              </a:rPr>
              <a:t>finetuning</a:t>
            </a:r>
            <a:endParaRPr sz="2400" dirty="0">
              <a:latin typeface="Arial"/>
              <a:cs typeface="Arial"/>
            </a:endParaRPr>
          </a:p>
        </p:txBody>
      </p:sp>
      <p:sp>
        <p:nvSpPr>
          <p:cNvPr id="13" name="object 13"/>
          <p:cNvSpPr txBox="1"/>
          <p:nvPr/>
        </p:nvSpPr>
        <p:spPr>
          <a:xfrm>
            <a:off x="363779" y="5731536"/>
            <a:ext cx="154305" cy="171201"/>
          </a:xfrm>
          <a:prstGeom prst="rect">
            <a:avLst/>
          </a:prstGeom>
        </p:spPr>
        <p:txBody>
          <a:bodyPr vert="horz" wrap="square" lIns="0" tIns="9525" rIns="0" bIns="0" rtlCol="0">
            <a:spAutoFit/>
          </a:bodyPr>
          <a:lstStyle/>
          <a:p>
            <a:pPr marL="9525">
              <a:spcBef>
                <a:spcPts val="75"/>
              </a:spcBef>
            </a:pPr>
            <a:r>
              <a:rPr sz="1050" spc="-56" dirty="0">
                <a:latin typeface="Arial"/>
                <a:cs typeface="Arial"/>
              </a:rPr>
              <a:t>41</a:t>
            </a:r>
            <a:endParaRPr sz="1050">
              <a:latin typeface="Arial"/>
              <a:cs typeface="Arial"/>
            </a:endParaRPr>
          </a:p>
        </p:txBody>
      </p:sp>
      <p:sp>
        <p:nvSpPr>
          <p:cNvPr id="14" name="object 14"/>
          <p:cNvSpPr txBox="1"/>
          <p:nvPr/>
        </p:nvSpPr>
        <p:spPr>
          <a:xfrm>
            <a:off x="363779" y="1724597"/>
            <a:ext cx="7835265" cy="275556"/>
          </a:xfrm>
          <a:prstGeom prst="rect">
            <a:avLst/>
          </a:prstGeom>
        </p:spPr>
        <p:txBody>
          <a:bodyPr vert="horz" wrap="square" lIns="0" tIns="10001" rIns="0" bIns="0" rtlCol="0">
            <a:spAutoFit/>
          </a:bodyPr>
          <a:lstStyle/>
          <a:p>
            <a:pPr marL="266700" indent="-257175">
              <a:spcBef>
                <a:spcPts val="79"/>
              </a:spcBef>
              <a:buClr>
                <a:srgbClr val="8B1515"/>
              </a:buClr>
              <a:buFont typeface="Arial"/>
              <a:buChar char="•"/>
              <a:tabLst>
                <a:tab pos="266224" algn="l"/>
                <a:tab pos="266700" algn="l"/>
              </a:tabLst>
            </a:pPr>
            <a:r>
              <a:rPr sz="1725" b="1" spc="-127" dirty="0">
                <a:latin typeface="Arial"/>
                <a:cs typeface="Arial"/>
              </a:rPr>
              <a:t>Collect </a:t>
            </a:r>
            <a:r>
              <a:rPr sz="1725" b="1" spc="-135" dirty="0">
                <a:latin typeface="Arial"/>
                <a:cs typeface="Arial"/>
              </a:rPr>
              <a:t>examples </a:t>
            </a:r>
            <a:r>
              <a:rPr sz="1725" spc="-4" dirty="0">
                <a:latin typeface="Arial"/>
                <a:cs typeface="Arial"/>
              </a:rPr>
              <a:t>of </a:t>
            </a:r>
            <a:r>
              <a:rPr sz="1725" spc="-34" dirty="0">
                <a:latin typeface="Arial"/>
                <a:cs typeface="Arial"/>
              </a:rPr>
              <a:t>(instruction, </a:t>
            </a:r>
            <a:r>
              <a:rPr sz="1725" spc="-11" dirty="0">
                <a:latin typeface="Arial"/>
                <a:cs typeface="Arial"/>
              </a:rPr>
              <a:t>output) </a:t>
            </a:r>
            <a:r>
              <a:rPr sz="1725" spc="-71" dirty="0">
                <a:latin typeface="Arial"/>
                <a:cs typeface="Arial"/>
              </a:rPr>
              <a:t>pairs </a:t>
            </a:r>
            <a:r>
              <a:rPr sz="1725" spc="-113" dirty="0">
                <a:latin typeface="Arial"/>
                <a:cs typeface="Arial"/>
              </a:rPr>
              <a:t>across </a:t>
            </a:r>
            <a:r>
              <a:rPr sz="1725" spc="-83" dirty="0">
                <a:latin typeface="Arial"/>
                <a:cs typeface="Arial"/>
              </a:rPr>
              <a:t>many </a:t>
            </a:r>
            <a:r>
              <a:rPr sz="1725" spc="-101" dirty="0">
                <a:latin typeface="Arial"/>
                <a:cs typeface="Arial"/>
              </a:rPr>
              <a:t>tasks </a:t>
            </a:r>
            <a:r>
              <a:rPr sz="1725" spc="-79" dirty="0">
                <a:latin typeface="Arial"/>
                <a:cs typeface="Arial"/>
              </a:rPr>
              <a:t>and </a:t>
            </a:r>
            <a:r>
              <a:rPr sz="1725" spc="-26" dirty="0">
                <a:latin typeface="Arial"/>
                <a:cs typeface="Arial"/>
              </a:rPr>
              <a:t>finetune </a:t>
            </a:r>
            <a:r>
              <a:rPr sz="1725" spc="-94" dirty="0">
                <a:latin typeface="Arial"/>
                <a:cs typeface="Arial"/>
              </a:rPr>
              <a:t>an</a:t>
            </a:r>
            <a:r>
              <a:rPr sz="1725" spc="-206" dirty="0">
                <a:latin typeface="Arial"/>
                <a:cs typeface="Arial"/>
              </a:rPr>
              <a:t> </a:t>
            </a:r>
            <a:r>
              <a:rPr sz="1725" spc="-101" dirty="0">
                <a:latin typeface="Arial"/>
                <a:cs typeface="Arial"/>
              </a:rPr>
              <a:t>LM</a:t>
            </a:r>
            <a:endParaRPr sz="1725">
              <a:latin typeface="Arial"/>
              <a:cs typeface="Arial"/>
            </a:endParaRPr>
          </a:p>
        </p:txBody>
      </p:sp>
      <p:sp>
        <p:nvSpPr>
          <p:cNvPr id="15" name="object 15"/>
          <p:cNvSpPr txBox="1"/>
          <p:nvPr/>
        </p:nvSpPr>
        <p:spPr>
          <a:xfrm>
            <a:off x="6859429" y="5681015"/>
            <a:ext cx="2051685" cy="217367"/>
          </a:xfrm>
          <a:prstGeom prst="rect">
            <a:avLst/>
          </a:prstGeom>
        </p:spPr>
        <p:txBody>
          <a:bodyPr vert="horz" wrap="square" lIns="0" tIns="9525" rIns="0" bIns="0" rtlCol="0">
            <a:spAutoFit/>
          </a:bodyPr>
          <a:lstStyle/>
          <a:p>
            <a:pPr marL="9525">
              <a:spcBef>
                <a:spcPts val="75"/>
              </a:spcBef>
            </a:pPr>
            <a:r>
              <a:rPr sz="1350" spc="-98" dirty="0">
                <a:latin typeface="Arial"/>
                <a:cs typeface="Arial"/>
              </a:rPr>
              <a:t>[FLAN-T5; </a:t>
            </a:r>
            <a:r>
              <a:rPr sz="1350" u="sng" spc="-101" dirty="0">
                <a:solidFill>
                  <a:srgbClr val="007B92"/>
                </a:solidFill>
                <a:uFill>
                  <a:solidFill>
                    <a:srgbClr val="007B92"/>
                  </a:solidFill>
                </a:uFill>
                <a:latin typeface="Arial"/>
                <a:cs typeface="Arial"/>
              </a:rPr>
              <a:t>Chung </a:t>
            </a:r>
            <a:r>
              <a:rPr sz="1350" u="sng" spc="-8" dirty="0">
                <a:solidFill>
                  <a:srgbClr val="007B92"/>
                </a:solidFill>
                <a:uFill>
                  <a:solidFill>
                    <a:srgbClr val="007B92"/>
                  </a:solidFill>
                </a:uFill>
                <a:latin typeface="Arial"/>
                <a:cs typeface="Arial"/>
              </a:rPr>
              <a:t>et </a:t>
            </a:r>
            <a:r>
              <a:rPr sz="1350" u="sng" spc="-45" dirty="0">
                <a:solidFill>
                  <a:srgbClr val="007B92"/>
                </a:solidFill>
                <a:uFill>
                  <a:solidFill>
                    <a:srgbClr val="007B92"/>
                  </a:solidFill>
                </a:uFill>
                <a:latin typeface="Arial"/>
                <a:cs typeface="Arial"/>
              </a:rPr>
              <a:t>al.,</a:t>
            </a:r>
            <a:r>
              <a:rPr sz="1350" u="sng" spc="-101" dirty="0">
                <a:solidFill>
                  <a:srgbClr val="007B92"/>
                </a:solidFill>
                <a:uFill>
                  <a:solidFill>
                    <a:srgbClr val="007B92"/>
                  </a:solidFill>
                </a:uFill>
                <a:latin typeface="Arial"/>
                <a:cs typeface="Arial"/>
              </a:rPr>
              <a:t> </a:t>
            </a:r>
            <a:r>
              <a:rPr sz="1350" u="sng" spc="-45" dirty="0">
                <a:solidFill>
                  <a:srgbClr val="007B92"/>
                </a:solidFill>
                <a:uFill>
                  <a:solidFill>
                    <a:srgbClr val="007B92"/>
                  </a:solidFill>
                </a:uFill>
                <a:latin typeface="Arial"/>
                <a:cs typeface="Arial"/>
              </a:rPr>
              <a:t>2022</a:t>
            </a:r>
            <a:r>
              <a:rPr sz="1350" spc="-45" dirty="0">
                <a:latin typeface="Arial"/>
                <a:cs typeface="Arial"/>
              </a:rPr>
              <a:t>]</a:t>
            </a:r>
            <a:endParaRPr sz="1350">
              <a:latin typeface="Arial"/>
              <a:cs typeface="Arial"/>
            </a:endParaRPr>
          </a:p>
        </p:txBody>
      </p:sp>
      <p:sp>
        <p:nvSpPr>
          <p:cNvPr id="16" name="object 16"/>
          <p:cNvSpPr txBox="1"/>
          <p:nvPr/>
        </p:nvSpPr>
        <p:spPr>
          <a:xfrm>
            <a:off x="343662" y="4519231"/>
            <a:ext cx="2549366" cy="275075"/>
          </a:xfrm>
          <a:prstGeom prst="rect">
            <a:avLst/>
          </a:prstGeom>
        </p:spPr>
        <p:txBody>
          <a:bodyPr vert="horz" wrap="square" lIns="0" tIns="9525" rIns="0" bIns="0" rtlCol="0">
            <a:spAutoFit/>
          </a:bodyPr>
          <a:lstStyle/>
          <a:p>
            <a:pPr marL="266700" indent="-257175">
              <a:spcBef>
                <a:spcPts val="75"/>
              </a:spcBef>
              <a:buClr>
                <a:srgbClr val="8B1515"/>
              </a:buClr>
              <a:buChar char="•"/>
              <a:tabLst>
                <a:tab pos="266224" algn="l"/>
                <a:tab pos="266700" algn="l"/>
              </a:tabLst>
            </a:pPr>
            <a:r>
              <a:rPr sz="1725" spc="-90" dirty="0">
                <a:latin typeface="Arial"/>
                <a:cs typeface="Arial"/>
              </a:rPr>
              <a:t>Evaluate </a:t>
            </a:r>
            <a:r>
              <a:rPr sz="1725" spc="-53" dirty="0">
                <a:latin typeface="Arial"/>
                <a:cs typeface="Arial"/>
              </a:rPr>
              <a:t>on </a:t>
            </a:r>
            <a:r>
              <a:rPr sz="1725" b="1" spc="-139" dirty="0">
                <a:latin typeface="Arial"/>
                <a:cs typeface="Arial"/>
              </a:rPr>
              <a:t>unseen</a:t>
            </a:r>
            <a:r>
              <a:rPr sz="1725" b="1" spc="-180" dirty="0">
                <a:latin typeface="Arial"/>
                <a:cs typeface="Arial"/>
              </a:rPr>
              <a:t> </a:t>
            </a:r>
            <a:r>
              <a:rPr sz="1725" b="1" spc="-150" dirty="0">
                <a:latin typeface="Arial"/>
                <a:cs typeface="Arial"/>
              </a:rPr>
              <a:t>tasks</a:t>
            </a:r>
            <a:endParaRPr sz="1725">
              <a:latin typeface="Arial"/>
              <a:cs typeface="Arial"/>
            </a:endParaRPr>
          </a:p>
        </p:txBody>
      </p:sp>
    </p:spTree>
    <p:extLst>
      <p:ext uri="{BB962C8B-B14F-4D97-AF65-F5344CB8AC3E}">
        <p14:creationId xmlns:p14="http://schemas.microsoft.com/office/powerpoint/2010/main" val="14004928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4510-2725-CD9C-12E1-C8B26F8CF069}"/>
              </a:ext>
            </a:extLst>
          </p:cNvPr>
          <p:cNvSpPr>
            <a:spLocks noGrp="1"/>
          </p:cNvSpPr>
          <p:nvPr>
            <p:ph type="title"/>
          </p:nvPr>
        </p:nvSpPr>
        <p:spPr>
          <a:xfrm>
            <a:off x="268760" y="290752"/>
            <a:ext cx="7886700" cy="994172"/>
          </a:xfrm>
        </p:spPr>
        <p:txBody>
          <a:bodyPr>
            <a:normAutofit/>
          </a:bodyPr>
          <a:lstStyle/>
          <a:p>
            <a:r>
              <a:rPr lang="en-DE" sz="3000" dirty="0">
                <a:latin typeface="Myriad Pro" panose="020B0503030403020204" pitchFamily="34" charset="0"/>
              </a:rPr>
              <a:t>Summarization</a:t>
            </a:r>
          </a:p>
        </p:txBody>
      </p:sp>
      <p:pic>
        <p:nvPicPr>
          <p:cNvPr id="5" name="Content Placeholder 4" descr="A screenshot of a text&#10;&#10;Description automatically generated">
            <a:extLst>
              <a:ext uri="{FF2B5EF4-FFF2-40B4-BE49-F238E27FC236}">
                <a16:creationId xmlns:a16="http://schemas.microsoft.com/office/drawing/2014/main" id="{6539396D-547C-FFBD-7126-9D87A872FA2A}"/>
              </a:ext>
            </a:extLst>
          </p:cNvPr>
          <p:cNvPicPr>
            <a:picLocks noGrp="1" noChangeAspect="1"/>
          </p:cNvPicPr>
          <p:nvPr>
            <p:ph idx="1"/>
          </p:nvPr>
        </p:nvPicPr>
        <p:blipFill>
          <a:blip r:embed="rId2"/>
          <a:stretch>
            <a:fillRect/>
          </a:stretch>
        </p:blipFill>
        <p:spPr>
          <a:xfrm>
            <a:off x="2820333" y="2025635"/>
            <a:ext cx="6323668" cy="3964488"/>
          </a:xfrm>
        </p:spPr>
      </p:pic>
      <p:sp>
        <p:nvSpPr>
          <p:cNvPr id="7" name="TextBox 6">
            <a:extLst>
              <a:ext uri="{FF2B5EF4-FFF2-40B4-BE49-F238E27FC236}">
                <a16:creationId xmlns:a16="http://schemas.microsoft.com/office/drawing/2014/main" id="{505B1239-89BD-4FE3-3BF8-3B1819879E42}"/>
              </a:ext>
            </a:extLst>
          </p:cNvPr>
          <p:cNvSpPr txBox="1"/>
          <p:nvPr/>
        </p:nvSpPr>
        <p:spPr>
          <a:xfrm>
            <a:off x="286826" y="1582340"/>
            <a:ext cx="2089988" cy="3693319"/>
          </a:xfrm>
          <a:prstGeom prst="rect">
            <a:avLst/>
          </a:prstGeom>
          <a:noFill/>
        </p:spPr>
        <p:txBody>
          <a:bodyPr wrap="square">
            <a:spAutoFit/>
          </a:bodyPr>
          <a:lstStyle/>
          <a:p>
            <a:pPr marL="167879" indent="-167879"/>
            <a:r>
              <a:rPr lang="en-DE" dirty="0">
                <a:latin typeface="Myriad Pro" panose="020B0503030403020204" pitchFamily="34" charset="0"/>
              </a:rPr>
              <a:t>&gt; Summarise the impact of gall ink on manuscript production as reported in the journal "manuscript cultures" edited by the Center of the Studies of Manuscript Cultures in Hamburg.</a:t>
            </a:r>
          </a:p>
        </p:txBody>
      </p:sp>
      <p:pic>
        <p:nvPicPr>
          <p:cNvPr id="9" name="Picture 8" descr="A screenshot of a computer&#10;&#10;Description automatically generated">
            <a:extLst>
              <a:ext uri="{FF2B5EF4-FFF2-40B4-BE49-F238E27FC236}">
                <a16:creationId xmlns:a16="http://schemas.microsoft.com/office/drawing/2014/main" id="{3C2ABA89-93C5-1717-65ED-1053D4D95B81}"/>
              </a:ext>
            </a:extLst>
          </p:cNvPr>
          <p:cNvPicPr>
            <a:picLocks noChangeAspect="1"/>
          </p:cNvPicPr>
          <p:nvPr/>
        </p:nvPicPr>
        <p:blipFill>
          <a:blip r:embed="rId3"/>
          <a:stretch>
            <a:fillRect/>
          </a:stretch>
        </p:blipFill>
        <p:spPr>
          <a:xfrm>
            <a:off x="2800760" y="913338"/>
            <a:ext cx="5829300" cy="1122924"/>
          </a:xfrm>
          <a:prstGeom prst="rect">
            <a:avLst/>
          </a:prstGeom>
        </p:spPr>
      </p:pic>
      <p:sp>
        <p:nvSpPr>
          <p:cNvPr id="10" name="TextBox 9">
            <a:extLst>
              <a:ext uri="{FF2B5EF4-FFF2-40B4-BE49-F238E27FC236}">
                <a16:creationId xmlns:a16="http://schemas.microsoft.com/office/drawing/2014/main" id="{6E91DB83-749F-2B80-EF4E-3128DD9468FD}"/>
              </a:ext>
            </a:extLst>
          </p:cNvPr>
          <p:cNvSpPr txBox="1"/>
          <p:nvPr/>
        </p:nvSpPr>
        <p:spPr>
          <a:xfrm>
            <a:off x="286826" y="5588407"/>
            <a:ext cx="1337226" cy="369332"/>
          </a:xfrm>
          <a:prstGeom prst="rect">
            <a:avLst/>
          </a:prstGeom>
          <a:noFill/>
        </p:spPr>
        <p:txBody>
          <a:bodyPr wrap="none" rtlCol="0">
            <a:spAutoFit/>
          </a:bodyPr>
          <a:lstStyle/>
          <a:p>
            <a:r>
              <a:rPr lang="en-DE" dirty="0">
                <a:latin typeface="Myriad Pro" panose="020B0503030403020204" pitchFamily="34" charset="0"/>
              </a:rPr>
              <a:t>Perpexity.AI</a:t>
            </a:r>
          </a:p>
        </p:txBody>
      </p:sp>
      <p:sp>
        <p:nvSpPr>
          <p:cNvPr id="3" name="TextBox 2">
            <a:extLst>
              <a:ext uri="{FF2B5EF4-FFF2-40B4-BE49-F238E27FC236}">
                <a16:creationId xmlns:a16="http://schemas.microsoft.com/office/drawing/2014/main" id="{29A37B59-FC81-6D45-A78D-9A1913F47EE2}"/>
              </a:ext>
            </a:extLst>
          </p:cNvPr>
          <p:cNvSpPr txBox="1"/>
          <p:nvPr/>
        </p:nvSpPr>
        <p:spPr>
          <a:xfrm>
            <a:off x="268760" y="1331339"/>
            <a:ext cx="910827" cy="369332"/>
          </a:xfrm>
          <a:prstGeom prst="rect">
            <a:avLst/>
          </a:prstGeom>
          <a:noFill/>
        </p:spPr>
        <p:txBody>
          <a:bodyPr wrap="none" rtlCol="0">
            <a:spAutoFit/>
          </a:bodyPr>
          <a:lstStyle/>
          <a:p>
            <a:r>
              <a:rPr lang="en-DE" dirty="0">
                <a:latin typeface="Myriad Pro" panose="020B0503030403020204" pitchFamily="34" charset="0"/>
              </a:rPr>
              <a:t>Prompt</a:t>
            </a:r>
          </a:p>
        </p:txBody>
      </p:sp>
    </p:spTree>
    <p:extLst>
      <p:ext uri="{BB962C8B-B14F-4D97-AF65-F5344CB8AC3E}">
        <p14:creationId xmlns:p14="http://schemas.microsoft.com/office/powerpoint/2010/main" val="37936741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05B0-CB75-0782-FD17-F7855B0BBFC1}"/>
              </a:ext>
            </a:extLst>
          </p:cNvPr>
          <p:cNvSpPr>
            <a:spLocks noGrp="1"/>
          </p:cNvSpPr>
          <p:nvPr>
            <p:ph type="title"/>
          </p:nvPr>
        </p:nvSpPr>
        <p:spPr>
          <a:xfrm>
            <a:off x="133833" y="275804"/>
            <a:ext cx="7886700" cy="994172"/>
          </a:xfrm>
        </p:spPr>
        <p:txBody>
          <a:bodyPr>
            <a:normAutofit/>
          </a:bodyPr>
          <a:lstStyle/>
          <a:p>
            <a:r>
              <a:rPr lang="en-DE" sz="2400" dirty="0">
                <a:latin typeface="Myriad Pro" panose="020B0503030403020204" pitchFamily="34" charset="0"/>
              </a:rPr>
              <a:t>Too Long; Didn’t Read – TL;DR: </a:t>
            </a:r>
          </a:p>
        </p:txBody>
      </p:sp>
      <p:pic>
        <p:nvPicPr>
          <p:cNvPr id="7" name="Content Placeholder 6" descr="A screenshot of a text&#10;&#10;Description automatically generated">
            <a:extLst>
              <a:ext uri="{FF2B5EF4-FFF2-40B4-BE49-F238E27FC236}">
                <a16:creationId xmlns:a16="http://schemas.microsoft.com/office/drawing/2014/main" id="{40675A95-A696-2330-471F-279F1E91FD5D}"/>
              </a:ext>
            </a:extLst>
          </p:cNvPr>
          <p:cNvPicPr>
            <a:picLocks noGrp="1" noChangeAspect="1"/>
          </p:cNvPicPr>
          <p:nvPr>
            <p:ph idx="1"/>
          </p:nvPr>
        </p:nvPicPr>
        <p:blipFill>
          <a:blip r:embed="rId2"/>
          <a:stretch>
            <a:fillRect/>
          </a:stretch>
        </p:blipFill>
        <p:spPr>
          <a:xfrm>
            <a:off x="158069" y="1322732"/>
            <a:ext cx="4369880" cy="3263504"/>
          </a:xfrm>
        </p:spPr>
      </p:pic>
      <p:pic>
        <p:nvPicPr>
          <p:cNvPr id="9" name="Picture 8" descr="A screenshot of a web page&#10;&#10;Description automatically generated">
            <a:extLst>
              <a:ext uri="{FF2B5EF4-FFF2-40B4-BE49-F238E27FC236}">
                <a16:creationId xmlns:a16="http://schemas.microsoft.com/office/drawing/2014/main" id="{6D5A5096-1E9C-A706-FD84-4108D87D65B9}"/>
              </a:ext>
            </a:extLst>
          </p:cNvPr>
          <p:cNvPicPr>
            <a:picLocks noChangeAspect="1"/>
          </p:cNvPicPr>
          <p:nvPr/>
        </p:nvPicPr>
        <p:blipFill>
          <a:blip r:embed="rId3"/>
          <a:stretch>
            <a:fillRect/>
          </a:stretch>
        </p:blipFill>
        <p:spPr>
          <a:xfrm>
            <a:off x="4490083" y="1068529"/>
            <a:ext cx="4551998" cy="5143500"/>
          </a:xfrm>
          <a:prstGeom prst="rect">
            <a:avLst/>
          </a:prstGeom>
        </p:spPr>
      </p:pic>
      <p:sp>
        <p:nvSpPr>
          <p:cNvPr id="10" name="TextBox 9">
            <a:extLst>
              <a:ext uri="{FF2B5EF4-FFF2-40B4-BE49-F238E27FC236}">
                <a16:creationId xmlns:a16="http://schemas.microsoft.com/office/drawing/2014/main" id="{8E5AF24E-BA73-3538-6336-69B2AC0D6247}"/>
              </a:ext>
            </a:extLst>
          </p:cNvPr>
          <p:cNvSpPr txBox="1"/>
          <p:nvPr/>
        </p:nvSpPr>
        <p:spPr>
          <a:xfrm>
            <a:off x="3748414" y="5347832"/>
            <a:ext cx="415498" cy="369332"/>
          </a:xfrm>
          <a:prstGeom prst="rect">
            <a:avLst/>
          </a:prstGeom>
          <a:noFill/>
        </p:spPr>
        <p:txBody>
          <a:bodyPr wrap="none" rtlCol="0">
            <a:spAutoFit/>
          </a:bodyPr>
          <a:lstStyle/>
          <a:p>
            <a:r>
              <a:rPr lang="en-DE" dirty="0">
                <a:latin typeface="Myriad Pro" panose="020B0503030403020204" pitchFamily="34" charset="0"/>
              </a:rPr>
              <a:t>…</a:t>
            </a:r>
          </a:p>
        </p:txBody>
      </p:sp>
      <p:sp>
        <p:nvSpPr>
          <p:cNvPr id="12" name="TextBox 11">
            <a:extLst>
              <a:ext uri="{FF2B5EF4-FFF2-40B4-BE49-F238E27FC236}">
                <a16:creationId xmlns:a16="http://schemas.microsoft.com/office/drawing/2014/main" id="{CC9991B2-1734-3A0B-1056-19B8A539EBBA}"/>
              </a:ext>
            </a:extLst>
          </p:cNvPr>
          <p:cNvSpPr txBox="1"/>
          <p:nvPr/>
        </p:nvSpPr>
        <p:spPr>
          <a:xfrm>
            <a:off x="158069" y="4926288"/>
            <a:ext cx="4111061" cy="1200329"/>
          </a:xfrm>
          <a:prstGeom prst="rect">
            <a:avLst/>
          </a:prstGeom>
          <a:noFill/>
        </p:spPr>
        <p:txBody>
          <a:bodyPr wrap="square">
            <a:spAutoFit/>
          </a:bodyPr>
          <a:lstStyle/>
          <a:p>
            <a:r>
              <a:rPr lang="en-DE" dirty="0">
                <a:latin typeface="Myriad Pro" panose="020B0503030403020204" pitchFamily="34" charset="0"/>
              </a:rPr>
              <a:t>Promt text from: “Agency: How Manuscripts Affect and Create Social Realities” by Michael Kohs and Sabine Kienitz | Hamburg</a:t>
            </a:r>
          </a:p>
        </p:txBody>
      </p:sp>
      <p:sp>
        <p:nvSpPr>
          <p:cNvPr id="13" name="TextBox 12">
            <a:extLst>
              <a:ext uri="{FF2B5EF4-FFF2-40B4-BE49-F238E27FC236}">
                <a16:creationId xmlns:a16="http://schemas.microsoft.com/office/drawing/2014/main" id="{4FEB946D-2582-3107-D505-6DDFFF856EFF}"/>
              </a:ext>
            </a:extLst>
          </p:cNvPr>
          <p:cNvSpPr txBox="1"/>
          <p:nvPr/>
        </p:nvSpPr>
        <p:spPr>
          <a:xfrm>
            <a:off x="-18785" y="1812644"/>
            <a:ext cx="322524" cy="369332"/>
          </a:xfrm>
          <a:prstGeom prst="rect">
            <a:avLst/>
          </a:prstGeom>
          <a:noFill/>
        </p:spPr>
        <p:txBody>
          <a:bodyPr wrap="none" rtlCol="0">
            <a:spAutoFit/>
          </a:bodyPr>
          <a:lstStyle/>
          <a:p>
            <a:r>
              <a:rPr lang="en-DE" dirty="0">
                <a:latin typeface="Myriad Pro" panose="020B0503030403020204" pitchFamily="34" charset="0"/>
              </a:rPr>
              <a:t>&gt;</a:t>
            </a:r>
          </a:p>
        </p:txBody>
      </p:sp>
      <p:sp>
        <p:nvSpPr>
          <p:cNvPr id="3" name="Oval 2">
            <a:extLst>
              <a:ext uri="{FF2B5EF4-FFF2-40B4-BE49-F238E27FC236}">
                <a16:creationId xmlns:a16="http://schemas.microsoft.com/office/drawing/2014/main" id="{31990A41-362F-A9A3-B6BA-ED2E4C5D8F39}"/>
              </a:ext>
            </a:extLst>
          </p:cNvPr>
          <p:cNvSpPr/>
          <p:nvPr/>
        </p:nvSpPr>
        <p:spPr>
          <a:xfrm>
            <a:off x="133833" y="1268760"/>
            <a:ext cx="445832" cy="2542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latin typeface="Myriad Pro" panose="020B0503030403020204" pitchFamily="34" charset="0"/>
            </a:endParaRPr>
          </a:p>
        </p:txBody>
      </p:sp>
      <p:sp>
        <p:nvSpPr>
          <p:cNvPr id="4" name="TextBox 3">
            <a:extLst>
              <a:ext uri="{FF2B5EF4-FFF2-40B4-BE49-F238E27FC236}">
                <a16:creationId xmlns:a16="http://schemas.microsoft.com/office/drawing/2014/main" id="{595C5D89-DD14-557F-3F06-8FE006EBD2F4}"/>
              </a:ext>
            </a:extLst>
          </p:cNvPr>
          <p:cNvSpPr txBox="1"/>
          <p:nvPr/>
        </p:nvSpPr>
        <p:spPr>
          <a:xfrm>
            <a:off x="36634" y="1068529"/>
            <a:ext cx="910827" cy="369332"/>
          </a:xfrm>
          <a:prstGeom prst="rect">
            <a:avLst/>
          </a:prstGeom>
          <a:noFill/>
        </p:spPr>
        <p:txBody>
          <a:bodyPr wrap="none" rtlCol="0">
            <a:spAutoFit/>
          </a:bodyPr>
          <a:lstStyle/>
          <a:p>
            <a:r>
              <a:rPr lang="en-DE" dirty="0">
                <a:latin typeface="Myriad Pro" panose="020B0503030403020204" pitchFamily="34" charset="0"/>
              </a:rPr>
              <a:t>Prompt</a:t>
            </a:r>
          </a:p>
        </p:txBody>
      </p:sp>
    </p:spTree>
    <p:extLst>
      <p:ext uri="{BB962C8B-B14F-4D97-AF65-F5344CB8AC3E}">
        <p14:creationId xmlns:p14="http://schemas.microsoft.com/office/powerpoint/2010/main" val="5814322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ED1EF-55C6-470D-5A94-ACB919C307A8}"/>
              </a:ext>
            </a:extLst>
          </p:cNvPr>
          <p:cNvSpPr>
            <a:spLocks noGrp="1"/>
          </p:cNvSpPr>
          <p:nvPr>
            <p:ph type="title"/>
          </p:nvPr>
        </p:nvSpPr>
        <p:spPr>
          <a:xfrm>
            <a:off x="286826" y="188640"/>
            <a:ext cx="7886700" cy="1755373"/>
          </a:xfrm>
        </p:spPr>
        <p:txBody>
          <a:bodyPr>
            <a:normAutofit/>
          </a:bodyPr>
          <a:lstStyle/>
          <a:p>
            <a:r>
              <a:rPr lang="en-DE" dirty="0">
                <a:latin typeface="Myriad Pro" panose="020B0503030403020204" pitchFamily="34" charset="0"/>
              </a:rPr>
              <a:t>Follow-up questions as prompt inspiration</a:t>
            </a:r>
          </a:p>
        </p:txBody>
      </p:sp>
      <p:sp>
        <p:nvSpPr>
          <p:cNvPr id="7" name="TextBox 6">
            <a:extLst>
              <a:ext uri="{FF2B5EF4-FFF2-40B4-BE49-F238E27FC236}">
                <a16:creationId xmlns:a16="http://schemas.microsoft.com/office/drawing/2014/main" id="{270E97FC-921C-3875-D5A9-304D19E1A50B}"/>
              </a:ext>
            </a:extLst>
          </p:cNvPr>
          <p:cNvSpPr txBox="1"/>
          <p:nvPr/>
        </p:nvSpPr>
        <p:spPr>
          <a:xfrm>
            <a:off x="286826" y="5588407"/>
            <a:ext cx="1337226" cy="369332"/>
          </a:xfrm>
          <a:prstGeom prst="rect">
            <a:avLst/>
          </a:prstGeom>
          <a:noFill/>
        </p:spPr>
        <p:txBody>
          <a:bodyPr wrap="none" rtlCol="0">
            <a:spAutoFit/>
          </a:bodyPr>
          <a:lstStyle/>
          <a:p>
            <a:r>
              <a:rPr lang="en-DE" dirty="0">
                <a:latin typeface="Myriad Pro" panose="020B0503030403020204" pitchFamily="34" charset="0"/>
              </a:rPr>
              <a:t>Perpexity.AI</a:t>
            </a:r>
          </a:p>
        </p:txBody>
      </p:sp>
      <p:pic>
        <p:nvPicPr>
          <p:cNvPr id="14" name="Picture 13" descr="A screenshot of a computer&#10;&#10;Description automatically generated">
            <a:extLst>
              <a:ext uri="{FF2B5EF4-FFF2-40B4-BE49-F238E27FC236}">
                <a16:creationId xmlns:a16="http://schemas.microsoft.com/office/drawing/2014/main" id="{2790B0AF-8746-67D4-B4E5-F8DCCF1D01B2}"/>
              </a:ext>
            </a:extLst>
          </p:cNvPr>
          <p:cNvPicPr>
            <a:picLocks noChangeAspect="1"/>
          </p:cNvPicPr>
          <p:nvPr/>
        </p:nvPicPr>
        <p:blipFill>
          <a:blip r:embed="rId2"/>
          <a:stretch>
            <a:fillRect/>
          </a:stretch>
        </p:blipFill>
        <p:spPr>
          <a:xfrm>
            <a:off x="2915816" y="1146439"/>
            <a:ext cx="5829300" cy="5112941"/>
          </a:xfrm>
          <a:prstGeom prst="rect">
            <a:avLst/>
          </a:prstGeom>
        </p:spPr>
      </p:pic>
    </p:spTree>
    <p:extLst>
      <p:ext uri="{BB962C8B-B14F-4D97-AF65-F5344CB8AC3E}">
        <p14:creationId xmlns:p14="http://schemas.microsoft.com/office/powerpoint/2010/main" val="20578237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53128"/>
            <a:ext cx="3527108"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71" dirty="0">
                <a:latin typeface="Arial"/>
                <a:cs typeface="Arial"/>
              </a:rPr>
              <a:t>Chain-of-thought</a:t>
            </a:r>
            <a:r>
              <a:rPr sz="2400" spc="-139" dirty="0">
                <a:latin typeface="Arial"/>
                <a:cs typeface="Arial"/>
              </a:rPr>
              <a:t> </a:t>
            </a:r>
            <a:r>
              <a:rPr sz="2400" spc="-49" dirty="0">
                <a:latin typeface="Arial"/>
                <a:cs typeface="Arial"/>
              </a:rPr>
              <a:t>prompting</a:t>
            </a:r>
            <a:endParaRPr sz="2400" dirty="0">
              <a:latin typeface="Arial"/>
              <a:cs typeface="Arial"/>
            </a:endParaRPr>
          </a:p>
        </p:txBody>
      </p:sp>
      <p:sp>
        <p:nvSpPr>
          <p:cNvPr id="3" name="object 3"/>
          <p:cNvSpPr/>
          <p:nvPr/>
        </p:nvSpPr>
        <p:spPr>
          <a:xfrm>
            <a:off x="227456" y="1657350"/>
            <a:ext cx="4214241" cy="381533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15993" y="1240207"/>
            <a:ext cx="4304090" cy="190304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61713" y="3086100"/>
            <a:ext cx="4406265" cy="238658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801838" y="5611520"/>
            <a:ext cx="3963353" cy="230832"/>
          </a:xfrm>
          <a:prstGeom prst="rect">
            <a:avLst/>
          </a:prstGeom>
        </p:spPr>
        <p:txBody>
          <a:bodyPr vert="horz" wrap="square" lIns="0" tIns="0" rIns="0" bIns="0" rtlCol="0">
            <a:spAutoFit/>
          </a:bodyPr>
          <a:lstStyle/>
          <a:p>
            <a:pPr marL="9525">
              <a:lnSpc>
                <a:spcPts val="1785"/>
              </a:lnSpc>
            </a:pPr>
            <a:r>
              <a:rPr spc="-38" dirty="0">
                <a:latin typeface="Arial"/>
                <a:cs typeface="Arial"/>
              </a:rPr>
              <a:t>[</a:t>
            </a:r>
            <a:r>
              <a:rPr u="heavy" spc="-38" dirty="0">
                <a:solidFill>
                  <a:srgbClr val="007B92"/>
                </a:solidFill>
                <a:uFill>
                  <a:solidFill>
                    <a:srgbClr val="007B92"/>
                  </a:solidFill>
                </a:uFill>
                <a:latin typeface="Arial"/>
                <a:cs typeface="Arial"/>
              </a:rPr>
              <a:t>Wei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 </a:t>
            </a:r>
            <a:r>
              <a:rPr u="heavy" spc="-79" dirty="0">
                <a:solidFill>
                  <a:srgbClr val="007B92"/>
                </a:solidFill>
                <a:uFill>
                  <a:solidFill>
                    <a:srgbClr val="007B92"/>
                  </a:solidFill>
                </a:uFill>
                <a:latin typeface="Arial"/>
                <a:cs typeface="Arial"/>
              </a:rPr>
              <a:t>2022; </a:t>
            </a:r>
            <a:r>
              <a:rPr u="heavy" spc="-94" dirty="0">
                <a:solidFill>
                  <a:srgbClr val="007B92"/>
                </a:solidFill>
                <a:uFill>
                  <a:solidFill>
                    <a:srgbClr val="007B92"/>
                  </a:solidFill>
                </a:uFill>
                <a:latin typeface="Arial"/>
                <a:cs typeface="Arial"/>
              </a:rPr>
              <a:t>also </a:t>
            </a:r>
            <a:r>
              <a:rPr u="heavy" spc="-139" dirty="0">
                <a:solidFill>
                  <a:srgbClr val="007B92"/>
                </a:solidFill>
                <a:uFill>
                  <a:solidFill>
                    <a:srgbClr val="007B92"/>
                  </a:solidFill>
                </a:uFill>
                <a:latin typeface="Arial"/>
                <a:cs typeface="Arial"/>
              </a:rPr>
              <a:t>see </a:t>
            </a:r>
            <a:r>
              <a:rPr u="heavy" spc="-113" dirty="0">
                <a:solidFill>
                  <a:srgbClr val="007B92"/>
                </a:solidFill>
                <a:uFill>
                  <a:solidFill>
                    <a:srgbClr val="007B92"/>
                  </a:solidFill>
                </a:uFill>
                <a:latin typeface="Arial"/>
                <a:cs typeface="Arial"/>
              </a:rPr>
              <a:t>Nye </a:t>
            </a:r>
            <a:r>
              <a:rPr u="heavy" dirty="0">
                <a:solidFill>
                  <a:srgbClr val="007B92"/>
                </a:solidFill>
                <a:uFill>
                  <a:solidFill>
                    <a:srgbClr val="007B92"/>
                  </a:solidFill>
                </a:uFill>
                <a:latin typeface="Arial"/>
                <a:cs typeface="Arial"/>
              </a:rPr>
              <a:t>et</a:t>
            </a:r>
            <a:r>
              <a:rPr u="heavy" spc="-349" dirty="0">
                <a:solidFill>
                  <a:srgbClr val="007B92"/>
                </a:solidFill>
                <a:uFill>
                  <a:solidFill>
                    <a:srgbClr val="007B92"/>
                  </a:solidFill>
                </a:uFill>
                <a:latin typeface="Arial"/>
                <a:cs typeface="Arial"/>
              </a:rPr>
              <a:t> </a:t>
            </a:r>
            <a:r>
              <a:rPr u="heavy" spc="-56" dirty="0">
                <a:solidFill>
                  <a:srgbClr val="007B92"/>
                </a:solidFill>
                <a:uFill>
                  <a:solidFill>
                    <a:srgbClr val="007B92"/>
                  </a:solidFill>
                </a:uFill>
                <a:latin typeface="Arial"/>
                <a:cs typeface="Arial"/>
              </a:rPr>
              <a:t>al., </a:t>
            </a:r>
            <a:r>
              <a:rPr u="heavy" spc="-64" dirty="0">
                <a:solidFill>
                  <a:srgbClr val="007B92"/>
                </a:solidFill>
                <a:uFill>
                  <a:solidFill>
                    <a:srgbClr val="007B92"/>
                  </a:solidFill>
                </a:uFill>
                <a:latin typeface="Arial"/>
                <a:cs typeface="Arial"/>
              </a:rPr>
              <a:t>2021</a:t>
            </a:r>
            <a:r>
              <a:rPr spc="-64" dirty="0">
                <a:latin typeface="Arial"/>
                <a:cs typeface="Arial"/>
              </a:rPr>
              <a:t>]</a:t>
            </a:r>
            <a:endParaRPr>
              <a:latin typeface="Arial"/>
              <a:cs typeface="Arial"/>
            </a:endParaRPr>
          </a:p>
        </p:txBody>
      </p:sp>
      <p:sp>
        <p:nvSpPr>
          <p:cNvPr id="7" name="object 7"/>
          <p:cNvSpPr txBox="1">
            <a:spLocks noGrp="1"/>
          </p:cNvSpPr>
          <p:nvPr>
            <p:ph type="sldNum" sz="quarter" idx="7"/>
          </p:nvPr>
        </p:nvSpPr>
        <p:spPr>
          <a:xfrm>
            <a:off x="5967413" y="5657850"/>
            <a:ext cx="756047" cy="141064"/>
          </a:xfrm>
          <a:prstGeom prst="rect">
            <a:avLst/>
          </a:prstGeom>
        </p:spPr>
        <p:txBody>
          <a:bodyPr vert="horz" wrap="square" lIns="0" tIns="0" rIns="0" bIns="0" numCol="1" rtlCol="0" anchor="t" anchorCtr="0" compatLnSpc="1">
            <a:prstTxWarp prst="textNoShape">
              <a:avLst/>
            </a:prstTxWarp>
            <a:spAutoFit/>
          </a:bodyPr>
          <a:lstStyle/>
          <a:p>
            <a:pPr marL="28575">
              <a:lnSpc>
                <a:spcPts val="1076"/>
              </a:lnSpc>
            </a:pPr>
            <a:fld id="{81D60167-4931-47E6-BA6A-407CBD079E47}" type="slidenum">
              <a:rPr spc="-53" dirty="0"/>
              <a:pPr marL="28575">
                <a:lnSpc>
                  <a:spcPts val="1076"/>
                </a:lnSpc>
              </a:pPr>
              <a:t>154</a:t>
            </a:fld>
            <a:endParaRPr spc="-53" dirty="0"/>
          </a:p>
        </p:txBody>
      </p:sp>
      <p:sp>
        <p:nvSpPr>
          <p:cNvPr id="8" name="Cloud Callout 7">
            <a:extLst>
              <a:ext uri="{FF2B5EF4-FFF2-40B4-BE49-F238E27FC236}">
                <a16:creationId xmlns:a16="http://schemas.microsoft.com/office/drawing/2014/main" id="{8934F5CA-9E7A-2564-31EA-499BA8C0D2BF}"/>
              </a:ext>
            </a:extLst>
          </p:cNvPr>
          <p:cNvSpPr/>
          <p:nvPr/>
        </p:nvSpPr>
        <p:spPr>
          <a:xfrm>
            <a:off x="6804248" y="353128"/>
            <a:ext cx="2968402" cy="1903043"/>
          </a:xfrm>
          <a:prstGeom prst="cloudCallout">
            <a:avLst>
              <a:gd name="adj1" fmla="val -33539"/>
              <a:gd name="adj2" fmla="val 550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Think step by step and explain the calculation step by step.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9068" y="4471486"/>
            <a:ext cx="2838780" cy="73403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ctrTitle"/>
          </p:nvPr>
        </p:nvSpPr>
        <p:spPr>
          <a:xfrm>
            <a:off x="499453" y="262091"/>
            <a:ext cx="5784273" cy="502541"/>
          </a:xfrm>
          <a:prstGeom prst="rect">
            <a:avLst/>
          </a:prstGeom>
        </p:spPr>
        <p:txBody>
          <a:bodyPr vert="horz" wrap="square" lIns="0" tIns="10001" rIns="0" bIns="0" numCol="1" rtlCol="0" anchor="t" anchorCtr="0" compatLnSpc="1">
            <a:prstTxWarp prst="textNoShape">
              <a:avLst/>
            </a:prstTxWarp>
            <a:spAutoFit/>
          </a:bodyPr>
          <a:lstStyle/>
          <a:p>
            <a:pPr marL="53816">
              <a:spcBef>
                <a:spcPts val="79"/>
              </a:spcBef>
            </a:pPr>
            <a:r>
              <a:rPr spc="-71" dirty="0"/>
              <a:t>Chain-of-thought </a:t>
            </a:r>
            <a:r>
              <a:rPr spc="-49" dirty="0"/>
              <a:t>prompting</a:t>
            </a:r>
            <a:endParaRPr spc="-153" dirty="0"/>
          </a:p>
        </p:txBody>
      </p:sp>
      <p:sp>
        <p:nvSpPr>
          <p:cNvPr id="4" name="object 4"/>
          <p:cNvSpPr/>
          <p:nvPr/>
        </p:nvSpPr>
        <p:spPr>
          <a:xfrm>
            <a:off x="2502027" y="2000250"/>
            <a:ext cx="5725286" cy="25146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27277" y="2964752"/>
            <a:ext cx="1324928" cy="840615"/>
          </a:xfrm>
          <a:prstGeom prst="rect">
            <a:avLst/>
          </a:prstGeom>
        </p:spPr>
        <p:txBody>
          <a:bodyPr vert="horz" wrap="square" lIns="0" tIns="9525" rIns="0" bIns="0" rtlCol="0">
            <a:spAutoFit/>
          </a:bodyPr>
          <a:lstStyle/>
          <a:p>
            <a:pPr marL="9525" marR="3810" algn="ctr">
              <a:spcBef>
                <a:spcPts val="75"/>
              </a:spcBef>
            </a:pPr>
            <a:r>
              <a:rPr spc="-26" dirty="0">
                <a:latin typeface="Arial"/>
                <a:cs typeface="Arial"/>
              </a:rPr>
              <a:t>Middle</a:t>
            </a:r>
            <a:r>
              <a:rPr spc="-146" dirty="0">
                <a:latin typeface="Arial"/>
                <a:cs typeface="Arial"/>
              </a:rPr>
              <a:t> </a:t>
            </a:r>
            <a:r>
              <a:rPr spc="-86" dirty="0">
                <a:latin typeface="Arial"/>
                <a:cs typeface="Arial"/>
              </a:rPr>
              <a:t>school  </a:t>
            </a:r>
            <a:r>
              <a:rPr spc="-45" dirty="0">
                <a:latin typeface="Arial"/>
                <a:cs typeface="Arial"/>
              </a:rPr>
              <a:t>math </a:t>
            </a:r>
            <a:r>
              <a:rPr spc="-38" dirty="0">
                <a:latin typeface="Arial"/>
                <a:cs typeface="Arial"/>
              </a:rPr>
              <a:t>word  </a:t>
            </a:r>
            <a:r>
              <a:rPr spc="-68" dirty="0">
                <a:latin typeface="Arial"/>
                <a:cs typeface="Arial"/>
              </a:rPr>
              <a:t>problems</a:t>
            </a:r>
            <a:endParaRPr>
              <a:latin typeface="Arial"/>
              <a:cs typeface="Arial"/>
            </a:endParaRPr>
          </a:p>
        </p:txBody>
      </p:sp>
      <p:sp>
        <p:nvSpPr>
          <p:cNvPr id="6" name="object 6"/>
          <p:cNvSpPr/>
          <p:nvPr/>
        </p:nvSpPr>
        <p:spPr>
          <a:xfrm>
            <a:off x="3541014" y="4393691"/>
            <a:ext cx="4572000" cy="769239"/>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149661" y="5297633"/>
            <a:ext cx="3963353" cy="230832"/>
          </a:xfrm>
          <a:prstGeom prst="rect">
            <a:avLst/>
          </a:prstGeom>
        </p:spPr>
        <p:txBody>
          <a:bodyPr vert="horz" wrap="square" lIns="0" tIns="0" rIns="0" bIns="0" rtlCol="0">
            <a:spAutoFit/>
          </a:bodyPr>
          <a:lstStyle/>
          <a:p>
            <a:pPr marL="9525">
              <a:lnSpc>
                <a:spcPts val="1785"/>
              </a:lnSpc>
            </a:pPr>
            <a:r>
              <a:rPr spc="-38" dirty="0">
                <a:latin typeface="Arial"/>
                <a:cs typeface="Arial"/>
              </a:rPr>
              <a:t>[</a:t>
            </a:r>
            <a:r>
              <a:rPr u="heavy" spc="-38" dirty="0">
                <a:solidFill>
                  <a:srgbClr val="007B92"/>
                </a:solidFill>
                <a:uFill>
                  <a:solidFill>
                    <a:srgbClr val="007B92"/>
                  </a:solidFill>
                </a:uFill>
                <a:latin typeface="Arial"/>
                <a:cs typeface="Arial"/>
              </a:rPr>
              <a:t>Wei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 </a:t>
            </a:r>
            <a:r>
              <a:rPr u="heavy" spc="-79" dirty="0">
                <a:solidFill>
                  <a:srgbClr val="007B92"/>
                </a:solidFill>
                <a:uFill>
                  <a:solidFill>
                    <a:srgbClr val="007B92"/>
                  </a:solidFill>
                </a:uFill>
                <a:latin typeface="Arial"/>
                <a:cs typeface="Arial"/>
              </a:rPr>
              <a:t>2022; </a:t>
            </a:r>
            <a:r>
              <a:rPr u="heavy" spc="-94" dirty="0">
                <a:solidFill>
                  <a:srgbClr val="007B92"/>
                </a:solidFill>
                <a:uFill>
                  <a:solidFill>
                    <a:srgbClr val="007B92"/>
                  </a:solidFill>
                </a:uFill>
                <a:latin typeface="Arial"/>
                <a:cs typeface="Arial"/>
              </a:rPr>
              <a:t>also </a:t>
            </a:r>
            <a:r>
              <a:rPr u="heavy" spc="-139" dirty="0">
                <a:solidFill>
                  <a:srgbClr val="007B92"/>
                </a:solidFill>
                <a:uFill>
                  <a:solidFill>
                    <a:srgbClr val="007B92"/>
                  </a:solidFill>
                </a:uFill>
                <a:latin typeface="Arial"/>
                <a:cs typeface="Arial"/>
              </a:rPr>
              <a:t>see </a:t>
            </a:r>
            <a:r>
              <a:rPr u="heavy" spc="-113" dirty="0">
                <a:solidFill>
                  <a:srgbClr val="007B92"/>
                </a:solidFill>
                <a:uFill>
                  <a:solidFill>
                    <a:srgbClr val="007B92"/>
                  </a:solidFill>
                </a:uFill>
                <a:latin typeface="Arial"/>
                <a:cs typeface="Arial"/>
              </a:rPr>
              <a:t>Nye </a:t>
            </a:r>
            <a:r>
              <a:rPr u="heavy" dirty="0">
                <a:solidFill>
                  <a:srgbClr val="007B92"/>
                </a:solidFill>
                <a:uFill>
                  <a:solidFill>
                    <a:srgbClr val="007B92"/>
                  </a:solidFill>
                </a:uFill>
                <a:latin typeface="Arial"/>
                <a:cs typeface="Arial"/>
              </a:rPr>
              <a:t>et</a:t>
            </a:r>
            <a:r>
              <a:rPr u="heavy" spc="-349" dirty="0">
                <a:solidFill>
                  <a:srgbClr val="007B92"/>
                </a:solidFill>
                <a:uFill>
                  <a:solidFill>
                    <a:srgbClr val="007B92"/>
                  </a:solidFill>
                </a:uFill>
                <a:latin typeface="Arial"/>
                <a:cs typeface="Arial"/>
              </a:rPr>
              <a:t> </a:t>
            </a:r>
            <a:r>
              <a:rPr u="heavy" spc="-56" dirty="0">
                <a:solidFill>
                  <a:srgbClr val="007B92"/>
                </a:solidFill>
                <a:uFill>
                  <a:solidFill>
                    <a:srgbClr val="007B92"/>
                  </a:solidFill>
                </a:uFill>
                <a:latin typeface="Arial"/>
                <a:cs typeface="Arial"/>
              </a:rPr>
              <a:t>al., </a:t>
            </a:r>
            <a:r>
              <a:rPr u="heavy" spc="-64" dirty="0">
                <a:solidFill>
                  <a:srgbClr val="007B92"/>
                </a:solidFill>
                <a:uFill>
                  <a:solidFill>
                    <a:srgbClr val="007B92"/>
                  </a:solidFill>
                </a:uFill>
                <a:latin typeface="Arial"/>
                <a:cs typeface="Arial"/>
              </a:rPr>
              <a:t>2021</a:t>
            </a:r>
            <a:r>
              <a:rPr spc="-64" dirty="0">
                <a:latin typeface="Arial"/>
                <a:cs typeface="Arial"/>
              </a:rPr>
              <a:t>]</a:t>
            </a:r>
            <a:endParaRPr dirty="0">
              <a:latin typeface="Arial"/>
              <a:cs typeface="Arial"/>
            </a:endParaRPr>
          </a:p>
        </p:txBody>
      </p:sp>
      <p:sp>
        <p:nvSpPr>
          <p:cNvPr id="10" name="TextBox 9">
            <a:extLst>
              <a:ext uri="{FF2B5EF4-FFF2-40B4-BE49-F238E27FC236}">
                <a16:creationId xmlns:a16="http://schemas.microsoft.com/office/drawing/2014/main" id="{E168DF38-DDB3-EFC8-A567-694A18A78DD9}"/>
              </a:ext>
            </a:extLst>
          </p:cNvPr>
          <p:cNvSpPr txBox="1"/>
          <p:nvPr/>
        </p:nvSpPr>
        <p:spPr>
          <a:xfrm>
            <a:off x="648647" y="1213222"/>
            <a:ext cx="5262050" cy="523220"/>
          </a:xfrm>
          <a:prstGeom prst="rect">
            <a:avLst/>
          </a:prstGeom>
          <a:noFill/>
        </p:spPr>
        <p:txBody>
          <a:bodyPr wrap="square">
            <a:spAutoFit/>
          </a:bodyPr>
          <a:lstStyle/>
          <a:p>
            <a:r>
              <a:rPr lang="en-GB" sz="2800" spc="-124" dirty="0"/>
              <a:t>E</a:t>
            </a:r>
            <a:r>
              <a:rPr lang="en-GB" sz="2800" spc="-75" dirty="0"/>
              <a:t>mergent </a:t>
            </a:r>
            <a:r>
              <a:rPr lang="en-GB" sz="2800" spc="-38" dirty="0"/>
              <a:t>property </a:t>
            </a:r>
            <a:r>
              <a:rPr lang="en-GB" sz="2800" spc="-4" dirty="0"/>
              <a:t>of </a:t>
            </a:r>
            <a:r>
              <a:rPr lang="en-GB" sz="2800" spc="-75" dirty="0"/>
              <a:t>model</a:t>
            </a:r>
            <a:r>
              <a:rPr lang="en-GB" sz="2800" spc="-469" dirty="0"/>
              <a:t>  </a:t>
            </a:r>
            <a:r>
              <a:rPr lang="en-GB" sz="2800" spc="-153" dirty="0"/>
              <a:t>scale</a:t>
            </a:r>
            <a:endParaRPr lang="en-DE" sz="28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722" y="1562197"/>
            <a:ext cx="4302974" cy="397615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9638" y="367209"/>
            <a:ext cx="3527108"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71" dirty="0">
                <a:latin typeface="Arial"/>
                <a:cs typeface="Arial"/>
              </a:rPr>
              <a:t>Chain-of-thought</a:t>
            </a:r>
            <a:r>
              <a:rPr sz="2400" spc="-139" dirty="0">
                <a:latin typeface="Arial"/>
                <a:cs typeface="Arial"/>
              </a:rPr>
              <a:t> </a:t>
            </a:r>
            <a:r>
              <a:rPr sz="2400" spc="-49" dirty="0">
                <a:latin typeface="Arial"/>
                <a:cs typeface="Arial"/>
              </a:rPr>
              <a:t>prompting</a:t>
            </a:r>
            <a:endParaRPr sz="2400" dirty="0">
              <a:latin typeface="Arial"/>
              <a:cs typeface="Arial"/>
            </a:endParaRPr>
          </a:p>
        </p:txBody>
      </p:sp>
      <p:sp>
        <p:nvSpPr>
          <p:cNvPr id="4" name="object 4"/>
          <p:cNvSpPr/>
          <p:nvPr/>
        </p:nvSpPr>
        <p:spPr>
          <a:xfrm>
            <a:off x="4514278" y="2800921"/>
            <a:ext cx="239078" cy="228124"/>
          </a:xfrm>
          <a:custGeom>
            <a:avLst/>
            <a:gdLst/>
            <a:ahLst/>
            <a:cxnLst/>
            <a:rect l="l" t="t" r="r" b="b"/>
            <a:pathLst>
              <a:path w="318770" h="304164">
                <a:moveTo>
                  <a:pt x="95985" y="64927"/>
                </a:moveTo>
                <a:lnTo>
                  <a:pt x="69817" y="92488"/>
                </a:lnTo>
                <a:lnTo>
                  <a:pt x="292481" y="303911"/>
                </a:lnTo>
                <a:lnTo>
                  <a:pt x="318770" y="276351"/>
                </a:lnTo>
                <a:lnTo>
                  <a:pt x="95985" y="64927"/>
                </a:lnTo>
                <a:close/>
              </a:path>
              <a:path w="318770" h="304164">
                <a:moveTo>
                  <a:pt x="0" y="0"/>
                </a:moveTo>
                <a:lnTo>
                  <a:pt x="43561" y="120141"/>
                </a:lnTo>
                <a:lnTo>
                  <a:pt x="69817" y="92488"/>
                </a:lnTo>
                <a:lnTo>
                  <a:pt x="56007" y="79375"/>
                </a:lnTo>
                <a:lnTo>
                  <a:pt x="82169" y="51815"/>
                </a:lnTo>
                <a:lnTo>
                  <a:pt x="108434" y="51815"/>
                </a:lnTo>
                <a:lnTo>
                  <a:pt x="122300" y="37211"/>
                </a:lnTo>
                <a:lnTo>
                  <a:pt x="0" y="0"/>
                </a:lnTo>
                <a:close/>
              </a:path>
              <a:path w="318770" h="304164">
                <a:moveTo>
                  <a:pt x="82169" y="51815"/>
                </a:moveTo>
                <a:lnTo>
                  <a:pt x="56007" y="79375"/>
                </a:lnTo>
                <a:lnTo>
                  <a:pt x="69817" y="92488"/>
                </a:lnTo>
                <a:lnTo>
                  <a:pt x="95985" y="64927"/>
                </a:lnTo>
                <a:lnTo>
                  <a:pt x="82169" y="51815"/>
                </a:lnTo>
                <a:close/>
              </a:path>
              <a:path w="318770" h="304164">
                <a:moveTo>
                  <a:pt x="108434" y="51815"/>
                </a:moveTo>
                <a:lnTo>
                  <a:pt x="82169" y="51815"/>
                </a:lnTo>
                <a:lnTo>
                  <a:pt x="95985" y="64927"/>
                </a:lnTo>
                <a:lnTo>
                  <a:pt x="108434" y="51815"/>
                </a:lnTo>
                <a:close/>
              </a:path>
            </a:pathLst>
          </a:custGeom>
          <a:solidFill>
            <a:srgbClr val="600058"/>
          </a:solidFill>
        </p:spPr>
        <p:txBody>
          <a:bodyPr wrap="square" lIns="0" tIns="0" rIns="0" bIns="0" rtlCol="0"/>
          <a:lstStyle/>
          <a:p>
            <a:endParaRPr/>
          </a:p>
        </p:txBody>
      </p:sp>
      <p:sp>
        <p:nvSpPr>
          <p:cNvPr id="5" name="object 5"/>
          <p:cNvSpPr txBox="1"/>
          <p:nvPr/>
        </p:nvSpPr>
        <p:spPr>
          <a:xfrm>
            <a:off x="4802505" y="2919089"/>
            <a:ext cx="2916555" cy="1327447"/>
          </a:xfrm>
          <a:prstGeom prst="rect">
            <a:avLst/>
          </a:prstGeom>
        </p:spPr>
        <p:txBody>
          <a:bodyPr vert="horz" wrap="square" lIns="0" tIns="9049" rIns="0" bIns="0" rtlCol="0">
            <a:spAutoFit/>
          </a:bodyPr>
          <a:lstStyle/>
          <a:p>
            <a:pPr marL="9525" marR="299085">
              <a:spcBef>
                <a:spcPts val="71"/>
              </a:spcBef>
            </a:pPr>
            <a:r>
              <a:rPr sz="2100" b="1" spc="-176" dirty="0">
                <a:solidFill>
                  <a:srgbClr val="600058"/>
                </a:solidFill>
                <a:latin typeface="Arial"/>
                <a:cs typeface="Arial"/>
              </a:rPr>
              <a:t>Do </a:t>
            </a:r>
            <a:r>
              <a:rPr sz="2100" b="1" spc="-101" dirty="0">
                <a:solidFill>
                  <a:srgbClr val="600058"/>
                </a:solidFill>
                <a:latin typeface="Arial"/>
                <a:cs typeface="Arial"/>
              </a:rPr>
              <a:t>we </a:t>
            </a:r>
            <a:r>
              <a:rPr sz="2100" b="1" spc="-150" dirty="0">
                <a:solidFill>
                  <a:srgbClr val="600058"/>
                </a:solidFill>
                <a:latin typeface="Arial"/>
                <a:cs typeface="Arial"/>
              </a:rPr>
              <a:t>even </a:t>
            </a:r>
            <a:r>
              <a:rPr sz="2100" b="1" spc="-139" dirty="0">
                <a:solidFill>
                  <a:srgbClr val="600058"/>
                </a:solidFill>
                <a:latin typeface="Arial"/>
                <a:cs typeface="Arial"/>
              </a:rPr>
              <a:t>need  </a:t>
            </a:r>
            <a:r>
              <a:rPr sz="2100" b="1" spc="-172" dirty="0">
                <a:solidFill>
                  <a:srgbClr val="600058"/>
                </a:solidFill>
                <a:latin typeface="Arial"/>
                <a:cs typeface="Arial"/>
              </a:rPr>
              <a:t>examples </a:t>
            </a:r>
            <a:r>
              <a:rPr sz="2100" b="1" spc="-98" dirty="0">
                <a:solidFill>
                  <a:srgbClr val="600058"/>
                </a:solidFill>
                <a:latin typeface="Arial"/>
                <a:cs typeface="Arial"/>
              </a:rPr>
              <a:t>of</a:t>
            </a:r>
            <a:r>
              <a:rPr sz="2100" b="1" spc="-38" dirty="0">
                <a:solidFill>
                  <a:srgbClr val="600058"/>
                </a:solidFill>
                <a:latin typeface="Arial"/>
                <a:cs typeface="Arial"/>
              </a:rPr>
              <a:t> </a:t>
            </a:r>
            <a:r>
              <a:rPr sz="2100" b="1" spc="-188" dirty="0">
                <a:solidFill>
                  <a:srgbClr val="600058"/>
                </a:solidFill>
                <a:latin typeface="Arial"/>
                <a:cs typeface="Arial"/>
              </a:rPr>
              <a:t>reasoning?</a:t>
            </a:r>
            <a:endParaRPr sz="2100">
              <a:latin typeface="Arial"/>
              <a:cs typeface="Arial"/>
            </a:endParaRPr>
          </a:p>
          <a:p>
            <a:pPr marL="9525" marR="3810">
              <a:spcBef>
                <a:spcPts val="153"/>
              </a:spcBef>
            </a:pPr>
            <a:r>
              <a:rPr sz="2100" b="1" spc="-236" dirty="0">
                <a:solidFill>
                  <a:srgbClr val="600058"/>
                </a:solidFill>
                <a:latin typeface="Arial"/>
                <a:cs typeface="Arial"/>
              </a:rPr>
              <a:t>Can </a:t>
            </a:r>
            <a:r>
              <a:rPr sz="2100" b="1" spc="-101" dirty="0">
                <a:solidFill>
                  <a:srgbClr val="600058"/>
                </a:solidFill>
                <a:latin typeface="Arial"/>
                <a:cs typeface="Arial"/>
              </a:rPr>
              <a:t>we </a:t>
            </a:r>
            <a:r>
              <a:rPr sz="2100" b="1" spc="-135" dirty="0">
                <a:solidFill>
                  <a:srgbClr val="600058"/>
                </a:solidFill>
                <a:latin typeface="Arial"/>
                <a:cs typeface="Arial"/>
              </a:rPr>
              <a:t>just </a:t>
            </a:r>
            <a:r>
              <a:rPr sz="2100" b="1" spc="-210" dirty="0">
                <a:solidFill>
                  <a:srgbClr val="600058"/>
                </a:solidFill>
                <a:latin typeface="Arial"/>
                <a:cs typeface="Arial"/>
              </a:rPr>
              <a:t>ask </a:t>
            </a:r>
            <a:r>
              <a:rPr sz="2100" b="1" spc="-83" dirty="0">
                <a:solidFill>
                  <a:srgbClr val="600058"/>
                </a:solidFill>
                <a:latin typeface="Arial"/>
                <a:cs typeface="Arial"/>
              </a:rPr>
              <a:t>the </a:t>
            </a:r>
            <a:r>
              <a:rPr sz="2100" b="1" spc="-135" dirty="0">
                <a:solidFill>
                  <a:srgbClr val="600058"/>
                </a:solidFill>
                <a:latin typeface="Arial"/>
                <a:cs typeface="Arial"/>
              </a:rPr>
              <a:t>model  </a:t>
            </a:r>
            <a:r>
              <a:rPr sz="2100" b="1" spc="-75" dirty="0">
                <a:solidFill>
                  <a:srgbClr val="600058"/>
                </a:solidFill>
                <a:latin typeface="Arial"/>
                <a:cs typeface="Arial"/>
              </a:rPr>
              <a:t>to </a:t>
            </a:r>
            <a:r>
              <a:rPr sz="2100" b="1" spc="-169" dirty="0">
                <a:solidFill>
                  <a:srgbClr val="600058"/>
                </a:solidFill>
                <a:latin typeface="Arial"/>
                <a:cs typeface="Arial"/>
              </a:rPr>
              <a:t>reason </a:t>
            </a:r>
            <a:r>
              <a:rPr sz="2100" b="1" spc="-146" dirty="0">
                <a:solidFill>
                  <a:srgbClr val="600058"/>
                </a:solidFill>
                <a:latin typeface="Arial"/>
                <a:cs typeface="Arial"/>
              </a:rPr>
              <a:t>through</a:t>
            </a:r>
            <a:r>
              <a:rPr sz="2100" b="1" spc="-86" dirty="0">
                <a:solidFill>
                  <a:srgbClr val="600058"/>
                </a:solidFill>
                <a:latin typeface="Arial"/>
                <a:cs typeface="Arial"/>
              </a:rPr>
              <a:t> </a:t>
            </a:r>
            <a:r>
              <a:rPr sz="2100" b="1" spc="-188" dirty="0">
                <a:solidFill>
                  <a:srgbClr val="600058"/>
                </a:solidFill>
                <a:latin typeface="Arial"/>
                <a:cs typeface="Arial"/>
              </a:rPr>
              <a:t>things?</a:t>
            </a:r>
            <a:endParaRPr sz="2100">
              <a:latin typeface="Arial"/>
              <a:cs typeface="Arial"/>
            </a:endParaRPr>
          </a:p>
        </p:txBody>
      </p:sp>
      <p:sp>
        <p:nvSpPr>
          <p:cNvPr id="6" name="object 6"/>
          <p:cNvSpPr txBox="1"/>
          <p:nvPr/>
        </p:nvSpPr>
        <p:spPr>
          <a:xfrm>
            <a:off x="4801838" y="5611520"/>
            <a:ext cx="3963353" cy="230832"/>
          </a:xfrm>
          <a:prstGeom prst="rect">
            <a:avLst/>
          </a:prstGeom>
        </p:spPr>
        <p:txBody>
          <a:bodyPr vert="horz" wrap="square" lIns="0" tIns="0" rIns="0" bIns="0" rtlCol="0">
            <a:spAutoFit/>
          </a:bodyPr>
          <a:lstStyle/>
          <a:p>
            <a:pPr marL="9525">
              <a:lnSpc>
                <a:spcPts val="1785"/>
              </a:lnSpc>
            </a:pPr>
            <a:r>
              <a:rPr spc="-38" dirty="0">
                <a:latin typeface="Arial"/>
                <a:cs typeface="Arial"/>
              </a:rPr>
              <a:t>[</a:t>
            </a:r>
            <a:r>
              <a:rPr u="heavy" spc="-38" dirty="0">
                <a:solidFill>
                  <a:srgbClr val="007B92"/>
                </a:solidFill>
                <a:uFill>
                  <a:solidFill>
                    <a:srgbClr val="007B92"/>
                  </a:solidFill>
                </a:uFill>
                <a:latin typeface="Arial"/>
                <a:cs typeface="Arial"/>
              </a:rPr>
              <a:t>Wei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 </a:t>
            </a:r>
            <a:r>
              <a:rPr u="heavy" spc="-79" dirty="0">
                <a:solidFill>
                  <a:srgbClr val="007B92"/>
                </a:solidFill>
                <a:uFill>
                  <a:solidFill>
                    <a:srgbClr val="007B92"/>
                  </a:solidFill>
                </a:uFill>
                <a:latin typeface="Arial"/>
                <a:cs typeface="Arial"/>
              </a:rPr>
              <a:t>2022; </a:t>
            </a:r>
            <a:r>
              <a:rPr u="heavy" spc="-94" dirty="0">
                <a:solidFill>
                  <a:srgbClr val="007B92"/>
                </a:solidFill>
                <a:uFill>
                  <a:solidFill>
                    <a:srgbClr val="007B92"/>
                  </a:solidFill>
                </a:uFill>
                <a:latin typeface="Arial"/>
                <a:cs typeface="Arial"/>
              </a:rPr>
              <a:t>also </a:t>
            </a:r>
            <a:r>
              <a:rPr u="heavy" spc="-139" dirty="0">
                <a:solidFill>
                  <a:srgbClr val="007B92"/>
                </a:solidFill>
                <a:uFill>
                  <a:solidFill>
                    <a:srgbClr val="007B92"/>
                  </a:solidFill>
                </a:uFill>
                <a:latin typeface="Arial"/>
                <a:cs typeface="Arial"/>
              </a:rPr>
              <a:t>see </a:t>
            </a:r>
            <a:r>
              <a:rPr u="heavy" spc="-113" dirty="0">
                <a:solidFill>
                  <a:srgbClr val="007B92"/>
                </a:solidFill>
                <a:uFill>
                  <a:solidFill>
                    <a:srgbClr val="007B92"/>
                  </a:solidFill>
                </a:uFill>
                <a:latin typeface="Arial"/>
                <a:cs typeface="Arial"/>
              </a:rPr>
              <a:t>Nye </a:t>
            </a:r>
            <a:r>
              <a:rPr u="heavy" dirty="0">
                <a:solidFill>
                  <a:srgbClr val="007B92"/>
                </a:solidFill>
                <a:uFill>
                  <a:solidFill>
                    <a:srgbClr val="007B92"/>
                  </a:solidFill>
                </a:uFill>
                <a:latin typeface="Arial"/>
                <a:cs typeface="Arial"/>
              </a:rPr>
              <a:t>et</a:t>
            </a:r>
            <a:r>
              <a:rPr u="heavy" spc="-349" dirty="0">
                <a:solidFill>
                  <a:srgbClr val="007B92"/>
                </a:solidFill>
                <a:uFill>
                  <a:solidFill>
                    <a:srgbClr val="007B92"/>
                  </a:solidFill>
                </a:uFill>
                <a:latin typeface="Arial"/>
                <a:cs typeface="Arial"/>
              </a:rPr>
              <a:t> </a:t>
            </a:r>
            <a:r>
              <a:rPr u="heavy" spc="-56" dirty="0">
                <a:solidFill>
                  <a:srgbClr val="007B92"/>
                </a:solidFill>
                <a:uFill>
                  <a:solidFill>
                    <a:srgbClr val="007B92"/>
                  </a:solidFill>
                </a:uFill>
                <a:latin typeface="Arial"/>
                <a:cs typeface="Arial"/>
              </a:rPr>
              <a:t>al., </a:t>
            </a:r>
            <a:r>
              <a:rPr u="heavy" spc="-64" dirty="0">
                <a:solidFill>
                  <a:srgbClr val="007B92"/>
                </a:solidFill>
                <a:uFill>
                  <a:solidFill>
                    <a:srgbClr val="007B92"/>
                  </a:solidFill>
                </a:uFill>
                <a:latin typeface="Arial"/>
                <a:cs typeface="Arial"/>
              </a:rPr>
              <a:t>2021</a:t>
            </a:r>
            <a:r>
              <a:rPr spc="-64" dirty="0">
                <a:latin typeface="Arial"/>
                <a:cs typeface="Arial"/>
              </a:rPr>
              <a:t>]</a:t>
            </a:r>
            <a:endParaRPr>
              <a:latin typeface="Arial"/>
              <a:cs typeface="Arial"/>
            </a:endParaRPr>
          </a:p>
        </p:txBody>
      </p:sp>
      <p:sp>
        <p:nvSpPr>
          <p:cNvPr id="7" name="object 7"/>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156</a:t>
            </a:fld>
            <a:endParaRPr spc="-53"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1722" y="1562197"/>
            <a:ext cx="4302974" cy="397615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7724" y="315330"/>
            <a:ext cx="4781550"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65" dirty="0"/>
              <a:t>Zero-shot </a:t>
            </a:r>
            <a:r>
              <a:rPr sz="2400" spc="-56" dirty="0">
                <a:latin typeface="Arial"/>
                <a:cs typeface="Arial"/>
              </a:rPr>
              <a:t>chain-of-thought</a:t>
            </a:r>
            <a:r>
              <a:rPr sz="2400" spc="-60" dirty="0">
                <a:latin typeface="Arial"/>
                <a:cs typeface="Arial"/>
              </a:rPr>
              <a:t> </a:t>
            </a:r>
            <a:r>
              <a:rPr sz="2400" spc="-49" dirty="0">
                <a:latin typeface="Arial"/>
                <a:cs typeface="Arial"/>
              </a:rPr>
              <a:t>prompting</a:t>
            </a:r>
            <a:endParaRPr sz="2400" dirty="0">
              <a:latin typeface="Arial"/>
              <a:cs typeface="Arial"/>
            </a:endParaRPr>
          </a:p>
        </p:txBody>
      </p:sp>
      <p:sp>
        <p:nvSpPr>
          <p:cNvPr id="4" name="object 4"/>
          <p:cNvSpPr txBox="1"/>
          <p:nvPr/>
        </p:nvSpPr>
        <p:spPr>
          <a:xfrm>
            <a:off x="4898040" y="2419826"/>
            <a:ext cx="3571399" cy="2324258"/>
          </a:xfrm>
          <a:prstGeom prst="rect">
            <a:avLst/>
          </a:prstGeom>
        </p:spPr>
        <p:txBody>
          <a:bodyPr vert="horz" wrap="square" lIns="0" tIns="10001" rIns="0" bIns="0" rtlCol="0">
            <a:spAutoFit/>
          </a:bodyPr>
          <a:lstStyle/>
          <a:p>
            <a:pPr marL="9525" marR="44291">
              <a:spcBef>
                <a:spcPts val="79"/>
              </a:spcBef>
            </a:pPr>
            <a:r>
              <a:rPr sz="1500" dirty="0">
                <a:latin typeface="Arial"/>
                <a:cs typeface="Arial"/>
              </a:rPr>
              <a:t>Q: A juggler can juggle 16 balls. Half of  the balls are golf balls, and half of the</a:t>
            </a:r>
            <a:r>
              <a:rPr sz="1500" spc="-135" dirty="0">
                <a:latin typeface="Arial"/>
                <a:cs typeface="Arial"/>
              </a:rPr>
              <a:t> </a:t>
            </a:r>
            <a:r>
              <a:rPr sz="1500" dirty="0">
                <a:latin typeface="Arial"/>
                <a:cs typeface="Arial"/>
              </a:rPr>
              <a:t>golf  balls are blue. How many blue golf balls  are</a:t>
            </a:r>
            <a:r>
              <a:rPr sz="1500" spc="-26" dirty="0">
                <a:latin typeface="Arial"/>
                <a:cs typeface="Arial"/>
              </a:rPr>
              <a:t> </a:t>
            </a:r>
            <a:r>
              <a:rPr sz="1500" dirty="0">
                <a:latin typeface="Arial"/>
                <a:cs typeface="Arial"/>
              </a:rPr>
              <a:t>there?</a:t>
            </a:r>
            <a:endParaRPr sz="1500">
              <a:latin typeface="Arial"/>
              <a:cs typeface="Arial"/>
            </a:endParaRPr>
          </a:p>
          <a:p>
            <a:pPr>
              <a:spcBef>
                <a:spcPts val="30"/>
              </a:spcBef>
            </a:pPr>
            <a:endParaRPr sz="1538">
              <a:latin typeface="Arial"/>
              <a:cs typeface="Arial"/>
            </a:endParaRPr>
          </a:p>
          <a:p>
            <a:pPr marL="9525" marR="3810"/>
            <a:r>
              <a:rPr sz="1500" spc="-4" dirty="0">
                <a:latin typeface="Arial"/>
                <a:cs typeface="Arial"/>
              </a:rPr>
              <a:t>A: </a:t>
            </a:r>
            <a:r>
              <a:rPr sz="1500" b="1" i="1" spc="-8" dirty="0">
                <a:latin typeface="Arial-BoldItalicMT"/>
                <a:cs typeface="Arial-BoldItalicMT"/>
              </a:rPr>
              <a:t>Let’s </a:t>
            </a:r>
            <a:r>
              <a:rPr sz="1500" b="1" i="1" dirty="0">
                <a:latin typeface="Arial-BoldItalicMT"/>
                <a:cs typeface="Arial-BoldItalicMT"/>
              </a:rPr>
              <a:t>think </a:t>
            </a:r>
            <a:r>
              <a:rPr sz="1500" b="1" i="1" spc="-4" dirty="0">
                <a:latin typeface="Arial-BoldItalicMT"/>
                <a:cs typeface="Arial-BoldItalicMT"/>
              </a:rPr>
              <a:t>step </a:t>
            </a:r>
            <a:r>
              <a:rPr sz="1500" b="1" i="1" dirty="0">
                <a:latin typeface="Arial-BoldItalicMT"/>
                <a:cs typeface="Arial-BoldItalicMT"/>
              </a:rPr>
              <a:t>by </a:t>
            </a:r>
            <a:r>
              <a:rPr sz="1500" b="1" i="1" spc="-4" dirty="0">
                <a:latin typeface="Arial-BoldItalicMT"/>
                <a:cs typeface="Arial-BoldItalicMT"/>
              </a:rPr>
              <a:t>step. </a:t>
            </a:r>
            <a:r>
              <a:rPr sz="1500" i="1" dirty="0">
                <a:latin typeface="Arial"/>
                <a:cs typeface="Arial"/>
              </a:rPr>
              <a:t>There are 16  balls in </a:t>
            </a:r>
            <a:r>
              <a:rPr sz="1500" i="1" spc="-4" dirty="0">
                <a:latin typeface="Arial"/>
                <a:cs typeface="Arial"/>
              </a:rPr>
              <a:t>total. </a:t>
            </a:r>
            <a:r>
              <a:rPr sz="1500" i="1" dirty="0">
                <a:latin typeface="Arial"/>
                <a:cs typeface="Arial"/>
              </a:rPr>
              <a:t>Half of the balls are golf  balls. That </a:t>
            </a:r>
            <a:r>
              <a:rPr sz="1500" i="1" spc="-4" dirty="0">
                <a:latin typeface="Arial"/>
                <a:cs typeface="Arial"/>
              </a:rPr>
              <a:t>means </a:t>
            </a:r>
            <a:r>
              <a:rPr sz="1500" i="1" dirty="0">
                <a:latin typeface="Arial"/>
                <a:cs typeface="Arial"/>
              </a:rPr>
              <a:t>there are 8 golf</a:t>
            </a:r>
            <a:r>
              <a:rPr sz="1500" i="1" spc="-98" dirty="0">
                <a:latin typeface="Arial"/>
                <a:cs typeface="Arial"/>
              </a:rPr>
              <a:t> </a:t>
            </a:r>
            <a:r>
              <a:rPr sz="1500" i="1" dirty="0">
                <a:latin typeface="Arial"/>
                <a:cs typeface="Arial"/>
              </a:rPr>
              <a:t>balls.</a:t>
            </a:r>
            <a:endParaRPr sz="1500">
              <a:latin typeface="Arial"/>
              <a:cs typeface="Arial"/>
            </a:endParaRPr>
          </a:p>
          <a:p>
            <a:pPr marL="9525" marR="35243"/>
            <a:r>
              <a:rPr sz="1500" i="1" dirty="0">
                <a:latin typeface="Arial"/>
                <a:cs typeface="Arial"/>
              </a:rPr>
              <a:t>Half of the golf balls are blue. That</a:t>
            </a:r>
            <a:r>
              <a:rPr sz="1500" i="1" spc="-124" dirty="0">
                <a:latin typeface="Arial"/>
                <a:cs typeface="Arial"/>
              </a:rPr>
              <a:t> </a:t>
            </a:r>
            <a:r>
              <a:rPr sz="1500" i="1" spc="-4" dirty="0">
                <a:latin typeface="Arial"/>
                <a:cs typeface="Arial"/>
              </a:rPr>
              <a:t>means  </a:t>
            </a:r>
            <a:r>
              <a:rPr sz="1500" i="1" dirty="0">
                <a:latin typeface="Arial"/>
                <a:cs typeface="Arial"/>
              </a:rPr>
              <a:t>there are 4 blue golf</a:t>
            </a:r>
            <a:r>
              <a:rPr sz="1500" i="1" spc="-68" dirty="0">
                <a:latin typeface="Arial"/>
                <a:cs typeface="Arial"/>
              </a:rPr>
              <a:t> </a:t>
            </a:r>
            <a:r>
              <a:rPr sz="1500" i="1" dirty="0">
                <a:latin typeface="Arial"/>
                <a:cs typeface="Arial"/>
              </a:rPr>
              <a:t>balls.</a:t>
            </a:r>
            <a:endParaRPr sz="1500">
              <a:latin typeface="Arial"/>
              <a:cs typeface="Arial"/>
            </a:endParaRPr>
          </a:p>
        </p:txBody>
      </p:sp>
      <p:sp>
        <p:nvSpPr>
          <p:cNvPr id="5" name="object 5"/>
          <p:cNvSpPr/>
          <p:nvPr/>
        </p:nvSpPr>
        <p:spPr>
          <a:xfrm>
            <a:off x="7176410" y="4534281"/>
            <a:ext cx="229865" cy="209645"/>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973729" y="5611520"/>
            <a:ext cx="1880711" cy="230832"/>
          </a:xfrm>
          <a:prstGeom prst="rect">
            <a:avLst/>
          </a:prstGeom>
        </p:spPr>
        <p:txBody>
          <a:bodyPr vert="horz" wrap="square" lIns="0" tIns="0" rIns="0" bIns="0" rtlCol="0">
            <a:spAutoFit/>
          </a:bodyPr>
          <a:lstStyle/>
          <a:p>
            <a:pPr marL="9525">
              <a:lnSpc>
                <a:spcPts val="1785"/>
              </a:lnSpc>
            </a:pPr>
            <a:r>
              <a:rPr spc="-64" dirty="0">
                <a:latin typeface="Arial"/>
                <a:cs typeface="Arial"/>
              </a:rPr>
              <a:t>[</a:t>
            </a:r>
            <a:r>
              <a:rPr u="heavy" spc="-64" dirty="0">
                <a:solidFill>
                  <a:srgbClr val="007B92"/>
                </a:solidFill>
                <a:uFill>
                  <a:solidFill>
                    <a:srgbClr val="007B92"/>
                  </a:solidFill>
                </a:uFill>
                <a:latin typeface="Arial"/>
                <a:cs typeface="Arial"/>
              </a:rPr>
              <a:t>Kojima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a:t>
            </a:r>
            <a:r>
              <a:rPr u="heavy" spc="-263" dirty="0">
                <a:solidFill>
                  <a:srgbClr val="007B92"/>
                </a:solidFill>
                <a:uFill>
                  <a:solidFill>
                    <a:srgbClr val="007B92"/>
                  </a:solidFill>
                </a:uFill>
                <a:latin typeface="Arial"/>
                <a:cs typeface="Arial"/>
              </a:rPr>
              <a:t> </a:t>
            </a:r>
            <a:r>
              <a:rPr u="heavy" spc="-68" dirty="0">
                <a:solidFill>
                  <a:srgbClr val="007B92"/>
                </a:solidFill>
                <a:uFill>
                  <a:solidFill>
                    <a:srgbClr val="007B92"/>
                  </a:solidFill>
                </a:uFill>
                <a:latin typeface="Arial"/>
                <a:cs typeface="Arial"/>
              </a:rPr>
              <a:t>2022</a:t>
            </a:r>
            <a:r>
              <a:rPr spc="-68" dirty="0">
                <a:latin typeface="Arial"/>
                <a:cs typeface="Arial"/>
              </a:rPr>
              <a:t>]</a:t>
            </a:r>
            <a:endParaRPr>
              <a:latin typeface="Arial"/>
              <a:cs typeface="Arial"/>
            </a:endParaRPr>
          </a:p>
        </p:txBody>
      </p:sp>
      <p:sp>
        <p:nvSpPr>
          <p:cNvPr id="7" name="object 7"/>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157</a:t>
            </a:fld>
            <a:endParaRPr spc="-53"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3425571"/>
            <a:ext cx="8523351" cy="131168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019" y="308186"/>
            <a:ext cx="4781550"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65" dirty="0"/>
              <a:t>Zero-shot </a:t>
            </a:r>
            <a:r>
              <a:rPr sz="2400" spc="-56" dirty="0">
                <a:latin typeface="Arial"/>
                <a:cs typeface="Arial"/>
              </a:rPr>
              <a:t>chain-of-thought</a:t>
            </a:r>
            <a:r>
              <a:rPr sz="2400" spc="-60" dirty="0">
                <a:latin typeface="Arial"/>
                <a:cs typeface="Arial"/>
              </a:rPr>
              <a:t> </a:t>
            </a:r>
            <a:r>
              <a:rPr sz="2400" spc="-49" dirty="0">
                <a:latin typeface="Arial"/>
                <a:cs typeface="Arial"/>
              </a:rPr>
              <a:t>prompting</a:t>
            </a:r>
            <a:endParaRPr sz="2400" dirty="0">
              <a:latin typeface="Arial"/>
              <a:cs typeface="Arial"/>
            </a:endParaRPr>
          </a:p>
        </p:txBody>
      </p:sp>
      <p:sp>
        <p:nvSpPr>
          <p:cNvPr id="4" name="object 4"/>
          <p:cNvSpPr/>
          <p:nvPr/>
        </p:nvSpPr>
        <p:spPr>
          <a:xfrm>
            <a:off x="6800279" y="3611880"/>
            <a:ext cx="330041" cy="85725"/>
          </a:xfrm>
          <a:custGeom>
            <a:avLst/>
            <a:gdLst/>
            <a:ahLst/>
            <a:cxnLst/>
            <a:rect l="l" t="t" r="r" b="b"/>
            <a:pathLst>
              <a:path w="440054" h="114300">
                <a:moveTo>
                  <a:pt x="325373" y="0"/>
                </a:moveTo>
                <a:lnTo>
                  <a:pt x="325373" y="114300"/>
                </a:lnTo>
                <a:lnTo>
                  <a:pt x="401573" y="76200"/>
                </a:lnTo>
                <a:lnTo>
                  <a:pt x="344423" y="76200"/>
                </a:lnTo>
                <a:lnTo>
                  <a:pt x="344423" y="38100"/>
                </a:lnTo>
                <a:lnTo>
                  <a:pt x="401573" y="38100"/>
                </a:lnTo>
                <a:lnTo>
                  <a:pt x="325373" y="0"/>
                </a:lnTo>
                <a:close/>
              </a:path>
              <a:path w="440054" h="114300">
                <a:moveTo>
                  <a:pt x="325373" y="38100"/>
                </a:moveTo>
                <a:lnTo>
                  <a:pt x="0" y="38100"/>
                </a:lnTo>
                <a:lnTo>
                  <a:pt x="0" y="76200"/>
                </a:lnTo>
                <a:lnTo>
                  <a:pt x="325373" y="76200"/>
                </a:lnTo>
                <a:lnTo>
                  <a:pt x="325373" y="38100"/>
                </a:lnTo>
                <a:close/>
              </a:path>
              <a:path w="440054" h="114300">
                <a:moveTo>
                  <a:pt x="401573" y="38100"/>
                </a:moveTo>
                <a:lnTo>
                  <a:pt x="344423" y="38100"/>
                </a:lnTo>
                <a:lnTo>
                  <a:pt x="344423" y="76200"/>
                </a:lnTo>
                <a:lnTo>
                  <a:pt x="401573" y="76200"/>
                </a:lnTo>
                <a:lnTo>
                  <a:pt x="439673" y="57150"/>
                </a:lnTo>
                <a:lnTo>
                  <a:pt x="401573" y="38100"/>
                </a:lnTo>
                <a:close/>
              </a:path>
            </a:pathLst>
          </a:custGeom>
          <a:solidFill>
            <a:srgbClr val="600058"/>
          </a:solidFill>
        </p:spPr>
        <p:txBody>
          <a:bodyPr wrap="square" lIns="0" tIns="0" rIns="0" bIns="0" rtlCol="0"/>
          <a:lstStyle/>
          <a:p>
            <a:endParaRPr/>
          </a:p>
        </p:txBody>
      </p:sp>
      <p:sp>
        <p:nvSpPr>
          <p:cNvPr id="5" name="object 5"/>
          <p:cNvSpPr/>
          <p:nvPr/>
        </p:nvSpPr>
        <p:spPr>
          <a:xfrm>
            <a:off x="6755702" y="4529708"/>
            <a:ext cx="330041" cy="85725"/>
          </a:xfrm>
          <a:custGeom>
            <a:avLst/>
            <a:gdLst/>
            <a:ahLst/>
            <a:cxnLst/>
            <a:rect l="l" t="t" r="r" b="b"/>
            <a:pathLst>
              <a:path w="440054" h="114300">
                <a:moveTo>
                  <a:pt x="325374" y="0"/>
                </a:moveTo>
                <a:lnTo>
                  <a:pt x="325374" y="114300"/>
                </a:lnTo>
                <a:lnTo>
                  <a:pt x="401574" y="76200"/>
                </a:lnTo>
                <a:lnTo>
                  <a:pt x="344424" y="76200"/>
                </a:lnTo>
                <a:lnTo>
                  <a:pt x="344424" y="38100"/>
                </a:lnTo>
                <a:lnTo>
                  <a:pt x="401574" y="38100"/>
                </a:lnTo>
                <a:lnTo>
                  <a:pt x="325374" y="0"/>
                </a:lnTo>
                <a:close/>
              </a:path>
              <a:path w="440054" h="114300">
                <a:moveTo>
                  <a:pt x="325374" y="38100"/>
                </a:moveTo>
                <a:lnTo>
                  <a:pt x="0" y="38100"/>
                </a:lnTo>
                <a:lnTo>
                  <a:pt x="0" y="76200"/>
                </a:lnTo>
                <a:lnTo>
                  <a:pt x="325374" y="76200"/>
                </a:lnTo>
                <a:lnTo>
                  <a:pt x="325374" y="38100"/>
                </a:lnTo>
                <a:close/>
              </a:path>
              <a:path w="440054" h="114300">
                <a:moveTo>
                  <a:pt x="401574" y="38100"/>
                </a:moveTo>
                <a:lnTo>
                  <a:pt x="344424" y="38100"/>
                </a:lnTo>
                <a:lnTo>
                  <a:pt x="344424" y="76200"/>
                </a:lnTo>
                <a:lnTo>
                  <a:pt x="401574" y="76200"/>
                </a:lnTo>
                <a:lnTo>
                  <a:pt x="439674" y="57150"/>
                </a:lnTo>
                <a:lnTo>
                  <a:pt x="401574" y="38100"/>
                </a:lnTo>
                <a:close/>
              </a:path>
            </a:pathLst>
          </a:custGeom>
          <a:solidFill>
            <a:srgbClr val="600058"/>
          </a:solidFill>
        </p:spPr>
        <p:txBody>
          <a:bodyPr wrap="square" lIns="0" tIns="0" rIns="0" bIns="0" rtlCol="0"/>
          <a:lstStyle/>
          <a:p>
            <a:endParaRPr/>
          </a:p>
        </p:txBody>
      </p:sp>
      <p:sp>
        <p:nvSpPr>
          <p:cNvPr id="6" name="object 6"/>
          <p:cNvSpPr/>
          <p:nvPr/>
        </p:nvSpPr>
        <p:spPr>
          <a:xfrm>
            <a:off x="469751" y="2114550"/>
            <a:ext cx="8265580" cy="1295777"/>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389691" y="3436868"/>
            <a:ext cx="2282666" cy="1494159"/>
          </a:xfrm>
          <a:prstGeom prst="rect">
            <a:avLst/>
          </a:prstGeom>
        </p:spPr>
        <p:txBody>
          <a:bodyPr vert="horz" wrap="square" lIns="0" tIns="9049" rIns="0" bIns="0" rtlCol="0">
            <a:spAutoFit/>
          </a:bodyPr>
          <a:lstStyle/>
          <a:p>
            <a:pPr marL="9525" marR="3810">
              <a:spcBef>
                <a:spcPts val="71"/>
              </a:spcBef>
            </a:pPr>
            <a:r>
              <a:rPr sz="2100" b="1" spc="-127" dirty="0">
                <a:solidFill>
                  <a:srgbClr val="600058"/>
                </a:solidFill>
                <a:latin typeface="Arial"/>
                <a:cs typeface="Arial"/>
              </a:rPr>
              <a:t>Greatly </a:t>
            </a:r>
            <a:r>
              <a:rPr sz="2100" b="1" spc="-131" dirty="0">
                <a:solidFill>
                  <a:srgbClr val="600058"/>
                </a:solidFill>
                <a:latin typeface="Arial"/>
                <a:cs typeface="Arial"/>
              </a:rPr>
              <a:t>outperforms  </a:t>
            </a:r>
            <a:r>
              <a:rPr sz="2100" b="1" spc="-146" dirty="0">
                <a:solidFill>
                  <a:srgbClr val="600058"/>
                </a:solidFill>
                <a:latin typeface="Arial"/>
                <a:cs typeface="Arial"/>
              </a:rPr>
              <a:t>zero-shot</a:t>
            </a:r>
            <a:endParaRPr sz="2100">
              <a:latin typeface="Arial"/>
              <a:cs typeface="Arial"/>
            </a:endParaRPr>
          </a:p>
          <a:p>
            <a:pPr marL="878681" marR="71914">
              <a:spcBef>
                <a:spcPts val="1478"/>
              </a:spcBef>
            </a:pPr>
            <a:r>
              <a:rPr sz="2100" b="1" spc="-98" dirty="0">
                <a:solidFill>
                  <a:srgbClr val="600058"/>
                </a:solidFill>
                <a:latin typeface="Arial"/>
                <a:cs typeface="Arial"/>
              </a:rPr>
              <a:t>Manual</a:t>
            </a:r>
            <a:r>
              <a:rPr sz="2100" b="1" spc="-150" dirty="0">
                <a:solidFill>
                  <a:srgbClr val="600058"/>
                </a:solidFill>
                <a:latin typeface="Arial"/>
                <a:cs typeface="Arial"/>
              </a:rPr>
              <a:t> </a:t>
            </a:r>
            <a:r>
              <a:rPr sz="2100" b="1" spc="-274" dirty="0">
                <a:solidFill>
                  <a:srgbClr val="600058"/>
                </a:solidFill>
                <a:latin typeface="Arial"/>
                <a:cs typeface="Arial"/>
              </a:rPr>
              <a:t>CoT  </a:t>
            </a:r>
            <a:r>
              <a:rPr sz="2100" b="1" spc="-109" dirty="0">
                <a:solidFill>
                  <a:srgbClr val="600058"/>
                </a:solidFill>
                <a:latin typeface="Arial"/>
                <a:cs typeface="Arial"/>
              </a:rPr>
              <a:t>still</a:t>
            </a:r>
            <a:r>
              <a:rPr sz="2100" b="1" spc="-120" dirty="0">
                <a:solidFill>
                  <a:srgbClr val="600058"/>
                </a:solidFill>
                <a:latin typeface="Arial"/>
                <a:cs typeface="Arial"/>
              </a:rPr>
              <a:t> </a:t>
            </a:r>
            <a:r>
              <a:rPr sz="2100" b="1" spc="-79" dirty="0">
                <a:solidFill>
                  <a:srgbClr val="600058"/>
                </a:solidFill>
                <a:latin typeface="Arial"/>
                <a:cs typeface="Arial"/>
              </a:rPr>
              <a:t>better</a:t>
            </a:r>
            <a:endParaRPr sz="2100">
              <a:latin typeface="Arial"/>
              <a:cs typeface="Arial"/>
            </a:endParaRPr>
          </a:p>
        </p:txBody>
      </p:sp>
      <p:sp>
        <p:nvSpPr>
          <p:cNvPr id="8" name="object 8"/>
          <p:cNvSpPr txBox="1"/>
          <p:nvPr/>
        </p:nvSpPr>
        <p:spPr>
          <a:xfrm>
            <a:off x="6973729" y="5611520"/>
            <a:ext cx="1880711" cy="230832"/>
          </a:xfrm>
          <a:prstGeom prst="rect">
            <a:avLst/>
          </a:prstGeom>
        </p:spPr>
        <p:txBody>
          <a:bodyPr vert="horz" wrap="square" lIns="0" tIns="0" rIns="0" bIns="0" rtlCol="0">
            <a:spAutoFit/>
          </a:bodyPr>
          <a:lstStyle/>
          <a:p>
            <a:pPr marL="9525">
              <a:lnSpc>
                <a:spcPts val="1785"/>
              </a:lnSpc>
            </a:pPr>
            <a:r>
              <a:rPr spc="-64" dirty="0">
                <a:latin typeface="Arial"/>
                <a:cs typeface="Arial"/>
              </a:rPr>
              <a:t>[</a:t>
            </a:r>
            <a:r>
              <a:rPr u="heavy" spc="-64" dirty="0">
                <a:solidFill>
                  <a:srgbClr val="007B92"/>
                </a:solidFill>
                <a:uFill>
                  <a:solidFill>
                    <a:srgbClr val="007B92"/>
                  </a:solidFill>
                </a:uFill>
                <a:latin typeface="Arial"/>
                <a:cs typeface="Arial"/>
              </a:rPr>
              <a:t>Kojima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a:t>
            </a:r>
            <a:r>
              <a:rPr u="heavy" spc="-263" dirty="0">
                <a:solidFill>
                  <a:srgbClr val="007B92"/>
                </a:solidFill>
                <a:uFill>
                  <a:solidFill>
                    <a:srgbClr val="007B92"/>
                  </a:solidFill>
                </a:uFill>
                <a:latin typeface="Arial"/>
                <a:cs typeface="Arial"/>
              </a:rPr>
              <a:t> </a:t>
            </a:r>
            <a:r>
              <a:rPr u="heavy" spc="-68" dirty="0">
                <a:solidFill>
                  <a:srgbClr val="007B92"/>
                </a:solidFill>
                <a:uFill>
                  <a:solidFill>
                    <a:srgbClr val="007B92"/>
                  </a:solidFill>
                </a:uFill>
                <a:latin typeface="Arial"/>
                <a:cs typeface="Arial"/>
              </a:rPr>
              <a:t>2022</a:t>
            </a:r>
            <a:r>
              <a:rPr spc="-68" dirty="0">
                <a:latin typeface="Arial"/>
                <a:cs typeface="Arial"/>
              </a:rPr>
              <a:t>]</a:t>
            </a:r>
            <a:endParaRPr>
              <a:latin typeface="Arial"/>
              <a:cs typeface="Arial"/>
            </a:endParaRPr>
          </a:p>
        </p:txBody>
      </p:sp>
      <p:sp>
        <p:nvSpPr>
          <p:cNvPr id="9" name="object 9"/>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158</a:t>
            </a:fld>
            <a:endParaRPr spc="-53"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472" y="330908"/>
            <a:ext cx="4781550" cy="379431"/>
          </a:xfrm>
          <a:prstGeom prst="rect">
            <a:avLst/>
          </a:prstGeom>
        </p:spPr>
        <p:txBody>
          <a:bodyPr vert="horz" wrap="square" lIns="0" tIns="10001" rIns="0" bIns="0" rtlCol="0">
            <a:spAutoFit/>
          </a:bodyPr>
          <a:lstStyle/>
          <a:p>
            <a:pPr marL="9525">
              <a:spcBef>
                <a:spcPts val="79"/>
              </a:spcBef>
            </a:pPr>
            <a:r>
              <a:rPr sz="2400" b="1" spc="-165" dirty="0">
                <a:solidFill>
                  <a:srgbClr val="007B92"/>
                </a:solidFill>
                <a:latin typeface="Arial"/>
                <a:cs typeface="Arial"/>
              </a:rPr>
              <a:t>Zero-shot </a:t>
            </a:r>
            <a:r>
              <a:rPr sz="2400" spc="-56" dirty="0">
                <a:solidFill>
                  <a:srgbClr val="007B92"/>
                </a:solidFill>
                <a:latin typeface="Arial"/>
                <a:cs typeface="Arial"/>
              </a:rPr>
              <a:t>chain-of-thought</a:t>
            </a:r>
            <a:r>
              <a:rPr sz="2400" spc="-60" dirty="0">
                <a:solidFill>
                  <a:srgbClr val="007B92"/>
                </a:solidFill>
                <a:latin typeface="Arial"/>
                <a:cs typeface="Arial"/>
              </a:rPr>
              <a:t> </a:t>
            </a:r>
            <a:r>
              <a:rPr sz="2400" spc="-49" dirty="0">
                <a:solidFill>
                  <a:srgbClr val="007B92"/>
                </a:solidFill>
                <a:latin typeface="Arial"/>
                <a:cs typeface="Arial"/>
              </a:rPr>
              <a:t>prompting</a:t>
            </a:r>
            <a:endParaRPr sz="2400" dirty="0">
              <a:latin typeface="Arial"/>
              <a:cs typeface="Arial"/>
            </a:endParaRPr>
          </a:p>
        </p:txBody>
      </p:sp>
      <p:sp>
        <p:nvSpPr>
          <p:cNvPr id="3" name="object 3"/>
          <p:cNvSpPr/>
          <p:nvPr/>
        </p:nvSpPr>
        <p:spPr>
          <a:xfrm>
            <a:off x="571033" y="5000447"/>
            <a:ext cx="7848496" cy="35851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2326" y="1543050"/>
            <a:ext cx="8325612" cy="34861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54194" y="2168270"/>
            <a:ext cx="314325" cy="232410"/>
          </a:xfrm>
          <a:custGeom>
            <a:avLst/>
            <a:gdLst/>
            <a:ahLst/>
            <a:cxnLst/>
            <a:rect l="l" t="t" r="r" b="b"/>
            <a:pathLst>
              <a:path w="419100" h="309880">
                <a:moveTo>
                  <a:pt x="0" y="309372"/>
                </a:moveTo>
                <a:lnTo>
                  <a:pt x="419100" y="309372"/>
                </a:lnTo>
                <a:lnTo>
                  <a:pt x="419100" y="0"/>
                </a:lnTo>
                <a:lnTo>
                  <a:pt x="0" y="0"/>
                </a:lnTo>
                <a:lnTo>
                  <a:pt x="0" y="309372"/>
                </a:lnTo>
                <a:close/>
              </a:path>
            </a:pathLst>
          </a:custGeom>
          <a:solidFill>
            <a:srgbClr val="FFFFFF"/>
          </a:solidFill>
        </p:spPr>
        <p:txBody>
          <a:bodyPr wrap="square" lIns="0" tIns="0" rIns="0" bIns="0" rtlCol="0"/>
          <a:lstStyle/>
          <a:p>
            <a:endParaRPr/>
          </a:p>
        </p:txBody>
      </p:sp>
      <p:sp>
        <p:nvSpPr>
          <p:cNvPr id="6" name="object 6"/>
          <p:cNvSpPr/>
          <p:nvPr/>
        </p:nvSpPr>
        <p:spPr>
          <a:xfrm>
            <a:off x="1868519" y="2168270"/>
            <a:ext cx="70009" cy="232410"/>
          </a:xfrm>
          <a:custGeom>
            <a:avLst/>
            <a:gdLst/>
            <a:ahLst/>
            <a:cxnLst/>
            <a:rect l="l" t="t" r="r" b="b"/>
            <a:pathLst>
              <a:path w="93344" h="309880">
                <a:moveTo>
                  <a:pt x="0" y="309372"/>
                </a:moveTo>
                <a:lnTo>
                  <a:pt x="92963" y="309372"/>
                </a:lnTo>
                <a:lnTo>
                  <a:pt x="92963" y="0"/>
                </a:lnTo>
                <a:lnTo>
                  <a:pt x="0" y="0"/>
                </a:lnTo>
                <a:lnTo>
                  <a:pt x="0" y="309372"/>
                </a:lnTo>
                <a:close/>
              </a:path>
            </a:pathLst>
          </a:custGeom>
          <a:solidFill>
            <a:srgbClr val="FFFFFF"/>
          </a:solidFill>
        </p:spPr>
        <p:txBody>
          <a:bodyPr wrap="square" lIns="0" tIns="0" rIns="0" bIns="0" rtlCol="0"/>
          <a:lstStyle/>
          <a:p>
            <a:endParaRPr/>
          </a:p>
        </p:txBody>
      </p:sp>
      <p:sp>
        <p:nvSpPr>
          <p:cNvPr id="7" name="object 7"/>
          <p:cNvSpPr txBox="1"/>
          <p:nvPr/>
        </p:nvSpPr>
        <p:spPr>
          <a:xfrm>
            <a:off x="1544764" y="2132647"/>
            <a:ext cx="1193483" cy="263053"/>
          </a:xfrm>
          <a:prstGeom prst="rect">
            <a:avLst/>
          </a:prstGeom>
        </p:spPr>
        <p:txBody>
          <a:bodyPr vert="horz" wrap="square" lIns="0" tIns="9049" rIns="0" bIns="0" rtlCol="0">
            <a:spAutoFit/>
          </a:bodyPr>
          <a:lstStyle/>
          <a:p>
            <a:pPr marL="9525">
              <a:spcBef>
                <a:spcPts val="71"/>
              </a:spcBef>
            </a:pPr>
            <a:r>
              <a:rPr sz="1650" spc="-4" dirty="0">
                <a:latin typeface="Times New Roman"/>
                <a:cs typeface="Times New Roman"/>
              </a:rPr>
              <a:t>LM-Designed</a:t>
            </a:r>
            <a:endParaRPr sz="1650">
              <a:latin typeface="Times New Roman"/>
              <a:cs typeface="Times New Roman"/>
            </a:endParaRPr>
          </a:p>
        </p:txBody>
      </p:sp>
      <p:sp>
        <p:nvSpPr>
          <p:cNvPr id="8" name="object 8"/>
          <p:cNvSpPr/>
          <p:nvPr/>
        </p:nvSpPr>
        <p:spPr>
          <a:xfrm>
            <a:off x="1256157" y="3103245"/>
            <a:ext cx="1746504" cy="174650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5316189" y="5611520"/>
            <a:ext cx="3542824" cy="230832"/>
          </a:xfrm>
          <a:prstGeom prst="rect">
            <a:avLst/>
          </a:prstGeom>
        </p:spPr>
        <p:txBody>
          <a:bodyPr vert="horz" wrap="square" lIns="0" tIns="0" rIns="0" bIns="0" rtlCol="0">
            <a:spAutoFit/>
          </a:bodyPr>
          <a:lstStyle/>
          <a:p>
            <a:pPr marL="9525">
              <a:lnSpc>
                <a:spcPts val="1785"/>
              </a:lnSpc>
            </a:pPr>
            <a:r>
              <a:rPr spc="-79" dirty="0">
                <a:latin typeface="Arial"/>
                <a:cs typeface="Arial"/>
              </a:rPr>
              <a:t>[</a:t>
            </a:r>
            <a:r>
              <a:rPr u="heavy" spc="-79" dirty="0">
                <a:solidFill>
                  <a:srgbClr val="007B92"/>
                </a:solidFill>
                <a:uFill>
                  <a:solidFill>
                    <a:srgbClr val="007B92"/>
                  </a:solidFill>
                </a:uFill>
                <a:latin typeface="Arial"/>
                <a:cs typeface="Arial"/>
              </a:rPr>
              <a:t>Zhou </a:t>
            </a:r>
            <a:r>
              <a:rPr u="heavy" spc="-4" dirty="0">
                <a:solidFill>
                  <a:srgbClr val="007B92"/>
                </a:solidFill>
                <a:uFill>
                  <a:solidFill>
                    <a:srgbClr val="007B92"/>
                  </a:solidFill>
                </a:uFill>
                <a:latin typeface="Arial"/>
                <a:cs typeface="Arial"/>
              </a:rPr>
              <a:t>et </a:t>
            </a:r>
            <a:r>
              <a:rPr u="heavy" spc="-56" dirty="0">
                <a:solidFill>
                  <a:srgbClr val="007B92"/>
                </a:solidFill>
                <a:uFill>
                  <a:solidFill>
                    <a:srgbClr val="007B92"/>
                  </a:solidFill>
                </a:uFill>
                <a:latin typeface="Arial"/>
                <a:cs typeface="Arial"/>
              </a:rPr>
              <a:t>al., </a:t>
            </a:r>
            <a:r>
              <a:rPr u="heavy" spc="-79" dirty="0">
                <a:solidFill>
                  <a:srgbClr val="007B92"/>
                </a:solidFill>
                <a:uFill>
                  <a:solidFill>
                    <a:srgbClr val="007B92"/>
                  </a:solidFill>
                </a:uFill>
                <a:latin typeface="Arial"/>
                <a:cs typeface="Arial"/>
              </a:rPr>
              <a:t>2022; </a:t>
            </a:r>
            <a:r>
              <a:rPr u="heavy" spc="-83" dirty="0">
                <a:solidFill>
                  <a:srgbClr val="007B92"/>
                </a:solidFill>
                <a:uFill>
                  <a:solidFill>
                    <a:srgbClr val="007B92"/>
                  </a:solidFill>
                </a:uFill>
                <a:latin typeface="Arial"/>
                <a:cs typeface="Arial"/>
              </a:rPr>
              <a:t>Kojima </a:t>
            </a:r>
            <a:r>
              <a:rPr u="heavy" spc="-4" dirty="0">
                <a:solidFill>
                  <a:srgbClr val="007B92"/>
                </a:solidFill>
                <a:uFill>
                  <a:solidFill>
                    <a:srgbClr val="007B92"/>
                  </a:solidFill>
                </a:uFill>
                <a:latin typeface="Arial"/>
                <a:cs typeface="Arial"/>
              </a:rPr>
              <a:t>et</a:t>
            </a:r>
            <a:r>
              <a:rPr u="heavy" spc="-344" dirty="0">
                <a:solidFill>
                  <a:srgbClr val="007B92"/>
                </a:solidFill>
                <a:uFill>
                  <a:solidFill>
                    <a:srgbClr val="007B92"/>
                  </a:solidFill>
                </a:uFill>
                <a:latin typeface="Arial"/>
                <a:cs typeface="Arial"/>
              </a:rPr>
              <a:t> </a:t>
            </a:r>
            <a:r>
              <a:rPr u="heavy" spc="-56" dirty="0">
                <a:solidFill>
                  <a:srgbClr val="007B92"/>
                </a:solidFill>
                <a:uFill>
                  <a:solidFill>
                    <a:srgbClr val="007B92"/>
                  </a:solidFill>
                </a:uFill>
                <a:latin typeface="Arial"/>
                <a:cs typeface="Arial"/>
              </a:rPr>
              <a:t>al., </a:t>
            </a:r>
            <a:r>
              <a:rPr u="heavy" spc="-68" dirty="0">
                <a:solidFill>
                  <a:srgbClr val="007B92"/>
                </a:solidFill>
                <a:uFill>
                  <a:solidFill>
                    <a:srgbClr val="007B92"/>
                  </a:solidFill>
                </a:uFill>
                <a:latin typeface="Arial"/>
                <a:cs typeface="Arial"/>
              </a:rPr>
              <a:t>2022</a:t>
            </a:r>
            <a:r>
              <a:rPr spc="-68" dirty="0">
                <a:latin typeface="Arial"/>
                <a:cs typeface="Arial"/>
              </a:rPr>
              <a:t>]</a:t>
            </a:r>
            <a:endParaRPr>
              <a:latin typeface="Arial"/>
              <a:cs typeface="Arial"/>
            </a:endParaRPr>
          </a:p>
        </p:txBody>
      </p:sp>
      <p:sp>
        <p:nvSpPr>
          <p:cNvPr id="10" name="Cloud Callout 9">
            <a:extLst>
              <a:ext uri="{FF2B5EF4-FFF2-40B4-BE49-F238E27FC236}">
                <a16:creationId xmlns:a16="http://schemas.microsoft.com/office/drawing/2014/main" id="{1820C94C-DE2A-629C-D115-21A6CF0D9541}"/>
              </a:ext>
            </a:extLst>
          </p:cNvPr>
          <p:cNvSpPr/>
          <p:nvPr/>
        </p:nvSpPr>
        <p:spPr>
          <a:xfrm>
            <a:off x="227155" y="4255417"/>
            <a:ext cx="2968402" cy="1903043"/>
          </a:xfrm>
          <a:prstGeom prst="cloudCallout">
            <a:avLst>
              <a:gd name="adj1" fmla="val 58874"/>
              <a:gd name="adj2" fmla="val -577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New dark art of prompt engineering?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4C72-1F74-1B49-830A-0002B2FB3DDF}"/>
              </a:ext>
            </a:extLst>
          </p:cNvPr>
          <p:cNvSpPr>
            <a:spLocks noGrp="1"/>
          </p:cNvSpPr>
          <p:nvPr>
            <p:ph type="title"/>
          </p:nvPr>
        </p:nvSpPr>
        <p:spPr/>
        <p:txBody>
          <a:bodyPr/>
          <a:lstStyle/>
          <a:p>
            <a:r>
              <a:rPr lang="en-DE" dirty="0"/>
              <a:t>Gates</a:t>
            </a:r>
          </a:p>
        </p:txBody>
      </p:sp>
      <p:sp>
        <p:nvSpPr>
          <p:cNvPr id="3" name="Content Placeholder 2">
            <a:extLst>
              <a:ext uri="{FF2B5EF4-FFF2-40B4-BE49-F238E27FC236}">
                <a16:creationId xmlns:a16="http://schemas.microsoft.com/office/drawing/2014/main" id="{7B015904-376F-F441-9465-CE7F17DC6C8F}"/>
              </a:ext>
            </a:extLst>
          </p:cNvPr>
          <p:cNvSpPr>
            <a:spLocks noGrp="1"/>
          </p:cNvSpPr>
          <p:nvPr>
            <p:ph idx="1"/>
          </p:nvPr>
        </p:nvSpPr>
        <p:spPr/>
        <p:txBody>
          <a:bodyPr/>
          <a:lstStyle/>
          <a:p>
            <a:r>
              <a:rPr lang="en-US" sz="2400" spc="9" dirty="0">
                <a:cs typeface="Helvetica"/>
              </a:rPr>
              <a:t>A </a:t>
            </a:r>
            <a:r>
              <a:rPr lang="en-US" sz="2400" spc="4" dirty="0">
                <a:cs typeface="Helvetica"/>
              </a:rPr>
              <a:t>gate performs element-wise multiplication</a:t>
            </a:r>
            <a:r>
              <a:rPr lang="en-US" sz="2400" spc="-110" dirty="0">
                <a:cs typeface="Helvetica"/>
              </a:rPr>
              <a:t> </a:t>
            </a:r>
            <a:r>
              <a:rPr lang="en-US" sz="2400" dirty="0">
                <a:cs typeface="Helvetica"/>
              </a:rPr>
              <a:t>of</a:t>
            </a:r>
          </a:p>
          <a:p>
            <a:pPr lvl="1"/>
            <a:r>
              <a:rPr lang="en-US" sz="2000" spc="4" dirty="0">
                <a:cs typeface="Helvetica"/>
              </a:rPr>
              <a:t>the output of </a:t>
            </a:r>
            <a:r>
              <a:rPr lang="en-US" sz="2000" spc="9" dirty="0">
                <a:cs typeface="Helvetica"/>
              </a:rPr>
              <a:t>a </a:t>
            </a:r>
            <a:r>
              <a:rPr lang="en-US" sz="2000" i="1" spc="4" dirty="0">
                <a:cs typeface="Helvetica-BoldOblique"/>
              </a:rPr>
              <a:t>d</a:t>
            </a:r>
            <a:r>
              <a:rPr lang="en-US" sz="2000" spc="4" dirty="0">
                <a:cs typeface="Helvetica"/>
              </a:rPr>
              <a:t>-dimensional sigmoid layer</a:t>
            </a:r>
            <a:br>
              <a:rPr lang="en-US" sz="2000" dirty="0">
                <a:cs typeface="Helvetica"/>
              </a:rPr>
            </a:br>
            <a:r>
              <a:rPr lang="en-US" sz="2000" spc="4" dirty="0">
                <a:cs typeface="Helvetica"/>
              </a:rPr>
              <a:t>(all elements </a:t>
            </a:r>
            <a:r>
              <a:rPr lang="en-US" sz="2000" spc="9" dirty="0">
                <a:cs typeface="Helvetica"/>
              </a:rPr>
              <a:t>between 0 and </a:t>
            </a:r>
            <a:r>
              <a:rPr lang="en-US" sz="2000" spc="4" dirty="0">
                <a:cs typeface="Helvetica"/>
              </a:rPr>
              <a:t>1),</a:t>
            </a:r>
            <a:r>
              <a:rPr lang="en-US" sz="2000" spc="-18" dirty="0">
                <a:cs typeface="Helvetica"/>
              </a:rPr>
              <a:t> </a:t>
            </a:r>
            <a:r>
              <a:rPr lang="en-US" sz="2000" spc="9" dirty="0">
                <a:cs typeface="Helvetica"/>
              </a:rPr>
              <a:t>and</a:t>
            </a:r>
            <a:endParaRPr lang="en-US" sz="2000" dirty="0">
              <a:cs typeface="Helvetica"/>
            </a:endParaRPr>
          </a:p>
          <a:p>
            <a:pPr lvl="1"/>
            <a:r>
              <a:rPr lang="en-US" sz="2000" spc="9" dirty="0">
                <a:cs typeface="Helvetica"/>
              </a:rPr>
              <a:t>a </a:t>
            </a:r>
            <a:r>
              <a:rPr lang="en-US" sz="2000" i="1" spc="4" dirty="0">
                <a:cs typeface="Helvetica-BoldOblique"/>
              </a:rPr>
              <a:t>d</a:t>
            </a:r>
            <a:r>
              <a:rPr lang="en-US" sz="2000" spc="4" dirty="0">
                <a:cs typeface="Helvetica"/>
              </a:rPr>
              <a:t>-dimensional input</a:t>
            </a:r>
            <a:r>
              <a:rPr lang="en-US" sz="2000" spc="-4" dirty="0">
                <a:cs typeface="Helvetica"/>
              </a:rPr>
              <a:t> </a:t>
            </a:r>
            <a:r>
              <a:rPr lang="en-US" sz="2000" spc="4" dirty="0">
                <a:cs typeface="Helvetica"/>
              </a:rPr>
              <a:t>vector</a:t>
            </a:r>
            <a:endParaRPr lang="en-US" sz="2000" dirty="0">
              <a:cs typeface="Helvetica"/>
            </a:endParaRPr>
          </a:p>
          <a:p>
            <a:r>
              <a:rPr lang="en-US" sz="2400" spc="4" dirty="0">
                <a:cs typeface="Helvetica"/>
              </a:rPr>
              <a:t>Result: </a:t>
            </a:r>
            <a:r>
              <a:rPr lang="en-US" sz="2400" spc="9" dirty="0">
                <a:cs typeface="Helvetica"/>
              </a:rPr>
              <a:t>a </a:t>
            </a:r>
            <a:r>
              <a:rPr lang="en-US" sz="2400" i="1" spc="4" dirty="0">
                <a:cs typeface="Helvetica-BoldOblique"/>
              </a:rPr>
              <a:t>d</a:t>
            </a:r>
            <a:r>
              <a:rPr lang="en-US" sz="2400" spc="4" dirty="0">
                <a:cs typeface="Helvetica"/>
              </a:rPr>
              <a:t>-dimensional output vector </a:t>
            </a:r>
            <a:r>
              <a:rPr lang="en-US" sz="2400" spc="9" dirty="0">
                <a:cs typeface="Helvetica"/>
              </a:rPr>
              <a:t>which </a:t>
            </a:r>
            <a:r>
              <a:rPr lang="en-US" sz="2400" spc="4" dirty="0">
                <a:cs typeface="Helvetica"/>
              </a:rPr>
              <a:t>is like the input,  </a:t>
            </a:r>
            <a:r>
              <a:rPr lang="en-US" sz="2400" spc="9" dirty="0">
                <a:cs typeface="Helvetica"/>
              </a:rPr>
              <a:t>except </a:t>
            </a:r>
            <a:r>
              <a:rPr lang="en-US" sz="2400" spc="4" dirty="0">
                <a:cs typeface="Helvetica"/>
              </a:rPr>
              <a:t>some </a:t>
            </a:r>
            <a:r>
              <a:rPr lang="en-US" sz="2400" spc="9" dirty="0">
                <a:cs typeface="Helvetica"/>
              </a:rPr>
              <a:t>dimensions have been </a:t>
            </a:r>
            <a:r>
              <a:rPr lang="en-US" sz="2400" spc="4" dirty="0">
                <a:cs typeface="Helvetica"/>
              </a:rPr>
              <a:t>(partially)</a:t>
            </a:r>
            <a:r>
              <a:rPr lang="en-US" sz="2400" spc="-40" dirty="0">
                <a:cs typeface="Helvetica"/>
              </a:rPr>
              <a:t> </a:t>
            </a:r>
            <a:r>
              <a:rPr lang="en-US" sz="2400" spc="4" dirty="0">
                <a:cs typeface="Helvetica"/>
              </a:rPr>
              <a:t>“forgotten”</a:t>
            </a:r>
            <a:endParaRPr lang="en-US" sz="2400" dirty="0">
              <a:cs typeface="Helvetica"/>
            </a:endParaRPr>
          </a:p>
          <a:p>
            <a:endParaRPr lang="en-DE" sz="2400" dirty="0"/>
          </a:p>
        </p:txBody>
      </p:sp>
      <p:sp>
        <p:nvSpPr>
          <p:cNvPr id="4" name="Slide Number Placeholder 3">
            <a:extLst>
              <a:ext uri="{FF2B5EF4-FFF2-40B4-BE49-F238E27FC236}">
                <a16:creationId xmlns:a16="http://schemas.microsoft.com/office/drawing/2014/main" id="{DD4874A3-6BFC-4149-8437-38B704FFB8BA}"/>
              </a:ext>
            </a:extLst>
          </p:cNvPr>
          <p:cNvSpPr>
            <a:spLocks noGrp="1"/>
          </p:cNvSpPr>
          <p:nvPr>
            <p:ph type="sldNum" sz="quarter" idx="12"/>
          </p:nvPr>
        </p:nvSpPr>
        <p:spPr/>
        <p:txBody>
          <a:bodyPr/>
          <a:lstStyle/>
          <a:p>
            <a:pPr>
              <a:defRPr/>
            </a:pPr>
            <a:fld id="{A4C577E2-95DD-1F4B-A688-E8FB02007787}" type="slidenum">
              <a:rPr lang="de-DE" smtClean="0"/>
              <a:pPr>
                <a:defRPr/>
              </a:pPr>
              <a:t>16</a:t>
            </a:fld>
            <a:endParaRPr lang="de-DE"/>
          </a:p>
        </p:txBody>
      </p:sp>
      <p:sp>
        <p:nvSpPr>
          <p:cNvPr id="5" name="object 9">
            <a:extLst>
              <a:ext uri="{FF2B5EF4-FFF2-40B4-BE49-F238E27FC236}">
                <a16:creationId xmlns:a16="http://schemas.microsoft.com/office/drawing/2014/main" id="{F64CBF5E-0964-B24C-9958-A93E07DD3900}"/>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Tree>
    <p:extLst>
      <p:ext uri="{BB962C8B-B14F-4D97-AF65-F5344CB8AC3E}">
        <p14:creationId xmlns:p14="http://schemas.microsoft.com/office/powerpoint/2010/main" val="28026062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D9CB-AAB7-EC24-9F1B-EF8B8FF7BCC5}"/>
              </a:ext>
            </a:extLst>
          </p:cNvPr>
          <p:cNvSpPr>
            <a:spLocks noGrp="1"/>
          </p:cNvSpPr>
          <p:nvPr>
            <p:ph type="title"/>
          </p:nvPr>
        </p:nvSpPr>
        <p:spPr/>
        <p:txBody>
          <a:bodyPr/>
          <a:lstStyle/>
          <a:p>
            <a:r>
              <a:rPr lang="en-DE" dirty="0"/>
              <a:t>ChatGPT: Add conversation data</a:t>
            </a:r>
          </a:p>
        </p:txBody>
      </p:sp>
      <p:sp>
        <p:nvSpPr>
          <p:cNvPr id="3" name="Content Placeholder 2">
            <a:extLst>
              <a:ext uri="{FF2B5EF4-FFF2-40B4-BE49-F238E27FC236}">
                <a16:creationId xmlns:a16="http://schemas.microsoft.com/office/drawing/2014/main" id="{74BCFB1B-D7DF-D3E7-90AC-D01EF25BCB11}"/>
              </a:ext>
            </a:extLst>
          </p:cNvPr>
          <p:cNvSpPr>
            <a:spLocks noGrp="1"/>
          </p:cNvSpPr>
          <p:nvPr>
            <p:ph idx="1"/>
          </p:nvPr>
        </p:nvSpPr>
        <p:spPr/>
        <p:txBody>
          <a:bodyPr/>
          <a:lstStyle/>
          <a:p>
            <a:r>
              <a:rPr lang="en-GB" sz="2400" b="0" i="0" u="none" strike="noStrike" dirty="0">
                <a:solidFill>
                  <a:srgbClr val="000000"/>
                </a:solidFill>
                <a:effectLst/>
              </a:rPr>
              <a:t>Interactive, conversational model</a:t>
            </a:r>
          </a:p>
          <a:p>
            <a:r>
              <a:rPr lang="en-DE" sz="2400" dirty="0"/>
              <a:t>Part of GPT-3.5 family</a:t>
            </a:r>
          </a:p>
          <a:p>
            <a:pPr lvl="1"/>
            <a:r>
              <a:rPr lang="en-GB" sz="2000" b="0" i="0" u="none" strike="noStrike" dirty="0">
                <a:solidFill>
                  <a:srgbClr val="050506"/>
                </a:solidFill>
                <a:effectLst/>
              </a:rPr>
              <a:t>fine-tuned mostly on programming code</a:t>
            </a:r>
            <a:endParaRPr lang="en-DE" sz="2000" dirty="0"/>
          </a:p>
          <a:p>
            <a:r>
              <a:rPr lang="en-GB" sz="2400" b="0" i="0" u="none" strike="noStrike" dirty="0" err="1">
                <a:solidFill>
                  <a:srgbClr val="000000"/>
                </a:solidFill>
                <a:effectLst/>
              </a:rPr>
              <a:t>ChatGPT</a:t>
            </a:r>
            <a:r>
              <a:rPr lang="en-GB" sz="2400" b="0" i="0" u="none" strike="noStrike" dirty="0">
                <a:solidFill>
                  <a:srgbClr val="000000"/>
                </a:solidFill>
                <a:effectLst/>
              </a:rPr>
              <a:t> </a:t>
            </a:r>
          </a:p>
          <a:p>
            <a:pPr lvl="1"/>
            <a:r>
              <a:rPr lang="en-GB" sz="2000" b="0" i="0" u="none" strike="noStrike" dirty="0">
                <a:solidFill>
                  <a:srgbClr val="000000"/>
                </a:solidFill>
                <a:effectLst/>
              </a:rPr>
              <a:t>is a sibling model to </a:t>
            </a:r>
            <a:r>
              <a:rPr lang="en-GB" sz="2000" b="0" i="0" u="none" strike="noStrike" dirty="0" err="1">
                <a:solidFill>
                  <a:srgbClr val="000000"/>
                </a:solidFill>
                <a:effectLst/>
              </a:rPr>
              <a:t>InstructGPT</a:t>
            </a:r>
            <a:endParaRPr lang="en-GB" sz="2000" b="0" i="0" u="none" strike="noStrike" dirty="0">
              <a:solidFill>
                <a:srgbClr val="000000"/>
              </a:solidFill>
              <a:effectLst/>
            </a:endParaRPr>
          </a:p>
          <a:p>
            <a:pPr lvl="2"/>
            <a:r>
              <a:rPr lang="en-GB" sz="2000" dirty="0" err="1">
                <a:solidFill>
                  <a:srgbClr val="000000"/>
                </a:solidFill>
              </a:rPr>
              <a:t>ChatGPT</a:t>
            </a:r>
            <a:r>
              <a:rPr lang="en-GB" sz="2000" dirty="0">
                <a:solidFill>
                  <a:srgbClr val="000000"/>
                </a:solidFill>
              </a:rPr>
              <a:t> is similar but not identical</a:t>
            </a:r>
          </a:p>
          <a:p>
            <a:pPr lvl="2"/>
            <a:r>
              <a:rPr lang="en-GB" sz="2000" b="0" i="0" u="none" strike="noStrike" dirty="0">
                <a:solidFill>
                  <a:srgbClr val="000000"/>
                </a:solidFill>
                <a:effectLst/>
              </a:rPr>
              <a:t>slight differences in the data collection setup</a:t>
            </a:r>
          </a:p>
          <a:p>
            <a:pPr lvl="1"/>
            <a:r>
              <a:rPr lang="en-GB" sz="2000" b="0" i="0" u="none" strike="noStrike" dirty="0">
                <a:solidFill>
                  <a:srgbClr val="333333"/>
                </a:solidFill>
                <a:effectLst/>
              </a:rPr>
              <a:t>a fine-tuned version of GPT-3.5 that’s essentially </a:t>
            </a:r>
            <a:br>
              <a:rPr lang="en-GB" sz="2000" b="0" i="0" u="none" strike="noStrike" dirty="0">
                <a:solidFill>
                  <a:srgbClr val="333333"/>
                </a:solidFill>
                <a:effectLst/>
              </a:rPr>
            </a:br>
            <a:r>
              <a:rPr lang="en-GB" sz="2000" b="0" i="0" u="none" strike="noStrike" dirty="0">
                <a:solidFill>
                  <a:srgbClr val="333333"/>
                </a:solidFill>
                <a:effectLst/>
              </a:rPr>
              <a:t>a general-purpose chatbot</a:t>
            </a:r>
            <a:endParaRPr lang="en-GB" sz="2000" dirty="0">
              <a:solidFill>
                <a:srgbClr val="000000"/>
              </a:solidFill>
            </a:endParaRPr>
          </a:p>
          <a:p>
            <a:r>
              <a:rPr lang="en-GB" sz="2400" b="0" i="0" u="none" strike="noStrike" dirty="0">
                <a:solidFill>
                  <a:srgbClr val="000000"/>
                </a:solidFill>
                <a:effectLst/>
              </a:rPr>
              <a:t>Dialogue format of </a:t>
            </a:r>
            <a:r>
              <a:rPr lang="en-GB" sz="2400" b="0" i="0" u="none" strike="noStrike" dirty="0" err="1">
                <a:solidFill>
                  <a:srgbClr val="000000"/>
                </a:solidFill>
                <a:effectLst/>
              </a:rPr>
              <a:t>ChatGPT</a:t>
            </a:r>
            <a:r>
              <a:rPr lang="en-GB" sz="2400" b="0" i="0" u="none" strike="noStrike" dirty="0">
                <a:solidFill>
                  <a:srgbClr val="000000"/>
                </a:solidFill>
                <a:effectLst/>
              </a:rPr>
              <a:t> makes it possible for </a:t>
            </a:r>
            <a:r>
              <a:rPr lang="en-GB" sz="2400" b="0" i="0" u="none" strike="noStrike" dirty="0" err="1">
                <a:solidFill>
                  <a:srgbClr val="000000"/>
                </a:solidFill>
                <a:effectLst/>
              </a:rPr>
              <a:t>ChatGPT</a:t>
            </a:r>
            <a:r>
              <a:rPr lang="en-GB" sz="2400" b="0" i="0" u="none" strike="noStrike" dirty="0">
                <a:solidFill>
                  <a:srgbClr val="000000"/>
                </a:solidFill>
                <a:effectLst/>
              </a:rPr>
              <a:t> to answer </a:t>
            </a:r>
            <a:r>
              <a:rPr lang="en-GB" sz="2400" b="0" i="0" u="none" strike="noStrike" dirty="0" err="1">
                <a:solidFill>
                  <a:srgbClr val="000000"/>
                </a:solidFill>
                <a:effectLst/>
              </a:rPr>
              <a:t>followup</a:t>
            </a:r>
            <a:r>
              <a:rPr lang="en-GB" sz="2400" b="0" i="0" u="none" strike="noStrike" dirty="0">
                <a:solidFill>
                  <a:srgbClr val="000000"/>
                </a:solidFill>
                <a:effectLst/>
              </a:rPr>
              <a:t> questions, admit its mistakes, challenge incorrect premises, and reject inappropriate requests</a:t>
            </a:r>
            <a:endParaRPr lang="en-DE" sz="2400" dirty="0"/>
          </a:p>
        </p:txBody>
      </p:sp>
      <p:sp>
        <p:nvSpPr>
          <p:cNvPr id="4" name="Slide Number Placeholder 3">
            <a:extLst>
              <a:ext uri="{FF2B5EF4-FFF2-40B4-BE49-F238E27FC236}">
                <a16:creationId xmlns:a16="http://schemas.microsoft.com/office/drawing/2014/main" id="{8AE48120-00DF-8BCB-FDB2-A2DF7C309AC2}"/>
              </a:ext>
            </a:extLst>
          </p:cNvPr>
          <p:cNvSpPr>
            <a:spLocks noGrp="1"/>
          </p:cNvSpPr>
          <p:nvPr>
            <p:ph type="sldNum" sz="quarter" idx="12"/>
          </p:nvPr>
        </p:nvSpPr>
        <p:spPr/>
        <p:txBody>
          <a:bodyPr/>
          <a:lstStyle/>
          <a:p>
            <a:pPr>
              <a:defRPr/>
            </a:pPr>
            <a:fld id="{A4C577E2-95DD-1F4B-A688-E8FB02007787}" type="slidenum">
              <a:rPr lang="de-DE" smtClean="0"/>
              <a:pPr>
                <a:defRPr/>
              </a:pPr>
              <a:t>160</a:t>
            </a:fld>
            <a:endParaRPr lang="de-DE"/>
          </a:p>
        </p:txBody>
      </p:sp>
    </p:spTree>
    <p:extLst>
      <p:ext uri="{BB962C8B-B14F-4D97-AF65-F5344CB8AC3E}">
        <p14:creationId xmlns:p14="http://schemas.microsoft.com/office/powerpoint/2010/main" val="17037767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6136" y="313265"/>
            <a:ext cx="5143976"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76" dirty="0">
                <a:latin typeface="Arial"/>
                <a:cs typeface="Arial"/>
              </a:rPr>
              <a:t>Language </a:t>
            </a:r>
            <a:r>
              <a:rPr sz="2400" spc="-101" dirty="0">
                <a:latin typeface="Arial"/>
                <a:cs typeface="Arial"/>
              </a:rPr>
              <a:t>models </a:t>
            </a:r>
            <a:r>
              <a:rPr sz="2400" spc="-221" dirty="0">
                <a:latin typeface="Arial"/>
                <a:cs typeface="Arial"/>
              </a:rPr>
              <a:t>as </a:t>
            </a:r>
            <a:r>
              <a:rPr sz="2400" spc="-49" dirty="0">
                <a:latin typeface="Arial"/>
                <a:cs typeface="Arial"/>
              </a:rPr>
              <a:t>multitask</a:t>
            </a:r>
            <a:r>
              <a:rPr sz="2400" spc="-19" dirty="0">
                <a:latin typeface="Arial"/>
                <a:cs typeface="Arial"/>
              </a:rPr>
              <a:t> </a:t>
            </a:r>
            <a:r>
              <a:rPr sz="2400" spc="-131" dirty="0">
                <a:latin typeface="Arial"/>
                <a:cs typeface="Arial"/>
              </a:rPr>
              <a:t>assistants?</a:t>
            </a:r>
            <a:endParaRPr sz="2400" dirty="0">
              <a:latin typeface="Arial"/>
              <a:cs typeface="Arial"/>
            </a:endParaRPr>
          </a:p>
        </p:txBody>
      </p:sp>
      <p:sp>
        <p:nvSpPr>
          <p:cNvPr id="3" name="object 3"/>
          <p:cNvSpPr txBox="1"/>
          <p:nvPr/>
        </p:nvSpPr>
        <p:spPr>
          <a:xfrm>
            <a:off x="363779" y="1629817"/>
            <a:ext cx="5371624" cy="1326645"/>
          </a:xfrm>
          <a:prstGeom prst="rect">
            <a:avLst/>
          </a:prstGeom>
        </p:spPr>
        <p:txBody>
          <a:bodyPr vert="horz" wrap="square" lIns="0" tIns="104775" rIns="0" bIns="0" rtlCol="0">
            <a:spAutoFit/>
          </a:bodyPr>
          <a:lstStyle/>
          <a:p>
            <a:pPr marL="9525">
              <a:spcBef>
                <a:spcPts val="825"/>
              </a:spcBef>
            </a:pPr>
            <a:r>
              <a:rPr sz="1725" spc="-68" dirty="0">
                <a:latin typeface="Arial"/>
                <a:cs typeface="Arial"/>
              </a:rPr>
              <a:t>We’ve </a:t>
            </a:r>
            <a:r>
              <a:rPr sz="1725" spc="-30" dirty="0">
                <a:latin typeface="Arial"/>
                <a:cs typeface="Arial"/>
              </a:rPr>
              <a:t>finally </a:t>
            </a:r>
            <a:r>
              <a:rPr sz="1725" spc="-49" dirty="0">
                <a:latin typeface="Arial"/>
                <a:cs typeface="Arial"/>
              </a:rPr>
              <a:t>(mostly) </a:t>
            </a:r>
            <a:r>
              <a:rPr sz="1725" spc="-79" dirty="0">
                <a:latin typeface="Arial"/>
                <a:cs typeface="Arial"/>
              </a:rPr>
              <a:t>answered </a:t>
            </a:r>
            <a:r>
              <a:rPr sz="1725" spc="-41" dirty="0">
                <a:latin typeface="Arial"/>
                <a:cs typeface="Arial"/>
              </a:rPr>
              <a:t>how </a:t>
            </a:r>
            <a:r>
              <a:rPr sz="1725" spc="-56" dirty="0">
                <a:latin typeface="Arial"/>
                <a:cs typeface="Arial"/>
              </a:rPr>
              <a:t>we </a:t>
            </a:r>
            <a:r>
              <a:rPr sz="1725" spc="-49" dirty="0">
                <a:latin typeface="Arial"/>
                <a:cs typeface="Arial"/>
              </a:rPr>
              <a:t>get </a:t>
            </a:r>
            <a:r>
              <a:rPr sz="1725" spc="-11" dirty="0">
                <a:latin typeface="Arial"/>
                <a:cs typeface="Arial"/>
              </a:rPr>
              <a:t>from</a:t>
            </a:r>
            <a:r>
              <a:rPr sz="1725" spc="-353" dirty="0">
                <a:latin typeface="Arial"/>
                <a:cs typeface="Arial"/>
              </a:rPr>
              <a:t> </a:t>
            </a:r>
            <a:r>
              <a:rPr sz="1725" spc="-38" dirty="0">
                <a:latin typeface="Arial"/>
                <a:cs typeface="Arial"/>
              </a:rPr>
              <a:t>this</a:t>
            </a:r>
            <a:endParaRPr sz="1725">
              <a:latin typeface="Arial"/>
              <a:cs typeface="Arial"/>
            </a:endParaRPr>
          </a:p>
          <a:p>
            <a:pPr marL="1463040">
              <a:spcBef>
                <a:spcPts val="1043"/>
              </a:spcBef>
            </a:pPr>
            <a:r>
              <a:rPr sz="2400" i="1" spc="-98" dirty="0">
                <a:latin typeface="Arial"/>
                <a:cs typeface="Arial"/>
              </a:rPr>
              <a:t>Stanford </a:t>
            </a:r>
            <a:r>
              <a:rPr sz="2400" i="1" spc="-83" dirty="0">
                <a:latin typeface="Arial"/>
                <a:cs typeface="Arial"/>
              </a:rPr>
              <a:t>University </a:t>
            </a:r>
            <a:r>
              <a:rPr sz="2400" i="1" spc="-124" dirty="0">
                <a:latin typeface="Arial"/>
                <a:cs typeface="Arial"/>
              </a:rPr>
              <a:t>is </a:t>
            </a:r>
            <a:r>
              <a:rPr sz="2400" i="1" spc="-86" dirty="0">
                <a:latin typeface="Arial"/>
                <a:cs typeface="Arial"/>
              </a:rPr>
              <a:t>located</a:t>
            </a:r>
            <a:r>
              <a:rPr sz="2400" i="1" spc="-210" dirty="0">
                <a:latin typeface="Arial"/>
                <a:cs typeface="Arial"/>
              </a:rPr>
              <a:t> </a:t>
            </a:r>
            <a:r>
              <a:rPr sz="2400" i="1" spc="-41" dirty="0">
                <a:latin typeface="Arial"/>
                <a:cs typeface="Arial"/>
              </a:rPr>
              <a:t>in</a:t>
            </a:r>
            <a:endParaRPr sz="2400">
              <a:latin typeface="Arial"/>
              <a:cs typeface="Arial"/>
            </a:endParaRPr>
          </a:p>
          <a:p>
            <a:pPr marL="9525">
              <a:spcBef>
                <a:spcPts val="1459"/>
              </a:spcBef>
            </a:pPr>
            <a:r>
              <a:rPr sz="1725" spc="23" dirty="0">
                <a:latin typeface="Arial"/>
                <a:cs typeface="Arial"/>
              </a:rPr>
              <a:t>to</a:t>
            </a:r>
            <a:r>
              <a:rPr sz="1725" spc="-94" dirty="0">
                <a:latin typeface="Arial"/>
                <a:cs typeface="Arial"/>
              </a:rPr>
              <a:t> </a:t>
            </a:r>
            <a:r>
              <a:rPr sz="1725" i="1" spc="-38" dirty="0">
                <a:latin typeface="Arial"/>
                <a:cs typeface="Arial"/>
              </a:rPr>
              <a:t>this</a:t>
            </a:r>
            <a:endParaRPr sz="1725">
              <a:latin typeface="Arial"/>
              <a:cs typeface="Arial"/>
            </a:endParaRPr>
          </a:p>
        </p:txBody>
      </p:sp>
      <p:sp>
        <p:nvSpPr>
          <p:cNvPr id="4" name="object 4"/>
          <p:cNvSpPr/>
          <p:nvPr/>
        </p:nvSpPr>
        <p:spPr>
          <a:xfrm>
            <a:off x="5795929" y="2479294"/>
            <a:ext cx="1521142" cy="0"/>
          </a:xfrm>
          <a:custGeom>
            <a:avLst/>
            <a:gdLst/>
            <a:ahLst/>
            <a:cxnLst/>
            <a:rect l="l" t="t" r="r" b="b"/>
            <a:pathLst>
              <a:path w="2028190">
                <a:moveTo>
                  <a:pt x="0" y="0"/>
                </a:moveTo>
                <a:lnTo>
                  <a:pt x="2027919" y="0"/>
                </a:lnTo>
              </a:path>
            </a:pathLst>
          </a:custGeom>
          <a:ln w="26443">
            <a:solidFill>
              <a:srgbClr val="000000"/>
            </a:solidFill>
          </a:ln>
        </p:spPr>
        <p:txBody>
          <a:bodyPr wrap="square" lIns="0" tIns="0" rIns="0" bIns="0" rtlCol="0"/>
          <a:lstStyle/>
          <a:p>
            <a:endParaRPr/>
          </a:p>
        </p:txBody>
      </p:sp>
      <p:sp>
        <p:nvSpPr>
          <p:cNvPr id="5" name="object 5"/>
          <p:cNvSpPr/>
          <p:nvPr/>
        </p:nvSpPr>
        <p:spPr>
          <a:xfrm>
            <a:off x="2227707" y="2953512"/>
            <a:ext cx="4686300" cy="2802636"/>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161</a:t>
            </a:fld>
            <a:endParaRPr spc="-53"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ADF5-EF57-B970-B49B-C765AFCE2EAC}"/>
              </a:ext>
            </a:extLst>
          </p:cNvPr>
          <p:cNvSpPr>
            <a:spLocks noGrp="1"/>
          </p:cNvSpPr>
          <p:nvPr>
            <p:ph type="title"/>
          </p:nvPr>
        </p:nvSpPr>
        <p:spPr/>
        <p:txBody>
          <a:bodyPr/>
          <a:lstStyle/>
          <a:p>
            <a:r>
              <a:rPr lang="en-DE" dirty="0"/>
              <a:t>Data in LM’s parameter space?</a:t>
            </a:r>
          </a:p>
        </p:txBody>
      </p:sp>
      <p:sp>
        <p:nvSpPr>
          <p:cNvPr id="3" name="Content Placeholder 2">
            <a:extLst>
              <a:ext uri="{FF2B5EF4-FFF2-40B4-BE49-F238E27FC236}">
                <a16:creationId xmlns:a16="http://schemas.microsoft.com/office/drawing/2014/main" id="{201FF5C1-DF9D-F81C-38AA-0211D3F51B18}"/>
              </a:ext>
            </a:extLst>
          </p:cNvPr>
          <p:cNvSpPr>
            <a:spLocks noGrp="1"/>
          </p:cNvSpPr>
          <p:nvPr>
            <p:ph idx="1"/>
          </p:nvPr>
        </p:nvSpPr>
        <p:spPr/>
        <p:txBody>
          <a:bodyPr/>
          <a:lstStyle/>
          <a:p>
            <a:endParaRPr lang="en-DE"/>
          </a:p>
        </p:txBody>
      </p:sp>
      <p:sp>
        <p:nvSpPr>
          <p:cNvPr id="4" name="Slide Number Placeholder 3">
            <a:extLst>
              <a:ext uri="{FF2B5EF4-FFF2-40B4-BE49-F238E27FC236}">
                <a16:creationId xmlns:a16="http://schemas.microsoft.com/office/drawing/2014/main" id="{AF0211D3-08D9-D0A2-0A36-4A247ED6B3AD}"/>
              </a:ext>
            </a:extLst>
          </p:cNvPr>
          <p:cNvSpPr>
            <a:spLocks noGrp="1"/>
          </p:cNvSpPr>
          <p:nvPr>
            <p:ph type="sldNum" sz="quarter" idx="12"/>
          </p:nvPr>
        </p:nvSpPr>
        <p:spPr/>
        <p:txBody>
          <a:bodyPr/>
          <a:lstStyle/>
          <a:p>
            <a:pPr>
              <a:defRPr/>
            </a:pPr>
            <a:fld id="{A4C577E2-95DD-1F4B-A688-E8FB02007787}" type="slidenum">
              <a:rPr lang="de-DE" smtClean="0"/>
              <a:pPr>
                <a:defRPr/>
              </a:pPr>
              <a:t>162</a:t>
            </a:fld>
            <a:endParaRPr lang="de-DE"/>
          </a:p>
        </p:txBody>
      </p:sp>
      <p:pic>
        <p:nvPicPr>
          <p:cNvPr id="5" name="Picture 4" descr="A diagram of a memory access&#10;&#10;Description automatically generated">
            <a:extLst>
              <a:ext uri="{FF2B5EF4-FFF2-40B4-BE49-F238E27FC236}">
                <a16:creationId xmlns:a16="http://schemas.microsoft.com/office/drawing/2014/main" id="{E4AD1438-7E4D-6568-EEE0-481EE4FEA6D4}"/>
              </a:ext>
            </a:extLst>
          </p:cNvPr>
          <p:cNvPicPr>
            <a:picLocks noChangeAspect="1"/>
          </p:cNvPicPr>
          <p:nvPr/>
        </p:nvPicPr>
        <p:blipFill>
          <a:blip r:embed="rId2"/>
          <a:stretch>
            <a:fillRect/>
          </a:stretch>
        </p:blipFill>
        <p:spPr>
          <a:xfrm>
            <a:off x="847085" y="1196752"/>
            <a:ext cx="7772400" cy="4953536"/>
          </a:xfrm>
          <a:prstGeom prst="rect">
            <a:avLst/>
          </a:prstGeom>
        </p:spPr>
      </p:pic>
      <p:sp>
        <p:nvSpPr>
          <p:cNvPr id="6" name="object 5">
            <a:extLst>
              <a:ext uri="{FF2B5EF4-FFF2-40B4-BE49-F238E27FC236}">
                <a16:creationId xmlns:a16="http://schemas.microsoft.com/office/drawing/2014/main" id="{62E3CD59-A8A5-E2DC-0118-C6FE4D5BA50C}"/>
              </a:ext>
            </a:extLst>
          </p:cNvPr>
          <p:cNvSpPr txBox="1"/>
          <p:nvPr/>
        </p:nvSpPr>
        <p:spPr>
          <a:xfrm>
            <a:off x="6941629" y="5588595"/>
            <a:ext cx="1815464" cy="166712"/>
          </a:xfrm>
          <a:prstGeom prst="rect">
            <a:avLst/>
          </a:prstGeom>
        </p:spPr>
        <p:txBody>
          <a:bodyPr vert="horz" wrap="square" lIns="0" tIns="12700" rIns="0" bIns="0" rtlCol="0">
            <a:spAutoFit/>
          </a:bodyPr>
          <a:lstStyle/>
          <a:p>
            <a:pPr marL="12700">
              <a:spcBef>
                <a:spcPts val="100"/>
              </a:spcBef>
            </a:pPr>
            <a:r>
              <a:rPr sz="1000" dirty="0">
                <a:solidFill>
                  <a:srgbClr val="7D8490"/>
                </a:solidFill>
                <a:latin typeface="Arial"/>
                <a:cs typeface="Arial"/>
              </a:rPr>
              <a:t>(figure </a:t>
            </a:r>
            <a:r>
              <a:rPr sz="1000" spc="-5" dirty="0">
                <a:solidFill>
                  <a:srgbClr val="7D8490"/>
                </a:solidFill>
                <a:latin typeface="Arial"/>
                <a:cs typeface="Arial"/>
              </a:rPr>
              <a:t>from Petroni et al.,</a:t>
            </a:r>
            <a:r>
              <a:rPr sz="1000" spc="-85" dirty="0">
                <a:solidFill>
                  <a:srgbClr val="7D8490"/>
                </a:solidFill>
                <a:latin typeface="Arial"/>
                <a:cs typeface="Arial"/>
              </a:rPr>
              <a:t> </a:t>
            </a:r>
            <a:r>
              <a:rPr sz="1000" spc="-5" dirty="0">
                <a:solidFill>
                  <a:srgbClr val="7D8490"/>
                </a:solidFill>
                <a:latin typeface="Arial"/>
                <a:cs typeface="Arial"/>
              </a:rPr>
              <a:t>2019)</a:t>
            </a:r>
            <a:endParaRPr sz="1000">
              <a:latin typeface="Arial"/>
              <a:cs typeface="Arial"/>
            </a:endParaRPr>
          </a:p>
        </p:txBody>
      </p:sp>
      <p:sp>
        <p:nvSpPr>
          <p:cNvPr id="7" name="TextBox 6">
            <a:extLst>
              <a:ext uri="{FF2B5EF4-FFF2-40B4-BE49-F238E27FC236}">
                <a16:creationId xmlns:a16="http://schemas.microsoft.com/office/drawing/2014/main" id="{6289E63E-BF89-1AD1-8250-19D9F40BE2FF}"/>
              </a:ext>
            </a:extLst>
          </p:cNvPr>
          <p:cNvSpPr txBox="1"/>
          <p:nvPr/>
        </p:nvSpPr>
        <p:spPr>
          <a:xfrm>
            <a:off x="847085" y="2564904"/>
            <a:ext cx="556563" cy="461665"/>
          </a:xfrm>
          <a:prstGeom prst="rect">
            <a:avLst/>
          </a:prstGeom>
          <a:solidFill>
            <a:schemeClr val="bg1"/>
          </a:solidFill>
        </p:spPr>
        <p:txBody>
          <a:bodyPr wrap="none" rtlCol="0">
            <a:spAutoFit/>
          </a:bodyPr>
          <a:lstStyle/>
          <a:p>
            <a:r>
              <a:rPr lang="en-DE" sz="2400" dirty="0"/>
              <a:t>DB</a:t>
            </a:r>
          </a:p>
        </p:txBody>
      </p:sp>
      <p:sp>
        <p:nvSpPr>
          <p:cNvPr id="8" name="Rectangle 7">
            <a:extLst>
              <a:ext uri="{FF2B5EF4-FFF2-40B4-BE49-F238E27FC236}">
                <a16:creationId xmlns:a16="http://schemas.microsoft.com/office/drawing/2014/main" id="{ED0BDA28-4A45-B00F-C2B4-C0D06B1A841A}"/>
              </a:ext>
            </a:extLst>
          </p:cNvPr>
          <p:cNvSpPr/>
          <p:nvPr/>
        </p:nvSpPr>
        <p:spPr>
          <a:xfrm>
            <a:off x="4733285" y="4797152"/>
            <a:ext cx="990843" cy="288032"/>
          </a:xfrm>
          <a:prstGeom prst="rect">
            <a:avLst/>
          </a:prstGeom>
          <a:solidFill>
            <a:srgbClr val="E4E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dirty="0"/>
          </a:p>
        </p:txBody>
      </p:sp>
      <p:sp>
        <p:nvSpPr>
          <p:cNvPr id="9" name="TextBox 8">
            <a:extLst>
              <a:ext uri="{FF2B5EF4-FFF2-40B4-BE49-F238E27FC236}">
                <a16:creationId xmlns:a16="http://schemas.microsoft.com/office/drawing/2014/main" id="{6FBF8C43-7FB4-22A7-6368-E7D4CA312A0A}"/>
              </a:ext>
            </a:extLst>
          </p:cNvPr>
          <p:cNvSpPr txBox="1"/>
          <p:nvPr/>
        </p:nvSpPr>
        <p:spPr>
          <a:xfrm>
            <a:off x="2252257" y="6623856"/>
            <a:ext cx="4572000" cy="276999"/>
          </a:xfrm>
          <a:prstGeom prst="rect">
            <a:avLst/>
          </a:prstGeom>
          <a:noFill/>
        </p:spPr>
        <p:txBody>
          <a:bodyPr wrap="square">
            <a:spAutoFit/>
          </a:bodyPr>
          <a:lstStyle/>
          <a:p>
            <a:pPr algn="ctr">
              <a:lnSpc>
                <a:spcPct val="100000"/>
              </a:lnSpc>
              <a:spcBef>
                <a:spcPts val="100"/>
              </a:spcBef>
            </a:pPr>
            <a:r>
              <a:rPr lang="en-GB" sz="1200" spc="30" dirty="0">
                <a:solidFill>
                  <a:schemeClr val="bg1"/>
                </a:solidFill>
                <a:latin typeface="Arial Unicode MS"/>
                <a:cs typeface="Arial Unicode MS"/>
              </a:rPr>
              <a:t>Scott Wen-tau</a:t>
            </a:r>
            <a:r>
              <a:rPr lang="en-GB" sz="1200" spc="-409" dirty="0">
                <a:solidFill>
                  <a:schemeClr val="bg1"/>
                </a:solidFill>
                <a:latin typeface="Arial Unicode MS"/>
                <a:cs typeface="Arial Unicode MS"/>
              </a:rPr>
              <a:t> </a:t>
            </a:r>
            <a:r>
              <a:rPr lang="en-GB" sz="1200" spc="-70" dirty="0" err="1">
                <a:solidFill>
                  <a:schemeClr val="bg1"/>
                </a:solidFill>
                <a:latin typeface="Arial Unicode MS"/>
                <a:cs typeface="Arial Unicode MS"/>
              </a:rPr>
              <a:t>Yih</a:t>
            </a:r>
            <a:r>
              <a:rPr lang="en-GB" sz="1200" spc="-70" dirty="0">
                <a:solidFill>
                  <a:schemeClr val="bg1"/>
                </a:solidFill>
                <a:latin typeface="Arial Unicode MS"/>
                <a:cs typeface="Arial Unicode MS"/>
              </a:rPr>
              <a:t>,</a:t>
            </a:r>
            <a:r>
              <a:rPr lang="en-GB" sz="1200" dirty="0">
                <a:solidFill>
                  <a:schemeClr val="bg1"/>
                </a:solidFill>
                <a:latin typeface="Arial Unicode MS"/>
                <a:cs typeface="Arial Unicode MS"/>
              </a:rPr>
              <a:t> </a:t>
            </a:r>
            <a:r>
              <a:rPr lang="en-GB" sz="1200" spc="30" dirty="0">
                <a:solidFill>
                  <a:schemeClr val="bg1"/>
                </a:solidFill>
                <a:latin typeface="Arial Unicode MS"/>
                <a:cs typeface="Arial Unicode MS"/>
              </a:rPr>
              <a:t>Meta </a:t>
            </a:r>
            <a:r>
              <a:rPr lang="en-GB" sz="1200" spc="-30" dirty="0">
                <a:solidFill>
                  <a:schemeClr val="bg1"/>
                </a:solidFill>
                <a:latin typeface="Arial Unicode MS"/>
                <a:cs typeface="Arial Unicode MS"/>
              </a:rPr>
              <a:t>AI </a:t>
            </a:r>
            <a:r>
              <a:rPr lang="en-GB" sz="1200" spc="215" dirty="0">
                <a:solidFill>
                  <a:schemeClr val="bg1"/>
                </a:solidFill>
                <a:latin typeface="Arial Unicode MS"/>
                <a:cs typeface="Arial Unicode MS"/>
              </a:rPr>
              <a:t>-</a:t>
            </a:r>
            <a:r>
              <a:rPr lang="en-GB" sz="1200" spc="-380" dirty="0">
                <a:solidFill>
                  <a:schemeClr val="bg1"/>
                </a:solidFill>
                <a:latin typeface="Arial Unicode MS"/>
                <a:cs typeface="Arial Unicode MS"/>
              </a:rPr>
              <a:t> </a:t>
            </a:r>
            <a:r>
              <a:rPr lang="en-GB" sz="1200" spc="-155" dirty="0">
                <a:solidFill>
                  <a:schemeClr val="bg1"/>
                </a:solidFill>
                <a:latin typeface="Arial Unicode MS"/>
                <a:cs typeface="Arial Unicode MS"/>
              </a:rPr>
              <a:t>FAIR</a:t>
            </a:r>
            <a:endParaRPr lang="en-GB" sz="1200" dirty="0">
              <a:solidFill>
                <a:schemeClr val="bg1"/>
              </a:solidFill>
              <a:latin typeface="Arial Unicode MS"/>
              <a:cs typeface="Arial Unicode MS"/>
            </a:endParaRPr>
          </a:p>
        </p:txBody>
      </p:sp>
    </p:spTree>
    <p:extLst>
      <p:ext uri="{BB962C8B-B14F-4D97-AF65-F5344CB8AC3E}">
        <p14:creationId xmlns:p14="http://schemas.microsoft.com/office/powerpoint/2010/main" val="12027095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C108-5596-B3B1-8BA7-885BAC9FC435}"/>
              </a:ext>
            </a:extLst>
          </p:cNvPr>
          <p:cNvSpPr>
            <a:spLocks noGrp="1"/>
          </p:cNvSpPr>
          <p:nvPr>
            <p:ph type="title"/>
          </p:nvPr>
        </p:nvSpPr>
        <p:spPr/>
        <p:txBody>
          <a:bodyPr/>
          <a:lstStyle/>
          <a:p>
            <a:r>
              <a:rPr lang="en-DE" dirty="0"/>
              <a:t>Retrieval-Augmented Generation (RAG)</a:t>
            </a:r>
          </a:p>
        </p:txBody>
      </p:sp>
      <p:sp>
        <p:nvSpPr>
          <p:cNvPr id="4" name="Slide Number Placeholder 3">
            <a:extLst>
              <a:ext uri="{FF2B5EF4-FFF2-40B4-BE49-F238E27FC236}">
                <a16:creationId xmlns:a16="http://schemas.microsoft.com/office/drawing/2014/main" id="{A64348EE-8F3B-679A-BDC9-A4B25B2C870D}"/>
              </a:ext>
            </a:extLst>
          </p:cNvPr>
          <p:cNvSpPr>
            <a:spLocks noGrp="1"/>
          </p:cNvSpPr>
          <p:nvPr>
            <p:ph type="sldNum" sz="quarter" idx="12"/>
          </p:nvPr>
        </p:nvSpPr>
        <p:spPr/>
        <p:txBody>
          <a:bodyPr/>
          <a:lstStyle/>
          <a:p>
            <a:pPr>
              <a:defRPr/>
            </a:pPr>
            <a:fld id="{A4C577E2-95DD-1F4B-A688-E8FB02007787}" type="slidenum">
              <a:rPr lang="de-DE" smtClean="0"/>
              <a:pPr>
                <a:defRPr/>
              </a:pPr>
              <a:t>163</a:t>
            </a:fld>
            <a:endParaRPr lang="de-DE"/>
          </a:p>
        </p:txBody>
      </p:sp>
      <p:sp>
        <p:nvSpPr>
          <p:cNvPr id="5" name="object 3">
            <a:extLst>
              <a:ext uri="{FF2B5EF4-FFF2-40B4-BE49-F238E27FC236}">
                <a16:creationId xmlns:a16="http://schemas.microsoft.com/office/drawing/2014/main" id="{6BC4C496-5668-BB2A-ABD3-0B09FB24B2BD}"/>
              </a:ext>
            </a:extLst>
          </p:cNvPr>
          <p:cNvSpPr txBox="1"/>
          <p:nvPr/>
        </p:nvSpPr>
        <p:spPr>
          <a:xfrm>
            <a:off x="6365206" y="3219765"/>
            <a:ext cx="2304107" cy="237885"/>
          </a:xfrm>
          <a:prstGeom prst="rect">
            <a:avLst/>
          </a:prstGeom>
        </p:spPr>
        <p:txBody>
          <a:bodyPr vert="horz" wrap="square" lIns="0" tIns="52704" rIns="0" bIns="0" rtlCol="0">
            <a:spAutoFit/>
          </a:bodyPr>
          <a:lstStyle/>
          <a:p>
            <a:pPr marL="12700">
              <a:spcBef>
                <a:spcPts val="315"/>
              </a:spcBef>
            </a:pPr>
            <a:r>
              <a:rPr sz="1200" spc="-25" dirty="0">
                <a:latin typeface="Arial Unicode MS"/>
                <a:cs typeface="Arial Unicode MS"/>
              </a:rPr>
              <a:t>(e.g.,</a:t>
            </a:r>
            <a:r>
              <a:rPr sz="1200" spc="-90" dirty="0">
                <a:latin typeface="Arial Unicode MS"/>
                <a:cs typeface="Arial Unicode MS"/>
              </a:rPr>
              <a:t> </a:t>
            </a:r>
            <a:r>
              <a:rPr sz="1200" spc="-85" dirty="0">
                <a:latin typeface="Arial Unicode MS"/>
                <a:cs typeface="Arial Unicode MS"/>
              </a:rPr>
              <a:t>RAG </a:t>
            </a:r>
            <a:r>
              <a:rPr sz="1200" spc="-25" dirty="0">
                <a:latin typeface="Arial Unicode MS"/>
                <a:cs typeface="Arial Unicode MS"/>
              </a:rPr>
              <a:t>(Lewis,</a:t>
            </a:r>
            <a:r>
              <a:rPr sz="1200" spc="-85" dirty="0">
                <a:latin typeface="Arial Unicode MS"/>
                <a:cs typeface="Arial Unicode MS"/>
              </a:rPr>
              <a:t> </a:t>
            </a:r>
            <a:r>
              <a:rPr sz="1200" spc="65" dirty="0">
                <a:latin typeface="Arial Unicode MS"/>
                <a:cs typeface="Arial Unicode MS"/>
              </a:rPr>
              <a:t>et</a:t>
            </a:r>
            <a:r>
              <a:rPr sz="1200" spc="-90" dirty="0">
                <a:latin typeface="Arial Unicode MS"/>
                <a:cs typeface="Arial Unicode MS"/>
              </a:rPr>
              <a:t> </a:t>
            </a:r>
            <a:r>
              <a:rPr sz="1200" spc="-50" dirty="0">
                <a:latin typeface="Arial Unicode MS"/>
                <a:cs typeface="Arial Unicode MS"/>
              </a:rPr>
              <a:t>al.</a:t>
            </a:r>
            <a:r>
              <a:rPr sz="1200" spc="-85" dirty="0">
                <a:latin typeface="Arial Unicode MS"/>
                <a:cs typeface="Arial Unicode MS"/>
              </a:rPr>
              <a:t> </a:t>
            </a:r>
            <a:r>
              <a:rPr sz="1200" spc="25" dirty="0">
                <a:latin typeface="Arial Unicode MS"/>
                <a:cs typeface="Arial Unicode MS"/>
              </a:rPr>
              <a:t>2020))</a:t>
            </a:r>
            <a:endParaRPr sz="1200" dirty="0">
              <a:latin typeface="Arial Unicode MS"/>
              <a:cs typeface="Arial Unicode MS"/>
            </a:endParaRPr>
          </a:p>
        </p:txBody>
      </p:sp>
      <p:sp>
        <p:nvSpPr>
          <p:cNvPr id="8" name="object 3">
            <a:extLst>
              <a:ext uri="{FF2B5EF4-FFF2-40B4-BE49-F238E27FC236}">
                <a16:creationId xmlns:a16="http://schemas.microsoft.com/office/drawing/2014/main" id="{A2AE43EA-7DEF-A9C6-A336-9ED9EDBC6BB6}"/>
              </a:ext>
            </a:extLst>
          </p:cNvPr>
          <p:cNvSpPr/>
          <p:nvPr/>
        </p:nvSpPr>
        <p:spPr>
          <a:xfrm>
            <a:off x="1063118" y="1466044"/>
            <a:ext cx="6195675" cy="4232299"/>
          </a:xfrm>
          <a:prstGeom prst="rect">
            <a:avLst/>
          </a:prstGeom>
          <a:blipFill>
            <a:blip r:embed="rId2" cstate="print"/>
            <a:stretch>
              <a:fillRect/>
            </a:stretch>
          </a:blipFill>
        </p:spPr>
        <p:txBody>
          <a:bodyPr wrap="square" lIns="0" tIns="0" rIns="0" bIns="0" rtlCol="0"/>
          <a:lstStyle/>
          <a:p>
            <a:endParaRPr/>
          </a:p>
        </p:txBody>
      </p:sp>
      <p:sp>
        <p:nvSpPr>
          <p:cNvPr id="9" name="Rectangle 8">
            <a:extLst>
              <a:ext uri="{FF2B5EF4-FFF2-40B4-BE49-F238E27FC236}">
                <a16:creationId xmlns:a16="http://schemas.microsoft.com/office/drawing/2014/main" id="{2E8B3CF1-4034-1D4F-585D-7AA64B587189}"/>
              </a:ext>
            </a:extLst>
          </p:cNvPr>
          <p:cNvSpPr/>
          <p:nvPr/>
        </p:nvSpPr>
        <p:spPr>
          <a:xfrm>
            <a:off x="1619672" y="1772816"/>
            <a:ext cx="1368152" cy="40298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0" name="Rectangle 9">
            <a:extLst>
              <a:ext uri="{FF2B5EF4-FFF2-40B4-BE49-F238E27FC236}">
                <a16:creationId xmlns:a16="http://schemas.microsoft.com/office/drawing/2014/main" id="{02E2973D-1433-BC0A-9FBF-3DA8CDE9A147}"/>
              </a:ext>
            </a:extLst>
          </p:cNvPr>
          <p:cNvSpPr/>
          <p:nvPr/>
        </p:nvSpPr>
        <p:spPr>
          <a:xfrm>
            <a:off x="1907704" y="3962117"/>
            <a:ext cx="1368152" cy="40298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Tree>
    <p:extLst>
      <p:ext uri="{BB962C8B-B14F-4D97-AF65-F5344CB8AC3E}">
        <p14:creationId xmlns:p14="http://schemas.microsoft.com/office/powerpoint/2010/main" val="2704277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654" y="265295"/>
            <a:ext cx="6195695" cy="628377"/>
          </a:xfrm>
          <a:prstGeom prst="rect">
            <a:avLst/>
          </a:prstGeom>
        </p:spPr>
        <p:txBody>
          <a:bodyPr vert="horz" wrap="square" lIns="0" tIns="12700" rIns="0" bIns="0" numCol="1" rtlCol="0" anchor="t" anchorCtr="0" compatLnSpc="1">
            <a:prstTxWarp prst="textNoShape">
              <a:avLst/>
            </a:prstTxWarp>
            <a:spAutoFit/>
          </a:bodyPr>
          <a:lstStyle/>
          <a:p>
            <a:pPr marL="12700">
              <a:spcBef>
                <a:spcPts val="100"/>
              </a:spcBef>
            </a:pPr>
            <a:r>
              <a:rPr sz="3600" spc="55" dirty="0">
                <a:latin typeface="+mj-lt"/>
                <a:cs typeface="Arial Unicode MS"/>
              </a:rPr>
              <a:t>Information </a:t>
            </a:r>
            <a:r>
              <a:rPr sz="3600" spc="-50" dirty="0">
                <a:latin typeface="+mj-lt"/>
                <a:cs typeface="Arial Unicode MS"/>
              </a:rPr>
              <a:t>Fusion</a:t>
            </a:r>
            <a:r>
              <a:rPr lang="de-DE" sz="3600" spc="-50" dirty="0">
                <a:latin typeface="+mj-lt"/>
                <a:cs typeface="Arial Unicode MS"/>
              </a:rPr>
              <a:t>: </a:t>
            </a:r>
            <a:r>
              <a:rPr lang="en-GB" sz="4000" b="0" spc="5" dirty="0">
                <a:latin typeface="Arial"/>
                <a:cs typeface="Arial"/>
              </a:rPr>
              <a:t>R</a:t>
            </a:r>
            <a:r>
              <a:rPr lang="en-GB" sz="3200" b="0" spc="5" dirty="0">
                <a:latin typeface="Arial"/>
                <a:cs typeface="Arial"/>
              </a:rPr>
              <a:t>E</a:t>
            </a:r>
            <a:r>
              <a:rPr lang="en-GB" sz="4000" b="0" spc="5" dirty="0">
                <a:latin typeface="Arial"/>
                <a:cs typeface="Arial"/>
              </a:rPr>
              <a:t>P</a:t>
            </a:r>
            <a:r>
              <a:rPr lang="en-GB" sz="3200" b="0" spc="5" dirty="0">
                <a:latin typeface="Arial"/>
                <a:cs typeface="Arial"/>
              </a:rPr>
              <a:t>LUG</a:t>
            </a:r>
            <a:endParaRPr sz="3600" dirty="0">
              <a:latin typeface="+mj-lt"/>
              <a:cs typeface="Arial Unicode MS"/>
            </a:endParaRPr>
          </a:p>
        </p:txBody>
      </p:sp>
      <p:sp>
        <p:nvSpPr>
          <p:cNvPr id="3" name="object 3"/>
          <p:cNvSpPr/>
          <p:nvPr/>
        </p:nvSpPr>
        <p:spPr>
          <a:xfrm>
            <a:off x="3594550" y="2328375"/>
            <a:ext cx="5473249" cy="266979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51" y="2328375"/>
            <a:ext cx="3594551" cy="2840074"/>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E0C1B63D-F5A7-EB5B-737E-EBD839A86610}"/>
              </a:ext>
            </a:extLst>
          </p:cNvPr>
          <p:cNvSpPr txBox="1"/>
          <p:nvPr/>
        </p:nvSpPr>
        <p:spPr>
          <a:xfrm>
            <a:off x="2771800" y="6042986"/>
            <a:ext cx="4572000" cy="369332"/>
          </a:xfrm>
          <a:prstGeom prst="rect">
            <a:avLst/>
          </a:prstGeom>
          <a:noFill/>
        </p:spPr>
        <p:txBody>
          <a:bodyPr wrap="square">
            <a:spAutoFit/>
          </a:bodyPr>
          <a:lstStyle/>
          <a:p>
            <a:r>
              <a:rPr lang="en-DE" dirty="0"/>
              <a:t>https://arxiv.org/abs/2301.12652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1A81-2698-A5CA-FD3B-BAA1F351033E}"/>
              </a:ext>
            </a:extLst>
          </p:cNvPr>
          <p:cNvSpPr>
            <a:spLocks noGrp="1"/>
          </p:cNvSpPr>
          <p:nvPr>
            <p:ph type="title"/>
          </p:nvPr>
        </p:nvSpPr>
        <p:spPr/>
        <p:txBody>
          <a:bodyPr/>
          <a:lstStyle/>
          <a:p>
            <a:r>
              <a:rPr lang="en-DE" dirty="0"/>
              <a:t>Back to Agents</a:t>
            </a:r>
          </a:p>
        </p:txBody>
      </p:sp>
      <p:sp>
        <p:nvSpPr>
          <p:cNvPr id="3" name="Content Placeholder 2">
            <a:extLst>
              <a:ext uri="{FF2B5EF4-FFF2-40B4-BE49-F238E27FC236}">
                <a16:creationId xmlns:a16="http://schemas.microsoft.com/office/drawing/2014/main" id="{0550A608-C042-5EC8-1DA8-69EF83CFCEB9}"/>
              </a:ext>
            </a:extLst>
          </p:cNvPr>
          <p:cNvSpPr>
            <a:spLocks noGrp="1"/>
          </p:cNvSpPr>
          <p:nvPr>
            <p:ph idx="1"/>
          </p:nvPr>
        </p:nvSpPr>
        <p:spPr/>
        <p:txBody>
          <a:bodyPr/>
          <a:lstStyle/>
          <a:p>
            <a:r>
              <a:rPr lang="en-DE" dirty="0"/>
              <a:t>Why is few-shot learning important?</a:t>
            </a:r>
          </a:p>
          <a:p>
            <a:r>
              <a:rPr lang="en-DE" dirty="0"/>
              <a:t>Agents can use pretrained model</a:t>
            </a:r>
          </a:p>
          <a:p>
            <a:r>
              <a:rPr lang="en-DE" dirty="0"/>
              <a:t>Few-shot learning for specifying dedicated tasks!</a:t>
            </a:r>
          </a:p>
          <a:p>
            <a:endParaRPr lang="en-DE" dirty="0"/>
          </a:p>
          <a:p>
            <a:r>
              <a:rPr lang="en-DE" dirty="0"/>
              <a:t>From language models to general intelligence?</a:t>
            </a:r>
          </a:p>
        </p:txBody>
      </p:sp>
      <p:sp>
        <p:nvSpPr>
          <p:cNvPr id="4" name="Slide Number Placeholder 3">
            <a:extLst>
              <a:ext uri="{FF2B5EF4-FFF2-40B4-BE49-F238E27FC236}">
                <a16:creationId xmlns:a16="http://schemas.microsoft.com/office/drawing/2014/main" id="{8BFCB2E4-BE4F-9E3B-C390-424B9CA49907}"/>
              </a:ext>
            </a:extLst>
          </p:cNvPr>
          <p:cNvSpPr>
            <a:spLocks noGrp="1"/>
          </p:cNvSpPr>
          <p:nvPr>
            <p:ph type="sldNum" sz="quarter" idx="12"/>
          </p:nvPr>
        </p:nvSpPr>
        <p:spPr/>
        <p:txBody>
          <a:bodyPr/>
          <a:lstStyle/>
          <a:p>
            <a:pPr>
              <a:defRPr/>
            </a:pPr>
            <a:fld id="{A4C577E2-95DD-1F4B-A688-E8FB02007787}" type="slidenum">
              <a:rPr lang="de-DE" smtClean="0"/>
              <a:pPr>
                <a:defRPr/>
              </a:pPr>
              <a:t>165</a:t>
            </a:fld>
            <a:endParaRPr lang="de-DE"/>
          </a:p>
        </p:txBody>
      </p:sp>
    </p:spTree>
    <p:extLst>
      <p:ext uri="{BB962C8B-B14F-4D97-AF65-F5344CB8AC3E}">
        <p14:creationId xmlns:p14="http://schemas.microsoft.com/office/powerpoint/2010/main" val="13447840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189" y="332656"/>
            <a:ext cx="4410551"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76" dirty="0">
                <a:latin typeface="Arial"/>
                <a:cs typeface="Arial"/>
              </a:rPr>
              <a:t>Language </a:t>
            </a:r>
            <a:r>
              <a:rPr sz="2400" spc="-101" dirty="0">
                <a:latin typeface="Arial"/>
                <a:cs typeface="Arial"/>
              </a:rPr>
              <a:t>models </a:t>
            </a:r>
            <a:r>
              <a:rPr sz="2400" spc="-221" dirty="0">
                <a:latin typeface="Arial"/>
                <a:cs typeface="Arial"/>
              </a:rPr>
              <a:t>as </a:t>
            </a:r>
            <a:r>
              <a:rPr sz="2400" spc="-23" dirty="0">
                <a:latin typeface="Arial"/>
                <a:cs typeface="Arial"/>
              </a:rPr>
              <a:t>world</a:t>
            </a:r>
            <a:r>
              <a:rPr sz="2400" spc="-49" dirty="0">
                <a:latin typeface="Arial"/>
                <a:cs typeface="Arial"/>
              </a:rPr>
              <a:t> </a:t>
            </a:r>
            <a:r>
              <a:rPr sz="2400" spc="-120" dirty="0">
                <a:latin typeface="Arial"/>
                <a:cs typeface="Arial"/>
              </a:rPr>
              <a:t>models?</a:t>
            </a:r>
            <a:endParaRPr sz="2400" dirty="0">
              <a:latin typeface="Arial"/>
              <a:cs typeface="Arial"/>
            </a:endParaRPr>
          </a:p>
        </p:txBody>
      </p:sp>
      <p:sp>
        <p:nvSpPr>
          <p:cNvPr id="3" name="object 3"/>
          <p:cNvSpPr/>
          <p:nvPr/>
        </p:nvSpPr>
        <p:spPr>
          <a:xfrm>
            <a:off x="1920701" y="2185132"/>
            <a:ext cx="5179905" cy="309796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581465" y="5398236"/>
            <a:ext cx="3980498" cy="240450"/>
          </a:xfrm>
          <a:prstGeom prst="rect">
            <a:avLst/>
          </a:prstGeom>
        </p:spPr>
        <p:txBody>
          <a:bodyPr vert="horz" wrap="square" lIns="0" tIns="9525" rIns="0" bIns="0" rtlCol="0">
            <a:spAutoFit/>
          </a:bodyPr>
          <a:lstStyle/>
          <a:p>
            <a:pPr marL="9525">
              <a:spcBef>
                <a:spcPts val="75"/>
              </a:spcBef>
            </a:pPr>
            <a:r>
              <a:rPr sz="1500" spc="-113" dirty="0">
                <a:latin typeface="Arial"/>
                <a:cs typeface="Arial"/>
              </a:rPr>
              <a:t>Language </a:t>
            </a:r>
            <a:r>
              <a:rPr sz="1500" spc="-53" dirty="0">
                <a:latin typeface="Arial"/>
                <a:cs typeface="Arial"/>
              </a:rPr>
              <a:t>Models </a:t>
            </a:r>
            <a:r>
              <a:rPr sz="1500" spc="-139" dirty="0">
                <a:latin typeface="Arial"/>
                <a:cs typeface="Arial"/>
              </a:rPr>
              <a:t>as </a:t>
            </a:r>
            <a:r>
              <a:rPr sz="1500" spc="-68" dirty="0">
                <a:latin typeface="Arial"/>
                <a:cs typeface="Arial"/>
              </a:rPr>
              <a:t>Agent </a:t>
            </a:r>
            <a:r>
              <a:rPr sz="1500" spc="-53" dirty="0">
                <a:latin typeface="Arial"/>
                <a:cs typeface="Arial"/>
              </a:rPr>
              <a:t>Models </a:t>
            </a:r>
            <a:r>
              <a:rPr sz="1500" spc="-64" dirty="0">
                <a:latin typeface="Arial"/>
                <a:cs typeface="Arial"/>
              </a:rPr>
              <a:t>[</a:t>
            </a:r>
            <a:r>
              <a:rPr sz="1500" u="sng" spc="-64" dirty="0">
                <a:solidFill>
                  <a:srgbClr val="007B92"/>
                </a:solidFill>
                <a:uFill>
                  <a:solidFill>
                    <a:srgbClr val="007B92"/>
                  </a:solidFill>
                </a:uFill>
                <a:latin typeface="Arial"/>
                <a:cs typeface="Arial"/>
              </a:rPr>
              <a:t>Andreas,</a:t>
            </a:r>
            <a:r>
              <a:rPr sz="1500" u="sng" spc="-94" dirty="0">
                <a:solidFill>
                  <a:srgbClr val="007B92"/>
                </a:solidFill>
                <a:uFill>
                  <a:solidFill>
                    <a:srgbClr val="007B92"/>
                  </a:solidFill>
                </a:uFill>
                <a:latin typeface="Arial"/>
                <a:cs typeface="Arial"/>
              </a:rPr>
              <a:t> </a:t>
            </a:r>
            <a:r>
              <a:rPr sz="1500" u="sng" spc="-49" dirty="0">
                <a:solidFill>
                  <a:srgbClr val="007B92"/>
                </a:solidFill>
                <a:uFill>
                  <a:solidFill>
                    <a:srgbClr val="007B92"/>
                  </a:solidFill>
                </a:uFill>
                <a:latin typeface="Arial"/>
                <a:cs typeface="Arial"/>
              </a:rPr>
              <a:t>2022</a:t>
            </a:r>
            <a:r>
              <a:rPr sz="1500" spc="-49" dirty="0">
                <a:latin typeface="Arial"/>
                <a:cs typeface="Arial"/>
              </a:rPr>
              <a:t>]</a:t>
            </a:r>
            <a:endParaRPr sz="1500">
              <a:latin typeface="Arial"/>
              <a:cs typeface="Arial"/>
            </a:endParaRPr>
          </a:p>
        </p:txBody>
      </p:sp>
      <p:sp>
        <p:nvSpPr>
          <p:cNvPr id="6" name="object 6"/>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166</a:t>
            </a:fld>
            <a:endParaRPr spc="-53" dirty="0"/>
          </a:p>
        </p:txBody>
      </p:sp>
      <p:sp>
        <p:nvSpPr>
          <p:cNvPr id="5" name="object 5"/>
          <p:cNvSpPr txBox="1"/>
          <p:nvPr/>
        </p:nvSpPr>
        <p:spPr>
          <a:xfrm>
            <a:off x="363779" y="1700403"/>
            <a:ext cx="7357586" cy="286617"/>
          </a:xfrm>
          <a:prstGeom prst="rect">
            <a:avLst/>
          </a:prstGeom>
        </p:spPr>
        <p:txBody>
          <a:bodyPr vert="horz" wrap="square" lIns="0" tIns="9525" rIns="0" bIns="0" rtlCol="0">
            <a:spAutoFit/>
          </a:bodyPr>
          <a:lstStyle/>
          <a:p>
            <a:pPr marL="9525">
              <a:spcBef>
                <a:spcPts val="75"/>
              </a:spcBef>
            </a:pPr>
            <a:r>
              <a:rPr spc="-139" dirty="0">
                <a:latin typeface="Arial"/>
                <a:cs typeface="Arial"/>
              </a:rPr>
              <a:t>Language </a:t>
            </a:r>
            <a:r>
              <a:rPr spc="-79" dirty="0">
                <a:latin typeface="Arial"/>
                <a:cs typeface="Arial"/>
              </a:rPr>
              <a:t>models </a:t>
            </a:r>
            <a:r>
              <a:rPr spc="-109" dirty="0">
                <a:latin typeface="Arial"/>
                <a:cs typeface="Arial"/>
              </a:rPr>
              <a:t>may </a:t>
            </a:r>
            <a:r>
              <a:rPr spc="-56" dirty="0">
                <a:latin typeface="Arial"/>
                <a:cs typeface="Arial"/>
              </a:rPr>
              <a:t>do </a:t>
            </a:r>
            <a:r>
              <a:rPr spc="-38" dirty="0">
                <a:latin typeface="Arial"/>
                <a:cs typeface="Arial"/>
              </a:rPr>
              <a:t>rudimentary </a:t>
            </a:r>
            <a:r>
              <a:rPr spc="-60" dirty="0">
                <a:latin typeface="Arial"/>
                <a:cs typeface="Arial"/>
              </a:rPr>
              <a:t>modeling </a:t>
            </a:r>
            <a:r>
              <a:rPr spc="-4" dirty="0">
                <a:latin typeface="Arial"/>
                <a:cs typeface="Arial"/>
              </a:rPr>
              <a:t>of </a:t>
            </a:r>
            <a:r>
              <a:rPr i="1" spc="-79" dirty="0">
                <a:solidFill>
                  <a:srgbClr val="CC0000"/>
                </a:solidFill>
                <a:latin typeface="Arial"/>
                <a:cs typeface="Arial"/>
              </a:rPr>
              <a:t>agents</a:t>
            </a:r>
            <a:r>
              <a:rPr i="1" spc="-79" dirty="0">
                <a:latin typeface="Arial"/>
                <a:cs typeface="Arial"/>
              </a:rPr>
              <a:t>, </a:t>
            </a:r>
            <a:r>
              <a:rPr i="1" spc="-71" dirty="0">
                <a:solidFill>
                  <a:srgbClr val="CC0000"/>
                </a:solidFill>
                <a:latin typeface="Arial"/>
                <a:cs typeface="Arial"/>
              </a:rPr>
              <a:t>beliefs</a:t>
            </a:r>
            <a:r>
              <a:rPr i="1" spc="-71" dirty="0">
                <a:latin typeface="Arial"/>
                <a:cs typeface="Arial"/>
              </a:rPr>
              <a:t>, </a:t>
            </a:r>
            <a:r>
              <a:rPr spc="-86" dirty="0">
                <a:latin typeface="Arial"/>
                <a:cs typeface="Arial"/>
              </a:rPr>
              <a:t>and</a:t>
            </a:r>
            <a:r>
              <a:rPr spc="-300" dirty="0">
                <a:latin typeface="Arial"/>
                <a:cs typeface="Arial"/>
              </a:rPr>
              <a:t> </a:t>
            </a:r>
            <a:r>
              <a:rPr i="1" spc="-64" dirty="0">
                <a:solidFill>
                  <a:srgbClr val="CC0000"/>
                </a:solidFill>
                <a:latin typeface="Arial"/>
                <a:cs typeface="Arial"/>
              </a:rPr>
              <a:t>actions</a:t>
            </a:r>
            <a:r>
              <a:rPr i="1" spc="-64" dirty="0">
                <a:latin typeface="Arial"/>
                <a:cs typeface="Arial"/>
              </a:rPr>
              <a:t>:</a:t>
            </a:r>
            <a:endParaRPr>
              <a:latin typeface="Arial"/>
              <a:cs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32656"/>
            <a:ext cx="5143976" cy="379431"/>
          </a:xfrm>
          <a:prstGeom prst="rect">
            <a:avLst/>
          </a:prstGeom>
        </p:spPr>
        <p:txBody>
          <a:bodyPr vert="horz" wrap="square" lIns="0" tIns="10001" rIns="0" bIns="0" numCol="1" rtlCol="0" anchor="t" anchorCtr="0" compatLnSpc="1">
            <a:prstTxWarp prst="textNoShape">
              <a:avLst/>
            </a:prstTxWarp>
            <a:spAutoFit/>
          </a:bodyPr>
          <a:lstStyle/>
          <a:p>
            <a:pPr marL="9525">
              <a:spcBef>
                <a:spcPts val="79"/>
              </a:spcBef>
            </a:pPr>
            <a:r>
              <a:rPr sz="2400" spc="-176" dirty="0">
                <a:latin typeface="Arial"/>
                <a:cs typeface="Arial"/>
              </a:rPr>
              <a:t>Language </a:t>
            </a:r>
            <a:r>
              <a:rPr sz="2400" spc="-101" dirty="0">
                <a:latin typeface="Arial"/>
                <a:cs typeface="Arial"/>
              </a:rPr>
              <a:t>models </a:t>
            </a:r>
            <a:r>
              <a:rPr sz="2400" spc="-221" dirty="0">
                <a:latin typeface="Arial"/>
                <a:cs typeface="Arial"/>
              </a:rPr>
              <a:t>as </a:t>
            </a:r>
            <a:r>
              <a:rPr sz="2400" spc="-49" dirty="0">
                <a:latin typeface="Arial"/>
                <a:cs typeface="Arial"/>
              </a:rPr>
              <a:t>multitask</a:t>
            </a:r>
            <a:r>
              <a:rPr sz="2400" spc="-19" dirty="0">
                <a:latin typeface="Arial"/>
                <a:cs typeface="Arial"/>
              </a:rPr>
              <a:t> </a:t>
            </a:r>
            <a:r>
              <a:rPr sz="2400" spc="-131" dirty="0">
                <a:latin typeface="Arial"/>
                <a:cs typeface="Arial"/>
              </a:rPr>
              <a:t>assistants?</a:t>
            </a:r>
            <a:endParaRPr sz="2400" dirty="0">
              <a:latin typeface="Arial"/>
              <a:cs typeface="Arial"/>
            </a:endParaRPr>
          </a:p>
        </p:txBody>
      </p:sp>
      <p:sp>
        <p:nvSpPr>
          <p:cNvPr id="3" name="object 3"/>
          <p:cNvSpPr txBox="1"/>
          <p:nvPr/>
        </p:nvSpPr>
        <p:spPr>
          <a:xfrm>
            <a:off x="820293" y="4307777"/>
            <a:ext cx="2678430" cy="938783"/>
          </a:xfrm>
          <a:prstGeom prst="rect">
            <a:avLst/>
          </a:prstGeom>
        </p:spPr>
        <p:txBody>
          <a:bodyPr vert="horz" wrap="square" lIns="0" tIns="9525" rIns="0" bIns="0" rtlCol="0">
            <a:spAutoFit/>
          </a:bodyPr>
          <a:lstStyle/>
          <a:p>
            <a:pPr marL="953" algn="ctr">
              <a:spcBef>
                <a:spcPts val="75"/>
              </a:spcBef>
            </a:pPr>
            <a:r>
              <a:rPr sz="1500" spc="-19" dirty="0">
                <a:latin typeface="Arial"/>
                <a:cs typeface="Arial"/>
              </a:rPr>
              <a:t>[</a:t>
            </a:r>
            <a:r>
              <a:rPr sz="1500" u="sng" spc="-19" dirty="0">
                <a:solidFill>
                  <a:srgbClr val="007B92"/>
                </a:solidFill>
                <a:uFill>
                  <a:solidFill>
                    <a:srgbClr val="007B92"/>
                  </a:solidFill>
                </a:uFill>
                <a:latin typeface="Arial"/>
                <a:cs typeface="Arial"/>
              </a:rPr>
              <a:t>Microsoft</a:t>
            </a:r>
            <a:r>
              <a:rPr sz="1500" u="sng" spc="-83" dirty="0">
                <a:solidFill>
                  <a:srgbClr val="007B92"/>
                </a:solidFill>
                <a:uFill>
                  <a:solidFill>
                    <a:srgbClr val="007B92"/>
                  </a:solidFill>
                </a:uFill>
                <a:latin typeface="Arial"/>
                <a:cs typeface="Arial"/>
              </a:rPr>
              <a:t> </a:t>
            </a:r>
            <a:r>
              <a:rPr sz="1500" u="sng" spc="-60" dirty="0">
                <a:solidFill>
                  <a:srgbClr val="007B92"/>
                </a:solidFill>
                <a:uFill>
                  <a:solidFill>
                    <a:srgbClr val="007B92"/>
                  </a:solidFill>
                </a:uFill>
                <a:latin typeface="Arial"/>
                <a:cs typeface="Arial"/>
              </a:rPr>
              <a:t>Bing</a:t>
            </a:r>
            <a:r>
              <a:rPr sz="1500" spc="-60" dirty="0">
                <a:latin typeface="Arial"/>
                <a:cs typeface="Arial"/>
              </a:rPr>
              <a:t>]</a:t>
            </a:r>
            <a:endParaRPr sz="1500">
              <a:latin typeface="Arial"/>
              <a:cs typeface="Arial"/>
            </a:endParaRPr>
          </a:p>
          <a:p>
            <a:pPr>
              <a:spcBef>
                <a:spcPts val="34"/>
              </a:spcBef>
            </a:pPr>
            <a:endParaRPr sz="1538">
              <a:latin typeface="Arial"/>
              <a:cs typeface="Arial"/>
            </a:endParaRPr>
          </a:p>
          <a:p>
            <a:pPr marL="1429" algn="ctr"/>
            <a:r>
              <a:rPr sz="1500" spc="-75" dirty="0">
                <a:latin typeface="Arial"/>
                <a:cs typeface="Arial"/>
              </a:rPr>
              <a:t>(Also </a:t>
            </a:r>
            <a:r>
              <a:rPr sz="1500" spc="-116" dirty="0">
                <a:latin typeface="Arial"/>
                <a:cs typeface="Arial"/>
              </a:rPr>
              <a:t>see </a:t>
            </a:r>
            <a:r>
              <a:rPr sz="1500" spc="-94" dirty="0">
                <a:latin typeface="Arial"/>
                <a:cs typeface="Arial"/>
              </a:rPr>
              <a:t>OpenAI’s</a:t>
            </a:r>
            <a:r>
              <a:rPr sz="1500" spc="-68" dirty="0">
                <a:latin typeface="Arial"/>
                <a:cs typeface="Arial"/>
              </a:rPr>
              <a:t> </a:t>
            </a:r>
            <a:r>
              <a:rPr sz="1500" spc="-153" dirty="0">
                <a:latin typeface="Arial"/>
                <a:cs typeface="Arial"/>
              </a:rPr>
              <a:t>ChatGPT,</a:t>
            </a:r>
            <a:endParaRPr sz="1500">
              <a:latin typeface="Arial"/>
              <a:cs typeface="Arial"/>
            </a:endParaRPr>
          </a:p>
          <a:p>
            <a:pPr algn="ctr">
              <a:spcBef>
                <a:spcPts val="4"/>
              </a:spcBef>
            </a:pPr>
            <a:r>
              <a:rPr sz="1500" spc="-94" dirty="0">
                <a:latin typeface="Arial"/>
                <a:cs typeface="Arial"/>
              </a:rPr>
              <a:t>Google’s </a:t>
            </a:r>
            <a:r>
              <a:rPr sz="1500" spc="-79" dirty="0">
                <a:latin typeface="Arial"/>
                <a:cs typeface="Arial"/>
              </a:rPr>
              <a:t>Bard, </a:t>
            </a:r>
            <a:r>
              <a:rPr sz="1500" spc="-53" dirty="0">
                <a:latin typeface="Arial"/>
                <a:cs typeface="Arial"/>
              </a:rPr>
              <a:t>Anthropic’s</a:t>
            </a:r>
            <a:r>
              <a:rPr sz="1500" spc="-105" dirty="0">
                <a:latin typeface="Arial"/>
                <a:cs typeface="Arial"/>
              </a:rPr>
              <a:t> </a:t>
            </a:r>
            <a:r>
              <a:rPr sz="1500" spc="-90" dirty="0">
                <a:latin typeface="Arial"/>
                <a:cs typeface="Arial"/>
              </a:rPr>
              <a:t>Claude)</a:t>
            </a:r>
            <a:endParaRPr sz="1500">
              <a:latin typeface="Arial"/>
              <a:cs typeface="Arial"/>
            </a:endParaRPr>
          </a:p>
        </p:txBody>
      </p:sp>
      <p:sp>
        <p:nvSpPr>
          <p:cNvPr id="4" name="object 4"/>
          <p:cNvSpPr/>
          <p:nvPr/>
        </p:nvSpPr>
        <p:spPr>
          <a:xfrm>
            <a:off x="515215" y="2354859"/>
            <a:ext cx="3459797" cy="178302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65725" y="1553337"/>
            <a:ext cx="3334131" cy="4171950"/>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sldNum" sz="quarter" idx="7"/>
          </p:nvPr>
        </p:nvSpPr>
        <p:spPr>
          <a:xfrm>
            <a:off x="459638" y="6543623"/>
            <a:ext cx="256540" cy="203834"/>
          </a:xfrm>
          <a:prstGeom prst="rect">
            <a:avLst/>
          </a:prstGeom>
        </p:spPr>
        <p:txBody>
          <a:bodyPr vert="horz" wrap="square" lIns="0" tIns="0" rIns="0" bIns="0" rtlCol="0">
            <a:spAutoFit/>
          </a:bodyPr>
          <a:lstStyle>
            <a:defPPr>
              <a:defRPr lang="en-DE"/>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35"/>
              </a:lnSpc>
            </a:pPr>
            <a:fld id="{81D60167-4931-47E6-BA6A-407CBD079E47}" type="slidenum">
              <a:rPr lang="en-DE" spc="-70" smtClean="0"/>
              <a:pPr marL="38100">
                <a:lnSpc>
                  <a:spcPts val="1435"/>
                </a:lnSpc>
              </a:pPr>
              <a:t>167</a:t>
            </a:fld>
            <a:endParaRPr spc="-53"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4ACA95-6D1F-DC7B-E32E-8F6A24844994}"/>
              </a:ext>
            </a:extLst>
          </p:cNvPr>
          <p:cNvPicPr>
            <a:picLocks noChangeAspect="1"/>
          </p:cNvPicPr>
          <p:nvPr/>
        </p:nvPicPr>
        <p:blipFill>
          <a:blip r:embed="rId2"/>
          <a:stretch>
            <a:fillRect/>
          </a:stretch>
        </p:blipFill>
        <p:spPr>
          <a:xfrm>
            <a:off x="929067" y="858218"/>
            <a:ext cx="7167334" cy="5142532"/>
          </a:xfrm>
          <a:prstGeom prst="rect">
            <a:avLst/>
          </a:prstGeom>
        </p:spPr>
      </p:pic>
      <p:sp>
        <p:nvSpPr>
          <p:cNvPr id="5" name="Cloud Callout 4">
            <a:extLst>
              <a:ext uri="{FF2B5EF4-FFF2-40B4-BE49-F238E27FC236}">
                <a16:creationId xmlns:a16="http://schemas.microsoft.com/office/drawing/2014/main" id="{BCD1010E-00F9-0FEE-64C1-C19F1A319A9E}"/>
              </a:ext>
            </a:extLst>
          </p:cNvPr>
          <p:cNvSpPr/>
          <p:nvPr/>
        </p:nvSpPr>
        <p:spPr>
          <a:xfrm>
            <a:off x="4437529" y="3429000"/>
            <a:ext cx="3396653" cy="1391771"/>
          </a:xfrm>
          <a:prstGeom prst="cloudCallout">
            <a:avLst>
              <a:gd name="adj1" fmla="val -38351"/>
              <a:gd name="adj2" fmla="val 668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Special case </a:t>
            </a:r>
            <a:r>
              <a:rPr lang="en-DE"/>
              <a:t>of AutoGPT – more abstract</a:t>
            </a:r>
            <a:endParaRPr lang="en-DE" dirty="0"/>
          </a:p>
        </p:txBody>
      </p:sp>
    </p:spTree>
    <p:extLst>
      <p:ext uri="{BB962C8B-B14F-4D97-AF65-F5344CB8AC3E}">
        <p14:creationId xmlns:p14="http://schemas.microsoft.com/office/powerpoint/2010/main" val="25463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35B758-088A-EAFC-3D80-7414BF50F5FA}"/>
              </a:ext>
            </a:extLst>
          </p:cNvPr>
          <p:cNvSpPr>
            <a:spLocks noGrp="1"/>
          </p:cNvSpPr>
          <p:nvPr>
            <p:ph sz="half" idx="2"/>
          </p:nvPr>
        </p:nvSpPr>
        <p:spPr/>
        <p:txBody>
          <a:bodyPr/>
          <a:lstStyle/>
          <a:p>
            <a:endParaRPr lang="en-DE"/>
          </a:p>
        </p:txBody>
      </p:sp>
      <p:sp>
        <p:nvSpPr>
          <p:cNvPr id="3" name="Text Placeholder 2">
            <a:extLst>
              <a:ext uri="{FF2B5EF4-FFF2-40B4-BE49-F238E27FC236}">
                <a16:creationId xmlns:a16="http://schemas.microsoft.com/office/drawing/2014/main" id="{AAF5D6E7-79E4-A9C2-93B0-91FBD4B522D5}"/>
              </a:ext>
            </a:extLst>
          </p:cNvPr>
          <p:cNvSpPr>
            <a:spLocks noGrp="1"/>
          </p:cNvSpPr>
          <p:nvPr>
            <p:ph type="body" idx="1"/>
          </p:nvPr>
        </p:nvSpPr>
        <p:spPr/>
        <p:txBody>
          <a:bodyPr/>
          <a:lstStyle/>
          <a:p>
            <a:endParaRPr lang="en-DE"/>
          </a:p>
        </p:txBody>
      </p:sp>
      <p:sp>
        <p:nvSpPr>
          <p:cNvPr id="4" name="Date Placeholder 3">
            <a:extLst>
              <a:ext uri="{FF2B5EF4-FFF2-40B4-BE49-F238E27FC236}">
                <a16:creationId xmlns:a16="http://schemas.microsoft.com/office/drawing/2014/main" id="{2A43257F-6C79-5875-5253-8296FC46B8F2}"/>
              </a:ext>
            </a:extLst>
          </p:cNvPr>
          <p:cNvSpPr>
            <a:spLocks noGrp="1"/>
          </p:cNvSpPr>
          <p:nvPr>
            <p:ph type="dt" sz="half" idx="10"/>
          </p:nvPr>
        </p:nvSpPr>
        <p:spPr/>
        <p:txBody>
          <a:bodyPr/>
          <a:lstStyle/>
          <a:p>
            <a:r>
              <a:rPr lang="en-DE"/>
              <a:t>UQA'2023</a:t>
            </a:r>
            <a:endParaRPr lang="de-DE" dirty="0"/>
          </a:p>
        </p:txBody>
      </p:sp>
      <p:sp>
        <p:nvSpPr>
          <p:cNvPr id="5" name="Footer Placeholder 4">
            <a:extLst>
              <a:ext uri="{FF2B5EF4-FFF2-40B4-BE49-F238E27FC236}">
                <a16:creationId xmlns:a16="http://schemas.microsoft.com/office/drawing/2014/main" id="{561CF32D-2D53-D009-8358-98E78412CDF4}"/>
              </a:ext>
            </a:extLst>
          </p:cNvPr>
          <p:cNvSpPr>
            <a:spLocks noGrp="1"/>
          </p:cNvSpPr>
          <p:nvPr>
            <p:ph type="ftr" sz="quarter" idx="3"/>
          </p:nvPr>
        </p:nvSpPr>
        <p:spPr/>
        <p:txBody>
          <a:bodyPr/>
          <a:lstStyle/>
          <a:p>
            <a:r>
              <a:rPr lang="en-US"/>
              <a:t>S. Ralf Möller | Data Linking Supported by Generative AI</a:t>
            </a:r>
            <a:endParaRPr lang="de-DE" dirty="0"/>
          </a:p>
        </p:txBody>
      </p:sp>
      <p:pic>
        <p:nvPicPr>
          <p:cNvPr id="6" name="Picture 5">
            <a:extLst>
              <a:ext uri="{FF2B5EF4-FFF2-40B4-BE49-F238E27FC236}">
                <a16:creationId xmlns:a16="http://schemas.microsoft.com/office/drawing/2014/main" id="{C24C8299-B8E4-52AD-3214-C07EDE4CD5B4}"/>
              </a:ext>
            </a:extLst>
          </p:cNvPr>
          <p:cNvPicPr>
            <a:picLocks noChangeAspect="1"/>
          </p:cNvPicPr>
          <p:nvPr/>
        </p:nvPicPr>
        <p:blipFill>
          <a:blip r:embed="rId2"/>
          <a:stretch>
            <a:fillRect/>
          </a:stretch>
        </p:blipFill>
        <p:spPr>
          <a:xfrm>
            <a:off x="0" y="767442"/>
            <a:ext cx="9144000" cy="5281082"/>
          </a:xfrm>
          <a:prstGeom prst="rect">
            <a:avLst/>
          </a:prstGeom>
        </p:spPr>
      </p:pic>
    </p:spTree>
    <p:extLst>
      <p:ext uri="{BB962C8B-B14F-4D97-AF65-F5344CB8AC3E}">
        <p14:creationId xmlns:p14="http://schemas.microsoft.com/office/powerpoint/2010/main" val="6087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3217" y="272374"/>
            <a:ext cx="7388037" cy="507153"/>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spc="13" dirty="0"/>
              <a:t>Basic </a:t>
            </a:r>
            <a:r>
              <a:rPr spc="18" dirty="0"/>
              <a:t>RNs </a:t>
            </a:r>
            <a:r>
              <a:rPr spc="9" dirty="0"/>
              <a:t>for </a:t>
            </a:r>
            <a:r>
              <a:rPr lang="de-DE" spc="13" dirty="0"/>
              <a:t>S</a:t>
            </a:r>
            <a:r>
              <a:rPr spc="13" dirty="0" err="1"/>
              <a:t>equence</a:t>
            </a:r>
            <a:r>
              <a:rPr spc="-66" dirty="0"/>
              <a:t> </a:t>
            </a:r>
            <a:r>
              <a:rPr lang="de-DE" spc="9" dirty="0"/>
              <a:t>L</a:t>
            </a:r>
            <a:r>
              <a:rPr spc="9" dirty="0" err="1"/>
              <a:t>abeling</a:t>
            </a:r>
            <a:endParaRPr spc="9" dirty="0"/>
          </a:p>
        </p:txBody>
      </p:sp>
      <p:sp>
        <p:nvSpPr>
          <p:cNvPr id="3" name="object 3"/>
          <p:cNvSpPr txBox="1"/>
          <p:nvPr/>
        </p:nvSpPr>
        <p:spPr>
          <a:xfrm>
            <a:off x="829235" y="1413692"/>
            <a:ext cx="7307356" cy="388776"/>
          </a:xfrm>
          <a:prstGeom prst="rect">
            <a:avLst/>
          </a:prstGeom>
        </p:spPr>
        <p:txBody>
          <a:bodyPr vert="horz" wrap="square" lIns="0" tIns="15128" rIns="0" bIns="0" rtlCol="0">
            <a:spAutoFit/>
          </a:bodyPr>
          <a:lstStyle/>
          <a:p>
            <a:pPr marL="11206">
              <a:spcBef>
                <a:spcPts val="119"/>
              </a:spcBef>
            </a:pPr>
            <a:r>
              <a:rPr sz="2427" spc="13" dirty="0">
                <a:latin typeface="Helvetica"/>
                <a:cs typeface="Helvetica"/>
              </a:rPr>
              <a:t>Each time step has a </a:t>
            </a:r>
            <a:r>
              <a:rPr sz="2427" spc="9" dirty="0">
                <a:latin typeface="Helvetica"/>
                <a:cs typeface="Helvetica"/>
              </a:rPr>
              <a:t>distribution </a:t>
            </a:r>
            <a:r>
              <a:rPr sz="2427" spc="13" dirty="0">
                <a:latin typeface="Helvetica"/>
                <a:cs typeface="Helvetica"/>
              </a:rPr>
              <a:t>over output</a:t>
            </a:r>
            <a:r>
              <a:rPr sz="2427" spc="-57" dirty="0">
                <a:latin typeface="Helvetica"/>
                <a:cs typeface="Helvetica"/>
              </a:rPr>
              <a:t> </a:t>
            </a:r>
            <a:r>
              <a:rPr sz="2427" spc="13" dirty="0">
                <a:latin typeface="Helvetica"/>
                <a:cs typeface="Helvetica"/>
              </a:rPr>
              <a:t>classes</a:t>
            </a:r>
            <a:endParaRPr sz="2427">
              <a:latin typeface="Helvetica"/>
              <a:cs typeface="Helvetica"/>
            </a:endParaRPr>
          </a:p>
        </p:txBody>
      </p:sp>
      <p:sp>
        <p:nvSpPr>
          <p:cNvPr id="4" name="object 4"/>
          <p:cNvSpPr txBox="1"/>
          <p:nvPr/>
        </p:nvSpPr>
        <p:spPr>
          <a:xfrm>
            <a:off x="829236" y="4764251"/>
            <a:ext cx="7342654" cy="763142"/>
          </a:xfrm>
          <a:prstGeom prst="rect">
            <a:avLst/>
          </a:prstGeom>
        </p:spPr>
        <p:txBody>
          <a:bodyPr vert="horz" wrap="square" lIns="0" tIns="3922" rIns="0" bIns="0" rtlCol="0">
            <a:spAutoFit/>
          </a:bodyPr>
          <a:lstStyle/>
          <a:p>
            <a:pPr marL="11206" marR="4483">
              <a:lnSpc>
                <a:spcPct val="103000"/>
              </a:lnSpc>
              <a:spcBef>
                <a:spcPts val="31"/>
              </a:spcBef>
            </a:pPr>
            <a:r>
              <a:rPr sz="2427" spc="13" dirty="0">
                <a:latin typeface="Helvetica"/>
                <a:cs typeface="Helvetica"/>
              </a:rPr>
              <a:t>Extension: add a </a:t>
            </a:r>
            <a:r>
              <a:rPr lang="de-DE" sz="2427" spc="13" dirty="0">
                <a:latin typeface="Helvetica"/>
                <a:cs typeface="Helvetica"/>
              </a:rPr>
              <a:t>HMM/</a:t>
            </a:r>
            <a:r>
              <a:rPr sz="2427" spc="18" dirty="0">
                <a:latin typeface="Helvetica"/>
                <a:cs typeface="Helvetica"/>
              </a:rPr>
              <a:t>CRF </a:t>
            </a:r>
            <a:r>
              <a:rPr sz="2427" spc="9" dirty="0">
                <a:latin typeface="Helvetica"/>
                <a:cs typeface="Helvetica"/>
              </a:rPr>
              <a:t>layer to </a:t>
            </a:r>
            <a:r>
              <a:rPr sz="2427" spc="13" dirty="0">
                <a:latin typeface="Helvetica"/>
                <a:cs typeface="Helvetica"/>
              </a:rPr>
              <a:t>capture</a:t>
            </a:r>
            <a:r>
              <a:rPr sz="2427" spc="-44" dirty="0">
                <a:latin typeface="Helvetica"/>
                <a:cs typeface="Helvetica"/>
              </a:rPr>
              <a:t> </a:t>
            </a:r>
            <a:r>
              <a:rPr sz="2427" spc="13" dirty="0">
                <a:latin typeface="Helvetica"/>
                <a:cs typeface="Helvetica"/>
              </a:rPr>
              <a:t>dependencies  </a:t>
            </a:r>
            <a:r>
              <a:rPr sz="2427" spc="18" dirty="0">
                <a:latin typeface="Helvetica"/>
                <a:cs typeface="Helvetica"/>
              </a:rPr>
              <a:t>among </a:t>
            </a:r>
            <a:r>
              <a:rPr sz="2427" spc="13" dirty="0">
                <a:latin typeface="Helvetica"/>
                <a:cs typeface="Helvetica"/>
              </a:rPr>
              <a:t>labels </a:t>
            </a:r>
            <a:r>
              <a:rPr sz="2427" spc="9" dirty="0">
                <a:latin typeface="Helvetica"/>
                <a:cs typeface="Helvetica"/>
              </a:rPr>
              <a:t>of </a:t>
            </a:r>
            <a:r>
              <a:rPr sz="2427" spc="13" dirty="0">
                <a:latin typeface="Helvetica"/>
                <a:cs typeface="Helvetica"/>
              </a:rPr>
              <a:t>adjacent</a:t>
            </a:r>
            <a:r>
              <a:rPr sz="2427" spc="-31" dirty="0">
                <a:latin typeface="Helvetica"/>
                <a:cs typeface="Helvetica"/>
              </a:rPr>
              <a:t> </a:t>
            </a:r>
            <a:r>
              <a:rPr sz="2427" spc="13" dirty="0">
                <a:latin typeface="Helvetica"/>
                <a:cs typeface="Helvetica"/>
              </a:rPr>
              <a:t>tokens.</a:t>
            </a:r>
            <a:endParaRPr sz="2427" dirty="0">
              <a:latin typeface="Helvetica"/>
              <a:cs typeface="Helvetica"/>
            </a:endParaRPr>
          </a:p>
        </p:txBody>
      </p:sp>
      <p:sp>
        <p:nvSpPr>
          <p:cNvPr id="5" name="object 5"/>
          <p:cNvSpPr/>
          <p:nvPr/>
        </p:nvSpPr>
        <p:spPr>
          <a:xfrm>
            <a:off x="1838561" y="2182980"/>
            <a:ext cx="798979" cy="399490"/>
          </a:xfrm>
          <a:custGeom>
            <a:avLst/>
            <a:gdLst/>
            <a:ahLst/>
            <a:cxnLst/>
            <a:rect l="l" t="t" r="r" b="b"/>
            <a:pathLst>
              <a:path w="905510" h="452755">
                <a:moveTo>
                  <a:pt x="75456" y="0"/>
                </a:moveTo>
                <a:lnTo>
                  <a:pt x="830022" y="0"/>
                </a:lnTo>
                <a:lnTo>
                  <a:pt x="859393" y="5929"/>
                </a:lnTo>
                <a:lnTo>
                  <a:pt x="883378" y="22100"/>
                </a:lnTo>
                <a:lnTo>
                  <a:pt x="899549" y="46085"/>
                </a:lnTo>
                <a:lnTo>
                  <a:pt x="905479" y="75456"/>
                </a:lnTo>
                <a:lnTo>
                  <a:pt x="905479" y="377282"/>
                </a:lnTo>
                <a:lnTo>
                  <a:pt x="899549" y="406654"/>
                </a:lnTo>
                <a:lnTo>
                  <a:pt x="883378" y="430638"/>
                </a:lnTo>
                <a:lnTo>
                  <a:pt x="859393" y="446809"/>
                </a:lnTo>
                <a:lnTo>
                  <a:pt x="830022" y="452739"/>
                </a:lnTo>
                <a:lnTo>
                  <a:pt x="75456" y="452739"/>
                </a:lnTo>
                <a:lnTo>
                  <a:pt x="46085" y="446809"/>
                </a:lnTo>
                <a:lnTo>
                  <a:pt x="22100" y="430638"/>
                </a:lnTo>
                <a:lnTo>
                  <a:pt x="5929" y="406654"/>
                </a:lnTo>
                <a:lnTo>
                  <a:pt x="0" y="377282"/>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6" name="object 6"/>
          <p:cNvSpPr/>
          <p:nvPr/>
        </p:nvSpPr>
        <p:spPr>
          <a:xfrm>
            <a:off x="1838561" y="4047202"/>
            <a:ext cx="798979" cy="133350"/>
          </a:xfrm>
          <a:custGeom>
            <a:avLst/>
            <a:gdLst/>
            <a:ahLst/>
            <a:cxnLst/>
            <a:rect l="l" t="t" r="r" b="b"/>
            <a:pathLst>
              <a:path w="905510" h="151129">
                <a:moveTo>
                  <a:pt x="75456" y="0"/>
                </a:moveTo>
                <a:lnTo>
                  <a:pt x="830022" y="0"/>
                </a:lnTo>
                <a:lnTo>
                  <a:pt x="859393" y="5929"/>
                </a:lnTo>
                <a:lnTo>
                  <a:pt x="883378" y="22100"/>
                </a:lnTo>
                <a:lnTo>
                  <a:pt x="899549" y="46085"/>
                </a:lnTo>
                <a:lnTo>
                  <a:pt x="905479" y="75456"/>
                </a:lnTo>
                <a:lnTo>
                  <a:pt x="899549" y="104827"/>
                </a:lnTo>
                <a:lnTo>
                  <a:pt x="883378" y="128812"/>
                </a:lnTo>
                <a:lnTo>
                  <a:pt x="859393" y="144983"/>
                </a:lnTo>
                <a:lnTo>
                  <a:pt x="830022" y="150913"/>
                </a:lnTo>
                <a:lnTo>
                  <a:pt x="75456" y="150913"/>
                </a:lnTo>
                <a:lnTo>
                  <a:pt x="46085" y="144983"/>
                </a:lnTo>
                <a:lnTo>
                  <a:pt x="22100" y="128812"/>
                </a:lnTo>
                <a:lnTo>
                  <a:pt x="5929" y="104827"/>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7" name="object 7"/>
          <p:cNvSpPr txBox="1"/>
          <p:nvPr/>
        </p:nvSpPr>
        <p:spPr>
          <a:xfrm>
            <a:off x="2081007" y="4026943"/>
            <a:ext cx="314325" cy="154549"/>
          </a:xfrm>
          <a:prstGeom prst="rect">
            <a:avLst/>
          </a:prstGeom>
        </p:spPr>
        <p:txBody>
          <a:bodyPr vert="horz" wrap="square" lIns="0" tIns="11766" rIns="0" bIns="0" rtlCol="0">
            <a:spAutoFit/>
          </a:bodyPr>
          <a:lstStyle/>
          <a:p>
            <a:pPr marL="11206">
              <a:spcBef>
                <a:spcPts val="93"/>
              </a:spcBef>
            </a:pPr>
            <a:r>
              <a:rPr sz="927" dirty="0">
                <a:latin typeface="Helvetica Neue"/>
                <a:cs typeface="Helvetica Neue"/>
              </a:rPr>
              <a:t>Janet</a:t>
            </a:r>
            <a:endParaRPr sz="927">
              <a:latin typeface="Helvetica Neue"/>
              <a:cs typeface="Helvetica Neue"/>
            </a:endParaRPr>
          </a:p>
        </p:txBody>
      </p:sp>
      <p:sp>
        <p:nvSpPr>
          <p:cNvPr id="8" name="object 8"/>
          <p:cNvSpPr/>
          <p:nvPr/>
        </p:nvSpPr>
        <p:spPr>
          <a:xfrm>
            <a:off x="2704092" y="4047202"/>
            <a:ext cx="798979" cy="133350"/>
          </a:xfrm>
          <a:custGeom>
            <a:avLst/>
            <a:gdLst/>
            <a:ahLst/>
            <a:cxnLst/>
            <a:rect l="l" t="t" r="r" b="b"/>
            <a:pathLst>
              <a:path w="905510" h="151129">
                <a:moveTo>
                  <a:pt x="75456" y="0"/>
                </a:moveTo>
                <a:lnTo>
                  <a:pt x="830022" y="0"/>
                </a:lnTo>
                <a:lnTo>
                  <a:pt x="859393" y="5929"/>
                </a:lnTo>
                <a:lnTo>
                  <a:pt x="883378" y="22100"/>
                </a:lnTo>
                <a:lnTo>
                  <a:pt x="899549" y="46085"/>
                </a:lnTo>
                <a:lnTo>
                  <a:pt x="905479" y="75456"/>
                </a:lnTo>
                <a:lnTo>
                  <a:pt x="899549" y="104827"/>
                </a:lnTo>
                <a:lnTo>
                  <a:pt x="883378" y="128812"/>
                </a:lnTo>
                <a:lnTo>
                  <a:pt x="859393" y="144983"/>
                </a:lnTo>
                <a:lnTo>
                  <a:pt x="830022" y="150913"/>
                </a:lnTo>
                <a:lnTo>
                  <a:pt x="75456" y="150913"/>
                </a:lnTo>
                <a:lnTo>
                  <a:pt x="46085" y="144983"/>
                </a:lnTo>
                <a:lnTo>
                  <a:pt x="22100" y="128812"/>
                </a:lnTo>
                <a:lnTo>
                  <a:pt x="5929" y="104827"/>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9" name="object 9"/>
          <p:cNvSpPr txBox="1"/>
          <p:nvPr/>
        </p:nvSpPr>
        <p:spPr>
          <a:xfrm>
            <a:off x="3008087" y="4026943"/>
            <a:ext cx="191060" cy="154549"/>
          </a:xfrm>
          <a:prstGeom prst="rect">
            <a:avLst/>
          </a:prstGeom>
        </p:spPr>
        <p:txBody>
          <a:bodyPr vert="horz" wrap="square" lIns="0" tIns="11766" rIns="0" bIns="0" rtlCol="0">
            <a:spAutoFit/>
          </a:bodyPr>
          <a:lstStyle/>
          <a:p>
            <a:pPr marL="11206">
              <a:spcBef>
                <a:spcPts val="93"/>
              </a:spcBef>
            </a:pPr>
            <a:r>
              <a:rPr sz="927" dirty="0">
                <a:latin typeface="Helvetica Neue"/>
                <a:cs typeface="Helvetica Neue"/>
              </a:rPr>
              <a:t>will</a:t>
            </a:r>
            <a:endParaRPr sz="927">
              <a:latin typeface="Helvetica Neue"/>
              <a:cs typeface="Helvetica Neue"/>
            </a:endParaRPr>
          </a:p>
        </p:txBody>
      </p:sp>
      <p:sp>
        <p:nvSpPr>
          <p:cNvPr id="10" name="object 10"/>
          <p:cNvSpPr/>
          <p:nvPr/>
        </p:nvSpPr>
        <p:spPr>
          <a:xfrm>
            <a:off x="3569623" y="4047202"/>
            <a:ext cx="798979" cy="133350"/>
          </a:xfrm>
          <a:custGeom>
            <a:avLst/>
            <a:gdLst/>
            <a:ahLst/>
            <a:cxnLst/>
            <a:rect l="l" t="t" r="r" b="b"/>
            <a:pathLst>
              <a:path w="905510" h="151129">
                <a:moveTo>
                  <a:pt x="75456" y="0"/>
                </a:moveTo>
                <a:lnTo>
                  <a:pt x="830022" y="0"/>
                </a:lnTo>
                <a:lnTo>
                  <a:pt x="859393" y="5929"/>
                </a:lnTo>
                <a:lnTo>
                  <a:pt x="883378" y="22100"/>
                </a:lnTo>
                <a:lnTo>
                  <a:pt x="899549" y="46085"/>
                </a:lnTo>
                <a:lnTo>
                  <a:pt x="905479" y="75456"/>
                </a:lnTo>
                <a:lnTo>
                  <a:pt x="899549" y="104827"/>
                </a:lnTo>
                <a:lnTo>
                  <a:pt x="883378" y="128812"/>
                </a:lnTo>
                <a:lnTo>
                  <a:pt x="859393" y="144983"/>
                </a:lnTo>
                <a:lnTo>
                  <a:pt x="830022" y="150913"/>
                </a:lnTo>
                <a:lnTo>
                  <a:pt x="75456" y="150913"/>
                </a:lnTo>
                <a:lnTo>
                  <a:pt x="46085" y="144983"/>
                </a:lnTo>
                <a:lnTo>
                  <a:pt x="22100" y="128812"/>
                </a:lnTo>
                <a:lnTo>
                  <a:pt x="5929" y="104827"/>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11" name="object 11"/>
          <p:cNvSpPr txBox="1"/>
          <p:nvPr/>
        </p:nvSpPr>
        <p:spPr>
          <a:xfrm>
            <a:off x="3828522" y="4026943"/>
            <a:ext cx="281268" cy="154549"/>
          </a:xfrm>
          <a:prstGeom prst="rect">
            <a:avLst/>
          </a:prstGeom>
        </p:spPr>
        <p:txBody>
          <a:bodyPr vert="horz" wrap="square" lIns="0" tIns="11766" rIns="0" bIns="0" rtlCol="0">
            <a:spAutoFit/>
          </a:bodyPr>
          <a:lstStyle/>
          <a:p>
            <a:pPr marL="11206">
              <a:spcBef>
                <a:spcPts val="93"/>
              </a:spcBef>
            </a:pPr>
            <a:r>
              <a:rPr sz="927" dirty="0">
                <a:latin typeface="Helvetica Neue"/>
                <a:cs typeface="Helvetica Neue"/>
              </a:rPr>
              <a:t>back</a:t>
            </a:r>
            <a:endParaRPr sz="927">
              <a:latin typeface="Helvetica Neue"/>
              <a:cs typeface="Helvetica Neue"/>
            </a:endParaRPr>
          </a:p>
        </p:txBody>
      </p:sp>
      <p:sp>
        <p:nvSpPr>
          <p:cNvPr id="12" name="object 12"/>
          <p:cNvSpPr/>
          <p:nvPr/>
        </p:nvSpPr>
        <p:spPr>
          <a:xfrm>
            <a:off x="2215843" y="2596512"/>
            <a:ext cx="44824" cy="59391"/>
          </a:xfrm>
          <a:custGeom>
            <a:avLst/>
            <a:gdLst/>
            <a:ahLst/>
            <a:cxnLst/>
            <a:rect l="l" t="t" r="r" b="b"/>
            <a:pathLst>
              <a:path w="50800" h="67310">
                <a:moveTo>
                  <a:pt x="25152" y="0"/>
                </a:moveTo>
                <a:lnTo>
                  <a:pt x="0" y="67073"/>
                </a:lnTo>
                <a:lnTo>
                  <a:pt x="50304" y="67073"/>
                </a:lnTo>
                <a:lnTo>
                  <a:pt x="25152" y="0"/>
                </a:lnTo>
                <a:close/>
              </a:path>
            </a:pathLst>
          </a:custGeom>
          <a:solidFill>
            <a:srgbClr val="000000"/>
          </a:solidFill>
        </p:spPr>
        <p:txBody>
          <a:bodyPr wrap="square" lIns="0" tIns="0" rIns="0" bIns="0" rtlCol="0"/>
          <a:lstStyle/>
          <a:p>
            <a:endParaRPr/>
          </a:p>
        </p:txBody>
      </p:sp>
      <p:sp>
        <p:nvSpPr>
          <p:cNvPr id="13" name="object 13"/>
          <p:cNvSpPr/>
          <p:nvPr/>
        </p:nvSpPr>
        <p:spPr>
          <a:xfrm>
            <a:off x="2215843" y="259651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14" name="object 14"/>
          <p:cNvSpPr/>
          <p:nvPr/>
        </p:nvSpPr>
        <p:spPr>
          <a:xfrm>
            <a:off x="2238036" y="3654384"/>
            <a:ext cx="0" cy="393326"/>
          </a:xfrm>
          <a:custGeom>
            <a:avLst/>
            <a:gdLst/>
            <a:ahLst/>
            <a:cxnLst/>
            <a:rect l="l" t="t" r="r" b="b"/>
            <a:pathLst>
              <a:path h="445770">
                <a:moveTo>
                  <a:pt x="0" y="445193"/>
                </a:moveTo>
                <a:lnTo>
                  <a:pt x="0" y="0"/>
                </a:lnTo>
              </a:path>
            </a:pathLst>
          </a:custGeom>
          <a:ln w="8384">
            <a:solidFill>
              <a:srgbClr val="000000"/>
            </a:solidFill>
          </a:ln>
        </p:spPr>
        <p:txBody>
          <a:bodyPr wrap="square" lIns="0" tIns="0" rIns="0" bIns="0" rtlCol="0"/>
          <a:lstStyle/>
          <a:p>
            <a:endParaRPr/>
          </a:p>
        </p:txBody>
      </p:sp>
      <p:sp>
        <p:nvSpPr>
          <p:cNvPr id="15" name="object 15"/>
          <p:cNvSpPr/>
          <p:nvPr/>
        </p:nvSpPr>
        <p:spPr>
          <a:xfrm>
            <a:off x="2215843" y="3595203"/>
            <a:ext cx="44824" cy="59391"/>
          </a:xfrm>
          <a:custGeom>
            <a:avLst/>
            <a:gdLst/>
            <a:ahLst/>
            <a:cxnLst/>
            <a:rect l="l" t="t" r="r" b="b"/>
            <a:pathLst>
              <a:path w="50800" h="67310">
                <a:moveTo>
                  <a:pt x="25152" y="0"/>
                </a:moveTo>
                <a:lnTo>
                  <a:pt x="0" y="67072"/>
                </a:lnTo>
                <a:lnTo>
                  <a:pt x="50304" y="67072"/>
                </a:lnTo>
                <a:lnTo>
                  <a:pt x="25152" y="0"/>
                </a:lnTo>
                <a:close/>
              </a:path>
            </a:pathLst>
          </a:custGeom>
          <a:solidFill>
            <a:srgbClr val="000000"/>
          </a:solidFill>
        </p:spPr>
        <p:txBody>
          <a:bodyPr wrap="square" lIns="0" tIns="0" rIns="0" bIns="0" rtlCol="0"/>
          <a:lstStyle/>
          <a:p>
            <a:endParaRPr/>
          </a:p>
        </p:txBody>
      </p:sp>
      <p:sp>
        <p:nvSpPr>
          <p:cNvPr id="16" name="object 16"/>
          <p:cNvSpPr/>
          <p:nvPr/>
        </p:nvSpPr>
        <p:spPr>
          <a:xfrm>
            <a:off x="2215843" y="359520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17" name="object 17"/>
          <p:cNvSpPr/>
          <p:nvPr/>
        </p:nvSpPr>
        <p:spPr>
          <a:xfrm>
            <a:off x="3103568" y="3654384"/>
            <a:ext cx="0" cy="393326"/>
          </a:xfrm>
          <a:custGeom>
            <a:avLst/>
            <a:gdLst/>
            <a:ahLst/>
            <a:cxnLst/>
            <a:rect l="l" t="t" r="r" b="b"/>
            <a:pathLst>
              <a:path h="445770">
                <a:moveTo>
                  <a:pt x="0" y="445193"/>
                </a:moveTo>
                <a:lnTo>
                  <a:pt x="0" y="0"/>
                </a:lnTo>
              </a:path>
            </a:pathLst>
          </a:custGeom>
          <a:ln w="8384">
            <a:solidFill>
              <a:srgbClr val="000000"/>
            </a:solidFill>
          </a:ln>
        </p:spPr>
        <p:txBody>
          <a:bodyPr wrap="square" lIns="0" tIns="0" rIns="0" bIns="0" rtlCol="0"/>
          <a:lstStyle/>
          <a:p>
            <a:endParaRPr/>
          </a:p>
        </p:txBody>
      </p:sp>
      <p:sp>
        <p:nvSpPr>
          <p:cNvPr id="18" name="object 18"/>
          <p:cNvSpPr/>
          <p:nvPr/>
        </p:nvSpPr>
        <p:spPr>
          <a:xfrm>
            <a:off x="3081375" y="3595203"/>
            <a:ext cx="44824" cy="59391"/>
          </a:xfrm>
          <a:custGeom>
            <a:avLst/>
            <a:gdLst/>
            <a:ahLst/>
            <a:cxnLst/>
            <a:rect l="l" t="t" r="r" b="b"/>
            <a:pathLst>
              <a:path w="50800" h="67310">
                <a:moveTo>
                  <a:pt x="25151" y="0"/>
                </a:moveTo>
                <a:lnTo>
                  <a:pt x="0" y="67072"/>
                </a:lnTo>
                <a:lnTo>
                  <a:pt x="50303" y="67072"/>
                </a:lnTo>
                <a:lnTo>
                  <a:pt x="25151" y="0"/>
                </a:lnTo>
                <a:close/>
              </a:path>
            </a:pathLst>
          </a:custGeom>
          <a:solidFill>
            <a:srgbClr val="000000"/>
          </a:solidFill>
        </p:spPr>
        <p:txBody>
          <a:bodyPr wrap="square" lIns="0" tIns="0" rIns="0" bIns="0" rtlCol="0"/>
          <a:lstStyle/>
          <a:p>
            <a:endParaRPr/>
          </a:p>
        </p:txBody>
      </p:sp>
      <p:sp>
        <p:nvSpPr>
          <p:cNvPr id="19" name="object 19"/>
          <p:cNvSpPr/>
          <p:nvPr/>
        </p:nvSpPr>
        <p:spPr>
          <a:xfrm>
            <a:off x="3081375" y="359520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20" name="object 20"/>
          <p:cNvSpPr/>
          <p:nvPr/>
        </p:nvSpPr>
        <p:spPr>
          <a:xfrm>
            <a:off x="3969100" y="3654384"/>
            <a:ext cx="0" cy="393326"/>
          </a:xfrm>
          <a:custGeom>
            <a:avLst/>
            <a:gdLst/>
            <a:ahLst/>
            <a:cxnLst/>
            <a:rect l="l" t="t" r="r" b="b"/>
            <a:pathLst>
              <a:path h="445770">
                <a:moveTo>
                  <a:pt x="0" y="445193"/>
                </a:moveTo>
                <a:lnTo>
                  <a:pt x="0" y="0"/>
                </a:lnTo>
              </a:path>
            </a:pathLst>
          </a:custGeom>
          <a:ln w="8384">
            <a:solidFill>
              <a:srgbClr val="000000"/>
            </a:solidFill>
          </a:ln>
        </p:spPr>
        <p:txBody>
          <a:bodyPr wrap="square" lIns="0" tIns="0" rIns="0" bIns="0" rtlCol="0"/>
          <a:lstStyle/>
          <a:p>
            <a:endParaRPr/>
          </a:p>
        </p:txBody>
      </p:sp>
      <p:sp>
        <p:nvSpPr>
          <p:cNvPr id="21" name="object 21"/>
          <p:cNvSpPr/>
          <p:nvPr/>
        </p:nvSpPr>
        <p:spPr>
          <a:xfrm>
            <a:off x="3946907" y="3595203"/>
            <a:ext cx="44824" cy="59391"/>
          </a:xfrm>
          <a:custGeom>
            <a:avLst/>
            <a:gdLst/>
            <a:ahLst/>
            <a:cxnLst/>
            <a:rect l="l" t="t" r="r" b="b"/>
            <a:pathLst>
              <a:path w="50800" h="67310">
                <a:moveTo>
                  <a:pt x="25152" y="0"/>
                </a:moveTo>
                <a:lnTo>
                  <a:pt x="0" y="67072"/>
                </a:lnTo>
                <a:lnTo>
                  <a:pt x="50304" y="67072"/>
                </a:lnTo>
                <a:lnTo>
                  <a:pt x="25152" y="0"/>
                </a:lnTo>
                <a:close/>
              </a:path>
            </a:pathLst>
          </a:custGeom>
          <a:solidFill>
            <a:srgbClr val="000000"/>
          </a:solidFill>
        </p:spPr>
        <p:txBody>
          <a:bodyPr wrap="square" lIns="0" tIns="0" rIns="0" bIns="0" rtlCol="0"/>
          <a:lstStyle/>
          <a:p>
            <a:endParaRPr/>
          </a:p>
        </p:txBody>
      </p:sp>
      <p:sp>
        <p:nvSpPr>
          <p:cNvPr id="22" name="object 22"/>
          <p:cNvSpPr/>
          <p:nvPr/>
        </p:nvSpPr>
        <p:spPr>
          <a:xfrm>
            <a:off x="3946906" y="359520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23" name="object 23"/>
          <p:cNvSpPr/>
          <p:nvPr/>
        </p:nvSpPr>
        <p:spPr>
          <a:xfrm>
            <a:off x="2265058" y="2479561"/>
            <a:ext cx="39781" cy="36419"/>
          </a:xfrm>
          <a:custGeom>
            <a:avLst/>
            <a:gdLst/>
            <a:ahLst/>
            <a:cxnLst/>
            <a:rect l="l" t="t" r="r" b="b"/>
            <a:pathLst>
              <a:path w="45085" h="41275">
                <a:moveTo>
                  <a:pt x="0" y="0"/>
                </a:moveTo>
                <a:lnTo>
                  <a:pt x="44832" y="0"/>
                </a:lnTo>
                <a:lnTo>
                  <a:pt x="44832" y="41158"/>
                </a:lnTo>
                <a:lnTo>
                  <a:pt x="0" y="41158"/>
                </a:lnTo>
                <a:lnTo>
                  <a:pt x="0" y="0"/>
                </a:lnTo>
                <a:close/>
              </a:path>
            </a:pathLst>
          </a:custGeom>
          <a:ln w="4192">
            <a:solidFill>
              <a:srgbClr val="000000"/>
            </a:solidFill>
          </a:ln>
        </p:spPr>
        <p:txBody>
          <a:bodyPr wrap="square" lIns="0" tIns="0" rIns="0" bIns="0" rtlCol="0"/>
          <a:lstStyle/>
          <a:p>
            <a:endParaRPr/>
          </a:p>
        </p:txBody>
      </p:sp>
      <p:sp>
        <p:nvSpPr>
          <p:cNvPr id="24" name="object 24"/>
          <p:cNvSpPr/>
          <p:nvPr/>
        </p:nvSpPr>
        <p:spPr>
          <a:xfrm>
            <a:off x="2104878" y="2449298"/>
            <a:ext cx="42022" cy="66675"/>
          </a:xfrm>
          <a:custGeom>
            <a:avLst/>
            <a:gdLst/>
            <a:ahLst/>
            <a:cxnLst/>
            <a:rect l="l" t="t" r="r" b="b"/>
            <a:pathLst>
              <a:path w="47625" h="75564">
                <a:moveTo>
                  <a:pt x="0" y="0"/>
                </a:moveTo>
                <a:lnTo>
                  <a:pt x="47419" y="0"/>
                </a:lnTo>
                <a:lnTo>
                  <a:pt x="47419" y="75456"/>
                </a:lnTo>
                <a:lnTo>
                  <a:pt x="0" y="75456"/>
                </a:lnTo>
                <a:lnTo>
                  <a:pt x="0" y="0"/>
                </a:lnTo>
                <a:close/>
              </a:path>
            </a:pathLst>
          </a:custGeom>
          <a:ln w="4192">
            <a:solidFill>
              <a:srgbClr val="000000"/>
            </a:solidFill>
          </a:ln>
        </p:spPr>
        <p:txBody>
          <a:bodyPr wrap="square" lIns="0" tIns="0" rIns="0" bIns="0" rtlCol="0"/>
          <a:lstStyle/>
          <a:p>
            <a:endParaRPr/>
          </a:p>
        </p:txBody>
      </p:sp>
      <p:sp>
        <p:nvSpPr>
          <p:cNvPr id="25" name="object 25"/>
          <p:cNvSpPr/>
          <p:nvPr/>
        </p:nvSpPr>
        <p:spPr>
          <a:xfrm>
            <a:off x="2065320" y="2249560"/>
            <a:ext cx="39781" cy="266700"/>
          </a:xfrm>
          <a:custGeom>
            <a:avLst/>
            <a:gdLst/>
            <a:ahLst/>
            <a:cxnLst/>
            <a:rect l="l" t="t" r="r" b="b"/>
            <a:pathLst>
              <a:path w="45085" h="302260">
                <a:moveTo>
                  <a:pt x="0" y="0"/>
                </a:moveTo>
                <a:lnTo>
                  <a:pt x="44832" y="0"/>
                </a:lnTo>
                <a:lnTo>
                  <a:pt x="44832" y="301826"/>
                </a:lnTo>
                <a:lnTo>
                  <a:pt x="0" y="301826"/>
                </a:lnTo>
                <a:lnTo>
                  <a:pt x="0" y="0"/>
                </a:lnTo>
                <a:close/>
              </a:path>
            </a:pathLst>
          </a:custGeom>
          <a:ln w="4192">
            <a:solidFill>
              <a:srgbClr val="000000"/>
            </a:solidFill>
          </a:ln>
        </p:spPr>
        <p:txBody>
          <a:bodyPr wrap="square" lIns="0" tIns="0" rIns="0" bIns="0" rtlCol="0"/>
          <a:lstStyle/>
          <a:p>
            <a:endParaRPr/>
          </a:p>
        </p:txBody>
      </p:sp>
      <p:sp>
        <p:nvSpPr>
          <p:cNvPr id="26" name="object 26"/>
          <p:cNvSpPr/>
          <p:nvPr/>
        </p:nvSpPr>
        <p:spPr>
          <a:xfrm>
            <a:off x="2217379"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27" name="object 27"/>
          <p:cNvSpPr/>
          <p:nvPr/>
        </p:nvSpPr>
        <p:spPr>
          <a:xfrm>
            <a:off x="2171458" y="2365771"/>
            <a:ext cx="39781" cy="150159"/>
          </a:xfrm>
          <a:custGeom>
            <a:avLst/>
            <a:gdLst/>
            <a:ahLst/>
            <a:cxnLst/>
            <a:rect l="l" t="t" r="r" b="b"/>
            <a:pathLst>
              <a:path w="45085" h="170180">
                <a:moveTo>
                  <a:pt x="0" y="0"/>
                </a:moveTo>
                <a:lnTo>
                  <a:pt x="44832" y="0"/>
                </a:lnTo>
                <a:lnTo>
                  <a:pt x="44832" y="170120"/>
                </a:lnTo>
                <a:lnTo>
                  <a:pt x="0" y="170120"/>
                </a:lnTo>
                <a:lnTo>
                  <a:pt x="0" y="0"/>
                </a:lnTo>
                <a:close/>
              </a:path>
            </a:pathLst>
          </a:custGeom>
          <a:ln w="4192">
            <a:solidFill>
              <a:srgbClr val="000000"/>
            </a:solidFill>
          </a:ln>
        </p:spPr>
        <p:txBody>
          <a:bodyPr wrap="square" lIns="0" tIns="0" rIns="0" bIns="0" rtlCol="0"/>
          <a:lstStyle/>
          <a:p>
            <a:endParaRPr/>
          </a:p>
        </p:txBody>
      </p:sp>
      <p:sp>
        <p:nvSpPr>
          <p:cNvPr id="28" name="object 28"/>
          <p:cNvSpPr/>
          <p:nvPr/>
        </p:nvSpPr>
        <p:spPr>
          <a:xfrm>
            <a:off x="2307798"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29" name="object 29"/>
          <p:cNvSpPr/>
          <p:nvPr/>
        </p:nvSpPr>
        <p:spPr>
          <a:xfrm>
            <a:off x="2353007"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30" name="object 30"/>
          <p:cNvSpPr/>
          <p:nvPr/>
        </p:nvSpPr>
        <p:spPr>
          <a:xfrm>
            <a:off x="2398216" y="2432216"/>
            <a:ext cx="39781" cy="84044"/>
          </a:xfrm>
          <a:custGeom>
            <a:avLst/>
            <a:gdLst/>
            <a:ahLst/>
            <a:cxnLst/>
            <a:rect l="l" t="t" r="r" b="b"/>
            <a:pathLst>
              <a:path w="45085" h="95250">
                <a:moveTo>
                  <a:pt x="0" y="0"/>
                </a:moveTo>
                <a:lnTo>
                  <a:pt x="44832" y="0"/>
                </a:lnTo>
                <a:lnTo>
                  <a:pt x="44832" y="94816"/>
                </a:lnTo>
                <a:lnTo>
                  <a:pt x="0" y="94816"/>
                </a:lnTo>
                <a:lnTo>
                  <a:pt x="0" y="0"/>
                </a:lnTo>
                <a:close/>
              </a:path>
            </a:pathLst>
          </a:custGeom>
          <a:ln w="4192">
            <a:solidFill>
              <a:srgbClr val="000000"/>
            </a:solidFill>
          </a:ln>
        </p:spPr>
        <p:txBody>
          <a:bodyPr wrap="square" lIns="0" tIns="0" rIns="0" bIns="0" rtlCol="0"/>
          <a:lstStyle/>
          <a:p>
            <a:endParaRPr/>
          </a:p>
        </p:txBody>
      </p:sp>
      <p:sp>
        <p:nvSpPr>
          <p:cNvPr id="31" name="object 31"/>
          <p:cNvSpPr/>
          <p:nvPr/>
        </p:nvSpPr>
        <p:spPr>
          <a:xfrm>
            <a:off x="2704092" y="2182980"/>
            <a:ext cx="798979" cy="399490"/>
          </a:xfrm>
          <a:custGeom>
            <a:avLst/>
            <a:gdLst/>
            <a:ahLst/>
            <a:cxnLst/>
            <a:rect l="l" t="t" r="r" b="b"/>
            <a:pathLst>
              <a:path w="905510" h="452755">
                <a:moveTo>
                  <a:pt x="75456" y="0"/>
                </a:moveTo>
                <a:lnTo>
                  <a:pt x="830022" y="0"/>
                </a:lnTo>
                <a:lnTo>
                  <a:pt x="859393" y="5929"/>
                </a:lnTo>
                <a:lnTo>
                  <a:pt x="883378" y="22100"/>
                </a:lnTo>
                <a:lnTo>
                  <a:pt x="899549" y="46085"/>
                </a:lnTo>
                <a:lnTo>
                  <a:pt x="905479" y="75456"/>
                </a:lnTo>
                <a:lnTo>
                  <a:pt x="905479" y="377282"/>
                </a:lnTo>
                <a:lnTo>
                  <a:pt x="899549" y="406654"/>
                </a:lnTo>
                <a:lnTo>
                  <a:pt x="883378" y="430638"/>
                </a:lnTo>
                <a:lnTo>
                  <a:pt x="859393" y="446809"/>
                </a:lnTo>
                <a:lnTo>
                  <a:pt x="830022" y="452739"/>
                </a:lnTo>
                <a:lnTo>
                  <a:pt x="75456" y="452739"/>
                </a:lnTo>
                <a:lnTo>
                  <a:pt x="46085" y="446809"/>
                </a:lnTo>
                <a:lnTo>
                  <a:pt x="22100" y="430638"/>
                </a:lnTo>
                <a:lnTo>
                  <a:pt x="5929" y="406654"/>
                </a:lnTo>
                <a:lnTo>
                  <a:pt x="0" y="377282"/>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32" name="object 32"/>
          <p:cNvSpPr/>
          <p:nvPr/>
        </p:nvSpPr>
        <p:spPr>
          <a:xfrm>
            <a:off x="3081375" y="2596512"/>
            <a:ext cx="44824" cy="59391"/>
          </a:xfrm>
          <a:custGeom>
            <a:avLst/>
            <a:gdLst/>
            <a:ahLst/>
            <a:cxnLst/>
            <a:rect l="l" t="t" r="r" b="b"/>
            <a:pathLst>
              <a:path w="50800" h="67310">
                <a:moveTo>
                  <a:pt x="25151" y="0"/>
                </a:moveTo>
                <a:lnTo>
                  <a:pt x="0" y="67073"/>
                </a:lnTo>
                <a:lnTo>
                  <a:pt x="50303" y="67073"/>
                </a:lnTo>
                <a:lnTo>
                  <a:pt x="25151" y="0"/>
                </a:lnTo>
                <a:close/>
              </a:path>
            </a:pathLst>
          </a:custGeom>
          <a:solidFill>
            <a:srgbClr val="000000"/>
          </a:solidFill>
        </p:spPr>
        <p:txBody>
          <a:bodyPr wrap="square" lIns="0" tIns="0" rIns="0" bIns="0" rtlCol="0"/>
          <a:lstStyle/>
          <a:p>
            <a:endParaRPr/>
          </a:p>
        </p:txBody>
      </p:sp>
      <p:sp>
        <p:nvSpPr>
          <p:cNvPr id="33" name="object 33"/>
          <p:cNvSpPr/>
          <p:nvPr/>
        </p:nvSpPr>
        <p:spPr>
          <a:xfrm>
            <a:off x="3081375" y="259651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34" name="object 34"/>
          <p:cNvSpPr/>
          <p:nvPr/>
        </p:nvSpPr>
        <p:spPr>
          <a:xfrm>
            <a:off x="3569623" y="2182980"/>
            <a:ext cx="798979" cy="399490"/>
          </a:xfrm>
          <a:custGeom>
            <a:avLst/>
            <a:gdLst/>
            <a:ahLst/>
            <a:cxnLst/>
            <a:rect l="l" t="t" r="r" b="b"/>
            <a:pathLst>
              <a:path w="905510" h="452755">
                <a:moveTo>
                  <a:pt x="75456" y="0"/>
                </a:moveTo>
                <a:lnTo>
                  <a:pt x="830022" y="0"/>
                </a:lnTo>
                <a:lnTo>
                  <a:pt x="859393" y="5929"/>
                </a:lnTo>
                <a:lnTo>
                  <a:pt x="883378" y="22100"/>
                </a:lnTo>
                <a:lnTo>
                  <a:pt x="899549" y="46085"/>
                </a:lnTo>
                <a:lnTo>
                  <a:pt x="905479" y="75456"/>
                </a:lnTo>
                <a:lnTo>
                  <a:pt x="905479" y="377282"/>
                </a:lnTo>
                <a:lnTo>
                  <a:pt x="899549" y="406654"/>
                </a:lnTo>
                <a:lnTo>
                  <a:pt x="883378" y="430638"/>
                </a:lnTo>
                <a:lnTo>
                  <a:pt x="859393" y="446809"/>
                </a:lnTo>
                <a:lnTo>
                  <a:pt x="830022" y="452739"/>
                </a:lnTo>
                <a:lnTo>
                  <a:pt x="75456" y="452739"/>
                </a:lnTo>
                <a:lnTo>
                  <a:pt x="46085" y="446809"/>
                </a:lnTo>
                <a:lnTo>
                  <a:pt x="22100" y="430638"/>
                </a:lnTo>
                <a:lnTo>
                  <a:pt x="5929" y="406654"/>
                </a:lnTo>
                <a:lnTo>
                  <a:pt x="0" y="377282"/>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35" name="object 35"/>
          <p:cNvSpPr/>
          <p:nvPr/>
        </p:nvSpPr>
        <p:spPr>
          <a:xfrm>
            <a:off x="3946907" y="2596512"/>
            <a:ext cx="44824" cy="59391"/>
          </a:xfrm>
          <a:custGeom>
            <a:avLst/>
            <a:gdLst/>
            <a:ahLst/>
            <a:cxnLst/>
            <a:rect l="l" t="t" r="r" b="b"/>
            <a:pathLst>
              <a:path w="50800" h="67310">
                <a:moveTo>
                  <a:pt x="25152" y="0"/>
                </a:moveTo>
                <a:lnTo>
                  <a:pt x="0" y="67073"/>
                </a:lnTo>
                <a:lnTo>
                  <a:pt x="50304" y="67073"/>
                </a:lnTo>
                <a:lnTo>
                  <a:pt x="25152" y="0"/>
                </a:lnTo>
                <a:close/>
              </a:path>
            </a:pathLst>
          </a:custGeom>
          <a:solidFill>
            <a:srgbClr val="000000"/>
          </a:solidFill>
        </p:spPr>
        <p:txBody>
          <a:bodyPr wrap="square" lIns="0" tIns="0" rIns="0" bIns="0" rtlCol="0"/>
          <a:lstStyle/>
          <a:p>
            <a:endParaRPr/>
          </a:p>
        </p:txBody>
      </p:sp>
      <p:sp>
        <p:nvSpPr>
          <p:cNvPr id="36" name="object 36"/>
          <p:cNvSpPr/>
          <p:nvPr/>
        </p:nvSpPr>
        <p:spPr>
          <a:xfrm>
            <a:off x="3946906" y="259651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37" name="object 37"/>
          <p:cNvSpPr/>
          <p:nvPr/>
        </p:nvSpPr>
        <p:spPr>
          <a:xfrm>
            <a:off x="4435155" y="2182980"/>
            <a:ext cx="798979" cy="399490"/>
          </a:xfrm>
          <a:custGeom>
            <a:avLst/>
            <a:gdLst/>
            <a:ahLst/>
            <a:cxnLst/>
            <a:rect l="l" t="t" r="r" b="b"/>
            <a:pathLst>
              <a:path w="905510" h="452755">
                <a:moveTo>
                  <a:pt x="75456" y="0"/>
                </a:moveTo>
                <a:lnTo>
                  <a:pt x="830022" y="0"/>
                </a:lnTo>
                <a:lnTo>
                  <a:pt x="859393" y="5929"/>
                </a:lnTo>
                <a:lnTo>
                  <a:pt x="883378" y="22100"/>
                </a:lnTo>
                <a:lnTo>
                  <a:pt x="899549" y="46085"/>
                </a:lnTo>
                <a:lnTo>
                  <a:pt x="905479" y="75456"/>
                </a:lnTo>
                <a:lnTo>
                  <a:pt x="905479" y="377282"/>
                </a:lnTo>
                <a:lnTo>
                  <a:pt x="899549" y="406654"/>
                </a:lnTo>
                <a:lnTo>
                  <a:pt x="883378" y="430638"/>
                </a:lnTo>
                <a:lnTo>
                  <a:pt x="859393" y="446809"/>
                </a:lnTo>
                <a:lnTo>
                  <a:pt x="830022" y="452739"/>
                </a:lnTo>
                <a:lnTo>
                  <a:pt x="75456" y="452739"/>
                </a:lnTo>
                <a:lnTo>
                  <a:pt x="46085" y="446809"/>
                </a:lnTo>
                <a:lnTo>
                  <a:pt x="22100" y="430638"/>
                </a:lnTo>
                <a:lnTo>
                  <a:pt x="5929" y="406654"/>
                </a:lnTo>
                <a:lnTo>
                  <a:pt x="0" y="377282"/>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38" name="object 38"/>
          <p:cNvSpPr/>
          <p:nvPr/>
        </p:nvSpPr>
        <p:spPr>
          <a:xfrm>
            <a:off x="4812437" y="2596512"/>
            <a:ext cx="44824" cy="59391"/>
          </a:xfrm>
          <a:custGeom>
            <a:avLst/>
            <a:gdLst/>
            <a:ahLst/>
            <a:cxnLst/>
            <a:rect l="l" t="t" r="r" b="b"/>
            <a:pathLst>
              <a:path w="50800" h="67310">
                <a:moveTo>
                  <a:pt x="25152" y="0"/>
                </a:moveTo>
                <a:lnTo>
                  <a:pt x="0" y="67073"/>
                </a:lnTo>
                <a:lnTo>
                  <a:pt x="50304" y="67073"/>
                </a:lnTo>
                <a:lnTo>
                  <a:pt x="25152" y="0"/>
                </a:lnTo>
                <a:close/>
              </a:path>
            </a:pathLst>
          </a:custGeom>
          <a:solidFill>
            <a:srgbClr val="000000"/>
          </a:solidFill>
        </p:spPr>
        <p:txBody>
          <a:bodyPr wrap="square" lIns="0" tIns="0" rIns="0" bIns="0" rtlCol="0"/>
          <a:lstStyle/>
          <a:p>
            <a:endParaRPr/>
          </a:p>
        </p:txBody>
      </p:sp>
      <p:sp>
        <p:nvSpPr>
          <p:cNvPr id="39" name="object 39"/>
          <p:cNvSpPr/>
          <p:nvPr/>
        </p:nvSpPr>
        <p:spPr>
          <a:xfrm>
            <a:off x="4812437" y="259651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40" name="object 40"/>
          <p:cNvSpPr/>
          <p:nvPr/>
        </p:nvSpPr>
        <p:spPr>
          <a:xfrm>
            <a:off x="5300686" y="2182980"/>
            <a:ext cx="798979" cy="399490"/>
          </a:xfrm>
          <a:custGeom>
            <a:avLst/>
            <a:gdLst/>
            <a:ahLst/>
            <a:cxnLst/>
            <a:rect l="l" t="t" r="r" b="b"/>
            <a:pathLst>
              <a:path w="905509" h="452755">
                <a:moveTo>
                  <a:pt x="75456" y="0"/>
                </a:moveTo>
                <a:lnTo>
                  <a:pt x="830022" y="0"/>
                </a:lnTo>
                <a:lnTo>
                  <a:pt x="859393" y="5929"/>
                </a:lnTo>
                <a:lnTo>
                  <a:pt x="883378" y="22100"/>
                </a:lnTo>
                <a:lnTo>
                  <a:pt x="899549" y="46085"/>
                </a:lnTo>
                <a:lnTo>
                  <a:pt x="905479" y="75456"/>
                </a:lnTo>
                <a:lnTo>
                  <a:pt x="905479" y="377282"/>
                </a:lnTo>
                <a:lnTo>
                  <a:pt x="899549" y="406654"/>
                </a:lnTo>
                <a:lnTo>
                  <a:pt x="883378" y="430638"/>
                </a:lnTo>
                <a:lnTo>
                  <a:pt x="859393" y="446809"/>
                </a:lnTo>
                <a:lnTo>
                  <a:pt x="830022" y="452739"/>
                </a:lnTo>
                <a:lnTo>
                  <a:pt x="75456" y="452739"/>
                </a:lnTo>
                <a:lnTo>
                  <a:pt x="46085" y="446809"/>
                </a:lnTo>
                <a:lnTo>
                  <a:pt x="22100" y="430638"/>
                </a:lnTo>
                <a:lnTo>
                  <a:pt x="5929" y="406654"/>
                </a:lnTo>
                <a:lnTo>
                  <a:pt x="0" y="377282"/>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41" name="object 41"/>
          <p:cNvSpPr/>
          <p:nvPr/>
        </p:nvSpPr>
        <p:spPr>
          <a:xfrm>
            <a:off x="4435155" y="4047202"/>
            <a:ext cx="798979" cy="133350"/>
          </a:xfrm>
          <a:custGeom>
            <a:avLst/>
            <a:gdLst/>
            <a:ahLst/>
            <a:cxnLst/>
            <a:rect l="l" t="t" r="r" b="b"/>
            <a:pathLst>
              <a:path w="905510" h="151129">
                <a:moveTo>
                  <a:pt x="75456" y="0"/>
                </a:moveTo>
                <a:lnTo>
                  <a:pt x="830022" y="0"/>
                </a:lnTo>
                <a:lnTo>
                  <a:pt x="859393" y="5929"/>
                </a:lnTo>
                <a:lnTo>
                  <a:pt x="883378" y="22100"/>
                </a:lnTo>
                <a:lnTo>
                  <a:pt x="899549" y="46085"/>
                </a:lnTo>
                <a:lnTo>
                  <a:pt x="905479" y="75456"/>
                </a:lnTo>
                <a:lnTo>
                  <a:pt x="899549" y="104827"/>
                </a:lnTo>
                <a:lnTo>
                  <a:pt x="883378" y="128812"/>
                </a:lnTo>
                <a:lnTo>
                  <a:pt x="859393" y="144983"/>
                </a:lnTo>
                <a:lnTo>
                  <a:pt x="830022" y="150913"/>
                </a:lnTo>
                <a:lnTo>
                  <a:pt x="75456" y="150913"/>
                </a:lnTo>
                <a:lnTo>
                  <a:pt x="46085" y="144983"/>
                </a:lnTo>
                <a:lnTo>
                  <a:pt x="22100" y="128812"/>
                </a:lnTo>
                <a:lnTo>
                  <a:pt x="5929" y="104827"/>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42" name="object 42"/>
          <p:cNvSpPr txBox="1"/>
          <p:nvPr/>
        </p:nvSpPr>
        <p:spPr>
          <a:xfrm>
            <a:off x="4740097" y="4026943"/>
            <a:ext cx="189379" cy="154549"/>
          </a:xfrm>
          <a:prstGeom prst="rect">
            <a:avLst/>
          </a:prstGeom>
        </p:spPr>
        <p:txBody>
          <a:bodyPr vert="horz" wrap="square" lIns="0" tIns="11766" rIns="0" bIns="0" rtlCol="0">
            <a:spAutoFit/>
          </a:bodyPr>
          <a:lstStyle/>
          <a:p>
            <a:pPr marL="11206">
              <a:spcBef>
                <a:spcPts val="93"/>
              </a:spcBef>
            </a:pPr>
            <a:r>
              <a:rPr sz="927" dirty="0">
                <a:latin typeface="Helvetica Neue"/>
                <a:cs typeface="Helvetica Neue"/>
              </a:rPr>
              <a:t>the</a:t>
            </a:r>
            <a:endParaRPr sz="927">
              <a:latin typeface="Helvetica Neue"/>
              <a:cs typeface="Helvetica Neue"/>
            </a:endParaRPr>
          </a:p>
        </p:txBody>
      </p:sp>
      <p:sp>
        <p:nvSpPr>
          <p:cNvPr id="43" name="object 43"/>
          <p:cNvSpPr/>
          <p:nvPr/>
        </p:nvSpPr>
        <p:spPr>
          <a:xfrm>
            <a:off x="4834631" y="3654384"/>
            <a:ext cx="0" cy="393326"/>
          </a:xfrm>
          <a:custGeom>
            <a:avLst/>
            <a:gdLst/>
            <a:ahLst/>
            <a:cxnLst/>
            <a:rect l="l" t="t" r="r" b="b"/>
            <a:pathLst>
              <a:path h="445770">
                <a:moveTo>
                  <a:pt x="0" y="445193"/>
                </a:moveTo>
                <a:lnTo>
                  <a:pt x="0" y="0"/>
                </a:lnTo>
              </a:path>
            </a:pathLst>
          </a:custGeom>
          <a:ln w="8384">
            <a:solidFill>
              <a:srgbClr val="000000"/>
            </a:solidFill>
          </a:ln>
        </p:spPr>
        <p:txBody>
          <a:bodyPr wrap="square" lIns="0" tIns="0" rIns="0" bIns="0" rtlCol="0"/>
          <a:lstStyle/>
          <a:p>
            <a:endParaRPr/>
          </a:p>
        </p:txBody>
      </p:sp>
      <p:sp>
        <p:nvSpPr>
          <p:cNvPr id="44" name="object 44"/>
          <p:cNvSpPr/>
          <p:nvPr/>
        </p:nvSpPr>
        <p:spPr>
          <a:xfrm>
            <a:off x="4812437" y="3595203"/>
            <a:ext cx="44824" cy="59391"/>
          </a:xfrm>
          <a:custGeom>
            <a:avLst/>
            <a:gdLst/>
            <a:ahLst/>
            <a:cxnLst/>
            <a:rect l="l" t="t" r="r" b="b"/>
            <a:pathLst>
              <a:path w="50800" h="67310">
                <a:moveTo>
                  <a:pt x="25152" y="0"/>
                </a:moveTo>
                <a:lnTo>
                  <a:pt x="0" y="67072"/>
                </a:lnTo>
                <a:lnTo>
                  <a:pt x="50304" y="67072"/>
                </a:lnTo>
                <a:lnTo>
                  <a:pt x="25152" y="0"/>
                </a:lnTo>
                <a:close/>
              </a:path>
            </a:pathLst>
          </a:custGeom>
          <a:solidFill>
            <a:srgbClr val="000000"/>
          </a:solidFill>
        </p:spPr>
        <p:txBody>
          <a:bodyPr wrap="square" lIns="0" tIns="0" rIns="0" bIns="0" rtlCol="0"/>
          <a:lstStyle/>
          <a:p>
            <a:endParaRPr/>
          </a:p>
        </p:txBody>
      </p:sp>
      <p:sp>
        <p:nvSpPr>
          <p:cNvPr id="45" name="object 45"/>
          <p:cNvSpPr/>
          <p:nvPr/>
        </p:nvSpPr>
        <p:spPr>
          <a:xfrm>
            <a:off x="4812437" y="359520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46" name="object 46"/>
          <p:cNvSpPr/>
          <p:nvPr/>
        </p:nvSpPr>
        <p:spPr>
          <a:xfrm>
            <a:off x="5300686" y="4047202"/>
            <a:ext cx="798979" cy="133350"/>
          </a:xfrm>
          <a:custGeom>
            <a:avLst/>
            <a:gdLst/>
            <a:ahLst/>
            <a:cxnLst/>
            <a:rect l="l" t="t" r="r" b="b"/>
            <a:pathLst>
              <a:path w="905509" h="151129">
                <a:moveTo>
                  <a:pt x="75456" y="0"/>
                </a:moveTo>
                <a:lnTo>
                  <a:pt x="830022" y="0"/>
                </a:lnTo>
                <a:lnTo>
                  <a:pt x="859393" y="5929"/>
                </a:lnTo>
                <a:lnTo>
                  <a:pt x="883378" y="22100"/>
                </a:lnTo>
                <a:lnTo>
                  <a:pt x="899549" y="46085"/>
                </a:lnTo>
                <a:lnTo>
                  <a:pt x="905479" y="75456"/>
                </a:lnTo>
                <a:lnTo>
                  <a:pt x="899549" y="104827"/>
                </a:lnTo>
                <a:lnTo>
                  <a:pt x="883378" y="128812"/>
                </a:lnTo>
                <a:lnTo>
                  <a:pt x="859393" y="144983"/>
                </a:lnTo>
                <a:lnTo>
                  <a:pt x="830022" y="150913"/>
                </a:lnTo>
                <a:lnTo>
                  <a:pt x="75456" y="150913"/>
                </a:lnTo>
                <a:lnTo>
                  <a:pt x="46085" y="144983"/>
                </a:lnTo>
                <a:lnTo>
                  <a:pt x="22100" y="128812"/>
                </a:lnTo>
                <a:lnTo>
                  <a:pt x="5929" y="104827"/>
                </a:lnTo>
                <a:lnTo>
                  <a:pt x="0" y="75456"/>
                </a:lnTo>
                <a:lnTo>
                  <a:pt x="5929" y="46085"/>
                </a:lnTo>
                <a:lnTo>
                  <a:pt x="22100" y="22100"/>
                </a:lnTo>
                <a:lnTo>
                  <a:pt x="46085" y="5929"/>
                </a:lnTo>
                <a:lnTo>
                  <a:pt x="75456" y="0"/>
                </a:lnTo>
                <a:close/>
              </a:path>
            </a:pathLst>
          </a:custGeom>
          <a:ln w="8384">
            <a:solidFill>
              <a:srgbClr val="000000"/>
            </a:solidFill>
          </a:ln>
        </p:spPr>
        <p:txBody>
          <a:bodyPr wrap="square" lIns="0" tIns="0" rIns="0" bIns="0" rtlCol="0"/>
          <a:lstStyle/>
          <a:p>
            <a:endParaRPr/>
          </a:p>
        </p:txBody>
      </p:sp>
      <p:sp>
        <p:nvSpPr>
          <p:cNvPr id="47" name="object 47"/>
          <p:cNvSpPr txBox="1"/>
          <p:nvPr/>
        </p:nvSpPr>
        <p:spPr>
          <a:xfrm>
            <a:off x="5614446" y="4026943"/>
            <a:ext cx="171450" cy="154549"/>
          </a:xfrm>
          <a:prstGeom prst="rect">
            <a:avLst/>
          </a:prstGeom>
        </p:spPr>
        <p:txBody>
          <a:bodyPr vert="horz" wrap="square" lIns="0" tIns="11766" rIns="0" bIns="0" rtlCol="0">
            <a:spAutoFit/>
          </a:bodyPr>
          <a:lstStyle/>
          <a:p>
            <a:pPr marL="11206">
              <a:spcBef>
                <a:spcPts val="93"/>
              </a:spcBef>
            </a:pPr>
            <a:r>
              <a:rPr sz="927" dirty="0">
                <a:latin typeface="Helvetica Neue"/>
                <a:cs typeface="Helvetica Neue"/>
              </a:rPr>
              <a:t>bill</a:t>
            </a:r>
            <a:endParaRPr sz="927">
              <a:latin typeface="Helvetica Neue"/>
              <a:cs typeface="Helvetica Neue"/>
            </a:endParaRPr>
          </a:p>
        </p:txBody>
      </p:sp>
      <p:sp>
        <p:nvSpPr>
          <p:cNvPr id="48" name="object 48"/>
          <p:cNvSpPr/>
          <p:nvPr/>
        </p:nvSpPr>
        <p:spPr>
          <a:xfrm>
            <a:off x="5700162" y="3654384"/>
            <a:ext cx="0" cy="393326"/>
          </a:xfrm>
          <a:custGeom>
            <a:avLst/>
            <a:gdLst/>
            <a:ahLst/>
            <a:cxnLst/>
            <a:rect l="l" t="t" r="r" b="b"/>
            <a:pathLst>
              <a:path h="445770">
                <a:moveTo>
                  <a:pt x="0" y="445193"/>
                </a:moveTo>
                <a:lnTo>
                  <a:pt x="0" y="0"/>
                </a:lnTo>
              </a:path>
            </a:pathLst>
          </a:custGeom>
          <a:ln w="8384">
            <a:solidFill>
              <a:srgbClr val="000000"/>
            </a:solidFill>
          </a:ln>
        </p:spPr>
        <p:txBody>
          <a:bodyPr wrap="square" lIns="0" tIns="0" rIns="0" bIns="0" rtlCol="0"/>
          <a:lstStyle/>
          <a:p>
            <a:endParaRPr/>
          </a:p>
        </p:txBody>
      </p:sp>
      <p:sp>
        <p:nvSpPr>
          <p:cNvPr id="49" name="object 49"/>
          <p:cNvSpPr/>
          <p:nvPr/>
        </p:nvSpPr>
        <p:spPr>
          <a:xfrm>
            <a:off x="5677968" y="3595203"/>
            <a:ext cx="44824" cy="59391"/>
          </a:xfrm>
          <a:custGeom>
            <a:avLst/>
            <a:gdLst/>
            <a:ahLst/>
            <a:cxnLst/>
            <a:rect l="l" t="t" r="r" b="b"/>
            <a:pathLst>
              <a:path w="50800" h="67310">
                <a:moveTo>
                  <a:pt x="25152" y="0"/>
                </a:moveTo>
                <a:lnTo>
                  <a:pt x="0" y="67072"/>
                </a:lnTo>
                <a:lnTo>
                  <a:pt x="50304" y="67072"/>
                </a:lnTo>
                <a:lnTo>
                  <a:pt x="25152" y="0"/>
                </a:lnTo>
                <a:close/>
              </a:path>
            </a:pathLst>
          </a:custGeom>
          <a:solidFill>
            <a:srgbClr val="000000"/>
          </a:solidFill>
        </p:spPr>
        <p:txBody>
          <a:bodyPr wrap="square" lIns="0" tIns="0" rIns="0" bIns="0" rtlCol="0"/>
          <a:lstStyle/>
          <a:p>
            <a:endParaRPr/>
          </a:p>
        </p:txBody>
      </p:sp>
      <p:sp>
        <p:nvSpPr>
          <p:cNvPr id="50" name="object 50"/>
          <p:cNvSpPr/>
          <p:nvPr/>
        </p:nvSpPr>
        <p:spPr>
          <a:xfrm>
            <a:off x="5677969" y="359520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graphicFrame>
        <p:nvGraphicFramePr>
          <p:cNvPr id="51" name="object 51"/>
          <p:cNvGraphicFramePr>
            <a:graphicFrameLocks noGrp="1"/>
          </p:cNvGraphicFramePr>
          <p:nvPr/>
        </p:nvGraphicFramePr>
        <p:xfrm>
          <a:off x="1834862" y="2655694"/>
          <a:ext cx="4261595" cy="925452"/>
        </p:xfrm>
        <a:graphic>
          <a:graphicData uri="http://schemas.openxmlformats.org/drawingml/2006/table">
            <a:tbl>
              <a:tblPr firstRow="1" bandRow="1">
                <a:tableStyleId>{2D5ABB26-0587-4C30-8999-92F81FD0307C}</a:tableStyleId>
              </a:tblPr>
              <a:tblGrid>
                <a:gridCol w="399490">
                  <a:extLst>
                    <a:ext uri="{9D8B030D-6E8A-4147-A177-3AD203B41FA5}">
                      <a16:colId xmlns:a16="http://schemas.microsoft.com/office/drawing/2014/main" val="20000"/>
                    </a:ext>
                  </a:extLst>
                </a:gridCol>
                <a:gridCol w="865654">
                  <a:extLst>
                    <a:ext uri="{9D8B030D-6E8A-4147-A177-3AD203B41FA5}">
                      <a16:colId xmlns:a16="http://schemas.microsoft.com/office/drawing/2014/main" val="20001"/>
                    </a:ext>
                  </a:extLst>
                </a:gridCol>
                <a:gridCol w="865654">
                  <a:extLst>
                    <a:ext uri="{9D8B030D-6E8A-4147-A177-3AD203B41FA5}">
                      <a16:colId xmlns:a16="http://schemas.microsoft.com/office/drawing/2014/main" val="20002"/>
                    </a:ext>
                  </a:extLst>
                </a:gridCol>
                <a:gridCol w="865654">
                  <a:extLst>
                    <a:ext uri="{9D8B030D-6E8A-4147-A177-3AD203B41FA5}">
                      <a16:colId xmlns:a16="http://schemas.microsoft.com/office/drawing/2014/main" val="20003"/>
                    </a:ext>
                  </a:extLst>
                </a:gridCol>
                <a:gridCol w="865654">
                  <a:extLst>
                    <a:ext uri="{9D8B030D-6E8A-4147-A177-3AD203B41FA5}">
                      <a16:colId xmlns:a16="http://schemas.microsoft.com/office/drawing/2014/main" val="20004"/>
                    </a:ext>
                  </a:extLst>
                </a:gridCol>
                <a:gridCol w="399489">
                  <a:extLst>
                    <a:ext uri="{9D8B030D-6E8A-4147-A177-3AD203B41FA5}">
                      <a16:colId xmlns:a16="http://schemas.microsoft.com/office/drawing/2014/main" val="20005"/>
                    </a:ext>
                  </a:extLst>
                </a:gridCol>
              </a:tblGrid>
              <a:tr h="348431">
                <a:tc>
                  <a:txBody>
                    <a:bodyPr/>
                    <a:lstStyle/>
                    <a:p>
                      <a:pPr>
                        <a:lnSpc>
                          <a:spcPct val="100000"/>
                        </a:lnSpc>
                      </a:pPr>
                      <a:endParaRPr sz="2200">
                        <a:latin typeface="Times New Roman"/>
                        <a:cs typeface="Times New Roman"/>
                      </a:endParaRPr>
                    </a:p>
                  </a:txBody>
                  <a:tcPr marL="0" marR="0" marT="0" marB="0">
                    <a:lnR w="9525">
                      <a:solidFill>
                        <a:srgbClr val="000000"/>
                      </a:solidFill>
                      <a:prstDash val="solid"/>
                    </a:lnR>
                    <a:lnB w="9525">
                      <a:solidFill>
                        <a:srgbClr val="000000"/>
                      </a:solidFill>
                      <a:prstDash val="solid"/>
                    </a:lnB>
                  </a:tcPr>
                </a:tc>
                <a:tc>
                  <a:txBody>
                    <a:bodyPr/>
                    <a:lstStyle/>
                    <a:p>
                      <a:pPr>
                        <a:lnSpc>
                          <a:spcPct val="100000"/>
                        </a:lnSpc>
                      </a:pPr>
                      <a:endParaRPr sz="22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22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22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22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2200">
                        <a:latin typeface="Times New Roman"/>
                        <a:cs typeface="Times New Roman"/>
                      </a:endParaRPr>
                    </a:p>
                  </a:txBody>
                  <a:tcPr marL="0" marR="0" marT="0" marB="0">
                    <a:lnL w="9525">
                      <a:solidFill>
                        <a:srgbClr val="000000"/>
                      </a:solidFill>
                      <a:prstDash val="solid"/>
                    </a:lnL>
                    <a:lnB w="9525">
                      <a:solidFill>
                        <a:srgbClr val="000000"/>
                      </a:solidFill>
                      <a:prstDash val="solid"/>
                    </a:lnB>
                  </a:tcPr>
                </a:tc>
                <a:extLst>
                  <a:ext uri="{0D108BD9-81ED-4DB2-BD59-A6C34878D82A}">
                    <a16:rowId xmlns:a16="http://schemas.microsoft.com/office/drawing/2014/main" val="10000"/>
                  </a:ext>
                </a:extLst>
              </a:tr>
              <a:tr h="577021">
                <a:tc gridSpan="6">
                  <a:txBody>
                    <a:bodyPr/>
                    <a:lstStyle/>
                    <a:p>
                      <a:pPr>
                        <a:lnSpc>
                          <a:spcPct val="100000"/>
                        </a:lnSpc>
                        <a:spcBef>
                          <a:spcPts val="5"/>
                        </a:spcBef>
                      </a:pPr>
                      <a:endParaRPr sz="1500" dirty="0">
                        <a:latin typeface="Times New Roman"/>
                        <a:cs typeface="Times New Roman"/>
                      </a:endParaRPr>
                    </a:p>
                    <a:p>
                      <a:pPr algn="ctr">
                        <a:lnSpc>
                          <a:spcPct val="100000"/>
                        </a:lnSpc>
                      </a:pPr>
                      <a:r>
                        <a:rPr lang="de-DE" sz="900" dirty="0">
                          <a:latin typeface="Helvetica Neue"/>
                          <a:cs typeface="Helvetica Neue"/>
                        </a:rPr>
                        <a:t>RN</a:t>
                      </a:r>
                      <a:endParaRPr sz="900" dirty="0">
                        <a:latin typeface="Helvetica Neue"/>
                        <a:cs typeface="Helvetica Neue"/>
                      </a:endParaRPr>
                    </a:p>
                  </a:txBody>
                  <a:tcPr marL="0" marR="0" marT="56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76D6FF">
                        <a:alpha val="50000"/>
                      </a:srgb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52" name="object 52"/>
          <p:cNvSpPr/>
          <p:nvPr/>
        </p:nvSpPr>
        <p:spPr>
          <a:xfrm>
            <a:off x="5677968" y="2596512"/>
            <a:ext cx="44824" cy="59391"/>
          </a:xfrm>
          <a:custGeom>
            <a:avLst/>
            <a:gdLst/>
            <a:ahLst/>
            <a:cxnLst/>
            <a:rect l="l" t="t" r="r" b="b"/>
            <a:pathLst>
              <a:path w="50800" h="67310">
                <a:moveTo>
                  <a:pt x="25152" y="0"/>
                </a:moveTo>
                <a:lnTo>
                  <a:pt x="0" y="67073"/>
                </a:lnTo>
                <a:lnTo>
                  <a:pt x="50304" y="67073"/>
                </a:lnTo>
                <a:lnTo>
                  <a:pt x="25152" y="0"/>
                </a:lnTo>
                <a:close/>
              </a:path>
            </a:pathLst>
          </a:custGeom>
          <a:solidFill>
            <a:srgbClr val="000000"/>
          </a:solidFill>
        </p:spPr>
        <p:txBody>
          <a:bodyPr wrap="square" lIns="0" tIns="0" rIns="0" bIns="0" rtlCol="0"/>
          <a:lstStyle/>
          <a:p>
            <a:endParaRPr/>
          </a:p>
        </p:txBody>
      </p:sp>
      <p:sp>
        <p:nvSpPr>
          <p:cNvPr id="53" name="object 53"/>
          <p:cNvSpPr/>
          <p:nvPr/>
        </p:nvSpPr>
        <p:spPr>
          <a:xfrm>
            <a:off x="5677969" y="2596512"/>
            <a:ext cx="44824" cy="59391"/>
          </a:xfrm>
          <a:custGeom>
            <a:avLst/>
            <a:gdLst/>
            <a:ahLst/>
            <a:cxnLst/>
            <a:rect l="l" t="t" r="r" b="b"/>
            <a:pathLst>
              <a:path w="50800" h="67310">
                <a:moveTo>
                  <a:pt x="25152" y="0"/>
                </a:moveTo>
                <a:lnTo>
                  <a:pt x="0" y="67072"/>
                </a:lnTo>
                <a:lnTo>
                  <a:pt x="50304" y="67072"/>
                </a:lnTo>
                <a:lnTo>
                  <a:pt x="25152" y="0"/>
                </a:lnTo>
                <a:close/>
              </a:path>
            </a:pathLst>
          </a:custGeom>
          <a:ln w="8384">
            <a:solidFill>
              <a:srgbClr val="000000"/>
            </a:solidFill>
          </a:ln>
        </p:spPr>
        <p:txBody>
          <a:bodyPr wrap="square" lIns="0" tIns="0" rIns="0" bIns="0" rtlCol="0"/>
          <a:lstStyle/>
          <a:p>
            <a:endParaRPr/>
          </a:p>
        </p:txBody>
      </p:sp>
      <p:sp>
        <p:nvSpPr>
          <p:cNvPr id="54" name="object 54"/>
          <p:cNvSpPr/>
          <p:nvPr/>
        </p:nvSpPr>
        <p:spPr>
          <a:xfrm>
            <a:off x="3769362" y="2479561"/>
            <a:ext cx="39781" cy="36419"/>
          </a:xfrm>
          <a:custGeom>
            <a:avLst/>
            <a:gdLst/>
            <a:ahLst/>
            <a:cxnLst/>
            <a:rect l="l" t="t" r="r" b="b"/>
            <a:pathLst>
              <a:path w="45085" h="41275">
                <a:moveTo>
                  <a:pt x="0" y="0"/>
                </a:moveTo>
                <a:lnTo>
                  <a:pt x="44832" y="0"/>
                </a:lnTo>
                <a:lnTo>
                  <a:pt x="44832" y="41158"/>
                </a:lnTo>
                <a:lnTo>
                  <a:pt x="0" y="41158"/>
                </a:lnTo>
                <a:lnTo>
                  <a:pt x="0" y="0"/>
                </a:lnTo>
                <a:close/>
              </a:path>
            </a:pathLst>
          </a:custGeom>
          <a:ln w="4192">
            <a:solidFill>
              <a:srgbClr val="000000"/>
            </a:solidFill>
          </a:ln>
        </p:spPr>
        <p:txBody>
          <a:bodyPr wrap="square" lIns="0" tIns="0" rIns="0" bIns="0" rtlCol="0"/>
          <a:lstStyle/>
          <a:p>
            <a:endParaRPr/>
          </a:p>
        </p:txBody>
      </p:sp>
      <p:sp>
        <p:nvSpPr>
          <p:cNvPr id="55" name="object 55"/>
          <p:cNvSpPr/>
          <p:nvPr/>
        </p:nvSpPr>
        <p:spPr>
          <a:xfrm>
            <a:off x="3814571"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56" name="object 56"/>
          <p:cNvSpPr/>
          <p:nvPr/>
        </p:nvSpPr>
        <p:spPr>
          <a:xfrm>
            <a:off x="3969100" y="2249560"/>
            <a:ext cx="39781" cy="266700"/>
          </a:xfrm>
          <a:custGeom>
            <a:avLst/>
            <a:gdLst/>
            <a:ahLst/>
            <a:cxnLst/>
            <a:rect l="l" t="t" r="r" b="b"/>
            <a:pathLst>
              <a:path w="45085" h="302260">
                <a:moveTo>
                  <a:pt x="0" y="0"/>
                </a:moveTo>
                <a:lnTo>
                  <a:pt x="44832" y="0"/>
                </a:lnTo>
                <a:lnTo>
                  <a:pt x="44832" y="301826"/>
                </a:lnTo>
                <a:lnTo>
                  <a:pt x="0" y="301826"/>
                </a:lnTo>
                <a:lnTo>
                  <a:pt x="0" y="0"/>
                </a:lnTo>
                <a:close/>
              </a:path>
            </a:pathLst>
          </a:custGeom>
          <a:ln w="4192">
            <a:solidFill>
              <a:srgbClr val="000000"/>
            </a:solidFill>
          </a:ln>
        </p:spPr>
        <p:txBody>
          <a:bodyPr wrap="square" lIns="0" tIns="0" rIns="0" bIns="0" rtlCol="0"/>
          <a:lstStyle/>
          <a:p>
            <a:endParaRPr/>
          </a:p>
        </p:txBody>
      </p:sp>
      <p:sp>
        <p:nvSpPr>
          <p:cNvPr id="57" name="object 57"/>
          <p:cNvSpPr/>
          <p:nvPr/>
        </p:nvSpPr>
        <p:spPr>
          <a:xfrm>
            <a:off x="3904990"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58" name="object 58"/>
          <p:cNvSpPr/>
          <p:nvPr/>
        </p:nvSpPr>
        <p:spPr>
          <a:xfrm>
            <a:off x="3862962" y="2365771"/>
            <a:ext cx="39781" cy="150159"/>
          </a:xfrm>
          <a:custGeom>
            <a:avLst/>
            <a:gdLst/>
            <a:ahLst/>
            <a:cxnLst/>
            <a:rect l="l" t="t" r="r" b="b"/>
            <a:pathLst>
              <a:path w="45085" h="170180">
                <a:moveTo>
                  <a:pt x="0" y="0"/>
                </a:moveTo>
                <a:lnTo>
                  <a:pt x="44832" y="0"/>
                </a:lnTo>
                <a:lnTo>
                  <a:pt x="44832" y="170120"/>
                </a:lnTo>
                <a:lnTo>
                  <a:pt x="0" y="170120"/>
                </a:lnTo>
                <a:lnTo>
                  <a:pt x="0" y="0"/>
                </a:lnTo>
                <a:close/>
              </a:path>
            </a:pathLst>
          </a:custGeom>
          <a:ln w="4192">
            <a:solidFill>
              <a:srgbClr val="000000"/>
            </a:solidFill>
          </a:ln>
        </p:spPr>
        <p:txBody>
          <a:bodyPr wrap="square" lIns="0" tIns="0" rIns="0" bIns="0" rtlCol="0"/>
          <a:lstStyle/>
          <a:p>
            <a:endParaRPr/>
          </a:p>
        </p:txBody>
      </p:sp>
      <p:sp>
        <p:nvSpPr>
          <p:cNvPr id="59" name="object 59"/>
          <p:cNvSpPr/>
          <p:nvPr/>
        </p:nvSpPr>
        <p:spPr>
          <a:xfrm>
            <a:off x="3993560" y="2430366"/>
            <a:ext cx="133676" cy="87360"/>
          </a:xfrm>
          <a:prstGeom prst="rect">
            <a:avLst/>
          </a:prstGeom>
          <a:blipFill>
            <a:blip r:embed="rId2" cstate="print"/>
            <a:stretch>
              <a:fillRect/>
            </a:stretch>
          </a:blipFill>
        </p:spPr>
        <p:txBody>
          <a:bodyPr wrap="square" lIns="0" tIns="0" rIns="0" bIns="0" rtlCol="0"/>
          <a:lstStyle/>
          <a:p>
            <a:endParaRPr/>
          </a:p>
        </p:txBody>
      </p:sp>
      <p:sp>
        <p:nvSpPr>
          <p:cNvPr id="60" name="object 60"/>
          <p:cNvSpPr/>
          <p:nvPr/>
        </p:nvSpPr>
        <p:spPr>
          <a:xfrm>
            <a:off x="2903830" y="2479561"/>
            <a:ext cx="39781" cy="36419"/>
          </a:xfrm>
          <a:custGeom>
            <a:avLst/>
            <a:gdLst/>
            <a:ahLst/>
            <a:cxnLst/>
            <a:rect l="l" t="t" r="r" b="b"/>
            <a:pathLst>
              <a:path w="45085" h="41275">
                <a:moveTo>
                  <a:pt x="0" y="0"/>
                </a:moveTo>
                <a:lnTo>
                  <a:pt x="44832" y="0"/>
                </a:lnTo>
                <a:lnTo>
                  <a:pt x="44832" y="41158"/>
                </a:lnTo>
                <a:lnTo>
                  <a:pt x="0" y="41158"/>
                </a:lnTo>
                <a:lnTo>
                  <a:pt x="0" y="0"/>
                </a:lnTo>
                <a:close/>
              </a:path>
            </a:pathLst>
          </a:custGeom>
          <a:ln w="4192">
            <a:solidFill>
              <a:srgbClr val="000000"/>
            </a:solidFill>
          </a:ln>
        </p:spPr>
        <p:txBody>
          <a:bodyPr wrap="square" lIns="0" tIns="0" rIns="0" bIns="0" rtlCol="0"/>
          <a:lstStyle/>
          <a:p>
            <a:endParaRPr/>
          </a:p>
        </p:txBody>
      </p:sp>
      <p:sp>
        <p:nvSpPr>
          <p:cNvPr id="61" name="object 61"/>
          <p:cNvSpPr/>
          <p:nvPr/>
        </p:nvSpPr>
        <p:spPr>
          <a:xfrm>
            <a:off x="2949040"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62" name="object 62"/>
          <p:cNvSpPr/>
          <p:nvPr/>
        </p:nvSpPr>
        <p:spPr>
          <a:xfrm>
            <a:off x="2994249" y="2249560"/>
            <a:ext cx="39781" cy="266700"/>
          </a:xfrm>
          <a:custGeom>
            <a:avLst/>
            <a:gdLst/>
            <a:ahLst/>
            <a:cxnLst/>
            <a:rect l="l" t="t" r="r" b="b"/>
            <a:pathLst>
              <a:path w="45085" h="302260">
                <a:moveTo>
                  <a:pt x="0" y="0"/>
                </a:moveTo>
                <a:lnTo>
                  <a:pt x="44832" y="0"/>
                </a:lnTo>
                <a:lnTo>
                  <a:pt x="44832" y="301826"/>
                </a:lnTo>
                <a:lnTo>
                  <a:pt x="0" y="301826"/>
                </a:lnTo>
                <a:lnTo>
                  <a:pt x="0" y="0"/>
                </a:lnTo>
                <a:close/>
              </a:path>
            </a:pathLst>
          </a:custGeom>
          <a:ln w="4192">
            <a:solidFill>
              <a:srgbClr val="000000"/>
            </a:solidFill>
          </a:ln>
        </p:spPr>
        <p:txBody>
          <a:bodyPr wrap="square" lIns="0" tIns="0" rIns="0" bIns="0" rtlCol="0"/>
          <a:lstStyle/>
          <a:p>
            <a:endParaRPr/>
          </a:p>
        </p:txBody>
      </p:sp>
      <p:sp>
        <p:nvSpPr>
          <p:cNvPr id="63" name="object 63"/>
          <p:cNvSpPr/>
          <p:nvPr/>
        </p:nvSpPr>
        <p:spPr>
          <a:xfrm>
            <a:off x="3039458"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64" name="object 64"/>
          <p:cNvSpPr/>
          <p:nvPr/>
        </p:nvSpPr>
        <p:spPr>
          <a:xfrm>
            <a:off x="3084667" y="2365771"/>
            <a:ext cx="39781" cy="150159"/>
          </a:xfrm>
          <a:custGeom>
            <a:avLst/>
            <a:gdLst/>
            <a:ahLst/>
            <a:cxnLst/>
            <a:rect l="l" t="t" r="r" b="b"/>
            <a:pathLst>
              <a:path w="45085" h="170180">
                <a:moveTo>
                  <a:pt x="0" y="0"/>
                </a:moveTo>
                <a:lnTo>
                  <a:pt x="44832" y="0"/>
                </a:lnTo>
                <a:lnTo>
                  <a:pt x="44832" y="170120"/>
                </a:lnTo>
                <a:lnTo>
                  <a:pt x="0" y="170120"/>
                </a:lnTo>
                <a:lnTo>
                  <a:pt x="0" y="0"/>
                </a:lnTo>
                <a:close/>
              </a:path>
            </a:pathLst>
          </a:custGeom>
          <a:ln w="4192">
            <a:solidFill>
              <a:srgbClr val="000000"/>
            </a:solidFill>
          </a:ln>
        </p:spPr>
        <p:txBody>
          <a:bodyPr wrap="square" lIns="0" tIns="0" rIns="0" bIns="0" rtlCol="0"/>
          <a:lstStyle/>
          <a:p>
            <a:endParaRPr/>
          </a:p>
        </p:txBody>
      </p:sp>
      <p:sp>
        <p:nvSpPr>
          <p:cNvPr id="65" name="object 65"/>
          <p:cNvSpPr/>
          <p:nvPr/>
        </p:nvSpPr>
        <p:spPr>
          <a:xfrm>
            <a:off x="3129877"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66" name="object 66"/>
          <p:cNvSpPr/>
          <p:nvPr/>
        </p:nvSpPr>
        <p:spPr>
          <a:xfrm>
            <a:off x="3175087"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67" name="object 67"/>
          <p:cNvSpPr/>
          <p:nvPr/>
        </p:nvSpPr>
        <p:spPr>
          <a:xfrm>
            <a:off x="3220296" y="2432216"/>
            <a:ext cx="39781" cy="84044"/>
          </a:xfrm>
          <a:custGeom>
            <a:avLst/>
            <a:gdLst/>
            <a:ahLst/>
            <a:cxnLst/>
            <a:rect l="l" t="t" r="r" b="b"/>
            <a:pathLst>
              <a:path w="45085" h="95250">
                <a:moveTo>
                  <a:pt x="0" y="0"/>
                </a:moveTo>
                <a:lnTo>
                  <a:pt x="44832" y="0"/>
                </a:lnTo>
                <a:lnTo>
                  <a:pt x="44832" y="94816"/>
                </a:lnTo>
                <a:lnTo>
                  <a:pt x="0" y="94816"/>
                </a:lnTo>
                <a:lnTo>
                  <a:pt x="0" y="0"/>
                </a:lnTo>
                <a:close/>
              </a:path>
            </a:pathLst>
          </a:custGeom>
          <a:ln w="4192">
            <a:solidFill>
              <a:srgbClr val="000000"/>
            </a:solidFill>
          </a:ln>
        </p:spPr>
        <p:txBody>
          <a:bodyPr wrap="square" lIns="0" tIns="0" rIns="0" bIns="0" rtlCol="0"/>
          <a:lstStyle/>
          <a:p>
            <a:endParaRPr/>
          </a:p>
        </p:txBody>
      </p:sp>
      <p:sp>
        <p:nvSpPr>
          <p:cNvPr id="68" name="object 68"/>
          <p:cNvSpPr/>
          <p:nvPr/>
        </p:nvSpPr>
        <p:spPr>
          <a:xfrm>
            <a:off x="5500425" y="2479561"/>
            <a:ext cx="39781" cy="36419"/>
          </a:xfrm>
          <a:custGeom>
            <a:avLst/>
            <a:gdLst/>
            <a:ahLst/>
            <a:cxnLst/>
            <a:rect l="l" t="t" r="r" b="b"/>
            <a:pathLst>
              <a:path w="45085" h="41275">
                <a:moveTo>
                  <a:pt x="0" y="0"/>
                </a:moveTo>
                <a:lnTo>
                  <a:pt x="44832" y="0"/>
                </a:lnTo>
                <a:lnTo>
                  <a:pt x="44832" y="41158"/>
                </a:lnTo>
                <a:lnTo>
                  <a:pt x="0" y="41158"/>
                </a:lnTo>
                <a:lnTo>
                  <a:pt x="0" y="0"/>
                </a:lnTo>
                <a:close/>
              </a:path>
            </a:pathLst>
          </a:custGeom>
          <a:ln w="4192">
            <a:solidFill>
              <a:srgbClr val="000000"/>
            </a:solidFill>
          </a:ln>
        </p:spPr>
        <p:txBody>
          <a:bodyPr wrap="square" lIns="0" tIns="0" rIns="0" bIns="0" rtlCol="0"/>
          <a:lstStyle/>
          <a:p>
            <a:endParaRPr/>
          </a:p>
        </p:txBody>
      </p:sp>
      <p:sp>
        <p:nvSpPr>
          <p:cNvPr id="69" name="object 69"/>
          <p:cNvSpPr/>
          <p:nvPr/>
        </p:nvSpPr>
        <p:spPr>
          <a:xfrm>
            <a:off x="5545635"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70" name="object 70"/>
          <p:cNvSpPr/>
          <p:nvPr/>
        </p:nvSpPr>
        <p:spPr>
          <a:xfrm>
            <a:off x="5590844" y="2249560"/>
            <a:ext cx="39781" cy="266700"/>
          </a:xfrm>
          <a:custGeom>
            <a:avLst/>
            <a:gdLst/>
            <a:ahLst/>
            <a:cxnLst/>
            <a:rect l="l" t="t" r="r" b="b"/>
            <a:pathLst>
              <a:path w="45085" h="302260">
                <a:moveTo>
                  <a:pt x="0" y="0"/>
                </a:moveTo>
                <a:lnTo>
                  <a:pt x="44832" y="0"/>
                </a:lnTo>
                <a:lnTo>
                  <a:pt x="44832" y="301826"/>
                </a:lnTo>
                <a:lnTo>
                  <a:pt x="0" y="301826"/>
                </a:lnTo>
                <a:lnTo>
                  <a:pt x="0" y="0"/>
                </a:lnTo>
                <a:close/>
              </a:path>
            </a:pathLst>
          </a:custGeom>
          <a:ln w="4192">
            <a:solidFill>
              <a:srgbClr val="000000"/>
            </a:solidFill>
          </a:ln>
        </p:spPr>
        <p:txBody>
          <a:bodyPr wrap="square" lIns="0" tIns="0" rIns="0" bIns="0" rtlCol="0"/>
          <a:lstStyle/>
          <a:p>
            <a:endParaRPr/>
          </a:p>
        </p:txBody>
      </p:sp>
      <p:sp>
        <p:nvSpPr>
          <p:cNvPr id="71" name="object 71"/>
          <p:cNvSpPr/>
          <p:nvPr/>
        </p:nvSpPr>
        <p:spPr>
          <a:xfrm>
            <a:off x="5636053"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72" name="object 72"/>
          <p:cNvSpPr/>
          <p:nvPr/>
        </p:nvSpPr>
        <p:spPr>
          <a:xfrm>
            <a:off x="5681262" y="2365771"/>
            <a:ext cx="39781" cy="150159"/>
          </a:xfrm>
          <a:custGeom>
            <a:avLst/>
            <a:gdLst/>
            <a:ahLst/>
            <a:cxnLst/>
            <a:rect l="l" t="t" r="r" b="b"/>
            <a:pathLst>
              <a:path w="45085" h="170180">
                <a:moveTo>
                  <a:pt x="0" y="0"/>
                </a:moveTo>
                <a:lnTo>
                  <a:pt x="44832" y="0"/>
                </a:lnTo>
                <a:lnTo>
                  <a:pt x="44832" y="170120"/>
                </a:lnTo>
                <a:lnTo>
                  <a:pt x="0" y="170120"/>
                </a:lnTo>
                <a:lnTo>
                  <a:pt x="0" y="0"/>
                </a:lnTo>
                <a:close/>
              </a:path>
            </a:pathLst>
          </a:custGeom>
          <a:ln w="4192">
            <a:solidFill>
              <a:srgbClr val="000000"/>
            </a:solidFill>
          </a:ln>
        </p:spPr>
        <p:txBody>
          <a:bodyPr wrap="square" lIns="0" tIns="0" rIns="0" bIns="0" rtlCol="0"/>
          <a:lstStyle/>
          <a:p>
            <a:endParaRPr/>
          </a:p>
        </p:txBody>
      </p:sp>
      <p:sp>
        <p:nvSpPr>
          <p:cNvPr id="73" name="object 73"/>
          <p:cNvSpPr/>
          <p:nvPr/>
        </p:nvSpPr>
        <p:spPr>
          <a:xfrm>
            <a:off x="5726472"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74" name="object 74"/>
          <p:cNvSpPr/>
          <p:nvPr/>
        </p:nvSpPr>
        <p:spPr>
          <a:xfrm>
            <a:off x="5771682"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75" name="object 75"/>
          <p:cNvSpPr/>
          <p:nvPr/>
        </p:nvSpPr>
        <p:spPr>
          <a:xfrm>
            <a:off x="5816890" y="2432216"/>
            <a:ext cx="39781" cy="84044"/>
          </a:xfrm>
          <a:custGeom>
            <a:avLst/>
            <a:gdLst/>
            <a:ahLst/>
            <a:cxnLst/>
            <a:rect l="l" t="t" r="r" b="b"/>
            <a:pathLst>
              <a:path w="45085" h="95250">
                <a:moveTo>
                  <a:pt x="0" y="0"/>
                </a:moveTo>
                <a:lnTo>
                  <a:pt x="44832" y="0"/>
                </a:lnTo>
                <a:lnTo>
                  <a:pt x="44832" y="94816"/>
                </a:lnTo>
                <a:lnTo>
                  <a:pt x="0" y="94816"/>
                </a:lnTo>
                <a:lnTo>
                  <a:pt x="0" y="0"/>
                </a:lnTo>
                <a:close/>
              </a:path>
            </a:pathLst>
          </a:custGeom>
          <a:ln w="4192">
            <a:solidFill>
              <a:srgbClr val="000000"/>
            </a:solidFill>
          </a:ln>
        </p:spPr>
        <p:txBody>
          <a:bodyPr wrap="square" lIns="0" tIns="0" rIns="0" bIns="0" rtlCol="0"/>
          <a:lstStyle/>
          <a:p>
            <a:endParaRPr/>
          </a:p>
        </p:txBody>
      </p:sp>
      <p:sp>
        <p:nvSpPr>
          <p:cNvPr id="76" name="object 76"/>
          <p:cNvSpPr/>
          <p:nvPr/>
        </p:nvSpPr>
        <p:spPr>
          <a:xfrm>
            <a:off x="4678345" y="2479561"/>
            <a:ext cx="39781" cy="36419"/>
          </a:xfrm>
          <a:custGeom>
            <a:avLst/>
            <a:gdLst/>
            <a:ahLst/>
            <a:cxnLst/>
            <a:rect l="l" t="t" r="r" b="b"/>
            <a:pathLst>
              <a:path w="45085" h="41275">
                <a:moveTo>
                  <a:pt x="0" y="0"/>
                </a:moveTo>
                <a:lnTo>
                  <a:pt x="44832" y="0"/>
                </a:lnTo>
                <a:lnTo>
                  <a:pt x="44832" y="41158"/>
                </a:lnTo>
                <a:lnTo>
                  <a:pt x="0" y="41158"/>
                </a:lnTo>
                <a:lnTo>
                  <a:pt x="0" y="0"/>
                </a:lnTo>
                <a:close/>
              </a:path>
            </a:pathLst>
          </a:custGeom>
          <a:ln w="4192">
            <a:solidFill>
              <a:srgbClr val="000000"/>
            </a:solidFill>
          </a:ln>
        </p:spPr>
        <p:txBody>
          <a:bodyPr wrap="square" lIns="0" tIns="0" rIns="0" bIns="0" rtlCol="0"/>
          <a:lstStyle/>
          <a:p>
            <a:endParaRPr/>
          </a:p>
        </p:txBody>
      </p:sp>
      <p:sp>
        <p:nvSpPr>
          <p:cNvPr id="77" name="object 77"/>
          <p:cNvSpPr/>
          <p:nvPr/>
        </p:nvSpPr>
        <p:spPr>
          <a:xfrm>
            <a:off x="4723554"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78" name="object 78"/>
          <p:cNvSpPr/>
          <p:nvPr/>
        </p:nvSpPr>
        <p:spPr>
          <a:xfrm>
            <a:off x="4768763" y="2249560"/>
            <a:ext cx="39781" cy="266700"/>
          </a:xfrm>
          <a:custGeom>
            <a:avLst/>
            <a:gdLst/>
            <a:ahLst/>
            <a:cxnLst/>
            <a:rect l="l" t="t" r="r" b="b"/>
            <a:pathLst>
              <a:path w="45085" h="302260">
                <a:moveTo>
                  <a:pt x="0" y="0"/>
                </a:moveTo>
                <a:lnTo>
                  <a:pt x="44832" y="0"/>
                </a:lnTo>
                <a:lnTo>
                  <a:pt x="44832" y="301826"/>
                </a:lnTo>
                <a:lnTo>
                  <a:pt x="0" y="301826"/>
                </a:lnTo>
                <a:lnTo>
                  <a:pt x="0" y="0"/>
                </a:lnTo>
                <a:close/>
              </a:path>
            </a:pathLst>
          </a:custGeom>
          <a:ln w="4192">
            <a:solidFill>
              <a:srgbClr val="000000"/>
            </a:solidFill>
          </a:ln>
        </p:spPr>
        <p:txBody>
          <a:bodyPr wrap="square" lIns="0" tIns="0" rIns="0" bIns="0" rtlCol="0"/>
          <a:lstStyle/>
          <a:p>
            <a:endParaRPr/>
          </a:p>
        </p:txBody>
      </p:sp>
      <p:sp>
        <p:nvSpPr>
          <p:cNvPr id="79" name="object 79"/>
          <p:cNvSpPr/>
          <p:nvPr/>
        </p:nvSpPr>
        <p:spPr>
          <a:xfrm>
            <a:off x="4813972"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80" name="object 80"/>
          <p:cNvSpPr/>
          <p:nvPr/>
        </p:nvSpPr>
        <p:spPr>
          <a:xfrm>
            <a:off x="4859182" y="2365771"/>
            <a:ext cx="39781" cy="150159"/>
          </a:xfrm>
          <a:custGeom>
            <a:avLst/>
            <a:gdLst/>
            <a:ahLst/>
            <a:cxnLst/>
            <a:rect l="l" t="t" r="r" b="b"/>
            <a:pathLst>
              <a:path w="45085" h="170180">
                <a:moveTo>
                  <a:pt x="0" y="0"/>
                </a:moveTo>
                <a:lnTo>
                  <a:pt x="44832" y="0"/>
                </a:lnTo>
                <a:lnTo>
                  <a:pt x="44832" y="170120"/>
                </a:lnTo>
                <a:lnTo>
                  <a:pt x="0" y="170120"/>
                </a:lnTo>
                <a:lnTo>
                  <a:pt x="0" y="0"/>
                </a:lnTo>
                <a:close/>
              </a:path>
            </a:pathLst>
          </a:custGeom>
          <a:ln w="4192">
            <a:solidFill>
              <a:srgbClr val="000000"/>
            </a:solidFill>
          </a:ln>
        </p:spPr>
        <p:txBody>
          <a:bodyPr wrap="square" lIns="0" tIns="0" rIns="0" bIns="0" rtlCol="0"/>
          <a:lstStyle/>
          <a:p>
            <a:endParaRPr/>
          </a:p>
        </p:txBody>
      </p:sp>
      <p:sp>
        <p:nvSpPr>
          <p:cNvPr id="81" name="object 81"/>
          <p:cNvSpPr/>
          <p:nvPr/>
        </p:nvSpPr>
        <p:spPr>
          <a:xfrm>
            <a:off x="4904392" y="2498930"/>
            <a:ext cx="39781" cy="17369"/>
          </a:xfrm>
          <a:custGeom>
            <a:avLst/>
            <a:gdLst/>
            <a:ahLst/>
            <a:cxnLst/>
            <a:rect l="l" t="t" r="r" b="b"/>
            <a:pathLst>
              <a:path w="45085" h="19685">
                <a:moveTo>
                  <a:pt x="0" y="0"/>
                </a:moveTo>
                <a:lnTo>
                  <a:pt x="44832" y="0"/>
                </a:lnTo>
                <a:lnTo>
                  <a:pt x="44832" y="19207"/>
                </a:lnTo>
                <a:lnTo>
                  <a:pt x="0" y="19207"/>
                </a:lnTo>
                <a:lnTo>
                  <a:pt x="0" y="0"/>
                </a:lnTo>
                <a:close/>
              </a:path>
            </a:pathLst>
          </a:custGeom>
          <a:ln w="4192">
            <a:solidFill>
              <a:srgbClr val="000000"/>
            </a:solidFill>
          </a:ln>
        </p:spPr>
        <p:txBody>
          <a:bodyPr wrap="square" lIns="0" tIns="0" rIns="0" bIns="0" rtlCol="0"/>
          <a:lstStyle/>
          <a:p>
            <a:endParaRPr/>
          </a:p>
        </p:txBody>
      </p:sp>
      <p:sp>
        <p:nvSpPr>
          <p:cNvPr id="82" name="object 82"/>
          <p:cNvSpPr/>
          <p:nvPr/>
        </p:nvSpPr>
        <p:spPr>
          <a:xfrm>
            <a:off x="4949602" y="2452930"/>
            <a:ext cx="39781" cy="63313"/>
          </a:xfrm>
          <a:custGeom>
            <a:avLst/>
            <a:gdLst/>
            <a:ahLst/>
            <a:cxnLst/>
            <a:rect l="l" t="t" r="r" b="b"/>
            <a:pathLst>
              <a:path w="45085" h="71755">
                <a:moveTo>
                  <a:pt x="0" y="0"/>
                </a:moveTo>
                <a:lnTo>
                  <a:pt x="44832" y="0"/>
                </a:lnTo>
                <a:lnTo>
                  <a:pt x="44832" y="71340"/>
                </a:lnTo>
                <a:lnTo>
                  <a:pt x="0" y="71340"/>
                </a:lnTo>
                <a:lnTo>
                  <a:pt x="0" y="0"/>
                </a:lnTo>
                <a:close/>
              </a:path>
            </a:pathLst>
          </a:custGeom>
          <a:ln w="4192">
            <a:solidFill>
              <a:srgbClr val="000000"/>
            </a:solidFill>
          </a:ln>
        </p:spPr>
        <p:txBody>
          <a:bodyPr wrap="square" lIns="0" tIns="0" rIns="0" bIns="0" rtlCol="0"/>
          <a:lstStyle/>
          <a:p>
            <a:endParaRPr/>
          </a:p>
        </p:txBody>
      </p:sp>
      <p:sp>
        <p:nvSpPr>
          <p:cNvPr id="83" name="object 83"/>
          <p:cNvSpPr/>
          <p:nvPr/>
        </p:nvSpPr>
        <p:spPr>
          <a:xfrm>
            <a:off x="4634893" y="2432216"/>
            <a:ext cx="39781" cy="84044"/>
          </a:xfrm>
          <a:custGeom>
            <a:avLst/>
            <a:gdLst/>
            <a:ahLst/>
            <a:cxnLst/>
            <a:rect l="l" t="t" r="r" b="b"/>
            <a:pathLst>
              <a:path w="45085" h="95250">
                <a:moveTo>
                  <a:pt x="0" y="0"/>
                </a:moveTo>
                <a:lnTo>
                  <a:pt x="44832" y="0"/>
                </a:lnTo>
                <a:lnTo>
                  <a:pt x="44832" y="94816"/>
                </a:lnTo>
                <a:lnTo>
                  <a:pt x="0" y="94816"/>
                </a:lnTo>
                <a:lnTo>
                  <a:pt x="0" y="0"/>
                </a:lnTo>
                <a:close/>
              </a:path>
            </a:pathLst>
          </a:custGeom>
          <a:ln w="4192">
            <a:solidFill>
              <a:srgbClr val="000000"/>
            </a:solidFill>
          </a:ln>
        </p:spPr>
        <p:txBody>
          <a:bodyPr wrap="square" lIns="0" tIns="0" rIns="0" bIns="0" rtlCol="0"/>
          <a:lstStyle/>
          <a:p>
            <a:endParaRPr/>
          </a:p>
        </p:txBody>
      </p:sp>
      <p:sp>
        <p:nvSpPr>
          <p:cNvPr id="86" name="object 9">
            <a:extLst>
              <a:ext uri="{FF2B5EF4-FFF2-40B4-BE49-F238E27FC236}">
                <a16:creationId xmlns:a16="http://schemas.microsoft.com/office/drawing/2014/main" id="{D237D957-CE76-F540-80DF-5AF661F4BCF7}"/>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87" name="Slide Number Placeholder 3">
            <a:extLst>
              <a:ext uri="{FF2B5EF4-FFF2-40B4-BE49-F238E27FC236}">
                <a16:creationId xmlns:a16="http://schemas.microsoft.com/office/drawing/2014/main" id="{80628B18-307C-9242-ADD0-F58EBA44CF45}"/>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17</a:t>
            </a:fld>
            <a:endParaRPr lang="de-DE"/>
          </a:p>
        </p:txBody>
      </p:sp>
      <p:sp>
        <p:nvSpPr>
          <p:cNvPr id="84" name="object 2">
            <a:extLst>
              <a:ext uri="{FF2B5EF4-FFF2-40B4-BE49-F238E27FC236}">
                <a16:creationId xmlns:a16="http://schemas.microsoft.com/office/drawing/2014/main" id="{3F512A96-8348-C8E3-F1B8-6DDDD7DFCA3C}"/>
              </a:ext>
            </a:extLst>
          </p:cNvPr>
          <p:cNvSpPr/>
          <p:nvPr/>
        </p:nvSpPr>
        <p:spPr>
          <a:xfrm>
            <a:off x="1882891" y="3076092"/>
            <a:ext cx="2552264" cy="43419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042720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56ADD-A1B9-078F-F7C0-2750E3DCDAAE}"/>
              </a:ext>
            </a:extLst>
          </p:cNvPr>
          <p:cNvSpPr>
            <a:spLocks noGrp="1"/>
          </p:cNvSpPr>
          <p:nvPr>
            <p:ph type="title"/>
          </p:nvPr>
        </p:nvSpPr>
        <p:spPr/>
        <p:txBody>
          <a:bodyPr/>
          <a:lstStyle/>
          <a:p>
            <a:r>
              <a:rPr lang="en-DE" dirty="0"/>
              <a:t>Abilities</a:t>
            </a:r>
          </a:p>
        </p:txBody>
      </p:sp>
      <p:sp>
        <p:nvSpPr>
          <p:cNvPr id="3" name="Content Placeholder 2">
            <a:extLst>
              <a:ext uri="{FF2B5EF4-FFF2-40B4-BE49-F238E27FC236}">
                <a16:creationId xmlns:a16="http://schemas.microsoft.com/office/drawing/2014/main" id="{788BC831-AAFB-5E65-90CE-29B2F70CD5C0}"/>
              </a:ext>
            </a:extLst>
          </p:cNvPr>
          <p:cNvSpPr>
            <a:spLocks noGrp="1"/>
          </p:cNvSpPr>
          <p:nvPr>
            <p:ph idx="1"/>
          </p:nvPr>
        </p:nvSpPr>
        <p:spPr/>
        <p:txBody>
          <a:bodyPr/>
          <a:lstStyle/>
          <a:p>
            <a:r>
              <a:rPr lang="en-GB" b="0" i="0" u="none" strike="noStrike" dirty="0">
                <a:solidFill>
                  <a:srgbClr val="242424"/>
                </a:solidFill>
                <a:effectLst/>
                <a:latin typeface="source-serif-pro"/>
              </a:rPr>
              <a:t>Abilities are the gears and levers that enable the agent to interact with tasks at hand</a:t>
            </a:r>
          </a:p>
          <a:p>
            <a:r>
              <a:rPr lang="en-GB" dirty="0">
                <a:solidFill>
                  <a:srgbClr val="242424"/>
                </a:solidFill>
                <a:latin typeface="source-serif-pro"/>
              </a:rPr>
              <a:t>Example: Web page fetcher</a:t>
            </a:r>
            <a:endParaRPr lang="en-DE" dirty="0"/>
          </a:p>
        </p:txBody>
      </p:sp>
      <p:pic>
        <p:nvPicPr>
          <p:cNvPr id="7" name="Picture 6">
            <a:extLst>
              <a:ext uri="{FF2B5EF4-FFF2-40B4-BE49-F238E27FC236}">
                <a16:creationId xmlns:a16="http://schemas.microsoft.com/office/drawing/2014/main" id="{1C9094B1-9AD3-961C-27AF-950F344F6F28}"/>
              </a:ext>
            </a:extLst>
          </p:cNvPr>
          <p:cNvPicPr>
            <a:picLocks noChangeAspect="1"/>
          </p:cNvPicPr>
          <p:nvPr/>
        </p:nvPicPr>
        <p:blipFill>
          <a:blip r:embed="rId2"/>
          <a:stretch>
            <a:fillRect/>
          </a:stretch>
        </p:blipFill>
        <p:spPr>
          <a:xfrm>
            <a:off x="4408714" y="2674576"/>
            <a:ext cx="4735286" cy="3108290"/>
          </a:xfrm>
          <a:prstGeom prst="rect">
            <a:avLst/>
          </a:prstGeom>
        </p:spPr>
      </p:pic>
      <p:sp>
        <p:nvSpPr>
          <p:cNvPr id="4" name="Cloud Callout 3">
            <a:extLst>
              <a:ext uri="{FF2B5EF4-FFF2-40B4-BE49-F238E27FC236}">
                <a16:creationId xmlns:a16="http://schemas.microsoft.com/office/drawing/2014/main" id="{AACCD4EC-D22C-555E-19F4-2B74DCFAAA10}"/>
              </a:ext>
            </a:extLst>
          </p:cNvPr>
          <p:cNvSpPr/>
          <p:nvPr/>
        </p:nvSpPr>
        <p:spPr>
          <a:xfrm>
            <a:off x="514350" y="3570195"/>
            <a:ext cx="2733115" cy="1835524"/>
          </a:xfrm>
          <a:prstGeom prst="cloudCallout">
            <a:avLst>
              <a:gd name="adj1" fmla="val 79905"/>
              <a:gd name="adj2" fmla="val -45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solidFill>
                  <a:schemeClr val="tx1"/>
                </a:solidFill>
              </a:rPr>
              <a:t>AutoGPT: </a:t>
            </a:r>
            <a:br>
              <a:rPr lang="en-DE" dirty="0">
                <a:solidFill>
                  <a:schemeClr val="tx1"/>
                </a:solidFill>
              </a:rPr>
            </a:br>
            <a:r>
              <a:rPr lang="en-DE" dirty="0">
                <a:solidFill>
                  <a:schemeClr val="tx1"/>
                </a:solidFill>
              </a:rPr>
              <a:t>Coding-oriented</a:t>
            </a:r>
          </a:p>
        </p:txBody>
      </p:sp>
    </p:spTree>
    <p:extLst>
      <p:ext uri="{BB962C8B-B14F-4D97-AF65-F5344CB8AC3E}">
        <p14:creationId xmlns:p14="http://schemas.microsoft.com/office/powerpoint/2010/main" val="25818122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1F1C4-EA6D-ED68-573B-50168E3C95EF}"/>
              </a:ext>
            </a:extLst>
          </p:cNvPr>
          <p:cNvSpPr>
            <a:spLocks noGrp="1"/>
          </p:cNvSpPr>
          <p:nvPr>
            <p:ph type="title"/>
          </p:nvPr>
        </p:nvSpPr>
        <p:spPr/>
        <p:txBody>
          <a:bodyPr/>
          <a:lstStyle/>
          <a:p>
            <a:r>
              <a:rPr lang="en-DE" dirty="0"/>
              <a:t>OpenAI: GPT Builder</a:t>
            </a:r>
          </a:p>
        </p:txBody>
      </p:sp>
      <p:sp>
        <p:nvSpPr>
          <p:cNvPr id="3" name="Content Placeholder 2">
            <a:extLst>
              <a:ext uri="{FF2B5EF4-FFF2-40B4-BE49-F238E27FC236}">
                <a16:creationId xmlns:a16="http://schemas.microsoft.com/office/drawing/2014/main" id="{E1E0C400-F53F-9F1F-10DB-B693D3AB80A5}"/>
              </a:ext>
            </a:extLst>
          </p:cNvPr>
          <p:cNvSpPr>
            <a:spLocks noGrp="1"/>
          </p:cNvSpPr>
          <p:nvPr>
            <p:ph idx="1"/>
          </p:nvPr>
        </p:nvSpPr>
        <p:spPr/>
        <p:txBody>
          <a:bodyPr/>
          <a:lstStyle/>
          <a:p>
            <a:r>
              <a:rPr lang="en-GB" dirty="0"/>
              <a:t>GPTs</a:t>
            </a:r>
          </a:p>
          <a:p>
            <a:r>
              <a:rPr lang="en-GB" dirty="0"/>
              <a:t>Custom versions of </a:t>
            </a:r>
            <a:r>
              <a:rPr lang="en-GB" dirty="0" err="1"/>
              <a:t>ChatGPT</a:t>
            </a:r>
            <a:r>
              <a:rPr lang="en-GB" dirty="0"/>
              <a:t> created by </a:t>
            </a:r>
            <a:r>
              <a:rPr lang="en-GB" dirty="0" err="1"/>
              <a:t>OpenAI</a:t>
            </a:r>
            <a:r>
              <a:rPr lang="en-GB" dirty="0"/>
              <a:t> users</a:t>
            </a:r>
          </a:p>
          <a:p>
            <a:pPr lvl="1"/>
            <a:r>
              <a:rPr lang="en-GB" dirty="0"/>
              <a:t>All you have to do is tell the GPT builder, in plain English, what you want to create, and the builder will take it from there. </a:t>
            </a:r>
            <a:endParaRPr lang="en-DE" dirty="0"/>
          </a:p>
        </p:txBody>
      </p:sp>
      <p:sp>
        <p:nvSpPr>
          <p:cNvPr id="4" name="Slide Number Placeholder 3">
            <a:extLst>
              <a:ext uri="{FF2B5EF4-FFF2-40B4-BE49-F238E27FC236}">
                <a16:creationId xmlns:a16="http://schemas.microsoft.com/office/drawing/2014/main" id="{DAC85B19-480F-BA31-D576-50460FCA923C}"/>
              </a:ext>
            </a:extLst>
          </p:cNvPr>
          <p:cNvSpPr>
            <a:spLocks noGrp="1"/>
          </p:cNvSpPr>
          <p:nvPr>
            <p:ph type="sldNum" sz="quarter" idx="12"/>
          </p:nvPr>
        </p:nvSpPr>
        <p:spPr/>
        <p:txBody>
          <a:bodyPr/>
          <a:lstStyle/>
          <a:p>
            <a:pPr>
              <a:defRPr/>
            </a:pPr>
            <a:fld id="{A4C577E2-95DD-1F4B-A688-E8FB02007787}" type="slidenum">
              <a:rPr lang="de-DE" smtClean="0"/>
              <a:pPr>
                <a:defRPr/>
              </a:pPr>
              <a:t>171</a:t>
            </a:fld>
            <a:endParaRPr lang="de-DE"/>
          </a:p>
        </p:txBody>
      </p:sp>
      <p:sp>
        <p:nvSpPr>
          <p:cNvPr id="6" name="TextBox 5">
            <a:extLst>
              <a:ext uri="{FF2B5EF4-FFF2-40B4-BE49-F238E27FC236}">
                <a16:creationId xmlns:a16="http://schemas.microsoft.com/office/drawing/2014/main" id="{4C9D488B-F2A5-7A6C-81BC-16012F3B5B2E}"/>
              </a:ext>
            </a:extLst>
          </p:cNvPr>
          <p:cNvSpPr txBox="1"/>
          <p:nvPr/>
        </p:nvSpPr>
        <p:spPr>
          <a:xfrm>
            <a:off x="971600" y="5486186"/>
            <a:ext cx="6696744" cy="369332"/>
          </a:xfrm>
          <a:prstGeom prst="rect">
            <a:avLst/>
          </a:prstGeom>
          <a:noFill/>
        </p:spPr>
        <p:txBody>
          <a:bodyPr wrap="square">
            <a:spAutoFit/>
          </a:bodyPr>
          <a:lstStyle/>
          <a:p>
            <a:r>
              <a:rPr lang="en-DE" dirty="0"/>
              <a:t>https://help.openai.com/en/articles/8554397-creating-a-gpt</a:t>
            </a:r>
          </a:p>
        </p:txBody>
      </p:sp>
      <p:sp>
        <p:nvSpPr>
          <p:cNvPr id="8" name="TextBox 7">
            <a:extLst>
              <a:ext uri="{FF2B5EF4-FFF2-40B4-BE49-F238E27FC236}">
                <a16:creationId xmlns:a16="http://schemas.microsoft.com/office/drawing/2014/main" id="{F80C5AF8-6AC0-5025-F9E8-81EAEE18281B}"/>
              </a:ext>
            </a:extLst>
          </p:cNvPr>
          <p:cNvSpPr txBox="1"/>
          <p:nvPr/>
        </p:nvSpPr>
        <p:spPr>
          <a:xfrm>
            <a:off x="971600" y="5788327"/>
            <a:ext cx="6030416" cy="369332"/>
          </a:xfrm>
          <a:prstGeom prst="rect">
            <a:avLst/>
          </a:prstGeom>
          <a:noFill/>
        </p:spPr>
        <p:txBody>
          <a:bodyPr wrap="square">
            <a:spAutoFit/>
          </a:bodyPr>
          <a:lstStyle/>
          <a:p>
            <a:r>
              <a:rPr lang="en-DE" dirty="0"/>
              <a:t>https://help.openai.com/en/articles/8770868-gpt-builder</a:t>
            </a:r>
          </a:p>
        </p:txBody>
      </p:sp>
    </p:spTree>
    <p:extLst>
      <p:ext uri="{BB962C8B-B14F-4D97-AF65-F5344CB8AC3E}">
        <p14:creationId xmlns:p14="http://schemas.microsoft.com/office/powerpoint/2010/main" val="19007576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1E1B-3D98-F8B8-32C5-C1D9DD149F45}"/>
              </a:ext>
            </a:extLst>
          </p:cNvPr>
          <p:cNvSpPr>
            <a:spLocks noGrp="1"/>
          </p:cNvSpPr>
          <p:nvPr>
            <p:ph type="title"/>
          </p:nvPr>
        </p:nvSpPr>
        <p:spPr/>
        <p:txBody>
          <a:bodyPr/>
          <a:lstStyle/>
          <a:p>
            <a:endParaRPr lang="en-DE"/>
          </a:p>
        </p:txBody>
      </p:sp>
      <p:pic>
        <p:nvPicPr>
          <p:cNvPr id="6" name="Content Placeholder 5" descr="A close-up of a sign&#10;&#10;Description automatically generated">
            <a:extLst>
              <a:ext uri="{FF2B5EF4-FFF2-40B4-BE49-F238E27FC236}">
                <a16:creationId xmlns:a16="http://schemas.microsoft.com/office/drawing/2014/main" id="{FEFA6955-ED0B-7D32-310B-C1B2E0C771FB}"/>
              </a:ext>
            </a:extLst>
          </p:cNvPr>
          <p:cNvPicPr>
            <a:picLocks noGrp="1" noChangeAspect="1"/>
          </p:cNvPicPr>
          <p:nvPr>
            <p:ph idx="1"/>
          </p:nvPr>
        </p:nvPicPr>
        <p:blipFill>
          <a:blip r:embed="rId2"/>
          <a:stretch>
            <a:fillRect/>
          </a:stretch>
        </p:blipFill>
        <p:spPr>
          <a:xfrm>
            <a:off x="441471" y="1556792"/>
            <a:ext cx="8202587" cy="3312368"/>
          </a:xfrm>
        </p:spPr>
      </p:pic>
    </p:spTree>
    <p:extLst>
      <p:ext uri="{BB962C8B-B14F-4D97-AF65-F5344CB8AC3E}">
        <p14:creationId xmlns:p14="http://schemas.microsoft.com/office/powerpoint/2010/main" val="2265773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552" y="226946"/>
            <a:ext cx="6477653" cy="503475"/>
          </a:xfrm>
          <a:prstGeom prst="rect">
            <a:avLst/>
          </a:prstGeom>
        </p:spPr>
        <p:txBody>
          <a:bodyPr vert="horz" wrap="square" lIns="0" tIns="10926" rIns="0" bIns="0" numCol="1" rtlCol="0" anchor="t" anchorCtr="0" compatLnSpc="1">
            <a:prstTxWarp prst="textNoShape">
              <a:avLst/>
            </a:prstTxWarp>
            <a:spAutoFit/>
          </a:bodyPr>
          <a:lstStyle/>
          <a:p>
            <a:pPr marL="8405">
              <a:spcBef>
                <a:spcPts val="86"/>
              </a:spcBef>
            </a:pPr>
            <a:r>
              <a:rPr spc="14" dirty="0"/>
              <a:t>RNs </a:t>
            </a:r>
            <a:r>
              <a:rPr spc="7" dirty="0"/>
              <a:t>for </a:t>
            </a:r>
            <a:r>
              <a:rPr lang="de-DE" spc="10" dirty="0"/>
              <a:t>S</a:t>
            </a:r>
            <a:r>
              <a:rPr spc="10" dirty="0" err="1"/>
              <a:t>equence</a:t>
            </a:r>
            <a:r>
              <a:rPr spc="-43" dirty="0"/>
              <a:t> </a:t>
            </a:r>
            <a:r>
              <a:rPr lang="de-DE" spc="7" dirty="0"/>
              <a:t>C</a:t>
            </a:r>
            <a:r>
              <a:rPr spc="7" dirty="0" err="1"/>
              <a:t>lassification</a:t>
            </a:r>
            <a:endParaRPr spc="7" dirty="0"/>
          </a:p>
        </p:txBody>
      </p:sp>
      <p:sp>
        <p:nvSpPr>
          <p:cNvPr id="4" name="object 4"/>
          <p:cNvSpPr/>
          <p:nvPr/>
        </p:nvSpPr>
        <p:spPr>
          <a:xfrm>
            <a:off x="938084" y="1710397"/>
            <a:ext cx="6172329" cy="3785861"/>
          </a:xfrm>
          <a:prstGeom prst="rect">
            <a:avLst/>
          </a:prstGeom>
          <a:blipFill>
            <a:blip r:embed="rId2" cstate="print"/>
            <a:stretch>
              <a:fillRect/>
            </a:stretch>
          </a:blipFill>
        </p:spPr>
        <p:txBody>
          <a:bodyPr wrap="square" lIns="0" tIns="0" rIns="0" bIns="0" rtlCol="0"/>
          <a:lstStyle/>
          <a:p>
            <a:endParaRPr dirty="0"/>
          </a:p>
        </p:txBody>
      </p:sp>
      <p:sp>
        <p:nvSpPr>
          <p:cNvPr id="7" name="object 9">
            <a:extLst>
              <a:ext uri="{FF2B5EF4-FFF2-40B4-BE49-F238E27FC236}">
                <a16:creationId xmlns:a16="http://schemas.microsoft.com/office/drawing/2014/main" id="{2EB5C778-9073-AF40-B2BF-EC100A93FE3A}"/>
              </a:ext>
            </a:extLst>
          </p:cNvPr>
          <p:cNvSpPr txBox="1"/>
          <p:nvPr/>
        </p:nvSpPr>
        <p:spPr>
          <a:xfrm>
            <a:off x="3591207" y="5887543"/>
            <a:ext cx="1910743" cy="142090"/>
          </a:xfrm>
          <a:prstGeom prst="rect">
            <a:avLst/>
          </a:prstGeom>
        </p:spPr>
        <p:txBody>
          <a:bodyPr vert="horz" wrap="square" lIns="0" tIns="0" rIns="0" bIns="0" rtlCol="0">
            <a:spAutoFit/>
          </a:bodyPr>
          <a:lstStyle/>
          <a:p>
            <a:pPr marL="8405">
              <a:lnSpc>
                <a:spcPts val="1059"/>
              </a:lnSpc>
            </a:pPr>
            <a:r>
              <a:rPr sz="1026" spc="-3" dirty="0">
                <a:solidFill>
                  <a:schemeClr val="bg1"/>
                </a:solidFill>
                <a:latin typeface="Helvetica"/>
                <a:cs typeface="Helvetica"/>
              </a:rPr>
              <a:t>CS546 Machine Learning in</a:t>
            </a:r>
            <a:r>
              <a:rPr sz="1026" spc="-17" dirty="0">
                <a:solidFill>
                  <a:schemeClr val="bg1"/>
                </a:solidFill>
                <a:latin typeface="Helvetica"/>
                <a:cs typeface="Helvetica"/>
              </a:rPr>
              <a:t> </a:t>
            </a:r>
            <a:r>
              <a:rPr sz="1026" spc="-3" dirty="0">
                <a:solidFill>
                  <a:schemeClr val="bg1"/>
                </a:solidFill>
                <a:latin typeface="Helvetica"/>
                <a:cs typeface="Helvetica"/>
              </a:rPr>
              <a:t>NLP</a:t>
            </a:r>
            <a:endParaRPr sz="1026" dirty="0">
              <a:solidFill>
                <a:schemeClr val="bg1"/>
              </a:solidFill>
              <a:latin typeface="Helvetica"/>
              <a:cs typeface="Helvetica"/>
            </a:endParaRPr>
          </a:p>
        </p:txBody>
      </p:sp>
      <p:sp>
        <p:nvSpPr>
          <p:cNvPr id="8" name="Slide Number Placeholder 3">
            <a:extLst>
              <a:ext uri="{FF2B5EF4-FFF2-40B4-BE49-F238E27FC236}">
                <a16:creationId xmlns:a16="http://schemas.microsoft.com/office/drawing/2014/main" id="{C2D423FA-5D5F-A34C-B28F-9757741CE456}"/>
              </a:ext>
            </a:extLst>
          </p:cNvPr>
          <p:cNvSpPr>
            <a:spLocks noGrp="1"/>
          </p:cNvSpPr>
          <p:nvPr>
            <p:ph type="sldNum" sz="quarter" idx="12"/>
          </p:nvPr>
        </p:nvSpPr>
        <p:spPr>
          <a:xfrm>
            <a:off x="7110414" y="5657850"/>
            <a:ext cx="756047" cy="147638"/>
          </a:xfrm>
        </p:spPr>
        <p:txBody>
          <a:bodyPr/>
          <a:lstStyle/>
          <a:p>
            <a:pPr>
              <a:defRPr/>
            </a:pPr>
            <a:fld id="{A4C577E2-95DD-1F4B-A688-E8FB02007787}" type="slidenum">
              <a:rPr lang="de-DE" smtClean="0"/>
              <a:pPr>
                <a:defRPr/>
              </a:pPr>
              <a:t>18</a:t>
            </a:fld>
            <a:endParaRPr lang="de-DE"/>
          </a:p>
        </p:txBody>
      </p:sp>
      <p:sp>
        <p:nvSpPr>
          <p:cNvPr id="3" name="Rectangle 2">
            <a:extLst>
              <a:ext uri="{FF2B5EF4-FFF2-40B4-BE49-F238E27FC236}">
                <a16:creationId xmlns:a16="http://schemas.microsoft.com/office/drawing/2014/main" id="{FC06C290-739B-8FA2-3D33-33C770320060}"/>
              </a:ext>
            </a:extLst>
          </p:cNvPr>
          <p:cNvSpPr/>
          <p:nvPr/>
        </p:nvSpPr>
        <p:spPr>
          <a:xfrm>
            <a:off x="4092315" y="4173824"/>
            <a:ext cx="182693" cy="193936"/>
          </a:xfrm>
          <a:prstGeom prst="rect">
            <a:avLst/>
          </a:prstGeom>
          <a:solidFill>
            <a:srgbClr val="BC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object 2">
            <a:extLst>
              <a:ext uri="{FF2B5EF4-FFF2-40B4-BE49-F238E27FC236}">
                <a16:creationId xmlns:a16="http://schemas.microsoft.com/office/drawing/2014/main" id="{FC1F95B2-FB68-47DD-2AC0-2D7B1C95E360}"/>
              </a:ext>
            </a:extLst>
          </p:cNvPr>
          <p:cNvSpPr/>
          <p:nvPr/>
        </p:nvSpPr>
        <p:spPr>
          <a:xfrm>
            <a:off x="1115616" y="4038026"/>
            <a:ext cx="3240360" cy="43419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2037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5536" y="260648"/>
            <a:ext cx="3205443" cy="507153"/>
          </a:xfrm>
          <a:prstGeom prst="rect">
            <a:avLst/>
          </a:prstGeom>
        </p:spPr>
        <p:txBody>
          <a:bodyPr vert="horz" wrap="square" lIns="0" tIns="14568" rIns="0" bIns="0" rtlCol="0">
            <a:spAutoFit/>
          </a:bodyPr>
          <a:lstStyle/>
          <a:p>
            <a:pPr marL="11206">
              <a:spcBef>
                <a:spcPts val="115"/>
              </a:spcBef>
            </a:pPr>
            <a:r>
              <a:rPr sz="3200" spc="13" dirty="0">
                <a:latin typeface="Helvetica"/>
                <a:cs typeface="Helvetica"/>
              </a:rPr>
              <a:t>Stacked</a:t>
            </a:r>
            <a:r>
              <a:rPr sz="3200" spc="-75" dirty="0">
                <a:latin typeface="Helvetica"/>
                <a:cs typeface="Helvetica"/>
              </a:rPr>
              <a:t> </a:t>
            </a:r>
            <a:r>
              <a:rPr sz="3200" spc="18" dirty="0">
                <a:latin typeface="Helvetica"/>
                <a:cs typeface="Helvetica"/>
              </a:rPr>
              <a:t>RNs</a:t>
            </a:r>
            <a:endParaRPr sz="3200" dirty="0">
              <a:latin typeface="Helvetica"/>
              <a:cs typeface="Helvetica"/>
            </a:endParaRPr>
          </a:p>
        </p:txBody>
      </p:sp>
      <p:sp>
        <p:nvSpPr>
          <p:cNvPr id="3" name="object 3"/>
          <p:cNvSpPr txBox="1"/>
          <p:nvPr/>
        </p:nvSpPr>
        <p:spPr>
          <a:xfrm>
            <a:off x="829236" y="1413692"/>
            <a:ext cx="6572809" cy="762275"/>
          </a:xfrm>
          <a:prstGeom prst="rect">
            <a:avLst/>
          </a:prstGeom>
        </p:spPr>
        <p:txBody>
          <a:bodyPr vert="horz" wrap="square" lIns="0" tIns="15128" rIns="0" bIns="0" rtlCol="0">
            <a:spAutoFit/>
          </a:bodyPr>
          <a:lstStyle/>
          <a:p>
            <a:pPr marL="11206" marR="4483">
              <a:spcBef>
                <a:spcPts val="119"/>
              </a:spcBef>
            </a:pPr>
            <a:r>
              <a:rPr sz="2427" dirty="0">
                <a:latin typeface="Helvetica"/>
                <a:cs typeface="Helvetica"/>
              </a:rPr>
              <a:t>We </a:t>
            </a:r>
            <a:r>
              <a:rPr sz="2427" spc="13" dirty="0">
                <a:latin typeface="Helvetica"/>
                <a:cs typeface="Helvetica"/>
              </a:rPr>
              <a:t>can create an </a:t>
            </a:r>
            <a:r>
              <a:rPr sz="2427" spc="18" dirty="0">
                <a:latin typeface="Helvetica"/>
                <a:cs typeface="Helvetica"/>
              </a:rPr>
              <a:t>RN </a:t>
            </a:r>
            <a:r>
              <a:rPr sz="2427" spc="9" dirty="0">
                <a:latin typeface="Helvetica"/>
                <a:cs typeface="Helvetica"/>
              </a:rPr>
              <a:t>that </a:t>
            </a:r>
            <a:r>
              <a:rPr sz="2427" spc="13" dirty="0">
                <a:latin typeface="Helvetica"/>
                <a:cs typeface="Helvetica"/>
              </a:rPr>
              <a:t>has </a:t>
            </a:r>
            <a:r>
              <a:rPr sz="2427" spc="9" dirty="0">
                <a:latin typeface="Helvetica"/>
                <a:cs typeface="Helvetica"/>
              </a:rPr>
              <a:t>“vertical”</a:t>
            </a:r>
            <a:r>
              <a:rPr sz="2427" spc="-53" dirty="0">
                <a:latin typeface="Helvetica"/>
                <a:cs typeface="Helvetica"/>
              </a:rPr>
              <a:t> </a:t>
            </a:r>
            <a:r>
              <a:rPr sz="2427" spc="13" dirty="0">
                <a:latin typeface="Helvetica"/>
                <a:cs typeface="Helvetica"/>
              </a:rPr>
              <a:t>depth  </a:t>
            </a:r>
            <a:r>
              <a:rPr sz="2427" spc="9" dirty="0">
                <a:latin typeface="Helvetica"/>
                <a:cs typeface="Helvetica"/>
              </a:rPr>
              <a:t>(at </a:t>
            </a:r>
            <a:r>
              <a:rPr sz="2427" spc="13" dirty="0">
                <a:latin typeface="Helvetica"/>
                <a:cs typeface="Helvetica"/>
              </a:rPr>
              <a:t>each time </a:t>
            </a:r>
            <a:r>
              <a:rPr sz="2427" spc="9" dirty="0">
                <a:latin typeface="Helvetica"/>
                <a:cs typeface="Helvetica"/>
              </a:rPr>
              <a:t>step) </a:t>
            </a:r>
            <a:r>
              <a:rPr sz="2427" spc="13" dirty="0">
                <a:latin typeface="Helvetica"/>
                <a:cs typeface="Helvetica"/>
              </a:rPr>
              <a:t>by stacking </a:t>
            </a:r>
            <a:r>
              <a:rPr sz="2427" spc="9" dirty="0">
                <a:latin typeface="Helvetica"/>
                <a:cs typeface="Helvetica"/>
              </a:rPr>
              <a:t>multiple</a:t>
            </a:r>
            <a:r>
              <a:rPr sz="2427" spc="-40" dirty="0">
                <a:latin typeface="Helvetica"/>
                <a:cs typeface="Helvetica"/>
              </a:rPr>
              <a:t> </a:t>
            </a:r>
            <a:r>
              <a:rPr sz="2427" spc="18" dirty="0">
                <a:latin typeface="Helvetica"/>
                <a:cs typeface="Helvetica"/>
              </a:rPr>
              <a:t>RNs:</a:t>
            </a:r>
            <a:endParaRPr sz="2427" dirty="0">
              <a:latin typeface="Helvetica"/>
              <a:cs typeface="Helvetica"/>
            </a:endParaRPr>
          </a:p>
        </p:txBody>
      </p:sp>
      <p:sp>
        <p:nvSpPr>
          <p:cNvPr id="6" name="object 9">
            <a:extLst>
              <a:ext uri="{FF2B5EF4-FFF2-40B4-BE49-F238E27FC236}">
                <a16:creationId xmlns:a16="http://schemas.microsoft.com/office/drawing/2014/main" id="{6B793EEB-CF86-084A-9022-5426425093C4}"/>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7" name="Slide Number Placeholder 3">
            <a:extLst>
              <a:ext uri="{FF2B5EF4-FFF2-40B4-BE49-F238E27FC236}">
                <a16:creationId xmlns:a16="http://schemas.microsoft.com/office/drawing/2014/main" id="{304BF8BD-6555-8E41-8944-B689838C66B9}"/>
              </a:ext>
            </a:extLst>
          </p:cNvPr>
          <p:cNvSpPr txBox="1">
            <a:spLocks/>
          </p:cNvSpPr>
          <p:nvPr/>
        </p:nvSpPr>
        <p:spPr>
          <a:xfrm>
            <a:off x="7956550" y="6368526"/>
            <a:ext cx="1008063" cy="196850"/>
          </a:xfrm>
          <a:prstGeom prst="rect">
            <a:avLst/>
          </a:prstGeom>
        </p:spPr>
        <p:txBody>
          <a:bodyPr/>
          <a:lstStyle>
            <a:defPPr>
              <a:defRPr lang="de-DE"/>
            </a:defPPr>
            <a:lvl1pPr algn="l" rtl="0" fontAlgn="base">
              <a:spcBef>
                <a:spcPct val="0"/>
              </a:spcBef>
              <a:spcAft>
                <a:spcPct val="0"/>
              </a:spcAft>
              <a:defRPr kern="1200">
                <a:solidFill>
                  <a:schemeClr val="tx1"/>
                </a:solidFill>
                <a:latin typeface="Myriad Pro"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Myriad Pro"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Myriad Pro"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Myriad Pro"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Myriad Pro" charset="0"/>
                <a:ea typeface="ＭＳ Ｐゴシック" charset="0"/>
                <a:cs typeface="ＭＳ Ｐゴシック" charset="0"/>
              </a:defRPr>
            </a:lvl5pPr>
            <a:lvl6pPr marL="2286000" algn="l" defTabSz="457200" rtl="0" eaLnBrk="1" latinLnBrk="0" hangingPunct="1">
              <a:defRPr kern="1200">
                <a:solidFill>
                  <a:schemeClr val="tx1"/>
                </a:solidFill>
                <a:latin typeface="Myriad Pro" charset="0"/>
                <a:ea typeface="ＭＳ Ｐゴシック" charset="0"/>
                <a:cs typeface="ＭＳ Ｐゴシック" charset="0"/>
              </a:defRPr>
            </a:lvl6pPr>
            <a:lvl7pPr marL="2743200" algn="l" defTabSz="457200" rtl="0" eaLnBrk="1" latinLnBrk="0" hangingPunct="1">
              <a:defRPr kern="1200">
                <a:solidFill>
                  <a:schemeClr val="tx1"/>
                </a:solidFill>
                <a:latin typeface="Myriad Pro" charset="0"/>
                <a:ea typeface="ＭＳ Ｐゴシック" charset="0"/>
                <a:cs typeface="ＭＳ Ｐゴシック" charset="0"/>
              </a:defRPr>
            </a:lvl7pPr>
            <a:lvl8pPr marL="3200400" algn="l" defTabSz="457200" rtl="0" eaLnBrk="1" latinLnBrk="0" hangingPunct="1">
              <a:defRPr kern="1200">
                <a:solidFill>
                  <a:schemeClr val="tx1"/>
                </a:solidFill>
                <a:latin typeface="Myriad Pro" charset="0"/>
                <a:ea typeface="ＭＳ Ｐゴシック" charset="0"/>
                <a:cs typeface="ＭＳ Ｐゴシック" charset="0"/>
              </a:defRPr>
            </a:lvl8pPr>
            <a:lvl9pPr marL="3657600" algn="l" defTabSz="457200" rtl="0" eaLnBrk="1" latinLnBrk="0" hangingPunct="1">
              <a:defRPr kern="1200">
                <a:solidFill>
                  <a:schemeClr val="tx1"/>
                </a:solidFill>
                <a:latin typeface="Myriad Pro" charset="0"/>
                <a:ea typeface="ＭＳ Ｐゴシック" charset="0"/>
                <a:cs typeface="ＭＳ Ｐゴシック" charset="0"/>
              </a:defRPr>
            </a:lvl9pPr>
          </a:lstStyle>
          <a:p>
            <a:pPr algn="r">
              <a:defRPr/>
            </a:pPr>
            <a:fld id="{A4C577E2-95DD-1F4B-A688-E8FB02007787}" type="slidenum">
              <a:rPr lang="de-DE" sz="1100" smtClean="0"/>
              <a:pPr algn="r">
                <a:defRPr/>
              </a:pPr>
              <a:t>19</a:t>
            </a:fld>
            <a:endParaRPr lang="de-DE" sz="1100"/>
          </a:p>
        </p:txBody>
      </p:sp>
      <p:grpSp>
        <p:nvGrpSpPr>
          <p:cNvPr id="11" name="Group 10">
            <a:extLst>
              <a:ext uri="{FF2B5EF4-FFF2-40B4-BE49-F238E27FC236}">
                <a16:creationId xmlns:a16="http://schemas.microsoft.com/office/drawing/2014/main" id="{11B67092-EE93-DD8D-B30B-2E6A01F4A624}"/>
              </a:ext>
            </a:extLst>
          </p:cNvPr>
          <p:cNvGrpSpPr/>
          <p:nvPr/>
        </p:nvGrpSpPr>
        <p:grpSpPr>
          <a:xfrm>
            <a:off x="1562234" y="2564904"/>
            <a:ext cx="5106812" cy="3318034"/>
            <a:chOff x="1919537" y="1333687"/>
            <a:chExt cx="7399235" cy="4807484"/>
          </a:xfrm>
        </p:grpSpPr>
        <p:sp>
          <p:nvSpPr>
            <p:cNvPr id="5" name="object 4">
              <a:extLst>
                <a:ext uri="{FF2B5EF4-FFF2-40B4-BE49-F238E27FC236}">
                  <a16:creationId xmlns:a16="http://schemas.microsoft.com/office/drawing/2014/main" id="{0FD8BA90-3DF8-2058-277B-83B0996E9732}"/>
                </a:ext>
              </a:extLst>
            </p:cNvPr>
            <p:cNvSpPr/>
            <p:nvPr/>
          </p:nvSpPr>
          <p:spPr>
            <a:xfrm>
              <a:off x="1919537" y="1333687"/>
              <a:ext cx="7399235" cy="4807484"/>
            </a:xfrm>
            <a:prstGeom prst="rect">
              <a:avLst/>
            </a:prstGeom>
            <a:blipFill>
              <a:blip r:embed="rId2" cstate="print"/>
              <a:stretch>
                <a:fillRect/>
              </a:stretch>
            </a:blipFill>
          </p:spPr>
          <p:txBody>
            <a:bodyPr wrap="square" lIns="0" tIns="0" rIns="0" bIns="0" rtlCol="0"/>
            <a:lstStyle/>
            <a:p>
              <a:endParaRPr sz="1100" dirty="0"/>
            </a:p>
          </p:txBody>
        </p:sp>
        <p:sp>
          <p:nvSpPr>
            <p:cNvPr id="8" name="TextBox 7">
              <a:extLst>
                <a:ext uri="{FF2B5EF4-FFF2-40B4-BE49-F238E27FC236}">
                  <a16:creationId xmlns:a16="http://schemas.microsoft.com/office/drawing/2014/main" id="{D82E356D-8572-1514-8B1A-245CDEFB0AFC}"/>
                </a:ext>
              </a:extLst>
            </p:cNvPr>
            <p:cNvSpPr txBox="1"/>
            <p:nvPr/>
          </p:nvSpPr>
          <p:spPr>
            <a:xfrm>
              <a:off x="5221808" y="2477849"/>
              <a:ext cx="840295" cy="379046"/>
            </a:xfrm>
            <a:prstGeom prst="rect">
              <a:avLst/>
            </a:prstGeom>
            <a:solidFill>
              <a:srgbClr val="BCEBFF"/>
            </a:solidFill>
          </p:spPr>
          <p:txBody>
            <a:bodyPr wrap="square" rtlCol="0">
              <a:spAutoFit/>
            </a:bodyPr>
            <a:lstStyle/>
            <a:p>
              <a:r>
                <a:rPr lang="en-DE" sz="1100" dirty="0"/>
                <a:t>  RN 3  </a:t>
              </a:r>
            </a:p>
          </p:txBody>
        </p:sp>
        <p:sp>
          <p:nvSpPr>
            <p:cNvPr id="9" name="TextBox 8">
              <a:extLst>
                <a:ext uri="{FF2B5EF4-FFF2-40B4-BE49-F238E27FC236}">
                  <a16:creationId xmlns:a16="http://schemas.microsoft.com/office/drawing/2014/main" id="{2176B12A-3889-9EA1-66DD-1FA0D6D537C3}"/>
                </a:ext>
              </a:extLst>
            </p:cNvPr>
            <p:cNvSpPr txBox="1"/>
            <p:nvPr/>
          </p:nvSpPr>
          <p:spPr>
            <a:xfrm>
              <a:off x="5221808" y="3606004"/>
              <a:ext cx="840295" cy="379046"/>
            </a:xfrm>
            <a:prstGeom prst="rect">
              <a:avLst/>
            </a:prstGeom>
            <a:solidFill>
              <a:srgbClr val="BCEBFF"/>
            </a:solidFill>
          </p:spPr>
          <p:txBody>
            <a:bodyPr wrap="square" rtlCol="0">
              <a:spAutoFit/>
            </a:bodyPr>
            <a:lstStyle/>
            <a:p>
              <a:r>
                <a:rPr lang="en-DE" sz="1100" dirty="0"/>
                <a:t>  RN 2  </a:t>
              </a:r>
            </a:p>
          </p:txBody>
        </p:sp>
        <p:sp>
          <p:nvSpPr>
            <p:cNvPr id="10" name="TextBox 9">
              <a:extLst>
                <a:ext uri="{FF2B5EF4-FFF2-40B4-BE49-F238E27FC236}">
                  <a16:creationId xmlns:a16="http://schemas.microsoft.com/office/drawing/2014/main" id="{9AE07530-FF14-AFCB-5E63-B1E74C3DD140}"/>
                </a:ext>
              </a:extLst>
            </p:cNvPr>
            <p:cNvSpPr txBox="1"/>
            <p:nvPr/>
          </p:nvSpPr>
          <p:spPr>
            <a:xfrm>
              <a:off x="5221808" y="4746035"/>
              <a:ext cx="840295" cy="379046"/>
            </a:xfrm>
            <a:prstGeom prst="rect">
              <a:avLst/>
            </a:prstGeom>
            <a:solidFill>
              <a:srgbClr val="BCEBFF"/>
            </a:solidFill>
          </p:spPr>
          <p:txBody>
            <a:bodyPr wrap="square" rtlCol="0">
              <a:spAutoFit/>
            </a:bodyPr>
            <a:lstStyle/>
            <a:p>
              <a:r>
                <a:rPr lang="en-DE" sz="1100" dirty="0"/>
                <a:t>  RN 1  </a:t>
              </a:r>
            </a:p>
          </p:txBody>
        </p:sp>
      </p:grpSp>
    </p:spTree>
    <p:extLst>
      <p:ext uri="{BB962C8B-B14F-4D97-AF65-F5344CB8AC3E}">
        <p14:creationId xmlns:p14="http://schemas.microsoft.com/office/powerpoint/2010/main" val="2745889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F043C-AFF8-B745-87AF-CE2CCF8A7414}"/>
              </a:ext>
            </a:extLst>
          </p:cNvPr>
          <p:cNvSpPr>
            <a:spLocks noGrp="1"/>
          </p:cNvSpPr>
          <p:nvPr>
            <p:ph type="title"/>
          </p:nvPr>
        </p:nvSpPr>
        <p:spPr/>
        <p:txBody>
          <a:bodyPr/>
          <a:lstStyle/>
          <a:p>
            <a:r>
              <a:rPr lang="en-DE" dirty="0"/>
              <a:t>Acknowledgements</a:t>
            </a:r>
          </a:p>
        </p:txBody>
      </p:sp>
      <p:sp>
        <p:nvSpPr>
          <p:cNvPr id="3" name="Content Placeholder 2">
            <a:extLst>
              <a:ext uri="{FF2B5EF4-FFF2-40B4-BE49-F238E27FC236}">
                <a16:creationId xmlns:a16="http://schemas.microsoft.com/office/drawing/2014/main" id="{98AC6833-78E7-E147-8029-DF3A72E2B404}"/>
              </a:ext>
            </a:extLst>
          </p:cNvPr>
          <p:cNvSpPr>
            <a:spLocks noGrp="1"/>
          </p:cNvSpPr>
          <p:nvPr>
            <p:ph idx="1"/>
          </p:nvPr>
        </p:nvSpPr>
        <p:spPr>
          <a:xfrm>
            <a:off x="277813" y="1196752"/>
            <a:ext cx="8686800" cy="4968875"/>
          </a:xfrm>
        </p:spPr>
        <p:txBody>
          <a:bodyPr/>
          <a:lstStyle/>
          <a:p>
            <a:pPr>
              <a:spcBef>
                <a:spcPts val="450"/>
              </a:spcBef>
            </a:pPr>
            <a:r>
              <a:rPr lang="en-US" sz="2400" spc="5" dirty="0">
                <a:latin typeface="Helvetica"/>
                <a:cs typeface="Helvetica"/>
              </a:rPr>
              <a:t>Some slides are based on</a:t>
            </a:r>
          </a:p>
          <a:p>
            <a:pPr lvl="1">
              <a:spcBef>
                <a:spcPts val="450"/>
              </a:spcBef>
            </a:pPr>
            <a:r>
              <a:rPr lang="en-US" sz="2200" spc="5" dirty="0">
                <a:latin typeface="Helvetica"/>
                <a:cs typeface="Helvetica"/>
              </a:rPr>
              <a:t>CS546: Machine Learning in </a:t>
            </a:r>
            <a:r>
              <a:rPr lang="en-US" sz="2200" spc="10" dirty="0">
                <a:latin typeface="Helvetica"/>
                <a:cs typeface="Helvetica"/>
              </a:rPr>
              <a:t>NLP </a:t>
            </a:r>
            <a:r>
              <a:rPr lang="en-US" sz="2200" spc="5" dirty="0">
                <a:latin typeface="Helvetica"/>
                <a:cs typeface="Helvetica"/>
              </a:rPr>
              <a:t>(Spring</a:t>
            </a:r>
            <a:r>
              <a:rPr lang="en-US" sz="2200" spc="-65" dirty="0">
                <a:latin typeface="Helvetica"/>
                <a:cs typeface="Helvetica"/>
              </a:rPr>
              <a:t> </a:t>
            </a:r>
            <a:r>
              <a:rPr lang="en-US" sz="2200" spc="5" dirty="0">
                <a:latin typeface="Helvetica"/>
                <a:cs typeface="Helvetica"/>
              </a:rPr>
              <a:t>2020)</a:t>
            </a:r>
            <a:endParaRPr lang="en-US" sz="2200" dirty="0">
              <a:latin typeface="Helvetica"/>
              <a:cs typeface="Helvetica"/>
            </a:endParaRPr>
          </a:p>
          <a:p>
            <a:pPr lvl="2">
              <a:spcBef>
                <a:spcPts val="450"/>
              </a:spcBef>
            </a:pPr>
            <a:r>
              <a:rPr lang="en-US" sz="1000" i="1" spc="-5" dirty="0">
                <a:latin typeface="Helvetica"/>
                <a:cs typeface="Helvetica"/>
                <a:hlinkClick r:id="rId2"/>
              </a:rPr>
              <a:t>http://courses.engr.illinois.edu/cs546/</a:t>
            </a:r>
            <a:endParaRPr lang="en-US" sz="1000" i="1" spc="-5" dirty="0">
              <a:latin typeface="Helvetica"/>
              <a:cs typeface="Helvetica"/>
            </a:endParaRPr>
          </a:p>
          <a:p>
            <a:pPr lvl="2">
              <a:spcBef>
                <a:spcPts val="450"/>
              </a:spcBef>
            </a:pPr>
            <a:r>
              <a:rPr lang="en-US" sz="1600" spc="10" dirty="0">
                <a:latin typeface="Helvetica"/>
                <a:cs typeface="Helvetica"/>
              </a:rPr>
              <a:t>Julia</a:t>
            </a:r>
            <a:r>
              <a:rPr lang="en-US" sz="1600" dirty="0">
                <a:latin typeface="Helvetica"/>
                <a:cs typeface="Helvetica"/>
              </a:rPr>
              <a:t> </a:t>
            </a:r>
            <a:r>
              <a:rPr lang="en-US" sz="1600" spc="15" dirty="0" err="1">
                <a:latin typeface="Helvetica"/>
                <a:cs typeface="Helvetica"/>
              </a:rPr>
              <a:t>Hockenmaier</a:t>
            </a:r>
            <a:r>
              <a:rPr lang="en-US" sz="1600" spc="15" dirty="0">
                <a:latin typeface="Helvetica"/>
                <a:cs typeface="Helvetica"/>
              </a:rPr>
              <a:t> </a:t>
            </a:r>
            <a:r>
              <a:rPr lang="en-US" sz="1000" spc="15" dirty="0">
                <a:latin typeface="Helvetica"/>
                <a:cs typeface="Helvetica"/>
                <a:hlinkClick r:id="rId3"/>
              </a:rPr>
              <a:t>http://juliahmr.cs.illinois.edu</a:t>
            </a:r>
            <a:r>
              <a:rPr lang="en-US" sz="1000" spc="15" dirty="0">
                <a:latin typeface="Helvetica"/>
                <a:cs typeface="Helvetica"/>
              </a:rPr>
              <a:t> </a:t>
            </a:r>
          </a:p>
          <a:p>
            <a:pPr lvl="2">
              <a:spcBef>
                <a:spcPts val="450"/>
              </a:spcBef>
            </a:pPr>
            <a:r>
              <a:rPr lang="en-US" sz="1600" spc="15" dirty="0">
                <a:latin typeface="Helvetica"/>
                <a:cs typeface="Helvetica"/>
              </a:rPr>
              <a:t>RNs, LSTMs, </a:t>
            </a:r>
            <a:r>
              <a:rPr lang="en-US" sz="1600" spc="15" dirty="0" err="1">
                <a:latin typeface="Helvetica"/>
                <a:cs typeface="Helvetica"/>
              </a:rPr>
              <a:t>ELMo</a:t>
            </a:r>
            <a:r>
              <a:rPr lang="en-US" sz="1600" spc="15" dirty="0">
                <a:latin typeface="Helvetica"/>
                <a:cs typeface="Helvetica"/>
              </a:rPr>
              <a:t>, Transformers</a:t>
            </a:r>
            <a:endParaRPr lang="en-US" sz="2400" spc="15" dirty="0">
              <a:latin typeface="Helvetica"/>
              <a:cs typeface="Helvetica"/>
            </a:endParaRPr>
          </a:p>
          <a:p>
            <a:pPr lvl="1"/>
            <a:r>
              <a:rPr lang="en-US" altLang="zh-TW" sz="2200" dirty="0"/>
              <a:t>Machine Learning (Spring 2020)</a:t>
            </a:r>
          </a:p>
          <a:p>
            <a:pPr lvl="2"/>
            <a:r>
              <a:rPr lang="en-US" altLang="zh-TW" sz="1000" dirty="0">
                <a:hlinkClick r:id="rId4"/>
              </a:rPr>
              <a:t>http://speech.ee.ntu.edu.tw/~tlkagk/courses_ML20.html</a:t>
            </a:r>
            <a:r>
              <a:rPr lang="en-US" altLang="zh-TW" sz="1000" dirty="0"/>
              <a:t> </a:t>
            </a:r>
          </a:p>
          <a:p>
            <a:pPr lvl="2"/>
            <a:r>
              <a:rPr lang="zh-TW" altLang="en-US" sz="1600" dirty="0">
                <a:latin typeface="微軟正黑體" panose="020B0604030504040204" pitchFamily="34" charset="-120"/>
                <a:ea typeface="微軟正黑體" panose="020B0604030504040204" pitchFamily="34" charset="-120"/>
              </a:rPr>
              <a:t>李宏毅</a:t>
            </a:r>
            <a:r>
              <a:rPr lang="en-US" altLang="zh-TW" sz="1600" dirty="0">
                <a:latin typeface="微軟正黑體" panose="020B0604030504040204" pitchFamily="34" charset="-120"/>
                <a:ea typeface="微軟正黑體" panose="020B0604030504040204" pitchFamily="34" charset="-120"/>
              </a:rPr>
              <a:t> (</a:t>
            </a:r>
            <a:r>
              <a:rPr lang="en-US" altLang="zh-TW" sz="1600" dirty="0"/>
              <a:t>Hung-</a:t>
            </a:r>
            <a:r>
              <a:rPr lang="en-US" altLang="zh-TW" sz="1600" dirty="0" err="1"/>
              <a:t>yi</a:t>
            </a:r>
            <a:r>
              <a:rPr lang="en-US" altLang="zh-TW" sz="1600" dirty="0"/>
              <a:t> Lee ) </a:t>
            </a:r>
            <a:r>
              <a:rPr lang="en-US" altLang="zh-TW" sz="1000" dirty="0">
                <a:hlinkClick r:id="rId5"/>
              </a:rPr>
              <a:t>http://speech.ee.ntu.edu.tw/~tlkagk/</a:t>
            </a:r>
            <a:r>
              <a:rPr lang="en-US" altLang="zh-TW" sz="1000" dirty="0"/>
              <a:t> </a:t>
            </a:r>
          </a:p>
          <a:p>
            <a:pPr lvl="2"/>
            <a:r>
              <a:rPr lang="en-DE" sz="1800" dirty="0"/>
              <a:t>ELMo, BERT: </a:t>
            </a:r>
            <a:r>
              <a:rPr lang="en-US" sz="1000" dirty="0">
                <a:hlinkClick r:id="rId6"/>
              </a:rPr>
              <a:t>http://speech.ee.ntu.edu.tw/~tlkagk/courses/ML_2019/Lecture/BERT%20(v3).pdf</a:t>
            </a:r>
            <a:r>
              <a:rPr lang="en-US" sz="1000" dirty="0"/>
              <a:t> </a:t>
            </a:r>
            <a:endParaRPr lang="en-US" altLang="zh-TW" sz="2400" dirty="0"/>
          </a:p>
          <a:p>
            <a:pPr>
              <a:spcBef>
                <a:spcPts val="450"/>
              </a:spcBef>
            </a:pPr>
            <a:endParaRPr lang="en-US" sz="2400" dirty="0">
              <a:latin typeface="Helvetica"/>
              <a:cs typeface="Helvetica"/>
            </a:endParaRPr>
          </a:p>
          <a:p>
            <a:pPr>
              <a:spcBef>
                <a:spcPts val="450"/>
              </a:spcBef>
            </a:pPr>
            <a:r>
              <a:rPr lang="en-US" sz="2400" dirty="0">
                <a:latin typeface="Helvetica"/>
                <a:cs typeface="Helvetica"/>
              </a:rPr>
              <a:t>Respective sources are indicated in the gray line at the bottom</a:t>
            </a:r>
          </a:p>
          <a:p>
            <a:pPr>
              <a:spcBef>
                <a:spcPts val="450"/>
              </a:spcBef>
            </a:pPr>
            <a:r>
              <a:rPr lang="en-US" sz="2400" dirty="0">
                <a:latin typeface="Helvetica"/>
                <a:cs typeface="Helvetica"/>
              </a:rPr>
              <a:t>Slides have been modified</a:t>
            </a:r>
          </a:p>
          <a:p>
            <a:pPr lvl="1">
              <a:spcBef>
                <a:spcPts val="450"/>
              </a:spcBef>
            </a:pPr>
            <a:r>
              <a:rPr lang="en-US" sz="2200" dirty="0">
                <a:latin typeface="Helvetica"/>
                <a:cs typeface="Helvetica"/>
              </a:rPr>
              <a:t>All errors are mine</a:t>
            </a:r>
          </a:p>
        </p:txBody>
      </p:sp>
      <p:sp>
        <p:nvSpPr>
          <p:cNvPr id="4" name="Slide Number Placeholder 3">
            <a:extLst>
              <a:ext uri="{FF2B5EF4-FFF2-40B4-BE49-F238E27FC236}">
                <a16:creationId xmlns:a16="http://schemas.microsoft.com/office/drawing/2014/main" id="{7F36C7E2-9207-8147-BA5D-CFFE4C2B156E}"/>
              </a:ext>
            </a:extLst>
          </p:cNvPr>
          <p:cNvSpPr>
            <a:spLocks noGrp="1"/>
          </p:cNvSpPr>
          <p:nvPr>
            <p:ph type="sldNum" sz="quarter" idx="12"/>
          </p:nvPr>
        </p:nvSpPr>
        <p:spPr/>
        <p:txBody>
          <a:bodyPr/>
          <a:lstStyle/>
          <a:p>
            <a:pPr>
              <a:defRPr/>
            </a:pPr>
            <a:fld id="{A4C577E2-95DD-1F4B-A688-E8FB02007787}" type="slidenum">
              <a:rPr lang="de-DE" smtClean="0"/>
              <a:pPr>
                <a:defRPr/>
              </a:pPr>
              <a:t>2</a:t>
            </a:fld>
            <a:endParaRPr lang="de-DE"/>
          </a:p>
        </p:txBody>
      </p:sp>
    </p:spTree>
    <p:extLst>
      <p:ext uri="{BB962C8B-B14F-4D97-AF65-F5344CB8AC3E}">
        <p14:creationId xmlns:p14="http://schemas.microsoft.com/office/powerpoint/2010/main" val="96419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1451" y="219825"/>
            <a:ext cx="4095750" cy="507153"/>
          </a:xfrm>
          <a:prstGeom prst="rect">
            <a:avLst/>
          </a:prstGeom>
        </p:spPr>
        <p:txBody>
          <a:bodyPr vert="horz" wrap="square" lIns="0" tIns="14568" rIns="0" bIns="0" numCol="1" rtlCol="0" anchor="t" anchorCtr="0" compatLnSpc="1">
            <a:prstTxWarp prst="textNoShape">
              <a:avLst/>
            </a:prstTxWarp>
            <a:spAutoFit/>
          </a:bodyPr>
          <a:lstStyle/>
          <a:p>
            <a:pPr marL="11206">
              <a:spcBef>
                <a:spcPts val="115"/>
              </a:spcBef>
            </a:pPr>
            <a:r>
              <a:rPr spc="9" dirty="0"/>
              <a:t>Bidirectional</a:t>
            </a:r>
            <a:r>
              <a:rPr spc="-49" dirty="0"/>
              <a:t> </a:t>
            </a:r>
            <a:r>
              <a:rPr spc="18" dirty="0"/>
              <a:t>RNs</a:t>
            </a:r>
          </a:p>
        </p:txBody>
      </p:sp>
      <p:sp>
        <p:nvSpPr>
          <p:cNvPr id="12" name="object 9">
            <a:extLst>
              <a:ext uri="{FF2B5EF4-FFF2-40B4-BE49-F238E27FC236}">
                <a16:creationId xmlns:a16="http://schemas.microsoft.com/office/drawing/2014/main" id="{DD5AE923-D974-9544-9CD2-E27CD3AB9BB3}"/>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4" name="Slide Number Placeholder 3">
            <a:extLst>
              <a:ext uri="{FF2B5EF4-FFF2-40B4-BE49-F238E27FC236}">
                <a16:creationId xmlns:a16="http://schemas.microsoft.com/office/drawing/2014/main" id="{76E3FDA6-7233-EF46-9F14-C09F73C3B9D5}"/>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20</a:t>
            </a:fld>
            <a:endParaRPr lang="de-DE"/>
          </a:p>
        </p:txBody>
      </p:sp>
      <p:grpSp>
        <p:nvGrpSpPr>
          <p:cNvPr id="9" name="Group 8">
            <a:extLst>
              <a:ext uri="{FF2B5EF4-FFF2-40B4-BE49-F238E27FC236}">
                <a16:creationId xmlns:a16="http://schemas.microsoft.com/office/drawing/2014/main" id="{017DAE17-B9A7-9BD0-0788-0DD7BA4C93D2}"/>
              </a:ext>
            </a:extLst>
          </p:cNvPr>
          <p:cNvGrpSpPr/>
          <p:nvPr/>
        </p:nvGrpSpPr>
        <p:grpSpPr>
          <a:xfrm>
            <a:off x="970701" y="1408715"/>
            <a:ext cx="7202597" cy="4660787"/>
            <a:chOff x="3465481" y="2869133"/>
            <a:chExt cx="4314825" cy="2792115"/>
          </a:xfrm>
        </p:grpSpPr>
        <p:sp>
          <p:nvSpPr>
            <p:cNvPr id="10" name="object 3">
              <a:extLst>
                <a:ext uri="{FF2B5EF4-FFF2-40B4-BE49-F238E27FC236}">
                  <a16:creationId xmlns:a16="http://schemas.microsoft.com/office/drawing/2014/main" id="{49FF9266-847F-58F5-5BA7-DDED61B470C2}"/>
                </a:ext>
              </a:extLst>
            </p:cNvPr>
            <p:cNvSpPr/>
            <p:nvPr/>
          </p:nvSpPr>
          <p:spPr>
            <a:xfrm>
              <a:off x="3465481" y="3935038"/>
              <a:ext cx="4314825" cy="1421466"/>
            </a:xfrm>
            <a:custGeom>
              <a:avLst/>
              <a:gdLst/>
              <a:ahLst/>
              <a:cxnLst/>
              <a:rect l="l" t="t" r="r" b="b"/>
              <a:pathLst>
                <a:path w="4890134" h="1610995">
                  <a:moveTo>
                    <a:pt x="0" y="0"/>
                  </a:moveTo>
                  <a:lnTo>
                    <a:pt x="4889624" y="0"/>
                  </a:lnTo>
                  <a:lnTo>
                    <a:pt x="4889624" y="1610700"/>
                  </a:lnTo>
                  <a:lnTo>
                    <a:pt x="0" y="1610700"/>
                  </a:lnTo>
                  <a:lnTo>
                    <a:pt x="0" y="0"/>
                  </a:lnTo>
                  <a:close/>
                </a:path>
              </a:pathLst>
            </a:custGeom>
            <a:ln w="6391">
              <a:solidFill>
                <a:srgbClr val="000000"/>
              </a:solidFill>
            </a:ln>
          </p:spPr>
          <p:txBody>
            <a:bodyPr wrap="square" lIns="0" tIns="0" rIns="0" bIns="0" rtlCol="0"/>
            <a:lstStyle/>
            <a:p>
              <a:endParaRPr sz="3600"/>
            </a:p>
          </p:txBody>
        </p:sp>
        <p:sp>
          <p:nvSpPr>
            <p:cNvPr id="15" name="object 4">
              <a:extLst>
                <a:ext uri="{FF2B5EF4-FFF2-40B4-BE49-F238E27FC236}">
                  <a16:creationId xmlns:a16="http://schemas.microsoft.com/office/drawing/2014/main" id="{F8BACE7D-735D-5385-0AB2-7B4509FD1798}"/>
                </a:ext>
              </a:extLst>
            </p:cNvPr>
            <p:cNvSpPr/>
            <p:nvPr/>
          </p:nvSpPr>
          <p:spPr>
            <a:xfrm>
              <a:off x="3516237" y="5559274"/>
              <a:ext cx="609600" cy="101974"/>
            </a:xfrm>
            <a:custGeom>
              <a:avLst/>
              <a:gdLst/>
              <a:ahLst/>
              <a:cxnLst/>
              <a:rect l="l" t="t" r="r" b="b"/>
              <a:pathLst>
                <a:path w="690880"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16" name="object 5">
              <a:extLst>
                <a:ext uri="{FF2B5EF4-FFF2-40B4-BE49-F238E27FC236}">
                  <a16:creationId xmlns:a16="http://schemas.microsoft.com/office/drawing/2014/main" id="{84F62471-C65D-2023-6D1C-DE7FC29ADB8A}"/>
                </a:ext>
              </a:extLst>
            </p:cNvPr>
            <p:cNvSpPr txBox="1"/>
            <p:nvPr/>
          </p:nvSpPr>
          <p:spPr>
            <a:xfrm>
              <a:off x="3761120"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1</a:t>
              </a:r>
              <a:endParaRPr baseline="-24305">
                <a:latin typeface="Helvetica Neue"/>
                <a:cs typeface="Helvetica Neue"/>
              </a:endParaRPr>
            </a:p>
          </p:txBody>
        </p:sp>
        <p:sp>
          <p:nvSpPr>
            <p:cNvPr id="17" name="object 6">
              <a:extLst>
                <a:ext uri="{FF2B5EF4-FFF2-40B4-BE49-F238E27FC236}">
                  <a16:creationId xmlns:a16="http://schemas.microsoft.com/office/drawing/2014/main" id="{75281B17-2D5E-F1C2-1ECA-D5E6DCD287D4}"/>
                </a:ext>
              </a:extLst>
            </p:cNvPr>
            <p:cNvSpPr/>
            <p:nvPr/>
          </p:nvSpPr>
          <p:spPr>
            <a:xfrm>
              <a:off x="4176083"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18" name="object 7">
              <a:extLst>
                <a:ext uri="{FF2B5EF4-FFF2-40B4-BE49-F238E27FC236}">
                  <a16:creationId xmlns:a16="http://schemas.microsoft.com/office/drawing/2014/main" id="{3A33571B-6139-FAD6-0443-19122BCEB257}"/>
                </a:ext>
              </a:extLst>
            </p:cNvPr>
            <p:cNvSpPr txBox="1"/>
            <p:nvPr/>
          </p:nvSpPr>
          <p:spPr>
            <a:xfrm>
              <a:off x="4420965"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2</a:t>
              </a:r>
              <a:endParaRPr baseline="-24305">
                <a:latin typeface="Helvetica Neue"/>
                <a:cs typeface="Helvetica Neue"/>
              </a:endParaRPr>
            </a:p>
          </p:txBody>
        </p:sp>
        <p:sp>
          <p:nvSpPr>
            <p:cNvPr id="19" name="object 8">
              <a:extLst>
                <a:ext uri="{FF2B5EF4-FFF2-40B4-BE49-F238E27FC236}">
                  <a16:creationId xmlns:a16="http://schemas.microsoft.com/office/drawing/2014/main" id="{1F011830-CD6E-4EE8-50DD-2BDAA05D74F9}"/>
                </a:ext>
              </a:extLst>
            </p:cNvPr>
            <p:cNvSpPr/>
            <p:nvPr/>
          </p:nvSpPr>
          <p:spPr>
            <a:xfrm>
              <a:off x="4835928"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20" name="object 9">
              <a:extLst>
                <a:ext uri="{FF2B5EF4-FFF2-40B4-BE49-F238E27FC236}">
                  <a16:creationId xmlns:a16="http://schemas.microsoft.com/office/drawing/2014/main" id="{BC804736-B4D8-AD50-6CED-954A02FB5D73}"/>
                </a:ext>
              </a:extLst>
            </p:cNvPr>
            <p:cNvSpPr txBox="1"/>
            <p:nvPr/>
          </p:nvSpPr>
          <p:spPr>
            <a:xfrm>
              <a:off x="5080812"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3</a:t>
              </a:r>
              <a:endParaRPr baseline="-24305">
                <a:latin typeface="Helvetica Neue"/>
                <a:cs typeface="Helvetica Neue"/>
              </a:endParaRPr>
            </a:p>
          </p:txBody>
        </p:sp>
        <p:sp>
          <p:nvSpPr>
            <p:cNvPr id="21" name="object 10">
              <a:extLst>
                <a:ext uri="{FF2B5EF4-FFF2-40B4-BE49-F238E27FC236}">
                  <a16:creationId xmlns:a16="http://schemas.microsoft.com/office/drawing/2014/main" id="{BCEAA113-1FD5-08FA-58FA-A1D1898D601F}"/>
                </a:ext>
              </a:extLst>
            </p:cNvPr>
            <p:cNvSpPr/>
            <p:nvPr/>
          </p:nvSpPr>
          <p:spPr>
            <a:xfrm>
              <a:off x="7120008" y="5559274"/>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22" name="object 11">
              <a:extLst>
                <a:ext uri="{FF2B5EF4-FFF2-40B4-BE49-F238E27FC236}">
                  <a16:creationId xmlns:a16="http://schemas.microsoft.com/office/drawing/2014/main" id="{4BF033A4-EF63-7B56-60D5-D06292DA29A0}"/>
                </a:ext>
              </a:extLst>
            </p:cNvPr>
            <p:cNvSpPr txBox="1"/>
            <p:nvPr/>
          </p:nvSpPr>
          <p:spPr>
            <a:xfrm>
              <a:off x="7364892" y="5521426"/>
              <a:ext cx="119343" cy="117744"/>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x</a:t>
              </a:r>
              <a:r>
                <a:rPr baseline="-24305" dirty="0">
                  <a:latin typeface="Helvetica Neue"/>
                  <a:cs typeface="Helvetica Neue"/>
                </a:rPr>
                <a:t>n</a:t>
              </a:r>
              <a:endParaRPr baseline="-24305">
                <a:latin typeface="Helvetica Neue"/>
                <a:cs typeface="Helvetica Neue"/>
              </a:endParaRPr>
            </a:p>
          </p:txBody>
        </p:sp>
        <p:sp>
          <p:nvSpPr>
            <p:cNvPr id="23" name="object 12">
              <a:extLst>
                <a:ext uri="{FF2B5EF4-FFF2-40B4-BE49-F238E27FC236}">
                  <a16:creationId xmlns:a16="http://schemas.microsoft.com/office/drawing/2014/main" id="{486482DC-33BB-2555-2A3E-35220ECD65D9}"/>
                </a:ext>
              </a:extLst>
            </p:cNvPr>
            <p:cNvSpPr/>
            <p:nvPr/>
          </p:nvSpPr>
          <p:spPr>
            <a:xfrm>
              <a:off x="3516236" y="4899428"/>
              <a:ext cx="4213412" cy="304800"/>
            </a:xfrm>
            <a:custGeom>
              <a:avLst/>
              <a:gdLst/>
              <a:ahLst/>
              <a:cxnLst/>
              <a:rect l="l" t="t" r="r" b="b"/>
              <a:pathLst>
                <a:path w="4775200" h="345439">
                  <a:moveTo>
                    <a:pt x="0" y="0"/>
                  </a:moveTo>
                  <a:lnTo>
                    <a:pt x="4774576" y="0"/>
                  </a:lnTo>
                  <a:lnTo>
                    <a:pt x="4774576" y="345150"/>
                  </a:lnTo>
                  <a:lnTo>
                    <a:pt x="0" y="345150"/>
                  </a:lnTo>
                  <a:lnTo>
                    <a:pt x="0" y="0"/>
                  </a:lnTo>
                  <a:close/>
                </a:path>
              </a:pathLst>
            </a:custGeom>
            <a:solidFill>
              <a:srgbClr val="76D6FF">
                <a:alpha val="50000"/>
              </a:srgbClr>
            </a:solidFill>
          </p:spPr>
          <p:txBody>
            <a:bodyPr wrap="square" lIns="0" tIns="0" rIns="0" bIns="0" rtlCol="0"/>
            <a:lstStyle/>
            <a:p>
              <a:endParaRPr sz="3600"/>
            </a:p>
          </p:txBody>
        </p:sp>
        <p:sp>
          <p:nvSpPr>
            <p:cNvPr id="24" name="object 13">
              <a:extLst>
                <a:ext uri="{FF2B5EF4-FFF2-40B4-BE49-F238E27FC236}">
                  <a16:creationId xmlns:a16="http://schemas.microsoft.com/office/drawing/2014/main" id="{5E9DF51F-0E80-CFBD-AF6E-4ACD0E1E63F9}"/>
                </a:ext>
              </a:extLst>
            </p:cNvPr>
            <p:cNvSpPr/>
            <p:nvPr/>
          </p:nvSpPr>
          <p:spPr>
            <a:xfrm>
              <a:off x="3516237" y="4899428"/>
              <a:ext cx="4213412" cy="304800"/>
            </a:xfrm>
            <a:custGeom>
              <a:avLst/>
              <a:gdLst/>
              <a:ahLst/>
              <a:cxnLst/>
              <a:rect l="l" t="t" r="r" b="b"/>
              <a:pathLst>
                <a:path w="4775200" h="345439">
                  <a:moveTo>
                    <a:pt x="0" y="0"/>
                  </a:moveTo>
                  <a:lnTo>
                    <a:pt x="4774574" y="0"/>
                  </a:lnTo>
                  <a:lnTo>
                    <a:pt x="4774574" y="345150"/>
                  </a:lnTo>
                  <a:lnTo>
                    <a:pt x="0" y="345150"/>
                  </a:lnTo>
                  <a:lnTo>
                    <a:pt x="0" y="0"/>
                  </a:lnTo>
                  <a:close/>
                </a:path>
              </a:pathLst>
            </a:custGeom>
            <a:ln w="6391">
              <a:solidFill>
                <a:srgbClr val="000000"/>
              </a:solidFill>
            </a:ln>
          </p:spPr>
          <p:txBody>
            <a:bodyPr wrap="square" lIns="0" tIns="0" rIns="0" bIns="0" rtlCol="0"/>
            <a:lstStyle/>
            <a:p>
              <a:endParaRPr sz="3600"/>
            </a:p>
          </p:txBody>
        </p:sp>
        <p:sp>
          <p:nvSpPr>
            <p:cNvPr id="25" name="object 14">
              <a:extLst>
                <a:ext uri="{FF2B5EF4-FFF2-40B4-BE49-F238E27FC236}">
                  <a16:creationId xmlns:a16="http://schemas.microsoft.com/office/drawing/2014/main" id="{57EBD6A1-9B6F-2EDE-C5CD-E4B6CFBC19AC}"/>
                </a:ext>
              </a:extLst>
            </p:cNvPr>
            <p:cNvSpPr txBox="1"/>
            <p:nvPr/>
          </p:nvSpPr>
          <p:spPr>
            <a:xfrm>
              <a:off x="5204877" y="4982834"/>
              <a:ext cx="847164" cy="108525"/>
            </a:xfrm>
            <a:prstGeom prst="rect">
              <a:avLst/>
            </a:prstGeom>
          </p:spPr>
          <p:txBody>
            <a:bodyPr vert="horz" wrap="square" lIns="0" tIns="11766" rIns="0" bIns="0" rtlCol="0">
              <a:spAutoFit/>
            </a:bodyPr>
            <a:lstStyle/>
            <a:p>
              <a:pPr>
                <a:spcBef>
                  <a:spcPts val="93"/>
                </a:spcBef>
              </a:pPr>
              <a:r>
                <a:rPr sz="1100" dirty="0">
                  <a:latin typeface="Helvetica Neue"/>
                  <a:cs typeface="Helvetica Neue"/>
                </a:rPr>
                <a:t>RN 1 (Left to</a:t>
              </a:r>
              <a:r>
                <a:rPr sz="1100" spc="-49" dirty="0">
                  <a:latin typeface="Helvetica Neue"/>
                  <a:cs typeface="Helvetica Neue"/>
                </a:rPr>
                <a:t> </a:t>
              </a:r>
              <a:r>
                <a:rPr sz="1100" dirty="0">
                  <a:latin typeface="Helvetica Neue"/>
                  <a:cs typeface="Helvetica Neue"/>
                </a:rPr>
                <a:t>Right)</a:t>
              </a:r>
            </a:p>
          </p:txBody>
        </p:sp>
        <p:sp>
          <p:nvSpPr>
            <p:cNvPr id="26" name="object 15">
              <a:extLst>
                <a:ext uri="{FF2B5EF4-FFF2-40B4-BE49-F238E27FC236}">
                  <a16:creationId xmlns:a16="http://schemas.microsoft.com/office/drawing/2014/main" id="{D127D1D0-CB73-CB64-FEA2-9BEDEEE1278F}"/>
                </a:ext>
              </a:extLst>
            </p:cNvPr>
            <p:cNvSpPr/>
            <p:nvPr/>
          </p:nvSpPr>
          <p:spPr>
            <a:xfrm>
              <a:off x="3770024"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27" name="object 16">
              <a:extLst>
                <a:ext uri="{FF2B5EF4-FFF2-40B4-BE49-F238E27FC236}">
                  <a16:creationId xmlns:a16="http://schemas.microsoft.com/office/drawing/2014/main" id="{C7808DD3-BA7A-BD79-8212-BD4EC8AF7EBF}"/>
                </a:ext>
              </a:extLst>
            </p:cNvPr>
            <p:cNvSpPr/>
            <p:nvPr/>
          </p:nvSpPr>
          <p:spPr>
            <a:xfrm>
              <a:off x="3753104" y="5214687"/>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28" name="object 17">
              <a:extLst>
                <a:ext uri="{FF2B5EF4-FFF2-40B4-BE49-F238E27FC236}">
                  <a16:creationId xmlns:a16="http://schemas.microsoft.com/office/drawing/2014/main" id="{86306055-C42C-9772-747C-23BB09136651}"/>
                </a:ext>
              </a:extLst>
            </p:cNvPr>
            <p:cNvSpPr/>
            <p:nvPr/>
          </p:nvSpPr>
          <p:spPr>
            <a:xfrm>
              <a:off x="3753105"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29" name="object 18">
              <a:extLst>
                <a:ext uri="{FF2B5EF4-FFF2-40B4-BE49-F238E27FC236}">
                  <a16:creationId xmlns:a16="http://schemas.microsoft.com/office/drawing/2014/main" id="{AA7F328F-B637-B420-DB3B-EDCEEAD054D5}"/>
                </a:ext>
              </a:extLst>
            </p:cNvPr>
            <p:cNvSpPr/>
            <p:nvPr/>
          </p:nvSpPr>
          <p:spPr>
            <a:xfrm>
              <a:off x="4429869"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30" name="object 19">
              <a:extLst>
                <a:ext uri="{FF2B5EF4-FFF2-40B4-BE49-F238E27FC236}">
                  <a16:creationId xmlns:a16="http://schemas.microsoft.com/office/drawing/2014/main" id="{C9FF7C85-2233-E2FB-DDF0-FADA709D249B}"/>
                </a:ext>
              </a:extLst>
            </p:cNvPr>
            <p:cNvSpPr/>
            <p:nvPr/>
          </p:nvSpPr>
          <p:spPr>
            <a:xfrm>
              <a:off x="4412951" y="5214687"/>
              <a:ext cx="34178" cy="45384"/>
            </a:xfrm>
            <a:custGeom>
              <a:avLst/>
              <a:gdLst/>
              <a:ahLst/>
              <a:cxnLst/>
              <a:rect l="l" t="t" r="r" b="b"/>
              <a:pathLst>
                <a:path w="38735" h="51435">
                  <a:moveTo>
                    <a:pt x="19174" y="0"/>
                  </a:moveTo>
                  <a:lnTo>
                    <a:pt x="0" y="51132"/>
                  </a:lnTo>
                  <a:lnTo>
                    <a:pt x="38350" y="51132"/>
                  </a:lnTo>
                  <a:lnTo>
                    <a:pt x="19174" y="0"/>
                  </a:lnTo>
                  <a:close/>
                </a:path>
              </a:pathLst>
            </a:custGeom>
            <a:solidFill>
              <a:srgbClr val="000000"/>
            </a:solidFill>
          </p:spPr>
          <p:txBody>
            <a:bodyPr wrap="square" lIns="0" tIns="0" rIns="0" bIns="0" rtlCol="0"/>
            <a:lstStyle/>
            <a:p>
              <a:endParaRPr sz="3600"/>
            </a:p>
          </p:txBody>
        </p:sp>
        <p:sp>
          <p:nvSpPr>
            <p:cNvPr id="31" name="object 20">
              <a:extLst>
                <a:ext uri="{FF2B5EF4-FFF2-40B4-BE49-F238E27FC236}">
                  <a16:creationId xmlns:a16="http://schemas.microsoft.com/office/drawing/2014/main" id="{828C5FCA-DE07-B22F-971F-BF61FFD81AC5}"/>
                </a:ext>
              </a:extLst>
            </p:cNvPr>
            <p:cNvSpPr/>
            <p:nvPr/>
          </p:nvSpPr>
          <p:spPr>
            <a:xfrm>
              <a:off x="4412951"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32" name="object 21">
              <a:extLst>
                <a:ext uri="{FF2B5EF4-FFF2-40B4-BE49-F238E27FC236}">
                  <a16:creationId xmlns:a16="http://schemas.microsoft.com/office/drawing/2014/main" id="{3095DB63-C0B8-DC1F-AE30-3DCD2F42E7D8}"/>
                </a:ext>
              </a:extLst>
            </p:cNvPr>
            <p:cNvSpPr/>
            <p:nvPr/>
          </p:nvSpPr>
          <p:spPr>
            <a:xfrm>
              <a:off x="5089715"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33" name="object 22">
              <a:extLst>
                <a:ext uri="{FF2B5EF4-FFF2-40B4-BE49-F238E27FC236}">
                  <a16:creationId xmlns:a16="http://schemas.microsoft.com/office/drawing/2014/main" id="{DD580B33-F116-FEC7-2F88-BD4CF9E7EF71}"/>
                </a:ext>
              </a:extLst>
            </p:cNvPr>
            <p:cNvSpPr/>
            <p:nvPr/>
          </p:nvSpPr>
          <p:spPr>
            <a:xfrm>
              <a:off x="5072795" y="5214687"/>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34" name="object 23">
              <a:extLst>
                <a:ext uri="{FF2B5EF4-FFF2-40B4-BE49-F238E27FC236}">
                  <a16:creationId xmlns:a16="http://schemas.microsoft.com/office/drawing/2014/main" id="{9C050B0A-504E-BBAA-4A5F-C8FB9D0FAA2C}"/>
                </a:ext>
              </a:extLst>
            </p:cNvPr>
            <p:cNvSpPr/>
            <p:nvPr/>
          </p:nvSpPr>
          <p:spPr>
            <a:xfrm>
              <a:off x="5072796" y="521468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35" name="object 24">
              <a:extLst>
                <a:ext uri="{FF2B5EF4-FFF2-40B4-BE49-F238E27FC236}">
                  <a16:creationId xmlns:a16="http://schemas.microsoft.com/office/drawing/2014/main" id="{20D25AEE-AB13-AB4E-5A6A-350AFFC58370}"/>
                </a:ext>
              </a:extLst>
            </p:cNvPr>
            <p:cNvSpPr/>
            <p:nvPr/>
          </p:nvSpPr>
          <p:spPr>
            <a:xfrm>
              <a:off x="3516236" y="4442611"/>
              <a:ext cx="4213412" cy="304800"/>
            </a:xfrm>
            <a:custGeom>
              <a:avLst/>
              <a:gdLst/>
              <a:ahLst/>
              <a:cxnLst/>
              <a:rect l="l" t="t" r="r" b="b"/>
              <a:pathLst>
                <a:path w="4775200" h="345439">
                  <a:moveTo>
                    <a:pt x="0" y="0"/>
                  </a:moveTo>
                  <a:lnTo>
                    <a:pt x="4774576" y="0"/>
                  </a:lnTo>
                  <a:lnTo>
                    <a:pt x="4774576" y="345150"/>
                  </a:lnTo>
                  <a:lnTo>
                    <a:pt x="0" y="345150"/>
                  </a:lnTo>
                  <a:lnTo>
                    <a:pt x="0" y="0"/>
                  </a:lnTo>
                  <a:close/>
                </a:path>
              </a:pathLst>
            </a:custGeom>
            <a:solidFill>
              <a:srgbClr val="76D6FF">
                <a:alpha val="50000"/>
              </a:srgbClr>
            </a:solidFill>
          </p:spPr>
          <p:txBody>
            <a:bodyPr wrap="square" lIns="0" tIns="0" rIns="0" bIns="0" rtlCol="0"/>
            <a:lstStyle/>
            <a:p>
              <a:endParaRPr sz="3600"/>
            </a:p>
          </p:txBody>
        </p:sp>
        <p:sp>
          <p:nvSpPr>
            <p:cNvPr id="36" name="object 25">
              <a:extLst>
                <a:ext uri="{FF2B5EF4-FFF2-40B4-BE49-F238E27FC236}">
                  <a16:creationId xmlns:a16="http://schemas.microsoft.com/office/drawing/2014/main" id="{305DD8AC-C0FA-4768-1120-A842ABB7834D}"/>
                </a:ext>
              </a:extLst>
            </p:cNvPr>
            <p:cNvSpPr/>
            <p:nvPr/>
          </p:nvSpPr>
          <p:spPr>
            <a:xfrm>
              <a:off x="3516237" y="4442611"/>
              <a:ext cx="4213412" cy="304800"/>
            </a:xfrm>
            <a:custGeom>
              <a:avLst/>
              <a:gdLst/>
              <a:ahLst/>
              <a:cxnLst/>
              <a:rect l="l" t="t" r="r" b="b"/>
              <a:pathLst>
                <a:path w="4775200" h="345439">
                  <a:moveTo>
                    <a:pt x="0" y="0"/>
                  </a:moveTo>
                  <a:lnTo>
                    <a:pt x="4774574" y="0"/>
                  </a:lnTo>
                  <a:lnTo>
                    <a:pt x="4774574" y="345150"/>
                  </a:lnTo>
                  <a:lnTo>
                    <a:pt x="0" y="345150"/>
                  </a:lnTo>
                  <a:lnTo>
                    <a:pt x="0" y="0"/>
                  </a:lnTo>
                  <a:close/>
                </a:path>
              </a:pathLst>
            </a:custGeom>
            <a:ln w="6391">
              <a:solidFill>
                <a:srgbClr val="000000"/>
              </a:solidFill>
            </a:ln>
          </p:spPr>
          <p:txBody>
            <a:bodyPr wrap="square" lIns="0" tIns="0" rIns="0" bIns="0" rtlCol="0"/>
            <a:lstStyle/>
            <a:p>
              <a:endParaRPr sz="3600"/>
            </a:p>
          </p:txBody>
        </p:sp>
        <p:sp>
          <p:nvSpPr>
            <p:cNvPr id="37" name="object 26">
              <a:extLst>
                <a:ext uri="{FF2B5EF4-FFF2-40B4-BE49-F238E27FC236}">
                  <a16:creationId xmlns:a16="http://schemas.microsoft.com/office/drawing/2014/main" id="{9932907F-1E9D-1387-01BE-E2E3A9DD185F}"/>
                </a:ext>
              </a:extLst>
            </p:cNvPr>
            <p:cNvSpPr txBox="1"/>
            <p:nvPr/>
          </p:nvSpPr>
          <p:spPr>
            <a:xfrm>
              <a:off x="5193671" y="4526017"/>
              <a:ext cx="858370" cy="108525"/>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RN 2 (Right to</a:t>
              </a:r>
              <a:r>
                <a:rPr sz="1100" spc="-49" dirty="0">
                  <a:latin typeface="Helvetica Neue"/>
                  <a:cs typeface="Helvetica Neue"/>
                </a:rPr>
                <a:t> </a:t>
              </a:r>
              <a:r>
                <a:rPr sz="1100" dirty="0">
                  <a:latin typeface="Helvetica Neue"/>
                  <a:cs typeface="Helvetica Neue"/>
                </a:rPr>
                <a:t>Left)</a:t>
              </a:r>
            </a:p>
          </p:txBody>
        </p:sp>
        <p:sp>
          <p:nvSpPr>
            <p:cNvPr id="38" name="object 27">
              <a:extLst>
                <a:ext uri="{FF2B5EF4-FFF2-40B4-BE49-F238E27FC236}">
                  <a16:creationId xmlns:a16="http://schemas.microsoft.com/office/drawing/2014/main" id="{8940B82D-89E2-B4DC-CBAB-921F88A51994}"/>
                </a:ext>
              </a:extLst>
            </p:cNvPr>
            <p:cNvSpPr/>
            <p:nvPr/>
          </p:nvSpPr>
          <p:spPr>
            <a:xfrm>
              <a:off x="3871538" y="4802990"/>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39" name="object 28">
              <a:extLst>
                <a:ext uri="{FF2B5EF4-FFF2-40B4-BE49-F238E27FC236}">
                  <a16:creationId xmlns:a16="http://schemas.microsoft.com/office/drawing/2014/main" id="{9C418E7B-A12B-3991-5AB7-501CBBEA43DF}"/>
                </a:ext>
              </a:extLst>
            </p:cNvPr>
            <p:cNvSpPr/>
            <p:nvPr/>
          </p:nvSpPr>
          <p:spPr>
            <a:xfrm>
              <a:off x="3854620" y="4757871"/>
              <a:ext cx="34178" cy="45384"/>
            </a:xfrm>
            <a:custGeom>
              <a:avLst/>
              <a:gdLst/>
              <a:ahLst/>
              <a:cxnLst/>
              <a:rect l="l" t="t" r="r" b="b"/>
              <a:pathLst>
                <a:path w="38735" h="51435">
                  <a:moveTo>
                    <a:pt x="19174" y="0"/>
                  </a:moveTo>
                  <a:lnTo>
                    <a:pt x="0" y="51134"/>
                  </a:lnTo>
                  <a:lnTo>
                    <a:pt x="38350" y="51134"/>
                  </a:lnTo>
                  <a:lnTo>
                    <a:pt x="19174" y="0"/>
                  </a:lnTo>
                  <a:close/>
                </a:path>
              </a:pathLst>
            </a:custGeom>
            <a:solidFill>
              <a:srgbClr val="000000"/>
            </a:solidFill>
          </p:spPr>
          <p:txBody>
            <a:bodyPr wrap="square" lIns="0" tIns="0" rIns="0" bIns="0" rtlCol="0"/>
            <a:lstStyle/>
            <a:p>
              <a:endParaRPr sz="3600"/>
            </a:p>
          </p:txBody>
        </p:sp>
        <p:sp>
          <p:nvSpPr>
            <p:cNvPr id="40" name="object 29">
              <a:extLst>
                <a:ext uri="{FF2B5EF4-FFF2-40B4-BE49-F238E27FC236}">
                  <a16:creationId xmlns:a16="http://schemas.microsoft.com/office/drawing/2014/main" id="{35ADBDAA-1C37-0B4F-DBE9-72426C0AF353}"/>
                </a:ext>
              </a:extLst>
            </p:cNvPr>
            <p:cNvSpPr/>
            <p:nvPr/>
          </p:nvSpPr>
          <p:spPr>
            <a:xfrm>
              <a:off x="3854620" y="4757871"/>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41" name="object 30">
              <a:extLst>
                <a:ext uri="{FF2B5EF4-FFF2-40B4-BE49-F238E27FC236}">
                  <a16:creationId xmlns:a16="http://schemas.microsoft.com/office/drawing/2014/main" id="{E47B7C26-5FA6-24B8-2918-655D6FA79ECB}"/>
                </a:ext>
              </a:extLst>
            </p:cNvPr>
            <p:cNvSpPr/>
            <p:nvPr/>
          </p:nvSpPr>
          <p:spPr>
            <a:xfrm>
              <a:off x="7373796" y="5259807"/>
              <a:ext cx="0" cy="299757"/>
            </a:xfrm>
            <a:custGeom>
              <a:avLst/>
              <a:gdLst/>
              <a:ahLst/>
              <a:cxnLst/>
              <a:rect l="l" t="t" r="r" b="b"/>
              <a:pathLst>
                <a:path h="339725">
                  <a:moveTo>
                    <a:pt x="0" y="339397"/>
                  </a:moveTo>
                  <a:lnTo>
                    <a:pt x="0" y="0"/>
                  </a:lnTo>
                </a:path>
              </a:pathLst>
            </a:custGeom>
            <a:ln w="6391">
              <a:solidFill>
                <a:srgbClr val="000000"/>
              </a:solidFill>
            </a:ln>
          </p:spPr>
          <p:txBody>
            <a:bodyPr wrap="square" lIns="0" tIns="0" rIns="0" bIns="0" rtlCol="0"/>
            <a:lstStyle/>
            <a:p>
              <a:endParaRPr sz="3600"/>
            </a:p>
          </p:txBody>
        </p:sp>
        <p:sp>
          <p:nvSpPr>
            <p:cNvPr id="42" name="object 31">
              <a:extLst>
                <a:ext uri="{FF2B5EF4-FFF2-40B4-BE49-F238E27FC236}">
                  <a16:creationId xmlns:a16="http://schemas.microsoft.com/office/drawing/2014/main" id="{A1630E84-099A-4466-99EF-4E3C87DB34BA}"/>
                </a:ext>
              </a:extLst>
            </p:cNvPr>
            <p:cNvSpPr/>
            <p:nvPr/>
          </p:nvSpPr>
          <p:spPr>
            <a:xfrm>
              <a:off x="7356877" y="5214687"/>
              <a:ext cx="34178" cy="45384"/>
            </a:xfrm>
            <a:custGeom>
              <a:avLst/>
              <a:gdLst/>
              <a:ahLst/>
              <a:cxnLst/>
              <a:rect l="l" t="t" r="r" b="b"/>
              <a:pathLst>
                <a:path w="38734" h="51435">
                  <a:moveTo>
                    <a:pt x="19174" y="0"/>
                  </a:moveTo>
                  <a:lnTo>
                    <a:pt x="0" y="51132"/>
                  </a:lnTo>
                  <a:lnTo>
                    <a:pt x="38348" y="51132"/>
                  </a:lnTo>
                  <a:lnTo>
                    <a:pt x="19174" y="0"/>
                  </a:lnTo>
                  <a:close/>
                </a:path>
              </a:pathLst>
            </a:custGeom>
            <a:solidFill>
              <a:srgbClr val="000000"/>
            </a:solidFill>
          </p:spPr>
          <p:txBody>
            <a:bodyPr wrap="square" lIns="0" tIns="0" rIns="0" bIns="0" rtlCol="0"/>
            <a:lstStyle/>
            <a:p>
              <a:endParaRPr sz="3600"/>
            </a:p>
          </p:txBody>
        </p:sp>
        <p:sp>
          <p:nvSpPr>
            <p:cNvPr id="43" name="object 32">
              <a:extLst>
                <a:ext uri="{FF2B5EF4-FFF2-40B4-BE49-F238E27FC236}">
                  <a16:creationId xmlns:a16="http://schemas.microsoft.com/office/drawing/2014/main" id="{5D76550C-069F-F1DE-5DBC-6CC17DEC3CF7}"/>
                </a:ext>
              </a:extLst>
            </p:cNvPr>
            <p:cNvSpPr/>
            <p:nvPr/>
          </p:nvSpPr>
          <p:spPr>
            <a:xfrm>
              <a:off x="7356877" y="5214687"/>
              <a:ext cx="34178" cy="45384"/>
            </a:xfrm>
            <a:custGeom>
              <a:avLst/>
              <a:gdLst/>
              <a:ahLst/>
              <a:cxnLst/>
              <a:rect l="l" t="t" r="r" b="b"/>
              <a:pathLst>
                <a:path w="38734"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44" name="object 33">
              <a:extLst>
                <a:ext uri="{FF2B5EF4-FFF2-40B4-BE49-F238E27FC236}">
                  <a16:creationId xmlns:a16="http://schemas.microsoft.com/office/drawing/2014/main" id="{FF0D972B-ECA1-8455-B7E3-216BEF6F1405}"/>
                </a:ext>
              </a:extLst>
            </p:cNvPr>
            <p:cNvSpPr/>
            <p:nvPr/>
          </p:nvSpPr>
          <p:spPr>
            <a:xfrm>
              <a:off x="7475311" y="4802990"/>
              <a:ext cx="0" cy="756397"/>
            </a:xfrm>
            <a:custGeom>
              <a:avLst/>
              <a:gdLst/>
              <a:ahLst/>
              <a:cxnLst/>
              <a:rect l="l" t="t" r="r" b="b"/>
              <a:pathLst>
                <a:path h="857250">
                  <a:moveTo>
                    <a:pt x="0" y="857122"/>
                  </a:moveTo>
                  <a:lnTo>
                    <a:pt x="0" y="0"/>
                  </a:lnTo>
                </a:path>
              </a:pathLst>
            </a:custGeom>
            <a:ln w="6391">
              <a:solidFill>
                <a:srgbClr val="000000"/>
              </a:solidFill>
            </a:ln>
          </p:spPr>
          <p:txBody>
            <a:bodyPr wrap="square" lIns="0" tIns="0" rIns="0" bIns="0" rtlCol="0"/>
            <a:lstStyle/>
            <a:p>
              <a:endParaRPr sz="3600"/>
            </a:p>
          </p:txBody>
        </p:sp>
        <p:sp>
          <p:nvSpPr>
            <p:cNvPr id="45" name="object 34">
              <a:extLst>
                <a:ext uri="{FF2B5EF4-FFF2-40B4-BE49-F238E27FC236}">
                  <a16:creationId xmlns:a16="http://schemas.microsoft.com/office/drawing/2014/main" id="{70845D74-E32C-7832-9659-7FABF430D637}"/>
                </a:ext>
              </a:extLst>
            </p:cNvPr>
            <p:cNvSpPr/>
            <p:nvPr/>
          </p:nvSpPr>
          <p:spPr>
            <a:xfrm>
              <a:off x="7458393" y="4757871"/>
              <a:ext cx="34178" cy="45384"/>
            </a:xfrm>
            <a:custGeom>
              <a:avLst/>
              <a:gdLst/>
              <a:ahLst/>
              <a:cxnLst/>
              <a:rect l="l" t="t" r="r" b="b"/>
              <a:pathLst>
                <a:path w="38734" h="51435">
                  <a:moveTo>
                    <a:pt x="19174" y="0"/>
                  </a:moveTo>
                  <a:lnTo>
                    <a:pt x="0" y="51134"/>
                  </a:lnTo>
                  <a:lnTo>
                    <a:pt x="38350" y="51134"/>
                  </a:lnTo>
                  <a:lnTo>
                    <a:pt x="19174" y="0"/>
                  </a:lnTo>
                  <a:close/>
                </a:path>
              </a:pathLst>
            </a:custGeom>
            <a:solidFill>
              <a:srgbClr val="000000"/>
            </a:solidFill>
          </p:spPr>
          <p:txBody>
            <a:bodyPr wrap="square" lIns="0" tIns="0" rIns="0" bIns="0" rtlCol="0"/>
            <a:lstStyle/>
            <a:p>
              <a:endParaRPr sz="3600"/>
            </a:p>
          </p:txBody>
        </p:sp>
        <p:sp>
          <p:nvSpPr>
            <p:cNvPr id="46" name="object 35">
              <a:extLst>
                <a:ext uri="{FF2B5EF4-FFF2-40B4-BE49-F238E27FC236}">
                  <a16:creationId xmlns:a16="http://schemas.microsoft.com/office/drawing/2014/main" id="{128BFE3E-D173-228D-463B-FF60F754A05A}"/>
                </a:ext>
              </a:extLst>
            </p:cNvPr>
            <p:cNvSpPr/>
            <p:nvPr/>
          </p:nvSpPr>
          <p:spPr>
            <a:xfrm>
              <a:off x="7458392" y="4757871"/>
              <a:ext cx="34178" cy="45384"/>
            </a:xfrm>
            <a:custGeom>
              <a:avLst/>
              <a:gdLst/>
              <a:ahLst/>
              <a:cxnLst/>
              <a:rect l="l" t="t" r="r" b="b"/>
              <a:pathLst>
                <a:path w="38734"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47" name="object 36">
              <a:extLst>
                <a:ext uri="{FF2B5EF4-FFF2-40B4-BE49-F238E27FC236}">
                  <a16:creationId xmlns:a16="http://schemas.microsoft.com/office/drawing/2014/main" id="{38EF35C1-F4CF-9AA3-895F-78BBD1017479}"/>
                </a:ext>
              </a:extLst>
            </p:cNvPr>
            <p:cNvSpPr/>
            <p:nvPr/>
          </p:nvSpPr>
          <p:spPr>
            <a:xfrm>
              <a:off x="3939887" y="4026704"/>
              <a:ext cx="1501588" cy="517712"/>
            </a:xfrm>
            <a:custGeom>
              <a:avLst/>
              <a:gdLst/>
              <a:ahLst/>
              <a:cxnLst/>
              <a:rect l="l" t="t" r="r" b="b"/>
              <a:pathLst>
                <a:path w="1701800" h="586739">
                  <a:moveTo>
                    <a:pt x="0" y="586411"/>
                  </a:moveTo>
                  <a:lnTo>
                    <a:pt x="49687" y="551769"/>
                  </a:lnTo>
                  <a:lnTo>
                    <a:pt x="110289" y="511298"/>
                  </a:lnTo>
                  <a:lnTo>
                    <a:pt x="144456" y="489264"/>
                  </a:lnTo>
                  <a:lnTo>
                    <a:pt x="181077" y="466236"/>
                  </a:lnTo>
                  <a:lnTo>
                    <a:pt x="220062" y="442370"/>
                  </a:lnTo>
                  <a:lnTo>
                    <a:pt x="261320" y="417821"/>
                  </a:lnTo>
                  <a:lnTo>
                    <a:pt x="304760" y="392742"/>
                  </a:lnTo>
                  <a:lnTo>
                    <a:pt x="350289" y="367290"/>
                  </a:lnTo>
                  <a:lnTo>
                    <a:pt x="397817" y="341617"/>
                  </a:lnTo>
                  <a:lnTo>
                    <a:pt x="447253" y="315880"/>
                  </a:lnTo>
                  <a:lnTo>
                    <a:pt x="498505" y="290233"/>
                  </a:lnTo>
                  <a:lnTo>
                    <a:pt x="551482" y="264830"/>
                  </a:lnTo>
                  <a:lnTo>
                    <a:pt x="606093" y="239827"/>
                  </a:lnTo>
                  <a:lnTo>
                    <a:pt x="662247" y="215377"/>
                  </a:lnTo>
                  <a:lnTo>
                    <a:pt x="719852" y="191636"/>
                  </a:lnTo>
                  <a:lnTo>
                    <a:pt x="778817" y="168758"/>
                  </a:lnTo>
                  <a:lnTo>
                    <a:pt x="839051" y="146898"/>
                  </a:lnTo>
                  <a:lnTo>
                    <a:pt x="900463" y="126211"/>
                  </a:lnTo>
                  <a:lnTo>
                    <a:pt x="963155" y="106781"/>
                  </a:lnTo>
                  <a:lnTo>
                    <a:pt x="1024618" y="89366"/>
                  </a:lnTo>
                  <a:lnTo>
                    <a:pt x="1084754" y="73865"/>
                  </a:lnTo>
                  <a:lnTo>
                    <a:pt x="1143466" y="60174"/>
                  </a:lnTo>
                  <a:lnTo>
                    <a:pt x="1200657" y="48193"/>
                  </a:lnTo>
                  <a:lnTo>
                    <a:pt x="1256229" y="37819"/>
                  </a:lnTo>
                  <a:lnTo>
                    <a:pt x="1310086" y="28951"/>
                  </a:lnTo>
                  <a:lnTo>
                    <a:pt x="1362131" y="21488"/>
                  </a:lnTo>
                  <a:lnTo>
                    <a:pt x="1412266" y="15326"/>
                  </a:lnTo>
                  <a:lnTo>
                    <a:pt x="1460394" y="10365"/>
                  </a:lnTo>
                  <a:lnTo>
                    <a:pt x="1506418" y="6502"/>
                  </a:lnTo>
                  <a:lnTo>
                    <a:pt x="1550241" y="3636"/>
                  </a:lnTo>
                  <a:lnTo>
                    <a:pt x="1591766" y="1665"/>
                  </a:lnTo>
                  <a:lnTo>
                    <a:pt x="1630896" y="487"/>
                  </a:lnTo>
                  <a:lnTo>
                    <a:pt x="1667533" y="0"/>
                  </a:lnTo>
                  <a:lnTo>
                    <a:pt x="1701580" y="102"/>
                  </a:lnTo>
                </a:path>
              </a:pathLst>
            </a:custGeom>
            <a:ln w="6391">
              <a:solidFill>
                <a:srgbClr val="000000"/>
              </a:solidFill>
            </a:ln>
          </p:spPr>
          <p:txBody>
            <a:bodyPr wrap="square" lIns="0" tIns="0" rIns="0" bIns="0" rtlCol="0"/>
            <a:lstStyle/>
            <a:p>
              <a:endParaRPr sz="3600"/>
            </a:p>
          </p:txBody>
        </p:sp>
        <p:sp>
          <p:nvSpPr>
            <p:cNvPr id="48" name="object 37">
              <a:extLst>
                <a:ext uri="{FF2B5EF4-FFF2-40B4-BE49-F238E27FC236}">
                  <a16:creationId xmlns:a16="http://schemas.microsoft.com/office/drawing/2014/main" id="{1009C0D3-5121-DDCB-869F-50027CAF8A2E}"/>
                </a:ext>
              </a:extLst>
            </p:cNvPr>
            <p:cNvSpPr/>
            <p:nvPr/>
          </p:nvSpPr>
          <p:spPr>
            <a:xfrm>
              <a:off x="5440848" y="4009883"/>
              <a:ext cx="45943" cy="34178"/>
            </a:xfrm>
            <a:custGeom>
              <a:avLst/>
              <a:gdLst/>
              <a:ahLst/>
              <a:cxnLst/>
              <a:rect l="l" t="t" r="r" b="b"/>
              <a:pathLst>
                <a:path w="52070" h="38735">
                  <a:moveTo>
                    <a:pt x="1035" y="0"/>
                  </a:moveTo>
                  <a:lnTo>
                    <a:pt x="0" y="38336"/>
                  </a:lnTo>
                  <a:lnTo>
                    <a:pt x="51631" y="20547"/>
                  </a:lnTo>
                  <a:lnTo>
                    <a:pt x="1035" y="0"/>
                  </a:lnTo>
                  <a:close/>
                </a:path>
              </a:pathLst>
            </a:custGeom>
            <a:solidFill>
              <a:srgbClr val="000000"/>
            </a:solidFill>
          </p:spPr>
          <p:txBody>
            <a:bodyPr wrap="square" lIns="0" tIns="0" rIns="0" bIns="0" rtlCol="0"/>
            <a:lstStyle/>
            <a:p>
              <a:endParaRPr sz="3600"/>
            </a:p>
          </p:txBody>
        </p:sp>
        <p:sp>
          <p:nvSpPr>
            <p:cNvPr id="49" name="object 38">
              <a:extLst>
                <a:ext uri="{FF2B5EF4-FFF2-40B4-BE49-F238E27FC236}">
                  <a16:creationId xmlns:a16="http://schemas.microsoft.com/office/drawing/2014/main" id="{EA93F74B-520F-BE34-0B6E-FCE293BE8350}"/>
                </a:ext>
              </a:extLst>
            </p:cNvPr>
            <p:cNvSpPr/>
            <p:nvPr/>
          </p:nvSpPr>
          <p:spPr>
            <a:xfrm>
              <a:off x="5440849" y="4009883"/>
              <a:ext cx="45943" cy="34178"/>
            </a:xfrm>
            <a:custGeom>
              <a:avLst/>
              <a:gdLst/>
              <a:ahLst/>
              <a:cxnLst/>
              <a:rect l="l" t="t" r="r" b="b"/>
              <a:pathLst>
                <a:path w="52070" h="38735">
                  <a:moveTo>
                    <a:pt x="51631" y="20547"/>
                  </a:moveTo>
                  <a:lnTo>
                    <a:pt x="1034" y="0"/>
                  </a:lnTo>
                  <a:lnTo>
                    <a:pt x="0" y="38335"/>
                  </a:lnTo>
                  <a:lnTo>
                    <a:pt x="51631" y="20547"/>
                  </a:lnTo>
                  <a:close/>
                </a:path>
              </a:pathLst>
            </a:custGeom>
            <a:ln w="6391">
              <a:solidFill>
                <a:srgbClr val="000000"/>
              </a:solidFill>
            </a:ln>
          </p:spPr>
          <p:txBody>
            <a:bodyPr wrap="square" lIns="0" tIns="0" rIns="0" bIns="0" rtlCol="0"/>
            <a:lstStyle/>
            <a:p>
              <a:endParaRPr sz="3600"/>
            </a:p>
          </p:txBody>
        </p:sp>
        <p:sp>
          <p:nvSpPr>
            <p:cNvPr id="50" name="object 39">
              <a:extLst>
                <a:ext uri="{FF2B5EF4-FFF2-40B4-BE49-F238E27FC236}">
                  <a16:creationId xmlns:a16="http://schemas.microsoft.com/office/drawing/2014/main" id="{9BA734F3-BFF2-F610-F247-73FAA8FA1382}"/>
                </a:ext>
              </a:extLst>
            </p:cNvPr>
            <p:cNvSpPr/>
            <p:nvPr/>
          </p:nvSpPr>
          <p:spPr>
            <a:xfrm>
              <a:off x="4531384" y="4803131"/>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51" name="object 40">
              <a:extLst>
                <a:ext uri="{FF2B5EF4-FFF2-40B4-BE49-F238E27FC236}">
                  <a16:creationId xmlns:a16="http://schemas.microsoft.com/office/drawing/2014/main" id="{D1FC2C36-E3DF-9BF1-8055-2B9287DB9F9C}"/>
                </a:ext>
              </a:extLst>
            </p:cNvPr>
            <p:cNvSpPr/>
            <p:nvPr/>
          </p:nvSpPr>
          <p:spPr>
            <a:xfrm>
              <a:off x="4514464" y="4758012"/>
              <a:ext cx="34178" cy="45384"/>
            </a:xfrm>
            <a:custGeom>
              <a:avLst/>
              <a:gdLst/>
              <a:ahLst/>
              <a:cxnLst/>
              <a:rect l="l" t="t" r="r" b="b"/>
              <a:pathLst>
                <a:path w="38735" h="51435">
                  <a:moveTo>
                    <a:pt x="19175" y="0"/>
                  </a:moveTo>
                  <a:lnTo>
                    <a:pt x="0" y="51134"/>
                  </a:lnTo>
                  <a:lnTo>
                    <a:pt x="38350" y="51134"/>
                  </a:lnTo>
                  <a:lnTo>
                    <a:pt x="19175" y="0"/>
                  </a:lnTo>
                  <a:close/>
                </a:path>
              </a:pathLst>
            </a:custGeom>
            <a:solidFill>
              <a:srgbClr val="000000"/>
            </a:solidFill>
          </p:spPr>
          <p:txBody>
            <a:bodyPr wrap="square" lIns="0" tIns="0" rIns="0" bIns="0" rtlCol="0"/>
            <a:lstStyle/>
            <a:p>
              <a:endParaRPr sz="3600"/>
            </a:p>
          </p:txBody>
        </p:sp>
        <p:sp>
          <p:nvSpPr>
            <p:cNvPr id="52" name="object 41">
              <a:extLst>
                <a:ext uri="{FF2B5EF4-FFF2-40B4-BE49-F238E27FC236}">
                  <a16:creationId xmlns:a16="http://schemas.microsoft.com/office/drawing/2014/main" id="{CA070006-2854-A79D-0D4F-05AA35C35147}"/>
                </a:ext>
              </a:extLst>
            </p:cNvPr>
            <p:cNvSpPr/>
            <p:nvPr/>
          </p:nvSpPr>
          <p:spPr>
            <a:xfrm>
              <a:off x="4514465" y="4758013"/>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53" name="object 42">
              <a:extLst>
                <a:ext uri="{FF2B5EF4-FFF2-40B4-BE49-F238E27FC236}">
                  <a16:creationId xmlns:a16="http://schemas.microsoft.com/office/drawing/2014/main" id="{B0078748-9732-237D-8EB2-74CB9DD41081}"/>
                </a:ext>
              </a:extLst>
            </p:cNvPr>
            <p:cNvSpPr/>
            <p:nvPr/>
          </p:nvSpPr>
          <p:spPr>
            <a:xfrm>
              <a:off x="5191230" y="4802990"/>
              <a:ext cx="0" cy="756397"/>
            </a:xfrm>
            <a:custGeom>
              <a:avLst/>
              <a:gdLst/>
              <a:ahLst/>
              <a:cxnLst/>
              <a:rect l="l" t="t" r="r" b="b"/>
              <a:pathLst>
                <a:path h="857250">
                  <a:moveTo>
                    <a:pt x="0" y="856962"/>
                  </a:moveTo>
                  <a:lnTo>
                    <a:pt x="0" y="0"/>
                  </a:lnTo>
                </a:path>
              </a:pathLst>
            </a:custGeom>
            <a:ln w="6391">
              <a:solidFill>
                <a:srgbClr val="000000"/>
              </a:solidFill>
            </a:ln>
          </p:spPr>
          <p:txBody>
            <a:bodyPr wrap="square" lIns="0" tIns="0" rIns="0" bIns="0" rtlCol="0"/>
            <a:lstStyle/>
            <a:p>
              <a:endParaRPr sz="3600"/>
            </a:p>
          </p:txBody>
        </p:sp>
        <p:sp>
          <p:nvSpPr>
            <p:cNvPr id="54" name="object 43">
              <a:extLst>
                <a:ext uri="{FF2B5EF4-FFF2-40B4-BE49-F238E27FC236}">
                  <a16:creationId xmlns:a16="http://schemas.microsoft.com/office/drawing/2014/main" id="{43321702-6BC7-680D-408D-E71AE3F17106}"/>
                </a:ext>
              </a:extLst>
            </p:cNvPr>
            <p:cNvSpPr/>
            <p:nvPr/>
          </p:nvSpPr>
          <p:spPr>
            <a:xfrm>
              <a:off x="5174311" y="4757871"/>
              <a:ext cx="34178" cy="45384"/>
            </a:xfrm>
            <a:custGeom>
              <a:avLst/>
              <a:gdLst/>
              <a:ahLst/>
              <a:cxnLst/>
              <a:rect l="l" t="t" r="r" b="b"/>
              <a:pathLst>
                <a:path w="38735" h="51435">
                  <a:moveTo>
                    <a:pt x="19175" y="0"/>
                  </a:moveTo>
                  <a:lnTo>
                    <a:pt x="0" y="51134"/>
                  </a:lnTo>
                  <a:lnTo>
                    <a:pt x="38350" y="51134"/>
                  </a:lnTo>
                  <a:lnTo>
                    <a:pt x="19175" y="0"/>
                  </a:lnTo>
                  <a:close/>
                </a:path>
              </a:pathLst>
            </a:custGeom>
            <a:solidFill>
              <a:srgbClr val="000000"/>
            </a:solidFill>
          </p:spPr>
          <p:txBody>
            <a:bodyPr wrap="square" lIns="0" tIns="0" rIns="0" bIns="0" rtlCol="0"/>
            <a:lstStyle/>
            <a:p>
              <a:endParaRPr sz="3600"/>
            </a:p>
          </p:txBody>
        </p:sp>
        <p:sp>
          <p:nvSpPr>
            <p:cNvPr id="55" name="object 44">
              <a:extLst>
                <a:ext uri="{FF2B5EF4-FFF2-40B4-BE49-F238E27FC236}">
                  <a16:creationId xmlns:a16="http://schemas.microsoft.com/office/drawing/2014/main" id="{27D7909C-D65C-582E-E303-DE147AA1A4AE}"/>
                </a:ext>
              </a:extLst>
            </p:cNvPr>
            <p:cNvSpPr/>
            <p:nvPr/>
          </p:nvSpPr>
          <p:spPr>
            <a:xfrm>
              <a:off x="5174311" y="4757871"/>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56" name="object 45">
              <a:extLst>
                <a:ext uri="{FF2B5EF4-FFF2-40B4-BE49-F238E27FC236}">
                  <a16:creationId xmlns:a16="http://schemas.microsoft.com/office/drawing/2014/main" id="{9F429294-CA22-E390-267C-13EA9419222E}"/>
                </a:ext>
              </a:extLst>
            </p:cNvPr>
            <p:cNvSpPr/>
            <p:nvPr/>
          </p:nvSpPr>
          <p:spPr>
            <a:xfrm>
              <a:off x="5292744" y="3579736"/>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57" name="object 46">
              <a:extLst>
                <a:ext uri="{FF2B5EF4-FFF2-40B4-BE49-F238E27FC236}">
                  <a16:creationId xmlns:a16="http://schemas.microsoft.com/office/drawing/2014/main" id="{FBA9CDEC-D04B-1046-FF23-D799FC050712}"/>
                </a:ext>
              </a:extLst>
            </p:cNvPr>
            <p:cNvSpPr/>
            <p:nvPr/>
          </p:nvSpPr>
          <p:spPr>
            <a:xfrm>
              <a:off x="5492955" y="3982976"/>
              <a:ext cx="208669" cy="107154"/>
            </a:xfrm>
            <a:prstGeom prst="rect">
              <a:avLst/>
            </a:prstGeom>
            <a:blipFill>
              <a:blip r:embed="rId2" cstate="print"/>
              <a:stretch>
                <a:fillRect/>
              </a:stretch>
            </a:blipFill>
          </p:spPr>
          <p:txBody>
            <a:bodyPr wrap="square" lIns="0" tIns="0" rIns="0" bIns="0" rtlCol="0"/>
            <a:lstStyle/>
            <a:p>
              <a:endParaRPr sz="3600"/>
            </a:p>
          </p:txBody>
        </p:sp>
        <p:sp>
          <p:nvSpPr>
            <p:cNvPr id="58" name="object 47">
              <a:extLst>
                <a:ext uri="{FF2B5EF4-FFF2-40B4-BE49-F238E27FC236}">
                  <a16:creationId xmlns:a16="http://schemas.microsoft.com/office/drawing/2014/main" id="{49036B55-617B-D252-D794-0159E9841378}"/>
                </a:ext>
              </a:extLst>
            </p:cNvPr>
            <p:cNvSpPr txBox="1"/>
            <p:nvPr/>
          </p:nvSpPr>
          <p:spPr>
            <a:xfrm>
              <a:off x="5559013" y="3967686"/>
              <a:ext cx="76760" cy="108525"/>
            </a:xfrm>
            <a:prstGeom prst="rect">
              <a:avLst/>
            </a:prstGeom>
          </p:spPr>
          <p:txBody>
            <a:bodyPr vert="horz" wrap="square" lIns="0" tIns="11766" rIns="0" bIns="0" rtlCol="0">
              <a:spAutoFit/>
            </a:bodyPr>
            <a:lstStyle/>
            <a:p>
              <a:pPr marL="11206">
                <a:spcBef>
                  <a:spcPts val="93"/>
                </a:spcBef>
              </a:pPr>
              <a:r>
                <a:rPr sz="1100" dirty="0">
                  <a:latin typeface="Helvetica Neue"/>
                  <a:cs typeface="Helvetica Neue"/>
                </a:rPr>
                <a:t>+</a:t>
              </a:r>
              <a:endParaRPr sz="1100">
                <a:latin typeface="Helvetica Neue"/>
                <a:cs typeface="Helvetica Neue"/>
              </a:endParaRPr>
            </a:p>
          </p:txBody>
        </p:sp>
        <p:sp>
          <p:nvSpPr>
            <p:cNvPr id="59" name="object 48">
              <a:extLst>
                <a:ext uri="{FF2B5EF4-FFF2-40B4-BE49-F238E27FC236}">
                  <a16:creationId xmlns:a16="http://schemas.microsoft.com/office/drawing/2014/main" id="{80AD4CA5-3D13-123B-6B86-38AA44B0F773}"/>
                </a:ext>
              </a:extLst>
            </p:cNvPr>
            <p:cNvSpPr/>
            <p:nvPr/>
          </p:nvSpPr>
          <p:spPr>
            <a:xfrm>
              <a:off x="5597288" y="3737085"/>
              <a:ext cx="0" cy="248771"/>
            </a:xfrm>
            <a:custGeom>
              <a:avLst/>
              <a:gdLst/>
              <a:ahLst/>
              <a:cxnLst/>
              <a:rect l="l" t="t" r="r" b="b"/>
              <a:pathLst>
                <a:path h="281939">
                  <a:moveTo>
                    <a:pt x="0" y="281872"/>
                  </a:moveTo>
                  <a:lnTo>
                    <a:pt x="0" y="0"/>
                  </a:lnTo>
                </a:path>
              </a:pathLst>
            </a:custGeom>
            <a:ln w="6391">
              <a:solidFill>
                <a:srgbClr val="000000"/>
              </a:solidFill>
            </a:ln>
          </p:spPr>
          <p:txBody>
            <a:bodyPr wrap="square" lIns="0" tIns="0" rIns="0" bIns="0" rtlCol="0"/>
            <a:lstStyle/>
            <a:p>
              <a:endParaRPr sz="3600"/>
            </a:p>
          </p:txBody>
        </p:sp>
        <p:sp>
          <p:nvSpPr>
            <p:cNvPr id="60" name="object 49">
              <a:extLst>
                <a:ext uri="{FF2B5EF4-FFF2-40B4-BE49-F238E27FC236}">
                  <a16:creationId xmlns:a16="http://schemas.microsoft.com/office/drawing/2014/main" id="{C0CD99E4-6C90-1DBC-F26D-FBABC2853C9F}"/>
                </a:ext>
              </a:extLst>
            </p:cNvPr>
            <p:cNvSpPr/>
            <p:nvPr/>
          </p:nvSpPr>
          <p:spPr>
            <a:xfrm>
              <a:off x="5580370" y="3691968"/>
              <a:ext cx="34178" cy="45384"/>
            </a:xfrm>
            <a:custGeom>
              <a:avLst/>
              <a:gdLst/>
              <a:ahLst/>
              <a:cxnLst/>
              <a:rect l="l" t="t" r="r" b="b"/>
              <a:pathLst>
                <a:path w="38735" h="51435">
                  <a:moveTo>
                    <a:pt x="19175" y="0"/>
                  </a:moveTo>
                  <a:lnTo>
                    <a:pt x="0" y="51132"/>
                  </a:lnTo>
                  <a:lnTo>
                    <a:pt x="38350" y="51132"/>
                  </a:lnTo>
                  <a:lnTo>
                    <a:pt x="19175" y="0"/>
                  </a:lnTo>
                  <a:close/>
                </a:path>
              </a:pathLst>
            </a:custGeom>
            <a:solidFill>
              <a:srgbClr val="000000"/>
            </a:solidFill>
          </p:spPr>
          <p:txBody>
            <a:bodyPr wrap="square" lIns="0" tIns="0" rIns="0" bIns="0" rtlCol="0"/>
            <a:lstStyle/>
            <a:p>
              <a:endParaRPr sz="3600"/>
            </a:p>
          </p:txBody>
        </p:sp>
        <p:sp>
          <p:nvSpPr>
            <p:cNvPr id="61" name="object 50">
              <a:extLst>
                <a:ext uri="{FF2B5EF4-FFF2-40B4-BE49-F238E27FC236}">
                  <a16:creationId xmlns:a16="http://schemas.microsoft.com/office/drawing/2014/main" id="{25B4CFA0-E1C1-B688-AC42-020403DC863E}"/>
                </a:ext>
              </a:extLst>
            </p:cNvPr>
            <p:cNvSpPr/>
            <p:nvPr/>
          </p:nvSpPr>
          <p:spPr>
            <a:xfrm>
              <a:off x="5580370" y="3691967"/>
              <a:ext cx="34178" cy="45384"/>
            </a:xfrm>
            <a:custGeom>
              <a:avLst/>
              <a:gdLst/>
              <a:ahLst/>
              <a:cxnLst/>
              <a:rect l="l" t="t" r="r" b="b"/>
              <a:pathLst>
                <a:path w="38735" h="51435">
                  <a:moveTo>
                    <a:pt x="19174" y="0"/>
                  </a:moveTo>
                  <a:lnTo>
                    <a:pt x="0" y="51133"/>
                  </a:lnTo>
                  <a:lnTo>
                    <a:pt x="38349" y="51133"/>
                  </a:lnTo>
                  <a:lnTo>
                    <a:pt x="19174" y="0"/>
                  </a:lnTo>
                  <a:close/>
                </a:path>
              </a:pathLst>
            </a:custGeom>
            <a:ln w="6391">
              <a:solidFill>
                <a:srgbClr val="000000"/>
              </a:solidFill>
            </a:ln>
          </p:spPr>
          <p:txBody>
            <a:bodyPr wrap="square" lIns="0" tIns="0" rIns="0" bIns="0" rtlCol="0"/>
            <a:lstStyle/>
            <a:p>
              <a:endParaRPr sz="3600"/>
            </a:p>
          </p:txBody>
        </p:sp>
        <p:sp>
          <p:nvSpPr>
            <p:cNvPr id="62" name="object 51">
              <a:extLst>
                <a:ext uri="{FF2B5EF4-FFF2-40B4-BE49-F238E27FC236}">
                  <a16:creationId xmlns:a16="http://schemas.microsoft.com/office/drawing/2014/main" id="{7B34457A-A573-BDDC-9488-376B8D69BA34}"/>
                </a:ext>
              </a:extLst>
            </p:cNvPr>
            <p:cNvSpPr/>
            <p:nvPr/>
          </p:nvSpPr>
          <p:spPr>
            <a:xfrm>
              <a:off x="6155619" y="5000942"/>
              <a:ext cx="812426" cy="101974"/>
            </a:xfrm>
            <a:custGeom>
              <a:avLst/>
              <a:gdLst/>
              <a:ahLst/>
              <a:cxnLst/>
              <a:rect l="l" t="t" r="r" b="b"/>
              <a:pathLst>
                <a:path w="920750" h="115570">
                  <a:moveTo>
                    <a:pt x="850093" y="0"/>
                  </a:moveTo>
                  <a:lnTo>
                    <a:pt x="850093" y="28762"/>
                  </a:lnTo>
                  <a:lnTo>
                    <a:pt x="0" y="28762"/>
                  </a:lnTo>
                  <a:lnTo>
                    <a:pt x="0" y="86287"/>
                  </a:lnTo>
                  <a:lnTo>
                    <a:pt x="850093" y="86287"/>
                  </a:lnTo>
                  <a:lnTo>
                    <a:pt x="850093" y="115050"/>
                  </a:lnTo>
                  <a:lnTo>
                    <a:pt x="920400" y="57525"/>
                  </a:lnTo>
                  <a:lnTo>
                    <a:pt x="850093" y="0"/>
                  </a:lnTo>
                  <a:close/>
                </a:path>
              </a:pathLst>
            </a:custGeom>
            <a:solidFill>
              <a:srgbClr val="FFFFFF"/>
            </a:solidFill>
          </p:spPr>
          <p:txBody>
            <a:bodyPr wrap="square" lIns="0" tIns="0" rIns="0" bIns="0" rtlCol="0"/>
            <a:lstStyle/>
            <a:p>
              <a:endParaRPr sz="3600"/>
            </a:p>
          </p:txBody>
        </p:sp>
        <p:sp>
          <p:nvSpPr>
            <p:cNvPr id="63" name="object 52">
              <a:extLst>
                <a:ext uri="{FF2B5EF4-FFF2-40B4-BE49-F238E27FC236}">
                  <a16:creationId xmlns:a16="http://schemas.microsoft.com/office/drawing/2014/main" id="{C559786F-7E6B-8A50-596F-4B7062354E2C}"/>
                </a:ext>
              </a:extLst>
            </p:cNvPr>
            <p:cNvSpPr/>
            <p:nvPr/>
          </p:nvSpPr>
          <p:spPr>
            <a:xfrm>
              <a:off x="6155620" y="5000942"/>
              <a:ext cx="812426" cy="101974"/>
            </a:xfrm>
            <a:custGeom>
              <a:avLst/>
              <a:gdLst/>
              <a:ahLst/>
              <a:cxnLst/>
              <a:rect l="l" t="t" r="r" b="b"/>
              <a:pathLst>
                <a:path w="920750" h="115570">
                  <a:moveTo>
                    <a:pt x="0" y="86287"/>
                  </a:moveTo>
                  <a:lnTo>
                    <a:pt x="0" y="28762"/>
                  </a:lnTo>
                  <a:lnTo>
                    <a:pt x="850091" y="28762"/>
                  </a:lnTo>
                  <a:lnTo>
                    <a:pt x="850091" y="0"/>
                  </a:lnTo>
                  <a:lnTo>
                    <a:pt x="920399" y="57525"/>
                  </a:lnTo>
                  <a:lnTo>
                    <a:pt x="850091" y="115050"/>
                  </a:lnTo>
                  <a:lnTo>
                    <a:pt x="850091" y="86287"/>
                  </a:lnTo>
                  <a:lnTo>
                    <a:pt x="0" y="86287"/>
                  </a:lnTo>
                  <a:close/>
                </a:path>
              </a:pathLst>
            </a:custGeom>
            <a:ln w="6391">
              <a:solidFill>
                <a:srgbClr val="000000"/>
              </a:solidFill>
            </a:ln>
          </p:spPr>
          <p:txBody>
            <a:bodyPr wrap="square" lIns="0" tIns="0" rIns="0" bIns="0" rtlCol="0"/>
            <a:lstStyle/>
            <a:p>
              <a:endParaRPr sz="3600"/>
            </a:p>
          </p:txBody>
        </p:sp>
        <p:sp>
          <p:nvSpPr>
            <p:cNvPr id="64" name="object 53">
              <a:extLst>
                <a:ext uri="{FF2B5EF4-FFF2-40B4-BE49-F238E27FC236}">
                  <a16:creationId xmlns:a16="http://schemas.microsoft.com/office/drawing/2014/main" id="{2013230F-F0FD-5291-702A-A5CC0A7213F6}"/>
                </a:ext>
              </a:extLst>
            </p:cNvPr>
            <p:cNvSpPr/>
            <p:nvPr/>
          </p:nvSpPr>
          <p:spPr>
            <a:xfrm>
              <a:off x="6155619" y="4544126"/>
              <a:ext cx="812426" cy="101974"/>
            </a:xfrm>
            <a:custGeom>
              <a:avLst/>
              <a:gdLst/>
              <a:ahLst/>
              <a:cxnLst/>
              <a:rect l="l" t="t" r="r" b="b"/>
              <a:pathLst>
                <a:path w="920750" h="115570">
                  <a:moveTo>
                    <a:pt x="70309" y="0"/>
                  </a:moveTo>
                  <a:lnTo>
                    <a:pt x="0" y="57524"/>
                  </a:lnTo>
                  <a:lnTo>
                    <a:pt x="70309" y="115050"/>
                  </a:lnTo>
                  <a:lnTo>
                    <a:pt x="70309" y="86287"/>
                  </a:lnTo>
                  <a:lnTo>
                    <a:pt x="920400" y="86287"/>
                  </a:lnTo>
                  <a:lnTo>
                    <a:pt x="920400" y="28762"/>
                  </a:lnTo>
                  <a:lnTo>
                    <a:pt x="70309" y="28762"/>
                  </a:lnTo>
                  <a:lnTo>
                    <a:pt x="70309" y="0"/>
                  </a:lnTo>
                  <a:close/>
                </a:path>
              </a:pathLst>
            </a:custGeom>
            <a:solidFill>
              <a:srgbClr val="FFFFFF"/>
            </a:solidFill>
          </p:spPr>
          <p:txBody>
            <a:bodyPr wrap="square" lIns="0" tIns="0" rIns="0" bIns="0" rtlCol="0"/>
            <a:lstStyle/>
            <a:p>
              <a:endParaRPr sz="3600"/>
            </a:p>
          </p:txBody>
        </p:sp>
        <p:sp>
          <p:nvSpPr>
            <p:cNvPr id="65" name="object 54">
              <a:extLst>
                <a:ext uri="{FF2B5EF4-FFF2-40B4-BE49-F238E27FC236}">
                  <a16:creationId xmlns:a16="http://schemas.microsoft.com/office/drawing/2014/main" id="{5035FEFF-5C95-ECA4-6936-F156DA0FDAC1}"/>
                </a:ext>
              </a:extLst>
            </p:cNvPr>
            <p:cNvSpPr/>
            <p:nvPr/>
          </p:nvSpPr>
          <p:spPr>
            <a:xfrm>
              <a:off x="6155620" y="4544126"/>
              <a:ext cx="812426" cy="101974"/>
            </a:xfrm>
            <a:custGeom>
              <a:avLst/>
              <a:gdLst/>
              <a:ahLst/>
              <a:cxnLst/>
              <a:rect l="l" t="t" r="r" b="b"/>
              <a:pathLst>
                <a:path w="920750" h="115570">
                  <a:moveTo>
                    <a:pt x="920399" y="28762"/>
                  </a:moveTo>
                  <a:lnTo>
                    <a:pt x="920399" y="86287"/>
                  </a:lnTo>
                  <a:lnTo>
                    <a:pt x="70308" y="86287"/>
                  </a:lnTo>
                  <a:lnTo>
                    <a:pt x="70308" y="115050"/>
                  </a:lnTo>
                  <a:lnTo>
                    <a:pt x="0" y="57525"/>
                  </a:lnTo>
                  <a:lnTo>
                    <a:pt x="70308" y="0"/>
                  </a:lnTo>
                  <a:lnTo>
                    <a:pt x="70308" y="28762"/>
                  </a:lnTo>
                  <a:lnTo>
                    <a:pt x="920399" y="28762"/>
                  </a:lnTo>
                  <a:close/>
                </a:path>
              </a:pathLst>
            </a:custGeom>
            <a:ln w="6391">
              <a:solidFill>
                <a:srgbClr val="000000"/>
              </a:solidFill>
            </a:ln>
          </p:spPr>
          <p:txBody>
            <a:bodyPr wrap="square" lIns="0" tIns="0" rIns="0" bIns="0" rtlCol="0"/>
            <a:lstStyle/>
            <a:p>
              <a:endParaRPr sz="3600"/>
            </a:p>
          </p:txBody>
        </p:sp>
        <p:sp>
          <p:nvSpPr>
            <p:cNvPr id="66" name="object 55">
              <a:extLst>
                <a:ext uri="{FF2B5EF4-FFF2-40B4-BE49-F238E27FC236}">
                  <a16:creationId xmlns:a16="http://schemas.microsoft.com/office/drawing/2014/main" id="{E1AB9ABC-C6F4-BF5E-E27D-7908CCD378BE}"/>
                </a:ext>
              </a:extLst>
            </p:cNvPr>
            <p:cNvSpPr/>
            <p:nvPr/>
          </p:nvSpPr>
          <p:spPr>
            <a:xfrm>
              <a:off x="5753423" y="4049093"/>
              <a:ext cx="1597959" cy="951940"/>
            </a:xfrm>
            <a:custGeom>
              <a:avLst/>
              <a:gdLst/>
              <a:ahLst/>
              <a:cxnLst/>
              <a:rect l="l" t="t" r="r" b="b"/>
              <a:pathLst>
                <a:path w="1811020" h="1078864">
                  <a:moveTo>
                    <a:pt x="1810973" y="1078763"/>
                  </a:moveTo>
                  <a:lnTo>
                    <a:pt x="1788139" y="1034006"/>
                  </a:lnTo>
                  <a:lnTo>
                    <a:pt x="1757190" y="979094"/>
                  </a:lnTo>
                  <a:lnTo>
                    <a:pt x="1717574" y="915645"/>
                  </a:lnTo>
                  <a:lnTo>
                    <a:pt x="1694344" y="881224"/>
                  </a:lnTo>
                  <a:lnTo>
                    <a:pt x="1668741" y="845276"/>
                  </a:lnTo>
                  <a:lnTo>
                    <a:pt x="1640695" y="808002"/>
                  </a:lnTo>
                  <a:lnTo>
                    <a:pt x="1610139" y="769605"/>
                  </a:lnTo>
                  <a:lnTo>
                    <a:pt x="1577003" y="730287"/>
                  </a:lnTo>
                  <a:lnTo>
                    <a:pt x="1541218" y="690250"/>
                  </a:lnTo>
                  <a:lnTo>
                    <a:pt x="1502716" y="649697"/>
                  </a:lnTo>
                  <a:lnTo>
                    <a:pt x="1461427" y="608829"/>
                  </a:lnTo>
                  <a:lnTo>
                    <a:pt x="1417282" y="567849"/>
                  </a:lnTo>
                  <a:lnTo>
                    <a:pt x="1370214" y="526959"/>
                  </a:lnTo>
                  <a:lnTo>
                    <a:pt x="1320152" y="486362"/>
                  </a:lnTo>
                  <a:lnTo>
                    <a:pt x="1267029" y="446258"/>
                  </a:lnTo>
                  <a:lnTo>
                    <a:pt x="1210775" y="406852"/>
                  </a:lnTo>
                  <a:lnTo>
                    <a:pt x="1151321" y="368344"/>
                  </a:lnTo>
                  <a:lnTo>
                    <a:pt x="1088598" y="330938"/>
                  </a:lnTo>
                  <a:lnTo>
                    <a:pt x="1037016" y="302460"/>
                  </a:lnTo>
                  <a:lnTo>
                    <a:pt x="984895" y="275588"/>
                  </a:lnTo>
                  <a:lnTo>
                    <a:pt x="932366" y="250275"/>
                  </a:lnTo>
                  <a:lnTo>
                    <a:pt x="879562" y="226475"/>
                  </a:lnTo>
                  <a:lnTo>
                    <a:pt x="826616" y="204141"/>
                  </a:lnTo>
                  <a:lnTo>
                    <a:pt x="773659" y="183227"/>
                  </a:lnTo>
                  <a:lnTo>
                    <a:pt x="720824" y="163687"/>
                  </a:lnTo>
                  <a:lnTo>
                    <a:pt x="668243" y="145474"/>
                  </a:lnTo>
                  <a:lnTo>
                    <a:pt x="616049" y="128542"/>
                  </a:lnTo>
                  <a:lnTo>
                    <a:pt x="564373" y="112845"/>
                  </a:lnTo>
                  <a:lnTo>
                    <a:pt x="513349" y="98335"/>
                  </a:lnTo>
                  <a:lnTo>
                    <a:pt x="463108" y="84967"/>
                  </a:lnTo>
                  <a:lnTo>
                    <a:pt x="413783" y="72694"/>
                  </a:lnTo>
                  <a:lnTo>
                    <a:pt x="365506" y="61471"/>
                  </a:lnTo>
                  <a:lnTo>
                    <a:pt x="318409" y="51249"/>
                  </a:lnTo>
                  <a:lnTo>
                    <a:pt x="272624" y="41984"/>
                  </a:lnTo>
                  <a:lnTo>
                    <a:pt x="228285" y="33628"/>
                  </a:lnTo>
                  <a:lnTo>
                    <a:pt x="185523" y="26136"/>
                  </a:lnTo>
                  <a:lnTo>
                    <a:pt x="144470" y="19461"/>
                  </a:lnTo>
                  <a:lnTo>
                    <a:pt x="105259" y="13556"/>
                  </a:lnTo>
                  <a:lnTo>
                    <a:pt x="32891" y="3871"/>
                  </a:lnTo>
                  <a:lnTo>
                    <a:pt x="0" y="0"/>
                  </a:lnTo>
                </a:path>
              </a:pathLst>
            </a:custGeom>
            <a:ln w="6391">
              <a:solidFill>
                <a:srgbClr val="000000"/>
              </a:solidFill>
            </a:ln>
          </p:spPr>
          <p:txBody>
            <a:bodyPr wrap="square" lIns="0" tIns="0" rIns="0" bIns="0" rtlCol="0"/>
            <a:lstStyle/>
            <a:p>
              <a:endParaRPr sz="3600"/>
            </a:p>
          </p:txBody>
        </p:sp>
        <p:sp>
          <p:nvSpPr>
            <p:cNvPr id="67" name="object 56">
              <a:extLst>
                <a:ext uri="{FF2B5EF4-FFF2-40B4-BE49-F238E27FC236}">
                  <a16:creationId xmlns:a16="http://schemas.microsoft.com/office/drawing/2014/main" id="{9C5F4552-09BB-AB09-DB20-076780FDAA6F}"/>
                </a:ext>
              </a:extLst>
            </p:cNvPr>
            <p:cNvSpPr/>
            <p:nvPr/>
          </p:nvSpPr>
          <p:spPr>
            <a:xfrm>
              <a:off x="5708538" y="4032261"/>
              <a:ext cx="47065" cy="34178"/>
            </a:xfrm>
            <a:custGeom>
              <a:avLst/>
              <a:gdLst/>
              <a:ahLst/>
              <a:cxnLst/>
              <a:rect l="l" t="t" r="r" b="b"/>
              <a:pathLst>
                <a:path w="53339" h="38735">
                  <a:moveTo>
                    <a:pt x="52820" y="0"/>
                  </a:moveTo>
                  <a:lnTo>
                    <a:pt x="0" y="13868"/>
                  </a:lnTo>
                  <a:lnTo>
                    <a:pt x="48915" y="38152"/>
                  </a:lnTo>
                  <a:lnTo>
                    <a:pt x="52820" y="0"/>
                  </a:lnTo>
                  <a:close/>
                </a:path>
              </a:pathLst>
            </a:custGeom>
            <a:solidFill>
              <a:srgbClr val="000000"/>
            </a:solidFill>
          </p:spPr>
          <p:txBody>
            <a:bodyPr wrap="square" lIns="0" tIns="0" rIns="0" bIns="0" rtlCol="0"/>
            <a:lstStyle/>
            <a:p>
              <a:endParaRPr sz="3600"/>
            </a:p>
          </p:txBody>
        </p:sp>
        <p:sp>
          <p:nvSpPr>
            <p:cNvPr id="68" name="object 57">
              <a:extLst>
                <a:ext uri="{FF2B5EF4-FFF2-40B4-BE49-F238E27FC236}">
                  <a16:creationId xmlns:a16="http://schemas.microsoft.com/office/drawing/2014/main" id="{59A5C439-9F75-7590-E0AB-3348E6558654}"/>
                </a:ext>
              </a:extLst>
            </p:cNvPr>
            <p:cNvSpPr/>
            <p:nvPr/>
          </p:nvSpPr>
          <p:spPr>
            <a:xfrm>
              <a:off x="5708539" y="4032262"/>
              <a:ext cx="47065" cy="34178"/>
            </a:xfrm>
            <a:custGeom>
              <a:avLst/>
              <a:gdLst/>
              <a:ahLst/>
              <a:cxnLst/>
              <a:rect l="l" t="t" r="r" b="b"/>
              <a:pathLst>
                <a:path w="53339" h="38735">
                  <a:moveTo>
                    <a:pt x="0" y="13868"/>
                  </a:moveTo>
                  <a:lnTo>
                    <a:pt x="48914" y="38150"/>
                  </a:lnTo>
                  <a:lnTo>
                    <a:pt x="52820" y="0"/>
                  </a:lnTo>
                  <a:lnTo>
                    <a:pt x="0" y="13868"/>
                  </a:lnTo>
                  <a:close/>
                </a:path>
              </a:pathLst>
            </a:custGeom>
            <a:ln w="6391">
              <a:solidFill>
                <a:srgbClr val="000000"/>
              </a:solidFill>
            </a:ln>
          </p:spPr>
          <p:txBody>
            <a:bodyPr wrap="square" lIns="0" tIns="0" rIns="0" bIns="0" rtlCol="0"/>
            <a:lstStyle/>
            <a:p>
              <a:endParaRPr sz="3600"/>
            </a:p>
          </p:txBody>
        </p:sp>
        <p:sp>
          <p:nvSpPr>
            <p:cNvPr id="69" name="object 58">
              <a:extLst>
                <a:ext uri="{FF2B5EF4-FFF2-40B4-BE49-F238E27FC236}">
                  <a16:creationId xmlns:a16="http://schemas.microsoft.com/office/drawing/2014/main" id="{501C1855-873B-29C5-442A-762D699D58B1}"/>
                </a:ext>
              </a:extLst>
            </p:cNvPr>
            <p:cNvSpPr/>
            <p:nvPr/>
          </p:nvSpPr>
          <p:spPr>
            <a:xfrm>
              <a:off x="7069251" y="5000942"/>
              <a:ext cx="609600" cy="101974"/>
            </a:xfrm>
            <a:custGeom>
              <a:avLst/>
              <a:gdLst/>
              <a:ahLst/>
              <a:cxnLst/>
              <a:rect l="l" t="t" r="r" b="b"/>
              <a:pathLst>
                <a:path w="690879" h="115570">
                  <a:moveTo>
                    <a:pt x="632776" y="0"/>
                  </a:moveTo>
                  <a:lnTo>
                    <a:pt x="57525" y="0"/>
                  </a:lnTo>
                  <a:lnTo>
                    <a:pt x="35133" y="4520"/>
                  </a:lnTo>
                  <a:lnTo>
                    <a:pt x="16848" y="16849"/>
                  </a:lnTo>
                  <a:lnTo>
                    <a:pt x="4520" y="35134"/>
                  </a:lnTo>
                  <a:lnTo>
                    <a:pt x="0" y="57525"/>
                  </a:lnTo>
                  <a:lnTo>
                    <a:pt x="4520" y="79917"/>
                  </a:lnTo>
                  <a:lnTo>
                    <a:pt x="16848" y="98202"/>
                  </a:lnTo>
                  <a:lnTo>
                    <a:pt x="35133" y="110530"/>
                  </a:lnTo>
                  <a:lnTo>
                    <a:pt x="57525" y="115050"/>
                  </a:lnTo>
                  <a:lnTo>
                    <a:pt x="632776" y="115050"/>
                  </a:lnTo>
                  <a:lnTo>
                    <a:pt x="655167" y="110530"/>
                  </a:lnTo>
                  <a:lnTo>
                    <a:pt x="673452" y="98202"/>
                  </a:lnTo>
                  <a:lnTo>
                    <a:pt x="685780" y="79917"/>
                  </a:lnTo>
                  <a:lnTo>
                    <a:pt x="690300" y="57525"/>
                  </a:lnTo>
                  <a:lnTo>
                    <a:pt x="685780" y="35134"/>
                  </a:lnTo>
                  <a:lnTo>
                    <a:pt x="673452" y="16849"/>
                  </a:lnTo>
                  <a:lnTo>
                    <a:pt x="655167" y="4520"/>
                  </a:lnTo>
                  <a:lnTo>
                    <a:pt x="632776" y="0"/>
                  </a:lnTo>
                  <a:close/>
                </a:path>
              </a:pathLst>
            </a:custGeom>
            <a:solidFill>
              <a:srgbClr val="FFFFFF"/>
            </a:solidFill>
          </p:spPr>
          <p:txBody>
            <a:bodyPr wrap="square" lIns="0" tIns="0" rIns="0" bIns="0" rtlCol="0"/>
            <a:lstStyle/>
            <a:p>
              <a:endParaRPr sz="3600"/>
            </a:p>
          </p:txBody>
        </p:sp>
        <p:sp>
          <p:nvSpPr>
            <p:cNvPr id="70" name="object 59">
              <a:extLst>
                <a:ext uri="{FF2B5EF4-FFF2-40B4-BE49-F238E27FC236}">
                  <a16:creationId xmlns:a16="http://schemas.microsoft.com/office/drawing/2014/main" id="{1ABA0CD9-6F30-8756-F253-FE8222E54B51}"/>
                </a:ext>
              </a:extLst>
            </p:cNvPr>
            <p:cNvSpPr/>
            <p:nvPr/>
          </p:nvSpPr>
          <p:spPr>
            <a:xfrm>
              <a:off x="7069252" y="5000942"/>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71" name="object 60">
              <a:extLst>
                <a:ext uri="{FF2B5EF4-FFF2-40B4-BE49-F238E27FC236}">
                  <a16:creationId xmlns:a16="http://schemas.microsoft.com/office/drawing/2014/main" id="{4FF9BF62-C281-C070-98AA-9BCD90EFF88B}"/>
                </a:ext>
              </a:extLst>
            </p:cNvPr>
            <p:cNvSpPr txBox="1"/>
            <p:nvPr/>
          </p:nvSpPr>
          <p:spPr>
            <a:xfrm>
              <a:off x="7475312" y="4899428"/>
              <a:ext cx="253813" cy="205866"/>
            </a:xfrm>
            <a:prstGeom prst="rect">
              <a:avLst/>
            </a:prstGeom>
            <a:ln w="6391">
              <a:solidFill>
                <a:srgbClr val="000000"/>
              </a:solidFill>
            </a:ln>
          </p:spPr>
          <p:txBody>
            <a:bodyPr vert="horz" wrap="square" lIns="0" tIns="5043" rIns="0" bIns="0" rtlCol="0">
              <a:spAutoFit/>
            </a:bodyPr>
            <a:lstStyle/>
            <a:p>
              <a:pPr>
                <a:spcBef>
                  <a:spcPts val="40"/>
                </a:spcBef>
              </a:pPr>
              <a:endParaRPr sz="1100">
                <a:latin typeface="Times New Roman"/>
                <a:cs typeface="Times New Roman"/>
              </a:endParaRPr>
            </a:p>
            <a:p>
              <a:pPr>
                <a:lnSpc>
                  <a:spcPct val="100000"/>
                </a:lnSpc>
              </a:pPr>
              <a:r>
                <a:rPr sz="1100" dirty="0">
                  <a:latin typeface="Helvetica Neue"/>
                  <a:cs typeface="Helvetica Neue"/>
                </a:rPr>
                <a:t>w</a:t>
              </a:r>
              <a:endParaRPr sz="1100">
                <a:latin typeface="Helvetica Neue"/>
                <a:cs typeface="Helvetica Neue"/>
              </a:endParaRPr>
            </a:p>
          </p:txBody>
        </p:sp>
        <p:sp>
          <p:nvSpPr>
            <p:cNvPr id="72" name="object 61">
              <a:extLst>
                <a:ext uri="{FF2B5EF4-FFF2-40B4-BE49-F238E27FC236}">
                  <a16:creationId xmlns:a16="http://schemas.microsoft.com/office/drawing/2014/main" id="{0A1F28A6-35D5-5E29-FE64-A4E09C8FCB40}"/>
                </a:ext>
              </a:extLst>
            </p:cNvPr>
            <p:cNvSpPr txBox="1"/>
            <p:nvPr/>
          </p:nvSpPr>
          <p:spPr>
            <a:xfrm>
              <a:off x="7212591" y="5002573"/>
              <a:ext cx="265579" cy="117744"/>
            </a:xfrm>
            <a:prstGeom prst="rect">
              <a:avLst/>
            </a:prstGeom>
          </p:spPr>
          <p:txBody>
            <a:bodyPr vert="horz" wrap="square" lIns="0" tIns="11766" rIns="0" bIns="0" rtlCol="0">
              <a:spAutoFit/>
            </a:bodyPr>
            <a:lstStyle/>
            <a:p>
              <a:pPr>
                <a:spcBef>
                  <a:spcPts val="93"/>
                </a:spcBef>
              </a:pPr>
              <a:r>
                <a:rPr baseline="24305" dirty="0">
                  <a:latin typeface="Helvetica Neue"/>
                  <a:cs typeface="Helvetica Neue"/>
                </a:rPr>
                <a:t>h</a:t>
              </a:r>
              <a:r>
                <a:rPr sz="1100" dirty="0">
                  <a:latin typeface="Helvetica Neue"/>
                  <a:cs typeface="Helvetica Neue"/>
                </a:rPr>
                <a:t>n_for</a:t>
              </a:r>
              <a:endParaRPr sz="1100">
                <a:latin typeface="Helvetica Neue"/>
                <a:cs typeface="Helvetica Neue"/>
              </a:endParaRPr>
            </a:p>
          </p:txBody>
        </p:sp>
        <p:sp>
          <p:nvSpPr>
            <p:cNvPr id="73" name="object 62">
              <a:extLst>
                <a:ext uri="{FF2B5EF4-FFF2-40B4-BE49-F238E27FC236}">
                  <a16:creationId xmlns:a16="http://schemas.microsoft.com/office/drawing/2014/main" id="{E739AE7F-FB2E-67B6-2C0E-AC6859CE7CEB}"/>
                </a:ext>
              </a:extLst>
            </p:cNvPr>
            <p:cNvSpPr/>
            <p:nvPr/>
          </p:nvSpPr>
          <p:spPr>
            <a:xfrm>
              <a:off x="3566993" y="4544126"/>
              <a:ext cx="609600" cy="101974"/>
            </a:xfrm>
            <a:custGeom>
              <a:avLst/>
              <a:gdLst/>
              <a:ahLst/>
              <a:cxnLst/>
              <a:rect l="l" t="t" r="r" b="b"/>
              <a:pathLst>
                <a:path w="690880" h="115570">
                  <a:moveTo>
                    <a:pt x="632774" y="0"/>
                  </a:moveTo>
                  <a:lnTo>
                    <a:pt x="57525" y="0"/>
                  </a:lnTo>
                  <a:lnTo>
                    <a:pt x="35134" y="4520"/>
                  </a:lnTo>
                  <a:lnTo>
                    <a:pt x="16849" y="16848"/>
                  </a:lnTo>
                  <a:lnTo>
                    <a:pt x="4520" y="35133"/>
                  </a:lnTo>
                  <a:lnTo>
                    <a:pt x="0" y="57524"/>
                  </a:lnTo>
                  <a:lnTo>
                    <a:pt x="4520" y="79916"/>
                  </a:lnTo>
                  <a:lnTo>
                    <a:pt x="16849" y="98201"/>
                  </a:lnTo>
                  <a:lnTo>
                    <a:pt x="35134" y="110529"/>
                  </a:lnTo>
                  <a:lnTo>
                    <a:pt x="57525" y="115050"/>
                  </a:lnTo>
                  <a:lnTo>
                    <a:pt x="632774" y="115050"/>
                  </a:lnTo>
                  <a:lnTo>
                    <a:pt x="655167" y="110529"/>
                  </a:lnTo>
                  <a:lnTo>
                    <a:pt x="673452" y="98201"/>
                  </a:lnTo>
                  <a:lnTo>
                    <a:pt x="685780" y="79916"/>
                  </a:lnTo>
                  <a:lnTo>
                    <a:pt x="690300" y="57524"/>
                  </a:lnTo>
                  <a:lnTo>
                    <a:pt x="685780" y="35133"/>
                  </a:lnTo>
                  <a:lnTo>
                    <a:pt x="673452" y="16848"/>
                  </a:lnTo>
                  <a:lnTo>
                    <a:pt x="655167" y="4520"/>
                  </a:lnTo>
                  <a:lnTo>
                    <a:pt x="632774" y="0"/>
                  </a:lnTo>
                  <a:close/>
                </a:path>
              </a:pathLst>
            </a:custGeom>
            <a:solidFill>
              <a:srgbClr val="FFFFFF"/>
            </a:solidFill>
          </p:spPr>
          <p:txBody>
            <a:bodyPr wrap="square" lIns="0" tIns="0" rIns="0" bIns="0" rtlCol="0"/>
            <a:lstStyle/>
            <a:p>
              <a:endParaRPr sz="3600"/>
            </a:p>
          </p:txBody>
        </p:sp>
        <p:sp>
          <p:nvSpPr>
            <p:cNvPr id="74" name="object 63">
              <a:extLst>
                <a:ext uri="{FF2B5EF4-FFF2-40B4-BE49-F238E27FC236}">
                  <a16:creationId xmlns:a16="http://schemas.microsoft.com/office/drawing/2014/main" id="{7A8D7CE0-02F7-1272-53C3-215305E372D5}"/>
                </a:ext>
              </a:extLst>
            </p:cNvPr>
            <p:cNvSpPr/>
            <p:nvPr/>
          </p:nvSpPr>
          <p:spPr>
            <a:xfrm>
              <a:off x="3566994" y="4544126"/>
              <a:ext cx="609600" cy="101974"/>
            </a:xfrm>
            <a:custGeom>
              <a:avLst/>
              <a:gdLst/>
              <a:ahLst/>
              <a:cxnLst/>
              <a:rect l="l" t="t" r="r" b="b"/>
              <a:pathLst>
                <a:path w="690880"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75" name="object 64">
              <a:extLst>
                <a:ext uri="{FF2B5EF4-FFF2-40B4-BE49-F238E27FC236}">
                  <a16:creationId xmlns:a16="http://schemas.microsoft.com/office/drawing/2014/main" id="{0CEF8DA4-4ABA-7A4F-A2CF-1849406C0A4F}"/>
                </a:ext>
              </a:extLst>
            </p:cNvPr>
            <p:cNvSpPr txBox="1"/>
            <p:nvPr/>
          </p:nvSpPr>
          <p:spPr>
            <a:xfrm>
              <a:off x="3688975" y="4545756"/>
              <a:ext cx="365312" cy="117744"/>
            </a:xfrm>
            <a:prstGeom prst="rect">
              <a:avLst/>
            </a:prstGeom>
          </p:spPr>
          <p:txBody>
            <a:bodyPr vert="horz" wrap="square" lIns="0" tIns="11766" rIns="0" bIns="0" rtlCol="0">
              <a:spAutoFit/>
            </a:bodyPr>
            <a:lstStyle/>
            <a:p>
              <a:pPr marL="11206">
                <a:spcBef>
                  <a:spcPts val="93"/>
                </a:spcBef>
              </a:pPr>
              <a:r>
                <a:rPr baseline="24305" dirty="0">
                  <a:latin typeface="Helvetica Neue"/>
                  <a:cs typeface="Helvetica Neue"/>
                </a:rPr>
                <a:t>h</a:t>
              </a:r>
              <a:r>
                <a:rPr sz="1100" dirty="0">
                  <a:latin typeface="Helvetica Neue"/>
                  <a:cs typeface="Helvetica Neue"/>
                </a:rPr>
                <a:t>1_back</a:t>
              </a:r>
              <a:endParaRPr sz="1100">
                <a:latin typeface="Helvetica Neue"/>
                <a:cs typeface="Helvetica Neue"/>
              </a:endParaRPr>
            </a:p>
          </p:txBody>
        </p:sp>
        <p:sp>
          <p:nvSpPr>
            <p:cNvPr id="76" name="object 65">
              <a:extLst>
                <a:ext uri="{FF2B5EF4-FFF2-40B4-BE49-F238E27FC236}">
                  <a16:creationId xmlns:a16="http://schemas.microsoft.com/office/drawing/2014/main" id="{4B1A50F2-821E-BAA3-8D49-D380C2D0A8AC}"/>
                </a:ext>
              </a:extLst>
            </p:cNvPr>
            <p:cNvSpPr/>
            <p:nvPr/>
          </p:nvSpPr>
          <p:spPr>
            <a:xfrm>
              <a:off x="5292744" y="3376708"/>
              <a:ext cx="609600" cy="152400"/>
            </a:xfrm>
            <a:custGeom>
              <a:avLst/>
              <a:gdLst/>
              <a:ahLst/>
              <a:cxnLst/>
              <a:rect l="l" t="t" r="r" b="b"/>
              <a:pathLst>
                <a:path w="690879" h="172720">
                  <a:moveTo>
                    <a:pt x="604012" y="0"/>
                  </a:moveTo>
                  <a:lnTo>
                    <a:pt x="104589" y="0"/>
                  </a:lnTo>
                  <a:lnTo>
                    <a:pt x="0" y="172573"/>
                  </a:lnTo>
                  <a:lnTo>
                    <a:pt x="690300" y="172573"/>
                  </a:lnTo>
                  <a:lnTo>
                    <a:pt x="604012" y="0"/>
                  </a:lnTo>
                  <a:close/>
                </a:path>
              </a:pathLst>
            </a:custGeom>
            <a:solidFill>
              <a:srgbClr val="76D6FF">
                <a:alpha val="52088"/>
              </a:srgbClr>
            </a:solidFill>
          </p:spPr>
          <p:txBody>
            <a:bodyPr wrap="square" lIns="0" tIns="0" rIns="0" bIns="0" rtlCol="0"/>
            <a:lstStyle/>
            <a:p>
              <a:endParaRPr sz="3600"/>
            </a:p>
          </p:txBody>
        </p:sp>
        <p:sp>
          <p:nvSpPr>
            <p:cNvPr id="77" name="object 66">
              <a:extLst>
                <a:ext uri="{FF2B5EF4-FFF2-40B4-BE49-F238E27FC236}">
                  <a16:creationId xmlns:a16="http://schemas.microsoft.com/office/drawing/2014/main" id="{973ABCFC-84ED-9B2F-F455-BF534F5505F7}"/>
                </a:ext>
              </a:extLst>
            </p:cNvPr>
            <p:cNvSpPr/>
            <p:nvPr/>
          </p:nvSpPr>
          <p:spPr>
            <a:xfrm>
              <a:off x="5292744" y="3376707"/>
              <a:ext cx="609600" cy="152400"/>
            </a:xfrm>
            <a:custGeom>
              <a:avLst/>
              <a:gdLst/>
              <a:ahLst/>
              <a:cxnLst/>
              <a:rect l="l" t="t" r="r" b="b"/>
              <a:pathLst>
                <a:path w="690879" h="172720">
                  <a:moveTo>
                    <a:pt x="0" y="172575"/>
                  </a:moveTo>
                  <a:lnTo>
                    <a:pt x="690299" y="172575"/>
                  </a:lnTo>
                  <a:lnTo>
                    <a:pt x="604012" y="0"/>
                  </a:lnTo>
                  <a:lnTo>
                    <a:pt x="104590" y="0"/>
                  </a:lnTo>
                  <a:lnTo>
                    <a:pt x="0" y="172575"/>
                  </a:lnTo>
                  <a:close/>
                </a:path>
              </a:pathLst>
            </a:custGeom>
            <a:ln w="6391">
              <a:solidFill>
                <a:srgbClr val="000000"/>
              </a:solidFill>
            </a:ln>
          </p:spPr>
          <p:txBody>
            <a:bodyPr wrap="square" lIns="0" tIns="0" rIns="0" bIns="0" rtlCol="0"/>
            <a:lstStyle/>
            <a:p>
              <a:endParaRPr sz="3600"/>
            </a:p>
          </p:txBody>
        </p:sp>
        <p:sp>
          <p:nvSpPr>
            <p:cNvPr id="78" name="object 67">
              <a:extLst>
                <a:ext uri="{FF2B5EF4-FFF2-40B4-BE49-F238E27FC236}">
                  <a16:creationId xmlns:a16="http://schemas.microsoft.com/office/drawing/2014/main" id="{B1DB4C7C-9399-803B-56A6-5179083E1A58}"/>
                </a:ext>
              </a:extLst>
            </p:cNvPr>
            <p:cNvSpPr/>
            <p:nvPr/>
          </p:nvSpPr>
          <p:spPr>
            <a:xfrm>
              <a:off x="5394261" y="3224435"/>
              <a:ext cx="406213" cy="101974"/>
            </a:xfrm>
            <a:custGeom>
              <a:avLst/>
              <a:gdLst/>
              <a:ahLst/>
              <a:cxnLst/>
              <a:rect l="l" t="t" r="r" b="b"/>
              <a:pathLst>
                <a:path w="460375" h="115570">
                  <a:moveTo>
                    <a:pt x="57524" y="0"/>
                  </a:moveTo>
                  <a:lnTo>
                    <a:pt x="402674" y="0"/>
                  </a:lnTo>
                  <a:lnTo>
                    <a:pt x="425066" y="4520"/>
                  </a:lnTo>
                  <a:lnTo>
                    <a:pt x="443351" y="16848"/>
                  </a:lnTo>
                  <a:lnTo>
                    <a:pt x="455679" y="35133"/>
                  </a:lnTo>
                  <a:lnTo>
                    <a:pt x="460199" y="57525"/>
                  </a:lnTo>
                  <a:lnTo>
                    <a:pt x="455679" y="79916"/>
                  </a:lnTo>
                  <a:lnTo>
                    <a:pt x="443351" y="98201"/>
                  </a:lnTo>
                  <a:lnTo>
                    <a:pt x="425066" y="110529"/>
                  </a:lnTo>
                  <a:lnTo>
                    <a:pt x="4026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sp>
          <p:nvSpPr>
            <p:cNvPr id="79" name="object 68">
              <a:extLst>
                <a:ext uri="{FF2B5EF4-FFF2-40B4-BE49-F238E27FC236}">
                  <a16:creationId xmlns:a16="http://schemas.microsoft.com/office/drawing/2014/main" id="{EB385DD4-7782-CA8B-72BE-0BBF2FFF59B7}"/>
                </a:ext>
              </a:extLst>
            </p:cNvPr>
            <p:cNvSpPr/>
            <p:nvPr/>
          </p:nvSpPr>
          <p:spPr>
            <a:xfrm>
              <a:off x="5292744" y="3021406"/>
              <a:ext cx="609600" cy="152400"/>
            </a:xfrm>
            <a:custGeom>
              <a:avLst/>
              <a:gdLst/>
              <a:ahLst/>
              <a:cxnLst/>
              <a:rect l="l" t="t" r="r" b="b"/>
              <a:pathLst>
                <a:path w="690879" h="172720">
                  <a:moveTo>
                    <a:pt x="690300" y="0"/>
                  </a:moveTo>
                  <a:lnTo>
                    <a:pt x="0" y="0"/>
                  </a:lnTo>
                  <a:lnTo>
                    <a:pt x="115050" y="172573"/>
                  </a:lnTo>
                  <a:lnTo>
                    <a:pt x="575250" y="172573"/>
                  </a:lnTo>
                  <a:lnTo>
                    <a:pt x="690300" y="0"/>
                  </a:lnTo>
                  <a:close/>
                </a:path>
              </a:pathLst>
            </a:custGeom>
            <a:solidFill>
              <a:srgbClr val="76D6FF">
                <a:alpha val="50000"/>
              </a:srgbClr>
            </a:solidFill>
          </p:spPr>
          <p:txBody>
            <a:bodyPr wrap="square" lIns="0" tIns="0" rIns="0" bIns="0" rtlCol="0"/>
            <a:lstStyle/>
            <a:p>
              <a:endParaRPr sz="3600"/>
            </a:p>
          </p:txBody>
        </p:sp>
        <p:sp>
          <p:nvSpPr>
            <p:cNvPr id="80" name="object 69">
              <a:extLst>
                <a:ext uri="{FF2B5EF4-FFF2-40B4-BE49-F238E27FC236}">
                  <a16:creationId xmlns:a16="http://schemas.microsoft.com/office/drawing/2014/main" id="{F956AC25-ECE6-A22D-92CD-5304E51EA16E}"/>
                </a:ext>
              </a:extLst>
            </p:cNvPr>
            <p:cNvSpPr/>
            <p:nvPr/>
          </p:nvSpPr>
          <p:spPr>
            <a:xfrm>
              <a:off x="5292744" y="3021406"/>
              <a:ext cx="609600" cy="152400"/>
            </a:xfrm>
            <a:custGeom>
              <a:avLst/>
              <a:gdLst/>
              <a:ahLst/>
              <a:cxnLst/>
              <a:rect l="l" t="t" r="r" b="b"/>
              <a:pathLst>
                <a:path w="690879" h="172720">
                  <a:moveTo>
                    <a:pt x="0" y="0"/>
                  </a:moveTo>
                  <a:lnTo>
                    <a:pt x="690299" y="0"/>
                  </a:lnTo>
                  <a:lnTo>
                    <a:pt x="575249" y="172575"/>
                  </a:lnTo>
                  <a:lnTo>
                    <a:pt x="115049" y="172575"/>
                  </a:lnTo>
                  <a:lnTo>
                    <a:pt x="0" y="0"/>
                  </a:lnTo>
                  <a:close/>
                </a:path>
              </a:pathLst>
            </a:custGeom>
            <a:ln w="6391">
              <a:solidFill>
                <a:srgbClr val="000000"/>
              </a:solidFill>
            </a:ln>
          </p:spPr>
          <p:txBody>
            <a:bodyPr wrap="square" lIns="0" tIns="0" rIns="0" bIns="0" rtlCol="0"/>
            <a:lstStyle/>
            <a:p>
              <a:endParaRPr sz="3600"/>
            </a:p>
          </p:txBody>
        </p:sp>
        <p:sp>
          <p:nvSpPr>
            <p:cNvPr id="81" name="object 70">
              <a:extLst>
                <a:ext uri="{FF2B5EF4-FFF2-40B4-BE49-F238E27FC236}">
                  <a16:creationId xmlns:a16="http://schemas.microsoft.com/office/drawing/2014/main" id="{EE25F977-706D-38FF-96BF-8D23F0E13EC9}"/>
                </a:ext>
              </a:extLst>
            </p:cNvPr>
            <p:cNvSpPr/>
            <p:nvPr/>
          </p:nvSpPr>
          <p:spPr>
            <a:xfrm>
              <a:off x="5292744" y="2869133"/>
              <a:ext cx="609600" cy="101974"/>
            </a:xfrm>
            <a:custGeom>
              <a:avLst/>
              <a:gdLst/>
              <a:ahLst/>
              <a:cxnLst/>
              <a:rect l="l" t="t" r="r" b="b"/>
              <a:pathLst>
                <a:path w="690879" h="115570">
                  <a:moveTo>
                    <a:pt x="57524" y="0"/>
                  </a:moveTo>
                  <a:lnTo>
                    <a:pt x="632774" y="0"/>
                  </a:lnTo>
                  <a:lnTo>
                    <a:pt x="655166" y="4520"/>
                  </a:lnTo>
                  <a:lnTo>
                    <a:pt x="673451" y="16848"/>
                  </a:lnTo>
                  <a:lnTo>
                    <a:pt x="685779" y="35133"/>
                  </a:lnTo>
                  <a:lnTo>
                    <a:pt x="690299" y="57525"/>
                  </a:lnTo>
                  <a:lnTo>
                    <a:pt x="685779" y="79916"/>
                  </a:lnTo>
                  <a:lnTo>
                    <a:pt x="673451" y="98201"/>
                  </a:lnTo>
                  <a:lnTo>
                    <a:pt x="655166" y="110529"/>
                  </a:lnTo>
                  <a:lnTo>
                    <a:pt x="632774" y="115050"/>
                  </a:lnTo>
                  <a:lnTo>
                    <a:pt x="57524" y="115050"/>
                  </a:lnTo>
                  <a:lnTo>
                    <a:pt x="35133" y="110529"/>
                  </a:lnTo>
                  <a:lnTo>
                    <a:pt x="16848" y="98201"/>
                  </a:lnTo>
                  <a:lnTo>
                    <a:pt x="4520" y="79916"/>
                  </a:lnTo>
                  <a:lnTo>
                    <a:pt x="0" y="57525"/>
                  </a:lnTo>
                  <a:lnTo>
                    <a:pt x="4520" y="35133"/>
                  </a:lnTo>
                  <a:lnTo>
                    <a:pt x="16848" y="16848"/>
                  </a:lnTo>
                  <a:lnTo>
                    <a:pt x="35133" y="4520"/>
                  </a:lnTo>
                  <a:lnTo>
                    <a:pt x="57524" y="0"/>
                  </a:lnTo>
                  <a:close/>
                </a:path>
              </a:pathLst>
            </a:custGeom>
            <a:ln w="6391">
              <a:solidFill>
                <a:srgbClr val="000000"/>
              </a:solidFill>
            </a:ln>
          </p:spPr>
          <p:txBody>
            <a:bodyPr wrap="square" lIns="0" tIns="0" rIns="0" bIns="0" rtlCol="0"/>
            <a:lstStyle/>
            <a:p>
              <a:endParaRPr sz="3600"/>
            </a:p>
          </p:txBody>
        </p:sp>
      </p:grpSp>
    </p:spTree>
    <p:extLst>
      <p:ext uri="{BB962C8B-B14F-4D97-AF65-F5344CB8AC3E}">
        <p14:creationId xmlns:p14="http://schemas.microsoft.com/office/powerpoint/2010/main" val="1647906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280056" y="1124744"/>
            <a:ext cx="8016620" cy="2798089"/>
          </a:xfrm>
          <a:prstGeom prst="rect">
            <a:avLst/>
          </a:prstGeom>
        </p:spPr>
        <p:txBody>
          <a:bodyPr vert="horz" wrap="square" lIns="0" tIns="15128" rIns="0" bIns="0" rtlCol="0">
            <a:spAutoFit/>
          </a:bodyPr>
          <a:lstStyle/>
          <a:p>
            <a:pPr marL="667328" marR="4483" indent="-342900">
              <a:spcBef>
                <a:spcPts val="119"/>
              </a:spcBef>
              <a:buFont typeface="Arial" panose="020B0604020202020204" pitchFamily="34" charset="0"/>
              <a:buChar char="•"/>
            </a:pPr>
            <a:r>
              <a:rPr sz="2000" spc="-44" dirty="0">
                <a:latin typeface="Helvetica"/>
                <a:cs typeface="Helvetica"/>
              </a:rPr>
              <a:t>Task: </a:t>
            </a:r>
            <a:r>
              <a:rPr sz="2000" spc="18" dirty="0">
                <a:latin typeface="Helvetica"/>
                <a:cs typeface="Helvetica"/>
              </a:rPr>
              <a:t>Read </a:t>
            </a:r>
            <a:r>
              <a:rPr sz="2000" spc="13" dirty="0">
                <a:latin typeface="Helvetica"/>
                <a:cs typeface="Helvetica"/>
              </a:rPr>
              <a:t>an </a:t>
            </a:r>
            <a:r>
              <a:rPr sz="2000" spc="9" dirty="0">
                <a:latin typeface="Helvetica"/>
                <a:cs typeface="Helvetica"/>
              </a:rPr>
              <a:t>input </a:t>
            </a:r>
            <a:r>
              <a:rPr sz="2000" spc="13" dirty="0">
                <a:latin typeface="Helvetica"/>
                <a:cs typeface="Helvetica"/>
              </a:rPr>
              <a:t>sequence and </a:t>
            </a:r>
            <a:r>
              <a:rPr sz="2000" spc="9" dirty="0">
                <a:latin typeface="Helvetica"/>
                <a:cs typeface="Helvetica"/>
              </a:rPr>
              <a:t>return </a:t>
            </a:r>
            <a:r>
              <a:rPr sz="2000" spc="13" dirty="0">
                <a:latin typeface="Helvetica"/>
                <a:cs typeface="Helvetica"/>
              </a:rPr>
              <a:t>an output </a:t>
            </a:r>
            <a:r>
              <a:rPr sz="2000" spc="13" dirty="0" err="1">
                <a:latin typeface="Helvetica"/>
                <a:cs typeface="Helvetica"/>
              </a:rPr>
              <a:t>sequenc</a:t>
            </a:r>
            <a:r>
              <a:rPr lang="de-DE" sz="2000" spc="13" dirty="0" err="1">
                <a:latin typeface="Helvetica"/>
                <a:cs typeface="Helvetica"/>
              </a:rPr>
              <a:t>e</a:t>
            </a:r>
            <a:endParaRPr lang="de-DE" sz="2000" spc="13" dirty="0">
              <a:latin typeface="Helvetica"/>
              <a:cs typeface="Helvetica"/>
            </a:endParaRPr>
          </a:p>
          <a:p>
            <a:pPr marL="1124528" marR="4483" lvl="1" indent="-342900">
              <a:spcBef>
                <a:spcPts val="119"/>
              </a:spcBef>
              <a:buFont typeface="Arial" panose="020B0604020202020204" pitchFamily="34" charset="0"/>
              <a:buChar char="•"/>
            </a:pPr>
            <a:r>
              <a:rPr sz="2000" spc="-747" baseline="3831" dirty="0">
                <a:latin typeface="Gill Sans"/>
                <a:cs typeface="Gill Sans"/>
              </a:rPr>
              <a:t> </a:t>
            </a:r>
            <a:r>
              <a:rPr sz="2000" spc="9" dirty="0">
                <a:latin typeface="Helvetica"/>
                <a:cs typeface="Helvetica"/>
              </a:rPr>
              <a:t>Machine </a:t>
            </a:r>
            <a:r>
              <a:rPr sz="2000" spc="4" dirty="0">
                <a:latin typeface="Helvetica"/>
                <a:cs typeface="Helvetica"/>
              </a:rPr>
              <a:t>translation: translate </a:t>
            </a:r>
            <a:r>
              <a:rPr sz="2000" spc="9" dirty="0">
                <a:latin typeface="Helvetica"/>
                <a:cs typeface="Helvetica"/>
              </a:rPr>
              <a:t>source </a:t>
            </a:r>
            <a:r>
              <a:rPr sz="2000" spc="4" dirty="0">
                <a:latin typeface="Helvetica"/>
                <a:cs typeface="Helvetica"/>
              </a:rPr>
              <a:t>into target </a:t>
            </a:r>
            <a:r>
              <a:rPr sz="2000" spc="9" dirty="0">
                <a:latin typeface="Helvetica"/>
                <a:cs typeface="Helvetica"/>
              </a:rPr>
              <a:t>language</a:t>
            </a:r>
            <a:endParaRPr lang="de-DE" sz="2000" dirty="0">
              <a:latin typeface="Helvetica"/>
              <a:cs typeface="Helvetica"/>
            </a:endParaRPr>
          </a:p>
          <a:p>
            <a:pPr marL="1124528" marR="4483" lvl="1" indent="-342900">
              <a:spcBef>
                <a:spcPts val="119"/>
              </a:spcBef>
              <a:buFont typeface="Arial" panose="020B0604020202020204" pitchFamily="34" charset="0"/>
              <a:buChar char="•"/>
            </a:pPr>
            <a:r>
              <a:rPr sz="2000" spc="-728" baseline="5747" dirty="0">
                <a:latin typeface="Gill Sans"/>
                <a:cs typeface="Gill Sans"/>
              </a:rPr>
              <a:t> </a:t>
            </a:r>
            <a:r>
              <a:rPr sz="2000" spc="4" dirty="0">
                <a:latin typeface="Helvetica"/>
                <a:cs typeface="Helvetica"/>
              </a:rPr>
              <a:t>Dialog system/chatbot: generate </a:t>
            </a:r>
            <a:r>
              <a:rPr sz="2000" spc="9" dirty="0">
                <a:latin typeface="Helvetica"/>
                <a:cs typeface="Helvetica"/>
              </a:rPr>
              <a:t>a response</a:t>
            </a:r>
            <a:endParaRPr sz="2000" dirty="0">
              <a:latin typeface="Helvetica"/>
              <a:cs typeface="Helvetica"/>
            </a:endParaRPr>
          </a:p>
          <a:p>
            <a:pPr marL="667328" marR="525024" indent="-342900">
              <a:spcBef>
                <a:spcPts val="2532"/>
              </a:spcBef>
              <a:buFont typeface="Arial" panose="020B0604020202020204" pitchFamily="34" charset="0"/>
              <a:buChar char="•"/>
            </a:pPr>
            <a:r>
              <a:rPr sz="2000" spc="13" dirty="0">
                <a:latin typeface="Helvetica"/>
                <a:cs typeface="Helvetica"/>
              </a:rPr>
              <a:t>Reading </a:t>
            </a:r>
            <a:r>
              <a:rPr sz="2000" spc="9" dirty="0">
                <a:latin typeface="Helvetica"/>
                <a:cs typeface="Helvetica"/>
              </a:rPr>
              <a:t>the input </a:t>
            </a:r>
            <a:r>
              <a:rPr sz="2000" spc="13" dirty="0">
                <a:latin typeface="Helvetica"/>
                <a:cs typeface="Helvetica"/>
              </a:rPr>
              <a:t>sequence: </a:t>
            </a:r>
            <a:r>
              <a:rPr sz="2000" spc="18" dirty="0">
                <a:latin typeface="Helvetica"/>
                <a:cs typeface="Helvetica"/>
              </a:rPr>
              <a:t>RN </a:t>
            </a:r>
            <a:r>
              <a:rPr sz="2000" spc="13" dirty="0">
                <a:latin typeface="Helvetica"/>
                <a:cs typeface="Helvetica"/>
              </a:rPr>
              <a:t>Encoder  </a:t>
            </a:r>
            <a:endParaRPr lang="de-DE" sz="2000" spc="13" dirty="0">
              <a:latin typeface="Helvetica"/>
              <a:cs typeface="Helvetica"/>
            </a:endParaRPr>
          </a:p>
          <a:p>
            <a:pPr marL="667328" marR="525024" indent="-342900">
              <a:spcBef>
                <a:spcPts val="2532"/>
              </a:spcBef>
              <a:buFont typeface="Arial" panose="020B0604020202020204" pitchFamily="34" charset="0"/>
              <a:buChar char="•"/>
            </a:pPr>
            <a:r>
              <a:rPr sz="2000" spc="13" dirty="0">
                <a:latin typeface="Helvetica"/>
                <a:cs typeface="Helvetica"/>
              </a:rPr>
              <a:t>Generating </a:t>
            </a:r>
            <a:r>
              <a:rPr sz="2000" spc="9" dirty="0">
                <a:latin typeface="Helvetica"/>
                <a:cs typeface="Helvetica"/>
              </a:rPr>
              <a:t>the </a:t>
            </a:r>
            <a:r>
              <a:rPr sz="2000" spc="13" dirty="0">
                <a:latin typeface="Helvetica"/>
                <a:cs typeface="Helvetica"/>
              </a:rPr>
              <a:t>output sequence: </a:t>
            </a:r>
            <a:r>
              <a:rPr sz="2000" spc="18" dirty="0">
                <a:latin typeface="Helvetica"/>
                <a:cs typeface="Helvetica"/>
              </a:rPr>
              <a:t>RN</a:t>
            </a:r>
            <a:r>
              <a:rPr sz="2000" spc="-40" dirty="0">
                <a:latin typeface="Helvetica"/>
                <a:cs typeface="Helvetica"/>
              </a:rPr>
              <a:t> </a:t>
            </a:r>
            <a:r>
              <a:rPr sz="2000" spc="13" dirty="0">
                <a:latin typeface="Helvetica"/>
                <a:cs typeface="Helvetica"/>
              </a:rPr>
              <a:t>Decoder</a:t>
            </a:r>
            <a:endParaRPr sz="2000" dirty="0">
              <a:latin typeface="Helvetica"/>
              <a:cs typeface="Helvetica"/>
            </a:endParaRPr>
          </a:p>
          <a:p>
            <a:pPr marL="1232152">
              <a:spcBef>
                <a:spcPts val="2118"/>
              </a:spcBef>
              <a:tabLst>
                <a:tab pos="5154420" algn="l"/>
              </a:tabLst>
            </a:pPr>
            <a:r>
              <a:rPr sz="2000" b="1" spc="13" dirty="0">
                <a:latin typeface="Helvetica"/>
                <a:cs typeface="Helvetica"/>
              </a:rPr>
              <a:t>Encoder	Decoder</a:t>
            </a:r>
            <a:endParaRPr sz="2000" dirty="0">
              <a:latin typeface="Helvetica"/>
              <a:cs typeface="Helvetica"/>
            </a:endParaRPr>
          </a:p>
        </p:txBody>
      </p:sp>
      <p:sp>
        <p:nvSpPr>
          <p:cNvPr id="2" name="object 2"/>
          <p:cNvSpPr/>
          <p:nvPr/>
        </p:nvSpPr>
        <p:spPr>
          <a:xfrm>
            <a:off x="4254302" y="3879228"/>
            <a:ext cx="4144272" cy="23943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12868" y="3937794"/>
            <a:ext cx="3953996" cy="2204197"/>
          </a:xfrm>
          <a:custGeom>
            <a:avLst/>
            <a:gdLst/>
            <a:ahLst/>
            <a:cxnLst/>
            <a:rect l="l" t="t" r="r" b="b"/>
            <a:pathLst>
              <a:path w="4481195" h="2498090">
                <a:moveTo>
                  <a:pt x="0" y="0"/>
                </a:moveTo>
                <a:lnTo>
                  <a:pt x="4480744" y="0"/>
                </a:lnTo>
                <a:lnTo>
                  <a:pt x="4480744" y="2497537"/>
                </a:lnTo>
                <a:lnTo>
                  <a:pt x="0" y="2497537"/>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4312868" y="3937794"/>
            <a:ext cx="3953996" cy="2204197"/>
          </a:xfrm>
          <a:custGeom>
            <a:avLst/>
            <a:gdLst/>
            <a:ahLst/>
            <a:cxnLst/>
            <a:rect l="l" t="t" r="r" b="b"/>
            <a:pathLst>
              <a:path w="4481195" h="2498090">
                <a:moveTo>
                  <a:pt x="0" y="0"/>
                </a:moveTo>
                <a:lnTo>
                  <a:pt x="4480744" y="0"/>
                </a:lnTo>
                <a:lnTo>
                  <a:pt x="4480744" y="2497537"/>
                </a:lnTo>
                <a:lnTo>
                  <a:pt x="0" y="2497537"/>
                </a:lnTo>
                <a:lnTo>
                  <a:pt x="0" y="0"/>
                </a:lnTo>
                <a:close/>
              </a:path>
            </a:pathLst>
          </a:custGeom>
          <a:ln w="19645">
            <a:solidFill>
              <a:srgbClr val="000000"/>
            </a:solidFill>
          </a:ln>
        </p:spPr>
        <p:txBody>
          <a:bodyPr wrap="square" lIns="0" tIns="0" rIns="0" bIns="0" rtlCol="0"/>
          <a:lstStyle/>
          <a:p>
            <a:endParaRPr/>
          </a:p>
        </p:txBody>
      </p:sp>
      <p:sp>
        <p:nvSpPr>
          <p:cNvPr id="5" name="object 5"/>
          <p:cNvSpPr/>
          <p:nvPr/>
        </p:nvSpPr>
        <p:spPr>
          <a:xfrm>
            <a:off x="448587" y="3879228"/>
            <a:ext cx="3913172" cy="23943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07154" y="3937794"/>
            <a:ext cx="3722594" cy="2204197"/>
          </a:xfrm>
          <a:custGeom>
            <a:avLst/>
            <a:gdLst/>
            <a:ahLst/>
            <a:cxnLst/>
            <a:rect l="l" t="t" r="r" b="b"/>
            <a:pathLst>
              <a:path w="4218940" h="2498090">
                <a:moveTo>
                  <a:pt x="0" y="0"/>
                </a:moveTo>
                <a:lnTo>
                  <a:pt x="4218830" y="0"/>
                </a:lnTo>
                <a:lnTo>
                  <a:pt x="4218830" y="2497537"/>
                </a:lnTo>
                <a:lnTo>
                  <a:pt x="0" y="2497537"/>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507154" y="3937794"/>
            <a:ext cx="3722594" cy="2204197"/>
          </a:xfrm>
          <a:custGeom>
            <a:avLst/>
            <a:gdLst/>
            <a:ahLst/>
            <a:cxnLst/>
            <a:rect l="l" t="t" r="r" b="b"/>
            <a:pathLst>
              <a:path w="4218940" h="2498090">
                <a:moveTo>
                  <a:pt x="0" y="0"/>
                </a:moveTo>
                <a:lnTo>
                  <a:pt x="4218830" y="0"/>
                </a:lnTo>
                <a:lnTo>
                  <a:pt x="4218830" y="2497537"/>
                </a:lnTo>
                <a:lnTo>
                  <a:pt x="0" y="2497537"/>
                </a:lnTo>
                <a:lnTo>
                  <a:pt x="0" y="0"/>
                </a:lnTo>
                <a:close/>
              </a:path>
            </a:pathLst>
          </a:custGeom>
          <a:ln w="19645">
            <a:solidFill>
              <a:srgbClr val="000000"/>
            </a:solidFill>
          </a:ln>
        </p:spPr>
        <p:txBody>
          <a:bodyPr wrap="square" lIns="0" tIns="0" rIns="0" bIns="0" rtlCol="0"/>
          <a:lstStyle/>
          <a:p>
            <a:endParaRPr/>
          </a:p>
        </p:txBody>
      </p:sp>
      <p:sp>
        <p:nvSpPr>
          <p:cNvPr id="8" name="object 8"/>
          <p:cNvSpPr txBox="1">
            <a:spLocks noGrp="1"/>
          </p:cNvSpPr>
          <p:nvPr>
            <p:ph type="title"/>
          </p:nvPr>
        </p:nvSpPr>
        <p:spPr>
          <a:xfrm>
            <a:off x="353931" y="256747"/>
            <a:ext cx="7442387" cy="503758"/>
          </a:xfrm>
          <a:prstGeom prst="rect">
            <a:avLst/>
          </a:prstGeom>
        </p:spPr>
        <p:txBody>
          <a:bodyPr vert="horz" wrap="square" lIns="0" tIns="11206" rIns="0" bIns="0" numCol="1" rtlCol="0" anchor="t" anchorCtr="0" compatLnSpc="1">
            <a:prstTxWarp prst="textNoShape">
              <a:avLst/>
            </a:prstTxWarp>
            <a:spAutoFit/>
          </a:bodyPr>
          <a:lstStyle/>
          <a:p>
            <a:pPr marL="11206">
              <a:spcBef>
                <a:spcPts val="88"/>
              </a:spcBef>
            </a:pPr>
            <a:r>
              <a:rPr dirty="0"/>
              <a:t>Encoder-Decoder (seq2seq)</a:t>
            </a:r>
            <a:r>
              <a:rPr spc="-35" dirty="0"/>
              <a:t> </a:t>
            </a:r>
            <a:r>
              <a:rPr dirty="0"/>
              <a:t>model</a:t>
            </a:r>
          </a:p>
        </p:txBody>
      </p:sp>
      <p:sp>
        <p:nvSpPr>
          <p:cNvPr id="10" name="object 10"/>
          <p:cNvSpPr txBox="1"/>
          <p:nvPr/>
        </p:nvSpPr>
        <p:spPr>
          <a:xfrm>
            <a:off x="705971" y="5093023"/>
            <a:ext cx="412937" cy="726232"/>
          </a:xfrm>
          <a:prstGeom prst="rect">
            <a:avLst/>
          </a:prstGeom>
        </p:spPr>
        <p:txBody>
          <a:bodyPr vert="horz" wrap="square" lIns="0" tIns="12326" rIns="0" bIns="0" rtlCol="0">
            <a:spAutoFit/>
          </a:bodyPr>
          <a:lstStyle/>
          <a:p>
            <a:pPr algn="ctr">
              <a:spcBef>
                <a:spcPts val="97"/>
              </a:spcBef>
            </a:pPr>
            <a:r>
              <a:rPr sz="1015" spc="4" dirty="0">
                <a:latin typeface="Helvetica"/>
                <a:cs typeface="Helvetica"/>
              </a:rPr>
              <a:t>hidden</a:t>
            </a:r>
            <a:endParaRPr sz="1015">
              <a:latin typeface="Helvetica"/>
              <a:cs typeface="Helvetica"/>
            </a:endParaRPr>
          </a:p>
          <a:p>
            <a:pPr>
              <a:lnSpc>
                <a:spcPct val="100000"/>
              </a:lnSpc>
            </a:pPr>
            <a:endParaRPr sz="971">
              <a:latin typeface="Times New Roman"/>
              <a:cs typeface="Times New Roman"/>
            </a:endParaRPr>
          </a:p>
          <a:p>
            <a:pPr>
              <a:lnSpc>
                <a:spcPct val="100000"/>
              </a:lnSpc>
            </a:pPr>
            <a:endParaRPr sz="971">
              <a:latin typeface="Times New Roman"/>
              <a:cs typeface="Times New Roman"/>
            </a:endParaRPr>
          </a:p>
          <a:p>
            <a:pPr marL="3362" algn="ctr">
              <a:spcBef>
                <a:spcPts val="785"/>
              </a:spcBef>
            </a:pPr>
            <a:r>
              <a:rPr sz="1015" dirty="0">
                <a:latin typeface="Helvetica"/>
                <a:cs typeface="Helvetica"/>
              </a:rPr>
              <a:t>input</a:t>
            </a:r>
            <a:endParaRPr sz="1015">
              <a:latin typeface="Helvetica"/>
              <a:cs typeface="Helvetica"/>
            </a:endParaRPr>
          </a:p>
        </p:txBody>
      </p:sp>
      <p:sp>
        <p:nvSpPr>
          <p:cNvPr id="11" name="object 11"/>
          <p:cNvSpPr/>
          <p:nvPr/>
        </p:nvSpPr>
        <p:spPr>
          <a:xfrm>
            <a:off x="1345323" y="5474923"/>
            <a:ext cx="801829" cy="54220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403890" y="5533489"/>
            <a:ext cx="611281" cy="351865"/>
          </a:xfrm>
          <a:custGeom>
            <a:avLst/>
            <a:gdLst/>
            <a:ahLst/>
            <a:cxnLst/>
            <a:rect l="l" t="t" r="r" b="b"/>
            <a:pathLst>
              <a:path w="692785" h="398779">
                <a:moveTo>
                  <a:pt x="0" y="0"/>
                </a:moveTo>
                <a:lnTo>
                  <a:pt x="692641" y="0"/>
                </a:lnTo>
                <a:lnTo>
                  <a:pt x="692641" y="398399"/>
                </a:lnTo>
                <a:lnTo>
                  <a:pt x="0" y="398399"/>
                </a:lnTo>
                <a:lnTo>
                  <a:pt x="0" y="0"/>
                </a:lnTo>
                <a:close/>
              </a:path>
            </a:pathLst>
          </a:custGeom>
          <a:solidFill>
            <a:srgbClr val="AAD3F9"/>
          </a:solidFill>
        </p:spPr>
        <p:txBody>
          <a:bodyPr wrap="square" lIns="0" tIns="0" rIns="0" bIns="0" rtlCol="0"/>
          <a:lstStyle/>
          <a:p>
            <a:endParaRPr/>
          </a:p>
        </p:txBody>
      </p:sp>
      <p:sp>
        <p:nvSpPr>
          <p:cNvPr id="13" name="object 13"/>
          <p:cNvSpPr/>
          <p:nvPr/>
        </p:nvSpPr>
        <p:spPr>
          <a:xfrm>
            <a:off x="1403890"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14" name="object 14"/>
          <p:cNvSpPr/>
          <p:nvPr/>
        </p:nvSpPr>
        <p:spPr>
          <a:xfrm>
            <a:off x="1394216" y="5513005"/>
            <a:ext cx="331240" cy="460181"/>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453605" y="5571572"/>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16" name="object 16"/>
          <p:cNvSpPr/>
          <p:nvPr/>
        </p:nvSpPr>
        <p:spPr>
          <a:xfrm>
            <a:off x="1453605"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17" name="object 17"/>
          <p:cNvSpPr/>
          <p:nvPr/>
        </p:nvSpPr>
        <p:spPr>
          <a:xfrm>
            <a:off x="1580617" y="5513005"/>
            <a:ext cx="331240" cy="460181"/>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1640007" y="5571572"/>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19" name="object 19"/>
          <p:cNvSpPr/>
          <p:nvPr/>
        </p:nvSpPr>
        <p:spPr>
          <a:xfrm>
            <a:off x="1640007"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0" name="object 20"/>
          <p:cNvSpPr/>
          <p:nvPr/>
        </p:nvSpPr>
        <p:spPr>
          <a:xfrm>
            <a:off x="1767020" y="5513005"/>
            <a:ext cx="331240" cy="460181"/>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1826409" y="5571572"/>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5" y="260709"/>
                </a:lnTo>
                <a:lnTo>
                  <a:pt x="149975" y="221070"/>
                </a:lnTo>
                <a:lnTo>
                  <a:pt x="157441" y="176096"/>
                </a:lnTo>
                <a:lnTo>
                  <a:pt x="157441" y="129343"/>
                </a:lnTo>
                <a:lnTo>
                  <a:pt x="149975" y="84368"/>
                </a:lnTo>
                <a:lnTo>
                  <a:pt x="135045" y="44730"/>
                </a:lnTo>
                <a:lnTo>
                  <a:pt x="108694" y="11182"/>
                </a:lnTo>
                <a:lnTo>
                  <a:pt x="78720" y="0"/>
                </a:lnTo>
                <a:close/>
              </a:path>
            </a:pathLst>
          </a:custGeom>
          <a:solidFill>
            <a:srgbClr val="0365C0"/>
          </a:solidFill>
        </p:spPr>
        <p:txBody>
          <a:bodyPr wrap="square" lIns="0" tIns="0" rIns="0" bIns="0" rtlCol="0"/>
          <a:lstStyle/>
          <a:p>
            <a:endParaRPr/>
          </a:p>
        </p:txBody>
      </p:sp>
      <p:sp>
        <p:nvSpPr>
          <p:cNvPr id="22" name="object 22"/>
          <p:cNvSpPr/>
          <p:nvPr/>
        </p:nvSpPr>
        <p:spPr>
          <a:xfrm>
            <a:off x="1826409"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3" name="object 23"/>
          <p:cNvSpPr/>
          <p:nvPr/>
        </p:nvSpPr>
        <p:spPr>
          <a:xfrm>
            <a:off x="1345323" y="4930053"/>
            <a:ext cx="801829" cy="542204"/>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1403890" y="4988619"/>
            <a:ext cx="611281" cy="351865"/>
          </a:xfrm>
          <a:custGeom>
            <a:avLst/>
            <a:gdLst/>
            <a:ahLst/>
            <a:cxnLst/>
            <a:rect l="l" t="t" r="r" b="b"/>
            <a:pathLst>
              <a:path w="692785" h="398779">
                <a:moveTo>
                  <a:pt x="0" y="0"/>
                </a:moveTo>
                <a:lnTo>
                  <a:pt x="692641" y="0"/>
                </a:lnTo>
                <a:lnTo>
                  <a:pt x="692641" y="398399"/>
                </a:lnTo>
                <a:lnTo>
                  <a:pt x="0" y="398399"/>
                </a:lnTo>
                <a:lnTo>
                  <a:pt x="0" y="0"/>
                </a:lnTo>
                <a:close/>
              </a:path>
            </a:pathLst>
          </a:custGeom>
          <a:solidFill>
            <a:srgbClr val="DCDEE0"/>
          </a:solidFill>
        </p:spPr>
        <p:txBody>
          <a:bodyPr wrap="square" lIns="0" tIns="0" rIns="0" bIns="0" rtlCol="0"/>
          <a:lstStyle/>
          <a:p>
            <a:endParaRPr/>
          </a:p>
        </p:txBody>
      </p:sp>
      <p:sp>
        <p:nvSpPr>
          <p:cNvPr id="25" name="object 25"/>
          <p:cNvSpPr/>
          <p:nvPr/>
        </p:nvSpPr>
        <p:spPr>
          <a:xfrm>
            <a:off x="1403890"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26" name="object 26"/>
          <p:cNvSpPr/>
          <p:nvPr/>
        </p:nvSpPr>
        <p:spPr>
          <a:xfrm>
            <a:off x="1453605" y="5026702"/>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27" name="object 27"/>
          <p:cNvSpPr/>
          <p:nvPr/>
        </p:nvSpPr>
        <p:spPr>
          <a:xfrm>
            <a:off x="1453605"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28" name="object 28"/>
          <p:cNvSpPr/>
          <p:nvPr/>
        </p:nvSpPr>
        <p:spPr>
          <a:xfrm>
            <a:off x="1640007" y="5026702"/>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29" name="object 29"/>
          <p:cNvSpPr/>
          <p:nvPr/>
        </p:nvSpPr>
        <p:spPr>
          <a:xfrm>
            <a:off x="1640007"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30" name="object 30"/>
          <p:cNvSpPr/>
          <p:nvPr/>
        </p:nvSpPr>
        <p:spPr>
          <a:xfrm>
            <a:off x="1826409" y="5026702"/>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5" y="260709"/>
                </a:lnTo>
                <a:lnTo>
                  <a:pt x="149975" y="221070"/>
                </a:lnTo>
                <a:lnTo>
                  <a:pt x="157441" y="176095"/>
                </a:lnTo>
                <a:lnTo>
                  <a:pt x="157441" y="129342"/>
                </a:lnTo>
                <a:lnTo>
                  <a:pt x="149975" y="84368"/>
                </a:lnTo>
                <a:lnTo>
                  <a:pt x="135045" y="44730"/>
                </a:lnTo>
                <a:lnTo>
                  <a:pt x="108694" y="11182"/>
                </a:lnTo>
                <a:lnTo>
                  <a:pt x="78720" y="0"/>
                </a:lnTo>
                <a:close/>
              </a:path>
            </a:pathLst>
          </a:custGeom>
          <a:solidFill>
            <a:srgbClr val="A6AAA9"/>
          </a:solidFill>
        </p:spPr>
        <p:txBody>
          <a:bodyPr wrap="square" lIns="0" tIns="0" rIns="0" bIns="0" rtlCol="0"/>
          <a:lstStyle/>
          <a:p>
            <a:endParaRPr/>
          </a:p>
        </p:txBody>
      </p:sp>
      <p:sp>
        <p:nvSpPr>
          <p:cNvPr id="31" name="object 31"/>
          <p:cNvSpPr/>
          <p:nvPr/>
        </p:nvSpPr>
        <p:spPr>
          <a:xfrm>
            <a:off x="1826409"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32" name="object 32"/>
          <p:cNvSpPr/>
          <p:nvPr/>
        </p:nvSpPr>
        <p:spPr>
          <a:xfrm>
            <a:off x="1709466" y="5397108"/>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33" name="object 33"/>
          <p:cNvSpPr/>
          <p:nvPr/>
        </p:nvSpPr>
        <p:spPr>
          <a:xfrm>
            <a:off x="1667864" y="5322572"/>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34" name="object 34"/>
          <p:cNvSpPr/>
          <p:nvPr/>
        </p:nvSpPr>
        <p:spPr>
          <a:xfrm>
            <a:off x="2071737" y="5474923"/>
            <a:ext cx="801829" cy="542204"/>
          </a:xfrm>
          <a:prstGeom prst="rect">
            <a:avLst/>
          </a:prstGeom>
          <a:blipFill>
            <a:blip r:embed="rId4" cstate="print"/>
            <a:stretch>
              <a:fillRect/>
            </a:stretch>
          </a:blipFill>
        </p:spPr>
        <p:txBody>
          <a:bodyPr wrap="square" lIns="0" tIns="0" rIns="0" bIns="0" rtlCol="0"/>
          <a:lstStyle/>
          <a:p>
            <a:endParaRPr/>
          </a:p>
        </p:txBody>
      </p:sp>
      <p:sp>
        <p:nvSpPr>
          <p:cNvPr id="35" name="object 35"/>
          <p:cNvSpPr/>
          <p:nvPr/>
        </p:nvSpPr>
        <p:spPr>
          <a:xfrm>
            <a:off x="2130303"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36" name="object 36"/>
          <p:cNvSpPr/>
          <p:nvPr/>
        </p:nvSpPr>
        <p:spPr>
          <a:xfrm>
            <a:off x="2130303"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37" name="object 37"/>
          <p:cNvSpPr/>
          <p:nvPr/>
        </p:nvSpPr>
        <p:spPr>
          <a:xfrm>
            <a:off x="2120629" y="5513005"/>
            <a:ext cx="331240" cy="460181"/>
          </a:xfrm>
          <a:prstGeom prst="rect">
            <a:avLst/>
          </a:prstGeom>
          <a:blipFill>
            <a:blip r:embed="rId5" cstate="print"/>
            <a:stretch>
              <a:fillRect/>
            </a:stretch>
          </a:blipFill>
        </p:spPr>
        <p:txBody>
          <a:bodyPr wrap="square" lIns="0" tIns="0" rIns="0" bIns="0" rtlCol="0"/>
          <a:lstStyle/>
          <a:p>
            <a:endParaRPr/>
          </a:p>
        </p:txBody>
      </p:sp>
      <p:sp>
        <p:nvSpPr>
          <p:cNvPr id="38" name="object 38"/>
          <p:cNvSpPr/>
          <p:nvPr/>
        </p:nvSpPr>
        <p:spPr>
          <a:xfrm>
            <a:off x="2180019" y="5571572"/>
            <a:ext cx="138953" cy="269501"/>
          </a:xfrm>
          <a:custGeom>
            <a:avLst/>
            <a:gdLst/>
            <a:ahLst/>
            <a:cxnLst/>
            <a:rect l="l" t="t" r="r" b="b"/>
            <a:pathLst>
              <a:path w="157480"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3" y="294257"/>
                </a:lnTo>
                <a:lnTo>
                  <a:pt x="135044" y="260709"/>
                </a:lnTo>
                <a:lnTo>
                  <a:pt x="149975" y="221070"/>
                </a:lnTo>
                <a:lnTo>
                  <a:pt x="157440" y="176096"/>
                </a:lnTo>
                <a:lnTo>
                  <a:pt x="157440" y="129343"/>
                </a:lnTo>
                <a:lnTo>
                  <a:pt x="149975" y="84368"/>
                </a:lnTo>
                <a:lnTo>
                  <a:pt x="135044" y="44730"/>
                </a:lnTo>
                <a:lnTo>
                  <a:pt x="108693" y="11182"/>
                </a:lnTo>
                <a:lnTo>
                  <a:pt x="78720" y="0"/>
                </a:lnTo>
                <a:close/>
              </a:path>
            </a:pathLst>
          </a:custGeom>
          <a:solidFill>
            <a:srgbClr val="0365C0"/>
          </a:solidFill>
        </p:spPr>
        <p:txBody>
          <a:bodyPr wrap="square" lIns="0" tIns="0" rIns="0" bIns="0" rtlCol="0"/>
          <a:lstStyle/>
          <a:p>
            <a:endParaRPr/>
          </a:p>
        </p:txBody>
      </p:sp>
      <p:sp>
        <p:nvSpPr>
          <p:cNvPr id="39" name="object 39"/>
          <p:cNvSpPr/>
          <p:nvPr/>
        </p:nvSpPr>
        <p:spPr>
          <a:xfrm>
            <a:off x="2180019"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0" name="object 40"/>
          <p:cNvSpPr/>
          <p:nvPr/>
        </p:nvSpPr>
        <p:spPr>
          <a:xfrm>
            <a:off x="2307031" y="5513005"/>
            <a:ext cx="331240" cy="460181"/>
          </a:xfrm>
          <a:prstGeom prst="rect">
            <a:avLst/>
          </a:prstGeom>
          <a:blipFill>
            <a:blip r:embed="rId5" cstate="print"/>
            <a:stretch>
              <a:fillRect/>
            </a:stretch>
          </a:blipFill>
        </p:spPr>
        <p:txBody>
          <a:bodyPr wrap="square" lIns="0" tIns="0" rIns="0" bIns="0" rtlCol="0"/>
          <a:lstStyle/>
          <a:p>
            <a:endParaRPr/>
          </a:p>
        </p:txBody>
      </p:sp>
      <p:sp>
        <p:nvSpPr>
          <p:cNvPr id="41" name="object 41"/>
          <p:cNvSpPr/>
          <p:nvPr/>
        </p:nvSpPr>
        <p:spPr>
          <a:xfrm>
            <a:off x="2366420" y="5571572"/>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5" y="260709"/>
                </a:lnTo>
                <a:lnTo>
                  <a:pt x="149975" y="221070"/>
                </a:lnTo>
                <a:lnTo>
                  <a:pt x="157441" y="176096"/>
                </a:lnTo>
                <a:lnTo>
                  <a:pt x="157441" y="129343"/>
                </a:lnTo>
                <a:lnTo>
                  <a:pt x="149975" y="84368"/>
                </a:lnTo>
                <a:lnTo>
                  <a:pt x="135045" y="44730"/>
                </a:lnTo>
                <a:lnTo>
                  <a:pt x="108694" y="11182"/>
                </a:lnTo>
                <a:lnTo>
                  <a:pt x="78720" y="0"/>
                </a:lnTo>
                <a:close/>
              </a:path>
            </a:pathLst>
          </a:custGeom>
          <a:solidFill>
            <a:srgbClr val="0365C0"/>
          </a:solidFill>
        </p:spPr>
        <p:txBody>
          <a:bodyPr wrap="square" lIns="0" tIns="0" rIns="0" bIns="0" rtlCol="0"/>
          <a:lstStyle/>
          <a:p>
            <a:endParaRPr/>
          </a:p>
        </p:txBody>
      </p:sp>
      <p:sp>
        <p:nvSpPr>
          <p:cNvPr id="42" name="object 42"/>
          <p:cNvSpPr/>
          <p:nvPr/>
        </p:nvSpPr>
        <p:spPr>
          <a:xfrm>
            <a:off x="2366420"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3" name="object 43"/>
          <p:cNvSpPr/>
          <p:nvPr/>
        </p:nvSpPr>
        <p:spPr>
          <a:xfrm>
            <a:off x="2493433" y="5513005"/>
            <a:ext cx="331240" cy="460181"/>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2552822" y="5571572"/>
            <a:ext cx="138953" cy="269501"/>
          </a:xfrm>
          <a:custGeom>
            <a:avLst/>
            <a:gdLst/>
            <a:ahLst/>
            <a:cxnLst/>
            <a:rect l="l" t="t" r="r" b="b"/>
            <a:pathLst>
              <a:path w="157480"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45" name="object 45"/>
          <p:cNvSpPr/>
          <p:nvPr/>
        </p:nvSpPr>
        <p:spPr>
          <a:xfrm>
            <a:off x="2552823" y="5571572"/>
            <a:ext cx="138953" cy="269501"/>
          </a:xfrm>
          <a:custGeom>
            <a:avLst/>
            <a:gdLst/>
            <a:ahLst/>
            <a:cxnLst/>
            <a:rect l="l" t="t" r="r" b="b"/>
            <a:pathLst>
              <a:path w="157480"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46" name="object 46"/>
          <p:cNvSpPr/>
          <p:nvPr/>
        </p:nvSpPr>
        <p:spPr>
          <a:xfrm>
            <a:off x="2071737" y="4930053"/>
            <a:ext cx="801829" cy="542204"/>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2130303"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48" name="object 48"/>
          <p:cNvSpPr/>
          <p:nvPr/>
        </p:nvSpPr>
        <p:spPr>
          <a:xfrm>
            <a:off x="2130303"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49" name="object 49"/>
          <p:cNvSpPr/>
          <p:nvPr/>
        </p:nvSpPr>
        <p:spPr>
          <a:xfrm>
            <a:off x="2180019" y="5026702"/>
            <a:ext cx="138953" cy="269501"/>
          </a:xfrm>
          <a:custGeom>
            <a:avLst/>
            <a:gdLst/>
            <a:ahLst/>
            <a:cxnLst/>
            <a:rect l="l" t="t" r="r" b="b"/>
            <a:pathLst>
              <a:path w="157480"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3" y="294256"/>
                </a:lnTo>
                <a:lnTo>
                  <a:pt x="135044" y="260709"/>
                </a:lnTo>
                <a:lnTo>
                  <a:pt x="149975" y="221070"/>
                </a:lnTo>
                <a:lnTo>
                  <a:pt x="157440" y="176095"/>
                </a:lnTo>
                <a:lnTo>
                  <a:pt x="157440" y="129342"/>
                </a:lnTo>
                <a:lnTo>
                  <a:pt x="149975" y="84368"/>
                </a:lnTo>
                <a:lnTo>
                  <a:pt x="135044" y="44730"/>
                </a:lnTo>
                <a:lnTo>
                  <a:pt x="108693" y="11182"/>
                </a:lnTo>
                <a:lnTo>
                  <a:pt x="78720" y="0"/>
                </a:lnTo>
                <a:close/>
              </a:path>
            </a:pathLst>
          </a:custGeom>
          <a:solidFill>
            <a:srgbClr val="A6AAA9"/>
          </a:solidFill>
        </p:spPr>
        <p:txBody>
          <a:bodyPr wrap="square" lIns="0" tIns="0" rIns="0" bIns="0" rtlCol="0"/>
          <a:lstStyle/>
          <a:p>
            <a:endParaRPr/>
          </a:p>
        </p:txBody>
      </p:sp>
      <p:sp>
        <p:nvSpPr>
          <p:cNvPr id="50" name="object 50"/>
          <p:cNvSpPr/>
          <p:nvPr/>
        </p:nvSpPr>
        <p:spPr>
          <a:xfrm>
            <a:off x="2180019"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1" name="object 51"/>
          <p:cNvSpPr/>
          <p:nvPr/>
        </p:nvSpPr>
        <p:spPr>
          <a:xfrm>
            <a:off x="2366420" y="5026702"/>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5" y="260709"/>
                </a:lnTo>
                <a:lnTo>
                  <a:pt x="149975" y="221070"/>
                </a:lnTo>
                <a:lnTo>
                  <a:pt x="157441" y="176095"/>
                </a:lnTo>
                <a:lnTo>
                  <a:pt x="157441" y="129342"/>
                </a:lnTo>
                <a:lnTo>
                  <a:pt x="149975" y="84368"/>
                </a:lnTo>
                <a:lnTo>
                  <a:pt x="135045" y="44730"/>
                </a:lnTo>
                <a:lnTo>
                  <a:pt x="108694" y="11182"/>
                </a:lnTo>
                <a:lnTo>
                  <a:pt x="78720" y="0"/>
                </a:lnTo>
                <a:close/>
              </a:path>
            </a:pathLst>
          </a:custGeom>
          <a:solidFill>
            <a:srgbClr val="A6AAA9"/>
          </a:solidFill>
        </p:spPr>
        <p:txBody>
          <a:bodyPr wrap="square" lIns="0" tIns="0" rIns="0" bIns="0" rtlCol="0"/>
          <a:lstStyle/>
          <a:p>
            <a:endParaRPr/>
          </a:p>
        </p:txBody>
      </p:sp>
      <p:sp>
        <p:nvSpPr>
          <p:cNvPr id="52" name="object 52"/>
          <p:cNvSpPr/>
          <p:nvPr/>
        </p:nvSpPr>
        <p:spPr>
          <a:xfrm>
            <a:off x="2366420"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3" name="object 53"/>
          <p:cNvSpPr/>
          <p:nvPr/>
        </p:nvSpPr>
        <p:spPr>
          <a:xfrm>
            <a:off x="2552822" y="5026702"/>
            <a:ext cx="138953" cy="269501"/>
          </a:xfrm>
          <a:custGeom>
            <a:avLst/>
            <a:gdLst/>
            <a:ahLst/>
            <a:cxnLst/>
            <a:rect l="l" t="t" r="r" b="b"/>
            <a:pathLst>
              <a:path w="157480"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54" name="object 54"/>
          <p:cNvSpPr/>
          <p:nvPr/>
        </p:nvSpPr>
        <p:spPr>
          <a:xfrm>
            <a:off x="2552823" y="5026702"/>
            <a:ext cx="138953" cy="269501"/>
          </a:xfrm>
          <a:custGeom>
            <a:avLst/>
            <a:gdLst/>
            <a:ahLst/>
            <a:cxnLst/>
            <a:rect l="l" t="t" r="r" b="b"/>
            <a:pathLst>
              <a:path w="157480"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55" name="object 55"/>
          <p:cNvSpPr/>
          <p:nvPr/>
        </p:nvSpPr>
        <p:spPr>
          <a:xfrm>
            <a:off x="2435879" y="5397108"/>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56" name="object 56"/>
          <p:cNvSpPr/>
          <p:nvPr/>
        </p:nvSpPr>
        <p:spPr>
          <a:xfrm>
            <a:off x="2394277" y="5322572"/>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57" name="object 57"/>
          <p:cNvSpPr/>
          <p:nvPr/>
        </p:nvSpPr>
        <p:spPr>
          <a:xfrm>
            <a:off x="2798151" y="5474923"/>
            <a:ext cx="801829" cy="542204"/>
          </a:xfrm>
          <a:prstGeom prst="rect">
            <a:avLst/>
          </a:prstGeom>
          <a:blipFill>
            <a:blip r:embed="rId4" cstate="print"/>
            <a:stretch>
              <a:fillRect/>
            </a:stretch>
          </a:blipFill>
        </p:spPr>
        <p:txBody>
          <a:bodyPr wrap="square" lIns="0" tIns="0" rIns="0" bIns="0" rtlCol="0"/>
          <a:lstStyle/>
          <a:p>
            <a:endParaRPr/>
          </a:p>
        </p:txBody>
      </p:sp>
      <p:sp>
        <p:nvSpPr>
          <p:cNvPr id="58" name="object 58"/>
          <p:cNvSpPr/>
          <p:nvPr/>
        </p:nvSpPr>
        <p:spPr>
          <a:xfrm>
            <a:off x="2856717"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59" name="object 59"/>
          <p:cNvSpPr/>
          <p:nvPr/>
        </p:nvSpPr>
        <p:spPr>
          <a:xfrm>
            <a:off x="2856717"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60" name="object 60"/>
          <p:cNvSpPr/>
          <p:nvPr/>
        </p:nvSpPr>
        <p:spPr>
          <a:xfrm>
            <a:off x="2847043" y="5513005"/>
            <a:ext cx="331240" cy="460181"/>
          </a:xfrm>
          <a:prstGeom prst="rect">
            <a:avLst/>
          </a:prstGeom>
          <a:blipFill>
            <a:blip r:embed="rId5" cstate="print"/>
            <a:stretch>
              <a:fillRect/>
            </a:stretch>
          </a:blipFill>
        </p:spPr>
        <p:txBody>
          <a:bodyPr wrap="square" lIns="0" tIns="0" rIns="0" bIns="0" rtlCol="0"/>
          <a:lstStyle/>
          <a:p>
            <a:endParaRPr/>
          </a:p>
        </p:txBody>
      </p:sp>
      <p:sp>
        <p:nvSpPr>
          <p:cNvPr id="61" name="object 61"/>
          <p:cNvSpPr/>
          <p:nvPr/>
        </p:nvSpPr>
        <p:spPr>
          <a:xfrm>
            <a:off x="2906432" y="5571572"/>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62" name="object 62"/>
          <p:cNvSpPr/>
          <p:nvPr/>
        </p:nvSpPr>
        <p:spPr>
          <a:xfrm>
            <a:off x="2906432"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3" name="object 63"/>
          <p:cNvSpPr/>
          <p:nvPr/>
        </p:nvSpPr>
        <p:spPr>
          <a:xfrm>
            <a:off x="3033443" y="5513005"/>
            <a:ext cx="331240" cy="460181"/>
          </a:xfrm>
          <a:prstGeom prst="rect">
            <a:avLst/>
          </a:prstGeom>
          <a:blipFill>
            <a:blip r:embed="rId5" cstate="print"/>
            <a:stretch>
              <a:fillRect/>
            </a:stretch>
          </a:blipFill>
        </p:spPr>
        <p:txBody>
          <a:bodyPr wrap="square" lIns="0" tIns="0" rIns="0" bIns="0" rtlCol="0"/>
          <a:lstStyle/>
          <a:p>
            <a:endParaRPr/>
          </a:p>
        </p:txBody>
      </p:sp>
      <p:sp>
        <p:nvSpPr>
          <p:cNvPr id="64" name="object 64"/>
          <p:cNvSpPr/>
          <p:nvPr/>
        </p:nvSpPr>
        <p:spPr>
          <a:xfrm>
            <a:off x="3092834" y="5571572"/>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65" name="object 65"/>
          <p:cNvSpPr/>
          <p:nvPr/>
        </p:nvSpPr>
        <p:spPr>
          <a:xfrm>
            <a:off x="3092833"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6" name="object 66"/>
          <p:cNvSpPr/>
          <p:nvPr/>
        </p:nvSpPr>
        <p:spPr>
          <a:xfrm>
            <a:off x="3219846" y="5513005"/>
            <a:ext cx="331240" cy="460181"/>
          </a:xfrm>
          <a:prstGeom prst="rect">
            <a:avLst/>
          </a:prstGeom>
          <a:blipFill>
            <a:blip r:embed="rId5" cstate="print"/>
            <a:stretch>
              <a:fillRect/>
            </a:stretch>
          </a:blipFill>
        </p:spPr>
        <p:txBody>
          <a:bodyPr wrap="square" lIns="0" tIns="0" rIns="0" bIns="0" rtlCol="0"/>
          <a:lstStyle/>
          <a:p>
            <a:endParaRPr/>
          </a:p>
        </p:txBody>
      </p:sp>
      <p:sp>
        <p:nvSpPr>
          <p:cNvPr id="67" name="object 67"/>
          <p:cNvSpPr/>
          <p:nvPr/>
        </p:nvSpPr>
        <p:spPr>
          <a:xfrm>
            <a:off x="3279235" y="5571572"/>
            <a:ext cx="138953" cy="269501"/>
          </a:xfrm>
          <a:custGeom>
            <a:avLst/>
            <a:gdLst/>
            <a:ahLst/>
            <a:cxnLst/>
            <a:rect l="l" t="t" r="r" b="b"/>
            <a:pathLst>
              <a:path w="157479"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4" y="294257"/>
                </a:lnTo>
                <a:lnTo>
                  <a:pt x="135044" y="260709"/>
                </a:lnTo>
                <a:lnTo>
                  <a:pt x="149975" y="221070"/>
                </a:lnTo>
                <a:lnTo>
                  <a:pt x="157441" y="176096"/>
                </a:lnTo>
                <a:lnTo>
                  <a:pt x="157441" y="129343"/>
                </a:lnTo>
                <a:lnTo>
                  <a:pt x="149975" y="84368"/>
                </a:lnTo>
                <a:lnTo>
                  <a:pt x="135044" y="44730"/>
                </a:lnTo>
                <a:lnTo>
                  <a:pt x="108694" y="11182"/>
                </a:lnTo>
                <a:lnTo>
                  <a:pt x="78720" y="0"/>
                </a:lnTo>
                <a:close/>
              </a:path>
            </a:pathLst>
          </a:custGeom>
          <a:solidFill>
            <a:srgbClr val="0365C0"/>
          </a:solidFill>
        </p:spPr>
        <p:txBody>
          <a:bodyPr wrap="square" lIns="0" tIns="0" rIns="0" bIns="0" rtlCol="0"/>
          <a:lstStyle/>
          <a:p>
            <a:endParaRPr/>
          </a:p>
        </p:txBody>
      </p:sp>
      <p:sp>
        <p:nvSpPr>
          <p:cNvPr id="68" name="object 68"/>
          <p:cNvSpPr/>
          <p:nvPr/>
        </p:nvSpPr>
        <p:spPr>
          <a:xfrm>
            <a:off x="3279235"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69" name="object 69"/>
          <p:cNvSpPr/>
          <p:nvPr/>
        </p:nvSpPr>
        <p:spPr>
          <a:xfrm>
            <a:off x="2798151" y="4930053"/>
            <a:ext cx="801829" cy="542204"/>
          </a:xfrm>
          <a:prstGeom prst="rect">
            <a:avLst/>
          </a:prstGeom>
          <a:blipFill>
            <a:blip r:embed="rId4" cstate="print"/>
            <a:stretch>
              <a:fillRect/>
            </a:stretch>
          </a:blipFill>
        </p:spPr>
        <p:txBody>
          <a:bodyPr wrap="square" lIns="0" tIns="0" rIns="0" bIns="0" rtlCol="0"/>
          <a:lstStyle/>
          <a:p>
            <a:endParaRPr/>
          </a:p>
        </p:txBody>
      </p:sp>
      <p:sp>
        <p:nvSpPr>
          <p:cNvPr id="70" name="object 70"/>
          <p:cNvSpPr/>
          <p:nvPr/>
        </p:nvSpPr>
        <p:spPr>
          <a:xfrm>
            <a:off x="2856717"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71" name="object 71"/>
          <p:cNvSpPr/>
          <p:nvPr/>
        </p:nvSpPr>
        <p:spPr>
          <a:xfrm>
            <a:off x="2856717"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72" name="object 72"/>
          <p:cNvSpPr/>
          <p:nvPr/>
        </p:nvSpPr>
        <p:spPr>
          <a:xfrm>
            <a:off x="2906432" y="5026702"/>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73" name="object 73"/>
          <p:cNvSpPr/>
          <p:nvPr/>
        </p:nvSpPr>
        <p:spPr>
          <a:xfrm>
            <a:off x="2906432"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4" name="object 74"/>
          <p:cNvSpPr/>
          <p:nvPr/>
        </p:nvSpPr>
        <p:spPr>
          <a:xfrm>
            <a:off x="3092834" y="5026702"/>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75" name="object 75"/>
          <p:cNvSpPr/>
          <p:nvPr/>
        </p:nvSpPr>
        <p:spPr>
          <a:xfrm>
            <a:off x="3092833"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6" name="object 76"/>
          <p:cNvSpPr/>
          <p:nvPr/>
        </p:nvSpPr>
        <p:spPr>
          <a:xfrm>
            <a:off x="3279235" y="5026702"/>
            <a:ext cx="138953" cy="269501"/>
          </a:xfrm>
          <a:custGeom>
            <a:avLst/>
            <a:gdLst/>
            <a:ahLst/>
            <a:cxnLst/>
            <a:rect l="l" t="t" r="r" b="b"/>
            <a:pathLst>
              <a:path w="157479"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4" y="294256"/>
                </a:lnTo>
                <a:lnTo>
                  <a:pt x="135044" y="260709"/>
                </a:lnTo>
                <a:lnTo>
                  <a:pt x="149975" y="221070"/>
                </a:lnTo>
                <a:lnTo>
                  <a:pt x="157441" y="176095"/>
                </a:lnTo>
                <a:lnTo>
                  <a:pt x="157441" y="129342"/>
                </a:lnTo>
                <a:lnTo>
                  <a:pt x="149975" y="84368"/>
                </a:lnTo>
                <a:lnTo>
                  <a:pt x="135044" y="44730"/>
                </a:lnTo>
                <a:lnTo>
                  <a:pt x="108694" y="11182"/>
                </a:lnTo>
                <a:lnTo>
                  <a:pt x="78720" y="0"/>
                </a:lnTo>
                <a:close/>
              </a:path>
            </a:pathLst>
          </a:custGeom>
          <a:solidFill>
            <a:srgbClr val="A6AAA9"/>
          </a:solidFill>
        </p:spPr>
        <p:txBody>
          <a:bodyPr wrap="square" lIns="0" tIns="0" rIns="0" bIns="0" rtlCol="0"/>
          <a:lstStyle/>
          <a:p>
            <a:endParaRPr/>
          </a:p>
        </p:txBody>
      </p:sp>
      <p:sp>
        <p:nvSpPr>
          <p:cNvPr id="77" name="object 77"/>
          <p:cNvSpPr/>
          <p:nvPr/>
        </p:nvSpPr>
        <p:spPr>
          <a:xfrm>
            <a:off x="3279235"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78" name="object 78"/>
          <p:cNvSpPr/>
          <p:nvPr/>
        </p:nvSpPr>
        <p:spPr>
          <a:xfrm>
            <a:off x="3162293" y="5397108"/>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79" name="object 79"/>
          <p:cNvSpPr/>
          <p:nvPr/>
        </p:nvSpPr>
        <p:spPr>
          <a:xfrm>
            <a:off x="3120691" y="5322572"/>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80" name="object 80"/>
          <p:cNvSpPr/>
          <p:nvPr/>
        </p:nvSpPr>
        <p:spPr>
          <a:xfrm>
            <a:off x="3524563" y="5474923"/>
            <a:ext cx="801829" cy="542204"/>
          </a:xfrm>
          <a:prstGeom prst="rect">
            <a:avLst/>
          </a:prstGeom>
          <a:blipFill>
            <a:blip r:embed="rId4" cstate="print"/>
            <a:stretch>
              <a:fillRect/>
            </a:stretch>
          </a:blipFill>
        </p:spPr>
        <p:txBody>
          <a:bodyPr wrap="square" lIns="0" tIns="0" rIns="0" bIns="0" rtlCol="0"/>
          <a:lstStyle/>
          <a:p>
            <a:endParaRPr/>
          </a:p>
        </p:txBody>
      </p:sp>
      <p:sp>
        <p:nvSpPr>
          <p:cNvPr id="81" name="object 81"/>
          <p:cNvSpPr/>
          <p:nvPr/>
        </p:nvSpPr>
        <p:spPr>
          <a:xfrm>
            <a:off x="3583130"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AAD3F9"/>
          </a:solidFill>
        </p:spPr>
        <p:txBody>
          <a:bodyPr wrap="square" lIns="0" tIns="0" rIns="0" bIns="0" rtlCol="0"/>
          <a:lstStyle/>
          <a:p>
            <a:endParaRPr/>
          </a:p>
        </p:txBody>
      </p:sp>
      <p:sp>
        <p:nvSpPr>
          <p:cNvPr id="82" name="object 82"/>
          <p:cNvSpPr/>
          <p:nvPr/>
        </p:nvSpPr>
        <p:spPr>
          <a:xfrm>
            <a:off x="3583130" y="553348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83" name="object 83"/>
          <p:cNvSpPr/>
          <p:nvPr/>
        </p:nvSpPr>
        <p:spPr>
          <a:xfrm>
            <a:off x="3573456" y="5513005"/>
            <a:ext cx="331240" cy="460181"/>
          </a:xfrm>
          <a:prstGeom prst="rect">
            <a:avLst/>
          </a:prstGeom>
          <a:blipFill>
            <a:blip r:embed="rId5" cstate="print"/>
            <a:stretch>
              <a:fillRect/>
            </a:stretch>
          </a:blipFill>
        </p:spPr>
        <p:txBody>
          <a:bodyPr wrap="square" lIns="0" tIns="0" rIns="0" bIns="0" rtlCol="0"/>
          <a:lstStyle/>
          <a:p>
            <a:endParaRPr/>
          </a:p>
        </p:txBody>
      </p:sp>
      <p:sp>
        <p:nvSpPr>
          <p:cNvPr id="84" name="object 84"/>
          <p:cNvSpPr/>
          <p:nvPr/>
        </p:nvSpPr>
        <p:spPr>
          <a:xfrm>
            <a:off x="3632845" y="5571572"/>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85" name="object 85"/>
          <p:cNvSpPr/>
          <p:nvPr/>
        </p:nvSpPr>
        <p:spPr>
          <a:xfrm>
            <a:off x="3632846"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86" name="object 86"/>
          <p:cNvSpPr/>
          <p:nvPr/>
        </p:nvSpPr>
        <p:spPr>
          <a:xfrm>
            <a:off x="3759857" y="5513005"/>
            <a:ext cx="331240" cy="460181"/>
          </a:xfrm>
          <a:prstGeom prst="rect">
            <a:avLst/>
          </a:prstGeom>
          <a:blipFill>
            <a:blip r:embed="rId5" cstate="print"/>
            <a:stretch>
              <a:fillRect/>
            </a:stretch>
          </a:blipFill>
        </p:spPr>
        <p:txBody>
          <a:bodyPr wrap="square" lIns="0" tIns="0" rIns="0" bIns="0" rtlCol="0"/>
          <a:lstStyle/>
          <a:p>
            <a:endParaRPr/>
          </a:p>
        </p:txBody>
      </p:sp>
      <p:sp>
        <p:nvSpPr>
          <p:cNvPr id="87" name="object 87"/>
          <p:cNvSpPr/>
          <p:nvPr/>
        </p:nvSpPr>
        <p:spPr>
          <a:xfrm>
            <a:off x="3819247" y="5571572"/>
            <a:ext cx="138953" cy="269501"/>
          </a:xfrm>
          <a:custGeom>
            <a:avLst/>
            <a:gdLst/>
            <a:ahLst/>
            <a:cxnLst/>
            <a:rect l="l" t="t" r="r" b="b"/>
            <a:pathLst>
              <a:path w="157479" h="305434">
                <a:moveTo>
                  <a:pt x="78720" y="0"/>
                </a:moveTo>
                <a:lnTo>
                  <a:pt x="48746" y="11182"/>
                </a:lnTo>
                <a:lnTo>
                  <a:pt x="22397" y="44730"/>
                </a:lnTo>
                <a:lnTo>
                  <a:pt x="7465" y="84368"/>
                </a:lnTo>
                <a:lnTo>
                  <a:pt x="0" y="129343"/>
                </a:lnTo>
                <a:lnTo>
                  <a:pt x="0" y="176096"/>
                </a:lnTo>
                <a:lnTo>
                  <a:pt x="7465" y="221070"/>
                </a:lnTo>
                <a:lnTo>
                  <a:pt x="22397" y="260709"/>
                </a:lnTo>
                <a:lnTo>
                  <a:pt x="48746" y="294257"/>
                </a:lnTo>
                <a:lnTo>
                  <a:pt x="78720" y="305439"/>
                </a:lnTo>
                <a:lnTo>
                  <a:pt x="108694" y="294257"/>
                </a:lnTo>
                <a:lnTo>
                  <a:pt x="135043" y="260709"/>
                </a:lnTo>
                <a:lnTo>
                  <a:pt x="149975" y="221070"/>
                </a:lnTo>
                <a:lnTo>
                  <a:pt x="157441" y="176096"/>
                </a:lnTo>
                <a:lnTo>
                  <a:pt x="157441" y="129343"/>
                </a:lnTo>
                <a:lnTo>
                  <a:pt x="149975" y="84368"/>
                </a:lnTo>
                <a:lnTo>
                  <a:pt x="135043" y="44730"/>
                </a:lnTo>
                <a:lnTo>
                  <a:pt x="108694" y="11182"/>
                </a:lnTo>
                <a:lnTo>
                  <a:pt x="78720" y="0"/>
                </a:lnTo>
                <a:close/>
              </a:path>
            </a:pathLst>
          </a:custGeom>
          <a:solidFill>
            <a:srgbClr val="0365C0"/>
          </a:solidFill>
        </p:spPr>
        <p:txBody>
          <a:bodyPr wrap="square" lIns="0" tIns="0" rIns="0" bIns="0" rtlCol="0"/>
          <a:lstStyle/>
          <a:p>
            <a:endParaRPr/>
          </a:p>
        </p:txBody>
      </p:sp>
      <p:sp>
        <p:nvSpPr>
          <p:cNvPr id="88" name="object 88"/>
          <p:cNvSpPr/>
          <p:nvPr/>
        </p:nvSpPr>
        <p:spPr>
          <a:xfrm>
            <a:off x="3819246"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89" name="object 89"/>
          <p:cNvSpPr/>
          <p:nvPr/>
        </p:nvSpPr>
        <p:spPr>
          <a:xfrm>
            <a:off x="3946259" y="5513005"/>
            <a:ext cx="331240" cy="460181"/>
          </a:xfrm>
          <a:prstGeom prst="rect">
            <a:avLst/>
          </a:prstGeom>
          <a:blipFill>
            <a:blip r:embed="rId5" cstate="print"/>
            <a:stretch>
              <a:fillRect/>
            </a:stretch>
          </a:blipFill>
        </p:spPr>
        <p:txBody>
          <a:bodyPr wrap="square" lIns="0" tIns="0" rIns="0" bIns="0" rtlCol="0"/>
          <a:lstStyle/>
          <a:p>
            <a:endParaRPr/>
          </a:p>
        </p:txBody>
      </p:sp>
      <p:sp>
        <p:nvSpPr>
          <p:cNvPr id="90" name="object 90"/>
          <p:cNvSpPr/>
          <p:nvPr/>
        </p:nvSpPr>
        <p:spPr>
          <a:xfrm>
            <a:off x="4005649" y="5571572"/>
            <a:ext cx="138953" cy="269501"/>
          </a:xfrm>
          <a:custGeom>
            <a:avLst/>
            <a:gdLst/>
            <a:ahLst/>
            <a:cxnLst/>
            <a:rect l="l" t="t" r="r" b="b"/>
            <a:pathLst>
              <a:path w="157479" h="305434">
                <a:moveTo>
                  <a:pt x="78720" y="0"/>
                </a:moveTo>
                <a:lnTo>
                  <a:pt x="48746" y="11182"/>
                </a:lnTo>
                <a:lnTo>
                  <a:pt x="22396" y="44730"/>
                </a:lnTo>
                <a:lnTo>
                  <a:pt x="7465" y="84368"/>
                </a:lnTo>
                <a:lnTo>
                  <a:pt x="0" y="129343"/>
                </a:lnTo>
                <a:lnTo>
                  <a:pt x="0" y="176096"/>
                </a:lnTo>
                <a:lnTo>
                  <a:pt x="7465" y="221070"/>
                </a:lnTo>
                <a:lnTo>
                  <a:pt x="22396" y="260709"/>
                </a:lnTo>
                <a:lnTo>
                  <a:pt x="48746" y="294257"/>
                </a:lnTo>
                <a:lnTo>
                  <a:pt x="78720" y="305439"/>
                </a:lnTo>
                <a:lnTo>
                  <a:pt x="108694" y="294257"/>
                </a:lnTo>
                <a:lnTo>
                  <a:pt x="135044" y="260709"/>
                </a:lnTo>
                <a:lnTo>
                  <a:pt x="149975" y="221070"/>
                </a:lnTo>
                <a:lnTo>
                  <a:pt x="157440" y="176096"/>
                </a:lnTo>
                <a:lnTo>
                  <a:pt x="157440" y="129343"/>
                </a:lnTo>
                <a:lnTo>
                  <a:pt x="149975" y="84368"/>
                </a:lnTo>
                <a:lnTo>
                  <a:pt x="135044" y="44730"/>
                </a:lnTo>
                <a:lnTo>
                  <a:pt x="108694" y="11182"/>
                </a:lnTo>
                <a:lnTo>
                  <a:pt x="78720" y="0"/>
                </a:lnTo>
                <a:close/>
              </a:path>
            </a:pathLst>
          </a:custGeom>
          <a:solidFill>
            <a:srgbClr val="0365C0"/>
          </a:solidFill>
        </p:spPr>
        <p:txBody>
          <a:bodyPr wrap="square" lIns="0" tIns="0" rIns="0" bIns="0" rtlCol="0"/>
          <a:lstStyle/>
          <a:p>
            <a:endParaRPr/>
          </a:p>
        </p:txBody>
      </p:sp>
      <p:sp>
        <p:nvSpPr>
          <p:cNvPr id="91" name="object 91"/>
          <p:cNvSpPr/>
          <p:nvPr/>
        </p:nvSpPr>
        <p:spPr>
          <a:xfrm>
            <a:off x="4005649" y="5571572"/>
            <a:ext cx="138953" cy="269501"/>
          </a:xfrm>
          <a:custGeom>
            <a:avLst/>
            <a:gdLst/>
            <a:ahLst/>
            <a:cxnLst/>
            <a:rect l="l" t="t" r="r" b="b"/>
            <a:pathLst>
              <a:path w="157479" h="305434">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2" name="object 92"/>
          <p:cNvSpPr/>
          <p:nvPr/>
        </p:nvSpPr>
        <p:spPr>
          <a:xfrm>
            <a:off x="3524563" y="4930053"/>
            <a:ext cx="801829" cy="542204"/>
          </a:xfrm>
          <a:prstGeom prst="rect">
            <a:avLst/>
          </a:prstGeom>
          <a:blipFill>
            <a:blip r:embed="rId4" cstate="print"/>
            <a:stretch>
              <a:fillRect/>
            </a:stretch>
          </a:blipFill>
        </p:spPr>
        <p:txBody>
          <a:bodyPr wrap="square" lIns="0" tIns="0" rIns="0" bIns="0" rtlCol="0"/>
          <a:lstStyle/>
          <a:p>
            <a:endParaRPr/>
          </a:p>
        </p:txBody>
      </p:sp>
      <p:sp>
        <p:nvSpPr>
          <p:cNvPr id="93" name="object 93"/>
          <p:cNvSpPr/>
          <p:nvPr/>
        </p:nvSpPr>
        <p:spPr>
          <a:xfrm>
            <a:off x="3583130"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solidFill>
            <a:srgbClr val="DCDEE0"/>
          </a:solidFill>
        </p:spPr>
        <p:txBody>
          <a:bodyPr wrap="square" lIns="0" tIns="0" rIns="0" bIns="0" rtlCol="0"/>
          <a:lstStyle/>
          <a:p>
            <a:endParaRPr/>
          </a:p>
        </p:txBody>
      </p:sp>
      <p:sp>
        <p:nvSpPr>
          <p:cNvPr id="94" name="object 94"/>
          <p:cNvSpPr/>
          <p:nvPr/>
        </p:nvSpPr>
        <p:spPr>
          <a:xfrm>
            <a:off x="3583130" y="4988619"/>
            <a:ext cx="611281" cy="351865"/>
          </a:xfrm>
          <a:custGeom>
            <a:avLst/>
            <a:gdLst/>
            <a:ahLst/>
            <a:cxnLst/>
            <a:rect l="l" t="t" r="r" b="b"/>
            <a:pathLst>
              <a:path w="692785" h="398779">
                <a:moveTo>
                  <a:pt x="0" y="0"/>
                </a:moveTo>
                <a:lnTo>
                  <a:pt x="692640" y="0"/>
                </a:lnTo>
                <a:lnTo>
                  <a:pt x="692640" y="398399"/>
                </a:lnTo>
                <a:lnTo>
                  <a:pt x="0" y="398399"/>
                </a:lnTo>
                <a:lnTo>
                  <a:pt x="0" y="0"/>
                </a:lnTo>
                <a:close/>
              </a:path>
            </a:pathLst>
          </a:custGeom>
          <a:ln w="19645">
            <a:solidFill>
              <a:srgbClr val="000000"/>
            </a:solidFill>
          </a:ln>
        </p:spPr>
        <p:txBody>
          <a:bodyPr wrap="square" lIns="0" tIns="0" rIns="0" bIns="0" rtlCol="0"/>
          <a:lstStyle/>
          <a:p>
            <a:endParaRPr/>
          </a:p>
        </p:txBody>
      </p:sp>
      <p:sp>
        <p:nvSpPr>
          <p:cNvPr id="95" name="object 95"/>
          <p:cNvSpPr/>
          <p:nvPr/>
        </p:nvSpPr>
        <p:spPr>
          <a:xfrm>
            <a:off x="3632845" y="5026702"/>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96" name="object 96"/>
          <p:cNvSpPr/>
          <p:nvPr/>
        </p:nvSpPr>
        <p:spPr>
          <a:xfrm>
            <a:off x="3632846"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7" name="object 97"/>
          <p:cNvSpPr/>
          <p:nvPr/>
        </p:nvSpPr>
        <p:spPr>
          <a:xfrm>
            <a:off x="3819247" y="5026702"/>
            <a:ext cx="138953" cy="269501"/>
          </a:xfrm>
          <a:custGeom>
            <a:avLst/>
            <a:gdLst/>
            <a:ahLst/>
            <a:cxnLst/>
            <a:rect l="l" t="t" r="r" b="b"/>
            <a:pathLst>
              <a:path w="157479" h="305435">
                <a:moveTo>
                  <a:pt x="78720" y="0"/>
                </a:moveTo>
                <a:lnTo>
                  <a:pt x="48746" y="11182"/>
                </a:lnTo>
                <a:lnTo>
                  <a:pt x="22397" y="44730"/>
                </a:lnTo>
                <a:lnTo>
                  <a:pt x="7465" y="84368"/>
                </a:lnTo>
                <a:lnTo>
                  <a:pt x="0" y="129342"/>
                </a:lnTo>
                <a:lnTo>
                  <a:pt x="0" y="176095"/>
                </a:lnTo>
                <a:lnTo>
                  <a:pt x="7465" y="221070"/>
                </a:lnTo>
                <a:lnTo>
                  <a:pt x="22397" y="260709"/>
                </a:lnTo>
                <a:lnTo>
                  <a:pt x="48746" y="294256"/>
                </a:lnTo>
                <a:lnTo>
                  <a:pt x="78720" y="305439"/>
                </a:lnTo>
                <a:lnTo>
                  <a:pt x="108694" y="294256"/>
                </a:lnTo>
                <a:lnTo>
                  <a:pt x="135043" y="260709"/>
                </a:lnTo>
                <a:lnTo>
                  <a:pt x="149975" y="221070"/>
                </a:lnTo>
                <a:lnTo>
                  <a:pt x="157441" y="176095"/>
                </a:lnTo>
                <a:lnTo>
                  <a:pt x="157441" y="129342"/>
                </a:lnTo>
                <a:lnTo>
                  <a:pt x="149975" y="84368"/>
                </a:lnTo>
                <a:lnTo>
                  <a:pt x="135043" y="44730"/>
                </a:lnTo>
                <a:lnTo>
                  <a:pt x="108694" y="11182"/>
                </a:lnTo>
                <a:lnTo>
                  <a:pt x="78720" y="0"/>
                </a:lnTo>
                <a:close/>
              </a:path>
            </a:pathLst>
          </a:custGeom>
          <a:solidFill>
            <a:srgbClr val="A6AAA9"/>
          </a:solidFill>
        </p:spPr>
        <p:txBody>
          <a:bodyPr wrap="square" lIns="0" tIns="0" rIns="0" bIns="0" rtlCol="0"/>
          <a:lstStyle/>
          <a:p>
            <a:endParaRPr/>
          </a:p>
        </p:txBody>
      </p:sp>
      <p:sp>
        <p:nvSpPr>
          <p:cNvPr id="98" name="object 98"/>
          <p:cNvSpPr/>
          <p:nvPr/>
        </p:nvSpPr>
        <p:spPr>
          <a:xfrm>
            <a:off x="3819246"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99" name="object 99"/>
          <p:cNvSpPr/>
          <p:nvPr/>
        </p:nvSpPr>
        <p:spPr>
          <a:xfrm>
            <a:off x="4005649" y="5026702"/>
            <a:ext cx="138953" cy="269501"/>
          </a:xfrm>
          <a:custGeom>
            <a:avLst/>
            <a:gdLst/>
            <a:ahLst/>
            <a:cxnLst/>
            <a:rect l="l" t="t" r="r" b="b"/>
            <a:pathLst>
              <a:path w="157479" h="305435">
                <a:moveTo>
                  <a:pt x="78720" y="0"/>
                </a:moveTo>
                <a:lnTo>
                  <a:pt x="48746" y="11182"/>
                </a:lnTo>
                <a:lnTo>
                  <a:pt x="22396" y="44730"/>
                </a:lnTo>
                <a:lnTo>
                  <a:pt x="7465" y="84368"/>
                </a:lnTo>
                <a:lnTo>
                  <a:pt x="0" y="129342"/>
                </a:lnTo>
                <a:lnTo>
                  <a:pt x="0" y="176095"/>
                </a:lnTo>
                <a:lnTo>
                  <a:pt x="7465" y="221070"/>
                </a:lnTo>
                <a:lnTo>
                  <a:pt x="22396" y="260709"/>
                </a:lnTo>
                <a:lnTo>
                  <a:pt x="48746" y="294256"/>
                </a:lnTo>
                <a:lnTo>
                  <a:pt x="78720" y="305439"/>
                </a:lnTo>
                <a:lnTo>
                  <a:pt x="108694" y="294256"/>
                </a:lnTo>
                <a:lnTo>
                  <a:pt x="135044" y="260709"/>
                </a:lnTo>
                <a:lnTo>
                  <a:pt x="149975" y="221070"/>
                </a:lnTo>
                <a:lnTo>
                  <a:pt x="157440" y="176095"/>
                </a:lnTo>
                <a:lnTo>
                  <a:pt x="157440" y="129342"/>
                </a:lnTo>
                <a:lnTo>
                  <a:pt x="149975" y="84368"/>
                </a:lnTo>
                <a:lnTo>
                  <a:pt x="135044" y="44730"/>
                </a:lnTo>
                <a:lnTo>
                  <a:pt x="108694" y="11182"/>
                </a:lnTo>
                <a:lnTo>
                  <a:pt x="78720" y="0"/>
                </a:lnTo>
                <a:close/>
              </a:path>
            </a:pathLst>
          </a:custGeom>
          <a:solidFill>
            <a:srgbClr val="A6AAA9"/>
          </a:solidFill>
        </p:spPr>
        <p:txBody>
          <a:bodyPr wrap="square" lIns="0" tIns="0" rIns="0" bIns="0" rtlCol="0"/>
          <a:lstStyle/>
          <a:p>
            <a:endParaRPr/>
          </a:p>
        </p:txBody>
      </p:sp>
      <p:sp>
        <p:nvSpPr>
          <p:cNvPr id="100" name="object 100"/>
          <p:cNvSpPr/>
          <p:nvPr/>
        </p:nvSpPr>
        <p:spPr>
          <a:xfrm>
            <a:off x="4005649" y="5026702"/>
            <a:ext cx="138953" cy="269501"/>
          </a:xfrm>
          <a:custGeom>
            <a:avLst/>
            <a:gdLst/>
            <a:ahLst/>
            <a:cxnLst/>
            <a:rect l="l" t="t" r="r" b="b"/>
            <a:pathLst>
              <a:path w="157479" h="305435">
                <a:moveTo>
                  <a:pt x="135044" y="44730"/>
                </a:moveTo>
                <a:lnTo>
                  <a:pt x="149975" y="84368"/>
                </a:lnTo>
                <a:lnTo>
                  <a:pt x="157440" y="129343"/>
                </a:lnTo>
                <a:lnTo>
                  <a:pt x="157440" y="176096"/>
                </a:lnTo>
                <a:lnTo>
                  <a:pt x="149975" y="221070"/>
                </a:lnTo>
                <a:lnTo>
                  <a:pt x="135044" y="260709"/>
                </a:lnTo>
                <a:lnTo>
                  <a:pt x="108694" y="294257"/>
                </a:lnTo>
                <a:lnTo>
                  <a:pt x="78720" y="305439"/>
                </a:lnTo>
                <a:lnTo>
                  <a:pt x="48746" y="294257"/>
                </a:lnTo>
                <a:lnTo>
                  <a:pt x="22396" y="260709"/>
                </a:lnTo>
                <a:lnTo>
                  <a:pt x="7465" y="221070"/>
                </a:lnTo>
                <a:lnTo>
                  <a:pt x="0" y="176096"/>
                </a:lnTo>
                <a:lnTo>
                  <a:pt x="0" y="129343"/>
                </a:lnTo>
                <a:lnTo>
                  <a:pt x="7465" y="84368"/>
                </a:lnTo>
                <a:lnTo>
                  <a:pt x="22396" y="44730"/>
                </a:lnTo>
                <a:lnTo>
                  <a:pt x="48746" y="11182"/>
                </a:lnTo>
                <a:lnTo>
                  <a:pt x="78720" y="0"/>
                </a:lnTo>
                <a:lnTo>
                  <a:pt x="108694" y="11182"/>
                </a:lnTo>
                <a:lnTo>
                  <a:pt x="135044" y="44730"/>
                </a:lnTo>
                <a:close/>
              </a:path>
            </a:pathLst>
          </a:custGeom>
          <a:ln w="19645">
            <a:solidFill>
              <a:srgbClr val="000000"/>
            </a:solidFill>
          </a:ln>
        </p:spPr>
        <p:txBody>
          <a:bodyPr wrap="square" lIns="0" tIns="0" rIns="0" bIns="0" rtlCol="0"/>
          <a:lstStyle/>
          <a:p>
            <a:endParaRPr/>
          </a:p>
        </p:txBody>
      </p:sp>
      <p:sp>
        <p:nvSpPr>
          <p:cNvPr id="101" name="object 101"/>
          <p:cNvSpPr/>
          <p:nvPr/>
        </p:nvSpPr>
        <p:spPr>
          <a:xfrm>
            <a:off x="3888707" y="5397108"/>
            <a:ext cx="0" cy="136712"/>
          </a:xfrm>
          <a:custGeom>
            <a:avLst/>
            <a:gdLst/>
            <a:ahLst/>
            <a:cxnLst/>
            <a:rect l="l" t="t" r="r" b="b"/>
            <a:pathLst>
              <a:path h="154940">
                <a:moveTo>
                  <a:pt x="0" y="0"/>
                </a:moveTo>
                <a:lnTo>
                  <a:pt x="0" y="154564"/>
                </a:lnTo>
              </a:path>
            </a:pathLst>
          </a:custGeom>
          <a:ln w="19645">
            <a:solidFill>
              <a:srgbClr val="000000"/>
            </a:solidFill>
          </a:ln>
        </p:spPr>
        <p:txBody>
          <a:bodyPr wrap="square" lIns="0" tIns="0" rIns="0" bIns="0" rtlCol="0"/>
          <a:lstStyle/>
          <a:p>
            <a:endParaRPr/>
          </a:p>
        </p:txBody>
      </p:sp>
      <p:sp>
        <p:nvSpPr>
          <p:cNvPr id="102" name="object 102"/>
          <p:cNvSpPr/>
          <p:nvPr/>
        </p:nvSpPr>
        <p:spPr>
          <a:xfrm>
            <a:off x="3847105" y="5322572"/>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03" name="object 103"/>
          <p:cNvSpPr/>
          <p:nvPr/>
        </p:nvSpPr>
        <p:spPr>
          <a:xfrm>
            <a:off x="2007321" y="5170242"/>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4" name="object 104"/>
          <p:cNvSpPr/>
          <p:nvPr/>
        </p:nvSpPr>
        <p:spPr>
          <a:xfrm>
            <a:off x="2054822" y="5128640"/>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5" name="object 105"/>
          <p:cNvSpPr/>
          <p:nvPr/>
        </p:nvSpPr>
        <p:spPr>
          <a:xfrm>
            <a:off x="2726011" y="5170242"/>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6" name="object 106"/>
          <p:cNvSpPr/>
          <p:nvPr/>
        </p:nvSpPr>
        <p:spPr>
          <a:xfrm>
            <a:off x="2773513" y="5128640"/>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7" name="object 107"/>
          <p:cNvSpPr/>
          <p:nvPr/>
        </p:nvSpPr>
        <p:spPr>
          <a:xfrm>
            <a:off x="3452423" y="5170242"/>
            <a:ext cx="56590" cy="0"/>
          </a:xfrm>
          <a:custGeom>
            <a:avLst/>
            <a:gdLst/>
            <a:ahLst/>
            <a:cxnLst/>
            <a:rect l="l" t="t" r="r" b="b"/>
            <a:pathLst>
              <a:path w="64135">
                <a:moveTo>
                  <a:pt x="0" y="0"/>
                </a:moveTo>
                <a:lnTo>
                  <a:pt x="53835" y="0"/>
                </a:lnTo>
                <a:lnTo>
                  <a:pt x="63658" y="0"/>
                </a:lnTo>
              </a:path>
            </a:pathLst>
          </a:custGeom>
          <a:ln w="19645">
            <a:solidFill>
              <a:srgbClr val="000000"/>
            </a:solidFill>
          </a:ln>
        </p:spPr>
        <p:txBody>
          <a:bodyPr wrap="square" lIns="0" tIns="0" rIns="0" bIns="0" rtlCol="0"/>
          <a:lstStyle/>
          <a:p>
            <a:endParaRPr/>
          </a:p>
        </p:txBody>
      </p:sp>
      <p:sp>
        <p:nvSpPr>
          <p:cNvPr id="108" name="object 108"/>
          <p:cNvSpPr/>
          <p:nvPr/>
        </p:nvSpPr>
        <p:spPr>
          <a:xfrm>
            <a:off x="3499926" y="5128640"/>
            <a:ext cx="83484" cy="83484"/>
          </a:xfrm>
          <a:custGeom>
            <a:avLst/>
            <a:gdLst/>
            <a:ahLst/>
            <a:cxnLst/>
            <a:rect l="l" t="t" r="r" b="b"/>
            <a:pathLst>
              <a:path w="94614" h="94614">
                <a:moveTo>
                  <a:pt x="0" y="0"/>
                </a:moveTo>
                <a:lnTo>
                  <a:pt x="0" y="94297"/>
                </a:lnTo>
                <a:lnTo>
                  <a:pt x="94297" y="47148"/>
                </a:lnTo>
                <a:lnTo>
                  <a:pt x="0" y="0"/>
                </a:lnTo>
                <a:close/>
              </a:path>
            </a:pathLst>
          </a:custGeom>
          <a:solidFill>
            <a:srgbClr val="000000"/>
          </a:solidFill>
        </p:spPr>
        <p:txBody>
          <a:bodyPr wrap="square" lIns="0" tIns="0" rIns="0" bIns="0" rtlCol="0"/>
          <a:lstStyle/>
          <a:p>
            <a:endParaRPr/>
          </a:p>
        </p:txBody>
      </p:sp>
      <p:sp>
        <p:nvSpPr>
          <p:cNvPr id="109" name="object 109"/>
          <p:cNvSpPr/>
          <p:nvPr/>
        </p:nvSpPr>
        <p:spPr>
          <a:xfrm>
            <a:off x="4194283" y="5170242"/>
            <a:ext cx="87406" cy="0"/>
          </a:xfrm>
          <a:custGeom>
            <a:avLst/>
            <a:gdLst/>
            <a:ahLst/>
            <a:cxnLst/>
            <a:rect l="l" t="t" r="r" b="b"/>
            <a:pathLst>
              <a:path w="99060">
                <a:moveTo>
                  <a:pt x="0" y="0"/>
                </a:moveTo>
                <a:lnTo>
                  <a:pt x="83754" y="0"/>
                </a:lnTo>
                <a:lnTo>
                  <a:pt x="98488" y="0"/>
                </a:lnTo>
              </a:path>
            </a:pathLst>
          </a:custGeom>
          <a:ln w="29467">
            <a:solidFill>
              <a:srgbClr val="000000"/>
            </a:solidFill>
          </a:ln>
        </p:spPr>
        <p:txBody>
          <a:bodyPr wrap="square" lIns="0" tIns="0" rIns="0" bIns="0" rtlCol="0"/>
          <a:lstStyle/>
          <a:p>
            <a:endParaRPr/>
          </a:p>
        </p:txBody>
      </p:sp>
      <p:sp>
        <p:nvSpPr>
          <p:cNvPr id="110" name="object 110"/>
          <p:cNvSpPr/>
          <p:nvPr/>
        </p:nvSpPr>
        <p:spPr>
          <a:xfrm>
            <a:off x="4268184" y="5113040"/>
            <a:ext cx="114860" cy="114860"/>
          </a:xfrm>
          <a:custGeom>
            <a:avLst/>
            <a:gdLst/>
            <a:ahLst/>
            <a:cxnLst/>
            <a:rect l="l" t="t" r="r" b="b"/>
            <a:pathLst>
              <a:path w="130175" h="130175">
                <a:moveTo>
                  <a:pt x="0" y="0"/>
                </a:moveTo>
                <a:lnTo>
                  <a:pt x="0" y="129659"/>
                </a:lnTo>
                <a:lnTo>
                  <a:pt x="129659" y="64829"/>
                </a:lnTo>
                <a:lnTo>
                  <a:pt x="0" y="0"/>
                </a:lnTo>
                <a:close/>
              </a:path>
            </a:pathLst>
          </a:custGeom>
          <a:solidFill>
            <a:srgbClr val="000000"/>
          </a:solidFill>
        </p:spPr>
        <p:txBody>
          <a:bodyPr wrap="square" lIns="0" tIns="0" rIns="0" bIns="0" rtlCol="0"/>
          <a:lstStyle/>
          <a:p>
            <a:endParaRPr/>
          </a:p>
        </p:txBody>
      </p:sp>
      <p:sp>
        <p:nvSpPr>
          <p:cNvPr id="111" name="object 111"/>
          <p:cNvSpPr txBox="1"/>
          <p:nvPr/>
        </p:nvSpPr>
        <p:spPr>
          <a:xfrm>
            <a:off x="7586382" y="4492983"/>
            <a:ext cx="432547" cy="189536"/>
          </a:xfrm>
          <a:prstGeom prst="rect">
            <a:avLst/>
          </a:prstGeom>
        </p:spPr>
        <p:txBody>
          <a:bodyPr vert="horz" wrap="square" lIns="0" tIns="12887" rIns="0" bIns="0" rtlCol="0">
            <a:spAutoFit/>
          </a:bodyPr>
          <a:lstStyle/>
          <a:p>
            <a:pPr marL="11206">
              <a:spcBef>
                <a:spcPts val="101"/>
              </a:spcBef>
            </a:pPr>
            <a:r>
              <a:rPr sz="1147" spc="4" dirty="0">
                <a:latin typeface="Helvetica"/>
                <a:cs typeface="Helvetica"/>
              </a:rPr>
              <a:t>output</a:t>
            </a:r>
            <a:endParaRPr sz="1147">
              <a:latin typeface="Helvetica"/>
              <a:cs typeface="Helvetica"/>
            </a:endParaRPr>
          </a:p>
        </p:txBody>
      </p:sp>
      <p:sp>
        <p:nvSpPr>
          <p:cNvPr id="112" name="object 112"/>
          <p:cNvSpPr/>
          <p:nvPr/>
        </p:nvSpPr>
        <p:spPr>
          <a:xfrm>
            <a:off x="4308790" y="4385345"/>
            <a:ext cx="887741" cy="539542"/>
          </a:xfrm>
          <a:prstGeom prst="rect">
            <a:avLst/>
          </a:prstGeom>
          <a:blipFill>
            <a:blip r:embed="rId6" cstate="print"/>
            <a:stretch>
              <a:fillRect/>
            </a:stretch>
          </a:blipFill>
        </p:spPr>
        <p:txBody>
          <a:bodyPr wrap="square" lIns="0" tIns="0" rIns="0" bIns="0" rtlCol="0"/>
          <a:lstStyle/>
          <a:p>
            <a:endParaRPr/>
          </a:p>
        </p:txBody>
      </p:sp>
      <p:sp>
        <p:nvSpPr>
          <p:cNvPr id="113" name="object 113"/>
          <p:cNvSpPr/>
          <p:nvPr/>
        </p:nvSpPr>
        <p:spPr>
          <a:xfrm>
            <a:off x="4367356" y="4443912"/>
            <a:ext cx="697566" cy="349063"/>
          </a:xfrm>
          <a:custGeom>
            <a:avLst/>
            <a:gdLst/>
            <a:ahLst/>
            <a:cxnLst/>
            <a:rect l="l" t="t" r="r" b="b"/>
            <a:pathLst>
              <a:path w="790575" h="395604">
                <a:moveTo>
                  <a:pt x="0" y="0"/>
                </a:moveTo>
                <a:lnTo>
                  <a:pt x="790008" y="0"/>
                </a:lnTo>
                <a:lnTo>
                  <a:pt x="790008" y="395384"/>
                </a:lnTo>
                <a:lnTo>
                  <a:pt x="0" y="395384"/>
                </a:lnTo>
                <a:lnTo>
                  <a:pt x="0" y="0"/>
                </a:lnTo>
                <a:close/>
              </a:path>
            </a:pathLst>
          </a:custGeom>
          <a:solidFill>
            <a:srgbClr val="FFD300"/>
          </a:solidFill>
        </p:spPr>
        <p:txBody>
          <a:bodyPr wrap="square" lIns="0" tIns="0" rIns="0" bIns="0" rtlCol="0"/>
          <a:lstStyle/>
          <a:p>
            <a:endParaRPr/>
          </a:p>
        </p:txBody>
      </p:sp>
      <p:sp>
        <p:nvSpPr>
          <p:cNvPr id="114" name="object 114"/>
          <p:cNvSpPr/>
          <p:nvPr/>
        </p:nvSpPr>
        <p:spPr>
          <a:xfrm>
            <a:off x="4367356" y="444391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15" name="object 115"/>
          <p:cNvSpPr/>
          <p:nvPr/>
        </p:nvSpPr>
        <p:spPr>
          <a:xfrm>
            <a:off x="4364554" y="4423140"/>
            <a:ext cx="351000" cy="458140"/>
          </a:xfrm>
          <a:prstGeom prst="rect">
            <a:avLst/>
          </a:prstGeom>
          <a:blipFill>
            <a:blip r:embed="rId7" cstate="print"/>
            <a:stretch>
              <a:fillRect/>
            </a:stretch>
          </a:blipFill>
        </p:spPr>
        <p:txBody>
          <a:bodyPr wrap="square" lIns="0" tIns="0" rIns="0" bIns="0" rtlCol="0"/>
          <a:lstStyle/>
          <a:p>
            <a:endParaRPr/>
          </a:p>
        </p:txBody>
      </p:sp>
      <p:sp>
        <p:nvSpPr>
          <p:cNvPr id="116" name="object 116"/>
          <p:cNvSpPr/>
          <p:nvPr/>
        </p:nvSpPr>
        <p:spPr>
          <a:xfrm>
            <a:off x="4424061" y="4481706"/>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17" name="object 117"/>
          <p:cNvSpPr/>
          <p:nvPr/>
        </p:nvSpPr>
        <p:spPr>
          <a:xfrm>
            <a:off x="4424060"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18" name="object 118"/>
          <p:cNvSpPr/>
          <p:nvPr/>
        </p:nvSpPr>
        <p:spPr>
          <a:xfrm>
            <a:off x="4577160" y="4423140"/>
            <a:ext cx="351000" cy="458140"/>
          </a:xfrm>
          <a:prstGeom prst="rect">
            <a:avLst/>
          </a:prstGeom>
          <a:blipFill>
            <a:blip r:embed="rId7" cstate="print"/>
            <a:stretch>
              <a:fillRect/>
            </a:stretch>
          </a:blipFill>
        </p:spPr>
        <p:txBody>
          <a:bodyPr wrap="square" lIns="0" tIns="0" rIns="0" bIns="0" rtlCol="0"/>
          <a:lstStyle/>
          <a:p>
            <a:endParaRPr/>
          </a:p>
        </p:txBody>
      </p:sp>
      <p:sp>
        <p:nvSpPr>
          <p:cNvPr id="119" name="object 119"/>
          <p:cNvSpPr/>
          <p:nvPr/>
        </p:nvSpPr>
        <p:spPr>
          <a:xfrm>
            <a:off x="4636666" y="4481706"/>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8" y="219396"/>
                </a:lnTo>
                <a:lnTo>
                  <a:pt x="179573" y="174762"/>
                </a:lnTo>
                <a:lnTo>
                  <a:pt x="179573" y="128363"/>
                </a:lnTo>
                <a:lnTo>
                  <a:pt x="171058"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20" name="object 120"/>
          <p:cNvSpPr/>
          <p:nvPr/>
        </p:nvSpPr>
        <p:spPr>
          <a:xfrm>
            <a:off x="4636666"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21" name="object 121"/>
          <p:cNvSpPr/>
          <p:nvPr/>
        </p:nvSpPr>
        <p:spPr>
          <a:xfrm>
            <a:off x="4789766" y="4423140"/>
            <a:ext cx="351000" cy="458140"/>
          </a:xfrm>
          <a:prstGeom prst="rect">
            <a:avLst/>
          </a:prstGeom>
          <a:blipFill>
            <a:blip r:embed="rId7" cstate="print"/>
            <a:stretch>
              <a:fillRect/>
            </a:stretch>
          </a:blipFill>
        </p:spPr>
        <p:txBody>
          <a:bodyPr wrap="square" lIns="0" tIns="0" rIns="0" bIns="0" rtlCol="0"/>
          <a:lstStyle/>
          <a:p>
            <a:endParaRPr/>
          </a:p>
        </p:txBody>
      </p:sp>
      <p:sp>
        <p:nvSpPr>
          <p:cNvPr id="122" name="object 122"/>
          <p:cNvSpPr/>
          <p:nvPr/>
        </p:nvSpPr>
        <p:spPr>
          <a:xfrm>
            <a:off x="4849271" y="4481706"/>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8" y="258735"/>
                </a:lnTo>
                <a:lnTo>
                  <a:pt x="171058" y="219396"/>
                </a:lnTo>
                <a:lnTo>
                  <a:pt x="179573" y="174762"/>
                </a:lnTo>
                <a:lnTo>
                  <a:pt x="179573" y="128363"/>
                </a:lnTo>
                <a:lnTo>
                  <a:pt x="171058" y="83730"/>
                </a:lnTo>
                <a:lnTo>
                  <a:pt x="154028" y="44392"/>
                </a:lnTo>
                <a:lnTo>
                  <a:pt x="123974" y="11098"/>
                </a:lnTo>
                <a:lnTo>
                  <a:pt x="89787" y="0"/>
                </a:lnTo>
                <a:close/>
              </a:path>
            </a:pathLst>
          </a:custGeom>
          <a:solidFill>
            <a:srgbClr val="F39019"/>
          </a:solidFill>
        </p:spPr>
        <p:txBody>
          <a:bodyPr wrap="square" lIns="0" tIns="0" rIns="0" bIns="0" rtlCol="0"/>
          <a:lstStyle/>
          <a:p>
            <a:endParaRPr/>
          </a:p>
        </p:txBody>
      </p:sp>
      <p:sp>
        <p:nvSpPr>
          <p:cNvPr id="123" name="object 123"/>
          <p:cNvSpPr/>
          <p:nvPr/>
        </p:nvSpPr>
        <p:spPr>
          <a:xfrm>
            <a:off x="4849272"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24" name="object 124"/>
          <p:cNvSpPr/>
          <p:nvPr/>
        </p:nvSpPr>
        <p:spPr>
          <a:xfrm>
            <a:off x="4308790" y="5466836"/>
            <a:ext cx="887741" cy="539542"/>
          </a:xfrm>
          <a:prstGeom prst="rect">
            <a:avLst/>
          </a:prstGeom>
          <a:blipFill>
            <a:blip r:embed="rId6" cstate="print"/>
            <a:stretch>
              <a:fillRect/>
            </a:stretch>
          </a:blipFill>
        </p:spPr>
        <p:txBody>
          <a:bodyPr wrap="square" lIns="0" tIns="0" rIns="0" bIns="0" rtlCol="0"/>
          <a:lstStyle/>
          <a:p>
            <a:endParaRPr dirty="0"/>
          </a:p>
        </p:txBody>
      </p:sp>
      <p:sp>
        <p:nvSpPr>
          <p:cNvPr id="125" name="object 125"/>
          <p:cNvSpPr/>
          <p:nvPr/>
        </p:nvSpPr>
        <p:spPr>
          <a:xfrm>
            <a:off x="4367356" y="5525402"/>
            <a:ext cx="697566" cy="349063"/>
          </a:xfrm>
          <a:custGeom>
            <a:avLst/>
            <a:gdLst/>
            <a:ahLst/>
            <a:cxnLst/>
            <a:rect l="l" t="t" r="r" b="b"/>
            <a:pathLst>
              <a:path w="790575" h="395604">
                <a:moveTo>
                  <a:pt x="0" y="0"/>
                </a:moveTo>
                <a:lnTo>
                  <a:pt x="790008" y="0"/>
                </a:lnTo>
                <a:lnTo>
                  <a:pt x="790008" y="395383"/>
                </a:lnTo>
                <a:lnTo>
                  <a:pt x="0" y="395383"/>
                </a:lnTo>
                <a:lnTo>
                  <a:pt x="0" y="0"/>
                </a:lnTo>
                <a:close/>
              </a:path>
            </a:pathLst>
          </a:custGeom>
          <a:solidFill>
            <a:srgbClr val="AAD3F9"/>
          </a:solidFill>
        </p:spPr>
        <p:txBody>
          <a:bodyPr wrap="square" lIns="0" tIns="0" rIns="0" bIns="0" rtlCol="0"/>
          <a:lstStyle/>
          <a:p>
            <a:endParaRPr/>
          </a:p>
        </p:txBody>
      </p:sp>
      <p:sp>
        <p:nvSpPr>
          <p:cNvPr id="126" name="object 126"/>
          <p:cNvSpPr/>
          <p:nvPr/>
        </p:nvSpPr>
        <p:spPr>
          <a:xfrm>
            <a:off x="4367356"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27" name="object 127"/>
          <p:cNvSpPr/>
          <p:nvPr/>
        </p:nvSpPr>
        <p:spPr>
          <a:xfrm>
            <a:off x="4364554" y="5504629"/>
            <a:ext cx="351000" cy="458140"/>
          </a:xfrm>
          <a:prstGeom prst="rect">
            <a:avLst/>
          </a:prstGeom>
          <a:blipFill>
            <a:blip r:embed="rId7" cstate="print"/>
            <a:stretch>
              <a:fillRect/>
            </a:stretch>
          </a:blipFill>
        </p:spPr>
        <p:txBody>
          <a:bodyPr wrap="square" lIns="0" tIns="0" rIns="0" bIns="0" rtlCol="0"/>
          <a:lstStyle/>
          <a:p>
            <a:endParaRPr/>
          </a:p>
        </p:txBody>
      </p:sp>
      <p:sp>
        <p:nvSpPr>
          <p:cNvPr id="128" name="object 128"/>
          <p:cNvSpPr/>
          <p:nvPr/>
        </p:nvSpPr>
        <p:spPr>
          <a:xfrm>
            <a:off x="4424061" y="5563195"/>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129" name="object 129"/>
          <p:cNvSpPr/>
          <p:nvPr/>
        </p:nvSpPr>
        <p:spPr>
          <a:xfrm>
            <a:off x="4424060"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0" name="object 130"/>
          <p:cNvSpPr/>
          <p:nvPr/>
        </p:nvSpPr>
        <p:spPr>
          <a:xfrm>
            <a:off x="4577160" y="5504629"/>
            <a:ext cx="351000" cy="458140"/>
          </a:xfrm>
          <a:prstGeom prst="rect">
            <a:avLst/>
          </a:prstGeom>
          <a:blipFill>
            <a:blip r:embed="rId7" cstate="print"/>
            <a:stretch>
              <a:fillRect/>
            </a:stretch>
          </a:blipFill>
        </p:spPr>
        <p:txBody>
          <a:bodyPr wrap="square" lIns="0" tIns="0" rIns="0" bIns="0" rtlCol="0"/>
          <a:lstStyle/>
          <a:p>
            <a:endParaRPr/>
          </a:p>
        </p:txBody>
      </p:sp>
      <p:sp>
        <p:nvSpPr>
          <p:cNvPr id="131" name="object 131"/>
          <p:cNvSpPr/>
          <p:nvPr/>
        </p:nvSpPr>
        <p:spPr>
          <a:xfrm>
            <a:off x="4636666" y="5563195"/>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8" y="219397"/>
                </a:lnTo>
                <a:lnTo>
                  <a:pt x="179573" y="174763"/>
                </a:lnTo>
                <a:lnTo>
                  <a:pt x="179573" y="128364"/>
                </a:lnTo>
                <a:lnTo>
                  <a:pt x="171058"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132" name="object 132"/>
          <p:cNvSpPr/>
          <p:nvPr/>
        </p:nvSpPr>
        <p:spPr>
          <a:xfrm>
            <a:off x="4636666"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3" name="object 133"/>
          <p:cNvSpPr/>
          <p:nvPr/>
        </p:nvSpPr>
        <p:spPr>
          <a:xfrm>
            <a:off x="4789766" y="5504629"/>
            <a:ext cx="351000" cy="458140"/>
          </a:xfrm>
          <a:prstGeom prst="rect">
            <a:avLst/>
          </a:prstGeom>
          <a:blipFill>
            <a:blip r:embed="rId7" cstate="print"/>
            <a:stretch>
              <a:fillRect/>
            </a:stretch>
          </a:blipFill>
        </p:spPr>
        <p:txBody>
          <a:bodyPr wrap="square" lIns="0" tIns="0" rIns="0" bIns="0" rtlCol="0"/>
          <a:lstStyle/>
          <a:p>
            <a:endParaRPr/>
          </a:p>
        </p:txBody>
      </p:sp>
      <p:sp>
        <p:nvSpPr>
          <p:cNvPr id="134" name="object 134"/>
          <p:cNvSpPr/>
          <p:nvPr/>
        </p:nvSpPr>
        <p:spPr>
          <a:xfrm>
            <a:off x="4849271" y="5563195"/>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8" y="258735"/>
                </a:lnTo>
                <a:lnTo>
                  <a:pt x="171058" y="219397"/>
                </a:lnTo>
                <a:lnTo>
                  <a:pt x="179573" y="174763"/>
                </a:lnTo>
                <a:lnTo>
                  <a:pt x="179573" y="128364"/>
                </a:lnTo>
                <a:lnTo>
                  <a:pt x="171058" y="83730"/>
                </a:lnTo>
                <a:lnTo>
                  <a:pt x="154028" y="44391"/>
                </a:lnTo>
                <a:lnTo>
                  <a:pt x="123974" y="11097"/>
                </a:lnTo>
                <a:lnTo>
                  <a:pt x="89787" y="0"/>
                </a:lnTo>
                <a:close/>
              </a:path>
            </a:pathLst>
          </a:custGeom>
          <a:solidFill>
            <a:srgbClr val="0365C0"/>
          </a:solidFill>
        </p:spPr>
        <p:txBody>
          <a:bodyPr wrap="square" lIns="0" tIns="0" rIns="0" bIns="0" rtlCol="0"/>
          <a:lstStyle/>
          <a:p>
            <a:endParaRPr/>
          </a:p>
        </p:txBody>
      </p:sp>
      <p:sp>
        <p:nvSpPr>
          <p:cNvPr id="135" name="object 135"/>
          <p:cNvSpPr/>
          <p:nvPr/>
        </p:nvSpPr>
        <p:spPr>
          <a:xfrm>
            <a:off x="4849272"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36" name="object 136"/>
          <p:cNvSpPr/>
          <p:nvPr/>
        </p:nvSpPr>
        <p:spPr>
          <a:xfrm>
            <a:off x="4308790" y="4926091"/>
            <a:ext cx="887741" cy="539542"/>
          </a:xfrm>
          <a:prstGeom prst="rect">
            <a:avLst/>
          </a:prstGeom>
          <a:blipFill>
            <a:blip r:embed="rId6" cstate="print"/>
            <a:stretch>
              <a:fillRect/>
            </a:stretch>
          </a:blipFill>
        </p:spPr>
        <p:txBody>
          <a:bodyPr wrap="square" lIns="0" tIns="0" rIns="0" bIns="0" rtlCol="0"/>
          <a:lstStyle/>
          <a:p>
            <a:endParaRPr/>
          </a:p>
        </p:txBody>
      </p:sp>
      <p:sp>
        <p:nvSpPr>
          <p:cNvPr id="137" name="object 137"/>
          <p:cNvSpPr/>
          <p:nvPr/>
        </p:nvSpPr>
        <p:spPr>
          <a:xfrm>
            <a:off x="4367356" y="4984657"/>
            <a:ext cx="697566" cy="349063"/>
          </a:xfrm>
          <a:custGeom>
            <a:avLst/>
            <a:gdLst/>
            <a:ahLst/>
            <a:cxnLst/>
            <a:rect l="l" t="t" r="r" b="b"/>
            <a:pathLst>
              <a:path w="790575" h="395604">
                <a:moveTo>
                  <a:pt x="0" y="0"/>
                </a:moveTo>
                <a:lnTo>
                  <a:pt x="790008" y="0"/>
                </a:lnTo>
                <a:lnTo>
                  <a:pt x="790008" y="395382"/>
                </a:lnTo>
                <a:lnTo>
                  <a:pt x="0" y="395382"/>
                </a:lnTo>
                <a:lnTo>
                  <a:pt x="0" y="0"/>
                </a:lnTo>
                <a:close/>
              </a:path>
            </a:pathLst>
          </a:custGeom>
          <a:solidFill>
            <a:srgbClr val="DCDEE0"/>
          </a:solidFill>
        </p:spPr>
        <p:txBody>
          <a:bodyPr wrap="square" lIns="0" tIns="0" rIns="0" bIns="0" rtlCol="0"/>
          <a:lstStyle/>
          <a:p>
            <a:endParaRPr/>
          </a:p>
        </p:txBody>
      </p:sp>
      <p:sp>
        <p:nvSpPr>
          <p:cNvPr id="138" name="object 138"/>
          <p:cNvSpPr/>
          <p:nvPr/>
        </p:nvSpPr>
        <p:spPr>
          <a:xfrm>
            <a:off x="4367356" y="4984657"/>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39" name="object 139"/>
          <p:cNvSpPr/>
          <p:nvPr/>
        </p:nvSpPr>
        <p:spPr>
          <a:xfrm>
            <a:off x="4424061" y="5022450"/>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140" name="object 140"/>
          <p:cNvSpPr/>
          <p:nvPr/>
        </p:nvSpPr>
        <p:spPr>
          <a:xfrm>
            <a:off x="4424060"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1" name="object 141"/>
          <p:cNvSpPr/>
          <p:nvPr/>
        </p:nvSpPr>
        <p:spPr>
          <a:xfrm>
            <a:off x="4636666" y="5022450"/>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8" y="219398"/>
                </a:lnTo>
                <a:lnTo>
                  <a:pt x="179573" y="174763"/>
                </a:lnTo>
                <a:lnTo>
                  <a:pt x="179573" y="128364"/>
                </a:lnTo>
                <a:lnTo>
                  <a:pt x="171058"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142" name="object 142"/>
          <p:cNvSpPr/>
          <p:nvPr/>
        </p:nvSpPr>
        <p:spPr>
          <a:xfrm>
            <a:off x="4636666"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3" name="object 143"/>
          <p:cNvSpPr/>
          <p:nvPr/>
        </p:nvSpPr>
        <p:spPr>
          <a:xfrm>
            <a:off x="4849271" y="5022450"/>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8" y="258736"/>
                </a:lnTo>
                <a:lnTo>
                  <a:pt x="171058" y="219398"/>
                </a:lnTo>
                <a:lnTo>
                  <a:pt x="179573" y="174763"/>
                </a:lnTo>
                <a:lnTo>
                  <a:pt x="179573" y="128364"/>
                </a:lnTo>
                <a:lnTo>
                  <a:pt x="171058" y="83730"/>
                </a:lnTo>
                <a:lnTo>
                  <a:pt x="154028" y="44392"/>
                </a:lnTo>
                <a:lnTo>
                  <a:pt x="123974" y="11098"/>
                </a:lnTo>
                <a:lnTo>
                  <a:pt x="89787" y="0"/>
                </a:lnTo>
                <a:close/>
              </a:path>
            </a:pathLst>
          </a:custGeom>
          <a:solidFill>
            <a:srgbClr val="A6AAA9"/>
          </a:solidFill>
        </p:spPr>
        <p:txBody>
          <a:bodyPr wrap="square" lIns="0" tIns="0" rIns="0" bIns="0" rtlCol="0"/>
          <a:lstStyle/>
          <a:p>
            <a:endParaRPr/>
          </a:p>
        </p:txBody>
      </p:sp>
      <p:sp>
        <p:nvSpPr>
          <p:cNvPr id="144" name="object 144"/>
          <p:cNvSpPr/>
          <p:nvPr/>
        </p:nvSpPr>
        <p:spPr>
          <a:xfrm>
            <a:off x="4849272"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45" name="object 145"/>
          <p:cNvSpPr/>
          <p:nvPr/>
        </p:nvSpPr>
        <p:spPr>
          <a:xfrm>
            <a:off x="4715889" y="5390618"/>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146" name="object 146"/>
          <p:cNvSpPr/>
          <p:nvPr/>
        </p:nvSpPr>
        <p:spPr>
          <a:xfrm>
            <a:off x="4674287" y="5316081"/>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47" name="object 147"/>
          <p:cNvSpPr/>
          <p:nvPr/>
        </p:nvSpPr>
        <p:spPr>
          <a:xfrm>
            <a:off x="4717283" y="4838244"/>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148" name="object 148"/>
          <p:cNvSpPr/>
          <p:nvPr/>
        </p:nvSpPr>
        <p:spPr>
          <a:xfrm>
            <a:off x="4675681" y="476370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49" name="object 149"/>
          <p:cNvSpPr/>
          <p:nvPr/>
        </p:nvSpPr>
        <p:spPr>
          <a:xfrm>
            <a:off x="5137319" y="4385345"/>
            <a:ext cx="887741" cy="539542"/>
          </a:xfrm>
          <a:prstGeom prst="rect">
            <a:avLst/>
          </a:prstGeom>
          <a:blipFill>
            <a:blip r:embed="rId6" cstate="print"/>
            <a:stretch>
              <a:fillRect/>
            </a:stretch>
          </a:blipFill>
        </p:spPr>
        <p:txBody>
          <a:bodyPr wrap="square" lIns="0" tIns="0" rIns="0" bIns="0" rtlCol="0"/>
          <a:lstStyle/>
          <a:p>
            <a:endParaRPr/>
          </a:p>
        </p:txBody>
      </p:sp>
      <p:sp>
        <p:nvSpPr>
          <p:cNvPr id="150" name="object 150"/>
          <p:cNvSpPr/>
          <p:nvPr/>
        </p:nvSpPr>
        <p:spPr>
          <a:xfrm>
            <a:off x="5195886" y="4443912"/>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151" name="object 151"/>
          <p:cNvSpPr/>
          <p:nvPr/>
        </p:nvSpPr>
        <p:spPr>
          <a:xfrm>
            <a:off x="5195886" y="444391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52" name="object 152"/>
          <p:cNvSpPr/>
          <p:nvPr/>
        </p:nvSpPr>
        <p:spPr>
          <a:xfrm>
            <a:off x="5193084" y="4423140"/>
            <a:ext cx="351000" cy="458140"/>
          </a:xfrm>
          <a:prstGeom prst="rect">
            <a:avLst/>
          </a:prstGeom>
          <a:blipFill>
            <a:blip r:embed="rId7" cstate="print"/>
            <a:stretch>
              <a:fillRect/>
            </a:stretch>
          </a:blipFill>
        </p:spPr>
        <p:txBody>
          <a:bodyPr wrap="square" lIns="0" tIns="0" rIns="0" bIns="0" rtlCol="0"/>
          <a:lstStyle/>
          <a:p>
            <a:endParaRPr/>
          </a:p>
        </p:txBody>
      </p:sp>
      <p:sp>
        <p:nvSpPr>
          <p:cNvPr id="153" name="object 153"/>
          <p:cNvSpPr/>
          <p:nvPr/>
        </p:nvSpPr>
        <p:spPr>
          <a:xfrm>
            <a:off x="5252590" y="4481706"/>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7" y="258735"/>
                </a:lnTo>
                <a:lnTo>
                  <a:pt x="171058" y="219396"/>
                </a:lnTo>
                <a:lnTo>
                  <a:pt x="179573" y="174762"/>
                </a:lnTo>
                <a:lnTo>
                  <a:pt x="179573" y="128363"/>
                </a:lnTo>
                <a:lnTo>
                  <a:pt x="171058" y="83730"/>
                </a:lnTo>
                <a:lnTo>
                  <a:pt x="154027" y="44392"/>
                </a:lnTo>
                <a:lnTo>
                  <a:pt x="123974" y="11098"/>
                </a:lnTo>
                <a:lnTo>
                  <a:pt x="89787" y="0"/>
                </a:lnTo>
                <a:close/>
              </a:path>
            </a:pathLst>
          </a:custGeom>
          <a:solidFill>
            <a:srgbClr val="F39019"/>
          </a:solidFill>
        </p:spPr>
        <p:txBody>
          <a:bodyPr wrap="square" lIns="0" tIns="0" rIns="0" bIns="0" rtlCol="0"/>
          <a:lstStyle/>
          <a:p>
            <a:endParaRPr/>
          </a:p>
        </p:txBody>
      </p:sp>
      <p:sp>
        <p:nvSpPr>
          <p:cNvPr id="154" name="object 154"/>
          <p:cNvSpPr/>
          <p:nvPr/>
        </p:nvSpPr>
        <p:spPr>
          <a:xfrm>
            <a:off x="5252589"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55" name="object 155"/>
          <p:cNvSpPr/>
          <p:nvPr/>
        </p:nvSpPr>
        <p:spPr>
          <a:xfrm>
            <a:off x="5405689" y="4423140"/>
            <a:ext cx="351000" cy="458140"/>
          </a:xfrm>
          <a:prstGeom prst="rect">
            <a:avLst/>
          </a:prstGeom>
          <a:blipFill>
            <a:blip r:embed="rId7" cstate="print"/>
            <a:stretch>
              <a:fillRect/>
            </a:stretch>
          </a:blipFill>
        </p:spPr>
        <p:txBody>
          <a:bodyPr wrap="square" lIns="0" tIns="0" rIns="0" bIns="0" rtlCol="0"/>
          <a:lstStyle/>
          <a:p>
            <a:endParaRPr/>
          </a:p>
        </p:txBody>
      </p:sp>
      <p:sp>
        <p:nvSpPr>
          <p:cNvPr id="156" name="object 156"/>
          <p:cNvSpPr/>
          <p:nvPr/>
        </p:nvSpPr>
        <p:spPr>
          <a:xfrm>
            <a:off x="5465196" y="4481706"/>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57" name="object 157"/>
          <p:cNvSpPr/>
          <p:nvPr/>
        </p:nvSpPr>
        <p:spPr>
          <a:xfrm>
            <a:off x="5465195"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58" name="object 158"/>
          <p:cNvSpPr/>
          <p:nvPr/>
        </p:nvSpPr>
        <p:spPr>
          <a:xfrm>
            <a:off x="5618295" y="4423140"/>
            <a:ext cx="351000" cy="458140"/>
          </a:xfrm>
          <a:prstGeom prst="rect">
            <a:avLst/>
          </a:prstGeom>
          <a:blipFill>
            <a:blip r:embed="rId7" cstate="print"/>
            <a:stretch>
              <a:fillRect/>
            </a:stretch>
          </a:blipFill>
        </p:spPr>
        <p:txBody>
          <a:bodyPr wrap="square" lIns="0" tIns="0" rIns="0" bIns="0" rtlCol="0"/>
          <a:lstStyle/>
          <a:p>
            <a:endParaRPr/>
          </a:p>
        </p:txBody>
      </p:sp>
      <p:sp>
        <p:nvSpPr>
          <p:cNvPr id="159" name="object 159"/>
          <p:cNvSpPr/>
          <p:nvPr/>
        </p:nvSpPr>
        <p:spPr>
          <a:xfrm>
            <a:off x="5677801" y="4481706"/>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7" y="219396"/>
                </a:lnTo>
                <a:lnTo>
                  <a:pt x="179572" y="174762"/>
                </a:lnTo>
                <a:lnTo>
                  <a:pt x="179572" y="128363"/>
                </a:lnTo>
                <a:lnTo>
                  <a:pt x="171057"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60" name="object 160"/>
          <p:cNvSpPr/>
          <p:nvPr/>
        </p:nvSpPr>
        <p:spPr>
          <a:xfrm>
            <a:off x="5677801"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61" name="object 161"/>
          <p:cNvSpPr/>
          <p:nvPr/>
        </p:nvSpPr>
        <p:spPr>
          <a:xfrm>
            <a:off x="5137319" y="5466836"/>
            <a:ext cx="887741" cy="539542"/>
          </a:xfrm>
          <a:prstGeom prst="rect">
            <a:avLst/>
          </a:prstGeom>
          <a:blipFill>
            <a:blip r:embed="rId6" cstate="print"/>
            <a:stretch>
              <a:fillRect/>
            </a:stretch>
          </a:blipFill>
        </p:spPr>
        <p:txBody>
          <a:bodyPr wrap="square" lIns="0" tIns="0" rIns="0" bIns="0" rtlCol="0"/>
          <a:lstStyle/>
          <a:p>
            <a:endParaRPr/>
          </a:p>
        </p:txBody>
      </p:sp>
      <p:sp>
        <p:nvSpPr>
          <p:cNvPr id="162" name="object 162"/>
          <p:cNvSpPr/>
          <p:nvPr/>
        </p:nvSpPr>
        <p:spPr>
          <a:xfrm>
            <a:off x="5195886"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163" name="object 163"/>
          <p:cNvSpPr/>
          <p:nvPr/>
        </p:nvSpPr>
        <p:spPr>
          <a:xfrm>
            <a:off x="5195886"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64" name="object 164"/>
          <p:cNvSpPr/>
          <p:nvPr/>
        </p:nvSpPr>
        <p:spPr>
          <a:xfrm>
            <a:off x="5193084" y="5504629"/>
            <a:ext cx="351000" cy="458140"/>
          </a:xfrm>
          <a:prstGeom prst="rect">
            <a:avLst/>
          </a:prstGeom>
          <a:blipFill>
            <a:blip r:embed="rId7" cstate="print"/>
            <a:stretch>
              <a:fillRect/>
            </a:stretch>
          </a:blipFill>
        </p:spPr>
        <p:txBody>
          <a:bodyPr wrap="square" lIns="0" tIns="0" rIns="0" bIns="0" rtlCol="0"/>
          <a:lstStyle/>
          <a:p>
            <a:endParaRPr/>
          </a:p>
        </p:txBody>
      </p:sp>
      <p:sp>
        <p:nvSpPr>
          <p:cNvPr id="165" name="object 165"/>
          <p:cNvSpPr/>
          <p:nvPr/>
        </p:nvSpPr>
        <p:spPr>
          <a:xfrm>
            <a:off x="5252590" y="5563195"/>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7" y="258735"/>
                </a:lnTo>
                <a:lnTo>
                  <a:pt x="171058" y="219397"/>
                </a:lnTo>
                <a:lnTo>
                  <a:pt x="179573" y="174763"/>
                </a:lnTo>
                <a:lnTo>
                  <a:pt x="179573" y="128364"/>
                </a:lnTo>
                <a:lnTo>
                  <a:pt x="171058" y="83730"/>
                </a:lnTo>
                <a:lnTo>
                  <a:pt x="154027" y="44391"/>
                </a:lnTo>
                <a:lnTo>
                  <a:pt x="123974" y="11097"/>
                </a:lnTo>
                <a:lnTo>
                  <a:pt x="89787" y="0"/>
                </a:lnTo>
                <a:close/>
              </a:path>
            </a:pathLst>
          </a:custGeom>
          <a:solidFill>
            <a:srgbClr val="0365C0"/>
          </a:solidFill>
        </p:spPr>
        <p:txBody>
          <a:bodyPr wrap="square" lIns="0" tIns="0" rIns="0" bIns="0" rtlCol="0"/>
          <a:lstStyle/>
          <a:p>
            <a:endParaRPr/>
          </a:p>
        </p:txBody>
      </p:sp>
      <p:sp>
        <p:nvSpPr>
          <p:cNvPr id="166" name="object 166"/>
          <p:cNvSpPr/>
          <p:nvPr/>
        </p:nvSpPr>
        <p:spPr>
          <a:xfrm>
            <a:off x="5252589"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67" name="object 167"/>
          <p:cNvSpPr/>
          <p:nvPr/>
        </p:nvSpPr>
        <p:spPr>
          <a:xfrm>
            <a:off x="5405689" y="5504629"/>
            <a:ext cx="351000" cy="458140"/>
          </a:xfrm>
          <a:prstGeom prst="rect">
            <a:avLst/>
          </a:prstGeom>
          <a:blipFill>
            <a:blip r:embed="rId7" cstate="print"/>
            <a:stretch>
              <a:fillRect/>
            </a:stretch>
          </a:blipFill>
        </p:spPr>
        <p:txBody>
          <a:bodyPr wrap="square" lIns="0" tIns="0" rIns="0" bIns="0" rtlCol="0"/>
          <a:lstStyle/>
          <a:p>
            <a:endParaRPr/>
          </a:p>
        </p:txBody>
      </p:sp>
      <p:sp>
        <p:nvSpPr>
          <p:cNvPr id="168" name="object 168"/>
          <p:cNvSpPr/>
          <p:nvPr/>
        </p:nvSpPr>
        <p:spPr>
          <a:xfrm>
            <a:off x="5465196" y="5563195"/>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169" name="object 169"/>
          <p:cNvSpPr/>
          <p:nvPr/>
        </p:nvSpPr>
        <p:spPr>
          <a:xfrm>
            <a:off x="5465195"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0" name="object 170"/>
          <p:cNvSpPr/>
          <p:nvPr/>
        </p:nvSpPr>
        <p:spPr>
          <a:xfrm>
            <a:off x="5618295" y="5504629"/>
            <a:ext cx="351000" cy="458140"/>
          </a:xfrm>
          <a:prstGeom prst="rect">
            <a:avLst/>
          </a:prstGeom>
          <a:blipFill>
            <a:blip r:embed="rId7" cstate="print"/>
            <a:stretch>
              <a:fillRect/>
            </a:stretch>
          </a:blipFill>
        </p:spPr>
        <p:txBody>
          <a:bodyPr wrap="square" lIns="0" tIns="0" rIns="0" bIns="0" rtlCol="0"/>
          <a:lstStyle/>
          <a:p>
            <a:endParaRPr/>
          </a:p>
        </p:txBody>
      </p:sp>
      <p:sp>
        <p:nvSpPr>
          <p:cNvPr id="171" name="object 171"/>
          <p:cNvSpPr/>
          <p:nvPr/>
        </p:nvSpPr>
        <p:spPr>
          <a:xfrm>
            <a:off x="5677801" y="5563195"/>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7" y="219397"/>
                </a:lnTo>
                <a:lnTo>
                  <a:pt x="179572" y="174763"/>
                </a:lnTo>
                <a:lnTo>
                  <a:pt x="179572" y="128364"/>
                </a:lnTo>
                <a:lnTo>
                  <a:pt x="171057"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172" name="object 172"/>
          <p:cNvSpPr/>
          <p:nvPr/>
        </p:nvSpPr>
        <p:spPr>
          <a:xfrm>
            <a:off x="5677801"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3" name="object 173"/>
          <p:cNvSpPr/>
          <p:nvPr/>
        </p:nvSpPr>
        <p:spPr>
          <a:xfrm>
            <a:off x="5137319" y="4926091"/>
            <a:ext cx="887741" cy="539542"/>
          </a:xfrm>
          <a:prstGeom prst="rect">
            <a:avLst/>
          </a:prstGeom>
          <a:blipFill>
            <a:blip r:embed="rId6" cstate="print"/>
            <a:stretch>
              <a:fillRect/>
            </a:stretch>
          </a:blipFill>
        </p:spPr>
        <p:txBody>
          <a:bodyPr wrap="square" lIns="0" tIns="0" rIns="0" bIns="0" rtlCol="0"/>
          <a:lstStyle/>
          <a:p>
            <a:endParaRPr/>
          </a:p>
        </p:txBody>
      </p:sp>
      <p:sp>
        <p:nvSpPr>
          <p:cNvPr id="174" name="object 174"/>
          <p:cNvSpPr/>
          <p:nvPr/>
        </p:nvSpPr>
        <p:spPr>
          <a:xfrm>
            <a:off x="5195886" y="4984657"/>
            <a:ext cx="697566" cy="349063"/>
          </a:xfrm>
          <a:custGeom>
            <a:avLst/>
            <a:gdLst/>
            <a:ahLst/>
            <a:cxnLst/>
            <a:rect l="l" t="t" r="r" b="b"/>
            <a:pathLst>
              <a:path w="790575" h="395604">
                <a:moveTo>
                  <a:pt x="0" y="0"/>
                </a:moveTo>
                <a:lnTo>
                  <a:pt x="790009" y="0"/>
                </a:lnTo>
                <a:lnTo>
                  <a:pt x="790009" y="395382"/>
                </a:lnTo>
                <a:lnTo>
                  <a:pt x="0" y="395382"/>
                </a:lnTo>
                <a:lnTo>
                  <a:pt x="0" y="0"/>
                </a:lnTo>
                <a:close/>
              </a:path>
            </a:pathLst>
          </a:custGeom>
          <a:solidFill>
            <a:srgbClr val="DCDEE0"/>
          </a:solidFill>
        </p:spPr>
        <p:txBody>
          <a:bodyPr wrap="square" lIns="0" tIns="0" rIns="0" bIns="0" rtlCol="0"/>
          <a:lstStyle/>
          <a:p>
            <a:endParaRPr/>
          </a:p>
        </p:txBody>
      </p:sp>
      <p:sp>
        <p:nvSpPr>
          <p:cNvPr id="175" name="object 175"/>
          <p:cNvSpPr/>
          <p:nvPr/>
        </p:nvSpPr>
        <p:spPr>
          <a:xfrm>
            <a:off x="5195886" y="4984657"/>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76" name="object 176"/>
          <p:cNvSpPr/>
          <p:nvPr/>
        </p:nvSpPr>
        <p:spPr>
          <a:xfrm>
            <a:off x="5252590" y="5022450"/>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7" y="258736"/>
                </a:lnTo>
                <a:lnTo>
                  <a:pt x="171058" y="219398"/>
                </a:lnTo>
                <a:lnTo>
                  <a:pt x="179573" y="174763"/>
                </a:lnTo>
                <a:lnTo>
                  <a:pt x="179573" y="128364"/>
                </a:lnTo>
                <a:lnTo>
                  <a:pt x="171058" y="83730"/>
                </a:lnTo>
                <a:lnTo>
                  <a:pt x="154027" y="44392"/>
                </a:lnTo>
                <a:lnTo>
                  <a:pt x="123974" y="11098"/>
                </a:lnTo>
                <a:lnTo>
                  <a:pt x="89787" y="0"/>
                </a:lnTo>
                <a:close/>
              </a:path>
            </a:pathLst>
          </a:custGeom>
          <a:solidFill>
            <a:srgbClr val="A6AAA9"/>
          </a:solidFill>
        </p:spPr>
        <p:txBody>
          <a:bodyPr wrap="square" lIns="0" tIns="0" rIns="0" bIns="0" rtlCol="0"/>
          <a:lstStyle/>
          <a:p>
            <a:endParaRPr/>
          </a:p>
        </p:txBody>
      </p:sp>
      <p:sp>
        <p:nvSpPr>
          <p:cNvPr id="177" name="object 177"/>
          <p:cNvSpPr/>
          <p:nvPr/>
        </p:nvSpPr>
        <p:spPr>
          <a:xfrm>
            <a:off x="5252589"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78" name="object 178"/>
          <p:cNvSpPr/>
          <p:nvPr/>
        </p:nvSpPr>
        <p:spPr>
          <a:xfrm>
            <a:off x="5465196" y="5022450"/>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179" name="object 179"/>
          <p:cNvSpPr/>
          <p:nvPr/>
        </p:nvSpPr>
        <p:spPr>
          <a:xfrm>
            <a:off x="5465195"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80" name="object 180"/>
          <p:cNvSpPr/>
          <p:nvPr/>
        </p:nvSpPr>
        <p:spPr>
          <a:xfrm>
            <a:off x="5677801" y="5022450"/>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7" y="219398"/>
                </a:lnTo>
                <a:lnTo>
                  <a:pt x="179572" y="174763"/>
                </a:lnTo>
                <a:lnTo>
                  <a:pt x="179572" y="128364"/>
                </a:lnTo>
                <a:lnTo>
                  <a:pt x="171057"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181" name="object 181"/>
          <p:cNvSpPr/>
          <p:nvPr/>
        </p:nvSpPr>
        <p:spPr>
          <a:xfrm>
            <a:off x="5677801"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82" name="object 182"/>
          <p:cNvSpPr/>
          <p:nvPr/>
        </p:nvSpPr>
        <p:spPr>
          <a:xfrm>
            <a:off x="5544418" y="5390618"/>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183" name="object 183"/>
          <p:cNvSpPr/>
          <p:nvPr/>
        </p:nvSpPr>
        <p:spPr>
          <a:xfrm>
            <a:off x="5502817" y="5316081"/>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84" name="object 184"/>
          <p:cNvSpPr/>
          <p:nvPr/>
        </p:nvSpPr>
        <p:spPr>
          <a:xfrm>
            <a:off x="5545813" y="4838244"/>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185" name="object 185"/>
          <p:cNvSpPr/>
          <p:nvPr/>
        </p:nvSpPr>
        <p:spPr>
          <a:xfrm>
            <a:off x="5504212" y="4763708"/>
            <a:ext cx="83484" cy="83484"/>
          </a:xfrm>
          <a:custGeom>
            <a:avLst/>
            <a:gdLst/>
            <a:ahLst/>
            <a:cxnLst/>
            <a:rect l="l" t="t" r="r" b="b"/>
            <a:pathLst>
              <a:path w="94614"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186" name="object 186"/>
          <p:cNvSpPr/>
          <p:nvPr/>
        </p:nvSpPr>
        <p:spPr>
          <a:xfrm>
            <a:off x="5965848" y="4385345"/>
            <a:ext cx="887741" cy="539542"/>
          </a:xfrm>
          <a:prstGeom prst="rect">
            <a:avLst/>
          </a:prstGeom>
          <a:blipFill>
            <a:blip r:embed="rId6" cstate="print"/>
            <a:stretch>
              <a:fillRect/>
            </a:stretch>
          </a:blipFill>
        </p:spPr>
        <p:txBody>
          <a:bodyPr wrap="square" lIns="0" tIns="0" rIns="0" bIns="0" rtlCol="0"/>
          <a:lstStyle/>
          <a:p>
            <a:endParaRPr/>
          </a:p>
        </p:txBody>
      </p:sp>
      <p:sp>
        <p:nvSpPr>
          <p:cNvPr id="187" name="object 187"/>
          <p:cNvSpPr/>
          <p:nvPr/>
        </p:nvSpPr>
        <p:spPr>
          <a:xfrm>
            <a:off x="6024415" y="4443912"/>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188" name="object 188"/>
          <p:cNvSpPr/>
          <p:nvPr/>
        </p:nvSpPr>
        <p:spPr>
          <a:xfrm>
            <a:off x="6024415" y="444391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189" name="object 189"/>
          <p:cNvSpPr/>
          <p:nvPr/>
        </p:nvSpPr>
        <p:spPr>
          <a:xfrm>
            <a:off x="6021613" y="4423140"/>
            <a:ext cx="351000" cy="458140"/>
          </a:xfrm>
          <a:prstGeom prst="rect">
            <a:avLst/>
          </a:prstGeom>
          <a:blipFill>
            <a:blip r:embed="rId7" cstate="print"/>
            <a:stretch>
              <a:fillRect/>
            </a:stretch>
          </a:blipFill>
        </p:spPr>
        <p:txBody>
          <a:bodyPr wrap="square" lIns="0" tIns="0" rIns="0" bIns="0" rtlCol="0"/>
          <a:lstStyle/>
          <a:p>
            <a:endParaRPr/>
          </a:p>
        </p:txBody>
      </p:sp>
      <p:sp>
        <p:nvSpPr>
          <p:cNvPr id="190" name="object 190"/>
          <p:cNvSpPr/>
          <p:nvPr/>
        </p:nvSpPr>
        <p:spPr>
          <a:xfrm>
            <a:off x="6081120" y="4481706"/>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8" y="258735"/>
                </a:lnTo>
                <a:lnTo>
                  <a:pt x="171058" y="219396"/>
                </a:lnTo>
                <a:lnTo>
                  <a:pt x="179573" y="174762"/>
                </a:lnTo>
                <a:lnTo>
                  <a:pt x="179573" y="128363"/>
                </a:lnTo>
                <a:lnTo>
                  <a:pt x="171058" y="83730"/>
                </a:lnTo>
                <a:lnTo>
                  <a:pt x="154028" y="44392"/>
                </a:lnTo>
                <a:lnTo>
                  <a:pt x="123974" y="11098"/>
                </a:lnTo>
                <a:lnTo>
                  <a:pt x="89787" y="0"/>
                </a:lnTo>
                <a:close/>
              </a:path>
            </a:pathLst>
          </a:custGeom>
          <a:solidFill>
            <a:srgbClr val="F39019"/>
          </a:solidFill>
        </p:spPr>
        <p:txBody>
          <a:bodyPr wrap="square" lIns="0" tIns="0" rIns="0" bIns="0" rtlCol="0"/>
          <a:lstStyle/>
          <a:p>
            <a:endParaRPr/>
          </a:p>
        </p:txBody>
      </p:sp>
      <p:sp>
        <p:nvSpPr>
          <p:cNvPr id="191" name="object 191"/>
          <p:cNvSpPr/>
          <p:nvPr/>
        </p:nvSpPr>
        <p:spPr>
          <a:xfrm>
            <a:off x="6081120"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2" name="object 192"/>
          <p:cNvSpPr/>
          <p:nvPr/>
        </p:nvSpPr>
        <p:spPr>
          <a:xfrm>
            <a:off x="6234218" y="4423140"/>
            <a:ext cx="351000" cy="458140"/>
          </a:xfrm>
          <a:prstGeom prst="rect">
            <a:avLst/>
          </a:prstGeom>
          <a:blipFill>
            <a:blip r:embed="rId7" cstate="print"/>
            <a:stretch>
              <a:fillRect/>
            </a:stretch>
          </a:blipFill>
        </p:spPr>
        <p:txBody>
          <a:bodyPr wrap="square" lIns="0" tIns="0" rIns="0" bIns="0" rtlCol="0"/>
          <a:lstStyle/>
          <a:p>
            <a:endParaRPr/>
          </a:p>
        </p:txBody>
      </p:sp>
      <p:sp>
        <p:nvSpPr>
          <p:cNvPr id="193" name="object 193"/>
          <p:cNvSpPr/>
          <p:nvPr/>
        </p:nvSpPr>
        <p:spPr>
          <a:xfrm>
            <a:off x="6293724" y="4481706"/>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194" name="object 194"/>
          <p:cNvSpPr/>
          <p:nvPr/>
        </p:nvSpPr>
        <p:spPr>
          <a:xfrm>
            <a:off x="6293724"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5" name="object 195"/>
          <p:cNvSpPr/>
          <p:nvPr/>
        </p:nvSpPr>
        <p:spPr>
          <a:xfrm>
            <a:off x="6446824" y="4423140"/>
            <a:ext cx="351000" cy="458140"/>
          </a:xfrm>
          <a:prstGeom prst="rect">
            <a:avLst/>
          </a:prstGeom>
          <a:blipFill>
            <a:blip r:embed="rId7" cstate="print"/>
            <a:stretch>
              <a:fillRect/>
            </a:stretch>
          </a:blipFill>
        </p:spPr>
        <p:txBody>
          <a:bodyPr wrap="square" lIns="0" tIns="0" rIns="0" bIns="0" rtlCol="0"/>
          <a:lstStyle/>
          <a:p>
            <a:endParaRPr/>
          </a:p>
        </p:txBody>
      </p:sp>
      <p:sp>
        <p:nvSpPr>
          <p:cNvPr id="196" name="object 196"/>
          <p:cNvSpPr/>
          <p:nvPr/>
        </p:nvSpPr>
        <p:spPr>
          <a:xfrm>
            <a:off x="6506331" y="4481706"/>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8" y="219396"/>
                </a:lnTo>
                <a:lnTo>
                  <a:pt x="179573" y="174762"/>
                </a:lnTo>
                <a:lnTo>
                  <a:pt x="179573" y="128363"/>
                </a:lnTo>
                <a:lnTo>
                  <a:pt x="171058"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197" name="object 197"/>
          <p:cNvSpPr/>
          <p:nvPr/>
        </p:nvSpPr>
        <p:spPr>
          <a:xfrm>
            <a:off x="6506331"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198" name="object 198"/>
          <p:cNvSpPr/>
          <p:nvPr/>
        </p:nvSpPr>
        <p:spPr>
          <a:xfrm>
            <a:off x="5965848" y="5466836"/>
            <a:ext cx="887741" cy="539542"/>
          </a:xfrm>
          <a:prstGeom prst="rect">
            <a:avLst/>
          </a:prstGeom>
          <a:blipFill>
            <a:blip r:embed="rId6" cstate="print"/>
            <a:stretch>
              <a:fillRect/>
            </a:stretch>
          </a:blipFill>
        </p:spPr>
        <p:txBody>
          <a:bodyPr wrap="square" lIns="0" tIns="0" rIns="0" bIns="0" rtlCol="0"/>
          <a:lstStyle/>
          <a:p>
            <a:endParaRPr/>
          </a:p>
        </p:txBody>
      </p:sp>
      <p:sp>
        <p:nvSpPr>
          <p:cNvPr id="199" name="object 199"/>
          <p:cNvSpPr/>
          <p:nvPr/>
        </p:nvSpPr>
        <p:spPr>
          <a:xfrm>
            <a:off x="6024415"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200" name="object 200"/>
          <p:cNvSpPr/>
          <p:nvPr/>
        </p:nvSpPr>
        <p:spPr>
          <a:xfrm>
            <a:off x="6024415"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01" name="object 201"/>
          <p:cNvSpPr/>
          <p:nvPr/>
        </p:nvSpPr>
        <p:spPr>
          <a:xfrm>
            <a:off x="6021613" y="5504629"/>
            <a:ext cx="351000" cy="458140"/>
          </a:xfrm>
          <a:prstGeom prst="rect">
            <a:avLst/>
          </a:prstGeom>
          <a:blipFill>
            <a:blip r:embed="rId7" cstate="print"/>
            <a:stretch>
              <a:fillRect/>
            </a:stretch>
          </a:blipFill>
        </p:spPr>
        <p:txBody>
          <a:bodyPr wrap="square" lIns="0" tIns="0" rIns="0" bIns="0" rtlCol="0"/>
          <a:lstStyle/>
          <a:p>
            <a:endParaRPr/>
          </a:p>
        </p:txBody>
      </p:sp>
      <p:sp>
        <p:nvSpPr>
          <p:cNvPr id="202" name="object 202"/>
          <p:cNvSpPr/>
          <p:nvPr/>
        </p:nvSpPr>
        <p:spPr>
          <a:xfrm>
            <a:off x="6081120" y="5563195"/>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8" y="258735"/>
                </a:lnTo>
                <a:lnTo>
                  <a:pt x="171058" y="219397"/>
                </a:lnTo>
                <a:lnTo>
                  <a:pt x="179573" y="174763"/>
                </a:lnTo>
                <a:lnTo>
                  <a:pt x="179573" y="128364"/>
                </a:lnTo>
                <a:lnTo>
                  <a:pt x="171058" y="83730"/>
                </a:lnTo>
                <a:lnTo>
                  <a:pt x="154028" y="44391"/>
                </a:lnTo>
                <a:lnTo>
                  <a:pt x="123974" y="11097"/>
                </a:lnTo>
                <a:lnTo>
                  <a:pt x="89787" y="0"/>
                </a:lnTo>
                <a:close/>
              </a:path>
            </a:pathLst>
          </a:custGeom>
          <a:solidFill>
            <a:srgbClr val="0365C0"/>
          </a:solidFill>
        </p:spPr>
        <p:txBody>
          <a:bodyPr wrap="square" lIns="0" tIns="0" rIns="0" bIns="0" rtlCol="0"/>
          <a:lstStyle/>
          <a:p>
            <a:endParaRPr/>
          </a:p>
        </p:txBody>
      </p:sp>
      <p:sp>
        <p:nvSpPr>
          <p:cNvPr id="203" name="object 203"/>
          <p:cNvSpPr/>
          <p:nvPr/>
        </p:nvSpPr>
        <p:spPr>
          <a:xfrm>
            <a:off x="6081120"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04" name="object 204"/>
          <p:cNvSpPr/>
          <p:nvPr/>
        </p:nvSpPr>
        <p:spPr>
          <a:xfrm>
            <a:off x="6234218" y="5504629"/>
            <a:ext cx="351000" cy="458140"/>
          </a:xfrm>
          <a:prstGeom prst="rect">
            <a:avLst/>
          </a:prstGeom>
          <a:blipFill>
            <a:blip r:embed="rId7" cstate="print"/>
            <a:stretch>
              <a:fillRect/>
            </a:stretch>
          </a:blipFill>
        </p:spPr>
        <p:txBody>
          <a:bodyPr wrap="square" lIns="0" tIns="0" rIns="0" bIns="0" rtlCol="0"/>
          <a:lstStyle/>
          <a:p>
            <a:endParaRPr/>
          </a:p>
        </p:txBody>
      </p:sp>
      <p:sp>
        <p:nvSpPr>
          <p:cNvPr id="205" name="object 205"/>
          <p:cNvSpPr/>
          <p:nvPr/>
        </p:nvSpPr>
        <p:spPr>
          <a:xfrm>
            <a:off x="6293724" y="5563195"/>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206" name="object 206"/>
          <p:cNvSpPr/>
          <p:nvPr/>
        </p:nvSpPr>
        <p:spPr>
          <a:xfrm>
            <a:off x="6293724"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07" name="object 207"/>
          <p:cNvSpPr/>
          <p:nvPr/>
        </p:nvSpPr>
        <p:spPr>
          <a:xfrm>
            <a:off x="6446824" y="5504629"/>
            <a:ext cx="351000" cy="458140"/>
          </a:xfrm>
          <a:prstGeom prst="rect">
            <a:avLst/>
          </a:prstGeom>
          <a:blipFill>
            <a:blip r:embed="rId7" cstate="print"/>
            <a:stretch>
              <a:fillRect/>
            </a:stretch>
          </a:blipFill>
        </p:spPr>
        <p:txBody>
          <a:bodyPr wrap="square" lIns="0" tIns="0" rIns="0" bIns="0" rtlCol="0"/>
          <a:lstStyle/>
          <a:p>
            <a:endParaRPr/>
          </a:p>
        </p:txBody>
      </p:sp>
      <p:sp>
        <p:nvSpPr>
          <p:cNvPr id="208" name="object 208"/>
          <p:cNvSpPr/>
          <p:nvPr/>
        </p:nvSpPr>
        <p:spPr>
          <a:xfrm>
            <a:off x="6506331" y="5563195"/>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8" y="219397"/>
                </a:lnTo>
                <a:lnTo>
                  <a:pt x="179573" y="174763"/>
                </a:lnTo>
                <a:lnTo>
                  <a:pt x="179573" y="128364"/>
                </a:lnTo>
                <a:lnTo>
                  <a:pt x="171058"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209" name="object 209"/>
          <p:cNvSpPr/>
          <p:nvPr/>
        </p:nvSpPr>
        <p:spPr>
          <a:xfrm>
            <a:off x="6506331"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0" name="object 210"/>
          <p:cNvSpPr/>
          <p:nvPr/>
        </p:nvSpPr>
        <p:spPr>
          <a:xfrm>
            <a:off x="5965848" y="4926091"/>
            <a:ext cx="887741" cy="539542"/>
          </a:xfrm>
          <a:prstGeom prst="rect">
            <a:avLst/>
          </a:prstGeom>
          <a:blipFill>
            <a:blip r:embed="rId6" cstate="print"/>
            <a:stretch>
              <a:fillRect/>
            </a:stretch>
          </a:blipFill>
        </p:spPr>
        <p:txBody>
          <a:bodyPr wrap="square" lIns="0" tIns="0" rIns="0" bIns="0" rtlCol="0"/>
          <a:lstStyle/>
          <a:p>
            <a:endParaRPr/>
          </a:p>
        </p:txBody>
      </p:sp>
      <p:sp>
        <p:nvSpPr>
          <p:cNvPr id="211" name="object 211"/>
          <p:cNvSpPr/>
          <p:nvPr/>
        </p:nvSpPr>
        <p:spPr>
          <a:xfrm>
            <a:off x="6024415" y="4984657"/>
            <a:ext cx="697566" cy="349063"/>
          </a:xfrm>
          <a:custGeom>
            <a:avLst/>
            <a:gdLst/>
            <a:ahLst/>
            <a:cxnLst/>
            <a:rect l="l" t="t" r="r" b="b"/>
            <a:pathLst>
              <a:path w="790575" h="395604">
                <a:moveTo>
                  <a:pt x="0" y="0"/>
                </a:moveTo>
                <a:lnTo>
                  <a:pt x="790009" y="0"/>
                </a:lnTo>
                <a:lnTo>
                  <a:pt x="790009" y="395382"/>
                </a:lnTo>
                <a:lnTo>
                  <a:pt x="0" y="395382"/>
                </a:lnTo>
                <a:lnTo>
                  <a:pt x="0" y="0"/>
                </a:lnTo>
                <a:close/>
              </a:path>
            </a:pathLst>
          </a:custGeom>
          <a:solidFill>
            <a:srgbClr val="DCDEE0"/>
          </a:solidFill>
        </p:spPr>
        <p:txBody>
          <a:bodyPr wrap="square" lIns="0" tIns="0" rIns="0" bIns="0" rtlCol="0"/>
          <a:lstStyle/>
          <a:p>
            <a:endParaRPr/>
          </a:p>
        </p:txBody>
      </p:sp>
      <p:sp>
        <p:nvSpPr>
          <p:cNvPr id="212" name="object 212"/>
          <p:cNvSpPr/>
          <p:nvPr/>
        </p:nvSpPr>
        <p:spPr>
          <a:xfrm>
            <a:off x="6024415" y="4984657"/>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13" name="object 213"/>
          <p:cNvSpPr/>
          <p:nvPr/>
        </p:nvSpPr>
        <p:spPr>
          <a:xfrm>
            <a:off x="6081120" y="5022450"/>
            <a:ext cx="158563" cy="267821"/>
          </a:xfrm>
          <a:custGeom>
            <a:avLst/>
            <a:gdLst/>
            <a:ahLst/>
            <a:cxnLst/>
            <a:rect l="l" t="t" r="r" b="b"/>
            <a:pathLst>
              <a:path w="179704" h="303529">
                <a:moveTo>
                  <a:pt x="89787" y="0"/>
                </a:moveTo>
                <a:lnTo>
                  <a:pt x="55599" y="11098"/>
                </a:lnTo>
                <a:lnTo>
                  <a:pt x="25545" y="44392"/>
                </a:lnTo>
                <a:lnTo>
                  <a:pt x="8515" y="83730"/>
                </a:lnTo>
                <a:lnTo>
                  <a:pt x="0" y="128364"/>
                </a:lnTo>
                <a:lnTo>
                  <a:pt x="0" y="174763"/>
                </a:lnTo>
                <a:lnTo>
                  <a:pt x="8515" y="219398"/>
                </a:lnTo>
                <a:lnTo>
                  <a:pt x="25545" y="258736"/>
                </a:lnTo>
                <a:lnTo>
                  <a:pt x="55599" y="292029"/>
                </a:lnTo>
                <a:lnTo>
                  <a:pt x="89787" y="303127"/>
                </a:lnTo>
                <a:lnTo>
                  <a:pt x="123974" y="292029"/>
                </a:lnTo>
                <a:lnTo>
                  <a:pt x="154028" y="258736"/>
                </a:lnTo>
                <a:lnTo>
                  <a:pt x="171058" y="219398"/>
                </a:lnTo>
                <a:lnTo>
                  <a:pt x="179573" y="174763"/>
                </a:lnTo>
                <a:lnTo>
                  <a:pt x="179573" y="128364"/>
                </a:lnTo>
                <a:lnTo>
                  <a:pt x="171058" y="83730"/>
                </a:lnTo>
                <a:lnTo>
                  <a:pt x="154028" y="44392"/>
                </a:lnTo>
                <a:lnTo>
                  <a:pt x="123974" y="11098"/>
                </a:lnTo>
                <a:lnTo>
                  <a:pt x="89787" y="0"/>
                </a:lnTo>
                <a:close/>
              </a:path>
            </a:pathLst>
          </a:custGeom>
          <a:solidFill>
            <a:srgbClr val="A6AAA9"/>
          </a:solidFill>
        </p:spPr>
        <p:txBody>
          <a:bodyPr wrap="square" lIns="0" tIns="0" rIns="0" bIns="0" rtlCol="0"/>
          <a:lstStyle/>
          <a:p>
            <a:endParaRPr/>
          </a:p>
        </p:txBody>
      </p:sp>
      <p:sp>
        <p:nvSpPr>
          <p:cNvPr id="214" name="object 214"/>
          <p:cNvSpPr/>
          <p:nvPr/>
        </p:nvSpPr>
        <p:spPr>
          <a:xfrm>
            <a:off x="6081120"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5" name="object 215"/>
          <p:cNvSpPr/>
          <p:nvPr/>
        </p:nvSpPr>
        <p:spPr>
          <a:xfrm>
            <a:off x="6293724" y="5022450"/>
            <a:ext cx="158563" cy="267821"/>
          </a:xfrm>
          <a:custGeom>
            <a:avLst/>
            <a:gdLst/>
            <a:ahLst/>
            <a:cxnLst/>
            <a:rect l="l" t="t" r="r" b="b"/>
            <a:pathLst>
              <a:path w="179704" h="303529">
                <a:moveTo>
                  <a:pt x="89786" y="0"/>
                </a:moveTo>
                <a:lnTo>
                  <a:pt x="55599" y="11098"/>
                </a:lnTo>
                <a:lnTo>
                  <a:pt x="25545" y="44392"/>
                </a:lnTo>
                <a:lnTo>
                  <a:pt x="8515" y="83730"/>
                </a:lnTo>
                <a:lnTo>
                  <a:pt x="0" y="128364"/>
                </a:lnTo>
                <a:lnTo>
                  <a:pt x="0" y="174763"/>
                </a:lnTo>
                <a:lnTo>
                  <a:pt x="8515" y="219398"/>
                </a:lnTo>
                <a:lnTo>
                  <a:pt x="25545" y="258736"/>
                </a:lnTo>
                <a:lnTo>
                  <a:pt x="55599" y="292029"/>
                </a:lnTo>
                <a:lnTo>
                  <a:pt x="89786" y="303127"/>
                </a:lnTo>
                <a:lnTo>
                  <a:pt x="123973" y="292029"/>
                </a:lnTo>
                <a:lnTo>
                  <a:pt x="154027" y="258736"/>
                </a:lnTo>
                <a:lnTo>
                  <a:pt x="171058" y="219398"/>
                </a:lnTo>
                <a:lnTo>
                  <a:pt x="179573" y="174763"/>
                </a:lnTo>
                <a:lnTo>
                  <a:pt x="179573" y="128364"/>
                </a:lnTo>
                <a:lnTo>
                  <a:pt x="171058" y="83730"/>
                </a:lnTo>
                <a:lnTo>
                  <a:pt x="154027" y="44392"/>
                </a:lnTo>
                <a:lnTo>
                  <a:pt x="123973" y="11098"/>
                </a:lnTo>
                <a:lnTo>
                  <a:pt x="89786" y="0"/>
                </a:lnTo>
                <a:close/>
              </a:path>
            </a:pathLst>
          </a:custGeom>
          <a:solidFill>
            <a:srgbClr val="A6AAA9"/>
          </a:solidFill>
        </p:spPr>
        <p:txBody>
          <a:bodyPr wrap="square" lIns="0" tIns="0" rIns="0" bIns="0" rtlCol="0"/>
          <a:lstStyle/>
          <a:p>
            <a:endParaRPr/>
          </a:p>
        </p:txBody>
      </p:sp>
      <p:sp>
        <p:nvSpPr>
          <p:cNvPr id="216" name="object 216"/>
          <p:cNvSpPr/>
          <p:nvPr/>
        </p:nvSpPr>
        <p:spPr>
          <a:xfrm>
            <a:off x="6293724"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7" name="object 217"/>
          <p:cNvSpPr/>
          <p:nvPr/>
        </p:nvSpPr>
        <p:spPr>
          <a:xfrm>
            <a:off x="6506331" y="5022450"/>
            <a:ext cx="158563" cy="267821"/>
          </a:xfrm>
          <a:custGeom>
            <a:avLst/>
            <a:gdLst/>
            <a:ahLst/>
            <a:cxnLst/>
            <a:rect l="l" t="t" r="r" b="b"/>
            <a:pathLst>
              <a:path w="179704" h="303529">
                <a:moveTo>
                  <a:pt x="89786" y="0"/>
                </a:moveTo>
                <a:lnTo>
                  <a:pt x="55598" y="11098"/>
                </a:lnTo>
                <a:lnTo>
                  <a:pt x="25544" y="44392"/>
                </a:lnTo>
                <a:lnTo>
                  <a:pt x="8514" y="83730"/>
                </a:lnTo>
                <a:lnTo>
                  <a:pt x="0" y="128364"/>
                </a:lnTo>
                <a:lnTo>
                  <a:pt x="0" y="174763"/>
                </a:lnTo>
                <a:lnTo>
                  <a:pt x="8514" y="219398"/>
                </a:lnTo>
                <a:lnTo>
                  <a:pt x="25544" y="258736"/>
                </a:lnTo>
                <a:lnTo>
                  <a:pt x="55598" y="292029"/>
                </a:lnTo>
                <a:lnTo>
                  <a:pt x="89786" y="303127"/>
                </a:lnTo>
                <a:lnTo>
                  <a:pt x="123973" y="292029"/>
                </a:lnTo>
                <a:lnTo>
                  <a:pt x="154028" y="258736"/>
                </a:lnTo>
                <a:lnTo>
                  <a:pt x="171058" y="219398"/>
                </a:lnTo>
                <a:lnTo>
                  <a:pt x="179573" y="174763"/>
                </a:lnTo>
                <a:lnTo>
                  <a:pt x="179573" y="128364"/>
                </a:lnTo>
                <a:lnTo>
                  <a:pt x="171058" y="83730"/>
                </a:lnTo>
                <a:lnTo>
                  <a:pt x="154028" y="44392"/>
                </a:lnTo>
                <a:lnTo>
                  <a:pt x="123973" y="11098"/>
                </a:lnTo>
                <a:lnTo>
                  <a:pt x="89786" y="0"/>
                </a:lnTo>
                <a:close/>
              </a:path>
            </a:pathLst>
          </a:custGeom>
          <a:solidFill>
            <a:srgbClr val="A6AAA9"/>
          </a:solidFill>
        </p:spPr>
        <p:txBody>
          <a:bodyPr wrap="square" lIns="0" tIns="0" rIns="0" bIns="0" rtlCol="0"/>
          <a:lstStyle/>
          <a:p>
            <a:endParaRPr/>
          </a:p>
        </p:txBody>
      </p:sp>
      <p:sp>
        <p:nvSpPr>
          <p:cNvPr id="218" name="object 218"/>
          <p:cNvSpPr/>
          <p:nvPr/>
        </p:nvSpPr>
        <p:spPr>
          <a:xfrm>
            <a:off x="6506331" y="5022450"/>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19" name="object 219"/>
          <p:cNvSpPr/>
          <p:nvPr/>
        </p:nvSpPr>
        <p:spPr>
          <a:xfrm>
            <a:off x="6372949" y="5390618"/>
            <a:ext cx="0" cy="135031"/>
          </a:xfrm>
          <a:custGeom>
            <a:avLst/>
            <a:gdLst/>
            <a:ahLst/>
            <a:cxnLst/>
            <a:rect l="l" t="t" r="r" b="b"/>
            <a:pathLst>
              <a:path h="153034">
                <a:moveTo>
                  <a:pt x="0" y="0"/>
                </a:moveTo>
                <a:lnTo>
                  <a:pt x="0" y="152755"/>
                </a:lnTo>
              </a:path>
            </a:pathLst>
          </a:custGeom>
          <a:ln w="19645">
            <a:solidFill>
              <a:srgbClr val="000000"/>
            </a:solidFill>
          </a:ln>
        </p:spPr>
        <p:txBody>
          <a:bodyPr wrap="square" lIns="0" tIns="0" rIns="0" bIns="0" rtlCol="0"/>
          <a:lstStyle/>
          <a:p>
            <a:endParaRPr/>
          </a:p>
        </p:txBody>
      </p:sp>
      <p:sp>
        <p:nvSpPr>
          <p:cNvPr id="220" name="object 220"/>
          <p:cNvSpPr/>
          <p:nvPr/>
        </p:nvSpPr>
        <p:spPr>
          <a:xfrm>
            <a:off x="6331347" y="5316081"/>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221" name="object 221"/>
          <p:cNvSpPr/>
          <p:nvPr/>
        </p:nvSpPr>
        <p:spPr>
          <a:xfrm>
            <a:off x="6374343" y="4838244"/>
            <a:ext cx="0" cy="135031"/>
          </a:xfrm>
          <a:custGeom>
            <a:avLst/>
            <a:gdLst/>
            <a:ahLst/>
            <a:cxnLst/>
            <a:rect l="l" t="t" r="r" b="b"/>
            <a:pathLst>
              <a:path h="153035">
                <a:moveTo>
                  <a:pt x="0" y="0"/>
                </a:moveTo>
                <a:lnTo>
                  <a:pt x="0" y="152755"/>
                </a:lnTo>
              </a:path>
            </a:pathLst>
          </a:custGeom>
          <a:ln w="19645">
            <a:solidFill>
              <a:srgbClr val="000000"/>
            </a:solidFill>
          </a:ln>
        </p:spPr>
        <p:txBody>
          <a:bodyPr wrap="square" lIns="0" tIns="0" rIns="0" bIns="0" rtlCol="0"/>
          <a:lstStyle/>
          <a:p>
            <a:endParaRPr/>
          </a:p>
        </p:txBody>
      </p:sp>
      <p:sp>
        <p:nvSpPr>
          <p:cNvPr id="222" name="object 222"/>
          <p:cNvSpPr/>
          <p:nvPr/>
        </p:nvSpPr>
        <p:spPr>
          <a:xfrm>
            <a:off x="6332741" y="4763708"/>
            <a:ext cx="83484" cy="83484"/>
          </a:xfrm>
          <a:custGeom>
            <a:avLst/>
            <a:gdLst/>
            <a:ahLst/>
            <a:cxnLst/>
            <a:rect l="l" t="t" r="r" b="b"/>
            <a:pathLst>
              <a:path w="94615" h="94614">
                <a:moveTo>
                  <a:pt x="47148" y="0"/>
                </a:moveTo>
                <a:lnTo>
                  <a:pt x="0" y="94297"/>
                </a:lnTo>
                <a:lnTo>
                  <a:pt x="94297" y="94297"/>
                </a:lnTo>
                <a:lnTo>
                  <a:pt x="47148" y="0"/>
                </a:lnTo>
                <a:close/>
              </a:path>
            </a:pathLst>
          </a:custGeom>
          <a:solidFill>
            <a:srgbClr val="000000"/>
          </a:solidFill>
        </p:spPr>
        <p:txBody>
          <a:bodyPr wrap="square" lIns="0" tIns="0" rIns="0" bIns="0" rtlCol="0"/>
          <a:lstStyle/>
          <a:p>
            <a:endParaRPr/>
          </a:p>
        </p:txBody>
      </p:sp>
      <p:sp>
        <p:nvSpPr>
          <p:cNvPr id="223" name="object 223"/>
          <p:cNvSpPr/>
          <p:nvPr/>
        </p:nvSpPr>
        <p:spPr>
          <a:xfrm>
            <a:off x="6794378" y="4385345"/>
            <a:ext cx="887741" cy="539542"/>
          </a:xfrm>
          <a:prstGeom prst="rect">
            <a:avLst/>
          </a:prstGeom>
          <a:blipFill>
            <a:blip r:embed="rId6" cstate="print"/>
            <a:stretch>
              <a:fillRect/>
            </a:stretch>
          </a:blipFill>
        </p:spPr>
        <p:txBody>
          <a:bodyPr wrap="square" lIns="0" tIns="0" rIns="0" bIns="0" rtlCol="0"/>
          <a:lstStyle/>
          <a:p>
            <a:endParaRPr/>
          </a:p>
        </p:txBody>
      </p:sp>
      <p:sp>
        <p:nvSpPr>
          <p:cNvPr id="224" name="object 224"/>
          <p:cNvSpPr/>
          <p:nvPr/>
        </p:nvSpPr>
        <p:spPr>
          <a:xfrm>
            <a:off x="6852945" y="4443912"/>
            <a:ext cx="697566" cy="349063"/>
          </a:xfrm>
          <a:custGeom>
            <a:avLst/>
            <a:gdLst/>
            <a:ahLst/>
            <a:cxnLst/>
            <a:rect l="l" t="t" r="r" b="b"/>
            <a:pathLst>
              <a:path w="790575" h="395604">
                <a:moveTo>
                  <a:pt x="0" y="0"/>
                </a:moveTo>
                <a:lnTo>
                  <a:pt x="790009" y="0"/>
                </a:lnTo>
                <a:lnTo>
                  <a:pt x="790009" y="395384"/>
                </a:lnTo>
                <a:lnTo>
                  <a:pt x="0" y="395384"/>
                </a:lnTo>
                <a:lnTo>
                  <a:pt x="0" y="0"/>
                </a:lnTo>
                <a:close/>
              </a:path>
            </a:pathLst>
          </a:custGeom>
          <a:solidFill>
            <a:srgbClr val="FFD300"/>
          </a:solidFill>
        </p:spPr>
        <p:txBody>
          <a:bodyPr wrap="square" lIns="0" tIns="0" rIns="0" bIns="0" rtlCol="0"/>
          <a:lstStyle/>
          <a:p>
            <a:endParaRPr/>
          </a:p>
        </p:txBody>
      </p:sp>
      <p:sp>
        <p:nvSpPr>
          <p:cNvPr id="225" name="object 225"/>
          <p:cNvSpPr/>
          <p:nvPr/>
        </p:nvSpPr>
        <p:spPr>
          <a:xfrm>
            <a:off x="6852945" y="444391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26" name="object 226"/>
          <p:cNvSpPr/>
          <p:nvPr/>
        </p:nvSpPr>
        <p:spPr>
          <a:xfrm>
            <a:off x="6850143" y="4423140"/>
            <a:ext cx="351000" cy="458140"/>
          </a:xfrm>
          <a:prstGeom prst="rect">
            <a:avLst/>
          </a:prstGeom>
          <a:blipFill>
            <a:blip r:embed="rId7" cstate="print"/>
            <a:stretch>
              <a:fillRect/>
            </a:stretch>
          </a:blipFill>
        </p:spPr>
        <p:txBody>
          <a:bodyPr wrap="square" lIns="0" tIns="0" rIns="0" bIns="0" rtlCol="0"/>
          <a:lstStyle/>
          <a:p>
            <a:endParaRPr/>
          </a:p>
        </p:txBody>
      </p:sp>
      <p:sp>
        <p:nvSpPr>
          <p:cNvPr id="227" name="object 227"/>
          <p:cNvSpPr/>
          <p:nvPr/>
        </p:nvSpPr>
        <p:spPr>
          <a:xfrm>
            <a:off x="6909649" y="4481706"/>
            <a:ext cx="158563" cy="267821"/>
          </a:xfrm>
          <a:custGeom>
            <a:avLst/>
            <a:gdLst/>
            <a:ahLst/>
            <a:cxnLst/>
            <a:rect l="l" t="t" r="r" b="b"/>
            <a:pathLst>
              <a:path w="179704" h="303529">
                <a:moveTo>
                  <a:pt x="89786" y="0"/>
                </a:moveTo>
                <a:lnTo>
                  <a:pt x="55598" y="11098"/>
                </a:lnTo>
                <a:lnTo>
                  <a:pt x="25544" y="44392"/>
                </a:lnTo>
                <a:lnTo>
                  <a:pt x="8514" y="83730"/>
                </a:lnTo>
                <a:lnTo>
                  <a:pt x="0" y="128363"/>
                </a:lnTo>
                <a:lnTo>
                  <a:pt x="0" y="174762"/>
                </a:lnTo>
                <a:lnTo>
                  <a:pt x="8514" y="219396"/>
                </a:lnTo>
                <a:lnTo>
                  <a:pt x="25544" y="258735"/>
                </a:lnTo>
                <a:lnTo>
                  <a:pt x="55598" y="292029"/>
                </a:lnTo>
                <a:lnTo>
                  <a:pt x="89786" y="303127"/>
                </a:lnTo>
                <a:lnTo>
                  <a:pt x="123973" y="292029"/>
                </a:lnTo>
                <a:lnTo>
                  <a:pt x="154028" y="258735"/>
                </a:lnTo>
                <a:lnTo>
                  <a:pt x="171057" y="219396"/>
                </a:lnTo>
                <a:lnTo>
                  <a:pt x="179572" y="174762"/>
                </a:lnTo>
                <a:lnTo>
                  <a:pt x="179572" y="128363"/>
                </a:lnTo>
                <a:lnTo>
                  <a:pt x="171057" y="83730"/>
                </a:lnTo>
                <a:lnTo>
                  <a:pt x="154028" y="44392"/>
                </a:lnTo>
                <a:lnTo>
                  <a:pt x="123973" y="11098"/>
                </a:lnTo>
                <a:lnTo>
                  <a:pt x="89786" y="0"/>
                </a:lnTo>
                <a:close/>
              </a:path>
            </a:pathLst>
          </a:custGeom>
          <a:solidFill>
            <a:srgbClr val="F39019"/>
          </a:solidFill>
        </p:spPr>
        <p:txBody>
          <a:bodyPr wrap="square" lIns="0" tIns="0" rIns="0" bIns="0" rtlCol="0"/>
          <a:lstStyle/>
          <a:p>
            <a:endParaRPr/>
          </a:p>
        </p:txBody>
      </p:sp>
      <p:sp>
        <p:nvSpPr>
          <p:cNvPr id="228" name="object 228"/>
          <p:cNvSpPr/>
          <p:nvPr/>
        </p:nvSpPr>
        <p:spPr>
          <a:xfrm>
            <a:off x="6909649"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29" name="object 229"/>
          <p:cNvSpPr/>
          <p:nvPr/>
        </p:nvSpPr>
        <p:spPr>
          <a:xfrm>
            <a:off x="7062747" y="4423140"/>
            <a:ext cx="351000" cy="458140"/>
          </a:xfrm>
          <a:prstGeom prst="rect">
            <a:avLst/>
          </a:prstGeom>
          <a:blipFill>
            <a:blip r:embed="rId7" cstate="print"/>
            <a:stretch>
              <a:fillRect/>
            </a:stretch>
          </a:blipFill>
        </p:spPr>
        <p:txBody>
          <a:bodyPr wrap="square" lIns="0" tIns="0" rIns="0" bIns="0" rtlCol="0"/>
          <a:lstStyle/>
          <a:p>
            <a:endParaRPr/>
          </a:p>
        </p:txBody>
      </p:sp>
      <p:sp>
        <p:nvSpPr>
          <p:cNvPr id="230" name="object 230"/>
          <p:cNvSpPr/>
          <p:nvPr/>
        </p:nvSpPr>
        <p:spPr>
          <a:xfrm>
            <a:off x="7122254" y="4481706"/>
            <a:ext cx="158563" cy="267821"/>
          </a:xfrm>
          <a:custGeom>
            <a:avLst/>
            <a:gdLst/>
            <a:ahLst/>
            <a:cxnLst/>
            <a:rect l="l" t="t" r="r" b="b"/>
            <a:pathLst>
              <a:path w="179704" h="303529">
                <a:moveTo>
                  <a:pt x="89787" y="0"/>
                </a:moveTo>
                <a:lnTo>
                  <a:pt x="55599" y="11098"/>
                </a:lnTo>
                <a:lnTo>
                  <a:pt x="25545" y="44392"/>
                </a:lnTo>
                <a:lnTo>
                  <a:pt x="8515" y="83730"/>
                </a:lnTo>
                <a:lnTo>
                  <a:pt x="0" y="128363"/>
                </a:lnTo>
                <a:lnTo>
                  <a:pt x="0" y="174762"/>
                </a:lnTo>
                <a:lnTo>
                  <a:pt x="8515" y="219396"/>
                </a:lnTo>
                <a:lnTo>
                  <a:pt x="25545" y="258735"/>
                </a:lnTo>
                <a:lnTo>
                  <a:pt x="55599" y="292029"/>
                </a:lnTo>
                <a:lnTo>
                  <a:pt x="89787" y="303127"/>
                </a:lnTo>
                <a:lnTo>
                  <a:pt x="123974" y="292029"/>
                </a:lnTo>
                <a:lnTo>
                  <a:pt x="154027" y="258735"/>
                </a:lnTo>
                <a:lnTo>
                  <a:pt x="171058" y="219396"/>
                </a:lnTo>
                <a:lnTo>
                  <a:pt x="179573" y="174762"/>
                </a:lnTo>
                <a:lnTo>
                  <a:pt x="179573" y="128363"/>
                </a:lnTo>
                <a:lnTo>
                  <a:pt x="171058" y="83730"/>
                </a:lnTo>
                <a:lnTo>
                  <a:pt x="154027" y="44392"/>
                </a:lnTo>
                <a:lnTo>
                  <a:pt x="123974" y="11098"/>
                </a:lnTo>
                <a:lnTo>
                  <a:pt x="89787" y="0"/>
                </a:lnTo>
                <a:close/>
              </a:path>
            </a:pathLst>
          </a:custGeom>
          <a:solidFill>
            <a:srgbClr val="F39019"/>
          </a:solidFill>
        </p:spPr>
        <p:txBody>
          <a:bodyPr wrap="square" lIns="0" tIns="0" rIns="0" bIns="0" rtlCol="0"/>
          <a:lstStyle/>
          <a:p>
            <a:endParaRPr/>
          </a:p>
        </p:txBody>
      </p:sp>
      <p:sp>
        <p:nvSpPr>
          <p:cNvPr id="231" name="object 231"/>
          <p:cNvSpPr/>
          <p:nvPr/>
        </p:nvSpPr>
        <p:spPr>
          <a:xfrm>
            <a:off x="7122254"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32" name="object 232"/>
          <p:cNvSpPr/>
          <p:nvPr/>
        </p:nvSpPr>
        <p:spPr>
          <a:xfrm>
            <a:off x="7275354" y="4423140"/>
            <a:ext cx="351000" cy="458140"/>
          </a:xfrm>
          <a:prstGeom prst="rect">
            <a:avLst/>
          </a:prstGeom>
          <a:blipFill>
            <a:blip r:embed="rId7" cstate="print"/>
            <a:stretch>
              <a:fillRect/>
            </a:stretch>
          </a:blipFill>
        </p:spPr>
        <p:txBody>
          <a:bodyPr wrap="square" lIns="0" tIns="0" rIns="0" bIns="0" rtlCol="0"/>
          <a:lstStyle/>
          <a:p>
            <a:endParaRPr/>
          </a:p>
        </p:txBody>
      </p:sp>
      <p:sp>
        <p:nvSpPr>
          <p:cNvPr id="233" name="object 233"/>
          <p:cNvSpPr/>
          <p:nvPr/>
        </p:nvSpPr>
        <p:spPr>
          <a:xfrm>
            <a:off x="7334860" y="4481706"/>
            <a:ext cx="158563" cy="267821"/>
          </a:xfrm>
          <a:custGeom>
            <a:avLst/>
            <a:gdLst/>
            <a:ahLst/>
            <a:cxnLst/>
            <a:rect l="l" t="t" r="r" b="b"/>
            <a:pathLst>
              <a:path w="179704" h="303529">
                <a:moveTo>
                  <a:pt x="89786" y="0"/>
                </a:moveTo>
                <a:lnTo>
                  <a:pt x="55599" y="11098"/>
                </a:lnTo>
                <a:lnTo>
                  <a:pt x="25545" y="44392"/>
                </a:lnTo>
                <a:lnTo>
                  <a:pt x="8515" y="83730"/>
                </a:lnTo>
                <a:lnTo>
                  <a:pt x="0" y="128363"/>
                </a:lnTo>
                <a:lnTo>
                  <a:pt x="0" y="174762"/>
                </a:lnTo>
                <a:lnTo>
                  <a:pt x="8515" y="219396"/>
                </a:lnTo>
                <a:lnTo>
                  <a:pt x="25545" y="258735"/>
                </a:lnTo>
                <a:lnTo>
                  <a:pt x="55599" y="292029"/>
                </a:lnTo>
                <a:lnTo>
                  <a:pt x="89786" y="303127"/>
                </a:lnTo>
                <a:lnTo>
                  <a:pt x="123973" y="292029"/>
                </a:lnTo>
                <a:lnTo>
                  <a:pt x="154027" y="258735"/>
                </a:lnTo>
                <a:lnTo>
                  <a:pt x="171058" y="219396"/>
                </a:lnTo>
                <a:lnTo>
                  <a:pt x="179573" y="174762"/>
                </a:lnTo>
                <a:lnTo>
                  <a:pt x="179573" y="128363"/>
                </a:lnTo>
                <a:lnTo>
                  <a:pt x="171058" y="83730"/>
                </a:lnTo>
                <a:lnTo>
                  <a:pt x="154027" y="44392"/>
                </a:lnTo>
                <a:lnTo>
                  <a:pt x="123973" y="11098"/>
                </a:lnTo>
                <a:lnTo>
                  <a:pt x="89786" y="0"/>
                </a:lnTo>
                <a:close/>
              </a:path>
            </a:pathLst>
          </a:custGeom>
          <a:solidFill>
            <a:srgbClr val="F39019"/>
          </a:solidFill>
        </p:spPr>
        <p:txBody>
          <a:bodyPr wrap="square" lIns="0" tIns="0" rIns="0" bIns="0" rtlCol="0"/>
          <a:lstStyle/>
          <a:p>
            <a:endParaRPr/>
          </a:p>
        </p:txBody>
      </p:sp>
      <p:sp>
        <p:nvSpPr>
          <p:cNvPr id="234" name="object 234"/>
          <p:cNvSpPr/>
          <p:nvPr/>
        </p:nvSpPr>
        <p:spPr>
          <a:xfrm>
            <a:off x="7334859" y="4481706"/>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35" name="object 235"/>
          <p:cNvSpPr/>
          <p:nvPr/>
        </p:nvSpPr>
        <p:spPr>
          <a:xfrm>
            <a:off x="6794378" y="5466836"/>
            <a:ext cx="887741" cy="539542"/>
          </a:xfrm>
          <a:prstGeom prst="rect">
            <a:avLst/>
          </a:prstGeom>
          <a:blipFill>
            <a:blip r:embed="rId6" cstate="print"/>
            <a:stretch>
              <a:fillRect/>
            </a:stretch>
          </a:blipFill>
        </p:spPr>
        <p:txBody>
          <a:bodyPr wrap="square" lIns="0" tIns="0" rIns="0" bIns="0" rtlCol="0"/>
          <a:lstStyle/>
          <a:p>
            <a:endParaRPr/>
          </a:p>
        </p:txBody>
      </p:sp>
      <p:sp>
        <p:nvSpPr>
          <p:cNvPr id="236" name="object 236"/>
          <p:cNvSpPr/>
          <p:nvPr/>
        </p:nvSpPr>
        <p:spPr>
          <a:xfrm>
            <a:off x="6852945"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solidFill>
            <a:srgbClr val="AAD3F9"/>
          </a:solidFill>
        </p:spPr>
        <p:txBody>
          <a:bodyPr wrap="square" lIns="0" tIns="0" rIns="0" bIns="0" rtlCol="0"/>
          <a:lstStyle/>
          <a:p>
            <a:endParaRPr/>
          </a:p>
        </p:txBody>
      </p:sp>
      <p:sp>
        <p:nvSpPr>
          <p:cNvPr id="237" name="object 237"/>
          <p:cNvSpPr/>
          <p:nvPr/>
        </p:nvSpPr>
        <p:spPr>
          <a:xfrm>
            <a:off x="6852945" y="5525402"/>
            <a:ext cx="697566" cy="349063"/>
          </a:xfrm>
          <a:custGeom>
            <a:avLst/>
            <a:gdLst/>
            <a:ahLst/>
            <a:cxnLst/>
            <a:rect l="l" t="t" r="r" b="b"/>
            <a:pathLst>
              <a:path w="790575" h="395604">
                <a:moveTo>
                  <a:pt x="0" y="0"/>
                </a:moveTo>
                <a:lnTo>
                  <a:pt x="790009" y="0"/>
                </a:lnTo>
                <a:lnTo>
                  <a:pt x="790009" y="395383"/>
                </a:lnTo>
                <a:lnTo>
                  <a:pt x="0" y="395383"/>
                </a:lnTo>
                <a:lnTo>
                  <a:pt x="0" y="0"/>
                </a:lnTo>
                <a:close/>
              </a:path>
            </a:pathLst>
          </a:custGeom>
          <a:ln w="19645">
            <a:solidFill>
              <a:srgbClr val="000000"/>
            </a:solidFill>
          </a:ln>
        </p:spPr>
        <p:txBody>
          <a:bodyPr wrap="square" lIns="0" tIns="0" rIns="0" bIns="0" rtlCol="0"/>
          <a:lstStyle/>
          <a:p>
            <a:endParaRPr/>
          </a:p>
        </p:txBody>
      </p:sp>
      <p:sp>
        <p:nvSpPr>
          <p:cNvPr id="238" name="object 238"/>
          <p:cNvSpPr/>
          <p:nvPr/>
        </p:nvSpPr>
        <p:spPr>
          <a:xfrm>
            <a:off x="6850143" y="5504629"/>
            <a:ext cx="351000" cy="458140"/>
          </a:xfrm>
          <a:prstGeom prst="rect">
            <a:avLst/>
          </a:prstGeom>
          <a:blipFill>
            <a:blip r:embed="rId7" cstate="print"/>
            <a:stretch>
              <a:fillRect/>
            </a:stretch>
          </a:blipFill>
        </p:spPr>
        <p:txBody>
          <a:bodyPr wrap="square" lIns="0" tIns="0" rIns="0" bIns="0" rtlCol="0"/>
          <a:lstStyle/>
          <a:p>
            <a:endParaRPr/>
          </a:p>
        </p:txBody>
      </p:sp>
      <p:sp>
        <p:nvSpPr>
          <p:cNvPr id="239" name="object 239"/>
          <p:cNvSpPr/>
          <p:nvPr/>
        </p:nvSpPr>
        <p:spPr>
          <a:xfrm>
            <a:off x="6909649" y="5563195"/>
            <a:ext cx="158563" cy="267821"/>
          </a:xfrm>
          <a:custGeom>
            <a:avLst/>
            <a:gdLst/>
            <a:ahLst/>
            <a:cxnLst/>
            <a:rect l="l" t="t" r="r" b="b"/>
            <a:pathLst>
              <a:path w="179704" h="303529">
                <a:moveTo>
                  <a:pt x="89786" y="0"/>
                </a:moveTo>
                <a:lnTo>
                  <a:pt x="55598" y="11097"/>
                </a:lnTo>
                <a:lnTo>
                  <a:pt x="25544" y="44391"/>
                </a:lnTo>
                <a:lnTo>
                  <a:pt x="8514" y="83730"/>
                </a:lnTo>
                <a:lnTo>
                  <a:pt x="0" y="128364"/>
                </a:lnTo>
                <a:lnTo>
                  <a:pt x="0" y="174763"/>
                </a:lnTo>
                <a:lnTo>
                  <a:pt x="8514" y="219397"/>
                </a:lnTo>
                <a:lnTo>
                  <a:pt x="25544" y="258735"/>
                </a:lnTo>
                <a:lnTo>
                  <a:pt x="55598" y="292029"/>
                </a:lnTo>
                <a:lnTo>
                  <a:pt x="89786" y="303127"/>
                </a:lnTo>
                <a:lnTo>
                  <a:pt x="123973" y="292029"/>
                </a:lnTo>
                <a:lnTo>
                  <a:pt x="154028" y="258735"/>
                </a:lnTo>
                <a:lnTo>
                  <a:pt x="171057" y="219397"/>
                </a:lnTo>
                <a:lnTo>
                  <a:pt x="179572" y="174763"/>
                </a:lnTo>
                <a:lnTo>
                  <a:pt x="179572" y="128364"/>
                </a:lnTo>
                <a:lnTo>
                  <a:pt x="171057" y="83730"/>
                </a:lnTo>
                <a:lnTo>
                  <a:pt x="154028" y="44391"/>
                </a:lnTo>
                <a:lnTo>
                  <a:pt x="123973" y="11097"/>
                </a:lnTo>
                <a:lnTo>
                  <a:pt x="89786" y="0"/>
                </a:lnTo>
                <a:close/>
              </a:path>
            </a:pathLst>
          </a:custGeom>
          <a:solidFill>
            <a:srgbClr val="0365C0"/>
          </a:solidFill>
        </p:spPr>
        <p:txBody>
          <a:bodyPr wrap="square" lIns="0" tIns="0" rIns="0" bIns="0" rtlCol="0"/>
          <a:lstStyle/>
          <a:p>
            <a:endParaRPr/>
          </a:p>
        </p:txBody>
      </p:sp>
      <p:sp>
        <p:nvSpPr>
          <p:cNvPr id="240" name="object 240"/>
          <p:cNvSpPr/>
          <p:nvPr/>
        </p:nvSpPr>
        <p:spPr>
          <a:xfrm>
            <a:off x="6909649"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1" name="object 241"/>
          <p:cNvSpPr/>
          <p:nvPr/>
        </p:nvSpPr>
        <p:spPr>
          <a:xfrm>
            <a:off x="7062747" y="5504629"/>
            <a:ext cx="351000" cy="458140"/>
          </a:xfrm>
          <a:prstGeom prst="rect">
            <a:avLst/>
          </a:prstGeom>
          <a:blipFill>
            <a:blip r:embed="rId7" cstate="print"/>
            <a:stretch>
              <a:fillRect/>
            </a:stretch>
          </a:blipFill>
        </p:spPr>
        <p:txBody>
          <a:bodyPr wrap="square" lIns="0" tIns="0" rIns="0" bIns="0" rtlCol="0"/>
          <a:lstStyle/>
          <a:p>
            <a:endParaRPr/>
          </a:p>
        </p:txBody>
      </p:sp>
      <p:sp>
        <p:nvSpPr>
          <p:cNvPr id="242" name="object 242"/>
          <p:cNvSpPr/>
          <p:nvPr/>
        </p:nvSpPr>
        <p:spPr>
          <a:xfrm>
            <a:off x="7122254" y="5563195"/>
            <a:ext cx="158563" cy="267821"/>
          </a:xfrm>
          <a:custGeom>
            <a:avLst/>
            <a:gdLst/>
            <a:ahLst/>
            <a:cxnLst/>
            <a:rect l="l" t="t" r="r" b="b"/>
            <a:pathLst>
              <a:path w="179704" h="303529">
                <a:moveTo>
                  <a:pt x="89787" y="0"/>
                </a:moveTo>
                <a:lnTo>
                  <a:pt x="55599" y="11097"/>
                </a:lnTo>
                <a:lnTo>
                  <a:pt x="25545" y="44391"/>
                </a:lnTo>
                <a:lnTo>
                  <a:pt x="8515" y="83730"/>
                </a:lnTo>
                <a:lnTo>
                  <a:pt x="0" y="128364"/>
                </a:lnTo>
                <a:lnTo>
                  <a:pt x="0" y="174763"/>
                </a:lnTo>
                <a:lnTo>
                  <a:pt x="8515" y="219397"/>
                </a:lnTo>
                <a:lnTo>
                  <a:pt x="25545" y="258735"/>
                </a:lnTo>
                <a:lnTo>
                  <a:pt x="55599" y="292029"/>
                </a:lnTo>
                <a:lnTo>
                  <a:pt x="89787" y="303127"/>
                </a:lnTo>
                <a:lnTo>
                  <a:pt x="123974" y="292029"/>
                </a:lnTo>
                <a:lnTo>
                  <a:pt x="154027" y="258735"/>
                </a:lnTo>
                <a:lnTo>
                  <a:pt x="171058" y="219397"/>
                </a:lnTo>
                <a:lnTo>
                  <a:pt x="179573" y="174763"/>
                </a:lnTo>
                <a:lnTo>
                  <a:pt x="179573" y="128364"/>
                </a:lnTo>
                <a:lnTo>
                  <a:pt x="171058" y="83730"/>
                </a:lnTo>
                <a:lnTo>
                  <a:pt x="154027" y="44391"/>
                </a:lnTo>
                <a:lnTo>
                  <a:pt x="123974" y="11097"/>
                </a:lnTo>
                <a:lnTo>
                  <a:pt x="89787" y="0"/>
                </a:lnTo>
                <a:close/>
              </a:path>
            </a:pathLst>
          </a:custGeom>
          <a:solidFill>
            <a:srgbClr val="0365C0"/>
          </a:solidFill>
        </p:spPr>
        <p:txBody>
          <a:bodyPr wrap="square" lIns="0" tIns="0" rIns="0" bIns="0" rtlCol="0"/>
          <a:lstStyle/>
          <a:p>
            <a:endParaRPr/>
          </a:p>
        </p:txBody>
      </p:sp>
      <p:sp>
        <p:nvSpPr>
          <p:cNvPr id="243" name="object 243"/>
          <p:cNvSpPr/>
          <p:nvPr/>
        </p:nvSpPr>
        <p:spPr>
          <a:xfrm>
            <a:off x="7122254"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4" name="object 244"/>
          <p:cNvSpPr/>
          <p:nvPr/>
        </p:nvSpPr>
        <p:spPr>
          <a:xfrm>
            <a:off x="7275354" y="5504629"/>
            <a:ext cx="351000" cy="458140"/>
          </a:xfrm>
          <a:prstGeom prst="rect">
            <a:avLst/>
          </a:prstGeom>
          <a:blipFill>
            <a:blip r:embed="rId7" cstate="print"/>
            <a:stretch>
              <a:fillRect/>
            </a:stretch>
          </a:blipFill>
        </p:spPr>
        <p:txBody>
          <a:bodyPr wrap="square" lIns="0" tIns="0" rIns="0" bIns="0" rtlCol="0"/>
          <a:lstStyle/>
          <a:p>
            <a:endParaRPr/>
          </a:p>
        </p:txBody>
      </p:sp>
      <p:sp>
        <p:nvSpPr>
          <p:cNvPr id="245" name="object 245"/>
          <p:cNvSpPr/>
          <p:nvPr/>
        </p:nvSpPr>
        <p:spPr>
          <a:xfrm>
            <a:off x="7334860" y="5563195"/>
            <a:ext cx="158563" cy="267821"/>
          </a:xfrm>
          <a:custGeom>
            <a:avLst/>
            <a:gdLst/>
            <a:ahLst/>
            <a:cxnLst/>
            <a:rect l="l" t="t" r="r" b="b"/>
            <a:pathLst>
              <a:path w="179704" h="303529">
                <a:moveTo>
                  <a:pt x="89786" y="0"/>
                </a:moveTo>
                <a:lnTo>
                  <a:pt x="55599" y="11097"/>
                </a:lnTo>
                <a:lnTo>
                  <a:pt x="25545" y="44391"/>
                </a:lnTo>
                <a:lnTo>
                  <a:pt x="8515" y="83730"/>
                </a:lnTo>
                <a:lnTo>
                  <a:pt x="0" y="128364"/>
                </a:lnTo>
                <a:lnTo>
                  <a:pt x="0" y="174763"/>
                </a:lnTo>
                <a:lnTo>
                  <a:pt x="8515" y="219397"/>
                </a:lnTo>
                <a:lnTo>
                  <a:pt x="25545" y="258735"/>
                </a:lnTo>
                <a:lnTo>
                  <a:pt x="55599" y="292029"/>
                </a:lnTo>
                <a:lnTo>
                  <a:pt x="89786" y="303127"/>
                </a:lnTo>
                <a:lnTo>
                  <a:pt x="123973" y="292029"/>
                </a:lnTo>
                <a:lnTo>
                  <a:pt x="154027" y="258735"/>
                </a:lnTo>
                <a:lnTo>
                  <a:pt x="171058" y="219397"/>
                </a:lnTo>
                <a:lnTo>
                  <a:pt x="179573" y="174763"/>
                </a:lnTo>
                <a:lnTo>
                  <a:pt x="179573" y="128364"/>
                </a:lnTo>
                <a:lnTo>
                  <a:pt x="171058" y="83730"/>
                </a:lnTo>
                <a:lnTo>
                  <a:pt x="154027" y="44391"/>
                </a:lnTo>
                <a:lnTo>
                  <a:pt x="123973" y="11097"/>
                </a:lnTo>
                <a:lnTo>
                  <a:pt x="89786" y="0"/>
                </a:lnTo>
                <a:close/>
              </a:path>
            </a:pathLst>
          </a:custGeom>
          <a:solidFill>
            <a:srgbClr val="0365C0"/>
          </a:solidFill>
        </p:spPr>
        <p:txBody>
          <a:bodyPr wrap="square" lIns="0" tIns="0" rIns="0" bIns="0" rtlCol="0"/>
          <a:lstStyle/>
          <a:p>
            <a:endParaRPr/>
          </a:p>
        </p:txBody>
      </p:sp>
      <p:sp>
        <p:nvSpPr>
          <p:cNvPr id="246" name="object 246"/>
          <p:cNvSpPr/>
          <p:nvPr/>
        </p:nvSpPr>
        <p:spPr>
          <a:xfrm>
            <a:off x="7334859" y="5563195"/>
            <a:ext cx="158563" cy="267821"/>
          </a:xfrm>
          <a:custGeom>
            <a:avLst/>
            <a:gdLst/>
            <a:ahLst/>
            <a:cxnLst/>
            <a:rect l="l" t="t" r="r" b="b"/>
            <a:pathLst>
              <a:path w="179704" h="303529">
                <a:moveTo>
                  <a:pt x="154028" y="44391"/>
                </a:moveTo>
                <a:lnTo>
                  <a:pt x="171058" y="83730"/>
                </a:lnTo>
                <a:lnTo>
                  <a:pt x="179573" y="128364"/>
                </a:lnTo>
                <a:lnTo>
                  <a:pt x="179573" y="174763"/>
                </a:lnTo>
                <a:lnTo>
                  <a:pt x="171058" y="219397"/>
                </a:lnTo>
                <a:lnTo>
                  <a:pt x="154028" y="258735"/>
                </a:lnTo>
                <a:lnTo>
                  <a:pt x="123974" y="292029"/>
                </a:lnTo>
                <a:lnTo>
                  <a:pt x="89786" y="303127"/>
                </a:lnTo>
                <a:lnTo>
                  <a:pt x="55599" y="292029"/>
                </a:lnTo>
                <a:lnTo>
                  <a:pt x="25545" y="258735"/>
                </a:lnTo>
                <a:lnTo>
                  <a:pt x="8515" y="219397"/>
                </a:lnTo>
                <a:lnTo>
                  <a:pt x="0" y="174763"/>
                </a:lnTo>
                <a:lnTo>
                  <a:pt x="0" y="128364"/>
                </a:lnTo>
                <a:lnTo>
                  <a:pt x="8515" y="83730"/>
                </a:lnTo>
                <a:lnTo>
                  <a:pt x="25545" y="44391"/>
                </a:lnTo>
                <a:lnTo>
                  <a:pt x="55599" y="11097"/>
                </a:lnTo>
                <a:lnTo>
                  <a:pt x="89786" y="0"/>
                </a:lnTo>
                <a:lnTo>
                  <a:pt x="123974" y="11097"/>
                </a:lnTo>
                <a:lnTo>
                  <a:pt x="154028" y="44391"/>
                </a:lnTo>
                <a:close/>
              </a:path>
            </a:pathLst>
          </a:custGeom>
          <a:ln w="19645">
            <a:solidFill>
              <a:srgbClr val="000000"/>
            </a:solidFill>
          </a:ln>
        </p:spPr>
        <p:txBody>
          <a:bodyPr wrap="square" lIns="0" tIns="0" rIns="0" bIns="0" rtlCol="0"/>
          <a:lstStyle/>
          <a:p>
            <a:endParaRPr/>
          </a:p>
        </p:txBody>
      </p:sp>
      <p:sp>
        <p:nvSpPr>
          <p:cNvPr id="247" name="object 247"/>
          <p:cNvSpPr/>
          <p:nvPr/>
        </p:nvSpPr>
        <p:spPr>
          <a:xfrm>
            <a:off x="6794378" y="4926091"/>
            <a:ext cx="887741" cy="539542"/>
          </a:xfrm>
          <a:prstGeom prst="rect">
            <a:avLst/>
          </a:prstGeom>
          <a:blipFill>
            <a:blip r:embed="rId6" cstate="print"/>
            <a:stretch>
              <a:fillRect/>
            </a:stretch>
          </a:blipFill>
        </p:spPr>
        <p:txBody>
          <a:bodyPr wrap="square" lIns="0" tIns="0" rIns="0" bIns="0" rtlCol="0"/>
          <a:lstStyle/>
          <a:p>
            <a:endParaRPr/>
          </a:p>
        </p:txBody>
      </p:sp>
      <p:sp>
        <p:nvSpPr>
          <p:cNvPr id="248" name="object 248"/>
          <p:cNvSpPr/>
          <p:nvPr/>
        </p:nvSpPr>
        <p:spPr>
          <a:xfrm>
            <a:off x="4594925" y="4023379"/>
            <a:ext cx="2963751" cy="2285941"/>
          </a:xfrm>
          <a:prstGeom prst="rect">
            <a:avLst/>
          </a:prstGeom>
          <a:blipFill>
            <a:blip r:embed="rId8" cstate="print"/>
            <a:stretch>
              <a:fillRect/>
            </a:stretch>
          </a:blipFill>
        </p:spPr>
        <p:txBody>
          <a:bodyPr wrap="square" lIns="0" tIns="0" rIns="0" bIns="0" rtlCol="0"/>
          <a:lstStyle/>
          <a:p>
            <a:endParaRPr/>
          </a:p>
        </p:txBody>
      </p:sp>
      <p:sp>
        <p:nvSpPr>
          <p:cNvPr id="251" name="object 9">
            <a:extLst>
              <a:ext uri="{FF2B5EF4-FFF2-40B4-BE49-F238E27FC236}">
                <a16:creationId xmlns:a16="http://schemas.microsoft.com/office/drawing/2014/main" id="{B62A0E3E-0AAE-AB4A-81D9-3BB2EE800F6F}"/>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252" name="TextBox 251">
            <a:extLst>
              <a:ext uri="{FF2B5EF4-FFF2-40B4-BE49-F238E27FC236}">
                <a16:creationId xmlns:a16="http://schemas.microsoft.com/office/drawing/2014/main" id="{25472374-EE5B-A345-9403-3EBE5186777C}"/>
              </a:ext>
            </a:extLst>
          </p:cNvPr>
          <p:cNvSpPr txBox="1"/>
          <p:nvPr/>
        </p:nvSpPr>
        <p:spPr>
          <a:xfrm>
            <a:off x="4464410" y="5832461"/>
            <a:ext cx="551754" cy="369332"/>
          </a:xfrm>
          <a:prstGeom prst="rect">
            <a:avLst/>
          </a:prstGeom>
          <a:noFill/>
        </p:spPr>
        <p:txBody>
          <a:bodyPr wrap="none" rtlCol="0">
            <a:spAutoFit/>
          </a:bodyPr>
          <a:lstStyle/>
          <a:p>
            <a:r>
              <a:rPr lang="en-DE" dirty="0"/>
              <a:t>&lt;s&gt;</a:t>
            </a:r>
          </a:p>
        </p:txBody>
      </p:sp>
      <p:sp>
        <p:nvSpPr>
          <p:cNvPr id="253" name="Slide Number Placeholder 3">
            <a:extLst>
              <a:ext uri="{FF2B5EF4-FFF2-40B4-BE49-F238E27FC236}">
                <a16:creationId xmlns:a16="http://schemas.microsoft.com/office/drawing/2014/main" id="{A1FF595B-7482-4649-8946-28CB25559D19}"/>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21</a:t>
            </a:fld>
            <a:endParaRPr lang="de-DE"/>
          </a:p>
        </p:txBody>
      </p:sp>
      <p:sp>
        <p:nvSpPr>
          <p:cNvPr id="249" name="TextBox 248">
            <a:extLst>
              <a:ext uri="{FF2B5EF4-FFF2-40B4-BE49-F238E27FC236}">
                <a16:creationId xmlns:a16="http://schemas.microsoft.com/office/drawing/2014/main" id="{8F386925-FB51-AB44-AF85-02300D7CE338}"/>
              </a:ext>
            </a:extLst>
          </p:cNvPr>
          <p:cNvSpPr txBox="1"/>
          <p:nvPr/>
        </p:nvSpPr>
        <p:spPr>
          <a:xfrm>
            <a:off x="7727795" y="7805854"/>
            <a:ext cx="184731" cy="369332"/>
          </a:xfrm>
          <a:prstGeom prst="rect">
            <a:avLst/>
          </a:prstGeom>
          <a:noFill/>
        </p:spPr>
        <p:txBody>
          <a:bodyPr wrap="none" rtlCol="0">
            <a:spAutoFit/>
          </a:bodyPr>
          <a:lstStyle/>
          <a:p>
            <a:endParaRPr lang="en-DE" dirty="0"/>
          </a:p>
        </p:txBody>
      </p:sp>
    </p:spTree>
    <p:extLst>
      <p:ext uri="{BB962C8B-B14F-4D97-AF65-F5344CB8AC3E}">
        <p14:creationId xmlns:p14="http://schemas.microsoft.com/office/powerpoint/2010/main" val="2676845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9236" y="1413692"/>
            <a:ext cx="7366187" cy="1135775"/>
          </a:xfrm>
          <a:prstGeom prst="rect">
            <a:avLst/>
          </a:prstGeom>
        </p:spPr>
        <p:txBody>
          <a:bodyPr vert="horz" wrap="square" lIns="0" tIns="15128" rIns="0" bIns="0" rtlCol="0">
            <a:spAutoFit/>
          </a:bodyPr>
          <a:lstStyle/>
          <a:p>
            <a:pPr marL="11206" marR="4483">
              <a:spcBef>
                <a:spcPts val="119"/>
              </a:spcBef>
            </a:pPr>
            <a:r>
              <a:rPr sz="2427" spc="9" dirty="0">
                <a:latin typeface="Helvetica"/>
                <a:cs typeface="Helvetica"/>
              </a:rPr>
              <a:t>In </a:t>
            </a:r>
            <a:r>
              <a:rPr sz="2427" spc="13" dirty="0">
                <a:latin typeface="Helvetica"/>
                <a:cs typeface="Helvetica"/>
              </a:rPr>
              <a:t>general, any </a:t>
            </a:r>
            <a:r>
              <a:rPr sz="2427" spc="9" dirty="0">
                <a:latin typeface="Helvetica"/>
                <a:cs typeface="Helvetica"/>
              </a:rPr>
              <a:t>function </a:t>
            </a:r>
            <a:r>
              <a:rPr sz="2427" spc="13" dirty="0">
                <a:latin typeface="Helvetica"/>
                <a:cs typeface="Helvetica"/>
              </a:rPr>
              <a:t>over </a:t>
            </a:r>
            <a:r>
              <a:rPr sz="2427" spc="9" dirty="0">
                <a:latin typeface="Helvetica"/>
                <a:cs typeface="Helvetica"/>
              </a:rPr>
              <a:t>the </a:t>
            </a:r>
            <a:r>
              <a:rPr sz="2427" spc="18" dirty="0">
                <a:latin typeface="Helvetica"/>
                <a:cs typeface="Helvetica"/>
              </a:rPr>
              <a:t>encoder’s</a:t>
            </a:r>
            <a:r>
              <a:rPr sz="2427" spc="-57" dirty="0">
                <a:latin typeface="Helvetica"/>
                <a:cs typeface="Helvetica"/>
              </a:rPr>
              <a:t> </a:t>
            </a:r>
            <a:r>
              <a:rPr sz="2427" spc="13" dirty="0">
                <a:latin typeface="Helvetica"/>
                <a:cs typeface="Helvetica"/>
              </a:rPr>
              <a:t>output  can be used as a representation </a:t>
            </a:r>
            <a:r>
              <a:rPr sz="2427" spc="9" dirty="0">
                <a:latin typeface="Helvetica"/>
                <a:cs typeface="Helvetica"/>
              </a:rPr>
              <a:t>of the </a:t>
            </a:r>
            <a:r>
              <a:rPr sz="2427" spc="13" dirty="0">
                <a:latin typeface="Helvetica"/>
                <a:cs typeface="Helvetica"/>
              </a:rPr>
              <a:t>context </a:t>
            </a:r>
            <a:r>
              <a:rPr sz="2427" spc="18" dirty="0">
                <a:latin typeface="Helvetica"/>
                <a:cs typeface="Helvetica"/>
              </a:rPr>
              <a:t>we  </a:t>
            </a:r>
            <a:r>
              <a:rPr sz="2427" spc="13" dirty="0">
                <a:latin typeface="Helvetica"/>
                <a:cs typeface="Helvetica"/>
              </a:rPr>
              <a:t>want </a:t>
            </a:r>
            <a:r>
              <a:rPr sz="2427" spc="9" dirty="0">
                <a:latin typeface="Helvetica"/>
                <a:cs typeface="Helvetica"/>
              </a:rPr>
              <a:t>to condition the </a:t>
            </a:r>
            <a:r>
              <a:rPr sz="2427" spc="13" dirty="0">
                <a:latin typeface="Helvetica"/>
                <a:cs typeface="Helvetica"/>
              </a:rPr>
              <a:t>decoder</a:t>
            </a:r>
            <a:r>
              <a:rPr sz="2427" spc="-22" dirty="0">
                <a:latin typeface="Helvetica"/>
                <a:cs typeface="Helvetica"/>
              </a:rPr>
              <a:t> </a:t>
            </a:r>
            <a:r>
              <a:rPr sz="2427" spc="13" dirty="0">
                <a:latin typeface="Helvetica"/>
                <a:cs typeface="Helvetica"/>
              </a:rPr>
              <a:t>on.</a:t>
            </a:r>
            <a:endParaRPr sz="2427" dirty="0">
              <a:latin typeface="Helvetica"/>
              <a:cs typeface="Helvetica"/>
            </a:endParaRPr>
          </a:p>
        </p:txBody>
      </p:sp>
      <p:sp>
        <p:nvSpPr>
          <p:cNvPr id="3" name="object 3"/>
          <p:cNvSpPr txBox="1"/>
          <p:nvPr/>
        </p:nvSpPr>
        <p:spPr>
          <a:xfrm>
            <a:off x="829236" y="5515045"/>
            <a:ext cx="6954931" cy="762275"/>
          </a:xfrm>
          <a:prstGeom prst="rect">
            <a:avLst/>
          </a:prstGeom>
        </p:spPr>
        <p:txBody>
          <a:bodyPr vert="horz" wrap="square" lIns="0" tIns="15128" rIns="0" bIns="0" rtlCol="0">
            <a:spAutoFit/>
          </a:bodyPr>
          <a:lstStyle/>
          <a:p>
            <a:pPr marL="11206" marR="4483">
              <a:spcBef>
                <a:spcPts val="119"/>
              </a:spcBef>
            </a:pPr>
            <a:r>
              <a:rPr sz="2427" dirty="0">
                <a:latin typeface="Helvetica"/>
                <a:cs typeface="Helvetica"/>
              </a:rPr>
              <a:t>We </a:t>
            </a:r>
            <a:r>
              <a:rPr sz="2427" spc="13" dirty="0">
                <a:latin typeface="Helvetica"/>
                <a:cs typeface="Helvetica"/>
              </a:rPr>
              <a:t>can feed </a:t>
            </a:r>
            <a:r>
              <a:rPr sz="2427" spc="9" dirty="0">
                <a:latin typeface="Helvetica"/>
                <a:cs typeface="Helvetica"/>
              </a:rPr>
              <a:t>the </a:t>
            </a:r>
            <a:r>
              <a:rPr sz="2427" spc="13" dirty="0">
                <a:latin typeface="Helvetica"/>
                <a:cs typeface="Helvetica"/>
              </a:rPr>
              <a:t>context </a:t>
            </a:r>
            <a:r>
              <a:rPr sz="2427" spc="9" dirty="0">
                <a:latin typeface="Helvetica"/>
                <a:cs typeface="Helvetica"/>
              </a:rPr>
              <a:t>in at </a:t>
            </a:r>
            <a:r>
              <a:rPr sz="2427" spc="13" dirty="0">
                <a:latin typeface="Helvetica"/>
                <a:cs typeface="Helvetica"/>
              </a:rPr>
              <a:t>any time step</a:t>
            </a:r>
            <a:r>
              <a:rPr sz="2427" spc="-84" dirty="0">
                <a:latin typeface="Helvetica"/>
                <a:cs typeface="Helvetica"/>
              </a:rPr>
              <a:t> </a:t>
            </a:r>
            <a:r>
              <a:rPr sz="2427" spc="13" dirty="0">
                <a:latin typeface="Helvetica"/>
                <a:cs typeface="Helvetica"/>
              </a:rPr>
              <a:t>during  decoding </a:t>
            </a:r>
            <a:r>
              <a:rPr sz="2427" spc="9" dirty="0">
                <a:latin typeface="Helvetica"/>
                <a:cs typeface="Helvetica"/>
              </a:rPr>
              <a:t>(not just at the</a:t>
            </a:r>
            <a:r>
              <a:rPr sz="2427" spc="-22" dirty="0">
                <a:latin typeface="Helvetica"/>
                <a:cs typeface="Helvetica"/>
              </a:rPr>
              <a:t> </a:t>
            </a:r>
            <a:r>
              <a:rPr sz="2427" spc="13" dirty="0">
                <a:latin typeface="Helvetica"/>
                <a:cs typeface="Helvetica"/>
              </a:rPr>
              <a:t>beginning).</a:t>
            </a:r>
            <a:endParaRPr sz="2427">
              <a:latin typeface="Helvetica"/>
              <a:cs typeface="Helvetica"/>
            </a:endParaRPr>
          </a:p>
        </p:txBody>
      </p:sp>
      <p:sp>
        <p:nvSpPr>
          <p:cNvPr id="4" name="object 4"/>
          <p:cNvSpPr/>
          <p:nvPr/>
        </p:nvSpPr>
        <p:spPr>
          <a:xfrm>
            <a:off x="983841" y="2501625"/>
            <a:ext cx="7401660" cy="301613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95536" y="263199"/>
            <a:ext cx="6807013" cy="503758"/>
          </a:xfrm>
          <a:prstGeom prst="rect">
            <a:avLst/>
          </a:prstGeom>
        </p:spPr>
        <p:txBody>
          <a:bodyPr vert="horz" wrap="square" lIns="0" tIns="11206" rIns="0" bIns="0" numCol="1" rtlCol="0" anchor="t" anchorCtr="0" compatLnSpc="1">
            <a:prstTxWarp prst="textNoShape">
              <a:avLst/>
            </a:prstTxWarp>
            <a:spAutoFit/>
          </a:bodyPr>
          <a:lstStyle/>
          <a:p>
            <a:pPr marL="11206">
              <a:spcBef>
                <a:spcPts val="88"/>
              </a:spcBef>
            </a:pPr>
            <a:r>
              <a:rPr dirty="0"/>
              <a:t>A </a:t>
            </a:r>
            <a:r>
              <a:rPr lang="de-DE" dirty="0"/>
              <a:t>M</a:t>
            </a:r>
            <a:r>
              <a:rPr dirty="0"/>
              <a:t>ore </a:t>
            </a:r>
            <a:r>
              <a:rPr lang="de-DE" dirty="0"/>
              <a:t>G</a:t>
            </a:r>
            <a:r>
              <a:rPr dirty="0" err="1"/>
              <a:t>eneral</a:t>
            </a:r>
            <a:r>
              <a:rPr dirty="0"/>
              <a:t> </a:t>
            </a:r>
            <a:r>
              <a:rPr lang="de-DE" dirty="0"/>
              <a:t>V</a:t>
            </a:r>
            <a:r>
              <a:rPr dirty="0" err="1"/>
              <a:t>iew</a:t>
            </a:r>
            <a:r>
              <a:rPr dirty="0"/>
              <a:t> of</a:t>
            </a:r>
            <a:r>
              <a:rPr spc="-251" dirty="0"/>
              <a:t> </a:t>
            </a:r>
            <a:r>
              <a:rPr dirty="0"/>
              <a:t>seq2seq</a:t>
            </a:r>
          </a:p>
        </p:txBody>
      </p:sp>
      <p:sp>
        <p:nvSpPr>
          <p:cNvPr id="8" name="object 9">
            <a:extLst>
              <a:ext uri="{FF2B5EF4-FFF2-40B4-BE49-F238E27FC236}">
                <a16:creationId xmlns:a16="http://schemas.microsoft.com/office/drawing/2014/main" id="{C841798F-8DC8-8B4C-9604-660FAEC4D4CB}"/>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9" name="Slide Number Placeholder 3">
            <a:extLst>
              <a:ext uri="{FF2B5EF4-FFF2-40B4-BE49-F238E27FC236}">
                <a16:creationId xmlns:a16="http://schemas.microsoft.com/office/drawing/2014/main" id="{73E5E613-0338-024B-A96C-8DAAD6033F26}"/>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22</a:t>
            </a:fld>
            <a:endParaRPr lang="de-DE"/>
          </a:p>
        </p:txBody>
      </p:sp>
    </p:spTree>
    <p:extLst>
      <p:ext uri="{BB962C8B-B14F-4D97-AF65-F5344CB8AC3E}">
        <p14:creationId xmlns:p14="http://schemas.microsoft.com/office/powerpoint/2010/main" val="407451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286" y="263350"/>
            <a:ext cx="4237925" cy="501354"/>
          </a:xfrm>
          <a:prstGeom prst="rect">
            <a:avLst/>
          </a:prstGeom>
        </p:spPr>
        <p:txBody>
          <a:bodyPr vert="horz" wrap="square" lIns="0" tIns="8825" rIns="0" bIns="0" numCol="1" rtlCol="0" anchor="t" anchorCtr="0" compatLnSpc="1">
            <a:prstTxWarp prst="textNoShape">
              <a:avLst/>
            </a:prstTxWarp>
            <a:spAutoFit/>
          </a:bodyPr>
          <a:lstStyle/>
          <a:p>
            <a:pPr marL="8405">
              <a:spcBef>
                <a:spcPts val="70"/>
              </a:spcBef>
            </a:pPr>
            <a:r>
              <a:rPr dirty="0"/>
              <a:t>Attention</a:t>
            </a:r>
            <a:r>
              <a:rPr spc="-43" dirty="0"/>
              <a:t> </a:t>
            </a:r>
            <a:r>
              <a:rPr lang="de-DE" dirty="0"/>
              <a:t>M</a:t>
            </a:r>
            <a:r>
              <a:rPr dirty="0" err="1"/>
              <a:t>echanisms</a:t>
            </a:r>
            <a:endParaRPr dirty="0"/>
          </a:p>
        </p:txBody>
      </p:sp>
      <p:sp>
        <p:nvSpPr>
          <p:cNvPr id="6" name="object 6"/>
          <p:cNvSpPr/>
          <p:nvPr/>
        </p:nvSpPr>
        <p:spPr>
          <a:xfrm>
            <a:off x="345152" y="1758758"/>
            <a:ext cx="4776789" cy="3553816"/>
          </a:xfrm>
          <a:prstGeom prst="rect">
            <a:avLst/>
          </a:prstGeom>
          <a:blipFill>
            <a:blip r:embed="rId2"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422E8694-7266-6741-8FE8-319AC563760F}"/>
              </a:ext>
            </a:extLst>
          </p:cNvPr>
          <p:cNvSpPr txBox="1"/>
          <p:nvPr/>
        </p:nvSpPr>
        <p:spPr>
          <a:xfrm>
            <a:off x="3591207" y="5887543"/>
            <a:ext cx="1910743" cy="142090"/>
          </a:xfrm>
          <a:prstGeom prst="rect">
            <a:avLst/>
          </a:prstGeom>
        </p:spPr>
        <p:txBody>
          <a:bodyPr vert="horz" wrap="square" lIns="0" tIns="0" rIns="0" bIns="0" rtlCol="0">
            <a:spAutoFit/>
          </a:bodyPr>
          <a:lstStyle/>
          <a:p>
            <a:pPr marL="8405">
              <a:lnSpc>
                <a:spcPts val="1059"/>
              </a:lnSpc>
            </a:pPr>
            <a:r>
              <a:rPr sz="1026" spc="-3" dirty="0">
                <a:solidFill>
                  <a:schemeClr val="bg1"/>
                </a:solidFill>
                <a:latin typeface="Helvetica"/>
                <a:cs typeface="Helvetica"/>
              </a:rPr>
              <a:t>CS546 Machine Learning in</a:t>
            </a:r>
            <a:r>
              <a:rPr sz="1026" spc="-17" dirty="0">
                <a:solidFill>
                  <a:schemeClr val="bg1"/>
                </a:solidFill>
                <a:latin typeface="Helvetica"/>
                <a:cs typeface="Helvetica"/>
              </a:rPr>
              <a:t> </a:t>
            </a:r>
            <a:r>
              <a:rPr sz="1026" spc="-3" dirty="0">
                <a:solidFill>
                  <a:schemeClr val="bg1"/>
                </a:solidFill>
                <a:latin typeface="Helvetica"/>
                <a:cs typeface="Helvetica"/>
              </a:rPr>
              <a:t>NLP</a:t>
            </a:r>
            <a:endParaRPr sz="1026" dirty="0">
              <a:solidFill>
                <a:schemeClr val="bg1"/>
              </a:solidFill>
              <a:latin typeface="Helvetica"/>
              <a:cs typeface="Helvetica"/>
            </a:endParaRPr>
          </a:p>
        </p:txBody>
      </p:sp>
      <p:sp>
        <p:nvSpPr>
          <p:cNvPr id="11" name="Slide Number Placeholder 3">
            <a:extLst>
              <a:ext uri="{FF2B5EF4-FFF2-40B4-BE49-F238E27FC236}">
                <a16:creationId xmlns:a16="http://schemas.microsoft.com/office/drawing/2014/main" id="{8F8FBE5D-B4EE-E74D-A33B-3176311B8BCD}"/>
              </a:ext>
            </a:extLst>
          </p:cNvPr>
          <p:cNvSpPr>
            <a:spLocks noGrp="1"/>
          </p:cNvSpPr>
          <p:nvPr>
            <p:ph type="sldNum" sz="quarter" idx="12"/>
          </p:nvPr>
        </p:nvSpPr>
        <p:spPr>
          <a:xfrm>
            <a:off x="7110414" y="5657850"/>
            <a:ext cx="756047" cy="147638"/>
          </a:xfrm>
        </p:spPr>
        <p:txBody>
          <a:bodyPr/>
          <a:lstStyle/>
          <a:p>
            <a:pPr>
              <a:defRPr/>
            </a:pPr>
            <a:fld id="{A4C577E2-95DD-1F4B-A688-E8FB02007787}" type="slidenum">
              <a:rPr lang="de-DE" smtClean="0"/>
              <a:pPr>
                <a:defRPr/>
              </a:pPr>
              <a:t>23</a:t>
            </a:fld>
            <a:endParaRPr lang="de-DE"/>
          </a:p>
        </p:txBody>
      </p:sp>
      <p:cxnSp>
        <p:nvCxnSpPr>
          <p:cNvPr id="4" name="Straight Arrow Connector 3">
            <a:extLst>
              <a:ext uri="{FF2B5EF4-FFF2-40B4-BE49-F238E27FC236}">
                <a16:creationId xmlns:a16="http://schemas.microsoft.com/office/drawing/2014/main" id="{3BF8C99F-0BA9-CD17-4C00-CF2F5399B6D4}"/>
              </a:ext>
            </a:extLst>
          </p:cNvPr>
          <p:cNvCxnSpPr/>
          <p:nvPr/>
        </p:nvCxnSpPr>
        <p:spPr>
          <a:xfrm flipV="1">
            <a:off x="1966132" y="2629643"/>
            <a:ext cx="1718954" cy="133597"/>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E1CCBEE-A9C8-5197-0524-526DD777F506}"/>
              </a:ext>
            </a:extLst>
          </p:cNvPr>
          <p:cNvCxnSpPr>
            <a:cxnSpLocks/>
          </p:cNvCxnSpPr>
          <p:nvPr/>
        </p:nvCxnSpPr>
        <p:spPr>
          <a:xfrm flipV="1">
            <a:off x="1966133" y="2629642"/>
            <a:ext cx="2271156" cy="169889"/>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CFEDAEE-BAC4-F261-466E-88B45BF1E242}"/>
              </a:ext>
            </a:extLst>
          </p:cNvPr>
          <p:cNvCxnSpPr>
            <a:cxnSpLocks/>
          </p:cNvCxnSpPr>
          <p:nvPr/>
        </p:nvCxnSpPr>
        <p:spPr>
          <a:xfrm flipV="1">
            <a:off x="1957227" y="2629643"/>
            <a:ext cx="2858984" cy="201726"/>
          </a:xfrm>
          <a:prstGeom prst="straightConnector1">
            <a:avLst/>
          </a:prstGeom>
          <a:ln w="28575">
            <a:solidFill>
              <a:srgbClr val="82611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BE3B4A5-CFB9-39A4-2D24-E7B49BD6872A}"/>
              </a:ext>
            </a:extLst>
          </p:cNvPr>
          <p:cNvSpPr txBox="1"/>
          <p:nvPr/>
        </p:nvSpPr>
        <p:spPr>
          <a:xfrm>
            <a:off x="5981693" y="2714587"/>
            <a:ext cx="3013487" cy="854080"/>
          </a:xfrm>
          <a:prstGeom prst="rect">
            <a:avLst/>
          </a:prstGeom>
          <a:noFill/>
        </p:spPr>
        <p:txBody>
          <a:bodyPr wrap="square">
            <a:spAutoFit/>
          </a:bodyPr>
          <a:lstStyle/>
          <a:p>
            <a:r>
              <a:rPr lang="en-GB" sz="825" dirty="0">
                <a:solidFill>
                  <a:srgbClr val="0912FF"/>
                </a:solidFill>
              </a:rPr>
              <a:t>Ashish Vaswani, Noam </a:t>
            </a:r>
            <a:r>
              <a:rPr lang="en-GB" sz="825" dirty="0" err="1">
                <a:solidFill>
                  <a:srgbClr val="0912FF"/>
                </a:solidFill>
              </a:rPr>
              <a:t>Shazeer</a:t>
            </a:r>
            <a:r>
              <a:rPr lang="en-GB" sz="825" dirty="0">
                <a:solidFill>
                  <a:srgbClr val="0912FF"/>
                </a:solidFill>
              </a:rPr>
              <a:t>, Niki Parmar, Jakob </a:t>
            </a:r>
            <a:r>
              <a:rPr lang="en-GB" sz="825" dirty="0" err="1">
                <a:solidFill>
                  <a:srgbClr val="0912FF"/>
                </a:solidFill>
              </a:rPr>
              <a:t>Uszkoreit</a:t>
            </a:r>
            <a:r>
              <a:rPr lang="en-GB" sz="825" dirty="0">
                <a:solidFill>
                  <a:srgbClr val="0912FF"/>
                </a:solidFill>
              </a:rPr>
              <a:t>, </a:t>
            </a:r>
            <a:r>
              <a:rPr lang="en-GB" sz="825" dirty="0" err="1">
                <a:solidFill>
                  <a:srgbClr val="0912FF"/>
                </a:solidFill>
              </a:rPr>
              <a:t>Llion</a:t>
            </a:r>
            <a:r>
              <a:rPr lang="en-GB" sz="825" dirty="0">
                <a:solidFill>
                  <a:srgbClr val="0912FF"/>
                </a:solidFill>
              </a:rPr>
              <a:t> Jones, Aidan N. Gomez, </a:t>
            </a:r>
            <a:r>
              <a:rPr lang="en-GB" sz="825" dirty="0" err="1">
                <a:solidFill>
                  <a:srgbClr val="0912FF"/>
                </a:solidFill>
              </a:rPr>
              <a:t>Łukasz</a:t>
            </a:r>
            <a:r>
              <a:rPr lang="en-GB" sz="825" dirty="0">
                <a:solidFill>
                  <a:srgbClr val="0912FF"/>
                </a:solidFill>
              </a:rPr>
              <a:t> Kaiser, and </a:t>
            </a:r>
            <a:r>
              <a:rPr lang="en-GB" sz="825" dirty="0" err="1">
                <a:solidFill>
                  <a:srgbClr val="0912FF"/>
                </a:solidFill>
              </a:rPr>
              <a:t>Illia</a:t>
            </a:r>
            <a:r>
              <a:rPr lang="en-GB" sz="825" dirty="0">
                <a:solidFill>
                  <a:srgbClr val="0912FF"/>
                </a:solidFill>
              </a:rPr>
              <a:t> </a:t>
            </a:r>
            <a:r>
              <a:rPr lang="en-GB" sz="825" dirty="0" err="1">
                <a:solidFill>
                  <a:srgbClr val="0912FF"/>
                </a:solidFill>
              </a:rPr>
              <a:t>Polosukhin</a:t>
            </a:r>
            <a:r>
              <a:rPr lang="en-GB" sz="825" dirty="0">
                <a:solidFill>
                  <a:srgbClr val="0912FF"/>
                </a:solidFill>
              </a:rPr>
              <a:t>. 2017. Attention is all you need. In Proceedings of the 31st International Conference on Neural Information Processing Systems (NIPS'17). Curran Associates Inc., Red Hook, NY, USA, 6000–6010. </a:t>
            </a:r>
            <a:r>
              <a:rPr lang="en-GB" sz="825" b="1" dirty="0">
                <a:solidFill>
                  <a:srgbClr val="FF0000"/>
                </a:solidFill>
              </a:rPr>
              <a:t>2017</a:t>
            </a:r>
            <a:endParaRPr lang="en-DE" sz="825" b="1" dirty="0">
              <a:solidFill>
                <a:srgbClr val="FF0000"/>
              </a:solidFill>
            </a:endParaRPr>
          </a:p>
        </p:txBody>
      </p:sp>
      <p:sp>
        <p:nvSpPr>
          <p:cNvPr id="13" name="Cloud Callout 12">
            <a:extLst>
              <a:ext uri="{FF2B5EF4-FFF2-40B4-BE49-F238E27FC236}">
                <a16:creationId xmlns:a16="http://schemas.microsoft.com/office/drawing/2014/main" id="{5BFDCB9D-52A8-0319-961F-F3BA7417126C}"/>
              </a:ext>
            </a:extLst>
          </p:cNvPr>
          <p:cNvSpPr/>
          <p:nvPr/>
        </p:nvSpPr>
        <p:spPr>
          <a:xfrm>
            <a:off x="6841864" y="3721474"/>
            <a:ext cx="2436607" cy="1591100"/>
          </a:xfrm>
          <a:prstGeom prst="cloudCallout">
            <a:avLst>
              <a:gd name="adj1" fmla="val -56263"/>
              <a:gd name="adj2" fmla="val -505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Parallelize with </a:t>
            </a:r>
            <a:br>
              <a:rPr lang="en-DE" dirty="0"/>
            </a:br>
            <a:r>
              <a:rPr lang="en-DE" dirty="0"/>
              <a:t>GPUs</a:t>
            </a:r>
          </a:p>
        </p:txBody>
      </p:sp>
      <p:sp>
        <p:nvSpPr>
          <p:cNvPr id="17" name="TextBox 16">
            <a:extLst>
              <a:ext uri="{FF2B5EF4-FFF2-40B4-BE49-F238E27FC236}">
                <a16:creationId xmlns:a16="http://schemas.microsoft.com/office/drawing/2014/main" id="{9AE9B4A2-F2D7-5C25-F5BF-E5D454E05104}"/>
              </a:ext>
            </a:extLst>
          </p:cNvPr>
          <p:cNvSpPr txBox="1"/>
          <p:nvPr/>
        </p:nvSpPr>
        <p:spPr>
          <a:xfrm>
            <a:off x="5981694" y="1935787"/>
            <a:ext cx="3067946" cy="473206"/>
          </a:xfrm>
          <a:prstGeom prst="rect">
            <a:avLst/>
          </a:prstGeom>
          <a:noFill/>
        </p:spPr>
        <p:txBody>
          <a:bodyPr wrap="square">
            <a:spAutoFit/>
          </a:bodyPr>
          <a:lstStyle/>
          <a:p>
            <a:r>
              <a:rPr lang="en-DE" sz="825" dirty="0">
                <a:solidFill>
                  <a:srgbClr val="0912FF"/>
                </a:solidFill>
              </a:rPr>
              <a:t>Dzmitry Bahdanau, Kyunghyun Cho, Yoshua Bengio:</a:t>
            </a:r>
          </a:p>
          <a:p>
            <a:r>
              <a:rPr lang="en-DE" sz="825" dirty="0">
                <a:solidFill>
                  <a:srgbClr val="0912FF"/>
                </a:solidFill>
              </a:rPr>
              <a:t>Neural Machine Translation by Jointly Learning to Align and Translate. ICLR </a:t>
            </a:r>
            <a:r>
              <a:rPr lang="en-DE" sz="825" b="1" dirty="0">
                <a:solidFill>
                  <a:srgbClr val="FF0000"/>
                </a:solidFill>
              </a:rPr>
              <a:t>2015</a:t>
            </a:r>
          </a:p>
        </p:txBody>
      </p:sp>
    </p:spTree>
    <p:extLst>
      <p:ext uri="{BB962C8B-B14F-4D97-AF65-F5344CB8AC3E}">
        <p14:creationId xmlns:p14="http://schemas.microsoft.com/office/powerpoint/2010/main" val="2614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34692"/>
            <a:ext cx="7419415" cy="506021"/>
          </a:xfrm>
          <a:prstGeom prst="rect">
            <a:avLst/>
          </a:prstGeom>
        </p:spPr>
        <p:txBody>
          <a:bodyPr vert="horz" wrap="square" lIns="0" tIns="13447" rIns="0" bIns="0" numCol="1" rtlCol="0" anchor="t" anchorCtr="0" compatLnSpc="1">
            <a:prstTxWarp prst="textNoShape">
              <a:avLst/>
            </a:prstTxWarp>
            <a:spAutoFit/>
          </a:bodyPr>
          <a:lstStyle/>
          <a:p>
            <a:pPr marL="11206">
              <a:spcBef>
                <a:spcPts val="106"/>
              </a:spcBef>
            </a:pPr>
            <a:r>
              <a:rPr spc="9" dirty="0">
                <a:latin typeface="Chalkduster"/>
                <a:cs typeface="Chalkduster"/>
              </a:rPr>
              <a:t>E</a:t>
            </a:r>
            <a:r>
              <a:rPr spc="9" dirty="0"/>
              <a:t>mbeddings </a:t>
            </a:r>
            <a:r>
              <a:rPr spc="4" dirty="0"/>
              <a:t>from </a:t>
            </a:r>
            <a:r>
              <a:rPr spc="4" dirty="0">
                <a:latin typeface="Chalkduster"/>
                <a:cs typeface="Chalkduster"/>
              </a:rPr>
              <a:t>L</a:t>
            </a:r>
            <a:r>
              <a:rPr spc="4" dirty="0"/>
              <a:t>anguage</a:t>
            </a:r>
            <a:r>
              <a:rPr spc="-26" dirty="0"/>
              <a:t> </a:t>
            </a:r>
            <a:r>
              <a:rPr spc="26" dirty="0">
                <a:latin typeface="Chalkduster"/>
                <a:cs typeface="Chalkduster"/>
              </a:rPr>
              <a:t>Mo</a:t>
            </a:r>
            <a:r>
              <a:rPr spc="26" dirty="0"/>
              <a:t>dels</a:t>
            </a:r>
            <a:endParaRPr dirty="0">
              <a:latin typeface="Chalkduster"/>
              <a:cs typeface="Chalkduster"/>
            </a:endParaRPr>
          </a:p>
        </p:txBody>
      </p:sp>
      <p:sp>
        <p:nvSpPr>
          <p:cNvPr id="3" name="object 3"/>
          <p:cNvSpPr txBox="1"/>
          <p:nvPr/>
        </p:nvSpPr>
        <p:spPr>
          <a:xfrm>
            <a:off x="829236" y="1413692"/>
            <a:ext cx="7343214" cy="4569343"/>
          </a:xfrm>
          <a:prstGeom prst="rect">
            <a:avLst/>
          </a:prstGeom>
        </p:spPr>
        <p:txBody>
          <a:bodyPr vert="horz" wrap="square" lIns="0" tIns="15128" rIns="0" bIns="0" rtlCol="0">
            <a:spAutoFit/>
          </a:bodyPr>
          <a:lstStyle/>
          <a:p>
            <a:pPr marL="11206" marR="4483">
              <a:spcBef>
                <a:spcPts val="119"/>
              </a:spcBef>
            </a:pPr>
            <a:r>
              <a:rPr sz="2427" spc="13" dirty="0">
                <a:latin typeface="Helvetica"/>
                <a:cs typeface="Helvetica"/>
              </a:rPr>
              <a:t>Replace </a:t>
            </a:r>
            <a:r>
              <a:rPr sz="2427" spc="9" dirty="0">
                <a:latin typeface="Helvetica"/>
                <a:cs typeface="Helvetica"/>
              </a:rPr>
              <a:t>static </a:t>
            </a:r>
            <a:r>
              <a:rPr sz="2427" spc="13" dirty="0">
                <a:latin typeface="Helvetica"/>
                <a:cs typeface="Helvetica"/>
              </a:rPr>
              <a:t>embeddings </a:t>
            </a:r>
            <a:r>
              <a:rPr sz="2427" spc="9" dirty="0">
                <a:latin typeface="Helvetica"/>
                <a:cs typeface="Helvetica"/>
              </a:rPr>
              <a:t>(lexicon </a:t>
            </a:r>
            <a:r>
              <a:rPr sz="2427" spc="13" dirty="0">
                <a:latin typeface="Helvetica"/>
                <a:cs typeface="Helvetica"/>
              </a:rPr>
              <a:t>lookup) </a:t>
            </a:r>
            <a:r>
              <a:rPr sz="2427" spc="9" dirty="0">
                <a:latin typeface="Helvetica"/>
                <a:cs typeface="Helvetica"/>
              </a:rPr>
              <a:t>with  </a:t>
            </a:r>
            <a:r>
              <a:rPr sz="2427" spc="13" dirty="0">
                <a:solidFill>
                  <a:srgbClr val="0B05FF"/>
                </a:solidFill>
                <a:latin typeface="Helvetica"/>
                <a:cs typeface="Helvetica"/>
              </a:rPr>
              <a:t>context-dependent embeddings </a:t>
            </a:r>
            <a:r>
              <a:rPr sz="2427" spc="13" dirty="0">
                <a:latin typeface="Helvetica"/>
                <a:cs typeface="Helvetica"/>
              </a:rPr>
              <a:t>(produced by a</a:t>
            </a:r>
            <a:r>
              <a:rPr sz="2427" spc="-31" dirty="0">
                <a:latin typeface="Helvetica"/>
                <a:cs typeface="Helvetica"/>
              </a:rPr>
              <a:t> </a:t>
            </a:r>
            <a:r>
              <a:rPr sz="2427" spc="13" dirty="0">
                <a:latin typeface="Helvetica"/>
                <a:cs typeface="Helvetica"/>
              </a:rPr>
              <a:t>deep language</a:t>
            </a:r>
            <a:r>
              <a:rPr sz="2427" spc="-9" dirty="0">
                <a:latin typeface="Helvetica"/>
                <a:cs typeface="Helvetica"/>
              </a:rPr>
              <a:t> </a:t>
            </a:r>
            <a:r>
              <a:rPr sz="2427" spc="13" dirty="0">
                <a:latin typeface="Helvetica"/>
                <a:cs typeface="Helvetica"/>
              </a:rPr>
              <a:t>model)</a:t>
            </a:r>
            <a:endParaRPr sz="2427" dirty="0">
              <a:latin typeface="Helvetica"/>
              <a:cs typeface="Helvetica"/>
            </a:endParaRPr>
          </a:p>
          <a:p>
            <a:pPr>
              <a:spcBef>
                <a:spcPts val="13"/>
              </a:spcBef>
            </a:pPr>
            <a:endParaRPr sz="2559" dirty="0">
              <a:latin typeface="Times New Roman"/>
              <a:cs typeface="Times New Roman"/>
            </a:endParaRPr>
          </a:p>
          <a:p>
            <a:pPr marL="11206" marR="906043" algn="just">
              <a:lnSpc>
                <a:spcPct val="101499"/>
              </a:lnSpc>
            </a:pPr>
            <a:r>
              <a:rPr sz="2427" spc="18" dirty="0">
                <a:latin typeface="Helvetica"/>
                <a:cs typeface="Helvetica"/>
              </a:rPr>
              <a:t>=&gt; </a:t>
            </a:r>
            <a:r>
              <a:rPr sz="2427" spc="13" dirty="0">
                <a:latin typeface="Helvetica"/>
                <a:cs typeface="Helvetica"/>
              </a:rPr>
              <a:t>Each </a:t>
            </a:r>
            <a:r>
              <a:rPr sz="2427" spc="4" dirty="0">
                <a:latin typeface="Helvetica"/>
                <a:cs typeface="Helvetica"/>
              </a:rPr>
              <a:t>token’s </a:t>
            </a:r>
            <a:r>
              <a:rPr sz="2427" spc="13" dirty="0">
                <a:latin typeface="Helvetica"/>
                <a:cs typeface="Helvetica"/>
              </a:rPr>
              <a:t>representation </a:t>
            </a:r>
            <a:r>
              <a:rPr sz="2427" spc="9" dirty="0">
                <a:latin typeface="Helvetica"/>
                <a:cs typeface="Helvetica"/>
              </a:rPr>
              <a:t>is </a:t>
            </a:r>
            <a:r>
              <a:rPr sz="2427" spc="13" dirty="0">
                <a:latin typeface="Helvetica"/>
                <a:cs typeface="Helvetica"/>
              </a:rPr>
              <a:t>a </a:t>
            </a:r>
            <a:r>
              <a:rPr sz="2427" spc="9" dirty="0">
                <a:latin typeface="Helvetica"/>
                <a:cs typeface="Helvetica"/>
              </a:rPr>
              <a:t>function of  the entire input </a:t>
            </a:r>
            <a:r>
              <a:rPr sz="2427" spc="13" dirty="0">
                <a:latin typeface="Helvetica"/>
                <a:cs typeface="Helvetica"/>
              </a:rPr>
              <a:t>sentence, computed by a deep  </a:t>
            </a:r>
            <a:r>
              <a:rPr sz="2427" spc="9" dirty="0">
                <a:solidFill>
                  <a:srgbClr val="0B05FF"/>
                </a:solidFill>
                <a:latin typeface="Helvetica"/>
                <a:cs typeface="Helvetica"/>
              </a:rPr>
              <a:t>(multi-layer) bidirectional </a:t>
            </a:r>
            <a:r>
              <a:rPr sz="2427" spc="13" dirty="0">
                <a:solidFill>
                  <a:srgbClr val="0B05FF"/>
                </a:solidFill>
                <a:latin typeface="Helvetica"/>
                <a:cs typeface="Helvetica"/>
              </a:rPr>
              <a:t>language</a:t>
            </a:r>
            <a:r>
              <a:rPr sz="2427" dirty="0">
                <a:solidFill>
                  <a:srgbClr val="0B05FF"/>
                </a:solidFill>
                <a:latin typeface="Helvetica"/>
                <a:cs typeface="Helvetica"/>
              </a:rPr>
              <a:t> </a:t>
            </a:r>
            <a:r>
              <a:rPr sz="2427" spc="13" dirty="0">
                <a:solidFill>
                  <a:srgbClr val="0B05FF"/>
                </a:solidFill>
                <a:latin typeface="Helvetica"/>
                <a:cs typeface="Helvetica"/>
              </a:rPr>
              <a:t>model</a:t>
            </a:r>
            <a:endParaRPr sz="2427" dirty="0">
              <a:solidFill>
                <a:srgbClr val="0B05FF"/>
              </a:solidFill>
              <a:latin typeface="Helvetica"/>
              <a:cs typeface="Helvetica"/>
            </a:endParaRPr>
          </a:p>
          <a:p>
            <a:pPr>
              <a:spcBef>
                <a:spcPts val="18"/>
              </a:spcBef>
            </a:pPr>
            <a:endParaRPr sz="2515" dirty="0">
              <a:latin typeface="Times New Roman"/>
              <a:cs typeface="Times New Roman"/>
            </a:endParaRPr>
          </a:p>
          <a:p>
            <a:pPr marL="11206" marR="317143"/>
            <a:r>
              <a:rPr sz="2427" spc="18" dirty="0">
                <a:latin typeface="Helvetica"/>
                <a:cs typeface="Helvetica"/>
              </a:rPr>
              <a:t>=&gt; </a:t>
            </a:r>
            <a:r>
              <a:rPr sz="2427" spc="13" dirty="0">
                <a:latin typeface="Helvetica"/>
                <a:cs typeface="Helvetica"/>
              </a:rPr>
              <a:t>Return </a:t>
            </a:r>
            <a:r>
              <a:rPr sz="2427" spc="9" dirty="0">
                <a:latin typeface="Helvetica"/>
                <a:cs typeface="Helvetica"/>
              </a:rPr>
              <a:t>for </a:t>
            </a:r>
            <a:r>
              <a:rPr sz="2427" spc="13" dirty="0">
                <a:latin typeface="Helvetica"/>
                <a:cs typeface="Helvetica"/>
              </a:rPr>
              <a:t>each token a </a:t>
            </a:r>
            <a:r>
              <a:rPr sz="2427" spc="13" dirty="0">
                <a:solidFill>
                  <a:srgbClr val="0B05FF"/>
                </a:solidFill>
                <a:latin typeface="Helvetica"/>
                <a:cs typeface="Helvetica"/>
              </a:rPr>
              <a:t>(task-dependent)</a:t>
            </a:r>
            <a:r>
              <a:rPr sz="2427" spc="-66" dirty="0">
                <a:solidFill>
                  <a:srgbClr val="0B05FF"/>
                </a:solidFill>
                <a:latin typeface="Helvetica"/>
                <a:cs typeface="Helvetica"/>
              </a:rPr>
              <a:t> </a:t>
            </a:r>
            <a:r>
              <a:rPr sz="2427" spc="9" dirty="0">
                <a:solidFill>
                  <a:srgbClr val="0B05FF"/>
                </a:solidFill>
                <a:latin typeface="Helvetica"/>
                <a:cs typeface="Helvetica"/>
              </a:rPr>
              <a:t>linear  </a:t>
            </a:r>
            <a:r>
              <a:rPr sz="2427" spc="13" dirty="0">
                <a:solidFill>
                  <a:srgbClr val="0B05FF"/>
                </a:solidFill>
                <a:latin typeface="Helvetica"/>
                <a:cs typeface="Helvetica"/>
              </a:rPr>
              <a:t>combination </a:t>
            </a:r>
            <a:r>
              <a:rPr sz="2427" spc="9" dirty="0">
                <a:solidFill>
                  <a:srgbClr val="0B05FF"/>
                </a:solidFill>
                <a:latin typeface="Helvetica"/>
                <a:cs typeface="Helvetica"/>
              </a:rPr>
              <a:t>of </a:t>
            </a:r>
            <a:r>
              <a:rPr sz="2427" spc="4" dirty="0">
                <a:solidFill>
                  <a:srgbClr val="0B05FF"/>
                </a:solidFill>
                <a:latin typeface="Helvetica"/>
                <a:cs typeface="Helvetica"/>
              </a:rPr>
              <a:t>its </a:t>
            </a:r>
            <a:r>
              <a:rPr sz="2427" spc="13" dirty="0">
                <a:solidFill>
                  <a:srgbClr val="0B05FF"/>
                </a:solidFill>
                <a:latin typeface="Helvetica"/>
                <a:cs typeface="Helvetica"/>
              </a:rPr>
              <a:t>representation across</a:t>
            </a:r>
            <a:r>
              <a:rPr sz="2427" spc="-31" dirty="0">
                <a:solidFill>
                  <a:srgbClr val="0B05FF"/>
                </a:solidFill>
                <a:latin typeface="Helvetica"/>
                <a:cs typeface="Helvetica"/>
              </a:rPr>
              <a:t> </a:t>
            </a:r>
            <a:r>
              <a:rPr sz="2427" spc="9" dirty="0">
                <a:solidFill>
                  <a:srgbClr val="0B05FF"/>
                </a:solidFill>
                <a:latin typeface="Helvetica"/>
                <a:cs typeface="Helvetica"/>
              </a:rPr>
              <a:t>layers</a:t>
            </a:r>
            <a:r>
              <a:rPr sz="2427" spc="9" dirty="0">
                <a:latin typeface="Helvetica"/>
                <a:cs typeface="Helvetica"/>
              </a:rPr>
              <a:t>.</a:t>
            </a:r>
            <a:endParaRPr sz="2427" dirty="0">
              <a:latin typeface="Helvetica"/>
              <a:cs typeface="Helvetica"/>
            </a:endParaRPr>
          </a:p>
          <a:p>
            <a:pPr>
              <a:spcBef>
                <a:spcPts val="9"/>
              </a:spcBef>
            </a:pPr>
            <a:endParaRPr sz="2603" dirty="0">
              <a:latin typeface="Times New Roman"/>
              <a:cs typeface="Times New Roman"/>
            </a:endParaRPr>
          </a:p>
          <a:p>
            <a:pPr marL="11206"/>
            <a:r>
              <a:rPr sz="2427" spc="18" dirty="0">
                <a:latin typeface="Helvetica"/>
                <a:cs typeface="Helvetica"/>
              </a:rPr>
              <a:t>=&gt; </a:t>
            </a:r>
            <a:r>
              <a:rPr sz="2427" spc="4" dirty="0">
                <a:latin typeface="Helvetica"/>
                <a:cs typeface="Helvetica"/>
              </a:rPr>
              <a:t>Different </a:t>
            </a:r>
            <a:r>
              <a:rPr sz="2427" spc="13" dirty="0">
                <a:latin typeface="Helvetica"/>
                <a:cs typeface="Helvetica"/>
              </a:rPr>
              <a:t>layers capture </a:t>
            </a:r>
            <a:r>
              <a:rPr sz="2427" spc="4" dirty="0">
                <a:latin typeface="Helvetica"/>
                <a:cs typeface="Helvetica"/>
              </a:rPr>
              <a:t>different</a:t>
            </a:r>
            <a:r>
              <a:rPr sz="2427" spc="-13" dirty="0">
                <a:latin typeface="Helvetica"/>
                <a:cs typeface="Helvetica"/>
              </a:rPr>
              <a:t> </a:t>
            </a:r>
            <a:r>
              <a:rPr sz="2427" spc="9" dirty="0">
                <a:latin typeface="Helvetica"/>
                <a:cs typeface="Helvetica"/>
              </a:rPr>
              <a:t>information</a:t>
            </a:r>
            <a:endParaRPr sz="2427" dirty="0">
              <a:latin typeface="Helvetica"/>
              <a:cs typeface="Helvetica"/>
            </a:endParaRPr>
          </a:p>
        </p:txBody>
      </p:sp>
      <p:sp>
        <p:nvSpPr>
          <p:cNvPr id="6" name="object 9">
            <a:extLst>
              <a:ext uri="{FF2B5EF4-FFF2-40B4-BE49-F238E27FC236}">
                <a16:creationId xmlns:a16="http://schemas.microsoft.com/office/drawing/2014/main" id="{D48E415F-F03C-9B44-966F-AD57FAE64812}"/>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7" name="Slide Number Placeholder 3">
            <a:extLst>
              <a:ext uri="{FF2B5EF4-FFF2-40B4-BE49-F238E27FC236}">
                <a16:creationId xmlns:a16="http://schemas.microsoft.com/office/drawing/2014/main" id="{78F5FDA0-68C8-0248-827B-9C99581F0597}"/>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24</a:t>
            </a:fld>
            <a:endParaRPr lang="de-DE"/>
          </a:p>
        </p:txBody>
      </p:sp>
    </p:spTree>
    <p:extLst>
      <p:ext uri="{BB962C8B-B14F-4D97-AF65-F5344CB8AC3E}">
        <p14:creationId xmlns:p14="http://schemas.microsoft.com/office/powerpoint/2010/main" val="2483261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503193-11B9-48D1-825A-FDFD0DCC898C}"/>
              </a:ext>
            </a:extLst>
          </p:cNvPr>
          <p:cNvSpPr>
            <a:spLocks noGrp="1"/>
          </p:cNvSpPr>
          <p:nvPr>
            <p:ph type="title"/>
          </p:nvPr>
        </p:nvSpPr>
        <p:spPr/>
        <p:txBody>
          <a:bodyPr/>
          <a:lstStyle/>
          <a:p>
            <a:r>
              <a:rPr lang="en-US" altLang="zh-TW" dirty="0">
                <a:solidFill>
                  <a:srgbClr val="FF0000"/>
                </a:solidFill>
              </a:rPr>
              <a:t>E</a:t>
            </a:r>
            <a:r>
              <a:rPr lang="en-US" altLang="zh-TW" dirty="0"/>
              <a:t>mbeddings from </a:t>
            </a:r>
            <a:r>
              <a:rPr lang="en-US" altLang="zh-TW" dirty="0">
                <a:solidFill>
                  <a:srgbClr val="FF0000"/>
                </a:solidFill>
              </a:rPr>
              <a:t>L</a:t>
            </a:r>
            <a:r>
              <a:rPr lang="en-US" altLang="zh-TW" dirty="0"/>
              <a:t>anguage </a:t>
            </a:r>
            <a:r>
              <a:rPr lang="en-US" altLang="zh-TW" dirty="0">
                <a:solidFill>
                  <a:srgbClr val="FF0000"/>
                </a:solidFill>
              </a:rPr>
              <a:t>Mo</a:t>
            </a:r>
            <a:r>
              <a:rPr lang="en-US" altLang="zh-TW" dirty="0"/>
              <a:t>del</a:t>
            </a:r>
            <a:r>
              <a:rPr lang="zh-TW" altLang="en-US" dirty="0"/>
              <a:t> </a:t>
            </a:r>
            <a:r>
              <a:rPr lang="en-US" altLang="zh-TW" dirty="0"/>
              <a:t>(ELMO)</a:t>
            </a:r>
          </a:p>
        </p:txBody>
      </p:sp>
      <p:sp>
        <p:nvSpPr>
          <p:cNvPr id="3" name="內容版面配置區 2">
            <a:extLst>
              <a:ext uri="{FF2B5EF4-FFF2-40B4-BE49-F238E27FC236}">
                <a16:creationId xmlns:a16="http://schemas.microsoft.com/office/drawing/2014/main" id="{1922EF4D-6360-4725-B2A6-2FEE0EDD04D3}"/>
              </a:ext>
            </a:extLst>
          </p:cNvPr>
          <p:cNvSpPr>
            <a:spLocks noGrp="1"/>
          </p:cNvSpPr>
          <p:nvPr>
            <p:ph idx="1"/>
          </p:nvPr>
        </p:nvSpPr>
        <p:spPr>
          <a:xfrm>
            <a:off x="628650" y="1124744"/>
            <a:ext cx="7886700" cy="4351338"/>
          </a:xfrm>
        </p:spPr>
        <p:txBody>
          <a:bodyPr>
            <a:normAutofit/>
          </a:bodyPr>
          <a:lstStyle/>
          <a:p>
            <a:r>
              <a:rPr lang="en-US" altLang="zh-TW" sz="2400"/>
              <a:t>RN-based </a:t>
            </a:r>
            <a:r>
              <a:rPr lang="en-US" altLang="zh-TW" sz="2400" dirty="0"/>
              <a:t>language models (trained from lots of sentences)</a:t>
            </a:r>
            <a:endParaRPr lang="zh-TW" altLang="en-US" sz="2400" dirty="0"/>
          </a:p>
        </p:txBody>
      </p:sp>
      <p:sp>
        <p:nvSpPr>
          <p:cNvPr id="5" name="矩形 4">
            <a:extLst>
              <a:ext uri="{FF2B5EF4-FFF2-40B4-BE49-F238E27FC236}">
                <a16:creationId xmlns:a16="http://schemas.microsoft.com/office/drawing/2014/main" id="{A0F874F1-D52F-40F1-9E80-D989AA807087}"/>
              </a:ext>
            </a:extLst>
          </p:cNvPr>
          <p:cNvSpPr/>
          <p:nvPr/>
        </p:nvSpPr>
        <p:spPr>
          <a:xfrm>
            <a:off x="3240502" y="6361583"/>
            <a:ext cx="2666114" cy="307777"/>
          </a:xfrm>
          <a:prstGeom prst="rect">
            <a:avLst/>
          </a:prstGeom>
        </p:spPr>
        <p:txBody>
          <a:bodyPr wrap="none">
            <a:spAutoFit/>
          </a:bodyPr>
          <a:lstStyle/>
          <a:p>
            <a:r>
              <a:rPr lang="en-US" altLang="zh-TW" sz="1400" dirty="0">
                <a:solidFill>
                  <a:srgbClr val="0B05FF"/>
                </a:solidFill>
                <a:hlinkClick r:id="rId3"/>
              </a:rPr>
              <a:t>https://arxiv.org/abs/1802.05365</a:t>
            </a:r>
            <a:r>
              <a:rPr lang="en-US" altLang="zh-TW" sz="1400" dirty="0">
                <a:solidFill>
                  <a:srgbClr val="0B05FF"/>
                </a:solidFill>
              </a:rPr>
              <a:t> </a:t>
            </a:r>
            <a:endParaRPr lang="zh-TW" altLang="en-US" sz="1400" dirty="0">
              <a:solidFill>
                <a:srgbClr val="0B05FF"/>
              </a:solidFill>
            </a:endParaRPr>
          </a:p>
        </p:txBody>
      </p:sp>
      <p:sp>
        <p:nvSpPr>
          <p:cNvPr id="6" name="文字方塊 5">
            <a:extLst>
              <a:ext uri="{FF2B5EF4-FFF2-40B4-BE49-F238E27FC236}">
                <a16:creationId xmlns:a16="http://schemas.microsoft.com/office/drawing/2014/main" id="{9ADECE58-8962-4B7A-A7B9-22AC46CAD48A}"/>
              </a:ext>
            </a:extLst>
          </p:cNvPr>
          <p:cNvSpPr txBox="1"/>
          <p:nvPr/>
        </p:nvSpPr>
        <p:spPr>
          <a:xfrm>
            <a:off x="2753291" y="1594101"/>
            <a:ext cx="6914508" cy="461665"/>
          </a:xfrm>
          <a:prstGeom prst="rect">
            <a:avLst/>
          </a:prstGeom>
          <a:noFill/>
        </p:spPr>
        <p:txBody>
          <a:bodyPr wrap="square" rtlCol="0">
            <a:spAutoFit/>
          </a:bodyPr>
          <a:lstStyle/>
          <a:p>
            <a:r>
              <a:rPr lang="en-US" altLang="zh-TW" sz="2400" dirty="0"/>
              <a:t>e.g., given “</a:t>
            </a:r>
            <a:r>
              <a:rPr lang="zh-TW" altLang="en-US" sz="2400" dirty="0">
                <a:latin typeface="微軟正黑體" panose="020B0604030504040204" pitchFamily="34" charset="-120"/>
                <a:ea typeface="微軟正黑體" panose="020B0604030504040204" pitchFamily="34" charset="-120"/>
              </a:rPr>
              <a:t>潮水 退了 就 知道 誰 沒穿 褲子</a:t>
            </a:r>
            <a:r>
              <a:rPr lang="en-US" altLang="zh-TW" sz="2400" dirty="0"/>
              <a:t>”</a:t>
            </a:r>
            <a:endParaRPr lang="zh-TW" altLang="en-US" sz="2400" dirty="0"/>
          </a:p>
        </p:txBody>
      </p:sp>
      <p:sp>
        <p:nvSpPr>
          <p:cNvPr id="7" name="矩形 6">
            <a:extLst>
              <a:ext uri="{FF2B5EF4-FFF2-40B4-BE49-F238E27FC236}">
                <a16:creationId xmlns:a16="http://schemas.microsoft.com/office/drawing/2014/main" id="{F54A77C0-9B77-41D8-B593-BF6E11A9720D}"/>
              </a:ext>
            </a:extLst>
          </p:cNvPr>
          <p:cNvSpPr/>
          <p:nvPr/>
        </p:nvSpPr>
        <p:spPr>
          <a:xfrm>
            <a:off x="602043" y="4377149"/>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8" name="矩形 7">
            <a:extLst>
              <a:ext uri="{FF2B5EF4-FFF2-40B4-BE49-F238E27FC236}">
                <a16:creationId xmlns:a16="http://schemas.microsoft.com/office/drawing/2014/main" id="{7245DBC6-7B3D-4580-8346-1F1440FA022B}"/>
              </a:ext>
            </a:extLst>
          </p:cNvPr>
          <p:cNvSpPr/>
          <p:nvPr/>
        </p:nvSpPr>
        <p:spPr>
          <a:xfrm>
            <a:off x="602044" y="3008492"/>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9" name="矩形 8">
            <a:extLst>
              <a:ext uri="{FF2B5EF4-FFF2-40B4-BE49-F238E27FC236}">
                <a16:creationId xmlns:a16="http://schemas.microsoft.com/office/drawing/2014/main" id="{4B04BE98-887A-4635-831F-81BBE267C9A4}"/>
              </a:ext>
            </a:extLst>
          </p:cNvPr>
          <p:cNvSpPr/>
          <p:nvPr/>
        </p:nvSpPr>
        <p:spPr>
          <a:xfrm>
            <a:off x="602043" y="3945634"/>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BF779B9A-F6BB-42B6-9999-AB5CB1303C7C}"/>
              </a:ext>
            </a:extLst>
          </p:cNvPr>
          <p:cNvSpPr txBox="1"/>
          <p:nvPr/>
        </p:nvSpPr>
        <p:spPr>
          <a:xfrm>
            <a:off x="436342" y="5440089"/>
            <a:ext cx="1111321" cy="461665"/>
          </a:xfrm>
          <a:prstGeom prst="rect">
            <a:avLst/>
          </a:prstGeom>
          <a:noFill/>
        </p:spPr>
        <p:txBody>
          <a:bodyPr wrap="square" rtlCol="0">
            <a:spAutoFit/>
          </a:bodyPr>
          <a:lstStyle/>
          <a:p>
            <a:pPr algn="ctr"/>
            <a:r>
              <a:rPr lang="en-US" altLang="zh-TW" sz="2400" dirty="0"/>
              <a:t>&lt;BOS&gt;</a:t>
            </a:r>
            <a:endParaRPr lang="zh-TW" altLang="en-US" sz="2400" dirty="0"/>
          </a:p>
        </p:txBody>
      </p:sp>
      <p:sp>
        <p:nvSpPr>
          <p:cNvPr id="11" name="文字方塊 10">
            <a:extLst>
              <a:ext uri="{FF2B5EF4-FFF2-40B4-BE49-F238E27FC236}">
                <a16:creationId xmlns:a16="http://schemas.microsoft.com/office/drawing/2014/main" id="{0BB74EED-2CEE-4104-ADE6-FAB59B03C65F}"/>
              </a:ext>
            </a:extLst>
          </p:cNvPr>
          <p:cNvSpPr txBox="1"/>
          <p:nvPr/>
        </p:nvSpPr>
        <p:spPr>
          <a:xfrm>
            <a:off x="1590530" y="543645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sp>
        <p:nvSpPr>
          <p:cNvPr id="13" name="文字方塊 12">
            <a:extLst>
              <a:ext uri="{FF2B5EF4-FFF2-40B4-BE49-F238E27FC236}">
                <a16:creationId xmlns:a16="http://schemas.microsoft.com/office/drawing/2014/main" id="{F79DE31D-CEEF-41FB-946A-6A1511D47D1C}"/>
              </a:ext>
            </a:extLst>
          </p:cNvPr>
          <p:cNvSpPr txBox="1"/>
          <p:nvPr/>
        </p:nvSpPr>
        <p:spPr>
          <a:xfrm>
            <a:off x="2701851" y="543645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5" name="直線單箭頭接點 14">
            <a:extLst>
              <a:ext uri="{FF2B5EF4-FFF2-40B4-BE49-F238E27FC236}">
                <a16:creationId xmlns:a16="http://schemas.microsoft.com/office/drawing/2014/main" id="{E369671C-85B5-432F-A541-1E2EED3592CD}"/>
              </a:ext>
            </a:extLst>
          </p:cNvPr>
          <p:cNvCxnSpPr>
            <a:cxnSpLocks/>
          </p:cNvCxnSpPr>
          <p:nvPr/>
        </p:nvCxnSpPr>
        <p:spPr>
          <a:xfrm flipV="1">
            <a:off x="982185" y="508606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C7B9FE9-56B4-4AF8-A1CC-CD361EDB3068}"/>
              </a:ext>
            </a:extLst>
          </p:cNvPr>
          <p:cNvCxnSpPr>
            <a:cxnSpLocks/>
          </p:cNvCxnSpPr>
          <p:nvPr/>
        </p:nvCxnSpPr>
        <p:spPr>
          <a:xfrm flipV="1">
            <a:off x="982185" y="265697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CD0EB831-0165-4FA4-B69B-15312804699E}"/>
              </a:ext>
            </a:extLst>
          </p:cNvPr>
          <p:cNvCxnSpPr>
            <a:cxnSpLocks/>
          </p:cNvCxnSpPr>
          <p:nvPr/>
        </p:nvCxnSpPr>
        <p:spPr>
          <a:xfrm flipV="1">
            <a:off x="993745" y="413121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756DE107-D4FD-4355-9998-7EB1D0E54767}"/>
              </a:ext>
            </a:extLst>
          </p:cNvPr>
          <p:cNvCxnSpPr>
            <a:cxnSpLocks/>
          </p:cNvCxnSpPr>
          <p:nvPr/>
        </p:nvCxnSpPr>
        <p:spPr>
          <a:xfrm flipV="1">
            <a:off x="994478" y="3675634"/>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ED0F36D5-49D3-4324-8C56-D1DDF27EF8F8}"/>
              </a:ext>
            </a:extLst>
          </p:cNvPr>
          <p:cNvSpPr/>
          <p:nvPr/>
        </p:nvSpPr>
        <p:spPr>
          <a:xfrm>
            <a:off x="1742472" y="4391593"/>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22" name="矩形 21">
            <a:extLst>
              <a:ext uri="{FF2B5EF4-FFF2-40B4-BE49-F238E27FC236}">
                <a16:creationId xmlns:a16="http://schemas.microsoft.com/office/drawing/2014/main" id="{A217D76E-BFEA-4580-9808-B7373D1FD0AC}"/>
              </a:ext>
            </a:extLst>
          </p:cNvPr>
          <p:cNvSpPr/>
          <p:nvPr/>
        </p:nvSpPr>
        <p:spPr>
          <a:xfrm>
            <a:off x="1742473" y="3022936"/>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23" name="矩形 22">
            <a:extLst>
              <a:ext uri="{FF2B5EF4-FFF2-40B4-BE49-F238E27FC236}">
                <a16:creationId xmlns:a16="http://schemas.microsoft.com/office/drawing/2014/main" id="{16EF7D07-2A91-4E2D-93B4-DB9C1DDED1C2}"/>
              </a:ext>
            </a:extLst>
          </p:cNvPr>
          <p:cNvSpPr/>
          <p:nvPr/>
        </p:nvSpPr>
        <p:spPr>
          <a:xfrm>
            <a:off x="1742472" y="3960078"/>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24" name="直線單箭頭接點 23">
            <a:extLst>
              <a:ext uri="{FF2B5EF4-FFF2-40B4-BE49-F238E27FC236}">
                <a16:creationId xmlns:a16="http://schemas.microsoft.com/office/drawing/2014/main" id="{56F81CB1-D5E5-46EC-967B-0712A664CC22}"/>
              </a:ext>
            </a:extLst>
          </p:cNvPr>
          <p:cNvCxnSpPr>
            <a:cxnSpLocks/>
          </p:cNvCxnSpPr>
          <p:nvPr/>
        </p:nvCxnSpPr>
        <p:spPr>
          <a:xfrm flipV="1">
            <a:off x="2122614" y="510051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B20110CB-1FF4-4A9B-AD03-50EB90D298A7}"/>
              </a:ext>
            </a:extLst>
          </p:cNvPr>
          <p:cNvCxnSpPr>
            <a:cxnSpLocks/>
          </p:cNvCxnSpPr>
          <p:nvPr/>
        </p:nvCxnSpPr>
        <p:spPr>
          <a:xfrm flipV="1">
            <a:off x="2122614" y="267142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43BEBC53-9314-4344-9FEB-5166D955F44D}"/>
              </a:ext>
            </a:extLst>
          </p:cNvPr>
          <p:cNvCxnSpPr>
            <a:cxnSpLocks/>
          </p:cNvCxnSpPr>
          <p:nvPr/>
        </p:nvCxnSpPr>
        <p:spPr>
          <a:xfrm flipV="1">
            <a:off x="2134174" y="4145662"/>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BFF9020E-05E8-4E50-8315-D8C88C35A7E9}"/>
              </a:ext>
            </a:extLst>
          </p:cNvPr>
          <p:cNvCxnSpPr>
            <a:cxnSpLocks/>
          </p:cNvCxnSpPr>
          <p:nvPr/>
        </p:nvCxnSpPr>
        <p:spPr>
          <a:xfrm flipV="1">
            <a:off x="2134907" y="369007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98014EA6-7564-4490-905D-F3B617B771F5}"/>
              </a:ext>
            </a:extLst>
          </p:cNvPr>
          <p:cNvSpPr/>
          <p:nvPr/>
        </p:nvSpPr>
        <p:spPr>
          <a:xfrm>
            <a:off x="2870609" y="4391593"/>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29" name="矩形 28">
            <a:extLst>
              <a:ext uri="{FF2B5EF4-FFF2-40B4-BE49-F238E27FC236}">
                <a16:creationId xmlns:a16="http://schemas.microsoft.com/office/drawing/2014/main" id="{4117F6D3-6B2D-48FB-AD61-B789208EBB3F}"/>
              </a:ext>
            </a:extLst>
          </p:cNvPr>
          <p:cNvSpPr/>
          <p:nvPr/>
        </p:nvSpPr>
        <p:spPr>
          <a:xfrm>
            <a:off x="2870610" y="3022936"/>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30" name="矩形 29">
            <a:extLst>
              <a:ext uri="{FF2B5EF4-FFF2-40B4-BE49-F238E27FC236}">
                <a16:creationId xmlns:a16="http://schemas.microsoft.com/office/drawing/2014/main" id="{1E848E94-B7D7-460C-B4BF-8F620C50EF15}"/>
              </a:ext>
            </a:extLst>
          </p:cNvPr>
          <p:cNvSpPr/>
          <p:nvPr/>
        </p:nvSpPr>
        <p:spPr>
          <a:xfrm>
            <a:off x="2870609" y="3960078"/>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CACA366D-B458-4517-BF45-602357336D90}"/>
              </a:ext>
            </a:extLst>
          </p:cNvPr>
          <p:cNvCxnSpPr>
            <a:cxnSpLocks/>
          </p:cNvCxnSpPr>
          <p:nvPr/>
        </p:nvCxnSpPr>
        <p:spPr>
          <a:xfrm flipV="1">
            <a:off x="3250751" y="510051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2BBD2054-2B3C-4469-A3F3-341409DBB178}"/>
              </a:ext>
            </a:extLst>
          </p:cNvPr>
          <p:cNvCxnSpPr>
            <a:cxnSpLocks/>
          </p:cNvCxnSpPr>
          <p:nvPr/>
        </p:nvCxnSpPr>
        <p:spPr>
          <a:xfrm flipV="1">
            <a:off x="3250751" y="267142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BD4BE030-395A-4165-AE23-F88FF2DD1FD9}"/>
              </a:ext>
            </a:extLst>
          </p:cNvPr>
          <p:cNvCxnSpPr>
            <a:cxnSpLocks/>
          </p:cNvCxnSpPr>
          <p:nvPr/>
        </p:nvCxnSpPr>
        <p:spPr>
          <a:xfrm flipV="1">
            <a:off x="3262311" y="4145662"/>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5020851B-F708-4AD9-9B15-260254B94A20}"/>
              </a:ext>
            </a:extLst>
          </p:cNvPr>
          <p:cNvCxnSpPr>
            <a:cxnSpLocks/>
          </p:cNvCxnSpPr>
          <p:nvPr/>
        </p:nvCxnSpPr>
        <p:spPr>
          <a:xfrm flipV="1">
            <a:off x="3263044" y="369007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182F34C1-0F4A-43E7-AC8E-663E92E8D427}"/>
              </a:ext>
            </a:extLst>
          </p:cNvPr>
          <p:cNvSpPr txBox="1"/>
          <p:nvPr/>
        </p:nvSpPr>
        <p:spPr>
          <a:xfrm>
            <a:off x="445967" y="2238531"/>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sp>
        <p:nvSpPr>
          <p:cNvPr id="36" name="文字方塊 35">
            <a:extLst>
              <a:ext uri="{FF2B5EF4-FFF2-40B4-BE49-F238E27FC236}">
                <a16:creationId xmlns:a16="http://schemas.microsoft.com/office/drawing/2014/main" id="{E70B6BB2-E104-4B37-A4C0-5EE9F9971BA1}"/>
              </a:ext>
            </a:extLst>
          </p:cNvPr>
          <p:cNvSpPr txBox="1"/>
          <p:nvPr/>
        </p:nvSpPr>
        <p:spPr>
          <a:xfrm>
            <a:off x="1557288" y="2238531"/>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37" name="文字方塊 36">
            <a:extLst>
              <a:ext uri="{FF2B5EF4-FFF2-40B4-BE49-F238E27FC236}">
                <a16:creationId xmlns:a16="http://schemas.microsoft.com/office/drawing/2014/main" id="{AEE691E8-CE4C-48B4-9D08-915DE25AF7DF}"/>
              </a:ext>
            </a:extLst>
          </p:cNvPr>
          <p:cNvSpPr txBox="1"/>
          <p:nvPr/>
        </p:nvSpPr>
        <p:spPr>
          <a:xfrm>
            <a:off x="2687941" y="222770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38" name="直線單箭頭接點 37">
            <a:extLst>
              <a:ext uri="{FF2B5EF4-FFF2-40B4-BE49-F238E27FC236}">
                <a16:creationId xmlns:a16="http://schemas.microsoft.com/office/drawing/2014/main" id="{7C183BAF-184D-4C4A-A091-A37C84BC0DD5}"/>
              </a:ext>
            </a:extLst>
          </p:cNvPr>
          <p:cNvCxnSpPr>
            <a:cxnSpLocks/>
          </p:cNvCxnSpPr>
          <p:nvPr/>
        </p:nvCxnSpPr>
        <p:spPr>
          <a:xfrm rot="5400000" flipV="1">
            <a:off x="1547663" y="457816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1D82547D-FC83-4F62-93C0-3051B5640788}"/>
              </a:ext>
            </a:extLst>
          </p:cNvPr>
          <p:cNvCxnSpPr>
            <a:cxnSpLocks/>
          </p:cNvCxnSpPr>
          <p:nvPr/>
        </p:nvCxnSpPr>
        <p:spPr>
          <a:xfrm rot="5400000" flipV="1">
            <a:off x="1566714" y="320163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1A82E77A-DC32-4AB8-96E0-D8C73191338F}"/>
              </a:ext>
            </a:extLst>
          </p:cNvPr>
          <p:cNvCxnSpPr>
            <a:cxnSpLocks/>
          </p:cNvCxnSpPr>
          <p:nvPr/>
        </p:nvCxnSpPr>
        <p:spPr>
          <a:xfrm rot="5400000" flipV="1">
            <a:off x="2692226" y="321644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A3E09648-B586-4C79-83D1-811614971852}"/>
              </a:ext>
            </a:extLst>
          </p:cNvPr>
          <p:cNvCxnSpPr>
            <a:cxnSpLocks/>
          </p:cNvCxnSpPr>
          <p:nvPr/>
        </p:nvCxnSpPr>
        <p:spPr>
          <a:xfrm rot="5400000" flipV="1">
            <a:off x="2682601" y="457816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25B5147-F191-49C6-8FD8-D04AEEFF73ED}"/>
              </a:ext>
            </a:extLst>
          </p:cNvPr>
          <p:cNvCxnSpPr>
            <a:cxnSpLocks/>
          </p:cNvCxnSpPr>
          <p:nvPr/>
        </p:nvCxnSpPr>
        <p:spPr>
          <a:xfrm rot="5400000" flipV="1">
            <a:off x="3799262" y="457816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67ADEA1F-1782-4790-9F0C-DA576538CB02}"/>
              </a:ext>
            </a:extLst>
          </p:cNvPr>
          <p:cNvCxnSpPr>
            <a:cxnSpLocks/>
          </p:cNvCxnSpPr>
          <p:nvPr/>
        </p:nvCxnSpPr>
        <p:spPr>
          <a:xfrm rot="5400000" flipV="1">
            <a:off x="3818470" y="320163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CE38B0D3-5472-45F4-9A68-B61675AE0168}"/>
              </a:ext>
            </a:extLst>
          </p:cNvPr>
          <p:cNvSpPr txBox="1"/>
          <p:nvPr/>
        </p:nvSpPr>
        <p:spPr>
          <a:xfrm>
            <a:off x="3856601" y="4439315"/>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D6B0219A-9106-4B0E-85E0-F4C0B0DD4ACA}"/>
              </a:ext>
            </a:extLst>
          </p:cNvPr>
          <p:cNvSpPr txBox="1"/>
          <p:nvPr/>
        </p:nvSpPr>
        <p:spPr>
          <a:xfrm>
            <a:off x="3877742" y="3060719"/>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D459D11A-8C84-4DFC-88E9-420A93C50095}"/>
              </a:ext>
            </a:extLst>
          </p:cNvPr>
          <p:cNvSpPr/>
          <p:nvPr/>
        </p:nvSpPr>
        <p:spPr>
          <a:xfrm>
            <a:off x="5440013" y="4401218"/>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47" name="矩形 46">
            <a:extLst>
              <a:ext uri="{FF2B5EF4-FFF2-40B4-BE49-F238E27FC236}">
                <a16:creationId xmlns:a16="http://schemas.microsoft.com/office/drawing/2014/main" id="{97C92998-D2F9-49FC-9738-917486B3E40D}"/>
              </a:ext>
            </a:extLst>
          </p:cNvPr>
          <p:cNvSpPr/>
          <p:nvPr/>
        </p:nvSpPr>
        <p:spPr>
          <a:xfrm>
            <a:off x="5440014" y="3032561"/>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48" name="矩形 47">
            <a:extLst>
              <a:ext uri="{FF2B5EF4-FFF2-40B4-BE49-F238E27FC236}">
                <a16:creationId xmlns:a16="http://schemas.microsoft.com/office/drawing/2014/main" id="{BCD00E11-9698-45AB-9E8D-496984A90BB7}"/>
              </a:ext>
            </a:extLst>
          </p:cNvPr>
          <p:cNvSpPr/>
          <p:nvPr/>
        </p:nvSpPr>
        <p:spPr>
          <a:xfrm>
            <a:off x="5440013" y="3969703"/>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2F3AC368-0BAF-4C32-82EE-BE386C315946}"/>
              </a:ext>
            </a:extLst>
          </p:cNvPr>
          <p:cNvSpPr txBox="1"/>
          <p:nvPr/>
        </p:nvSpPr>
        <p:spPr>
          <a:xfrm>
            <a:off x="5274312" y="5464158"/>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50" name="文字方塊 49">
            <a:extLst>
              <a:ext uri="{FF2B5EF4-FFF2-40B4-BE49-F238E27FC236}">
                <a16:creationId xmlns:a16="http://schemas.microsoft.com/office/drawing/2014/main" id="{A7292A31-F520-42CC-990C-D071F7C2C6B9}"/>
              </a:ext>
            </a:extLst>
          </p:cNvPr>
          <p:cNvSpPr txBox="1"/>
          <p:nvPr/>
        </p:nvSpPr>
        <p:spPr>
          <a:xfrm>
            <a:off x="6428500" y="5460528"/>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sp>
        <p:nvSpPr>
          <p:cNvPr id="51" name="文字方塊 50">
            <a:extLst>
              <a:ext uri="{FF2B5EF4-FFF2-40B4-BE49-F238E27FC236}">
                <a16:creationId xmlns:a16="http://schemas.microsoft.com/office/drawing/2014/main" id="{25DCD114-FB1F-4CFD-A153-B19AB400CA34}"/>
              </a:ext>
            </a:extLst>
          </p:cNvPr>
          <p:cNvSpPr txBox="1"/>
          <p:nvPr/>
        </p:nvSpPr>
        <p:spPr>
          <a:xfrm>
            <a:off x="7539821" y="5460528"/>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52" name="直線單箭頭接點 51">
            <a:extLst>
              <a:ext uri="{FF2B5EF4-FFF2-40B4-BE49-F238E27FC236}">
                <a16:creationId xmlns:a16="http://schemas.microsoft.com/office/drawing/2014/main" id="{594864FC-9FFE-4A17-B6FC-1F3FBE732345}"/>
              </a:ext>
            </a:extLst>
          </p:cNvPr>
          <p:cNvCxnSpPr>
            <a:cxnSpLocks/>
          </p:cNvCxnSpPr>
          <p:nvPr/>
        </p:nvCxnSpPr>
        <p:spPr>
          <a:xfrm flipV="1">
            <a:off x="5820155" y="511013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44BA97FE-E147-486B-83E8-32269EF257F1}"/>
              </a:ext>
            </a:extLst>
          </p:cNvPr>
          <p:cNvCxnSpPr>
            <a:cxnSpLocks/>
          </p:cNvCxnSpPr>
          <p:nvPr/>
        </p:nvCxnSpPr>
        <p:spPr>
          <a:xfrm flipV="1">
            <a:off x="5820155" y="268104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399D8A14-3466-445A-A980-E9BE2972468A}"/>
              </a:ext>
            </a:extLst>
          </p:cNvPr>
          <p:cNvCxnSpPr>
            <a:cxnSpLocks/>
          </p:cNvCxnSpPr>
          <p:nvPr/>
        </p:nvCxnSpPr>
        <p:spPr>
          <a:xfrm flipV="1">
            <a:off x="5831715" y="4155287"/>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A9F3EA66-337C-486A-8D35-29972B614837}"/>
              </a:ext>
            </a:extLst>
          </p:cNvPr>
          <p:cNvCxnSpPr>
            <a:cxnSpLocks/>
          </p:cNvCxnSpPr>
          <p:nvPr/>
        </p:nvCxnSpPr>
        <p:spPr>
          <a:xfrm flipV="1">
            <a:off x="5832448" y="369970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6676840C-4DBB-411E-8E73-99D094AB7437}"/>
              </a:ext>
            </a:extLst>
          </p:cNvPr>
          <p:cNvSpPr/>
          <p:nvPr/>
        </p:nvSpPr>
        <p:spPr>
          <a:xfrm>
            <a:off x="6580442" y="4415662"/>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57" name="矩形 56">
            <a:extLst>
              <a:ext uri="{FF2B5EF4-FFF2-40B4-BE49-F238E27FC236}">
                <a16:creationId xmlns:a16="http://schemas.microsoft.com/office/drawing/2014/main" id="{F3292D6F-F9F0-4895-8890-576B4ED5A89A}"/>
              </a:ext>
            </a:extLst>
          </p:cNvPr>
          <p:cNvSpPr/>
          <p:nvPr/>
        </p:nvSpPr>
        <p:spPr>
          <a:xfrm>
            <a:off x="6580443" y="3047005"/>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58" name="矩形 57">
            <a:extLst>
              <a:ext uri="{FF2B5EF4-FFF2-40B4-BE49-F238E27FC236}">
                <a16:creationId xmlns:a16="http://schemas.microsoft.com/office/drawing/2014/main" id="{61226C7B-46CE-40A0-9193-17B876AB697A}"/>
              </a:ext>
            </a:extLst>
          </p:cNvPr>
          <p:cNvSpPr/>
          <p:nvPr/>
        </p:nvSpPr>
        <p:spPr>
          <a:xfrm>
            <a:off x="6580442" y="3984147"/>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59" name="直線單箭頭接點 58">
            <a:extLst>
              <a:ext uri="{FF2B5EF4-FFF2-40B4-BE49-F238E27FC236}">
                <a16:creationId xmlns:a16="http://schemas.microsoft.com/office/drawing/2014/main" id="{4721F846-464D-4471-8319-DB639EC0601B}"/>
              </a:ext>
            </a:extLst>
          </p:cNvPr>
          <p:cNvCxnSpPr>
            <a:cxnSpLocks/>
          </p:cNvCxnSpPr>
          <p:nvPr/>
        </p:nvCxnSpPr>
        <p:spPr>
          <a:xfrm flipV="1">
            <a:off x="6960584" y="51245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7879A892-7C21-45A6-81F5-38AFAB91E3AD}"/>
              </a:ext>
            </a:extLst>
          </p:cNvPr>
          <p:cNvCxnSpPr>
            <a:cxnSpLocks/>
          </p:cNvCxnSpPr>
          <p:nvPr/>
        </p:nvCxnSpPr>
        <p:spPr>
          <a:xfrm flipV="1">
            <a:off x="6960584" y="269548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DBD99471-05B4-4533-8341-9788AF6746B6}"/>
              </a:ext>
            </a:extLst>
          </p:cNvPr>
          <p:cNvCxnSpPr>
            <a:cxnSpLocks/>
          </p:cNvCxnSpPr>
          <p:nvPr/>
        </p:nvCxnSpPr>
        <p:spPr>
          <a:xfrm flipV="1">
            <a:off x="6972144" y="4169731"/>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3D21FB06-DAB5-46C0-9A60-1D58782C7797}"/>
              </a:ext>
            </a:extLst>
          </p:cNvPr>
          <p:cNvCxnSpPr>
            <a:cxnSpLocks/>
          </p:cNvCxnSpPr>
          <p:nvPr/>
        </p:nvCxnSpPr>
        <p:spPr>
          <a:xfrm flipV="1">
            <a:off x="6972877" y="3714147"/>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F6E90B30-F47E-4E08-A912-D9695CA20759}"/>
              </a:ext>
            </a:extLst>
          </p:cNvPr>
          <p:cNvSpPr/>
          <p:nvPr/>
        </p:nvSpPr>
        <p:spPr>
          <a:xfrm>
            <a:off x="7708579" y="4415662"/>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64" name="矩形 63">
            <a:extLst>
              <a:ext uri="{FF2B5EF4-FFF2-40B4-BE49-F238E27FC236}">
                <a16:creationId xmlns:a16="http://schemas.microsoft.com/office/drawing/2014/main" id="{68AA61D2-D744-4E3C-99D2-B6BD882376DD}"/>
              </a:ext>
            </a:extLst>
          </p:cNvPr>
          <p:cNvSpPr/>
          <p:nvPr/>
        </p:nvSpPr>
        <p:spPr>
          <a:xfrm>
            <a:off x="7708580" y="3047005"/>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65" name="矩形 64">
            <a:extLst>
              <a:ext uri="{FF2B5EF4-FFF2-40B4-BE49-F238E27FC236}">
                <a16:creationId xmlns:a16="http://schemas.microsoft.com/office/drawing/2014/main" id="{245824A7-A83C-4374-B4FE-4CA777465229}"/>
              </a:ext>
            </a:extLst>
          </p:cNvPr>
          <p:cNvSpPr/>
          <p:nvPr/>
        </p:nvSpPr>
        <p:spPr>
          <a:xfrm>
            <a:off x="7708579" y="3984147"/>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66" name="直線單箭頭接點 65">
            <a:extLst>
              <a:ext uri="{FF2B5EF4-FFF2-40B4-BE49-F238E27FC236}">
                <a16:creationId xmlns:a16="http://schemas.microsoft.com/office/drawing/2014/main" id="{8C52A6D8-F8A8-4E47-AD22-4EDCF66D8E31}"/>
              </a:ext>
            </a:extLst>
          </p:cNvPr>
          <p:cNvCxnSpPr>
            <a:cxnSpLocks/>
          </p:cNvCxnSpPr>
          <p:nvPr/>
        </p:nvCxnSpPr>
        <p:spPr>
          <a:xfrm flipV="1">
            <a:off x="8088721" y="51245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0601FF0C-65C8-4ECC-8958-D12C468907D0}"/>
              </a:ext>
            </a:extLst>
          </p:cNvPr>
          <p:cNvCxnSpPr>
            <a:cxnSpLocks/>
          </p:cNvCxnSpPr>
          <p:nvPr/>
        </p:nvCxnSpPr>
        <p:spPr>
          <a:xfrm flipV="1">
            <a:off x="8088721" y="269548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C10406BA-BFCA-4696-B1D6-1D88B86E39CB}"/>
              </a:ext>
            </a:extLst>
          </p:cNvPr>
          <p:cNvCxnSpPr>
            <a:cxnSpLocks/>
          </p:cNvCxnSpPr>
          <p:nvPr/>
        </p:nvCxnSpPr>
        <p:spPr>
          <a:xfrm flipV="1">
            <a:off x="8100281" y="4169731"/>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504FF80C-F58E-4050-B73B-4218585777F8}"/>
              </a:ext>
            </a:extLst>
          </p:cNvPr>
          <p:cNvCxnSpPr>
            <a:cxnSpLocks/>
          </p:cNvCxnSpPr>
          <p:nvPr/>
        </p:nvCxnSpPr>
        <p:spPr>
          <a:xfrm flipV="1">
            <a:off x="8101014" y="3714147"/>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文字方塊 69">
            <a:extLst>
              <a:ext uri="{FF2B5EF4-FFF2-40B4-BE49-F238E27FC236}">
                <a16:creationId xmlns:a16="http://schemas.microsoft.com/office/drawing/2014/main" id="{6952287B-1E33-418E-AA33-3EE26091A0F2}"/>
              </a:ext>
            </a:extLst>
          </p:cNvPr>
          <p:cNvSpPr txBox="1"/>
          <p:nvPr/>
        </p:nvSpPr>
        <p:spPr>
          <a:xfrm>
            <a:off x="5283937" y="226260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sp>
        <p:nvSpPr>
          <p:cNvPr id="71" name="文字方塊 70">
            <a:extLst>
              <a:ext uri="{FF2B5EF4-FFF2-40B4-BE49-F238E27FC236}">
                <a16:creationId xmlns:a16="http://schemas.microsoft.com/office/drawing/2014/main" id="{E838F3B9-AD3A-4122-8378-9684A5F00ACA}"/>
              </a:ext>
            </a:extLst>
          </p:cNvPr>
          <p:cNvSpPr txBox="1"/>
          <p:nvPr/>
        </p:nvSpPr>
        <p:spPr>
          <a:xfrm>
            <a:off x="6395258" y="226260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72" name="文字方塊 71">
            <a:extLst>
              <a:ext uri="{FF2B5EF4-FFF2-40B4-BE49-F238E27FC236}">
                <a16:creationId xmlns:a16="http://schemas.microsoft.com/office/drawing/2014/main" id="{F8A33E7A-AA18-46AB-8A9B-C13D045E0468}"/>
              </a:ext>
            </a:extLst>
          </p:cNvPr>
          <p:cNvSpPr txBox="1"/>
          <p:nvPr/>
        </p:nvSpPr>
        <p:spPr>
          <a:xfrm>
            <a:off x="7525911" y="225176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73" name="直線單箭頭接點 72">
            <a:extLst>
              <a:ext uri="{FF2B5EF4-FFF2-40B4-BE49-F238E27FC236}">
                <a16:creationId xmlns:a16="http://schemas.microsoft.com/office/drawing/2014/main" id="{2557AF68-D08B-441C-A2F8-BD83AE1DDA08}"/>
              </a:ext>
            </a:extLst>
          </p:cNvPr>
          <p:cNvCxnSpPr>
            <a:cxnSpLocks/>
          </p:cNvCxnSpPr>
          <p:nvPr/>
        </p:nvCxnSpPr>
        <p:spPr>
          <a:xfrm rot="16200000" flipH="1" flipV="1">
            <a:off x="6385633" y="46022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00C8B95D-0A68-40BF-A7E1-1B37D928BEA3}"/>
              </a:ext>
            </a:extLst>
          </p:cNvPr>
          <p:cNvCxnSpPr>
            <a:cxnSpLocks/>
          </p:cNvCxnSpPr>
          <p:nvPr/>
        </p:nvCxnSpPr>
        <p:spPr>
          <a:xfrm rot="16200000" flipH="1" flipV="1">
            <a:off x="6404684" y="322570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29784757-4409-4153-8457-9F49C375F21F}"/>
              </a:ext>
            </a:extLst>
          </p:cNvPr>
          <p:cNvCxnSpPr>
            <a:cxnSpLocks/>
          </p:cNvCxnSpPr>
          <p:nvPr/>
        </p:nvCxnSpPr>
        <p:spPr>
          <a:xfrm rot="16200000" flipH="1" flipV="1">
            <a:off x="7530196" y="324051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A5BC6AD6-C0A5-42CE-A981-463B96E8A35A}"/>
              </a:ext>
            </a:extLst>
          </p:cNvPr>
          <p:cNvCxnSpPr>
            <a:cxnSpLocks/>
          </p:cNvCxnSpPr>
          <p:nvPr/>
        </p:nvCxnSpPr>
        <p:spPr>
          <a:xfrm rot="16200000" flipH="1" flipV="1">
            <a:off x="7520571" y="46022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C663FFEF-8679-46B6-AE33-81C568E24E7C}"/>
              </a:ext>
            </a:extLst>
          </p:cNvPr>
          <p:cNvCxnSpPr>
            <a:cxnSpLocks/>
          </p:cNvCxnSpPr>
          <p:nvPr/>
        </p:nvCxnSpPr>
        <p:spPr>
          <a:xfrm rot="16200000" flipH="1" flipV="1">
            <a:off x="8637232" y="46022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3E614B69-87A3-4FD7-9FBF-B2BB85741E77}"/>
              </a:ext>
            </a:extLst>
          </p:cNvPr>
          <p:cNvCxnSpPr>
            <a:cxnSpLocks/>
          </p:cNvCxnSpPr>
          <p:nvPr/>
        </p:nvCxnSpPr>
        <p:spPr>
          <a:xfrm rot="16200000" flipH="1" flipV="1">
            <a:off x="8656440" y="3225705"/>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文字方塊 78">
            <a:extLst>
              <a:ext uri="{FF2B5EF4-FFF2-40B4-BE49-F238E27FC236}">
                <a16:creationId xmlns:a16="http://schemas.microsoft.com/office/drawing/2014/main" id="{C10CAB7C-2E54-498C-8008-92592CAE83C9}"/>
              </a:ext>
            </a:extLst>
          </p:cNvPr>
          <p:cNvSpPr txBox="1"/>
          <p:nvPr/>
        </p:nvSpPr>
        <p:spPr>
          <a:xfrm>
            <a:off x="8694571" y="4463384"/>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80" name="文字方塊 79">
            <a:extLst>
              <a:ext uri="{FF2B5EF4-FFF2-40B4-BE49-F238E27FC236}">
                <a16:creationId xmlns:a16="http://schemas.microsoft.com/office/drawing/2014/main" id="{06AF239A-8ADA-4F12-A6AC-900084E29BBA}"/>
              </a:ext>
            </a:extLst>
          </p:cNvPr>
          <p:cNvSpPr txBox="1"/>
          <p:nvPr/>
        </p:nvSpPr>
        <p:spPr>
          <a:xfrm>
            <a:off x="8715712" y="3084788"/>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nvGrpSpPr>
          <p:cNvPr id="85" name="群組 84">
            <a:extLst>
              <a:ext uri="{FF2B5EF4-FFF2-40B4-BE49-F238E27FC236}">
                <a16:creationId xmlns:a16="http://schemas.microsoft.com/office/drawing/2014/main" id="{05790971-50C0-4E68-B3FF-1537DC1FBA7E}"/>
              </a:ext>
            </a:extLst>
          </p:cNvPr>
          <p:cNvGrpSpPr/>
          <p:nvPr/>
        </p:nvGrpSpPr>
        <p:grpSpPr>
          <a:xfrm flipH="1">
            <a:off x="4690509" y="3084788"/>
            <a:ext cx="759210" cy="1840261"/>
            <a:chOff x="4517259" y="3785669"/>
            <a:chExt cx="759210" cy="1840261"/>
          </a:xfrm>
        </p:grpSpPr>
        <p:cxnSp>
          <p:nvCxnSpPr>
            <p:cNvPr id="81" name="直線單箭頭接點 80">
              <a:extLst>
                <a:ext uri="{FF2B5EF4-FFF2-40B4-BE49-F238E27FC236}">
                  <a16:creationId xmlns:a16="http://schemas.microsoft.com/office/drawing/2014/main" id="{D72E1B9E-6BC6-4943-8CD3-9F66B73D109F}"/>
                </a:ext>
              </a:extLst>
            </p:cNvPr>
            <p:cNvCxnSpPr>
              <a:cxnSpLocks/>
            </p:cNvCxnSpPr>
            <p:nvPr/>
          </p:nvCxnSpPr>
          <p:spPr>
            <a:xfrm rot="5400000" flipV="1">
              <a:off x="4693017" y="530311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6995302E-B42E-479D-A3BF-84D2516E4F55}"/>
                </a:ext>
              </a:extLst>
            </p:cNvPr>
            <p:cNvCxnSpPr>
              <a:cxnSpLocks/>
            </p:cNvCxnSpPr>
            <p:nvPr/>
          </p:nvCxnSpPr>
          <p:spPr>
            <a:xfrm rot="5400000" flipV="1">
              <a:off x="4712225" y="392658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文字方塊 82">
              <a:extLst>
                <a:ext uri="{FF2B5EF4-FFF2-40B4-BE49-F238E27FC236}">
                  <a16:creationId xmlns:a16="http://schemas.microsoft.com/office/drawing/2014/main" id="{71D9207D-9B73-4280-B6FE-9B7C176CC489}"/>
                </a:ext>
              </a:extLst>
            </p:cNvPr>
            <p:cNvSpPr txBox="1"/>
            <p:nvPr/>
          </p:nvSpPr>
          <p:spPr>
            <a:xfrm>
              <a:off x="4750356" y="5164265"/>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84" name="文字方塊 83">
              <a:extLst>
                <a:ext uri="{FF2B5EF4-FFF2-40B4-BE49-F238E27FC236}">
                  <a16:creationId xmlns:a16="http://schemas.microsoft.com/office/drawing/2014/main" id="{1D5CC10D-0404-4293-8A0E-E447E7611E53}"/>
                </a:ext>
              </a:extLst>
            </p:cNvPr>
            <p:cNvSpPr txBox="1"/>
            <p:nvPr/>
          </p:nvSpPr>
          <p:spPr>
            <a:xfrm>
              <a:off x="4771497" y="3785669"/>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grpSp>
        <p:nvGrpSpPr>
          <p:cNvPr id="177" name="群組 176">
            <a:extLst>
              <a:ext uri="{FF2B5EF4-FFF2-40B4-BE49-F238E27FC236}">
                <a16:creationId xmlns:a16="http://schemas.microsoft.com/office/drawing/2014/main" id="{BFBDEC20-CEA6-451A-BEFD-91C4F6209BAD}"/>
              </a:ext>
            </a:extLst>
          </p:cNvPr>
          <p:cNvGrpSpPr/>
          <p:nvPr/>
        </p:nvGrpSpPr>
        <p:grpSpPr>
          <a:xfrm>
            <a:off x="4341190" y="3228318"/>
            <a:ext cx="408669" cy="1707500"/>
            <a:chOff x="4350364" y="2838628"/>
            <a:chExt cx="408669" cy="1707500"/>
          </a:xfrm>
        </p:grpSpPr>
        <p:grpSp>
          <p:nvGrpSpPr>
            <p:cNvPr id="88" name="群組 87">
              <a:extLst>
                <a:ext uri="{FF2B5EF4-FFF2-40B4-BE49-F238E27FC236}">
                  <a16:creationId xmlns:a16="http://schemas.microsoft.com/office/drawing/2014/main" id="{1B178D6E-CBDB-49CF-9B4E-0304B73A3995}"/>
                </a:ext>
              </a:extLst>
            </p:cNvPr>
            <p:cNvGrpSpPr/>
            <p:nvPr/>
          </p:nvGrpSpPr>
          <p:grpSpPr>
            <a:xfrm rot="5400000">
              <a:off x="3765130" y="3594441"/>
              <a:ext cx="1579926" cy="202506"/>
              <a:chOff x="4024747" y="3092398"/>
              <a:chExt cx="1579926" cy="202506"/>
            </a:xfrm>
          </p:grpSpPr>
          <p:sp>
            <p:nvSpPr>
              <p:cNvPr id="86" name="矩形 85">
                <a:extLst>
                  <a:ext uri="{FF2B5EF4-FFF2-40B4-BE49-F238E27FC236}">
                    <a16:creationId xmlns:a16="http://schemas.microsoft.com/office/drawing/2014/main" id="{7B5453A1-FEF3-432F-BECC-079345DCD65F}"/>
                  </a:ext>
                </a:extLst>
              </p:cNvPr>
              <p:cNvSpPr/>
              <p:nvPr/>
            </p:nvSpPr>
            <p:spPr>
              <a:xfrm>
                <a:off x="4024747" y="309969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87" name="矩形 86">
                <a:extLst>
                  <a:ext uri="{FF2B5EF4-FFF2-40B4-BE49-F238E27FC236}">
                    <a16:creationId xmlns:a16="http://schemas.microsoft.com/office/drawing/2014/main" id="{0A9F7890-E30D-43F5-9202-41E029BEDA1F}"/>
                  </a:ext>
                </a:extLst>
              </p:cNvPr>
              <p:cNvSpPr/>
              <p:nvPr/>
            </p:nvSpPr>
            <p:spPr>
              <a:xfrm>
                <a:off x="4844386" y="3092398"/>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sp>
          <p:nvSpPr>
            <p:cNvPr id="89" name="矩形 88">
              <a:extLst>
                <a:ext uri="{FF2B5EF4-FFF2-40B4-BE49-F238E27FC236}">
                  <a16:creationId xmlns:a16="http://schemas.microsoft.com/office/drawing/2014/main" id="{70F0C80C-0B0D-43EA-81E2-B46112467842}"/>
                </a:ext>
              </a:extLst>
            </p:cNvPr>
            <p:cNvSpPr/>
            <p:nvPr/>
          </p:nvSpPr>
          <p:spPr>
            <a:xfrm>
              <a:off x="4350364" y="2838628"/>
              <a:ext cx="408669" cy="170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78" name="直線單箭頭接點 177">
            <a:extLst>
              <a:ext uri="{FF2B5EF4-FFF2-40B4-BE49-F238E27FC236}">
                <a16:creationId xmlns:a16="http://schemas.microsoft.com/office/drawing/2014/main" id="{53831558-23AA-4E3D-829F-F94C91FF7A87}"/>
              </a:ext>
            </a:extLst>
          </p:cNvPr>
          <p:cNvCxnSpPr>
            <a:cxnSpLocks/>
          </p:cNvCxnSpPr>
          <p:nvPr/>
        </p:nvCxnSpPr>
        <p:spPr>
          <a:xfrm>
            <a:off x="3643842" y="4051529"/>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a:extLst>
              <a:ext uri="{FF2B5EF4-FFF2-40B4-BE49-F238E27FC236}">
                <a16:creationId xmlns:a16="http://schemas.microsoft.com/office/drawing/2014/main" id="{3D5EB507-E9B6-48B1-B412-EB41B18AB48A}"/>
              </a:ext>
            </a:extLst>
          </p:cNvPr>
          <p:cNvCxnSpPr>
            <a:cxnSpLocks/>
          </p:cNvCxnSpPr>
          <p:nvPr/>
        </p:nvCxnSpPr>
        <p:spPr>
          <a:xfrm flipH="1">
            <a:off x="4731988" y="4051529"/>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5F43A2F-3BF5-0340-8DFD-A8E766C748A0}"/>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2" name="Rectangle 11">
            <a:extLst>
              <a:ext uri="{FF2B5EF4-FFF2-40B4-BE49-F238E27FC236}">
                <a16:creationId xmlns:a16="http://schemas.microsoft.com/office/drawing/2014/main" id="{4E150492-6324-0241-8F6D-7EF63FCD9D08}"/>
              </a:ext>
            </a:extLst>
          </p:cNvPr>
          <p:cNvSpPr/>
          <p:nvPr/>
        </p:nvSpPr>
        <p:spPr>
          <a:xfrm>
            <a:off x="1433652" y="6160943"/>
            <a:ext cx="6449537" cy="276999"/>
          </a:xfrm>
          <a:prstGeom prst="rect">
            <a:avLst/>
          </a:prstGeom>
        </p:spPr>
        <p:txBody>
          <a:bodyPr wrap="square">
            <a:spAutoFit/>
          </a:bodyPr>
          <a:lstStyle/>
          <a:p>
            <a:r>
              <a:rPr lang="zh-TW" altLang="en-US" sz="1200" dirty="0">
                <a:latin typeface="微軟正黑體" panose="020B0604030504040204" pitchFamily="34" charset="-120"/>
                <a:ea typeface="微軟正黑體" panose="020B0604030504040204" pitchFamily="34" charset="-120"/>
              </a:rPr>
              <a:t>潮水 退了 就 知道 誰 沒穿 褲子</a:t>
            </a:r>
            <a:r>
              <a:rPr lang="en-US" altLang="zh-TW" sz="1200" dirty="0">
                <a:latin typeface="微軟正黑體" panose="020B0604030504040204" pitchFamily="34" charset="-120"/>
                <a:ea typeface="微軟正黑體" panose="020B0604030504040204" pitchFamily="34" charset="-120"/>
              </a:rPr>
              <a:t> = </a:t>
            </a:r>
            <a:r>
              <a:rPr lang="en-DE" sz="1200" dirty="0"/>
              <a:t>When the tide goes out, you know who's not wearing pants.</a:t>
            </a:r>
          </a:p>
        </p:txBody>
      </p:sp>
      <p:sp>
        <p:nvSpPr>
          <p:cNvPr id="90" name="Slide Number Placeholder 3">
            <a:extLst>
              <a:ext uri="{FF2B5EF4-FFF2-40B4-BE49-F238E27FC236}">
                <a16:creationId xmlns:a16="http://schemas.microsoft.com/office/drawing/2014/main" id="{8EC353CF-7A45-504E-A18B-6C38FD889148}"/>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25</a:t>
            </a:fld>
            <a:endParaRPr lang="de-DE"/>
          </a:p>
        </p:txBody>
      </p:sp>
    </p:spTree>
    <p:extLst>
      <p:ext uri="{BB962C8B-B14F-4D97-AF65-F5344CB8AC3E}">
        <p14:creationId xmlns:p14="http://schemas.microsoft.com/office/powerpoint/2010/main" val="1277008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88AD5C-E62E-4BF4-9A2A-51FB0EF51430}"/>
              </a:ext>
            </a:extLst>
          </p:cNvPr>
          <p:cNvSpPr>
            <a:spLocks noGrp="1"/>
          </p:cNvSpPr>
          <p:nvPr>
            <p:ph type="title"/>
          </p:nvPr>
        </p:nvSpPr>
        <p:spPr/>
        <p:txBody>
          <a:bodyPr/>
          <a:lstStyle/>
          <a:p>
            <a:r>
              <a:rPr lang="en-US" altLang="zh-TW" dirty="0"/>
              <a:t>ELMO</a:t>
            </a:r>
            <a:endParaRPr lang="zh-TW" altLang="en-US" dirty="0"/>
          </a:p>
        </p:txBody>
      </p:sp>
      <p:sp>
        <p:nvSpPr>
          <p:cNvPr id="85" name="矩形 84">
            <a:extLst>
              <a:ext uri="{FF2B5EF4-FFF2-40B4-BE49-F238E27FC236}">
                <a16:creationId xmlns:a16="http://schemas.microsoft.com/office/drawing/2014/main" id="{8B196718-0152-4116-A054-C95741A20986}"/>
              </a:ext>
            </a:extLst>
          </p:cNvPr>
          <p:cNvSpPr/>
          <p:nvPr/>
        </p:nvSpPr>
        <p:spPr>
          <a:xfrm>
            <a:off x="602043" y="5078030"/>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86" name="矩形 85">
            <a:extLst>
              <a:ext uri="{FF2B5EF4-FFF2-40B4-BE49-F238E27FC236}">
                <a16:creationId xmlns:a16="http://schemas.microsoft.com/office/drawing/2014/main" id="{CFF570A1-BCF4-47CF-A87F-1D33591FF4B2}"/>
              </a:ext>
            </a:extLst>
          </p:cNvPr>
          <p:cNvSpPr/>
          <p:nvPr/>
        </p:nvSpPr>
        <p:spPr>
          <a:xfrm>
            <a:off x="602044" y="3709373"/>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87" name="矩形 86">
            <a:extLst>
              <a:ext uri="{FF2B5EF4-FFF2-40B4-BE49-F238E27FC236}">
                <a16:creationId xmlns:a16="http://schemas.microsoft.com/office/drawing/2014/main" id="{5A39D425-13CF-4264-B620-0D5C4C39009D}"/>
              </a:ext>
            </a:extLst>
          </p:cNvPr>
          <p:cNvSpPr/>
          <p:nvPr/>
        </p:nvSpPr>
        <p:spPr>
          <a:xfrm>
            <a:off x="602043" y="464651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88" name="文字方塊 87">
            <a:extLst>
              <a:ext uri="{FF2B5EF4-FFF2-40B4-BE49-F238E27FC236}">
                <a16:creationId xmlns:a16="http://schemas.microsoft.com/office/drawing/2014/main" id="{F1BAEABA-6506-42AD-BD4E-DE3556FFF714}"/>
              </a:ext>
            </a:extLst>
          </p:cNvPr>
          <p:cNvSpPr txBox="1"/>
          <p:nvPr/>
        </p:nvSpPr>
        <p:spPr>
          <a:xfrm>
            <a:off x="436342" y="6140970"/>
            <a:ext cx="1111321" cy="461665"/>
          </a:xfrm>
          <a:prstGeom prst="rect">
            <a:avLst/>
          </a:prstGeom>
          <a:noFill/>
        </p:spPr>
        <p:txBody>
          <a:bodyPr wrap="square" rtlCol="0">
            <a:spAutoFit/>
          </a:bodyPr>
          <a:lstStyle/>
          <a:p>
            <a:pPr algn="ctr"/>
            <a:r>
              <a:rPr lang="en-US" altLang="zh-TW" sz="2400" dirty="0"/>
              <a:t>&lt;BOS&gt;</a:t>
            </a:r>
            <a:endParaRPr lang="zh-TW" altLang="en-US" sz="2400" dirty="0"/>
          </a:p>
        </p:txBody>
      </p:sp>
      <p:sp>
        <p:nvSpPr>
          <p:cNvPr id="89" name="文字方塊 88">
            <a:extLst>
              <a:ext uri="{FF2B5EF4-FFF2-40B4-BE49-F238E27FC236}">
                <a16:creationId xmlns:a16="http://schemas.microsoft.com/office/drawing/2014/main" id="{E8E7BDEA-84C3-4BFE-834A-3500BF8A0CE9}"/>
              </a:ext>
            </a:extLst>
          </p:cNvPr>
          <p:cNvSpPr txBox="1"/>
          <p:nvPr/>
        </p:nvSpPr>
        <p:spPr>
          <a:xfrm>
            <a:off x="1590530" y="61373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sp>
        <p:nvSpPr>
          <p:cNvPr id="90" name="文字方塊 89">
            <a:extLst>
              <a:ext uri="{FF2B5EF4-FFF2-40B4-BE49-F238E27FC236}">
                <a16:creationId xmlns:a16="http://schemas.microsoft.com/office/drawing/2014/main" id="{141F5598-8927-4F72-8C96-1B62E7D1DC71}"/>
              </a:ext>
            </a:extLst>
          </p:cNvPr>
          <p:cNvSpPr txBox="1"/>
          <p:nvPr/>
        </p:nvSpPr>
        <p:spPr>
          <a:xfrm>
            <a:off x="2701851" y="61373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91" name="直線單箭頭接點 90">
            <a:extLst>
              <a:ext uri="{FF2B5EF4-FFF2-40B4-BE49-F238E27FC236}">
                <a16:creationId xmlns:a16="http://schemas.microsoft.com/office/drawing/2014/main" id="{8534555A-A006-456A-9392-FD6104303872}"/>
              </a:ext>
            </a:extLst>
          </p:cNvPr>
          <p:cNvCxnSpPr>
            <a:cxnSpLocks/>
          </p:cNvCxnSpPr>
          <p:nvPr/>
        </p:nvCxnSpPr>
        <p:spPr>
          <a:xfrm flipV="1">
            <a:off x="982185" y="578694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5FDC251F-A231-4FA1-9C43-13CC0CF1A3BB}"/>
              </a:ext>
            </a:extLst>
          </p:cNvPr>
          <p:cNvCxnSpPr>
            <a:cxnSpLocks/>
          </p:cNvCxnSpPr>
          <p:nvPr/>
        </p:nvCxnSpPr>
        <p:spPr>
          <a:xfrm flipV="1">
            <a:off x="993745" y="483209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2350160F-68E2-4ECA-B48C-211A817BF32F}"/>
              </a:ext>
            </a:extLst>
          </p:cNvPr>
          <p:cNvCxnSpPr>
            <a:cxnSpLocks/>
          </p:cNvCxnSpPr>
          <p:nvPr/>
        </p:nvCxnSpPr>
        <p:spPr>
          <a:xfrm flipV="1">
            <a:off x="994478" y="4376515"/>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矩形 94">
            <a:extLst>
              <a:ext uri="{FF2B5EF4-FFF2-40B4-BE49-F238E27FC236}">
                <a16:creationId xmlns:a16="http://schemas.microsoft.com/office/drawing/2014/main" id="{3CDCFCBA-77C0-48AE-9902-3CE3F37FA899}"/>
              </a:ext>
            </a:extLst>
          </p:cNvPr>
          <p:cNvSpPr/>
          <p:nvPr/>
        </p:nvSpPr>
        <p:spPr>
          <a:xfrm>
            <a:off x="1742472" y="5092474"/>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96" name="矩形 95">
            <a:extLst>
              <a:ext uri="{FF2B5EF4-FFF2-40B4-BE49-F238E27FC236}">
                <a16:creationId xmlns:a16="http://schemas.microsoft.com/office/drawing/2014/main" id="{BD15C7BB-719A-4227-80B9-9061E64E9983}"/>
              </a:ext>
            </a:extLst>
          </p:cNvPr>
          <p:cNvSpPr/>
          <p:nvPr/>
        </p:nvSpPr>
        <p:spPr>
          <a:xfrm>
            <a:off x="1742473" y="3723817"/>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97" name="矩形 96">
            <a:extLst>
              <a:ext uri="{FF2B5EF4-FFF2-40B4-BE49-F238E27FC236}">
                <a16:creationId xmlns:a16="http://schemas.microsoft.com/office/drawing/2014/main" id="{DEC71128-DB67-4BEC-945D-3D5361E3E7AC}"/>
              </a:ext>
            </a:extLst>
          </p:cNvPr>
          <p:cNvSpPr/>
          <p:nvPr/>
        </p:nvSpPr>
        <p:spPr>
          <a:xfrm>
            <a:off x="1742472" y="4660959"/>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98" name="直線單箭頭接點 97">
            <a:extLst>
              <a:ext uri="{FF2B5EF4-FFF2-40B4-BE49-F238E27FC236}">
                <a16:creationId xmlns:a16="http://schemas.microsoft.com/office/drawing/2014/main" id="{F6153948-998F-4250-A895-4E181D868C0B}"/>
              </a:ext>
            </a:extLst>
          </p:cNvPr>
          <p:cNvCxnSpPr>
            <a:cxnSpLocks/>
          </p:cNvCxnSpPr>
          <p:nvPr/>
        </p:nvCxnSpPr>
        <p:spPr>
          <a:xfrm flipV="1">
            <a:off x="2122614" y="58013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B681061B-897E-4D79-ABA5-4E0282E45861}"/>
              </a:ext>
            </a:extLst>
          </p:cNvPr>
          <p:cNvCxnSpPr>
            <a:cxnSpLocks/>
          </p:cNvCxnSpPr>
          <p:nvPr/>
        </p:nvCxnSpPr>
        <p:spPr>
          <a:xfrm flipV="1">
            <a:off x="2134174" y="484654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7BCDEB22-08DE-44AE-A3A5-12E4698ABA46}"/>
              </a:ext>
            </a:extLst>
          </p:cNvPr>
          <p:cNvCxnSpPr>
            <a:cxnSpLocks/>
          </p:cNvCxnSpPr>
          <p:nvPr/>
        </p:nvCxnSpPr>
        <p:spPr>
          <a:xfrm flipV="1">
            <a:off x="2134907" y="439095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矩形 101">
            <a:extLst>
              <a:ext uri="{FF2B5EF4-FFF2-40B4-BE49-F238E27FC236}">
                <a16:creationId xmlns:a16="http://schemas.microsoft.com/office/drawing/2014/main" id="{B3907EA2-F46A-422E-8C18-1C6FE6E404AE}"/>
              </a:ext>
            </a:extLst>
          </p:cNvPr>
          <p:cNvSpPr/>
          <p:nvPr/>
        </p:nvSpPr>
        <p:spPr>
          <a:xfrm>
            <a:off x="2870609" y="5092474"/>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103" name="矩形 102">
            <a:extLst>
              <a:ext uri="{FF2B5EF4-FFF2-40B4-BE49-F238E27FC236}">
                <a16:creationId xmlns:a16="http://schemas.microsoft.com/office/drawing/2014/main" id="{84C2B3A2-9B4D-45CD-89B2-8AD896646889}"/>
              </a:ext>
            </a:extLst>
          </p:cNvPr>
          <p:cNvSpPr/>
          <p:nvPr/>
        </p:nvSpPr>
        <p:spPr>
          <a:xfrm>
            <a:off x="2870610" y="3723817"/>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104" name="矩形 103">
            <a:extLst>
              <a:ext uri="{FF2B5EF4-FFF2-40B4-BE49-F238E27FC236}">
                <a16:creationId xmlns:a16="http://schemas.microsoft.com/office/drawing/2014/main" id="{2325D917-4ABB-407F-A296-4844E201FCC8}"/>
              </a:ext>
            </a:extLst>
          </p:cNvPr>
          <p:cNvSpPr/>
          <p:nvPr/>
        </p:nvSpPr>
        <p:spPr>
          <a:xfrm>
            <a:off x="2870609" y="4660959"/>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105" name="直線單箭頭接點 104">
            <a:extLst>
              <a:ext uri="{FF2B5EF4-FFF2-40B4-BE49-F238E27FC236}">
                <a16:creationId xmlns:a16="http://schemas.microsoft.com/office/drawing/2014/main" id="{D9C44148-61E2-4BA6-963C-A0837E1FC624}"/>
              </a:ext>
            </a:extLst>
          </p:cNvPr>
          <p:cNvCxnSpPr>
            <a:cxnSpLocks/>
          </p:cNvCxnSpPr>
          <p:nvPr/>
        </p:nvCxnSpPr>
        <p:spPr>
          <a:xfrm flipV="1">
            <a:off x="3250751" y="58013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3ABA8E81-067E-4F1E-93B7-13105E91F7F2}"/>
              </a:ext>
            </a:extLst>
          </p:cNvPr>
          <p:cNvCxnSpPr>
            <a:cxnSpLocks/>
          </p:cNvCxnSpPr>
          <p:nvPr/>
        </p:nvCxnSpPr>
        <p:spPr>
          <a:xfrm flipV="1">
            <a:off x="3262311" y="484654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101456DC-0FB2-42F7-9781-38EB492AAF79}"/>
              </a:ext>
            </a:extLst>
          </p:cNvPr>
          <p:cNvCxnSpPr>
            <a:cxnSpLocks/>
          </p:cNvCxnSpPr>
          <p:nvPr/>
        </p:nvCxnSpPr>
        <p:spPr>
          <a:xfrm flipV="1">
            <a:off x="3263044" y="439095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94646035-C38C-4469-B7F4-187ABB66055B}"/>
              </a:ext>
            </a:extLst>
          </p:cNvPr>
          <p:cNvCxnSpPr>
            <a:cxnSpLocks/>
          </p:cNvCxnSpPr>
          <p:nvPr/>
        </p:nvCxnSpPr>
        <p:spPr>
          <a:xfrm rot="5400000" flipV="1">
            <a:off x="1547663" y="527904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a:extLst>
              <a:ext uri="{FF2B5EF4-FFF2-40B4-BE49-F238E27FC236}">
                <a16:creationId xmlns:a16="http://schemas.microsoft.com/office/drawing/2014/main" id="{054D3754-0ABE-4319-BF6C-BE0227EDC5E9}"/>
              </a:ext>
            </a:extLst>
          </p:cNvPr>
          <p:cNvCxnSpPr>
            <a:cxnSpLocks/>
          </p:cNvCxnSpPr>
          <p:nvPr/>
        </p:nvCxnSpPr>
        <p:spPr>
          <a:xfrm rot="5400000" flipV="1">
            <a:off x="1566714" y="390251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a:extLst>
              <a:ext uri="{FF2B5EF4-FFF2-40B4-BE49-F238E27FC236}">
                <a16:creationId xmlns:a16="http://schemas.microsoft.com/office/drawing/2014/main" id="{2B46948B-16BA-4372-91AE-FE184E4B58FA}"/>
              </a:ext>
            </a:extLst>
          </p:cNvPr>
          <p:cNvCxnSpPr>
            <a:cxnSpLocks/>
          </p:cNvCxnSpPr>
          <p:nvPr/>
        </p:nvCxnSpPr>
        <p:spPr>
          <a:xfrm rot="5400000" flipV="1">
            <a:off x="2692226" y="391732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a:extLst>
              <a:ext uri="{FF2B5EF4-FFF2-40B4-BE49-F238E27FC236}">
                <a16:creationId xmlns:a16="http://schemas.microsoft.com/office/drawing/2014/main" id="{48D1DFCB-5737-473B-B8DB-AF4CF019AF96}"/>
              </a:ext>
            </a:extLst>
          </p:cNvPr>
          <p:cNvCxnSpPr>
            <a:cxnSpLocks/>
          </p:cNvCxnSpPr>
          <p:nvPr/>
        </p:nvCxnSpPr>
        <p:spPr>
          <a:xfrm rot="5400000" flipV="1">
            <a:off x="2682601" y="527904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5D60784D-3D26-4259-B40C-56D28BAD4391}"/>
              </a:ext>
            </a:extLst>
          </p:cNvPr>
          <p:cNvCxnSpPr>
            <a:cxnSpLocks/>
          </p:cNvCxnSpPr>
          <p:nvPr/>
        </p:nvCxnSpPr>
        <p:spPr>
          <a:xfrm rot="5400000" flipV="1">
            <a:off x="3799262" y="527904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a:extLst>
              <a:ext uri="{FF2B5EF4-FFF2-40B4-BE49-F238E27FC236}">
                <a16:creationId xmlns:a16="http://schemas.microsoft.com/office/drawing/2014/main" id="{36269C8A-98B7-4CEB-9FE2-343EDF22E651}"/>
              </a:ext>
            </a:extLst>
          </p:cNvPr>
          <p:cNvCxnSpPr>
            <a:cxnSpLocks/>
          </p:cNvCxnSpPr>
          <p:nvPr/>
        </p:nvCxnSpPr>
        <p:spPr>
          <a:xfrm rot="5400000" flipV="1">
            <a:off x="3818470" y="3902517"/>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文字方塊 117">
            <a:extLst>
              <a:ext uri="{FF2B5EF4-FFF2-40B4-BE49-F238E27FC236}">
                <a16:creationId xmlns:a16="http://schemas.microsoft.com/office/drawing/2014/main" id="{2C172C16-605F-4460-A837-135A424654F9}"/>
              </a:ext>
            </a:extLst>
          </p:cNvPr>
          <p:cNvSpPr txBox="1"/>
          <p:nvPr/>
        </p:nvSpPr>
        <p:spPr>
          <a:xfrm>
            <a:off x="3856601" y="5140196"/>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19" name="文字方塊 118">
            <a:extLst>
              <a:ext uri="{FF2B5EF4-FFF2-40B4-BE49-F238E27FC236}">
                <a16:creationId xmlns:a16="http://schemas.microsoft.com/office/drawing/2014/main" id="{737C6DFC-2BCB-417A-A4E2-BED25FF8A8AD}"/>
              </a:ext>
            </a:extLst>
          </p:cNvPr>
          <p:cNvSpPr txBox="1"/>
          <p:nvPr/>
        </p:nvSpPr>
        <p:spPr>
          <a:xfrm>
            <a:off x="3877742" y="3761600"/>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20" name="矩形 119">
            <a:extLst>
              <a:ext uri="{FF2B5EF4-FFF2-40B4-BE49-F238E27FC236}">
                <a16:creationId xmlns:a16="http://schemas.microsoft.com/office/drawing/2014/main" id="{DE7F94DF-BBC6-430D-8C7A-4D3B054BBBBB}"/>
              </a:ext>
            </a:extLst>
          </p:cNvPr>
          <p:cNvSpPr/>
          <p:nvPr/>
        </p:nvSpPr>
        <p:spPr>
          <a:xfrm>
            <a:off x="5440013" y="5102099"/>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21" name="矩形 120">
            <a:extLst>
              <a:ext uri="{FF2B5EF4-FFF2-40B4-BE49-F238E27FC236}">
                <a16:creationId xmlns:a16="http://schemas.microsoft.com/office/drawing/2014/main" id="{D434E952-F381-4EF8-9434-1CFAA4E1FA40}"/>
              </a:ext>
            </a:extLst>
          </p:cNvPr>
          <p:cNvSpPr/>
          <p:nvPr/>
        </p:nvSpPr>
        <p:spPr>
          <a:xfrm>
            <a:off x="5440014" y="3733442"/>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22" name="矩形 121">
            <a:extLst>
              <a:ext uri="{FF2B5EF4-FFF2-40B4-BE49-F238E27FC236}">
                <a16:creationId xmlns:a16="http://schemas.microsoft.com/office/drawing/2014/main" id="{0F8E02B3-AE59-42A9-9BE5-D9DB6D80E7B3}"/>
              </a:ext>
            </a:extLst>
          </p:cNvPr>
          <p:cNvSpPr/>
          <p:nvPr/>
        </p:nvSpPr>
        <p:spPr>
          <a:xfrm>
            <a:off x="5440013" y="4670584"/>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123" name="文字方塊 122">
            <a:extLst>
              <a:ext uri="{FF2B5EF4-FFF2-40B4-BE49-F238E27FC236}">
                <a16:creationId xmlns:a16="http://schemas.microsoft.com/office/drawing/2014/main" id="{41EA248C-696F-481E-A0FE-D3C4FF93B130}"/>
              </a:ext>
            </a:extLst>
          </p:cNvPr>
          <p:cNvSpPr txBox="1"/>
          <p:nvPr/>
        </p:nvSpPr>
        <p:spPr>
          <a:xfrm>
            <a:off x="5274312" y="616503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124" name="文字方塊 123">
            <a:extLst>
              <a:ext uri="{FF2B5EF4-FFF2-40B4-BE49-F238E27FC236}">
                <a16:creationId xmlns:a16="http://schemas.microsoft.com/office/drawing/2014/main" id="{7B66DAB0-B89D-4671-ADB3-226AE73474CC}"/>
              </a:ext>
            </a:extLst>
          </p:cNvPr>
          <p:cNvSpPr txBox="1"/>
          <p:nvPr/>
        </p:nvSpPr>
        <p:spPr>
          <a:xfrm>
            <a:off x="6428500" y="616140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sp>
        <p:nvSpPr>
          <p:cNvPr id="125" name="文字方塊 124">
            <a:extLst>
              <a:ext uri="{FF2B5EF4-FFF2-40B4-BE49-F238E27FC236}">
                <a16:creationId xmlns:a16="http://schemas.microsoft.com/office/drawing/2014/main" id="{289D21BB-5E23-42B4-A69F-0B95B67CD288}"/>
              </a:ext>
            </a:extLst>
          </p:cNvPr>
          <p:cNvSpPr txBox="1"/>
          <p:nvPr/>
        </p:nvSpPr>
        <p:spPr>
          <a:xfrm>
            <a:off x="7539821" y="6161409"/>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126" name="直線單箭頭接點 125">
            <a:extLst>
              <a:ext uri="{FF2B5EF4-FFF2-40B4-BE49-F238E27FC236}">
                <a16:creationId xmlns:a16="http://schemas.microsoft.com/office/drawing/2014/main" id="{6ED4F8D6-9A1E-4291-8442-0DB24299F24E}"/>
              </a:ext>
            </a:extLst>
          </p:cNvPr>
          <p:cNvCxnSpPr>
            <a:cxnSpLocks/>
          </p:cNvCxnSpPr>
          <p:nvPr/>
        </p:nvCxnSpPr>
        <p:spPr>
          <a:xfrm flipV="1">
            <a:off x="5820155" y="581101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ED44E884-BE22-479D-A8CB-1C8C0E9E4A04}"/>
              </a:ext>
            </a:extLst>
          </p:cNvPr>
          <p:cNvCxnSpPr>
            <a:cxnSpLocks/>
          </p:cNvCxnSpPr>
          <p:nvPr/>
        </p:nvCxnSpPr>
        <p:spPr>
          <a:xfrm flipV="1">
            <a:off x="5831715" y="485616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616560B3-9478-4542-8E27-F4FE1C6EBED6}"/>
              </a:ext>
            </a:extLst>
          </p:cNvPr>
          <p:cNvCxnSpPr>
            <a:cxnSpLocks/>
          </p:cNvCxnSpPr>
          <p:nvPr/>
        </p:nvCxnSpPr>
        <p:spPr>
          <a:xfrm flipV="1">
            <a:off x="5832448" y="4400584"/>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矩形 129">
            <a:extLst>
              <a:ext uri="{FF2B5EF4-FFF2-40B4-BE49-F238E27FC236}">
                <a16:creationId xmlns:a16="http://schemas.microsoft.com/office/drawing/2014/main" id="{4103556C-361D-4621-A04C-B880DD0F41D2}"/>
              </a:ext>
            </a:extLst>
          </p:cNvPr>
          <p:cNvSpPr/>
          <p:nvPr/>
        </p:nvSpPr>
        <p:spPr>
          <a:xfrm>
            <a:off x="6580442" y="5116543"/>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31" name="矩形 130">
            <a:extLst>
              <a:ext uri="{FF2B5EF4-FFF2-40B4-BE49-F238E27FC236}">
                <a16:creationId xmlns:a16="http://schemas.microsoft.com/office/drawing/2014/main" id="{D2D25A58-413F-4A0C-8471-F2068ECDEFF8}"/>
              </a:ext>
            </a:extLst>
          </p:cNvPr>
          <p:cNvSpPr/>
          <p:nvPr/>
        </p:nvSpPr>
        <p:spPr>
          <a:xfrm>
            <a:off x="6580443" y="3747886"/>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32" name="矩形 131">
            <a:extLst>
              <a:ext uri="{FF2B5EF4-FFF2-40B4-BE49-F238E27FC236}">
                <a16:creationId xmlns:a16="http://schemas.microsoft.com/office/drawing/2014/main" id="{E241ED04-7C7A-49AB-8F90-B556529F543B}"/>
              </a:ext>
            </a:extLst>
          </p:cNvPr>
          <p:cNvSpPr/>
          <p:nvPr/>
        </p:nvSpPr>
        <p:spPr>
          <a:xfrm>
            <a:off x="6580442" y="4685028"/>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133" name="直線單箭頭接點 132">
            <a:extLst>
              <a:ext uri="{FF2B5EF4-FFF2-40B4-BE49-F238E27FC236}">
                <a16:creationId xmlns:a16="http://schemas.microsoft.com/office/drawing/2014/main" id="{2DB79B3F-6016-4C1A-B896-2DBFED60B629}"/>
              </a:ext>
            </a:extLst>
          </p:cNvPr>
          <p:cNvCxnSpPr>
            <a:cxnSpLocks/>
          </p:cNvCxnSpPr>
          <p:nvPr/>
        </p:nvCxnSpPr>
        <p:spPr>
          <a:xfrm flipV="1">
            <a:off x="6960584" y="582546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62FB1D11-DE5E-4FBE-BFE5-50BA43320D67}"/>
              </a:ext>
            </a:extLst>
          </p:cNvPr>
          <p:cNvCxnSpPr>
            <a:cxnSpLocks/>
          </p:cNvCxnSpPr>
          <p:nvPr/>
        </p:nvCxnSpPr>
        <p:spPr>
          <a:xfrm flipV="1">
            <a:off x="6972144" y="4870612"/>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單箭頭接點 135">
            <a:extLst>
              <a:ext uri="{FF2B5EF4-FFF2-40B4-BE49-F238E27FC236}">
                <a16:creationId xmlns:a16="http://schemas.microsoft.com/office/drawing/2014/main" id="{FF9E68CC-9C66-424C-9AC8-3C1CE2730789}"/>
              </a:ext>
            </a:extLst>
          </p:cNvPr>
          <p:cNvCxnSpPr>
            <a:cxnSpLocks/>
          </p:cNvCxnSpPr>
          <p:nvPr/>
        </p:nvCxnSpPr>
        <p:spPr>
          <a:xfrm flipV="1">
            <a:off x="6972877" y="441502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矩形 136">
            <a:extLst>
              <a:ext uri="{FF2B5EF4-FFF2-40B4-BE49-F238E27FC236}">
                <a16:creationId xmlns:a16="http://schemas.microsoft.com/office/drawing/2014/main" id="{3A2FBDCD-EEAC-4C62-BCD0-A269B93B5450}"/>
              </a:ext>
            </a:extLst>
          </p:cNvPr>
          <p:cNvSpPr/>
          <p:nvPr/>
        </p:nvSpPr>
        <p:spPr>
          <a:xfrm>
            <a:off x="7708579" y="5116543"/>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38" name="矩形 137">
            <a:extLst>
              <a:ext uri="{FF2B5EF4-FFF2-40B4-BE49-F238E27FC236}">
                <a16:creationId xmlns:a16="http://schemas.microsoft.com/office/drawing/2014/main" id="{63F0E193-D2B1-4570-B58C-D2464B95D6E1}"/>
              </a:ext>
            </a:extLst>
          </p:cNvPr>
          <p:cNvSpPr/>
          <p:nvPr/>
        </p:nvSpPr>
        <p:spPr>
          <a:xfrm>
            <a:off x="7708580" y="3747886"/>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139" name="矩形 138">
            <a:extLst>
              <a:ext uri="{FF2B5EF4-FFF2-40B4-BE49-F238E27FC236}">
                <a16:creationId xmlns:a16="http://schemas.microsoft.com/office/drawing/2014/main" id="{6DC70982-C832-4C7A-AD6C-DDBE1D61D848}"/>
              </a:ext>
            </a:extLst>
          </p:cNvPr>
          <p:cNvSpPr/>
          <p:nvPr/>
        </p:nvSpPr>
        <p:spPr>
          <a:xfrm>
            <a:off x="7708579" y="4685028"/>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140" name="直線單箭頭接點 139">
            <a:extLst>
              <a:ext uri="{FF2B5EF4-FFF2-40B4-BE49-F238E27FC236}">
                <a16:creationId xmlns:a16="http://schemas.microsoft.com/office/drawing/2014/main" id="{5FC866A8-15F9-4BD9-A5BE-DDA220180605}"/>
              </a:ext>
            </a:extLst>
          </p:cNvPr>
          <p:cNvCxnSpPr>
            <a:cxnSpLocks/>
          </p:cNvCxnSpPr>
          <p:nvPr/>
        </p:nvCxnSpPr>
        <p:spPr>
          <a:xfrm flipV="1">
            <a:off x="8088721" y="582546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單箭頭接點 141">
            <a:extLst>
              <a:ext uri="{FF2B5EF4-FFF2-40B4-BE49-F238E27FC236}">
                <a16:creationId xmlns:a16="http://schemas.microsoft.com/office/drawing/2014/main" id="{A26AC791-2D14-45DD-9A7C-1D947C13F6BB}"/>
              </a:ext>
            </a:extLst>
          </p:cNvPr>
          <p:cNvCxnSpPr>
            <a:cxnSpLocks/>
          </p:cNvCxnSpPr>
          <p:nvPr/>
        </p:nvCxnSpPr>
        <p:spPr>
          <a:xfrm flipV="1">
            <a:off x="8100281" y="4870612"/>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2CB963B4-40F7-4876-9EED-614D5C12761C}"/>
              </a:ext>
            </a:extLst>
          </p:cNvPr>
          <p:cNvCxnSpPr>
            <a:cxnSpLocks/>
          </p:cNvCxnSpPr>
          <p:nvPr/>
        </p:nvCxnSpPr>
        <p:spPr>
          <a:xfrm flipV="1">
            <a:off x="8101014" y="4415028"/>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線單箭頭接點 146">
            <a:extLst>
              <a:ext uri="{FF2B5EF4-FFF2-40B4-BE49-F238E27FC236}">
                <a16:creationId xmlns:a16="http://schemas.microsoft.com/office/drawing/2014/main" id="{087BC0A2-C1A8-4034-9498-887207AEBC01}"/>
              </a:ext>
            </a:extLst>
          </p:cNvPr>
          <p:cNvCxnSpPr>
            <a:cxnSpLocks/>
          </p:cNvCxnSpPr>
          <p:nvPr/>
        </p:nvCxnSpPr>
        <p:spPr>
          <a:xfrm rot="16200000" flipH="1" flipV="1">
            <a:off x="6385633" y="530311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直線單箭頭接點 147">
            <a:extLst>
              <a:ext uri="{FF2B5EF4-FFF2-40B4-BE49-F238E27FC236}">
                <a16:creationId xmlns:a16="http://schemas.microsoft.com/office/drawing/2014/main" id="{27881E40-6124-4563-8689-AAE65438FC45}"/>
              </a:ext>
            </a:extLst>
          </p:cNvPr>
          <p:cNvCxnSpPr>
            <a:cxnSpLocks/>
          </p:cNvCxnSpPr>
          <p:nvPr/>
        </p:nvCxnSpPr>
        <p:spPr>
          <a:xfrm rot="16200000" flipH="1" flipV="1">
            <a:off x="6404684" y="392658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單箭頭接點 148">
            <a:extLst>
              <a:ext uri="{FF2B5EF4-FFF2-40B4-BE49-F238E27FC236}">
                <a16:creationId xmlns:a16="http://schemas.microsoft.com/office/drawing/2014/main" id="{9180C217-1F2F-446E-AA90-CCE26964A562}"/>
              </a:ext>
            </a:extLst>
          </p:cNvPr>
          <p:cNvCxnSpPr>
            <a:cxnSpLocks/>
          </p:cNvCxnSpPr>
          <p:nvPr/>
        </p:nvCxnSpPr>
        <p:spPr>
          <a:xfrm rot="16200000" flipH="1" flipV="1">
            <a:off x="7530196" y="394139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單箭頭接點 149">
            <a:extLst>
              <a:ext uri="{FF2B5EF4-FFF2-40B4-BE49-F238E27FC236}">
                <a16:creationId xmlns:a16="http://schemas.microsoft.com/office/drawing/2014/main" id="{467D6DF8-DBCE-4E92-A45E-FCB9DD547047}"/>
              </a:ext>
            </a:extLst>
          </p:cNvPr>
          <p:cNvCxnSpPr>
            <a:cxnSpLocks/>
          </p:cNvCxnSpPr>
          <p:nvPr/>
        </p:nvCxnSpPr>
        <p:spPr>
          <a:xfrm rot="16200000" flipH="1" flipV="1">
            <a:off x="7520571" y="530311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直線單箭頭接點 150">
            <a:extLst>
              <a:ext uri="{FF2B5EF4-FFF2-40B4-BE49-F238E27FC236}">
                <a16:creationId xmlns:a16="http://schemas.microsoft.com/office/drawing/2014/main" id="{9449E038-E1C1-46F2-BC3E-A3BEC24D7CE2}"/>
              </a:ext>
            </a:extLst>
          </p:cNvPr>
          <p:cNvCxnSpPr>
            <a:cxnSpLocks/>
          </p:cNvCxnSpPr>
          <p:nvPr/>
        </p:nvCxnSpPr>
        <p:spPr>
          <a:xfrm rot="16200000" flipH="1" flipV="1">
            <a:off x="8637232" y="530311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線單箭頭接點 151">
            <a:extLst>
              <a:ext uri="{FF2B5EF4-FFF2-40B4-BE49-F238E27FC236}">
                <a16:creationId xmlns:a16="http://schemas.microsoft.com/office/drawing/2014/main" id="{D2349B31-7AC3-4D2F-96FD-9627A2B555EA}"/>
              </a:ext>
            </a:extLst>
          </p:cNvPr>
          <p:cNvCxnSpPr>
            <a:cxnSpLocks/>
          </p:cNvCxnSpPr>
          <p:nvPr/>
        </p:nvCxnSpPr>
        <p:spPr>
          <a:xfrm rot="16200000" flipH="1" flipV="1">
            <a:off x="8656440" y="392658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文字方塊 152">
            <a:extLst>
              <a:ext uri="{FF2B5EF4-FFF2-40B4-BE49-F238E27FC236}">
                <a16:creationId xmlns:a16="http://schemas.microsoft.com/office/drawing/2014/main" id="{041E12C2-E2D0-46C4-9B4C-A2E38670DFD2}"/>
              </a:ext>
            </a:extLst>
          </p:cNvPr>
          <p:cNvSpPr txBox="1"/>
          <p:nvPr/>
        </p:nvSpPr>
        <p:spPr>
          <a:xfrm>
            <a:off x="8694571" y="5164265"/>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54" name="文字方塊 153">
            <a:extLst>
              <a:ext uri="{FF2B5EF4-FFF2-40B4-BE49-F238E27FC236}">
                <a16:creationId xmlns:a16="http://schemas.microsoft.com/office/drawing/2014/main" id="{0076753C-FFBF-4BD3-9540-D64EAEDAEFFD}"/>
              </a:ext>
            </a:extLst>
          </p:cNvPr>
          <p:cNvSpPr txBox="1"/>
          <p:nvPr/>
        </p:nvSpPr>
        <p:spPr>
          <a:xfrm>
            <a:off x="8715712" y="3785669"/>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nvGrpSpPr>
          <p:cNvPr id="155" name="群組 154">
            <a:extLst>
              <a:ext uri="{FF2B5EF4-FFF2-40B4-BE49-F238E27FC236}">
                <a16:creationId xmlns:a16="http://schemas.microsoft.com/office/drawing/2014/main" id="{737515EA-554B-44AC-82A3-11D032491C61}"/>
              </a:ext>
            </a:extLst>
          </p:cNvPr>
          <p:cNvGrpSpPr/>
          <p:nvPr/>
        </p:nvGrpSpPr>
        <p:grpSpPr>
          <a:xfrm flipH="1">
            <a:off x="4690509" y="3785669"/>
            <a:ext cx="759210" cy="1840261"/>
            <a:chOff x="4517259" y="3785669"/>
            <a:chExt cx="759210" cy="1840261"/>
          </a:xfrm>
        </p:grpSpPr>
        <p:cxnSp>
          <p:nvCxnSpPr>
            <p:cNvPr id="156" name="直線單箭頭接點 155">
              <a:extLst>
                <a:ext uri="{FF2B5EF4-FFF2-40B4-BE49-F238E27FC236}">
                  <a16:creationId xmlns:a16="http://schemas.microsoft.com/office/drawing/2014/main" id="{270BA1FC-056A-4ACD-A98B-F850599B5A8A}"/>
                </a:ext>
              </a:extLst>
            </p:cNvPr>
            <p:cNvCxnSpPr>
              <a:cxnSpLocks/>
            </p:cNvCxnSpPr>
            <p:nvPr/>
          </p:nvCxnSpPr>
          <p:spPr>
            <a:xfrm rot="5400000" flipV="1">
              <a:off x="4693017" y="530311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BBE7CAC0-D1E3-483A-9F41-FA264DA7B856}"/>
                </a:ext>
              </a:extLst>
            </p:cNvPr>
            <p:cNvCxnSpPr>
              <a:cxnSpLocks/>
            </p:cNvCxnSpPr>
            <p:nvPr/>
          </p:nvCxnSpPr>
          <p:spPr>
            <a:xfrm rot="5400000" flipV="1">
              <a:off x="4712225" y="392658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文字方塊 157">
              <a:extLst>
                <a:ext uri="{FF2B5EF4-FFF2-40B4-BE49-F238E27FC236}">
                  <a16:creationId xmlns:a16="http://schemas.microsoft.com/office/drawing/2014/main" id="{D5176720-D040-424F-B458-0A6838E2910B}"/>
                </a:ext>
              </a:extLst>
            </p:cNvPr>
            <p:cNvSpPr txBox="1"/>
            <p:nvPr/>
          </p:nvSpPr>
          <p:spPr>
            <a:xfrm>
              <a:off x="4750356" y="5164265"/>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59" name="文字方塊 158">
              <a:extLst>
                <a:ext uri="{FF2B5EF4-FFF2-40B4-BE49-F238E27FC236}">
                  <a16:creationId xmlns:a16="http://schemas.microsoft.com/office/drawing/2014/main" id="{DB657766-7469-4BC7-9BDB-50F04B1B1E0C}"/>
                </a:ext>
              </a:extLst>
            </p:cNvPr>
            <p:cNvSpPr txBox="1"/>
            <p:nvPr/>
          </p:nvSpPr>
          <p:spPr>
            <a:xfrm>
              <a:off x="4771497" y="3785669"/>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sp>
        <p:nvSpPr>
          <p:cNvPr id="179" name="矩形 178">
            <a:extLst>
              <a:ext uri="{FF2B5EF4-FFF2-40B4-BE49-F238E27FC236}">
                <a16:creationId xmlns:a16="http://schemas.microsoft.com/office/drawing/2014/main" id="{E6B52ACE-9644-4BCE-920A-9BC9B9E01116}"/>
              </a:ext>
            </a:extLst>
          </p:cNvPr>
          <p:cNvSpPr/>
          <p:nvPr/>
        </p:nvSpPr>
        <p:spPr>
          <a:xfrm>
            <a:off x="613601" y="2312419"/>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180" name="矩形 179">
            <a:extLst>
              <a:ext uri="{FF2B5EF4-FFF2-40B4-BE49-F238E27FC236}">
                <a16:creationId xmlns:a16="http://schemas.microsoft.com/office/drawing/2014/main" id="{040FCFBB-7D97-4737-B880-31565FE336C0}"/>
              </a:ext>
            </a:extLst>
          </p:cNvPr>
          <p:cNvSpPr/>
          <p:nvPr/>
        </p:nvSpPr>
        <p:spPr>
          <a:xfrm>
            <a:off x="613600" y="3249561"/>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181" name="直線單箭頭接點 180">
            <a:extLst>
              <a:ext uri="{FF2B5EF4-FFF2-40B4-BE49-F238E27FC236}">
                <a16:creationId xmlns:a16="http://schemas.microsoft.com/office/drawing/2014/main" id="{989EFA87-28B4-44FE-97A0-CDDA4844820D}"/>
              </a:ext>
            </a:extLst>
          </p:cNvPr>
          <p:cNvCxnSpPr>
            <a:cxnSpLocks/>
          </p:cNvCxnSpPr>
          <p:nvPr/>
        </p:nvCxnSpPr>
        <p:spPr>
          <a:xfrm flipV="1">
            <a:off x="1005302" y="3435145"/>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線單箭頭接點 181">
            <a:extLst>
              <a:ext uri="{FF2B5EF4-FFF2-40B4-BE49-F238E27FC236}">
                <a16:creationId xmlns:a16="http://schemas.microsoft.com/office/drawing/2014/main" id="{DD1DABEC-BAA6-45A7-9573-9DE3E6AB71BC}"/>
              </a:ext>
            </a:extLst>
          </p:cNvPr>
          <p:cNvCxnSpPr>
            <a:cxnSpLocks/>
          </p:cNvCxnSpPr>
          <p:nvPr/>
        </p:nvCxnSpPr>
        <p:spPr>
          <a:xfrm flipV="1">
            <a:off x="1006035" y="2979561"/>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3" name="矩形 182">
            <a:extLst>
              <a:ext uri="{FF2B5EF4-FFF2-40B4-BE49-F238E27FC236}">
                <a16:creationId xmlns:a16="http://schemas.microsoft.com/office/drawing/2014/main" id="{DCB29A2E-CCC4-430A-BA62-78FC984D1DBA}"/>
              </a:ext>
            </a:extLst>
          </p:cNvPr>
          <p:cNvSpPr/>
          <p:nvPr/>
        </p:nvSpPr>
        <p:spPr>
          <a:xfrm>
            <a:off x="1754030" y="2326863"/>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184" name="矩形 183">
            <a:extLst>
              <a:ext uri="{FF2B5EF4-FFF2-40B4-BE49-F238E27FC236}">
                <a16:creationId xmlns:a16="http://schemas.microsoft.com/office/drawing/2014/main" id="{B417E979-6234-4113-A322-4886640B343E}"/>
              </a:ext>
            </a:extLst>
          </p:cNvPr>
          <p:cNvSpPr/>
          <p:nvPr/>
        </p:nvSpPr>
        <p:spPr>
          <a:xfrm>
            <a:off x="1754029" y="326400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185" name="直線單箭頭接點 184">
            <a:extLst>
              <a:ext uri="{FF2B5EF4-FFF2-40B4-BE49-F238E27FC236}">
                <a16:creationId xmlns:a16="http://schemas.microsoft.com/office/drawing/2014/main" id="{DD6A4283-897E-49CA-AA3A-DEFC8AB39736}"/>
              </a:ext>
            </a:extLst>
          </p:cNvPr>
          <p:cNvCxnSpPr>
            <a:cxnSpLocks/>
          </p:cNvCxnSpPr>
          <p:nvPr/>
        </p:nvCxnSpPr>
        <p:spPr>
          <a:xfrm flipV="1">
            <a:off x="2145731" y="344958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a:extLst>
              <a:ext uri="{FF2B5EF4-FFF2-40B4-BE49-F238E27FC236}">
                <a16:creationId xmlns:a16="http://schemas.microsoft.com/office/drawing/2014/main" id="{79B33523-1FB5-4D56-9F53-0DAAE5C612D2}"/>
              </a:ext>
            </a:extLst>
          </p:cNvPr>
          <p:cNvCxnSpPr>
            <a:cxnSpLocks/>
          </p:cNvCxnSpPr>
          <p:nvPr/>
        </p:nvCxnSpPr>
        <p:spPr>
          <a:xfrm flipV="1">
            <a:off x="2146464" y="2994005"/>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矩形 186">
            <a:extLst>
              <a:ext uri="{FF2B5EF4-FFF2-40B4-BE49-F238E27FC236}">
                <a16:creationId xmlns:a16="http://schemas.microsoft.com/office/drawing/2014/main" id="{B71F6F68-F2BA-4CB6-8C19-A01DFE1140D5}"/>
              </a:ext>
            </a:extLst>
          </p:cNvPr>
          <p:cNvSpPr/>
          <p:nvPr/>
        </p:nvSpPr>
        <p:spPr>
          <a:xfrm>
            <a:off x="2882167" y="2326863"/>
            <a:ext cx="760287" cy="7089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RN</a:t>
            </a:r>
            <a:endParaRPr lang="zh-TW" altLang="en-US" sz="2400" dirty="0"/>
          </a:p>
        </p:txBody>
      </p:sp>
      <p:sp>
        <p:nvSpPr>
          <p:cNvPr id="188" name="矩形 187">
            <a:extLst>
              <a:ext uri="{FF2B5EF4-FFF2-40B4-BE49-F238E27FC236}">
                <a16:creationId xmlns:a16="http://schemas.microsoft.com/office/drawing/2014/main" id="{79902BF2-289F-4D0E-B188-D634C90EE749}"/>
              </a:ext>
            </a:extLst>
          </p:cNvPr>
          <p:cNvSpPr/>
          <p:nvPr/>
        </p:nvSpPr>
        <p:spPr>
          <a:xfrm>
            <a:off x="2882166" y="326400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cxnSp>
        <p:nvCxnSpPr>
          <p:cNvPr id="189" name="直線單箭頭接點 188">
            <a:extLst>
              <a:ext uri="{FF2B5EF4-FFF2-40B4-BE49-F238E27FC236}">
                <a16:creationId xmlns:a16="http://schemas.microsoft.com/office/drawing/2014/main" id="{5A2FE37F-9B13-4D63-86C0-D4BD7788369F}"/>
              </a:ext>
            </a:extLst>
          </p:cNvPr>
          <p:cNvCxnSpPr>
            <a:cxnSpLocks/>
          </p:cNvCxnSpPr>
          <p:nvPr/>
        </p:nvCxnSpPr>
        <p:spPr>
          <a:xfrm flipV="1">
            <a:off x="3273868" y="344958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單箭頭接點 189">
            <a:extLst>
              <a:ext uri="{FF2B5EF4-FFF2-40B4-BE49-F238E27FC236}">
                <a16:creationId xmlns:a16="http://schemas.microsoft.com/office/drawing/2014/main" id="{96E155BC-A4C2-4DD2-8F66-7275314447B1}"/>
              </a:ext>
            </a:extLst>
          </p:cNvPr>
          <p:cNvCxnSpPr>
            <a:cxnSpLocks/>
          </p:cNvCxnSpPr>
          <p:nvPr/>
        </p:nvCxnSpPr>
        <p:spPr>
          <a:xfrm flipV="1">
            <a:off x="3274601" y="2994005"/>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單箭頭接點 190">
            <a:extLst>
              <a:ext uri="{FF2B5EF4-FFF2-40B4-BE49-F238E27FC236}">
                <a16:creationId xmlns:a16="http://schemas.microsoft.com/office/drawing/2014/main" id="{995AD3EB-829C-4680-A265-F630C46802E4}"/>
              </a:ext>
            </a:extLst>
          </p:cNvPr>
          <p:cNvCxnSpPr>
            <a:cxnSpLocks/>
          </p:cNvCxnSpPr>
          <p:nvPr/>
        </p:nvCxnSpPr>
        <p:spPr>
          <a:xfrm rot="5400000" flipV="1">
            <a:off x="1578271" y="250556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單箭頭接點 191">
            <a:extLst>
              <a:ext uri="{FF2B5EF4-FFF2-40B4-BE49-F238E27FC236}">
                <a16:creationId xmlns:a16="http://schemas.microsoft.com/office/drawing/2014/main" id="{B4D253DB-DA83-40C6-BAF5-92077C3B0BC3}"/>
              </a:ext>
            </a:extLst>
          </p:cNvPr>
          <p:cNvCxnSpPr>
            <a:cxnSpLocks/>
          </p:cNvCxnSpPr>
          <p:nvPr/>
        </p:nvCxnSpPr>
        <p:spPr>
          <a:xfrm rot="5400000" flipV="1">
            <a:off x="2703783" y="252037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直線單箭頭接點 192">
            <a:extLst>
              <a:ext uri="{FF2B5EF4-FFF2-40B4-BE49-F238E27FC236}">
                <a16:creationId xmlns:a16="http://schemas.microsoft.com/office/drawing/2014/main" id="{4FF829A2-DEFF-420E-B527-DDD5ECE4F63D}"/>
              </a:ext>
            </a:extLst>
          </p:cNvPr>
          <p:cNvCxnSpPr>
            <a:cxnSpLocks/>
          </p:cNvCxnSpPr>
          <p:nvPr/>
        </p:nvCxnSpPr>
        <p:spPr>
          <a:xfrm rot="5400000" flipV="1">
            <a:off x="3830027" y="250556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4" name="文字方塊 193">
            <a:extLst>
              <a:ext uri="{FF2B5EF4-FFF2-40B4-BE49-F238E27FC236}">
                <a16:creationId xmlns:a16="http://schemas.microsoft.com/office/drawing/2014/main" id="{079CF86A-FD36-4E64-8C38-752432D8C9B2}"/>
              </a:ext>
            </a:extLst>
          </p:cNvPr>
          <p:cNvSpPr txBox="1"/>
          <p:nvPr/>
        </p:nvSpPr>
        <p:spPr>
          <a:xfrm>
            <a:off x="3889299" y="2364646"/>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11" name="矩形 210">
            <a:extLst>
              <a:ext uri="{FF2B5EF4-FFF2-40B4-BE49-F238E27FC236}">
                <a16:creationId xmlns:a16="http://schemas.microsoft.com/office/drawing/2014/main" id="{6DC72C41-A959-41F0-B82A-DBCCBD7EAC67}"/>
              </a:ext>
            </a:extLst>
          </p:cNvPr>
          <p:cNvSpPr/>
          <p:nvPr/>
        </p:nvSpPr>
        <p:spPr>
          <a:xfrm>
            <a:off x="5437388" y="2346594"/>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212" name="矩形 211">
            <a:extLst>
              <a:ext uri="{FF2B5EF4-FFF2-40B4-BE49-F238E27FC236}">
                <a16:creationId xmlns:a16="http://schemas.microsoft.com/office/drawing/2014/main" id="{E55D63FB-DCF5-46B2-A530-9413CCBB7738}"/>
              </a:ext>
            </a:extLst>
          </p:cNvPr>
          <p:cNvSpPr/>
          <p:nvPr/>
        </p:nvSpPr>
        <p:spPr>
          <a:xfrm>
            <a:off x="5437387" y="3283736"/>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213" name="直線單箭頭接點 212">
            <a:extLst>
              <a:ext uri="{FF2B5EF4-FFF2-40B4-BE49-F238E27FC236}">
                <a16:creationId xmlns:a16="http://schemas.microsoft.com/office/drawing/2014/main" id="{9DF97E42-EFD5-4240-8779-D070BF7D1681}"/>
              </a:ext>
            </a:extLst>
          </p:cNvPr>
          <p:cNvCxnSpPr>
            <a:cxnSpLocks/>
          </p:cNvCxnSpPr>
          <p:nvPr/>
        </p:nvCxnSpPr>
        <p:spPr>
          <a:xfrm flipV="1">
            <a:off x="5829089" y="3469320"/>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4" name="直線單箭頭接點 213">
            <a:extLst>
              <a:ext uri="{FF2B5EF4-FFF2-40B4-BE49-F238E27FC236}">
                <a16:creationId xmlns:a16="http://schemas.microsoft.com/office/drawing/2014/main" id="{343606E7-6280-42BB-849B-38743D089148}"/>
              </a:ext>
            </a:extLst>
          </p:cNvPr>
          <p:cNvCxnSpPr>
            <a:cxnSpLocks/>
          </p:cNvCxnSpPr>
          <p:nvPr/>
        </p:nvCxnSpPr>
        <p:spPr>
          <a:xfrm flipV="1">
            <a:off x="5829822" y="3013736"/>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 name="矩形 214">
            <a:extLst>
              <a:ext uri="{FF2B5EF4-FFF2-40B4-BE49-F238E27FC236}">
                <a16:creationId xmlns:a16="http://schemas.microsoft.com/office/drawing/2014/main" id="{D7D8D27D-6ACA-48C0-910A-7B90A7D43D65}"/>
              </a:ext>
            </a:extLst>
          </p:cNvPr>
          <p:cNvSpPr/>
          <p:nvPr/>
        </p:nvSpPr>
        <p:spPr>
          <a:xfrm>
            <a:off x="6577817" y="2361038"/>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216" name="矩形 215">
            <a:extLst>
              <a:ext uri="{FF2B5EF4-FFF2-40B4-BE49-F238E27FC236}">
                <a16:creationId xmlns:a16="http://schemas.microsoft.com/office/drawing/2014/main" id="{18AD1CB1-F333-49F5-969A-00768DAB6D51}"/>
              </a:ext>
            </a:extLst>
          </p:cNvPr>
          <p:cNvSpPr/>
          <p:nvPr/>
        </p:nvSpPr>
        <p:spPr>
          <a:xfrm>
            <a:off x="6577816" y="3298180"/>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217" name="直線單箭頭接點 216">
            <a:extLst>
              <a:ext uri="{FF2B5EF4-FFF2-40B4-BE49-F238E27FC236}">
                <a16:creationId xmlns:a16="http://schemas.microsoft.com/office/drawing/2014/main" id="{A2DF6F60-1027-44B6-8C8E-A57570CDF56F}"/>
              </a:ext>
            </a:extLst>
          </p:cNvPr>
          <p:cNvCxnSpPr>
            <a:cxnSpLocks/>
          </p:cNvCxnSpPr>
          <p:nvPr/>
        </p:nvCxnSpPr>
        <p:spPr>
          <a:xfrm flipV="1">
            <a:off x="6969518" y="3483764"/>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線單箭頭接點 217">
            <a:extLst>
              <a:ext uri="{FF2B5EF4-FFF2-40B4-BE49-F238E27FC236}">
                <a16:creationId xmlns:a16="http://schemas.microsoft.com/office/drawing/2014/main" id="{FD86EFE1-D522-472E-A34C-BD09A7533B29}"/>
              </a:ext>
            </a:extLst>
          </p:cNvPr>
          <p:cNvCxnSpPr>
            <a:cxnSpLocks/>
          </p:cNvCxnSpPr>
          <p:nvPr/>
        </p:nvCxnSpPr>
        <p:spPr>
          <a:xfrm flipV="1">
            <a:off x="6970251" y="3028180"/>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9" name="矩形 218">
            <a:extLst>
              <a:ext uri="{FF2B5EF4-FFF2-40B4-BE49-F238E27FC236}">
                <a16:creationId xmlns:a16="http://schemas.microsoft.com/office/drawing/2014/main" id="{4F0AF9F5-DED7-4FC7-A75D-6C82366B524B}"/>
              </a:ext>
            </a:extLst>
          </p:cNvPr>
          <p:cNvSpPr/>
          <p:nvPr/>
        </p:nvSpPr>
        <p:spPr>
          <a:xfrm>
            <a:off x="7705954" y="2361038"/>
            <a:ext cx="760287" cy="70891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RN</a:t>
            </a:r>
            <a:endParaRPr lang="zh-TW" altLang="en-US" sz="2400" dirty="0"/>
          </a:p>
        </p:txBody>
      </p:sp>
      <p:sp>
        <p:nvSpPr>
          <p:cNvPr id="220" name="矩形 219">
            <a:extLst>
              <a:ext uri="{FF2B5EF4-FFF2-40B4-BE49-F238E27FC236}">
                <a16:creationId xmlns:a16="http://schemas.microsoft.com/office/drawing/2014/main" id="{061EBF36-1A75-49C9-93D7-F4DD6DE9620A}"/>
              </a:ext>
            </a:extLst>
          </p:cNvPr>
          <p:cNvSpPr/>
          <p:nvPr/>
        </p:nvSpPr>
        <p:spPr>
          <a:xfrm>
            <a:off x="7705953" y="3298180"/>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221" name="直線單箭頭接點 220">
            <a:extLst>
              <a:ext uri="{FF2B5EF4-FFF2-40B4-BE49-F238E27FC236}">
                <a16:creationId xmlns:a16="http://schemas.microsoft.com/office/drawing/2014/main" id="{8E0B76BF-5D8F-4DD7-AE21-146F67BF6441}"/>
              </a:ext>
            </a:extLst>
          </p:cNvPr>
          <p:cNvCxnSpPr>
            <a:cxnSpLocks/>
          </p:cNvCxnSpPr>
          <p:nvPr/>
        </p:nvCxnSpPr>
        <p:spPr>
          <a:xfrm flipV="1">
            <a:off x="8097655" y="3483764"/>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直線單箭頭接點 221">
            <a:extLst>
              <a:ext uri="{FF2B5EF4-FFF2-40B4-BE49-F238E27FC236}">
                <a16:creationId xmlns:a16="http://schemas.microsoft.com/office/drawing/2014/main" id="{AB46FA7C-8B4C-4C5A-93AF-F9BA7035FA91}"/>
              </a:ext>
            </a:extLst>
          </p:cNvPr>
          <p:cNvCxnSpPr>
            <a:cxnSpLocks/>
          </p:cNvCxnSpPr>
          <p:nvPr/>
        </p:nvCxnSpPr>
        <p:spPr>
          <a:xfrm flipV="1">
            <a:off x="8098388" y="3028180"/>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單箭頭接點 222">
            <a:extLst>
              <a:ext uri="{FF2B5EF4-FFF2-40B4-BE49-F238E27FC236}">
                <a16:creationId xmlns:a16="http://schemas.microsoft.com/office/drawing/2014/main" id="{1B184D47-F78C-4DF4-8159-58A4C42C637B}"/>
              </a:ext>
            </a:extLst>
          </p:cNvPr>
          <p:cNvCxnSpPr>
            <a:cxnSpLocks/>
          </p:cNvCxnSpPr>
          <p:nvPr/>
        </p:nvCxnSpPr>
        <p:spPr>
          <a:xfrm rot="16200000" flipH="1" flipV="1">
            <a:off x="6402058" y="253973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直線單箭頭接點 223">
            <a:extLst>
              <a:ext uri="{FF2B5EF4-FFF2-40B4-BE49-F238E27FC236}">
                <a16:creationId xmlns:a16="http://schemas.microsoft.com/office/drawing/2014/main" id="{1513B17A-BD6A-4C13-A87E-FBB844C685D7}"/>
              </a:ext>
            </a:extLst>
          </p:cNvPr>
          <p:cNvCxnSpPr>
            <a:cxnSpLocks/>
          </p:cNvCxnSpPr>
          <p:nvPr/>
        </p:nvCxnSpPr>
        <p:spPr>
          <a:xfrm rot="16200000" flipH="1" flipV="1">
            <a:off x="7527570" y="255454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直線單箭頭接點 224">
            <a:extLst>
              <a:ext uri="{FF2B5EF4-FFF2-40B4-BE49-F238E27FC236}">
                <a16:creationId xmlns:a16="http://schemas.microsoft.com/office/drawing/2014/main" id="{246E1AEF-B011-4F7C-8882-369E8EC1B811}"/>
              </a:ext>
            </a:extLst>
          </p:cNvPr>
          <p:cNvCxnSpPr>
            <a:cxnSpLocks/>
          </p:cNvCxnSpPr>
          <p:nvPr/>
        </p:nvCxnSpPr>
        <p:spPr>
          <a:xfrm rot="16200000" flipH="1" flipV="1">
            <a:off x="8653814" y="253973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6" name="文字方塊 225">
            <a:extLst>
              <a:ext uri="{FF2B5EF4-FFF2-40B4-BE49-F238E27FC236}">
                <a16:creationId xmlns:a16="http://schemas.microsoft.com/office/drawing/2014/main" id="{E7FC0ABE-90DA-4BF3-B859-099BA50AB15F}"/>
              </a:ext>
            </a:extLst>
          </p:cNvPr>
          <p:cNvSpPr txBox="1"/>
          <p:nvPr/>
        </p:nvSpPr>
        <p:spPr>
          <a:xfrm>
            <a:off x="8713086" y="2398821"/>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nvGrpSpPr>
          <p:cNvPr id="232" name="群組 231">
            <a:extLst>
              <a:ext uri="{FF2B5EF4-FFF2-40B4-BE49-F238E27FC236}">
                <a16:creationId xmlns:a16="http://schemas.microsoft.com/office/drawing/2014/main" id="{067458E3-515F-4FC6-BEF0-1B8CEB968424}"/>
              </a:ext>
            </a:extLst>
          </p:cNvPr>
          <p:cNvGrpSpPr/>
          <p:nvPr/>
        </p:nvGrpSpPr>
        <p:grpSpPr>
          <a:xfrm flipH="1">
            <a:off x="4697385" y="2376963"/>
            <a:ext cx="740002" cy="461665"/>
            <a:chOff x="4536467" y="3785669"/>
            <a:chExt cx="740002" cy="461665"/>
          </a:xfrm>
        </p:grpSpPr>
        <p:cxnSp>
          <p:nvCxnSpPr>
            <p:cNvPr id="234" name="直線單箭頭接點 233">
              <a:extLst>
                <a:ext uri="{FF2B5EF4-FFF2-40B4-BE49-F238E27FC236}">
                  <a16:creationId xmlns:a16="http://schemas.microsoft.com/office/drawing/2014/main" id="{DF5D851C-73A0-466B-AD3C-EEBFBDC89C2F}"/>
                </a:ext>
              </a:extLst>
            </p:cNvPr>
            <p:cNvCxnSpPr>
              <a:cxnSpLocks/>
            </p:cNvCxnSpPr>
            <p:nvPr/>
          </p:nvCxnSpPr>
          <p:spPr>
            <a:xfrm rot="5400000" flipV="1">
              <a:off x="4712225" y="392658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6" name="文字方塊 235">
              <a:extLst>
                <a:ext uri="{FF2B5EF4-FFF2-40B4-BE49-F238E27FC236}">
                  <a16:creationId xmlns:a16="http://schemas.microsoft.com/office/drawing/2014/main" id="{A9096BBA-36B4-4D26-B051-2A01294FDD09}"/>
                </a:ext>
              </a:extLst>
            </p:cNvPr>
            <p:cNvSpPr txBox="1"/>
            <p:nvPr/>
          </p:nvSpPr>
          <p:spPr>
            <a:xfrm>
              <a:off x="4771497" y="3785669"/>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grpSp>
        <p:nvGrpSpPr>
          <p:cNvPr id="237" name="群組 236">
            <a:extLst>
              <a:ext uri="{FF2B5EF4-FFF2-40B4-BE49-F238E27FC236}">
                <a16:creationId xmlns:a16="http://schemas.microsoft.com/office/drawing/2014/main" id="{3CDEA85C-730A-46B6-B3B6-7FAC541CAAAE}"/>
              </a:ext>
            </a:extLst>
          </p:cNvPr>
          <p:cNvGrpSpPr/>
          <p:nvPr/>
        </p:nvGrpSpPr>
        <p:grpSpPr>
          <a:xfrm>
            <a:off x="4341190" y="3929199"/>
            <a:ext cx="408669" cy="1707500"/>
            <a:chOff x="4350364" y="2838628"/>
            <a:chExt cx="408669" cy="1707500"/>
          </a:xfrm>
        </p:grpSpPr>
        <p:grpSp>
          <p:nvGrpSpPr>
            <p:cNvPr id="238" name="群組 237">
              <a:extLst>
                <a:ext uri="{FF2B5EF4-FFF2-40B4-BE49-F238E27FC236}">
                  <a16:creationId xmlns:a16="http://schemas.microsoft.com/office/drawing/2014/main" id="{443E165F-CAC9-4702-88AB-6CC4275071CA}"/>
                </a:ext>
              </a:extLst>
            </p:cNvPr>
            <p:cNvGrpSpPr/>
            <p:nvPr/>
          </p:nvGrpSpPr>
          <p:grpSpPr>
            <a:xfrm rot="5400000">
              <a:off x="3765130" y="3594441"/>
              <a:ext cx="1579926" cy="202506"/>
              <a:chOff x="4024747" y="3092398"/>
              <a:chExt cx="1579926" cy="202506"/>
            </a:xfrm>
          </p:grpSpPr>
          <p:sp>
            <p:nvSpPr>
              <p:cNvPr id="240" name="矩形 239">
                <a:extLst>
                  <a:ext uri="{FF2B5EF4-FFF2-40B4-BE49-F238E27FC236}">
                    <a16:creationId xmlns:a16="http://schemas.microsoft.com/office/drawing/2014/main" id="{417C2317-1965-4B2C-89D5-D7A6E947D4A2}"/>
                  </a:ext>
                </a:extLst>
              </p:cNvPr>
              <p:cNvSpPr/>
              <p:nvPr/>
            </p:nvSpPr>
            <p:spPr>
              <a:xfrm>
                <a:off x="4024747" y="309969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241" name="矩形 240">
                <a:extLst>
                  <a:ext uri="{FF2B5EF4-FFF2-40B4-BE49-F238E27FC236}">
                    <a16:creationId xmlns:a16="http://schemas.microsoft.com/office/drawing/2014/main" id="{D13E26FF-BEB6-4103-9206-6142D355AE79}"/>
                  </a:ext>
                </a:extLst>
              </p:cNvPr>
              <p:cNvSpPr/>
              <p:nvPr/>
            </p:nvSpPr>
            <p:spPr>
              <a:xfrm>
                <a:off x="4844386" y="3092398"/>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sp>
          <p:nvSpPr>
            <p:cNvPr id="239" name="矩形 238">
              <a:extLst>
                <a:ext uri="{FF2B5EF4-FFF2-40B4-BE49-F238E27FC236}">
                  <a16:creationId xmlns:a16="http://schemas.microsoft.com/office/drawing/2014/main" id="{240B1E95-165B-4B0D-B3E6-01E1611944BF}"/>
                </a:ext>
              </a:extLst>
            </p:cNvPr>
            <p:cNvSpPr/>
            <p:nvPr/>
          </p:nvSpPr>
          <p:spPr>
            <a:xfrm>
              <a:off x="4350364" y="2838628"/>
              <a:ext cx="408669" cy="170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42" name="直線單箭頭接點 241">
            <a:extLst>
              <a:ext uri="{FF2B5EF4-FFF2-40B4-BE49-F238E27FC236}">
                <a16:creationId xmlns:a16="http://schemas.microsoft.com/office/drawing/2014/main" id="{3EA94C15-CE48-4BAB-8F18-1EF9EC007A83}"/>
              </a:ext>
            </a:extLst>
          </p:cNvPr>
          <p:cNvCxnSpPr>
            <a:cxnSpLocks/>
          </p:cNvCxnSpPr>
          <p:nvPr/>
        </p:nvCxnSpPr>
        <p:spPr>
          <a:xfrm>
            <a:off x="3643842" y="4752410"/>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直線單箭頭接點 242">
            <a:extLst>
              <a:ext uri="{FF2B5EF4-FFF2-40B4-BE49-F238E27FC236}">
                <a16:creationId xmlns:a16="http://schemas.microsoft.com/office/drawing/2014/main" id="{918246B0-8C5B-4B31-B02E-51251B098F93}"/>
              </a:ext>
            </a:extLst>
          </p:cNvPr>
          <p:cNvCxnSpPr>
            <a:cxnSpLocks/>
          </p:cNvCxnSpPr>
          <p:nvPr/>
        </p:nvCxnSpPr>
        <p:spPr>
          <a:xfrm flipH="1">
            <a:off x="4731988" y="4752410"/>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4" name="群組 243">
            <a:extLst>
              <a:ext uri="{FF2B5EF4-FFF2-40B4-BE49-F238E27FC236}">
                <a16:creationId xmlns:a16="http://schemas.microsoft.com/office/drawing/2014/main" id="{0A88946B-C36C-4E35-B5EB-E3905D2E4091}"/>
              </a:ext>
            </a:extLst>
          </p:cNvPr>
          <p:cNvGrpSpPr/>
          <p:nvPr/>
        </p:nvGrpSpPr>
        <p:grpSpPr>
          <a:xfrm>
            <a:off x="4341062" y="1956194"/>
            <a:ext cx="408669" cy="1707500"/>
            <a:chOff x="4350364" y="2838628"/>
            <a:chExt cx="408669" cy="1707500"/>
          </a:xfrm>
        </p:grpSpPr>
        <p:grpSp>
          <p:nvGrpSpPr>
            <p:cNvPr id="245" name="群組 244">
              <a:extLst>
                <a:ext uri="{FF2B5EF4-FFF2-40B4-BE49-F238E27FC236}">
                  <a16:creationId xmlns:a16="http://schemas.microsoft.com/office/drawing/2014/main" id="{7CFB9D8C-3771-44C6-A026-FD1D2D5568B8}"/>
                </a:ext>
              </a:extLst>
            </p:cNvPr>
            <p:cNvGrpSpPr/>
            <p:nvPr/>
          </p:nvGrpSpPr>
          <p:grpSpPr>
            <a:xfrm rot="5400000">
              <a:off x="3765130" y="3594441"/>
              <a:ext cx="1579926" cy="202506"/>
              <a:chOff x="4024747" y="3092398"/>
              <a:chExt cx="1579926" cy="202506"/>
            </a:xfrm>
          </p:grpSpPr>
          <p:sp>
            <p:nvSpPr>
              <p:cNvPr id="247" name="矩形 246">
                <a:extLst>
                  <a:ext uri="{FF2B5EF4-FFF2-40B4-BE49-F238E27FC236}">
                    <a16:creationId xmlns:a16="http://schemas.microsoft.com/office/drawing/2014/main" id="{5E081F21-F953-45FC-AB44-86E18925E253}"/>
                  </a:ext>
                </a:extLst>
              </p:cNvPr>
              <p:cNvSpPr/>
              <p:nvPr/>
            </p:nvSpPr>
            <p:spPr>
              <a:xfrm>
                <a:off x="4024747" y="3099695"/>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248" name="矩形 247">
                <a:extLst>
                  <a:ext uri="{FF2B5EF4-FFF2-40B4-BE49-F238E27FC236}">
                    <a16:creationId xmlns:a16="http://schemas.microsoft.com/office/drawing/2014/main" id="{5D4F3BE8-DC87-4905-9044-46A7CA016CC9}"/>
                  </a:ext>
                </a:extLst>
              </p:cNvPr>
              <p:cNvSpPr/>
              <p:nvPr/>
            </p:nvSpPr>
            <p:spPr>
              <a:xfrm>
                <a:off x="4844386" y="3092398"/>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sp>
          <p:nvSpPr>
            <p:cNvPr id="246" name="矩形 245">
              <a:extLst>
                <a:ext uri="{FF2B5EF4-FFF2-40B4-BE49-F238E27FC236}">
                  <a16:creationId xmlns:a16="http://schemas.microsoft.com/office/drawing/2014/main" id="{1ADE9C3F-2373-4BD6-92FC-5F49AA68EE78}"/>
                </a:ext>
              </a:extLst>
            </p:cNvPr>
            <p:cNvSpPr/>
            <p:nvPr/>
          </p:nvSpPr>
          <p:spPr>
            <a:xfrm>
              <a:off x="4350364" y="2838628"/>
              <a:ext cx="408669" cy="1707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249" name="直線單箭頭接點 248">
            <a:extLst>
              <a:ext uri="{FF2B5EF4-FFF2-40B4-BE49-F238E27FC236}">
                <a16:creationId xmlns:a16="http://schemas.microsoft.com/office/drawing/2014/main" id="{FB21A3C1-7C2F-4036-8628-C8AF8C77F317}"/>
              </a:ext>
            </a:extLst>
          </p:cNvPr>
          <p:cNvCxnSpPr>
            <a:cxnSpLocks/>
          </p:cNvCxnSpPr>
          <p:nvPr/>
        </p:nvCxnSpPr>
        <p:spPr>
          <a:xfrm>
            <a:off x="3653467" y="3359328"/>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直線單箭頭接點 249">
            <a:extLst>
              <a:ext uri="{FF2B5EF4-FFF2-40B4-BE49-F238E27FC236}">
                <a16:creationId xmlns:a16="http://schemas.microsoft.com/office/drawing/2014/main" id="{35E7D233-327C-495C-893B-372BA9E5C47A}"/>
              </a:ext>
            </a:extLst>
          </p:cNvPr>
          <p:cNvCxnSpPr>
            <a:cxnSpLocks/>
          </p:cNvCxnSpPr>
          <p:nvPr/>
        </p:nvCxnSpPr>
        <p:spPr>
          <a:xfrm flipH="1">
            <a:off x="4741613" y="3359328"/>
            <a:ext cx="69848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1" name="文字方塊 250">
            <a:extLst>
              <a:ext uri="{FF2B5EF4-FFF2-40B4-BE49-F238E27FC236}">
                <a16:creationId xmlns:a16="http://schemas.microsoft.com/office/drawing/2014/main" id="{6447D555-3769-4452-A51E-F260B81ED897}"/>
              </a:ext>
            </a:extLst>
          </p:cNvPr>
          <p:cNvSpPr txBox="1"/>
          <p:nvPr/>
        </p:nvSpPr>
        <p:spPr>
          <a:xfrm>
            <a:off x="3030857" y="247107"/>
            <a:ext cx="5800283" cy="830997"/>
          </a:xfrm>
          <a:prstGeom prst="rect">
            <a:avLst/>
          </a:prstGeom>
          <a:noFill/>
        </p:spPr>
        <p:txBody>
          <a:bodyPr wrap="square" rtlCol="0">
            <a:spAutoFit/>
          </a:bodyPr>
          <a:lstStyle/>
          <a:p>
            <a:r>
              <a:rPr lang="en-US" altLang="zh-TW" sz="2400" dirty="0"/>
              <a:t>Each layer in deep LSTM can generate a latent representation.</a:t>
            </a:r>
            <a:endParaRPr lang="zh-TW" altLang="en-US" sz="2400" dirty="0"/>
          </a:p>
        </p:txBody>
      </p:sp>
      <p:sp>
        <p:nvSpPr>
          <p:cNvPr id="252" name="文字方塊 251">
            <a:extLst>
              <a:ext uri="{FF2B5EF4-FFF2-40B4-BE49-F238E27FC236}">
                <a16:creationId xmlns:a16="http://schemas.microsoft.com/office/drawing/2014/main" id="{68D25F52-C064-4A58-BDB9-3EF9D14E00F8}"/>
              </a:ext>
            </a:extLst>
          </p:cNvPr>
          <p:cNvSpPr txBox="1"/>
          <p:nvPr/>
        </p:nvSpPr>
        <p:spPr>
          <a:xfrm>
            <a:off x="3030857" y="1133348"/>
            <a:ext cx="5800283" cy="461665"/>
          </a:xfrm>
          <a:prstGeom prst="rect">
            <a:avLst/>
          </a:prstGeom>
          <a:noFill/>
        </p:spPr>
        <p:txBody>
          <a:bodyPr wrap="square" rtlCol="0">
            <a:spAutoFit/>
          </a:bodyPr>
          <a:lstStyle/>
          <a:p>
            <a:r>
              <a:rPr lang="en-US" altLang="zh-TW" sz="2400" dirty="0"/>
              <a:t>Which one should we use???</a:t>
            </a:r>
            <a:endParaRPr lang="zh-TW" altLang="en-US" sz="2400" dirty="0"/>
          </a:p>
        </p:txBody>
      </p:sp>
      <mc:AlternateContent xmlns:mc="http://schemas.openxmlformats.org/markup-compatibility/2006" xmlns:a14="http://schemas.microsoft.com/office/drawing/2010/main">
        <mc:Choice Requires="a14">
          <p:sp>
            <p:nvSpPr>
              <p:cNvPr id="253" name="文字方塊 252">
                <a:extLst>
                  <a:ext uri="{FF2B5EF4-FFF2-40B4-BE49-F238E27FC236}">
                    <a16:creationId xmlns:a16="http://schemas.microsoft.com/office/drawing/2014/main" id="{1B4F1D6C-FF3F-4AAD-A5A0-18E30043FD86}"/>
                  </a:ext>
                </a:extLst>
              </p:cNvPr>
              <p:cNvSpPr txBox="1"/>
              <p:nvPr/>
            </p:nvSpPr>
            <p:spPr>
              <a:xfrm>
                <a:off x="4677696" y="5549396"/>
                <a:ext cx="48786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h</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253" name="文字方塊 252">
                <a:extLst>
                  <a:ext uri="{FF2B5EF4-FFF2-40B4-BE49-F238E27FC236}">
                    <a16:creationId xmlns:a16="http://schemas.microsoft.com/office/drawing/2014/main" id="{1B4F1D6C-FF3F-4AAD-A5A0-18E30043FD86}"/>
                  </a:ext>
                </a:extLst>
              </p:cNvPr>
              <p:cNvSpPr txBox="1">
                <a:spLocks noRot="1" noChangeAspect="1" noMove="1" noResize="1" noEditPoints="1" noAdjustHandles="1" noChangeArrowheads="1" noChangeShapeType="1" noTextEdit="1"/>
              </p:cNvSpPr>
              <p:nvPr/>
            </p:nvSpPr>
            <p:spPr>
              <a:xfrm>
                <a:off x="4677696" y="5549396"/>
                <a:ext cx="487867" cy="461665"/>
              </a:xfrm>
              <a:prstGeom prst="rect">
                <a:avLst/>
              </a:prstGeom>
              <a:blipFill>
                <a:blip r:embed="rId2"/>
                <a:stretch>
                  <a:fillRect l="-3750"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4" name="文字方塊 253">
                <a:extLst>
                  <a:ext uri="{FF2B5EF4-FFF2-40B4-BE49-F238E27FC236}">
                    <a16:creationId xmlns:a16="http://schemas.microsoft.com/office/drawing/2014/main" id="{5D1D8A90-3064-4B14-98DD-A3C525B8B399}"/>
                  </a:ext>
                </a:extLst>
              </p:cNvPr>
              <p:cNvSpPr txBox="1"/>
              <p:nvPr/>
            </p:nvSpPr>
            <p:spPr>
              <a:xfrm>
                <a:off x="4695869" y="3402740"/>
                <a:ext cx="48786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h</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254" name="文字方塊 253">
                <a:extLst>
                  <a:ext uri="{FF2B5EF4-FFF2-40B4-BE49-F238E27FC236}">
                    <a16:creationId xmlns:a16="http://schemas.microsoft.com/office/drawing/2014/main" id="{5D1D8A90-3064-4B14-98DD-A3C525B8B399}"/>
                  </a:ext>
                </a:extLst>
              </p:cNvPr>
              <p:cNvSpPr txBox="1">
                <a:spLocks noRot="1" noChangeAspect="1" noMove="1" noResize="1" noEditPoints="1" noAdjustHandles="1" noChangeArrowheads="1" noChangeShapeType="1" noTextEdit="1"/>
              </p:cNvSpPr>
              <p:nvPr/>
            </p:nvSpPr>
            <p:spPr>
              <a:xfrm>
                <a:off x="4695869" y="3402740"/>
                <a:ext cx="487867" cy="461665"/>
              </a:xfrm>
              <a:prstGeom prst="rect">
                <a:avLst/>
              </a:prstGeom>
              <a:blipFill>
                <a:blip r:embed="rId3"/>
                <a:stretch>
                  <a:fillRect l="-3750" b="-1316"/>
                </a:stretch>
              </a:blipFill>
            </p:spPr>
            <p:txBody>
              <a:bodyPr/>
              <a:lstStyle/>
              <a:p>
                <a:r>
                  <a:rPr lang="zh-TW" altLang="en-US">
                    <a:noFill/>
                  </a:rPr>
                  <a:t> </a:t>
                </a:r>
              </a:p>
            </p:txBody>
          </p:sp>
        </mc:Fallback>
      </mc:AlternateContent>
      <p:cxnSp>
        <p:nvCxnSpPr>
          <p:cNvPr id="255" name="直線單箭頭接點 254">
            <a:extLst>
              <a:ext uri="{FF2B5EF4-FFF2-40B4-BE49-F238E27FC236}">
                <a16:creationId xmlns:a16="http://schemas.microsoft.com/office/drawing/2014/main" id="{5D38B685-873F-43D3-9C0F-20CB35A969BC}"/>
              </a:ext>
            </a:extLst>
          </p:cNvPr>
          <p:cNvCxnSpPr>
            <a:cxnSpLocks/>
          </p:cNvCxnSpPr>
          <p:nvPr/>
        </p:nvCxnSpPr>
        <p:spPr>
          <a:xfrm flipV="1">
            <a:off x="5829089" y="2092519"/>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直線單箭頭接點 255">
            <a:extLst>
              <a:ext uri="{FF2B5EF4-FFF2-40B4-BE49-F238E27FC236}">
                <a16:creationId xmlns:a16="http://schemas.microsoft.com/office/drawing/2014/main" id="{1BAC47C0-844A-4780-8700-42574D5F2558}"/>
              </a:ext>
            </a:extLst>
          </p:cNvPr>
          <p:cNvCxnSpPr>
            <a:cxnSpLocks/>
          </p:cNvCxnSpPr>
          <p:nvPr/>
        </p:nvCxnSpPr>
        <p:spPr>
          <a:xfrm flipV="1">
            <a:off x="6969518" y="210696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直線單箭頭接點 256">
            <a:extLst>
              <a:ext uri="{FF2B5EF4-FFF2-40B4-BE49-F238E27FC236}">
                <a16:creationId xmlns:a16="http://schemas.microsoft.com/office/drawing/2014/main" id="{365EB903-BE52-4E93-B9B4-8F8308D8AD64}"/>
              </a:ext>
            </a:extLst>
          </p:cNvPr>
          <p:cNvCxnSpPr>
            <a:cxnSpLocks/>
          </p:cNvCxnSpPr>
          <p:nvPr/>
        </p:nvCxnSpPr>
        <p:spPr>
          <a:xfrm flipV="1">
            <a:off x="8097655" y="210696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直線單箭頭接點 257">
            <a:extLst>
              <a:ext uri="{FF2B5EF4-FFF2-40B4-BE49-F238E27FC236}">
                <a16:creationId xmlns:a16="http://schemas.microsoft.com/office/drawing/2014/main" id="{997F9B14-617E-497B-BD3E-A8FCEFE00CE9}"/>
              </a:ext>
            </a:extLst>
          </p:cNvPr>
          <p:cNvCxnSpPr>
            <a:cxnSpLocks/>
          </p:cNvCxnSpPr>
          <p:nvPr/>
        </p:nvCxnSpPr>
        <p:spPr>
          <a:xfrm flipV="1">
            <a:off x="1005302" y="2008853"/>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直線單箭頭接點 258">
            <a:extLst>
              <a:ext uri="{FF2B5EF4-FFF2-40B4-BE49-F238E27FC236}">
                <a16:creationId xmlns:a16="http://schemas.microsoft.com/office/drawing/2014/main" id="{A464176B-FF14-41BB-8F10-121EA3EAEC12}"/>
              </a:ext>
            </a:extLst>
          </p:cNvPr>
          <p:cNvCxnSpPr>
            <a:cxnSpLocks/>
          </p:cNvCxnSpPr>
          <p:nvPr/>
        </p:nvCxnSpPr>
        <p:spPr>
          <a:xfrm flipV="1">
            <a:off x="2145731" y="2023297"/>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直線單箭頭接點 259">
            <a:extLst>
              <a:ext uri="{FF2B5EF4-FFF2-40B4-BE49-F238E27FC236}">
                <a16:creationId xmlns:a16="http://schemas.microsoft.com/office/drawing/2014/main" id="{84C781CC-9C64-437E-ADE8-C26177C260EA}"/>
              </a:ext>
            </a:extLst>
          </p:cNvPr>
          <p:cNvCxnSpPr>
            <a:cxnSpLocks/>
          </p:cNvCxnSpPr>
          <p:nvPr/>
        </p:nvCxnSpPr>
        <p:spPr>
          <a:xfrm flipV="1">
            <a:off x="3273868" y="2023297"/>
            <a:ext cx="0" cy="270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1" name="文字方塊 260">
            <a:extLst>
              <a:ext uri="{FF2B5EF4-FFF2-40B4-BE49-F238E27FC236}">
                <a16:creationId xmlns:a16="http://schemas.microsoft.com/office/drawing/2014/main" id="{1493A23F-3263-4FC7-929A-9C1EFBF823B2}"/>
              </a:ext>
            </a:extLst>
          </p:cNvPr>
          <p:cNvSpPr txBox="1"/>
          <p:nvPr/>
        </p:nvSpPr>
        <p:spPr>
          <a:xfrm rot="5400000">
            <a:off x="850422" y="1626160"/>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62" name="文字方塊 261">
            <a:extLst>
              <a:ext uri="{FF2B5EF4-FFF2-40B4-BE49-F238E27FC236}">
                <a16:creationId xmlns:a16="http://schemas.microsoft.com/office/drawing/2014/main" id="{33913DE5-6CA8-4E2A-B796-CA9622194B85}"/>
              </a:ext>
            </a:extLst>
          </p:cNvPr>
          <p:cNvSpPr txBox="1"/>
          <p:nvPr/>
        </p:nvSpPr>
        <p:spPr>
          <a:xfrm rot="5400000">
            <a:off x="1994329" y="1660164"/>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63" name="文字方塊 262">
            <a:extLst>
              <a:ext uri="{FF2B5EF4-FFF2-40B4-BE49-F238E27FC236}">
                <a16:creationId xmlns:a16="http://schemas.microsoft.com/office/drawing/2014/main" id="{47B4ACC9-8C91-41A4-988B-187A9632A616}"/>
              </a:ext>
            </a:extLst>
          </p:cNvPr>
          <p:cNvSpPr txBox="1"/>
          <p:nvPr/>
        </p:nvSpPr>
        <p:spPr>
          <a:xfrm rot="5400000">
            <a:off x="3119286" y="1667631"/>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nvGrpSpPr>
          <p:cNvPr id="268" name="群組 267">
            <a:extLst>
              <a:ext uri="{FF2B5EF4-FFF2-40B4-BE49-F238E27FC236}">
                <a16:creationId xmlns:a16="http://schemas.microsoft.com/office/drawing/2014/main" id="{8577B3D1-D059-4240-8FCA-02BAB9B22DEF}"/>
              </a:ext>
            </a:extLst>
          </p:cNvPr>
          <p:cNvGrpSpPr/>
          <p:nvPr/>
        </p:nvGrpSpPr>
        <p:grpSpPr>
          <a:xfrm>
            <a:off x="5682820" y="1677991"/>
            <a:ext cx="2730529" cy="546443"/>
            <a:chOff x="5566240" y="1507403"/>
            <a:chExt cx="2730529" cy="546443"/>
          </a:xfrm>
        </p:grpSpPr>
        <p:sp>
          <p:nvSpPr>
            <p:cNvPr id="265" name="文字方塊 264">
              <a:extLst>
                <a:ext uri="{FF2B5EF4-FFF2-40B4-BE49-F238E27FC236}">
                  <a16:creationId xmlns:a16="http://schemas.microsoft.com/office/drawing/2014/main" id="{110F8F1E-A5CD-4951-AC6B-5C9FD7217FA2}"/>
                </a:ext>
              </a:extLst>
            </p:cNvPr>
            <p:cNvSpPr txBox="1"/>
            <p:nvPr/>
          </p:nvSpPr>
          <p:spPr>
            <a:xfrm rot="5400000">
              <a:off x="5544587" y="1529056"/>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66" name="文字方塊 265">
              <a:extLst>
                <a:ext uri="{FF2B5EF4-FFF2-40B4-BE49-F238E27FC236}">
                  <a16:creationId xmlns:a16="http://schemas.microsoft.com/office/drawing/2014/main" id="{5603D6CE-2F3B-44DA-9BFF-FAC2DC2AEA11}"/>
                </a:ext>
              </a:extLst>
            </p:cNvPr>
            <p:cNvSpPr txBox="1"/>
            <p:nvPr/>
          </p:nvSpPr>
          <p:spPr>
            <a:xfrm rot="5400000">
              <a:off x="6688494" y="1563060"/>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67" name="文字方塊 266">
              <a:extLst>
                <a:ext uri="{FF2B5EF4-FFF2-40B4-BE49-F238E27FC236}">
                  <a16:creationId xmlns:a16="http://schemas.microsoft.com/office/drawing/2014/main" id="{122317CC-60A2-45BB-9E09-1AF849849BD4}"/>
                </a:ext>
              </a:extLst>
            </p:cNvPr>
            <p:cNvSpPr txBox="1"/>
            <p:nvPr/>
          </p:nvSpPr>
          <p:spPr>
            <a:xfrm rot="5400000">
              <a:off x="7813451" y="1570527"/>
              <a:ext cx="504972"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sp>
        <p:nvSpPr>
          <p:cNvPr id="134" name="Rectangle 133">
            <a:extLst>
              <a:ext uri="{FF2B5EF4-FFF2-40B4-BE49-F238E27FC236}">
                <a16:creationId xmlns:a16="http://schemas.microsoft.com/office/drawing/2014/main" id="{B630C0AC-692D-4642-AF0B-879E7A3F4AFB}"/>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41" name="Slide Number Placeholder 3">
            <a:extLst>
              <a:ext uri="{FF2B5EF4-FFF2-40B4-BE49-F238E27FC236}">
                <a16:creationId xmlns:a16="http://schemas.microsoft.com/office/drawing/2014/main" id="{5808596A-2776-5D4E-8A5D-6008027E4D98}"/>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26</a:t>
            </a:fld>
            <a:endParaRPr lang="de-DE"/>
          </a:p>
        </p:txBody>
      </p:sp>
    </p:spTree>
    <p:extLst>
      <p:ext uri="{BB962C8B-B14F-4D97-AF65-F5344CB8AC3E}">
        <p14:creationId xmlns:p14="http://schemas.microsoft.com/office/powerpoint/2010/main" val="253857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88AD5C-E62E-4BF4-9A2A-51FB0EF51430}"/>
              </a:ext>
            </a:extLst>
          </p:cNvPr>
          <p:cNvSpPr>
            <a:spLocks noGrp="1"/>
          </p:cNvSpPr>
          <p:nvPr>
            <p:ph type="title"/>
          </p:nvPr>
        </p:nvSpPr>
        <p:spPr>
          <a:xfrm>
            <a:off x="628650" y="365126"/>
            <a:ext cx="7886700" cy="1325563"/>
          </a:xfrm>
        </p:spPr>
        <p:txBody>
          <a:bodyPr/>
          <a:lstStyle/>
          <a:p>
            <a:r>
              <a:rPr lang="en-US" altLang="zh-TW" dirty="0"/>
              <a:t>ELMO</a:t>
            </a:r>
            <a:endParaRPr lang="zh-TW" altLang="en-US" dirty="0"/>
          </a:p>
        </p:txBody>
      </p:sp>
      <p:grpSp>
        <p:nvGrpSpPr>
          <p:cNvPr id="31" name="群組 30">
            <a:extLst>
              <a:ext uri="{FF2B5EF4-FFF2-40B4-BE49-F238E27FC236}">
                <a16:creationId xmlns:a16="http://schemas.microsoft.com/office/drawing/2014/main" id="{DD607238-62E8-43DD-85FB-2E3FF95ADE76}"/>
              </a:ext>
            </a:extLst>
          </p:cNvPr>
          <p:cNvGrpSpPr/>
          <p:nvPr/>
        </p:nvGrpSpPr>
        <p:grpSpPr>
          <a:xfrm>
            <a:off x="348477" y="5138244"/>
            <a:ext cx="1111321" cy="797614"/>
            <a:chOff x="1212077" y="5255291"/>
            <a:chExt cx="1111321" cy="797614"/>
          </a:xfrm>
        </p:grpSpPr>
        <p:sp>
          <p:nvSpPr>
            <p:cNvPr id="7" name="文字方塊 6">
              <a:extLst>
                <a:ext uri="{FF2B5EF4-FFF2-40B4-BE49-F238E27FC236}">
                  <a16:creationId xmlns:a16="http://schemas.microsoft.com/office/drawing/2014/main" id="{6A5D5FDF-A949-4C70-9F12-B208E499E6F4}"/>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10" name="直線單箭頭接點 9">
              <a:extLst>
                <a:ext uri="{FF2B5EF4-FFF2-40B4-BE49-F238E27FC236}">
                  <a16:creationId xmlns:a16="http://schemas.microsoft.com/office/drawing/2014/main" id="{46936287-7757-40B2-8AF3-1B0151E1D4EB}"/>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0FFA90A5-9BB0-4838-9E5A-510724749185}"/>
              </a:ext>
            </a:extLst>
          </p:cNvPr>
          <p:cNvGrpSpPr/>
          <p:nvPr/>
        </p:nvGrpSpPr>
        <p:grpSpPr>
          <a:xfrm>
            <a:off x="1385878" y="5138244"/>
            <a:ext cx="1111321" cy="797614"/>
            <a:chOff x="2272598" y="5255291"/>
            <a:chExt cx="1111321" cy="797614"/>
          </a:xfrm>
        </p:grpSpPr>
        <p:sp>
          <p:nvSpPr>
            <p:cNvPr id="8" name="文字方塊 7">
              <a:extLst>
                <a:ext uri="{FF2B5EF4-FFF2-40B4-BE49-F238E27FC236}">
                  <a16:creationId xmlns:a16="http://schemas.microsoft.com/office/drawing/2014/main" id="{8DFA37E1-7E5A-4B12-990D-217C188E3230}"/>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1" name="直線單箭頭接點 10">
              <a:extLst>
                <a:ext uri="{FF2B5EF4-FFF2-40B4-BE49-F238E27FC236}">
                  <a16:creationId xmlns:a16="http://schemas.microsoft.com/office/drawing/2014/main" id="{18A90426-2D40-4B78-ADDD-B8EEA38AF6A8}"/>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群組 32">
            <a:extLst>
              <a:ext uri="{FF2B5EF4-FFF2-40B4-BE49-F238E27FC236}">
                <a16:creationId xmlns:a16="http://schemas.microsoft.com/office/drawing/2014/main" id="{D46786E6-3F5C-4161-8EBF-083EB677D59F}"/>
              </a:ext>
            </a:extLst>
          </p:cNvPr>
          <p:cNvGrpSpPr/>
          <p:nvPr/>
        </p:nvGrpSpPr>
        <p:grpSpPr>
          <a:xfrm>
            <a:off x="2423279" y="5138244"/>
            <a:ext cx="1111321" cy="797614"/>
            <a:chOff x="3332247" y="5255291"/>
            <a:chExt cx="1111321" cy="797614"/>
          </a:xfrm>
        </p:grpSpPr>
        <p:sp>
          <p:nvSpPr>
            <p:cNvPr id="12" name="文字方塊 11">
              <a:extLst>
                <a:ext uri="{FF2B5EF4-FFF2-40B4-BE49-F238E27FC236}">
                  <a16:creationId xmlns:a16="http://schemas.microsoft.com/office/drawing/2014/main" id="{6A5F1E88-156B-400F-A906-F08CAD30D283}"/>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3" name="直線單箭頭接點 12">
              <a:extLst>
                <a:ext uri="{FF2B5EF4-FFF2-40B4-BE49-F238E27FC236}">
                  <a16:creationId xmlns:a16="http://schemas.microsoft.com/office/drawing/2014/main" id="{9A953718-C943-422F-AD13-2B3CE54D5093}"/>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群組 33">
            <a:extLst>
              <a:ext uri="{FF2B5EF4-FFF2-40B4-BE49-F238E27FC236}">
                <a16:creationId xmlns:a16="http://schemas.microsoft.com/office/drawing/2014/main" id="{F456CD8B-2F43-4062-885E-459E5829FCD0}"/>
              </a:ext>
            </a:extLst>
          </p:cNvPr>
          <p:cNvGrpSpPr/>
          <p:nvPr/>
        </p:nvGrpSpPr>
        <p:grpSpPr>
          <a:xfrm>
            <a:off x="3460679" y="5138244"/>
            <a:ext cx="1111321" cy="797614"/>
            <a:chOff x="4324279" y="5255291"/>
            <a:chExt cx="1111321" cy="797614"/>
          </a:xfrm>
        </p:grpSpPr>
        <p:sp>
          <p:nvSpPr>
            <p:cNvPr id="14" name="文字方塊 13">
              <a:extLst>
                <a:ext uri="{FF2B5EF4-FFF2-40B4-BE49-F238E27FC236}">
                  <a16:creationId xmlns:a16="http://schemas.microsoft.com/office/drawing/2014/main" id="{683542D5-1A93-4D00-AE77-6F0463A31528}"/>
                </a:ext>
              </a:extLst>
            </p:cNvPr>
            <p:cNvSpPr txBox="1"/>
            <p:nvPr/>
          </p:nvSpPr>
          <p:spPr>
            <a:xfrm>
              <a:off x="4324279"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15" name="直線單箭頭接點 14">
              <a:extLst>
                <a:ext uri="{FF2B5EF4-FFF2-40B4-BE49-F238E27FC236}">
                  <a16:creationId xmlns:a16="http://schemas.microsoft.com/office/drawing/2014/main" id="{1E5E0F2F-477B-4962-94DE-8A6F9CF78B5E}"/>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文字方塊 15">
            <a:extLst>
              <a:ext uri="{FF2B5EF4-FFF2-40B4-BE49-F238E27FC236}">
                <a16:creationId xmlns:a16="http://schemas.microsoft.com/office/drawing/2014/main" id="{485F2F47-2130-4A66-8937-F060D12AFB89}"/>
              </a:ext>
            </a:extLst>
          </p:cNvPr>
          <p:cNvSpPr txBox="1"/>
          <p:nvPr/>
        </p:nvSpPr>
        <p:spPr>
          <a:xfrm>
            <a:off x="4249451" y="5419581"/>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nvGrpSpPr>
          <p:cNvPr id="37" name="群組 36">
            <a:extLst>
              <a:ext uri="{FF2B5EF4-FFF2-40B4-BE49-F238E27FC236}">
                <a16:creationId xmlns:a16="http://schemas.microsoft.com/office/drawing/2014/main" id="{0B0569E5-2E42-47B1-ADCB-48B8F9937DC3}"/>
              </a:ext>
            </a:extLst>
          </p:cNvPr>
          <p:cNvGrpSpPr/>
          <p:nvPr/>
        </p:nvGrpSpPr>
        <p:grpSpPr>
          <a:xfrm>
            <a:off x="759908" y="3400176"/>
            <a:ext cx="406167" cy="612162"/>
            <a:chOff x="1623508" y="3377523"/>
            <a:chExt cx="406167" cy="612162"/>
          </a:xfrm>
        </p:grpSpPr>
        <p:cxnSp>
          <p:nvCxnSpPr>
            <p:cNvPr id="17" name="直線單箭頭接點 16">
              <a:extLst>
                <a:ext uri="{FF2B5EF4-FFF2-40B4-BE49-F238E27FC236}">
                  <a16:creationId xmlns:a16="http://schemas.microsoft.com/office/drawing/2014/main" id="{6888E3B1-7667-48A1-96FB-893D9F91497D}"/>
                </a:ext>
              </a:extLst>
            </p:cNvPr>
            <p:cNvCxnSpPr>
              <a:cxnSpLocks/>
            </p:cNvCxnSpPr>
            <p:nvPr/>
          </p:nvCxnSpPr>
          <p:spPr>
            <a:xfrm flipV="1">
              <a:off x="1727840" y="3638169"/>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F3AA29C7-5401-466B-BA20-2D58E52C94DA}"/>
                </a:ext>
              </a:extLst>
            </p:cNvPr>
            <p:cNvCxnSpPr>
              <a:cxnSpLocks/>
            </p:cNvCxnSpPr>
            <p:nvPr/>
          </p:nvCxnSpPr>
          <p:spPr>
            <a:xfrm rot="2700000" flipV="1">
              <a:off x="1853917" y="337623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9F6B4CD5-F2B8-4931-8EC3-9F736DE045B3}"/>
                </a:ext>
              </a:extLst>
            </p:cNvPr>
            <p:cNvCxnSpPr>
              <a:cxnSpLocks/>
            </p:cNvCxnSpPr>
            <p:nvPr/>
          </p:nvCxnSpPr>
          <p:spPr>
            <a:xfrm rot="18900000" flipV="1">
              <a:off x="1623508" y="33775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矩形 37">
            <a:extLst>
              <a:ext uri="{FF2B5EF4-FFF2-40B4-BE49-F238E27FC236}">
                <a16:creationId xmlns:a16="http://schemas.microsoft.com/office/drawing/2014/main" id="{39FC2228-03CF-4C08-B21B-528BF6E11847}"/>
              </a:ext>
            </a:extLst>
          </p:cNvPr>
          <p:cNvSpPr/>
          <p:nvPr/>
        </p:nvSpPr>
        <p:spPr>
          <a:xfrm rot="5400000">
            <a:off x="255484" y="2934382"/>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0A5190C8-B1C6-4B4E-9548-14E7617AB276}"/>
              </a:ext>
            </a:extLst>
          </p:cNvPr>
          <p:cNvSpPr/>
          <p:nvPr/>
        </p:nvSpPr>
        <p:spPr>
          <a:xfrm rot="5400000">
            <a:off x="734453" y="2934382"/>
            <a:ext cx="760287" cy="1952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grpSp>
        <p:nvGrpSpPr>
          <p:cNvPr id="59" name="群組 58">
            <a:extLst>
              <a:ext uri="{FF2B5EF4-FFF2-40B4-BE49-F238E27FC236}">
                <a16:creationId xmlns:a16="http://schemas.microsoft.com/office/drawing/2014/main" id="{BC38538A-8BBB-4216-B00C-50D643B53511}"/>
              </a:ext>
            </a:extLst>
          </p:cNvPr>
          <p:cNvGrpSpPr/>
          <p:nvPr/>
        </p:nvGrpSpPr>
        <p:grpSpPr>
          <a:xfrm>
            <a:off x="1613944" y="2651843"/>
            <a:ext cx="674178" cy="1360495"/>
            <a:chOff x="2477544" y="2679990"/>
            <a:chExt cx="674178" cy="1360495"/>
          </a:xfrm>
        </p:grpSpPr>
        <p:grpSp>
          <p:nvGrpSpPr>
            <p:cNvPr id="40" name="群組 39">
              <a:extLst>
                <a:ext uri="{FF2B5EF4-FFF2-40B4-BE49-F238E27FC236}">
                  <a16:creationId xmlns:a16="http://schemas.microsoft.com/office/drawing/2014/main" id="{0397FFFD-1544-4996-83F3-43E83AC1C11A}"/>
                </a:ext>
              </a:extLst>
            </p:cNvPr>
            <p:cNvGrpSpPr/>
            <p:nvPr/>
          </p:nvGrpSpPr>
          <p:grpSpPr>
            <a:xfrm>
              <a:off x="2699429" y="3428323"/>
              <a:ext cx="406167" cy="612162"/>
              <a:chOff x="1623508" y="3377523"/>
              <a:chExt cx="406167" cy="612162"/>
            </a:xfrm>
          </p:grpSpPr>
          <p:cxnSp>
            <p:nvCxnSpPr>
              <p:cNvPr id="41" name="直線單箭頭接點 40">
                <a:extLst>
                  <a:ext uri="{FF2B5EF4-FFF2-40B4-BE49-F238E27FC236}">
                    <a16:creationId xmlns:a16="http://schemas.microsoft.com/office/drawing/2014/main" id="{E3AB5275-88FC-45A8-A364-02BEBC59ED34}"/>
                  </a:ext>
                </a:extLst>
              </p:cNvPr>
              <p:cNvCxnSpPr>
                <a:cxnSpLocks/>
              </p:cNvCxnSpPr>
              <p:nvPr/>
            </p:nvCxnSpPr>
            <p:spPr>
              <a:xfrm flipV="1">
                <a:off x="1727840" y="3638169"/>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A53D6E1C-FC0B-44E6-BAFB-E6F1CE281B0A}"/>
                  </a:ext>
                </a:extLst>
              </p:cNvPr>
              <p:cNvCxnSpPr>
                <a:cxnSpLocks/>
              </p:cNvCxnSpPr>
              <p:nvPr/>
            </p:nvCxnSpPr>
            <p:spPr>
              <a:xfrm rot="2700000" flipV="1">
                <a:off x="1853917" y="337623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9AA92597-B8D1-4F8A-8954-4A703028754F}"/>
                  </a:ext>
                </a:extLst>
              </p:cNvPr>
              <p:cNvCxnSpPr>
                <a:cxnSpLocks/>
              </p:cNvCxnSpPr>
              <p:nvPr/>
            </p:nvCxnSpPr>
            <p:spPr>
              <a:xfrm rot="18900000" flipV="1">
                <a:off x="1623508" y="33775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矩形 43">
              <a:extLst>
                <a:ext uri="{FF2B5EF4-FFF2-40B4-BE49-F238E27FC236}">
                  <a16:creationId xmlns:a16="http://schemas.microsoft.com/office/drawing/2014/main" id="{F1DF6E51-D70C-450C-BF2B-4F4C99EBA5AD}"/>
                </a:ext>
              </a:extLst>
            </p:cNvPr>
            <p:cNvSpPr/>
            <p:nvPr/>
          </p:nvSpPr>
          <p:spPr>
            <a:xfrm rot="5400000">
              <a:off x="2195005" y="2962529"/>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79369FFB-0565-4F3B-91E1-3DB3270827AE}"/>
                </a:ext>
              </a:extLst>
            </p:cNvPr>
            <p:cNvSpPr/>
            <p:nvPr/>
          </p:nvSpPr>
          <p:spPr>
            <a:xfrm rot="5400000">
              <a:off x="2673974" y="2962529"/>
              <a:ext cx="760287" cy="1952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grpSp>
      <p:grpSp>
        <p:nvGrpSpPr>
          <p:cNvPr id="60" name="群組 59">
            <a:extLst>
              <a:ext uri="{FF2B5EF4-FFF2-40B4-BE49-F238E27FC236}">
                <a16:creationId xmlns:a16="http://schemas.microsoft.com/office/drawing/2014/main" id="{6899499A-EE19-4FCA-A386-4B50960C6E4C}"/>
              </a:ext>
            </a:extLst>
          </p:cNvPr>
          <p:cNvGrpSpPr/>
          <p:nvPr/>
        </p:nvGrpSpPr>
        <p:grpSpPr>
          <a:xfrm>
            <a:off x="2628148" y="2651843"/>
            <a:ext cx="674178" cy="1360495"/>
            <a:chOff x="3491748" y="2654590"/>
            <a:chExt cx="674178" cy="1360495"/>
          </a:xfrm>
        </p:grpSpPr>
        <p:grpSp>
          <p:nvGrpSpPr>
            <p:cNvPr id="46" name="群組 45">
              <a:extLst>
                <a:ext uri="{FF2B5EF4-FFF2-40B4-BE49-F238E27FC236}">
                  <a16:creationId xmlns:a16="http://schemas.microsoft.com/office/drawing/2014/main" id="{3E0A34BB-7FF8-4589-8473-CBA892180D31}"/>
                </a:ext>
              </a:extLst>
            </p:cNvPr>
            <p:cNvGrpSpPr/>
            <p:nvPr/>
          </p:nvGrpSpPr>
          <p:grpSpPr>
            <a:xfrm>
              <a:off x="3713633" y="3402923"/>
              <a:ext cx="406167" cy="612162"/>
              <a:chOff x="1623508" y="3377523"/>
              <a:chExt cx="406167" cy="612162"/>
            </a:xfrm>
          </p:grpSpPr>
          <p:cxnSp>
            <p:nvCxnSpPr>
              <p:cNvPr id="47" name="直線單箭頭接點 46">
                <a:extLst>
                  <a:ext uri="{FF2B5EF4-FFF2-40B4-BE49-F238E27FC236}">
                    <a16:creationId xmlns:a16="http://schemas.microsoft.com/office/drawing/2014/main" id="{48985A4B-B39F-47F5-BD53-001A1730205D}"/>
                  </a:ext>
                </a:extLst>
              </p:cNvPr>
              <p:cNvCxnSpPr>
                <a:cxnSpLocks/>
              </p:cNvCxnSpPr>
              <p:nvPr/>
            </p:nvCxnSpPr>
            <p:spPr>
              <a:xfrm flipV="1">
                <a:off x="1727840" y="3638169"/>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C47EB01C-B5DA-4462-A780-28A1151F1F01}"/>
                  </a:ext>
                </a:extLst>
              </p:cNvPr>
              <p:cNvCxnSpPr>
                <a:cxnSpLocks/>
              </p:cNvCxnSpPr>
              <p:nvPr/>
            </p:nvCxnSpPr>
            <p:spPr>
              <a:xfrm rot="2700000" flipV="1">
                <a:off x="1853917" y="337623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3A4EF6DD-633A-4754-A564-458CE4187D5B}"/>
                  </a:ext>
                </a:extLst>
              </p:cNvPr>
              <p:cNvCxnSpPr>
                <a:cxnSpLocks/>
              </p:cNvCxnSpPr>
              <p:nvPr/>
            </p:nvCxnSpPr>
            <p:spPr>
              <a:xfrm rot="18900000" flipV="1">
                <a:off x="1623508" y="33775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矩形 49">
              <a:extLst>
                <a:ext uri="{FF2B5EF4-FFF2-40B4-BE49-F238E27FC236}">
                  <a16:creationId xmlns:a16="http://schemas.microsoft.com/office/drawing/2014/main" id="{A3DDEC7D-5951-4626-9AA2-C48F9750B4E4}"/>
                </a:ext>
              </a:extLst>
            </p:cNvPr>
            <p:cNvSpPr/>
            <p:nvPr/>
          </p:nvSpPr>
          <p:spPr>
            <a:xfrm rot="5400000">
              <a:off x="3209209" y="2937129"/>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2346EB5C-7882-4F48-8ADC-4B2EA763460F}"/>
                </a:ext>
              </a:extLst>
            </p:cNvPr>
            <p:cNvSpPr/>
            <p:nvPr/>
          </p:nvSpPr>
          <p:spPr>
            <a:xfrm rot="5400000">
              <a:off x="3688178" y="2937129"/>
              <a:ext cx="760287" cy="1952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grpSp>
      <p:grpSp>
        <p:nvGrpSpPr>
          <p:cNvPr id="61" name="群組 60">
            <a:extLst>
              <a:ext uri="{FF2B5EF4-FFF2-40B4-BE49-F238E27FC236}">
                <a16:creationId xmlns:a16="http://schemas.microsoft.com/office/drawing/2014/main" id="{8F4089D0-097D-4CF0-9EC9-C0AEB298E789}"/>
              </a:ext>
            </a:extLst>
          </p:cNvPr>
          <p:cNvGrpSpPr/>
          <p:nvPr/>
        </p:nvGrpSpPr>
        <p:grpSpPr>
          <a:xfrm>
            <a:off x="3668525" y="2651843"/>
            <a:ext cx="674178" cy="1360495"/>
            <a:chOff x="4532125" y="2667289"/>
            <a:chExt cx="674178" cy="1360495"/>
          </a:xfrm>
        </p:grpSpPr>
        <p:grpSp>
          <p:nvGrpSpPr>
            <p:cNvPr id="52" name="群組 51">
              <a:extLst>
                <a:ext uri="{FF2B5EF4-FFF2-40B4-BE49-F238E27FC236}">
                  <a16:creationId xmlns:a16="http://schemas.microsoft.com/office/drawing/2014/main" id="{5E5C63E5-EE47-4EDB-A5D0-F66FDA613AEA}"/>
                </a:ext>
              </a:extLst>
            </p:cNvPr>
            <p:cNvGrpSpPr/>
            <p:nvPr/>
          </p:nvGrpSpPr>
          <p:grpSpPr>
            <a:xfrm>
              <a:off x="4754010" y="3415622"/>
              <a:ext cx="406167" cy="612162"/>
              <a:chOff x="1623508" y="3377523"/>
              <a:chExt cx="406167" cy="612162"/>
            </a:xfrm>
          </p:grpSpPr>
          <p:cxnSp>
            <p:nvCxnSpPr>
              <p:cNvPr id="53" name="直線單箭頭接點 52">
                <a:extLst>
                  <a:ext uri="{FF2B5EF4-FFF2-40B4-BE49-F238E27FC236}">
                    <a16:creationId xmlns:a16="http://schemas.microsoft.com/office/drawing/2014/main" id="{8CE0C730-16F8-456A-96AF-A9110307E5E1}"/>
                  </a:ext>
                </a:extLst>
              </p:cNvPr>
              <p:cNvCxnSpPr>
                <a:cxnSpLocks/>
              </p:cNvCxnSpPr>
              <p:nvPr/>
            </p:nvCxnSpPr>
            <p:spPr>
              <a:xfrm flipV="1">
                <a:off x="1727840" y="3638169"/>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EE1F485A-389B-49C5-857F-6A0EDBE2B967}"/>
                  </a:ext>
                </a:extLst>
              </p:cNvPr>
              <p:cNvCxnSpPr>
                <a:cxnSpLocks/>
              </p:cNvCxnSpPr>
              <p:nvPr/>
            </p:nvCxnSpPr>
            <p:spPr>
              <a:xfrm rot="2700000" flipV="1">
                <a:off x="1853917" y="337623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B42A27C1-5BD9-4772-983B-C21CDF63605D}"/>
                  </a:ext>
                </a:extLst>
              </p:cNvPr>
              <p:cNvCxnSpPr>
                <a:cxnSpLocks/>
              </p:cNvCxnSpPr>
              <p:nvPr/>
            </p:nvCxnSpPr>
            <p:spPr>
              <a:xfrm rot="18900000" flipV="1">
                <a:off x="1623508" y="33775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矩形 55">
              <a:extLst>
                <a:ext uri="{FF2B5EF4-FFF2-40B4-BE49-F238E27FC236}">
                  <a16:creationId xmlns:a16="http://schemas.microsoft.com/office/drawing/2014/main" id="{F7E364C5-ECCA-48E1-9F06-1ADFE42A3178}"/>
                </a:ext>
              </a:extLst>
            </p:cNvPr>
            <p:cNvSpPr/>
            <p:nvPr/>
          </p:nvSpPr>
          <p:spPr>
            <a:xfrm rot="5400000">
              <a:off x="4249586" y="294982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8325BCDC-D006-45BA-A80F-33BBB2BAE9E1}"/>
                </a:ext>
              </a:extLst>
            </p:cNvPr>
            <p:cNvSpPr/>
            <p:nvPr/>
          </p:nvSpPr>
          <p:spPr>
            <a:xfrm rot="5400000">
              <a:off x="4728555" y="2949828"/>
              <a:ext cx="760287" cy="1952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grpSp>
      <p:sp>
        <p:nvSpPr>
          <p:cNvPr id="5" name="矩形: 圓角 4">
            <a:extLst>
              <a:ext uri="{FF2B5EF4-FFF2-40B4-BE49-F238E27FC236}">
                <a16:creationId xmlns:a16="http://schemas.microsoft.com/office/drawing/2014/main" id="{C15D6115-BF4E-40CD-9494-52B7AB3D3DEC}"/>
              </a:ext>
            </a:extLst>
          </p:cNvPr>
          <p:cNvSpPr/>
          <p:nvPr/>
        </p:nvSpPr>
        <p:spPr>
          <a:xfrm>
            <a:off x="444500" y="3920790"/>
            <a:ext cx="4127500" cy="1171047"/>
          </a:xfrm>
          <a:prstGeom prst="roundRect">
            <a:avLst/>
          </a:prstGeom>
          <a:ln w="5715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800" dirty="0"/>
              <a:t>ELMO</a:t>
            </a:r>
            <a:endParaRPr lang="zh-TW" altLang="en-US" sz="2800" dirty="0"/>
          </a:p>
        </p:txBody>
      </p:sp>
      <p:sp>
        <p:nvSpPr>
          <p:cNvPr id="62" name="矩形 61">
            <a:extLst>
              <a:ext uri="{FF2B5EF4-FFF2-40B4-BE49-F238E27FC236}">
                <a16:creationId xmlns:a16="http://schemas.microsoft.com/office/drawing/2014/main" id="{1CBDED98-9E50-4C14-91AD-008981D032EF}"/>
              </a:ext>
            </a:extLst>
          </p:cNvPr>
          <p:cNvSpPr/>
          <p:nvPr/>
        </p:nvSpPr>
        <p:spPr>
          <a:xfrm rot="5400000">
            <a:off x="531012" y="1551299"/>
            <a:ext cx="760287" cy="19520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grpSp>
        <p:nvGrpSpPr>
          <p:cNvPr id="68" name="群組 67">
            <a:extLst>
              <a:ext uri="{FF2B5EF4-FFF2-40B4-BE49-F238E27FC236}">
                <a16:creationId xmlns:a16="http://schemas.microsoft.com/office/drawing/2014/main" id="{DE4E0A05-F168-4E76-BE4B-11A5C943DCE1}"/>
              </a:ext>
            </a:extLst>
          </p:cNvPr>
          <p:cNvGrpSpPr/>
          <p:nvPr/>
        </p:nvGrpSpPr>
        <p:grpSpPr>
          <a:xfrm>
            <a:off x="781521" y="2082302"/>
            <a:ext cx="406167" cy="652455"/>
            <a:chOff x="561423" y="1690689"/>
            <a:chExt cx="406167" cy="652455"/>
          </a:xfrm>
        </p:grpSpPr>
        <p:cxnSp>
          <p:nvCxnSpPr>
            <p:cNvPr id="64" name="直線單箭頭接點 63">
              <a:extLst>
                <a:ext uri="{FF2B5EF4-FFF2-40B4-BE49-F238E27FC236}">
                  <a16:creationId xmlns:a16="http://schemas.microsoft.com/office/drawing/2014/main" id="{0F0E1C9A-F97E-48A4-AFF1-4DFD5A980BC3}"/>
                </a:ext>
              </a:extLst>
            </p:cNvPr>
            <p:cNvCxnSpPr>
              <a:cxnSpLocks/>
            </p:cNvCxnSpPr>
            <p:nvPr/>
          </p:nvCxnSpPr>
          <p:spPr>
            <a:xfrm flipV="1">
              <a:off x="678358" y="1690689"/>
              <a:ext cx="0" cy="3515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155C67BD-4C86-48DC-90DF-6EFD019A63CA}"/>
                </a:ext>
              </a:extLst>
            </p:cNvPr>
            <p:cNvGrpSpPr/>
            <p:nvPr/>
          </p:nvGrpSpPr>
          <p:grpSpPr>
            <a:xfrm flipV="1">
              <a:off x="561423" y="1991628"/>
              <a:ext cx="406167" cy="351516"/>
              <a:chOff x="536023" y="2156728"/>
              <a:chExt cx="406167" cy="351516"/>
            </a:xfrm>
          </p:grpSpPr>
          <p:cxnSp>
            <p:nvCxnSpPr>
              <p:cNvPr id="65" name="直線單箭頭接點 64">
                <a:extLst>
                  <a:ext uri="{FF2B5EF4-FFF2-40B4-BE49-F238E27FC236}">
                    <a16:creationId xmlns:a16="http://schemas.microsoft.com/office/drawing/2014/main" id="{0DEF1F70-2C11-46F3-9C41-E22E5EADF7B7}"/>
                  </a:ext>
                </a:extLst>
              </p:cNvPr>
              <p:cNvCxnSpPr>
                <a:cxnSpLocks/>
              </p:cNvCxnSpPr>
              <p:nvPr/>
            </p:nvCxnSpPr>
            <p:spPr>
              <a:xfrm rot="2700000" flipV="1">
                <a:off x="766432" y="2155437"/>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3E0B3574-41C3-4802-921A-A766C2751E25}"/>
                  </a:ext>
                </a:extLst>
              </p:cNvPr>
              <p:cNvCxnSpPr>
                <a:cxnSpLocks/>
              </p:cNvCxnSpPr>
              <p:nvPr/>
            </p:nvCxnSpPr>
            <p:spPr>
              <a:xfrm rot="18900000" flipV="1">
                <a:off x="536023" y="2156728"/>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69" name="群組 68">
            <a:extLst>
              <a:ext uri="{FF2B5EF4-FFF2-40B4-BE49-F238E27FC236}">
                <a16:creationId xmlns:a16="http://schemas.microsoft.com/office/drawing/2014/main" id="{9086FB1E-7D5A-4820-A87E-2604AA2A263D}"/>
              </a:ext>
            </a:extLst>
          </p:cNvPr>
          <p:cNvGrpSpPr/>
          <p:nvPr/>
        </p:nvGrpSpPr>
        <p:grpSpPr>
          <a:xfrm>
            <a:off x="1835799" y="2071256"/>
            <a:ext cx="406167" cy="652455"/>
            <a:chOff x="561423" y="1690689"/>
            <a:chExt cx="406167" cy="652455"/>
          </a:xfrm>
        </p:grpSpPr>
        <p:cxnSp>
          <p:nvCxnSpPr>
            <p:cNvPr id="70" name="直線單箭頭接點 69">
              <a:extLst>
                <a:ext uri="{FF2B5EF4-FFF2-40B4-BE49-F238E27FC236}">
                  <a16:creationId xmlns:a16="http://schemas.microsoft.com/office/drawing/2014/main" id="{9A2043B8-B0F7-457A-AC2F-D2D837E48959}"/>
                </a:ext>
              </a:extLst>
            </p:cNvPr>
            <p:cNvCxnSpPr>
              <a:cxnSpLocks/>
            </p:cNvCxnSpPr>
            <p:nvPr/>
          </p:nvCxnSpPr>
          <p:spPr>
            <a:xfrm flipV="1">
              <a:off x="678358" y="1690689"/>
              <a:ext cx="0" cy="3515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6A1FAFCF-105E-4CA3-B670-F20BE20E9B82}"/>
                </a:ext>
              </a:extLst>
            </p:cNvPr>
            <p:cNvGrpSpPr/>
            <p:nvPr/>
          </p:nvGrpSpPr>
          <p:grpSpPr>
            <a:xfrm flipV="1">
              <a:off x="561423" y="1991628"/>
              <a:ext cx="406167" cy="351516"/>
              <a:chOff x="536023" y="2156728"/>
              <a:chExt cx="406167" cy="351516"/>
            </a:xfrm>
          </p:grpSpPr>
          <p:cxnSp>
            <p:nvCxnSpPr>
              <p:cNvPr id="72" name="直線單箭頭接點 71">
                <a:extLst>
                  <a:ext uri="{FF2B5EF4-FFF2-40B4-BE49-F238E27FC236}">
                    <a16:creationId xmlns:a16="http://schemas.microsoft.com/office/drawing/2014/main" id="{0CED1189-43EC-48EC-9F6A-B32B37E05771}"/>
                  </a:ext>
                </a:extLst>
              </p:cNvPr>
              <p:cNvCxnSpPr>
                <a:cxnSpLocks/>
              </p:cNvCxnSpPr>
              <p:nvPr/>
            </p:nvCxnSpPr>
            <p:spPr>
              <a:xfrm rot="2700000" flipV="1">
                <a:off x="766432" y="2155437"/>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B285A48A-2510-4B68-A899-1E0A54E1C256}"/>
                  </a:ext>
                </a:extLst>
              </p:cNvPr>
              <p:cNvCxnSpPr>
                <a:cxnSpLocks/>
              </p:cNvCxnSpPr>
              <p:nvPr/>
            </p:nvCxnSpPr>
            <p:spPr>
              <a:xfrm rot="18900000" flipV="1">
                <a:off x="536023" y="2156728"/>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4" name="群組 73">
            <a:extLst>
              <a:ext uri="{FF2B5EF4-FFF2-40B4-BE49-F238E27FC236}">
                <a16:creationId xmlns:a16="http://schemas.microsoft.com/office/drawing/2014/main" id="{30DF4EEA-AB7F-466E-B1B9-80288B6A62E8}"/>
              </a:ext>
            </a:extLst>
          </p:cNvPr>
          <p:cNvGrpSpPr/>
          <p:nvPr/>
        </p:nvGrpSpPr>
        <p:grpSpPr>
          <a:xfrm>
            <a:off x="2853317" y="2070036"/>
            <a:ext cx="406167" cy="652455"/>
            <a:chOff x="561423" y="1690689"/>
            <a:chExt cx="406167" cy="652455"/>
          </a:xfrm>
        </p:grpSpPr>
        <p:cxnSp>
          <p:nvCxnSpPr>
            <p:cNvPr id="75" name="直線單箭頭接點 74">
              <a:extLst>
                <a:ext uri="{FF2B5EF4-FFF2-40B4-BE49-F238E27FC236}">
                  <a16:creationId xmlns:a16="http://schemas.microsoft.com/office/drawing/2014/main" id="{8BAC9906-38B3-4E25-A7E9-17B9ACE97B6A}"/>
                </a:ext>
              </a:extLst>
            </p:cNvPr>
            <p:cNvCxnSpPr>
              <a:cxnSpLocks/>
            </p:cNvCxnSpPr>
            <p:nvPr/>
          </p:nvCxnSpPr>
          <p:spPr>
            <a:xfrm flipV="1">
              <a:off x="678358" y="1690689"/>
              <a:ext cx="0" cy="3515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6" name="群組 75">
              <a:extLst>
                <a:ext uri="{FF2B5EF4-FFF2-40B4-BE49-F238E27FC236}">
                  <a16:creationId xmlns:a16="http://schemas.microsoft.com/office/drawing/2014/main" id="{BEA3C566-18EF-457E-B52C-F12BDC26CFFB}"/>
                </a:ext>
              </a:extLst>
            </p:cNvPr>
            <p:cNvGrpSpPr/>
            <p:nvPr/>
          </p:nvGrpSpPr>
          <p:grpSpPr>
            <a:xfrm flipV="1">
              <a:off x="561423" y="1991628"/>
              <a:ext cx="406167" cy="351516"/>
              <a:chOff x="536023" y="2156728"/>
              <a:chExt cx="406167" cy="351516"/>
            </a:xfrm>
          </p:grpSpPr>
          <p:cxnSp>
            <p:nvCxnSpPr>
              <p:cNvPr id="77" name="直線單箭頭接點 76">
                <a:extLst>
                  <a:ext uri="{FF2B5EF4-FFF2-40B4-BE49-F238E27FC236}">
                    <a16:creationId xmlns:a16="http://schemas.microsoft.com/office/drawing/2014/main" id="{14897A77-3AC6-4A7A-9564-ACE538C249E3}"/>
                  </a:ext>
                </a:extLst>
              </p:cNvPr>
              <p:cNvCxnSpPr>
                <a:cxnSpLocks/>
              </p:cNvCxnSpPr>
              <p:nvPr/>
            </p:nvCxnSpPr>
            <p:spPr>
              <a:xfrm rot="2700000" flipV="1">
                <a:off x="766432" y="2155437"/>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65ED7CF5-A270-4ACA-BE67-E24C23761117}"/>
                  </a:ext>
                </a:extLst>
              </p:cNvPr>
              <p:cNvCxnSpPr>
                <a:cxnSpLocks/>
              </p:cNvCxnSpPr>
              <p:nvPr/>
            </p:nvCxnSpPr>
            <p:spPr>
              <a:xfrm rot="18900000" flipV="1">
                <a:off x="536023" y="2156728"/>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9" name="群組 78">
            <a:extLst>
              <a:ext uri="{FF2B5EF4-FFF2-40B4-BE49-F238E27FC236}">
                <a16:creationId xmlns:a16="http://schemas.microsoft.com/office/drawing/2014/main" id="{64DC1A5A-16C2-4E44-9A6D-4EF8C3064D47}"/>
              </a:ext>
            </a:extLst>
          </p:cNvPr>
          <p:cNvGrpSpPr/>
          <p:nvPr/>
        </p:nvGrpSpPr>
        <p:grpSpPr>
          <a:xfrm>
            <a:off x="3904564" y="2070036"/>
            <a:ext cx="406167" cy="652455"/>
            <a:chOff x="561423" y="1690689"/>
            <a:chExt cx="406167" cy="652455"/>
          </a:xfrm>
        </p:grpSpPr>
        <p:cxnSp>
          <p:nvCxnSpPr>
            <p:cNvPr id="80" name="直線單箭頭接點 79">
              <a:extLst>
                <a:ext uri="{FF2B5EF4-FFF2-40B4-BE49-F238E27FC236}">
                  <a16:creationId xmlns:a16="http://schemas.microsoft.com/office/drawing/2014/main" id="{818AA345-8E85-4B9F-B316-B4A7CAC8A9B3}"/>
                </a:ext>
              </a:extLst>
            </p:cNvPr>
            <p:cNvCxnSpPr>
              <a:cxnSpLocks/>
            </p:cNvCxnSpPr>
            <p:nvPr/>
          </p:nvCxnSpPr>
          <p:spPr>
            <a:xfrm flipV="1">
              <a:off x="678358" y="1690689"/>
              <a:ext cx="0" cy="35151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2C1168C4-B6C3-452D-9E27-82E4EDEFC63F}"/>
                </a:ext>
              </a:extLst>
            </p:cNvPr>
            <p:cNvGrpSpPr/>
            <p:nvPr/>
          </p:nvGrpSpPr>
          <p:grpSpPr>
            <a:xfrm flipV="1">
              <a:off x="561423" y="1991628"/>
              <a:ext cx="406167" cy="351516"/>
              <a:chOff x="536023" y="2156728"/>
              <a:chExt cx="406167" cy="351516"/>
            </a:xfrm>
          </p:grpSpPr>
          <p:cxnSp>
            <p:nvCxnSpPr>
              <p:cNvPr id="82" name="直線單箭頭接點 81">
                <a:extLst>
                  <a:ext uri="{FF2B5EF4-FFF2-40B4-BE49-F238E27FC236}">
                    <a16:creationId xmlns:a16="http://schemas.microsoft.com/office/drawing/2014/main" id="{0CFF19BD-5E88-4192-9952-00C4EC244F52}"/>
                  </a:ext>
                </a:extLst>
              </p:cNvPr>
              <p:cNvCxnSpPr>
                <a:cxnSpLocks/>
              </p:cNvCxnSpPr>
              <p:nvPr/>
            </p:nvCxnSpPr>
            <p:spPr>
              <a:xfrm rot="2700000" flipV="1">
                <a:off x="766432" y="2155437"/>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7EC9EDE-4774-4DAE-9966-11E948DDD1E6}"/>
                  </a:ext>
                </a:extLst>
              </p:cNvPr>
              <p:cNvCxnSpPr>
                <a:cxnSpLocks/>
              </p:cNvCxnSpPr>
              <p:nvPr/>
            </p:nvCxnSpPr>
            <p:spPr>
              <a:xfrm rot="18900000" flipV="1">
                <a:off x="536023" y="2156728"/>
                <a:ext cx="0" cy="351516"/>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84" name="矩形 83">
            <a:extLst>
              <a:ext uri="{FF2B5EF4-FFF2-40B4-BE49-F238E27FC236}">
                <a16:creationId xmlns:a16="http://schemas.microsoft.com/office/drawing/2014/main" id="{F2BECA2B-CEB8-4FE9-A62D-FD1816BE1964}"/>
              </a:ext>
            </a:extLst>
          </p:cNvPr>
          <p:cNvSpPr/>
          <p:nvPr/>
        </p:nvSpPr>
        <p:spPr>
          <a:xfrm rot="5400000">
            <a:off x="1588460" y="1551299"/>
            <a:ext cx="760287" cy="19520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3ECBB6D2-9DC9-4A1B-A1C1-33DDCECCDC02}"/>
              </a:ext>
            </a:extLst>
          </p:cNvPr>
          <p:cNvSpPr/>
          <p:nvPr/>
        </p:nvSpPr>
        <p:spPr>
          <a:xfrm rot="5400000">
            <a:off x="2602694" y="1562349"/>
            <a:ext cx="760287" cy="19520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86" name="矩形 85">
            <a:extLst>
              <a:ext uri="{FF2B5EF4-FFF2-40B4-BE49-F238E27FC236}">
                <a16:creationId xmlns:a16="http://schemas.microsoft.com/office/drawing/2014/main" id="{480D2E21-86AB-4A3C-962D-7C010C1C23D4}"/>
              </a:ext>
            </a:extLst>
          </p:cNvPr>
          <p:cNvSpPr/>
          <p:nvPr/>
        </p:nvSpPr>
        <p:spPr>
          <a:xfrm rot="5400000">
            <a:off x="3644525" y="1575049"/>
            <a:ext cx="760287" cy="19520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93" name="矩形 92">
            <a:extLst>
              <a:ext uri="{FF2B5EF4-FFF2-40B4-BE49-F238E27FC236}">
                <a16:creationId xmlns:a16="http://schemas.microsoft.com/office/drawing/2014/main" id="{7EFE9B0D-D048-425E-B355-6808FBD33AC1}"/>
              </a:ext>
            </a:extLst>
          </p:cNvPr>
          <p:cNvSpPr/>
          <p:nvPr/>
        </p:nvSpPr>
        <p:spPr>
          <a:xfrm rot="5400000">
            <a:off x="4960282" y="2981880"/>
            <a:ext cx="760287" cy="195209"/>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94" name="矩形 93">
            <a:extLst>
              <a:ext uri="{FF2B5EF4-FFF2-40B4-BE49-F238E27FC236}">
                <a16:creationId xmlns:a16="http://schemas.microsoft.com/office/drawing/2014/main" id="{12E7183F-E0F0-4A33-BAC3-24B57ED7763F}"/>
              </a:ext>
            </a:extLst>
          </p:cNvPr>
          <p:cNvSpPr/>
          <p:nvPr/>
        </p:nvSpPr>
        <p:spPr>
          <a:xfrm rot="5400000">
            <a:off x="6507700" y="2975356"/>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BFF2E8C1-CC77-4701-8424-8D320AFABDC0}"/>
              </a:ext>
            </a:extLst>
          </p:cNvPr>
          <p:cNvSpPr/>
          <p:nvPr/>
        </p:nvSpPr>
        <p:spPr>
          <a:xfrm rot="5400000">
            <a:off x="8142369" y="2975356"/>
            <a:ext cx="760287" cy="1952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
        <p:nvSpPr>
          <p:cNvPr id="96" name="文字方塊 95">
            <a:extLst>
              <a:ext uri="{FF2B5EF4-FFF2-40B4-BE49-F238E27FC236}">
                <a16:creationId xmlns:a16="http://schemas.microsoft.com/office/drawing/2014/main" id="{7C70AAC7-D86A-4A07-B289-452CC952A9A7}"/>
              </a:ext>
            </a:extLst>
          </p:cNvPr>
          <p:cNvSpPr txBox="1"/>
          <p:nvPr/>
        </p:nvSpPr>
        <p:spPr>
          <a:xfrm>
            <a:off x="5931900" y="3836478"/>
            <a:ext cx="3752668" cy="954107"/>
          </a:xfrm>
          <a:prstGeom prst="rect">
            <a:avLst/>
          </a:prstGeom>
          <a:noFill/>
        </p:spPr>
        <p:txBody>
          <a:bodyPr wrap="square" rtlCol="0">
            <a:spAutoFit/>
          </a:bodyPr>
          <a:lstStyle/>
          <a:p>
            <a:r>
              <a:rPr lang="en-US" altLang="zh-TW" sz="2800" dirty="0"/>
              <a:t>Learned with the </a:t>
            </a:r>
            <a:br>
              <a:rPr lang="en-US" altLang="zh-TW" sz="2800" dirty="0"/>
            </a:br>
            <a:r>
              <a:rPr lang="en-US" altLang="zh-TW" sz="2800" dirty="0"/>
              <a:t>down-stream tasks</a:t>
            </a:r>
            <a:endParaRPr lang="zh-TW" altLang="en-US" sz="2800" dirty="0"/>
          </a:p>
        </p:txBody>
      </p:sp>
      <p:sp>
        <p:nvSpPr>
          <p:cNvPr id="98" name="文字方塊 97">
            <a:extLst>
              <a:ext uri="{FF2B5EF4-FFF2-40B4-BE49-F238E27FC236}">
                <a16:creationId xmlns:a16="http://schemas.microsoft.com/office/drawing/2014/main" id="{67F3B003-402A-4ADF-A2BD-D46621B28393}"/>
              </a:ext>
            </a:extLst>
          </p:cNvPr>
          <p:cNvSpPr txBox="1"/>
          <p:nvPr/>
        </p:nvSpPr>
        <p:spPr>
          <a:xfrm>
            <a:off x="5348763" y="2868007"/>
            <a:ext cx="1099131"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23BFC41A-E874-4203-B414-B0C4C07109A2}"/>
                  </a:ext>
                </a:extLst>
              </p:cNvPr>
              <p:cNvSpPr txBox="1"/>
              <p:nvPr/>
            </p:nvSpPr>
            <p:spPr>
              <a:xfrm>
                <a:off x="6318118" y="2875435"/>
                <a:ext cx="45544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zh-TW" altLang="en-US" sz="2800" i="1" smtClean="0">
                              <a:latin typeface="Cambria Math" panose="02040503050406030204" pitchFamily="18" charset="0"/>
                            </a:rPr>
                            <m:t>𝛼</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99" name="文字方塊 98">
                <a:extLst>
                  <a:ext uri="{FF2B5EF4-FFF2-40B4-BE49-F238E27FC236}">
                    <a16:creationId xmlns:a16="http://schemas.microsoft.com/office/drawing/2014/main" id="{23BFC41A-E874-4203-B414-B0C4C07109A2}"/>
                  </a:ext>
                </a:extLst>
              </p:cNvPr>
              <p:cNvSpPr txBox="1">
                <a:spLocks noRot="1" noChangeAspect="1" noMove="1" noResize="1" noEditPoints="1" noAdjustHandles="1" noChangeArrowheads="1" noChangeShapeType="1" noTextEdit="1"/>
              </p:cNvSpPr>
              <p:nvPr/>
            </p:nvSpPr>
            <p:spPr>
              <a:xfrm>
                <a:off x="6318118" y="2875435"/>
                <a:ext cx="455446" cy="430887"/>
              </a:xfrm>
              <a:prstGeom prst="rect">
                <a:avLst/>
              </a:prstGeom>
              <a:blipFill>
                <a:blip r:embed="rId2"/>
                <a:stretch>
                  <a:fillRect l="-10811" r="-5405" b="-14286"/>
                </a:stretch>
              </a:blipFill>
            </p:spPr>
            <p:txBody>
              <a:bodyPr/>
              <a:lstStyle/>
              <a:p>
                <a:r>
                  <a:rPr lang="en-DE">
                    <a:noFill/>
                  </a:rPr>
                  <a:t> </a:t>
                </a:r>
              </a:p>
            </p:txBody>
          </p:sp>
        </mc:Fallback>
      </mc:AlternateContent>
      <p:sp>
        <p:nvSpPr>
          <p:cNvPr id="100" name="文字方塊 99">
            <a:extLst>
              <a:ext uri="{FF2B5EF4-FFF2-40B4-BE49-F238E27FC236}">
                <a16:creationId xmlns:a16="http://schemas.microsoft.com/office/drawing/2014/main" id="{AA9D9921-93F6-4186-B2FF-1E20C2225D80}"/>
              </a:ext>
            </a:extLst>
          </p:cNvPr>
          <p:cNvSpPr txBox="1"/>
          <p:nvPr/>
        </p:nvSpPr>
        <p:spPr>
          <a:xfrm>
            <a:off x="6940903" y="2829268"/>
            <a:ext cx="1099131"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0FAED147-68DA-4844-95DB-E36820BE7B17}"/>
                  </a:ext>
                </a:extLst>
              </p:cNvPr>
              <p:cNvSpPr txBox="1"/>
              <p:nvPr/>
            </p:nvSpPr>
            <p:spPr>
              <a:xfrm>
                <a:off x="7918662" y="2864042"/>
                <a:ext cx="4637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zh-TW" altLang="en-US" sz="2800" i="1" smtClean="0">
                              <a:latin typeface="Cambria Math" panose="02040503050406030204" pitchFamily="18" charset="0"/>
                            </a:rPr>
                            <m:t>𝛼</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101" name="文字方塊 100">
                <a:extLst>
                  <a:ext uri="{FF2B5EF4-FFF2-40B4-BE49-F238E27FC236}">
                    <a16:creationId xmlns:a16="http://schemas.microsoft.com/office/drawing/2014/main" id="{0FAED147-68DA-4844-95DB-E36820BE7B17}"/>
                  </a:ext>
                </a:extLst>
              </p:cNvPr>
              <p:cNvSpPr txBox="1">
                <a:spLocks noRot="1" noChangeAspect="1" noMove="1" noResize="1" noEditPoints="1" noAdjustHandles="1" noChangeArrowheads="1" noChangeShapeType="1" noTextEdit="1"/>
              </p:cNvSpPr>
              <p:nvPr/>
            </p:nvSpPr>
            <p:spPr>
              <a:xfrm>
                <a:off x="7918662" y="2864042"/>
                <a:ext cx="463717" cy="430887"/>
              </a:xfrm>
              <a:prstGeom prst="rect">
                <a:avLst/>
              </a:prstGeom>
              <a:blipFill>
                <a:blip r:embed="rId3"/>
                <a:stretch>
                  <a:fillRect l="-8108" r="-8108" b="-14286"/>
                </a:stretch>
              </a:blipFill>
            </p:spPr>
            <p:txBody>
              <a:bodyPr/>
              <a:lstStyle/>
              <a:p>
                <a:r>
                  <a:rPr lang="en-DE">
                    <a:noFill/>
                  </a:rPr>
                  <a:t> </a:t>
                </a:r>
              </a:p>
            </p:txBody>
          </p:sp>
        </mc:Fallback>
      </mc:AlternateContent>
      <p:cxnSp>
        <p:nvCxnSpPr>
          <p:cNvPr id="103" name="直線單箭頭接點 102">
            <a:extLst>
              <a:ext uri="{FF2B5EF4-FFF2-40B4-BE49-F238E27FC236}">
                <a16:creationId xmlns:a16="http://schemas.microsoft.com/office/drawing/2014/main" id="{31B590EC-453E-45E2-9145-2D07361FAE92}"/>
              </a:ext>
            </a:extLst>
          </p:cNvPr>
          <p:cNvCxnSpPr/>
          <p:nvPr/>
        </p:nvCxnSpPr>
        <p:spPr>
          <a:xfrm>
            <a:off x="6511720" y="3378527"/>
            <a:ext cx="0" cy="5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F2F082AD-3866-4E3D-8F5A-5EA9E2BEC392}"/>
              </a:ext>
            </a:extLst>
          </p:cNvPr>
          <p:cNvCxnSpPr/>
          <p:nvPr/>
        </p:nvCxnSpPr>
        <p:spPr>
          <a:xfrm>
            <a:off x="8117624" y="3340427"/>
            <a:ext cx="0" cy="5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B16B9102-D1C9-1949-8AD4-F3755CA062DF}"/>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87" name="Slide Number Placeholder 3">
            <a:extLst>
              <a:ext uri="{FF2B5EF4-FFF2-40B4-BE49-F238E27FC236}">
                <a16:creationId xmlns:a16="http://schemas.microsoft.com/office/drawing/2014/main" id="{C3E7DE03-B235-564D-9F0B-E34C475C4F22}"/>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27</a:t>
            </a:fld>
            <a:endParaRPr lang="de-DE"/>
          </a:p>
        </p:txBody>
      </p:sp>
      <p:sp>
        <p:nvSpPr>
          <p:cNvPr id="3" name="Cloud Callout 2">
            <a:extLst>
              <a:ext uri="{FF2B5EF4-FFF2-40B4-BE49-F238E27FC236}">
                <a16:creationId xmlns:a16="http://schemas.microsoft.com/office/drawing/2014/main" id="{0CE3593A-6FED-B4C6-5F2A-F7AE529EBB35}"/>
              </a:ext>
            </a:extLst>
          </p:cNvPr>
          <p:cNvSpPr/>
          <p:nvPr/>
        </p:nvSpPr>
        <p:spPr>
          <a:xfrm>
            <a:off x="5979224" y="230778"/>
            <a:ext cx="2664296" cy="1800200"/>
          </a:xfrm>
          <a:prstGeom prst="cloudCallout">
            <a:avLst>
              <a:gd name="adj1" fmla="val -85376"/>
              <a:gd name="adj2" fmla="val 268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High computational effort, word2vec to the rescue?</a:t>
            </a:r>
          </a:p>
        </p:txBody>
      </p:sp>
    </p:spTree>
    <p:extLst>
      <p:ext uri="{BB962C8B-B14F-4D97-AF65-F5344CB8AC3E}">
        <p14:creationId xmlns:p14="http://schemas.microsoft.com/office/powerpoint/2010/main" val="322026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48BE-E06B-00F3-D24B-7D3C87DEB5C6}"/>
              </a:ext>
            </a:extLst>
          </p:cNvPr>
          <p:cNvSpPr>
            <a:spLocks noGrp="1"/>
          </p:cNvSpPr>
          <p:nvPr>
            <p:ph type="title"/>
          </p:nvPr>
        </p:nvSpPr>
        <p:spPr/>
        <p:txBody>
          <a:bodyPr/>
          <a:lstStyle/>
          <a:p>
            <a:r>
              <a:rPr lang="en-DE" dirty="0"/>
              <a:t>Integrate ELMos into other embeddings</a:t>
            </a:r>
          </a:p>
        </p:txBody>
      </p:sp>
      <p:pic>
        <p:nvPicPr>
          <p:cNvPr id="6" name="Content Placeholder 5">
            <a:extLst>
              <a:ext uri="{FF2B5EF4-FFF2-40B4-BE49-F238E27FC236}">
                <a16:creationId xmlns:a16="http://schemas.microsoft.com/office/drawing/2014/main" id="{B7A2C4E4-0AA1-A29D-5237-127D1B893DFA}"/>
              </a:ext>
            </a:extLst>
          </p:cNvPr>
          <p:cNvPicPr>
            <a:picLocks noGrp="1" noChangeAspect="1"/>
          </p:cNvPicPr>
          <p:nvPr>
            <p:ph idx="1"/>
          </p:nvPr>
        </p:nvPicPr>
        <p:blipFill>
          <a:blip r:embed="rId2"/>
          <a:stretch>
            <a:fillRect/>
          </a:stretch>
        </p:blipFill>
        <p:spPr>
          <a:xfrm>
            <a:off x="457200" y="1780198"/>
            <a:ext cx="8229600" cy="3802429"/>
          </a:xfrm>
        </p:spPr>
      </p:pic>
      <p:sp>
        <p:nvSpPr>
          <p:cNvPr id="4" name="Slide Number Placeholder 3">
            <a:extLst>
              <a:ext uri="{FF2B5EF4-FFF2-40B4-BE49-F238E27FC236}">
                <a16:creationId xmlns:a16="http://schemas.microsoft.com/office/drawing/2014/main" id="{17A094A7-7F47-01BB-5D21-EE57B3C81E86}"/>
              </a:ext>
            </a:extLst>
          </p:cNvPr>
          <p:cNvSpPr>
            <a:spLocks noGrp="1"/>
          </p:cNvSpPr>
          <p:nvPr>
            <p:ph type="sldNum" sz="quarter" idx="12"/>
          </p:nvPr>
        </p:nvSpPr>
        <p:spPr/>
        <p:txBody>
          <a:bodyPr/>
          <a:lstStyle/>
          <a:p>
            <a:pPr>
              <a:defRPr/>
            </a:pPr>
            <a:fld id="{A4C577E2-95DD-1F4B-A688-E8FB02007787}" type="slidenum">
              <a:rPr lang="de-DE" smtClean="0"/>
              <a:pPr>
                <a:defRPr/>
              </a:pPr>
              <a:t>28</a:t>
            </a:fld>
            <a:endParaRPr lang="de-DE"/>
          </a:p>
        </p:txBody>
      </p:sp>
      <p:sp>
        <p:nvSpPr>
          <p:cNvPr id="8" name="TextBox 7">
            <a:extLst>
              <a:ext uri="{FF2B5EF4-FFF2-40B4-BE49-F238E27FC236}">
                <a16:creationId xmlns:a16="http://schemas.microsoft.com/office/drawing/2014/main" id="{804F7627-E970-AB4A-9BE0-303118F6E4B2}"/>
              </a:ext>
            </a:extLst>
          </p:cNvPr>
          <p:cNvSpPr txBox="1"/>
          <p:nvPr/>
        </p:nvSpPr>
        <p:spPr>
          <a:xfrm>
            <a:off x="1403648" y="6631103"/>
            <a:ext cx="6678613" cy="261610"/>
          </a:xfrm>
          <a:prstGeom prst="rect">
            <a:avLst/>
          </a:prstGeom>
          <a:noFill/>
        </p:spPr>
        <p:txBody>
          <a:bodyPr wrap="square">
            <a:spAutoFit/>
          </a:bodyPr>
          <a:lstStyle/>
          <a:p>
            <a:r>
              <a:rPr lang="en-GB" sz="1100" dirty="0">
                <a:solidFill>
                  <a:schemeClr val="bg1"/>
                </a:solidFill>
              </a:rPr>
              <a:t>https://</a:t>
            </a:r>
            <a:r>
              <a:rPr lang="en-GB" sz="1100" dirty="0" err="1">
                <a:solidFill>
                  <a:schemeClr val="bg1"/>
                </a:solidFill>
              </a:rPr>
              <a:t>www.slideshare.net</a:t>
            </a:r>
            <a:r>
              <a:rPr lang="en-GB" sz="1100" dirty="0">
                <a:solidFill>
                  <a:schemeClr val="bg1"/>
                </a:solidFill>
              </a:rPr>
              <a:t>/</a:t>
            </a:r>
            <a:r>
              <a:rPr lang="en-GB" sz="1100" dirty="0" err="1">
                <a:solidFill>
                  <a:schemeClr val="bg1"/>
                </a:solidFill>
              </a:rPr>
              <a:t>shuntaroy</a:t>
            </a:r>
            <a:r>
              <a:rPr lang="en-GB" sz="1100" dirty="0">
                <a:solidFill>
                  <a:schemeClr val="bg1"/>
                </a:solidFill>
              </a:rPr>
              <a:t>/a-review-of-deep-contextualized-word-representations-peters-2018</a:t>
            </a:r>
            <a:endParaRPr lang="en-DE" sz="1100" dirty="0">
              <a:solidFill>
                <a:schemeClr val="bg1"/>
              </a:solidFill>
            </a:endParaRPr>
          </a:p>
        </p:txBody>
      </p:sp>
    </p:spTree>
    <p:extLst>
      <p:ext uri="{BB962C8B-B14F-4D97-AF65-F5344CB8AC3E}">
        <p14:creationId xmlns:p14="http://schemas.microsoft.com/office/powerpoint/2010/main" val="1194613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44" y="1412667"/>
            <a:ext cx="3700052" cy="507831"/>
          </a:xfrm>
          <a:prstGeom prst="rect">
            <a:avLst/>
          </a:prstGeom>
          <a:noFill/>
        </p:spPr>
        <p:txBody>
          <a:bodyPr wrap="none" rtlCol="0">
            <a:spAutoFit/>
          </a:bodyPr>
          <a:lstStyle/>
          <a:p>
            <a:r>
              <a:rPr lang="en-US" sz="2700" dirty="0"/>
              <a:t>Byte Pair Encoding (BPE)</a:t>
            </a:r>
          </a:p>
        </p:txBody>
      </p:sp>
      <p:sp>
        <p:nvSpPr>
          <p:cNvPr id="7" name="文本框 5"/>
          <p:cNvSpPr txBox="1">
            <a:spLocks noChangeArrowheads="1"/>
          </p:cNvSpPr>
          <p:nvPr/>
        </p:nvSpPr>
        <p:spPr bwMode="auto">
          <a:xfrm>
            <a:off x="420024" y="1135668"/>
            <a:ext cx="3642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03</a:t>
            </a:r>
            <a:endParaRPr lang="zh-CN" altLang="en-US" sz="1200" dirty="0">
              <a:solidFill>
                <a:schemeClr val="bg1"/>
              </a:solidFill>
              <a:latin typeface="方正兰亭黑_GBK"/>
              <a:ea typeface="方正兰亭黑_GBK"/>
            </a:endParaRPr>
          </a:p>
        </p:txBody>
      </p:sp>
      <p:sp>
        <p:nvSpPr>
          <p:cNvPr id="2" name="TextBox 1"/>
          <p:cNvSpPr txBox="1"/>
          <p:nvPr/>
        </p:nvSpPr>
        <p:spPr>
          <a:xfrm>
            <a:off x="158744" y="2173669"/>
            <a:ext cx="8702043" cy="3647152"/>
          </a:xfrm>
          <a:prstGeom prst="rect">
            <a:avLst/>
          </a:prstGeom>
          <a:noFill/>
        </p:spPr>
        <p:txBody>
          <a:bodyPr wrap="square" rtlCol="0">
            <a:spAutoFit/>
          </a:bodyPr>
          <a:lstStyle/>
          <a:p>
            <a:r>
              <a:rPr lang="en-US" sz="2100" dirty="0"/>
              <a:t>Word embedding sometimes is too high level, pure character embedding too low level. For example, if we have learned</a:t>
            </a:r>
          </a:p>
          <a:p>
            <a:r>
              <a:rPr lang="en-US" sz="2100" dirty="0"/>
              <a:t>     </a:t>
            </a:r>
            <a:r>
              <a:rPr lang="en-US" sz="2100" dirty="0">
                <a:solidFill>
                  <a:srgbClr val="FF0000"/>
                </a:solidFill>
              </a:rPr>
              <a:t>old       older        oldest</a:t>
            </a:r>
          </a:p>
          <a:p>
            <a:r>
              <a:rPr lang="en-US" sz="2100" dirty="0"/>
              <a:t>We might also wish the computer to infer</a:t>
            </a:r>
          </a:p>
          <a:p>
            <a:r>
              <a:rPr lang="en-US" sz="2100" dirty="0"/>
              <a:t>    </a:t>
            </a:r>
            <a:r>
              <a:rPr lang="en-US" sz="2100" dirty="0">
                <a:solidFill>
                  <a:srgbClr val="FF0000"/>
                </a:solidFill>
              </a:rPr>
              <a:t>smart    smarter    smartest</a:t>
            </a:r>
          </a:p>
          <a:p>
            <a:endParaRPr lang="en-US" sz="2100" dirty="0">
              <a:solidFill>
                <a:srgbClr val="FF0000"/>
              </a:solidFill>
            </a:endParaRPr>
          </a:p>
          <a:p>
            <a:r>
              <a:rPr lang="en-US" sz="2100" dirty="0"/>
              <a:t>But at the whole word level, this might not be so direct. Thus, the idea is to break the words up into pieces like er, </a:t>
            </a:r>
            <a:r>
              <a:rPr lang="en-US" sz="2100" dirty="0" err="1"/>
              <a:t>est</a:t>
            </a:r>
            <a:r>
              <a:rPr lang="en-US" sz="2100" dirty="0"/>
              <a:t>, and embed frequent fragments of words.</a:t>
            </a:r>
          </a:p>
          <a:p>
            <a:r>
              <a:rPr lang="en-US" sz="2100" dirty="0"/>
              <a:t>     </a:t>
            </a:r>
          </a:p>
          <a:p>
            <a:r>
              <a:rPr lang="en-US" sz="2100" dirty="0"/>
              <a:t>GPT adapts this BPE scheme.</a:t>
            </a:r>
          </a:p>
        </p:txBody>
      </p:sp>
      <p:sp>
        <p:nvSpPr>
          <p:cNvPr id="3" name="Title 2">
            <a:extLst>
              <a:ext uri="{FF2B5EF4-FFF2-40B4-BE49-F238E27FC236}">
                <a16:creationId xmlns:a16="http://schemas.microsoft.com/office/drawing/2014/main" id="{064D8014-92AE-D305-7489-79453BD041CC}"/>
              </a:ext>
            </a:extLst>
          </p:cNvPr>
          <p:cNvSpPr>
            <a:spLocks noGrp="1"/>
          </p:cNvSpPr>
          <p:nvPr>
            <p:ph type="title" idx="4294967295"/>
          </p:nvPr>
        </p:nvSpPr>
        <p:spPr/>
        <p:txBody>
          <a:bodyPr/>
          <a:lstStyle/>
          <a:p>
            <a:r>
              <a:rPr lang="en-DE" dirty="0"/>
              <a:t>Tricks: Subtoken</a:t>
            </a:r>
            <a:r>
              <a:rPr lang="en-DE" baseline="0" dirty="0"/>
              <a:t> Encoding</a:t>
            </a:r>
            <a:endParaRPr lang="en-DE" dirty="0"/>
          </a:p>
        </p:txBody>
      </p:sp>
      <p:sp>
        <p:nvSpPr>
          <p:cNvPr id="10" name="TextBox 9">
            <a:extLst>
              <a:ext uri="{FF2B5EF4-FFF2-40B4-BE49-F238E27FC236}">
                <a16:creationId xmlns:a16="http://schemas.microsoft.com/office/drawing/2014/main" id="{9CFA5597-A2BF-DE42-795D-443DDE40A160}"/>
              </a:ext>
            </a:extLst>
          </p:cNvPr>
          <p:cNvSpPr txBox="1"/>
          <p:nvPr/>
        </p:nvSpPr>
        <p:spPr>
          <a:xfrm>
            <a:off x="2771800" y="6607218"/>
            <a:ext cx="5814392" cy="307777"/>
          </a:xfrm>
          <a:prstGeom prst="rect">
            <a:avLst/>
          </a:prstGeom>
          <a:noFill/>
        </p:spPr>
        <p:txBody>
          <a:bodyPr wrap="square">
            <a:spAutoFit/>
          </a:bodyPr>
          <a:lstStyle/>
          <a:p>
            <a:r>
              <a:rPr lang="en-DE" sz="1400" dirty="0">
                <a:solidFill>
                  <a:schemeClr val="bg1"/>
                </a:solidFill>
              </a:rPr>
              <a:t>CS 886 Deep Learning for Biotechnology, Ming Li</a:t>
            </a:r>
          </a:p>
        </p:txBody>
      </p:sp>
    </p:spTree>
    <p:extLst>
      <p:ext uri="{BB962C8B-B14F-4D97-AF65-F5344CB8AC3E}">
        <p14:creationId xmlns:p14="http://schemas.microsoft.com/office/powerpoint/2010/main" val="17515187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79C6-3879-2A4A-BFF9-49D1F8954A36}"/>
              </a:ext>
            </a:extLst>
          </p:cNvPr>
          <p:cNvSpPr>
            <a:spLocks noGrp="1"/>
          </p:cNvSpPr>
          <p:nvPr>
            <p:ph type="title"/>
          </p:nvPr>
        </p:nvSpPr>
        <p:spPr/>
        <p:txBody>
          <a:bodyPr/>
          <a:lstStyle/>
          <a:p>
            <a:r>
              <a:rPr lang="en-DE" dirty="0"/>
              <a:t>Recap: Convolution</a:t>
            </a:r>
          </a:p>
        </p:txBody>
      </p:sp>
      <p:pic>
        <p:nvPicPr>
          <p:cNvPr id="6" name="Content Placeholder 5" descr="A screen shot of a cat&#10;&#10;Description automatically generated">
            <a:extLst>
              <a:ext uri="{FF2B5EF4-FFF2-40B4-BE49-F238E27FC236}">
                <a16:creationId xmlns:a16="http://schemas.microsoft.com/office/drawing/2014/main" id="{7EB1123D-6476-E440-8B60-21B39034BA23}"/>
              </a:ext>
            </a:extLst>
          </p:cNvPr>
          <p:cNvPicPr>
            <a:picLocks noGrp="1" noChangeAspect="1"/>
          </p:cNvPicPr>
          <p:nvPr>
            <p:ph idx="1"/>
          </p:nvPr>
        </p:nvPicPr>
        <p:blipFill>
          <a:blip r:embed="rId2"/>
          <a:stretch>
            <a:fillRect/>
          </a:stretch>
        </p:blipFill>
        <p:spPr>
          <a:xfrm>
            <a:off x="457200" y="2105705"/>
            <a:ext cx="8229600" cy="3151414"/>
          </a:xfrm>
        </p:spPr>
      </p:pic>
      <p:sp>
        <p:nvSpPr>
          <p:cNvPr id="4" name="Slide Number Placeholder 3">
            <a:extLst>
              <a:ext uri="{FF2B5EF4-FFF2-40B4-BE49-F238E27FC236}">
                <a16:creationId xmlns:a16="http://schemas.microsoft.com/office/drawing/2014/main" id="{6B330457-DA28-454D-8AEA-E6EA1C7F8AB0}"/>
              </a:ext>
            </a:extLst>
          </p:cNvPr>
          <p:cNvSpPr>
            <a:spLocks noGrp="1"/>
          </p:cNvSpPr>
          <p:nvPr>
            <p:ph type="sldNum" sz="quarter" idx="12"/>
          </p:nvPr>
        </p:nvSpPr>
        <p:spPr/>
        <p:txBody>
          <a:bodyPr/>
          <a:lstStyle/>
          <a:p>
            <a:pPr>
              <a:defRPr/>
            </a:pPr>
            <a:fld id="{E912F2AC-72A6-5242-BB66-261AC8F7AC4C}" type="slidenum">
              <a:rPr lang="de-DE" smtClean="0"/>
              <a:pPr>
                <a:defRPr/>
              </a:pPr>
              <a:t>3</a:t>
            </a:fld>
            <a:endParaRPr lang="de-DE"/>
          </a:p>
        </p:txBody>
      </p:sp>
    </p:spTree>
    <p:extLst>
      <p:ext uri="{BB962C8B-B14F-4D97-AF65-F5344CB8AC3E}">
        <p14:creationId xmlns:p14="http://schemas.microsoft.com/office/powerpoint/2010/main" val="4237929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912" y="1158751"/>
            <a:ext cx="3700052" cy="507831"/>
          </a:xfrm>
          <a:prstGeom prst="rect">
            <a:avLst/>
          </a:prstGeom>
          <a:noFill/>
        </p:spPr>
        <p:txBody>
          <a:bodyPr wrap="none" rtlCol="0">
            <a:spAutoFit/>
          </a:bodyPr>
          <a:lstStyle/>
          <a:p>
            <a:r>
              <a:rPr lang="en-US" sz="2700" dirty="0"/>
              <a:t>Byte Pair Encoding (BPE)</a:t>
            </a:r>
          </a:p>
        </p:txBody>
      </p:sp>
      <p:sp>
        <p:nvSpPr>
          <p:cNvPr id="7" name="文本框 5"/>
          <p:cNvSpPr txBox="1">
            <a:spLocks noChangeArrowheads="1"/>
          </p:cNvSpPr>
          <p:nvPr/>
        </p:nvSpPr>
        <p:spPr bwMode="auto">
          <a:xfrm>
            <a:off x="420024" y="1135668"/>
            <a:ext cx="3642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03</a:t>
            </a:r>
            <a:endParaRPr lang="zh-CN" altLang="en-US" sz="1200" dirty="0">
              <a:solidFill>
                <a:schemeClr val="bg1"/>
              </a:solidFill>
              <a:latin typeface="方正兰亭黑_GBK"/>
              <a:ea typeface="方正兰亭黑_GBK"/>
            </a:endParaRPr>
          </a:p>
        </p:txBody>
      </p:sp>
      <p:sp>
        <p:nvSpPr>
          <p:cNvPr id="2" name="TextBox 1"/>
          <p:cNvSpPr txBox="1"/>
          <p:nvPr/>
        </p:nvSpPr>
        <p:spPr>
          <a:xfrm>
            <a:off x="51912" y="1792376"/>
            <a:ext cx="9092088" cy="4001095"/>
          </a:xfrm>
          <a:prstGeom prst="rect">
            <a:avLst/>
          </a:prstGeom>
          <a:noFill/>
        </p:spPr>
        <p:txBody>
          <a:bodyPr wrap="square" rtlCol="0">
            <a:spAutoFit/>
          </a:bodyPr>
          <a:lstStyle/>
          <a:p>
            <a:r>
              <a:rPr lang="en-US" sz="2100" dirty="0"/>
              <a:t>GPT uses BPE scheme. The </a:t>
            </a:r>
            <a:r>
              <a:rPr lang="en-US" sz="2100" dirty="0" err="1"/>
              <a:t>subwords</a:t>
            </a:r>
            <a:r>
              <a:rPr lang="en-US" sz="2100" dirty="0"/>
              <a:t> are calculated by:</a:t>
            </a:r>
          </a:p>
          <a:p>
            <a:pPr marL="385763" indent="-385763">
              <a:buAutoNum type="arabicPeriod"/>
            </a:pPr>
            <a:r>
              <a:rPr lang="en-US" sz="2100" dirty="0"/>
              <a:t>Split word to sequence of characters (add &lt;/w&gt; char)</a:t>
            </a:r>
          </a:p>
          <a:p>
            <a:pPr marL="385763" indent="-385763">
              <a:buAutoNum type="arabicPeriod"/>
            </a:pPr>
            <a:r>
              <a:rPr lang="en-US" sz="2100" dirty="0"/>
              <a:t>Joining the highest frequency pattern.</a:t>
            </a:r>
          </a:p>
          <a:p>
            <a:pPr marL="385763" indent="-385763">
              <a:buAutoNum type="arabicPeriod"/>
            </a:pPr>
            <a:r>
              <a:rPr lang="en-US" sz="2100" dirty="0"/>
              <a:t>Keep doing step 2, until it hits the pre-defined maximum number of sub-words or iterations.</a:t>
            </a:r>
          </a:p>
          <a:p>
            <a:endParaRPr lang="en-US" sz="2100" dirty="0"/>
          </a:p>
          <a:p>
            <a:r>
              <a:rPr lang="en-US" sz="2400" dirty="0"/>
              <a:t>Example (5, 2, 6, 3 are number of occurrences) </a:t>
            </a:r>
          </a:p>
          <a:p>
            <a:r>
              <a:rPr lang="en-US" sz="2000" dirty="0"/>
              <a:t>{‘l o w &lt;/w&gt;’: 5, ‘l o w e r &lt;/w&gt;’: 2, ‘n e w e s t &lt;/w&gt;’: 6, ‘w </a:t>
            </a:r>
            <a:r>
              <a:rPr lang="en-US" sz="2000" dirty="0" err="1"/>
              <a:t>i</a:t>
            </a:r>
            <a:r>
              <a:rPr lang="en-US" sz="2000" dirty="0"/>
              <a:t> d e s t &lt;/w&gt;’: 3 }</a:t>
            </a:r>
          </a:p>
          <a:p>
            <a:r>
              <a:rPr lang="en-US" sz="2000" dirty="0"/>
              <a:t>{‘l o w &lt;/w&gt;’: 5, ‘l o w e r &lt;/w&gt;’: 2, ‘n e w es t &lt;/w&gt;’: 6, ‘w </a:t>
            </a:r>
            <a:r>
              <a:rPr lang="en-US" sz="2000" dirty="0" err="1"/>
              <a:t>i</a:t>
            </a:r>
            <a:r>
              <a:rPr lang="en-US" sz="2000" dirty="0"/>
              <a:t> d es t &lt;/w&gt;’: 3 }</a:t>
            </a:r>
          </a:p>
          <a:p>
            <a:r>
              <a:rPr lang="en-US" sz="2000" dirty="0"/>
              <a:t>{‘l o w &lt;/w&gt;’: 5, ‘l o w e r &lt;/w&gt;’: 2, ‘n e w </a:t>
            </a:r>
            <a:r>
              <a:rPr lang="en-US" sz="2000" dirty="0" err="1"/>
              <a:t>est</a:t>
            </a:r>
            <a:r>
              <a:rPr lang="en-US" sz="2000" dirty="0"/>
              <a:t> &lt;/w&gt;’: 6, ‘w </a:t>
            </a:r>
            <a:r>
              <a:rPr lang="en-US" sz="2000" dirty="0" err="1"/>
              <a:t>i</a:t>
            </a:r>
            <a:r>
              <a:rPr lang="en-US" sz="2000" dirty="0"/>
              <a:t> d </a:t>
            </a:r>
            <a:r>
              <a:rPr lang="en-US" sz="2000" dirty="0" err="1"/>
              <a:t>est</a:t>
            </a:r>
            <a:r>
              <a:rPr lang="en-US" sz="2000" dirty="0"/>
              <a:t> &lt;/w&gt;’: 3 } </a:t>
            </a:r>
            <a:r>
              <a:rPr lang="en-US" sz="1600" dirty="0"/>
              <a:t>(“</a:t>
            </a:r>
            <a:r>
              <a:rPr lang="en-US" sz="1600" dirty="0" err="1"/>
              <a:t>est</a:t>
            </a:r>
            <a:r>
              <a:rPr lang="en-US" sz="1600" dirty="0"/>
              <a:t>” freq. 9)</a:t>
            </a:r>
            <a:endParaRPr lang="en-US" sz="1200" dirty="0"/>
          </a:p>
          <a:p>
            <a:r>
              <a:rPr lang="en-US" sz="2000" dirty="0"/>
              <a:t>{‘lo w &lt;/w&gt;’: 5, ‘lo w e r &lt;/w&gt;’: 2, ‘n e w </a:t>
            </a:r>
            <a:r>
              <a:rPr lang="en-US" sz="2000" dirty="0" err="1"/>
              <a:t>est</a:t>
            </a:r>
            <a:r>
              <a:rPr lang="en-US" sz="2000" dirty="0"/>
              <a:t>&lt;/w&gt;’: 6, ‘w </a:t>
            </a:r>
            <a:r>
              <a:rPr lang="en-US" sz="2000" dirty="0" err="1"/>
              <a:t>i</a:t>
            </a:r>
            <a:r>
              <a:rPr lang="en-US" sz="2000" dirty="0"/>
              <a:t> d </a:t>
            </a:r>
            <a:r>
              <a:rPr lang="en-US" sz="2000" dirty="0" err="1"/>
              <a:t>est</a:t>
            </a:r>
            <a:r>
              <a:rPr lang="en-US" sz="2000" dirty="0"/>
              <a:t>&lt;/w&gt;’: 3 } </a:t>
            </a:r>
            <a:r>
              <a:rPr lang="en-US" sz="1600" dirty="0"/>
              <a:t>(“lo” </a:t>
            </a:r>
            <a:r>
              <a:rPr lang="en-US" sz="1600" dirty="0" err="1"/>
              <a:t>freq</a:t>
            </a:r>
            <a:r>
              <a:rPr lang="en-US" sz="1600" dirty="0"/>
              <a:t> 7)</a:t>
            </a:r>
          </a:p>
          <a:p>
            <a:r>
              <a:rPr lang="en-US" sz="2000" dirty="0"/>
              <a:t>….. </a:t>
            </a:r>
            <a:endParaRPr lang="en-US" sz="2400" dirty="0"/>
          </a:p>
        </p:txBody>
      </p:sp>
      <p:sp>
        <p:nvSpPr>
          <p:cNvPr id="3" name="Title 2">
            <a:extLst>
              <a:ext uri="{FF2B5EF4-FFF2-40B4-BE49-F238E27FC236}">
                <a16:creationId xmlns:a16="http://schemas.microsoft.com/office/drawing/2014/main" id="{243CC765-CDE2-1D1C-D6EE-2C5A78C72134}"/>
              </a:ext>
            </a:extLst>
          </p:cNvPr>
          <p:cNvSpPr>
            <a:spLocks noGrp="1"/>
          </p:cNvSpPr>
          <p:nvPr>
            <p:ph type="title" idx="4294967295"/>
          </p:nvPr>
        </p:nvSpPr>
        <p:spPr/>
        <p:txBody>
          <a:bodyPr/>
          <a:lstStyle/>
          <a:p>
            <a:r>
              <a:rPr lang="en-DE" dirty="0"/>
              <a:t>Tricks: Subtoken Encoding</a:t>
            </a:r>
          </a:p>
        </p:txBody>
      </p:sp>
      <p:sp>
        <p:nvSpPr>
          <p:cNvPr id="4" name="TextBox 3">
            <a:extLst>
              <a:ext uri="{FF2B5EF4-FFF2-40B4-BE49-F238E27FC236}">
                <a16:creationId xmlns:a16="http://schemas.microsoft.com/office/drawing/2014/main" id="{61EBEADE-E551-EA27-B049-7EE901118853}"/>
              </a:ext>
            </a:extLst>
          </p:cNvPr>
          <p:cNvSpPr txBox="1"/>
          <p:nvPr/>
        </p:nvSpPr>
        <p:spPr>
          <a:xfrm>
            <a:off x="2771800" y="6607218"/>
            <a:ext cx="5814392" cy="307777"/>
          </a:xfrm>
          <a:prstGeom prst="rect">
            <a:avLst/>
          </a:prstGeom>
          <a:noFill/>
        </p:spPr>
        <p:txBody>
          <a:bodyPr wrap="square">
            <a:spAutoFit/>
          </a:bodyPr>
          <a:lstStyle/>
          <a:p>
            <a:r>
              <a:rPr lang="en-DE" sz="1400" dirty="0">
                <a:solidFill>
                  <a:schemeClr val="bg1"/>
                </a:solidFill>
              </a:rPr>
              <a:t>CS 886 Deep Learning for Biotechnology, Ming Li</a:t>
            </a:r>
          </a:p>
        </p:txBody>
      </p:sp>
    </p:spTree>
    <p:extLst>
      <p:ext uri="{BB962C8B-B14F-4D97-AF65-F5344CB8AC3E}">
        <p14:creationId xmlns:p14="http://schemas.microsoft.com/office/powerpoint/2010/main" val="3789175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F32E-C71B-3A6A-551D-DC050D001BA9}"/>
              </a:ext>
            </a:extLst>
          </p:cNvPr>
          <p:cNvSpPr>
            <a:spLocks noGrp="1"/>
          </p:cNvSpPr>
          <p:nvPr>
            <p:ph type="title"/>
          </p:nvPr>
        </p:nvSpPr>
        <p:spPr/>
        <p:txBody>
          <a:bodyPr/>
          <a:lstStyle/>
          <a:p>
            <a:r>
              <a:rPr lang="en-DE" dirty="0"/>
              <a:t>The end of the neural AI era: Postneural AI</a:t>
            </a:r>
          </a:p>
        </p:txBody>
      </p:sp>
      <p:sp>
        <p:nvSpPr>
          <p:cNvPr id="3" name="Content Placeholder 2">
            <a:extLst>
              <a:ext uri="{FF2B5EF4-FFF2-40B4-BE49-F238E27FC236}">
                <a16:creationId xmlns:a16="http://schemas.microsoft.com/office/drawing/2014/main" id="{54CAEEE5-B504-09E5-7809-FE44CE0FEB5D}"/>
              </a:ext>
            </a:extLst>
          </p:cNvPr>
          <p:cNvSpPr>
            <a:spLocks noGrp="1"/>
          </p:cNvSpPr>
          <p:nvPr>
            <p:ph idx="1"/>
          </p:nvPr>
        </p:nvSpPr>
        <p:spPr/>
        <p:txBody>
          <a:bodyPr/>
          <a:lstStyle/>
          <a:p>
            <a:endParaRPr lang="en-DE"/>
          </a:p>
        </p:txBody>
      </p:sp>
      <p:pic>
        <p:nvPicPr>
          <p:cNvPr id="4" name="Picture 3">
            <a:extLst>
              <a:ext uri="{FF2B5EF4-FFF2-40B4-BE49-F238E27FC236}">
                <a16:creationId xmlns:a16="http://schemas.microsoft.com/office/drawing/2014/main" id="{2117C644-EFC0-D12A-FFDF-6979CD17D8FF}"/>
              </a:ext>
            </a:extLst>
          </p:cNvPr>
          <p:cNvPicPr>
            <a:picLocks noChangeAspect="1"/>
          </p:cNvPicPr>
          <p:nvPr/>
        </p:nvPicPr>
        <p:blipFill>
          <a:blip r:embed="rId2"/>
          <a:stretch>
            <a:fillRect/>
          </a:stretch>
        </p:blipFill>
        <p:spPr>
          <a:xfrm>
            <a:off x="1547664" y="1484784"/>
            <a:ext cx="5829300" cy="3503864"/>
          </a:xfrm>
          <a:prstGeom prst="rect">
            <a:avLst/>
          </a:prstGeom>
        </p:spPr>
      </p:pic>
      <p:sp>
        <p:nvSpPr>
          <p:cNvPr id="8" name="TextBox 7">
            <a:extLst>
              <a:ext uri="{FF2B5EF4-FFF2-40B4-BE49-F238E27FC236}">
                <a16:creationId xmlns:a16="http://schemas.microsoft.com/office/drawing/2014/main" id="{1E7E6758-4B73-F844-DDEE-C31C8A813F6D}"/>
              </a:ext>
            </a:extLst>
          </p:cNvPr>
          <p:cNvSpPr txBox="1"/>
          <p:nvPr/>
        </p:nvSpPr>
        <p:spPr>
          <a:xfrm>
            <a:off x="2297112" y="5418032"/>
            <a:ext cx="4651151" cy="830997"/>
          </a:xfrm>
          <a:prstGeom prst="rect">
            <a:avLst/>
          </a:prstGeom>
          <a:noFill/>
        </p:spPr>
        <p:txBody>
          <a:bodyPr wrap="square">
            <a:spAutoFit/>
          </a:bodyPr>
          <a:lstStyle/>
          <a:p>
            <a:r>
              <a:rPr lang="en-DE" sz="1200" dirty="0">
                <a:solidFill>
                  <a:srgbClr val="0B05FF"/>
                </a:solidFill>
              </a:rPr>
              <a:t>Ashish Vaswani, Noam Shazeer, Niki Parmar, Jakob Uszkoreit, Llion Jones, Aidan N. Gomez, Łukasz Kaiser, and Illia Polosukhin. Attention is all you need. In Proceedings of the 31st International Conference on Neural Information Processing Systems (NIPS'17), 6000–6010. </a:t>
            </a:r>
            <a:r>
              <a:rPr lang="en-DE" sz="1200" b="1" dirty="0">
                <a:solidFill>
                  <a:srgbClr val="FF0000"/>
                </a:solidFill>
              </a:rPr>
              <a:t>2017</a:t>
            </a:r>
            <a:r>
              <a:rPr lang="en-DE" sz="1200" dirty="0">
                <a:solidFill>
                  <a:srgbClr val="0B05FF"/>
                </a:solidFill>
              </a:rPr>
              <a:t>.</a:t>
            </a:r>
          </a:p>
        </p:txBody>
      </p:sp>
    </p:spTree>
    <p:extLst>
      <p:ext uri="{BB962C8B-B14F-4D97-AF65-F5344CB8AC3E}">
        <p14:creationId xmlns:p14="http://schemas.microsoft.com/office/powerpoint/2010/main" val="74337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7DA7C0-103F-1462-9846-11FC539A1087}"/>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3" name="Rectangle 22">
            <a:extLst>
              <a:ext uri="{FF2B5EF4-FFF2-40B4-BE49-F238E27FC236}">
                <a16:creationId xmlns:a16="http://schemas.microsoft.com/office/drawing/2014/main" id="{D420B850-E734-CFAD-47ED-AAD790A9795E}"/>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1" name="Rectangle 10">
            <a:extLst>
              <a:ext uri="{FF2B5EF4-FFF2-40B4-BE49-F238E27FC236}">
                <a16:creationId xmlns:a16="http://schemas.microsoft.com/office/drawing/2014/main" id="{01E774F0-10F9-2DC1-7E30-EEF15151F921}"/>
              </a:ext>
            </a:extLst>
          </p:cNvPr>
          <p:cNvSpPr/>
          <p:nvPr/>
        </p:nvSpPr>
        <p:spPr>
          <a:xfrm>
            <a:off x="3994097" y="75338"/>
            <a:ext cx="5020222" cy="14094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401919" y="3795863"/>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2678131" y="3778933"/>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4922247" y="3789527"/>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7174951" y="3803115"/>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6" name="文字方塊 115">
                <a:extLst>
                  <a:ext uri="{FF2B5EF4-FFF2-40B4-BE49-F238E27FC236}">
                    <a16:creationId xmlns:a16="http://schemas.microsoft.com/office/drawing/2014/main" id="{638B6E28-3315-4406-8CA7-EC2702808E6C}"/>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16" name="文字方塊 115">
                <a:extLst>
                  <a:ext uri="{FF2B5EF4-FFF2-40B4-BE49-F238E27FC236}">
                    <a16:creationId xmlns:a16="http://schemas.microsoft.com/office/drawing/2014/main" id="{638B6E28-3315-4406-8CA7-EC2702808E6C}"/>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BAB8833-D6C5-4CD7-867C-EB413A3F9FB8}"/>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BAB8833-D6C5-4CD7-867C-EB413A3F9FB8}"/>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8" name="文字方塊 117">
                <a:extLst>
                  <a:ext uri="{FF2B5EF4-FFF2-40B4-BE49-F238E27FC236}">
                    <a16:creationId xmlns:a16="http://schemas.microsoft.com/office/drawing/2014/main" id="{5FBF6764-63DC-4A27-B875-7769AC975748}"/>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18" name="文字方塊 117">
                <a:extLst>
                  <a:ext uri="{FF2B5EF4-FFF2-40B4-BE49-F238E27FC236}">
                    <a16:creationId xmlns:a16="http://schemas.microsoft.com/office/drawing/2014/main" id="{5FBF6764-63DC-4A27-B875-7769AC975748}"/>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9" name="文字方塊 118">
                <a:extLst>
                  <a:ext uri="{FF2B5EF4-FFF2-40B4-BE49-F238E27FC236}">
                    <a16:creationId xmlns:a16="http://schemas.microsoft.com/office/drawing/2014/main" id="{0C746637-8304-4AA4-A37D-CA0826C1CC2E}"/>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19" name="文字方塊 118">
                <a:extLst>
                  <a:ext uri="{FF2B5EF4-FFF2-40B4-BE49-F238E27FC236}">
                    <a16:creationId xmlns:a16="http://schemas.microsoft.com/office/drawing/2014/main" id="{0C746637-8304-4AA4-A37D-CA0826C1CC2E}"/>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22"/>
                <a:stretch>
                  <a:fillRect/>
                </a:stretch>
              </a:blipFill>
            </p:spPr>
            <p:txBody>
              <a:bodyPr/>
              <a:lstStyle/>
              <a:p>
                <a:r>
                  <a:rPr lang="zh-TW" altLang="en-US">
                    <a:noFill/>
                  </a:rPr>
                  <a:t> </a:t>
                </a:r>
              </a:p>
            </p:txBody>
          </p:sp>
        </mc:Fallback>
      </mc:AlternateContent>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mc:AlternateContent xmlns:mc="http://schemas.openxmlformats.org/markup-compatibility/2006" xmlns:a14="http://schemas.microsoft.com/office/drawing/2010/main">
        <mc:Choice Requires="a14">
          <p:sp>
            <p:nvSpPr>
              <p:cNvPr id="110" name="文字方塊 109">
                <a:extLst>
                  <a:ext uri="{FF2B5EF4-FFF2-40B4-BE49-F238E27FC236}">
                    <a16:creationId xmlns:a16="http://schemas.microsoft.com/office/drawing/2014/main" id="{BF193E09-DF51-4275-9D1F-168F22392A15}"/>
                  </a:ext>
                </a:extLst>
              </p:cNvPr>
              <p:cNvSpPr txBox="1"/>
              <p:nvPr/>
            </p:nvSpPr>
            <p:spPr>
              <a:xfrm>
                <a:off x="4137653" y="307222"/>
                <a:ext cx="3600000" cy="830997"/>
              </a:xfrm>
              <a:prstGeom prst="rect">
                <a:avLst/>
              </a:prstGeom>
              <a:noFill/>
            </p:spPr>
            <p:txBody>
              <a:bodyPr wrap="square" rtlCol="0">
                <a:spAutoFit/>
              </a:bodyPr>
              <a:lstStyle/>
              <a:p>
                <a14:m>
                  <m:oMath xmlns:m="http://schemas.openxmlformats.org/officeDocument/2006/math">
                    <m:r>
                      <a:rPr lang="en-US" altLang="zh-TW" sz="2400" b="0" i="1" smtClean="0">
                        <a:latin typeface="Cambria Math" panose="02040503050406030204" pitchFamily="18" charset="0"/>
                      </a:rPr>
                      <m:t>𝑞</m:t>
                    </m:r>
                  </m:oMath>
                </a14:m>
                <a:r>
                  <a:rPr lang="en-US" altLang="zh-TW" sz="2400" dirty="0"/>
                  <a:t>: query (to match others)</a:t>
                </a:r>
                <a:endParaRPr lang="zh-TW" altLang="en-US" sz="2400" dirty="0"/>
              </a:p>
            </p:txBody>
          </p:sp>
        </mc:Choice>
        <mc:Fallback xmlns="">
          <p:sp>
            <p:nvSpPr>
              <p:cNvPr id="110" name="文字方塊 109">
                <a:extLst>
                  <a:ext uri="{FF2B5EF4-FFF2-40B4-BE49-F238E27FC236}">
                    <a16:creationId xmlns:a16="http://schemas.microsoft.com/office/drawing/2014/main" id="{BF193E09-DF51-4275-9D1F-168F22392A15}"/>
                  </a:ext>
                </a:extLst>
              </p:cNvPr>
              <p:cNvSpPr txBox="1">
                <a:spLocks noRot="1" noChangeAspect="1" noMove="1" noResize="1" noEditPoints="1" noAdjustHandles="1" noChangeArrowheads="1" noChangeShapeType="1" noTextEdit="1"/>
              </p:cNvSpPr>
              <p:nvPr/>
            </p:nvSpPr>
            <p:spPr>
              <a:xfrm>
                <a:off x="4137653" y="307222"/>
                <a:ext cx="3600000" cy="830997"/>
              </a:xfrm>
              <a:prstGeom prst="rect">
                <a:avLst/>
              </a:prstGeom>
              <a:blipFill>
                <a:blip r:embed="rId23"/>
                <a:stretch>
                  <a:fillRect l="-508" t="-58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3" name="文字方塊 112">
                <a:extLst>
                  <a:ext uri="{FF2B5EF4-FFF2-40B4-BE49-F238E27FC236}">
                    <a16:creationId xmlns:a16="http://schemas.microsoft.com/office/drawing/2014/main" id="{8544EAFA-14EE-4F90-ACC8-5EF4FF8ACD43}"/>
                  </a:ext>
                </a:extLst>
              </p:cNvPr>
              <p:cNvSpPr txBox="1"/>
              <p:nvPr/>
            </p:nvSpPr>
            <p:spPr>
              <a:xfrm>
                <a:off x="4135310" y="1338144"/>
                <a:ext cx="3600000" cy="461665"/>
              </a:xfrm>
              <a:prstGeom prst="rect">
                <a:avLst/>
              </a:prstGeom>
              <a:noFill/>
            </p:spPr>
            <p:txBody>
              <a:bodyPr wrap="square" rtlCol="0">
                <a:spAutoFit/>
              </a:bodyPr>
              <a:lstStyle/>
              <a:p>
                <a14:m>
                  <m:oMath xmlns:m="http://schemas.openxmlformats.org/officeDocument/2006/math">
                    <m:r>
                      <a:rPr lang="en-US" altLang="zh-TW" sz="2400" b="0" i="1" smtClean="0">
                        <a:latin typeface="Cambria Math" panose="02040503050406030204" pitchFamily="18" charset="0"/>
                      </a:rPr>
                      <m:t>𝑘</m:t>
                    </m:r>
                  </m:oMath>
                </a14:m>
                <a:r>
                  <a:rPr lang="en-US" altLang="zh-TW" sz="2400" dirty="0"/>
                  <a:t>: key (to be matched)</a:t>
                </a:r>
                <a:endParaRPr lang="zh-TW" altLang="en-US" sz="2400" dirty="0"/>
              </a:p>
            </p:txBody>
          </p:sp>
        </mc:Choice>
        <mc:Fallback xmlns="">
          <p:sp>
            <p:nvSpPr>
              <p:cNvPr id="113" name="文字方塊 112">
                <a:extLst>
                  <a:ext uri="{FF2B5EF4-FFF2-40B4-BE49-F238E27FC236}">
                    <a16:creationId xmlns:a16="http://schemas.microsoft.com/office/drawing/2014/main" id="{8544EAFA-14EE-4F90-ACC8-5EF4FF8ACD43}"/>
                  </a:ext>
                </a:extLst>
              </p:cNvPr>
              <p:cNvSpPr txBox="1">
                <a:spLocks noRot="1" noChangeAspect="1" noMove="1" noResize="1" noEditPoints="1" noAdjustHandles="1" noChangeArrowheads="1" noChangeShapeType="1" noTextEdit="1"/>
              </p:cNvSpPr>
              <p:nvPr/>
            </p:nvSpPr>
            <p:spPr>
              <a:xfrm>
                <a:off x="4135310" y="1338144"/>
                <a:ext cx="3600000" cy="461665"/>
              </a:xfrm>
              <a:prstGeom prst="rect">
                <a:avLst/>
              </a:prstGeom>
              <a:blipFill>
                <a:blip r:embed="rId24"/>
                <a:stretch>
                  <a:fillRect l="-508"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7" name="文字方塊 126">
                <a:extLst>
                  <a:ext uri="{FF2B5EF4-FFF2-40B4-BE49-F238E27FC236}">
                    <a16:creationId xmlns:a16="http://schemas.microsoft.com/office/drawing/2014/main" id="{BEDB46E6-C512-4205-B81D-AB21CCC5F0E3}"/>
                  </a:ext>
                </a:extLst>
              </p:cNvPr>
              <p:cNvSpPr txBox="1"/>
              <p:nvPr/>
            </p:nvSpPr>
            <p:spPr>
              <a:xfrm>
                <a:off x="4116592" y="2270090"/>
                <a:ext cx="4480468" cy="461665"/>
              </a:xfrm>
              <a:prstGeom prst="rect">
                <a:avLst/>
              </a:prstGeom>
              <a:noFill/>
            </p:spPr>
            <p:txBody>
              <a:bodyPr wrap="square" rtlCol="0">
                <a:spAutoFit/>
              </a:bodyPr>
              <a:lstStyle/>
              <a:p>
                <a14:m>
                  <m:oMath xmlns:m="http://schemas.openxmlformats.org/officeDocument/2006/math">
                    <m:r>
                      <a:rPr lang="en-US" altLang="zh-TW" sz="2400" b="0" i="1" smtClean="0">
                        <a:latin typeface="Cambria Math" panose="02040503050406030204" pitchFamily="18" charset="0"/>
                      </a:rPr>
                      <m:t>𝑣</m:t>
                    </m:r>
                  </m:oMath>
                </a14:m>
                <a:r>
                  <a:rPr lang="en-US" altLang="zh-TW" sz="2400" dirty="0"/>
                  <a:t>: information to be extracted</a:t>
                </a:r>
                <a:endParaRPr lang="zh-TW" altLang="en-US" sz="2400" dirty="0"/>
              </a:p>
            </p:txBody>
          </p:sp>
        </mc:Choice>
        <mc:Fallback xmlns="">
          <p:sp>
            <p:nvSpPr>
              <p:cNvPr id="127" name="文字方塊 126">
                <a:extLst>
                  <a:ext uri="{FF2B5EF4-FFF2-40B4-BE49-F238E27FC236}">
                    <a16:creationId xmlns:a16="http://schemas.microsoft.com/office/drawing/2014/main" id="{BEDB46E6-C512-4205-B81D-AB21CCC5F0E3}"/>
                  </a:ext>
                </a:extLst>
              </p:cNvPr>
              <p:cNvSpPr txBox="1">
                <a:spLocks noRot="1" noChangeAspect="1" noMove="1" noResize="1" noEditPoints="1" noAdjustHandles="1" noChangeArrowheads="1" noChangeShapeType="1" noTextEdit="1"/>
              </p:cNvSpPr>
              <p:nvPr/>
            </p:nvSpPr>
            <p:spPr>
              <a:xfrm>
                <a:off x="4116592" y="2270090"/>
                <a:ext cx="4480468" cy="461665"/>
              </a:xfrm>
              <a:prstGeom prst="rect">
                <a:avLst/>
              </a:prstGeom>
              <a:blipFill>
                <a:blip r:embed="rId25"/>
                <a:stretch>
                  <a:fillRect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35DDE13B-A484-4956-831C-0A55177ACD92}"/>
                  </a:ext>
                </a:extLst>
              </p:cNvPr>
              <p:cNvSpPr txBox="1"/>
              <p:nvPr/>
            </p:nvSpPr>
            <p:spPr>
              <a:xfrm>
                <a:off x="1697110" y="5476897"/>
                <a:ext cx="1330236"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𝑊</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2" name="文字方塊 1">
                <a:extLst>
                  <a:ext uri="{FF2B5EF4-FFF2-40B4-BE49-F238E27FC236}">
                    <a16:creationId xmlns:a16="http://schemas.microsoft.com/office/drawing/2014/main" id="{35DDE13B-A484-4956-831C-0A55177ACD92}"/>
                  </a:ext>
                </a:extLst>
              </p:cNvPr>
              <p:cNvSpPr txBox="1">
                <a:spLocks noRot="1" noChangeAspect="1" noMove="1" noResize="1" noEditPoints="1" noAdjustHandles="1" noChangeArrowheads="1" noChangeShapeType="1" noTextEdit="1"/>
              </p:cNvSpPr>
              <p:nvPr/>
            </p:nvSpPr>
            <p:spPr>
              <a:xfrm>
                <a:off x="1697110" y="5476897"/>
                <a:ext cx="1330236" cy="381258"/>
              </a:xfrm>
              <a:prstGeom prst="rect">
                <a:avLst/>
              </a:prstGeom>
              <a:blipFill>
                <a:blip r:embed="rId26"/>
                <a:stretch>
                  <a:fillRect l="-2283" r="-1370" b="-63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8688987B-CAC1-4E78-A544-1F521F74A424}"/>
                  </a:ext>
                </a:extLst>
              </p:cNvPr>
              <p:cNvSpPr txBox="1"/>
              <p:nvPr/>
            </p:nvSpPr>
            <p:spPr>
              <a:xfrm>
                <a:off x="5711695" y="861979"/>
                <a:ext cx="1485791"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8688987B-CAC1-4E78-A544-1F521F74A424}"/>
                  </a:ext>
                </a:extLst>
              </p:cNvPr>
              <p:cNvSpPr txBox="1">
                <a:spLocks noRot="1" noChangeAspect="1" noMove="1" noResize="1" noEditPoints="1" noAdjustHandles="1" noChangeArrowheads="1" noChangeShapeType="1" noTextEdit="1"/>
              </p:cNvSpPr>
              <p:nvPr/>
            </p:nvSpPr>
            <p:spPr>
              <a:xfrm>
                <a:off x="5711695" y="861979"/>
                <a:ext cx="1485791" cy="381258"/>
              </a:xfrm>
              <a:prstGeom prst="rect">
                <a:avLst/>
              </a:prstGeom>
              <a:blipFill>
                <a:blip r:embed="rId27"/>
                <a:stretch>
                  <a:fillRect l="-4508" r="-1230"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479CED7F-2CCE-4C35-B7DA-8986423065CC}"/>
                  </a:ext>
                </a:extLst>
              </p:cNvPr>
              <p:cNvSpPr txBox="1"/>
              <p:nvPr/>
            </p:nvSpPr>
            <p:spPr>
              <a:xfrm>
                <a:off x="5717875" y="1843299"/>
                <a:ext cx="1497782"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𝑘</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479CED7F-2CCE-4C35-B7DA-8986423065CC}"/>
                  </a:ext>
                </a:extLst>
              </p:cNvPr>
              <p:cNvSpPr txBox="1">
                <a:spLocks noRot="1" noChangeAspect="1" noMove="1" noResize="1" noEditPoints="1" noAdjustHandles="1" noChangeArrowheads="1" noChangeShapeType="1" noTextEdit="1"/>
              </p:cNvSpPr>
              <p:nvPr/>
            </p:nvSpPr>
            <p:spPr>
              <a:xfrm>
                <a:off x="5717875" y="1843299"/>
                <a:ext cx="1497782" cy="381258"/>
              </a:xfrm>
              <a:prstGeom prst="rect">
                <a:avLst/>
              </a:prstGeom>
              <a:blipFill>
                <a:blip r:embed="rId28"/>
                <a:stretch>
                  <a:fillRect l="-4472" r="-1220" b="-63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5939C9F5-26B9-460D-A840-B572AB71F109}"/>
                  </a:ext>
                </a:extLst>
              </p:cNvPr>
              <p:cNvSpPr txBox="1"/>
              <p:nvPr/>
            </p:nvSpPr>
            <p:spPr>
              <a:xfrm>
                <a:off x="5711695" y="2786602"/>
                <a:ext cx="14870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𝑣</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5939C9F5-26B9-460D-A840-B572AB71F109}"/>
                  </a:ext>
                </a:extLst>
              </p:cNvPr>
              <p:cNvSpPr txBox="1">
                <a:spLocks noRot="1" noChangeAspect="1" noMove="1" noResize="1" noEditPoints="1" noAdjustHandles="1" noChangeArrowheads="1" noChangeShapeType="1" noTextEdit="1"/>
              </p:cNvSpPr>
              <p:nvPr/>
            </p:nvSpPr>
            <p:spPr>
              <a:xfrm>
                <a:off x="5711695" y="2786602"/>
                <a:ext cx="1487074" cy="381258"/>
              </a:xfrm>
              <a:prstGeom prst="rect">
                <a:avLst/>
              </a:prstGeom>
              <a:blipFill>
                <a:blip r:embed="rId29"/>
                <a:stretch>
                  <a:fillRect l="-1695" r="-1695" b="-6452"/>
                </a:stretch>
              </a:blipFill>
            </p:spPr>
            <p:txBody>
              <a:bodyPr/>
              <a:lstStyle/>
              <a:p>
                <a:r>
                  <a:rPr lang="en-DE">
                    <a:noFill/>
                  </a:rPr>
                  <a:t> </a:t>
                </a:r>
              </a:p>
            </p:txBody>
          </p:sp>
        </mc:Fallback>
      </mc:AlternateContent>
      <p:sp>
        <p:nvSpPr>
          <p:cNvPr id="8" name="TextBox 7">
            <a:extLst>
              <a:ext uri="{FF2B5EF4-FFF2-40B4-BE49-F238E27FC236}">
                <a16:creationId xmlns:a16="http://schemas.microsoft.com/office/drawing/2014/main" id="{0D43A6C7-265F-8E93-66EB-0BD880A2E8B2}"/>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4730644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10" grpId="0"/>
      <p:bldP spid="113" grpId="0"/>
      <p:bldP spid="127" grpId="0"/>
      <p:bldP spid="2" grpId="0"/>
      <p:bldP spid="130" grpId="0"/>
      <p:bldP spid="131" grpId="0"/>
      <p:bldP spid="1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606277-876C-2B59-D615-40E7511CD5F9}"/>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3" name="Rectangle 22">
            <a:extLst>
              <a:ext uri="{FF2B5EF4-FFF2-40B4-BE49-F238E27FC236}">
                <a16:creationId xmlns:a16="http://schemas.microsoft.com/office/drawing/2014/main" id="{6D3A2F92-B5BD-E80C-CAD6-BA16879FC63C}"/>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1032678" y="278769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3311336" y="27668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401919" y="3795863"/>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2678131" y="3778933"/>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4922247" y="3789527"/>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7174951" y="3803115"/>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456E3A79-1238-4B9D-B67D-8771DBF1B4D8}"/>
                  </a:ext>
                </a:extLst>
              </p:cNvPr>
              <p:cNvSpPr txBox="1"/>
              <p:nvPr/>
            </p:nvSpPr>
            <p:spPr>
              <a:xfrm>
                <a:off x="858986" y="2238239"/>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smtClean="0">
                              <a:latin typeface="Cambria Math" panose="02040503050406030204" pitchFamily="18" charset="0"/>
                            </a:rPr>
                            <m:t>𝛼</m:t>
                          </m:r>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60" name="文字方塊 59">
                <a:extLst>
                  <a:ext uri="{FF2B5EF4-FFF2-40B4-BE49-F238E27FC236}">
                    <a16:creationId xmlns:a16="http://schemas.microsoft.com/office/drawing/2014/main" id="{456E3A79-1238-4B9D-B67D-8771DBF1B4D8}"/>
                  </a:ext>
                </a:extLst>
              </p:cNvPr>
              <p:cNvSpPr txBox="1">
                <a:spLocks noRot="1" noChangeAspect="1" noMove="1" noResize="1" noEditPoints="1" noAdjustHandles="1" noChangeArrowheads="1" noChangeShapeType="1" noTextEdit="1"/>
              </p:cNvSpPr>
              <p:nvPr/>
            </p:nvSpPr>
            <p:spPr>
              <a:xfrm>
                <a:off x="858986" y="2238239"/>
                <a:ext cx="565091" cy="385555"/>
              </a:xfrm>
              <a:prstGeom prst="rect">
                <a:avLst/>
              </a:prstGeom>
              <a:blipFill>
                <a:blip r:embed="rId19"/>
                <a:stretch>
                  <a:fillRect l="-7527" r="-4301" b="-11111"/>
                </a:stretch>
              </a:blipFill>
            </p:spPr>
            <p:txBody>
              <a:bodyPr/>
              <a:lstStyle/>
              <a:p>
                <a:r>
                  <a:rPr lang="zh-TW" altLang="en-US">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7" name="文字方塊 106">
                <a:extLst>
                  <a:ext uri="{FF2B5EF4-FFF2-40B4-BE49-F238E27FC236}">
                    <a16:creationId xmlns:a16="http://schemas.microsoft.com/office/drawing/2014/main" id="{C6A28D3B-D122-47B9-BA8E-440F796EF39C}"/>
                  </a:ext>
                </a:extLst>
              </p:cNvPr>
              <p:cNvSpPr txBox="1"/>
              <p:nvPr/>
            </p:nvSpPr>
            <p:spPr>
              <a:xfrm>
                <a:off x="3131584" y="2238239"/>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m:t>
                          </m:r>
                          <m:r>
                            <a:rPr lang="en-US" altLang="zh-TW" sz="2400" i="1">
                              <a:latin typeface="Cambria Math" panose="02040503050406030204" pitchFamily="18" charset="0"/>
                            </a:rPr>
                            <m:t>,</m:t>
                          </m:r>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107" name="文字方塊 106">
                <a:extLst>
                  <a:ext uri="{FF2B5EF4-FFF2-40B4-BE49-F238E27FC236}">
                    <a16:creationId xmlns:a16="http://schemas.microsoft.com/office/drawing/2014/main" id="{C6A28D3B-D122-47B9-BA8E-440F796EF39C}"/>
                  </a:ext>
                </a:extLst>
              </p:cNvPr>
              <p:cNvSpPr txBox="1">
                <a:spLocks noRot="1" noChangeAspect="1" noMove="1" noResize="1" noEditPoints="1" noAdjustHandles="1" noChangeArrowheads="1" noChangeShapeType="1" noTextEdit="1"/>
              </p:cNvSpPr>
              <p:nvPr/>
            </p:nvSpPr>
            <p:spPr>
              <a:xfrm>
                <a:off x="3131584" y="2238239"/>
                <a:ext cx="565091" cy="385555"/>
              </a:xfrm>
              <a:prstGeom prst="rect">
                <a:avLst/>
              </a:prstGeom>
              <a:blipFill>
                <a:blip r:embed="rId20"/>
                <a:stretch>
                  <a:fillRect l="-7609" r="-5435" b="-11111"/>
                </a:stretch>
              </a:blipFill>
            </p:spPr>
            <p:txBody>
              <a:bodyPr/>
              <a:lstStyle/>
              <a:p>
                <a:r>
                  <a:rPr lang="zh-TW" altLang="en-US">
                    <a:noFill/>
                  </a:rPr>
                  <a:t> </a:t>
                </a:r>
              </a:p>
            </p:txBody>
          </p:sp>
        </mc:Fallback>
      </mc:AlternateContent>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727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727404" y="2805020"/>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727404" y="2796162"/>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7D7B8B03-641F-45BA-B154-A8C7CF4643CA}"/>
                  </a:ext>
                </a:extLst>
              </p:cNvPr>
              <p:cNvSpPr txBox="1"/>
              <p:nvPr/>
            </p:nvSpPr>
            <p:spPr>
              <a:xfrm>
                <a:off x="5086833" y="1187074"/>
                <a:ext cx="2665730" cy="5190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zh-TW" altLang="en-US" sz="2800" i="1" smtClean="0">
                              <a:latin typeface="Cambria Math" panose="02040503050406030204" pitchFamily="18" charset="0"/>
                            </a:rPr>
                            <m:t>𝛼</m:t>
                          </m:r>
                        </m:e>
                        <m:sub>
                          <m:r>
                            <a:rPr lang="en-US" altLang="zh-TW" sz="2800" b="0" i="1" smtClean="0">
                              <a:latin typeface="Cambria Math" panose="02040503050406030204" pitchFamily="18" charset="0"/>
                            </a:rPr>
                            <m:t>1,</m:t>
                          </m:r>
                          <m:r>
                            <a:rPr lang="en-US" altLang="zh-TW" sz="2800" b="0" i="1" smtClean="0">
                              <a:latin typeface="Cambria Math" panose="02040503050406030204" pitchFamily="18" charset="0"/>
                            </a:rPr>
                            <m:t>𝑖</m:t>
                          </m:r>
                        </m:sub>
                      </m:sSub>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𝑞</m:t>
                          </m:r>
                        </m:e>
                        <m:sup>
                          <m:r>
                            <a:rPr lang="en-US" altLang="zh-TW" sz="2800" i="1">
                              <a:latin typeface="Cambria Math" panose="02040503050406030204" pitchFamily="18" charset="0"/>
                            </a:rPr>
                            <m:t>1</m:t>
                          </m:r>
                        </m:sup>
                      </m:sSup>
                      <m:r>
                        <a:rPr lang="en-US" altLang="zh-TW" sz="280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𝑘</m:t>
                          </m:r>
                        </m:e>
                        <m:sup>
                          <m:r>
                            <a:rPr lang="en-US" altLang="zh-TW" sz="2800" b="0" i="1" smtClean="0">
                              <a:latin typeface="Cambria Math" panose="02040503050406030204" pitchFamily="18" charset="0"/>
                            </a:rPr>
                            <m:t>𝑖</m:t>
                          </m:r>
                        </m:sup>
                      </m:sSup>
                      <m:r>
                        <a:rPr lang="en-US" altLang="zh-TW" sz="2800" b="0" i="1" smtClean="0">
                          <a:latin typeface="Cambria Math" panose="02040503050406030204" pitchFamily="18" charset="0"/>
                        </a:rPr>
                        <m:t>/</m:t>
                      </m:r>
                      <m:rad>
                        <m:radPr>
                          <m:degHide m:val="on"/>
                          <m:ctrlPr>
                            <a:rPr lang="en-US" altLang="zh-TW" sz="2800" b="0" i="1" smtClean="0">
                              <a:latin typeface="Cambria Math" panose="02040503050406030204" pitchFamily="18" charset="0"/>
                            </a:rPr>
                          </m:ctrlPr>
                        </m:radPr>
                        <m:deg/>
                        <m:e>
                          <m:r>
                            <a:rPr lang="en-US" altLang="zh-TW" sz="2800" b="0" i="1" smtClean="0">
                              <a:latin typeface="Cambria Math" panose="02040503050406030204" pitchFamily="18" charset="0"/>
                            </a:rPr>
                            <m:t>𝑑</m:t>
                          </m:r>
                        </m:e>
                      </m:rad>
                    </m:oMath>
                  </m:oMathPara>
                </a14:m>
                <a:endParaRPr lang="zh-TW" altLang="en-US" sz="2800" dirty="0"/>
              </a:p>
            </p:txBody>
          </p:sp>
        </mc:Choice>
        <mc:Fallback xmlns="">
          <p:sp>
            <p:nvSpPr>
              <p:cNvPr id="122" name="文字方塊 121">
                <a:extLst>
                  <a:ext uri="{FF2B5EF4-FFF2-40B4-BE49-F238E27FC236}">
                    <a16:creationId xmlns:a16="http://schemas.microsoft.com/office/drawing/2014/main" id="{7D7B8B03-641F-45BA-B154-A8C7CF4643CA}"/>
                  </a:ext>
                </a:extLst>
              </p:cNvPr>
              <p:cNvSpPr txBox="1">
                <a:spLocks noRot="1" noChangeAspect="1" noMove="1" noResize="1" noEditPoints="1" noAdjustHandles="1" noChangeArrowheads="1" noChangeShapeType="1" noTextEdit="1"/>
              </p:cNvSpPr>
              <p:nvPr/>
            </p:nvSpPr>
            <p:spPr>
              <a:xfrm>
                <a:off x="5086833" y="1187074"/>
                <a:ext cx="2665730" cy="519053"/>
              </a:xfrm>
              <a:prstGeom prst="rect">
                <a:avLst/>
              </a:prstGeom>
              <a:blipFill>
                <a:blip r:embed="rId21"/>
                <a:stretch>
                  <a:fillRect/>
                </a:stretch>
              </a:blipFill>
            </p:spPr>
            <p:txBody>
              <a:bodyPr/>
              <a:lstStyle/>
              <a:p>
                <a:r>
                  <a:rPr lang="zh-TW" altLang="en-US">
                    <a:noFill/>
                  </a:rPr>
                  <a:t> </a:t>
                </a:r>
              </a:p>
            </p:txBody>
          </p:sp>
        </mc:Fallback>
      </mc:AlternateContent>
      <p:sp>
        <p:nvSpPr>
          <p:cNvPr id="30" name="文字方塊 29">
            <a:extLst>
              <a:ext uri="{FF2B5EF4-FFF2-40B4-BE49-F238E27FC236}">
                <a16:creationId xmlns:a16="http://schemas.microsoft.com/office/drawing/2014/main" id="{7C4A9C8D-99C2-4D35-A5C6-6B65D7749ED2}"/>
              </a:ext>
            </a:extLst>
          </p:cNvPr>
          <p:cNvSpPr txBox="1"/>
          <p:nvPr/>
        </p:nvSpPr>
        <p:spPr>
          <a:xfrm>
            <a:off x="1145507" y="1261061"/>
            <a:ext cx="4220618" cy="461665"/>
          </a:xfrm>
          <a:prstGeom prst="rect">
            <a:avLst/>
          </a:prstGeom>
          <a:noFill/>
        </p:spPr>
        <p:txBody>
          <a:bodyPr wrap="square" rtlCol="0">
            <a:spAutoFit/>
          </a:bodyPr>
          <a:lstStyle/>
          <a:p>
            <a:r>
              <a:rPr lang="en-US" altLang="zh-TW" sz="2400" dirty="0"/>
              <a:t>Scaled Dot-Product Attention:</a:t>
            </a:r>
            <a:endParaRPr lang="zh-TW" altLang="en-US" sz="2400" dirty="0"/>
          </a:p>
        </p:txBody>
      </p:sp>
      <p:sp>
        <p:nvSpPr>
          <p:cNvPr id="31" name="矩形 30">
            <a:extLst>
              <a:ext uri="{FF2B5EF4-FFF2-40B4-BE49-F238E27FC236}">
                <a16:creationId xmlns:a16="http://schemas.microsoft.com/office/drawing/2014/main" id="{AFF47DCF-5385-4839-908F-EA4D5C219895}"/>
              </a:ext>
            </a:extLst>
          </p:cNvPr>
          <p:cNvSpPr/>
          <p:nvPr/>
        </p:nvSpPr>
        <p:spPr>
          <a:xfrm>
            <a:off x="265075" y="-60561"/>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727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文字方塊 124">
                <a:extLst>
                  <a:ext uri="{FF2B5EF4-FFF2-40B4-BE49-F238E27FC236}">
                    <a16:creationId xmlns:a16="http://schemas.microsoft.com/office/drawing/2014/main" id="{ADA11FB3-0161-4049-BD56-AEFBE0944B83}"/>
                  </a:ext>
                </a:extLst>
              </p:cNvPr>
              <p:cNvSpPr txBox="1"/>
              <p:nvPr/>
            </p:nvSpPr>
            <p:spPr>
              <a:xfrm>
                <a:off x="5282782" y="2238239"/>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m:t>
                          </m:r>
                          <m:r>
                            <a:rPr lang="en-US" altLang="zh-TW" sz="2400" i="1">
                              <a:latin typeface="Cambria Math" panose="02040503050406030204" pitchFamily="18" charset="0"/>
                            </a:rPr>
                            <m:t>,</m:t>
                          </m:r>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125" name="文字方塊 124">
                <a:extLst>
                  <a:ext uri="{FF2B5EF4-FFF2-40B4-BE49-F238E27FC236}">
                    <a16:creationId xmlns:a16="http://schemas.microsoft.com/office/drawing/2014/main" id="{ADA11FB3-0161-4049-BD56-AEFBE0944B83}"/>
                  </a:ext>
                </a:extLst>
              </p:cNvPr>
              <p:cNvSpPr txBox="1">
                <a:spLocks noRot="1" noChangeAspect="1" noMove="1" noResize="1" noEditPoints="1" noAdjustHandles="1" noChangeArrowheads="1" noChangeShapeType="1" noTextEdit="1"/>
              </p:cNvSpPr>
              <p:nvPr/>
            </p:nvSpPr>
            <p:spPr>
              <a:xfrm>
                <a:off x="5282782" y="2238239"/>
                <a:ext cx="565091" cy="385555"/>
              </a:xfrm>
              <a:prstGeom prst="rect">
                <a:avLst/>
              </a:prstGeom>
              <a:blipFill>
                <a:blip r:embed="rId22"/>
                <a:stretch>
                  <a:fillRect l="-7609" r="-5435"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62412C86-495A-4072-85FD-661E7605B182}"/>
                  </a:ext>
                </a:extLst>
              </p:cNvPr>
              <p:cNvSpPr txBox="1"/>
              <p:nvPr/>
            </p:nvSpPr>
            <p:spPr>
              <a:xfrm>
                <a:off x="7638647" y="2254462"/>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126" name="文字方塊 125">
                <a:extLst>
                  <a:ext uri="{FF2B5EF4-FFF2-40B4-BE49-F238E27FC236}">
                    <a16:creationId xmlns:a16="http://schemas.microsoft.com/office/drawing/2014/main" id="{62412C86-495A-4072-85FD-661E7605B182}"/>
                  </a:ext>
                </a:extLst>
              </p:cNvPr>
              <p:cNvSpPr txBox="1">
                <a:spLocks noRot="1" noChangeAspect="1" noMove="1" noResize="1" noEditPoints="1" noAdjustHandles="1" noChangeArrowheads="1" noChangeShapeType="1" noTextEdit="1"/>
              </p:cNvSpPr>
              <p:nvPr/>
            </p:nvSpPr>
            <p:spPr>
              <a:xfrm>
                <a:off x="7638647" y="2254462"/>
                <a:ext cx="565091" cy="385555"/>
              </a:xfrm>
              <a:prstGeom prst="rect">
                <a:avLst/>
              </a:prstGeom>
              <a:blipFill>
                <a:blip r:embed="rId23"/>
                <a:stretch>
                  <a:fillRect l="-6452" r="-4301" b="-11111"/>
                </a:stretch>
              </a:blipFill>
            </p:spPr>
            <p:txBody>
              <a:bodyPr/>
              <a:lstStyle/>
              <a:p>
                <a:r>
                  <a:rPr lang="zh-TW" altLang="en-US">
                    <a:noFill/>
                  </a:rPr>
                  <a:t> </a:t>
                </a:r>
              </a:p>
            </p:txBody>
          </p:sp>
        </mc:Fallback>
      </mc:AlternateContent>
      <p:sp>
        <p:nvSpPr>
          <p:cNvPr id="128" name="文字方塊 127">
            <a:extLst>
              <a:ext uri="{FF2B5EF4-FFF2-40B4-BE49-F238E27FC236}">
                <a16:creationId xmlns:a16="http://schemas.microsoft.com/office/drawing/2014/main" id="{4A4712A7-D759-4B5D-A555-7DF0F8F92054}"/>
              </a:ext>
            </a:extLst>
          </p:cNvPr>
          <p:cNvSpPr txBox="1"/>
          <p:nvPr/>
        </p:nvSpPr>
        <p:spPr>
          <a:xfrm>
            <a:off x="5468265" y="1855265"/>
            <a:ext cx="2314832" cy="461665"/>
          </a:xfrm>
          <a:prstGeom prst="rect">
            <a:avLst/>
          </a:prstGeom>
          <a:noFill/>
        </p:spPr>
        <p:txBody>
          <a:bodyPr wrap="square" rtlCol="0">
            <a:spAutoFit/>
          </a:bodyPr>
          <a:lstStyle/>
          <a:p>
            <a:pPr algn="ctr"/>
            <a:r>
              <a:rPr lang="en-US" altLang="zh-TW" sz="2400" dirty="0"/>
              <a:t>dot product</a:t>
            </a:r>
            <a:endParaRPr lang="zh-TW" altLang="en-US" sz="2400" dirty="0"/>
          </a:p>
        </p:txBody>
      </p:sp>
      <p:sp>
        <p:nvSpPr>
          <p:cNvPr id="42" name="右大括弧 41">
            <a:extLst>
              <a:ext uri="{FF2B5EF4-FFF2-40B4-BE49-F238E27FC236}">
                <a16:creationId xmlns:a16="http://schemas.microsoft.com/office/drawing/2014/main" id="{E8F90F12-6E47-4935-8B18-AA0153234B1D}"/>
              </a:ext>
            </a:extLst>
          </p:cNvPr>
          <p:cNvSpPr/>
          <p:nvPr/>
        </p:nvSpPr>
        <p:spPr>
          <a:xfrm rot="5400000">
            <a:off x="6422214" y="1332729"/>
            <a:ext cx="237628" cy="869167"/>
          </a:xfrm>
          <a:prstGeom prst="rightBrace">
            <a:avLst>
              <a:gd name="adj1" fmla="val 4387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29" name="文字方塊 128">
                <a:extLst>
                  <a:ext uri="{FF2B5EF4-FFF2-40B4-BE49-F238E27FC236}">
                    <a16:creationId xmlns:a16="http://schemas.microsoft.com/office/drawing/2014/main" id="{70130F0E-4EAE-4971-BB18-95F99A84B6F4}"/>
                  </a:ext>
                </a:extLst>
              </p:cNvPr>
              <p:cNvSpPr txBox="1"/>
              <p:nvPr/>
            </p:nvSpPr>
            <p:spPr>
              <a:xfrm>
                <a:off x="5619624" y="451232"/>
                <a:ext cx="4154200" cy="461665"/>
              </a:xfrm>
              <a:prstGeom prst="rect">
                <a:avLst/>
              </a:prstGeom>
              <a:noFill/>
            </p:spPr>
            <p:txBody>
              <a:bodyPr wrap="square" rtlCol="0">
                <a:spAutoFit/>
              </a:bodyPr>
              <a:lstStyle/>
              <a:p>
                <a:pPr algn="ctr"/>
                <a:r>
                  <a:rPr lang="en-US" altLang="zh-TW" sz="2400" dirty="0"/>
                  <a:t>d is the dim of </a:t>
                </a:r>
                <a14:m>
                  <m:oMath xmlns:m="http://schemas.openxmlformats.org/officeDocument/2006/math">
                    <m:r>
                      <a:rPr lang="en-US" altLang="zh-TW" sz="2400" b="0" i="1" smtClean="0">
                        <a:latin typeface="Cambria Math" panose="02040503050406030204" pitchFamily="18" charset="0"/>
                      </a:rPr>
                      <m:t>𝑞</m:t>
                    </m:r>
                  </m:oMath>
                </a14:m>
                <a:r>
                  <a:rPr lang="en-US" altLang="zh-TW" sz="2400" dirty="0"/>
                  <a:t> and </a:t>
                </a:r>
                <a14:m>
                  <m:oMath xmlns:m="http://schemas.openxmlformats.org/officeDocument/2006/math">
                    <m:r>
                      <a:rPr lang="en-US" altLang="zh-TW" sz="2400" i="1">
                        <a:latin typeface="Cambria Math" panose="02040503050406030204" pitchFamily="18" charset="0"/>
                      </a:rPr>
                      <m:t>𝑘</m:t>
                    </m:r>
                  </m:oMath>
                </a14:m>
                <a:r>
                  <a:rPr lang="en-US" altLang="zh-TW" sz="2400" dirty="0"/>
                  <a:t> </a:t>
                </a:r>
                <a:endParaRPr lang="zh-TW" altLang="en-US" sz="2400" dirty="0"/>
              </a:p>
            </p:txBody>
          </p:sp>
        </mc:Choice>
        <mc:Fallback xmlns="">
          <p:sp>
            <p:nvSpPr>
              <p:cNvPr id="129" name="文字方塊 128">
                <a:extLst>
                  <a:ext uri="{FF2B5EF4-FFF2-40B4-BE49-F238E27FC236}">
                    <a16:creationId xmlns:a16="http://schemas.microsoft.com/office/drawing/2014/main" id="{70130F0E-4EAE-4971-BB18-95F99A84B6F4}"/>
                  </a:ext>
                </a:extLst>
              </p:cNvPr>
              <p:cNvSpPr txBox="1">
                <a:spLocks noRot="1" noChangeAspect="1" noMove="1" noResize="1" noEditPoints="1" noAdjustHandles="1" noChangeArrowheads="1" noChangeShapeType="1" noTextEdit="1"/>
              </p:cNvSpPr>
              <p:nvPr/>
            </p:nvSpPr>
            <p:spPr>
              <a:xfrm>
                <a:off x="5619624" y="451232"/>
                <a:ext cx="4154200" cy="461665"/>
              </a:xfrm>
              <a:prstGeom prst="rect">
                <a:avLst/>
              </a:prstGeom>
              <a:blipFill>
                <a:blip r:embed="rId24"/>
                <a:stretch>
                  <a:fillRect t="-10526" b="-28947"/>
                </a:stretch>
              </a:blipFill>
            </p:spPr>
            <p:txBody>
              <a:bodyPr/>
              <a:lstStyle/>
              <a:p>
                <a:r>
                  <a:rPr lang="zh-TW" altLang="en-US">
                    <a:noFill/>
                  </a:rPr>
                  <a:t> </a:t>
                </a:r>
              </a:p>
            </p:txBody>
          </p:sp>
        </mc:Fallback>
      </mc:AlternateContent>
      <p:cxnSp>
        <p:nvCxnSpPr>
          <p:cNvPr id="44" name="直線單箭頭接點 43">
            <a:extLst>
              <a:ext uri="{FF2B5EF4-FFF2-40B4-BE49-F238E27FC236}">
                <a16:creationId xmlns:a16="http://schemas.microsoft.com/office/drawing/2014/main" id="{F874EE06-B9DA-456A-B33F-C4F811FDAA89}"/>
              </a:ext>
            </a:extLst>
          </p:cNvPr>
          <p:cNvCxnSpPr>
            <a:cxnSpLocks/>
          </p:cNvCxnSpPr>
          <p:nvPr/>
        </p:nvCxnSpPr>
        <p:spPr>
          <a:xfrm flipH="1" flipV="1">
            <a:off x="7500436" y="919514"/>
            <a:ext cx="37486" cy="2675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88E33246-84CF-4178-98D3-71889A7D014C}"/>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88E33246-84CF-4178-98D3-71889A7D014C}"/>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2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82C4C136-0997-4CDC-B19D-BCEEC7D9EE66}"/>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82C4C136-0997-4CDC-B19D-BCEEC7D9EE66}"/>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2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87089E25-6C6C-49B3-8BBC-C41D714DA15E}"/>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87089E25-6C6C-49B3-8BBC-C41D714DA15E}"/>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2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3" name="文字方塊 132">
                <a:extLst>
                  <a:ext uri="{FF2B5EF4-FFF2-40B4-BE49-F238E27FC236}">
                    <a16:creationId xmlns:a16="http://schemas.microsoft.com/office/drawing/2014/main" id="{063D44B5-8720-4813-BD78-3A8AD2C6FBEC}"/>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33" name="文字方塊 132">
                <a:extLst>
                  <a:ext uri="{FF2B5EF4-FFF2-40B4-BE49-F238E27FC236}">
                    <a16:creationId xmlns:a16="http://schemas.microsoft.com/office/drawing/2014/main" id="{063D44B5-8720-4813-BD78-3A8AD2C6FBEC}"/>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28"/>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C5A11640-563A-4BCA-BE82-E043BB63154E}"/>
              </a:ext>
            </a:extLst>
          </p:cNvPr>
          <p:cNvSpPr txBox="1"/>
          <p:nvPr/>
        </p:nvSpPr>
        <p:spPr>
          <a:xfrm>
            <a:off x="154207" y="519063"/>
            <a:ext cx="6228006" cy="369332"/>
          </a:xfrm>
          <a:prstGeom prst="rect">
            <a:avLst/>
          </a:prstGeom>
          <a:noFill/>
        </p:spPr>
        <p:txBody>
          <a:bodyPr wrap="square" rtlCol="0">
            <a:spAutoFit/>
          </a:bodyPr>
          <a:lstStyle/>
          <a:p>
            <a:r>
              <a:rPr lang="de-DE" altLang="zh-TW" dirty="0">
                <a:solidFill>
                  <a:srgbClr val="0070C0"/>
                </a:solidFill>
                <a:latin typeface="微軟正黑體" panose="020B0604030504040204" pitchFamily="34" charset="-120"/>
                <a:ea typeface="微軟正黑體" panose="020B0604030504040204" pitchFamily="34" charset="-120"/>
              </a:rPr>
              <a:t>Take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de-DE" altLang="zh-TW"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query q, </a:t>
            </a:r>
            <a:r>
              <a:rPr lang="de-DE" altLang="zh-TW" dirty="0" err="1">
                <a:solidFill>
                  <a:srgbClr val="0070C0"/>
                </a:solidFill>
                <a:latin typeface="微軟正黑體" panose="020B0604030504040204" pitchFamily="34" charset="-120"/>
                <a:ea typeface="微軟正黑體" panose="020B0604030504040204" pitchFamily="34" charset="-120"/>
              </a:rPr>
              <a:t>go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to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key k,</a:t>
            </a:r>
            <a:r>
              <a:rPr lang="en-US" altLang="zh-TW" dirty="0">
                <a:solidFill>
                  <a:srgbClr val="0070C0"/>
                </a:solidFill>
                <a:latin typeface="+mj-lt"/>
                <a:ea typeface="微軟正黑體" panose="020B0604030504040204" pitchFamily="34" charset="-120"/>
              </a:rPr>
              <a:t> </a:t>
            </a:r>
            <a:r>
              <a:rPr lang="de-DE" altLang="zh-TW" dirty="0">
                <a:solidFill>
                  <a:srgbClr val="0070C0"/>
                </a:solidFill>
                <a:latin typeface="微軟正黑體" panose="020B0604030504040204" pitchFamily="34" charset="-120"/>
                <a:ea typeface="微軟正黑體" panose="020B0604030504040204" pitchFamily="34" charset="-120"/>
              </a:rPr>
              <a:t>do</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attention</a:t>
            </a:r>
            <a:r>
              <a:rPr lang="en-US" altLang="zh-TW" dirty="0">
                <a:solidFill>
                  <a:srgbClr val="0070C0"/>
                </a:solidFill>
                <a:latin typeface="微軟正黑體" panose="020B0604030504040204" pitchFamily="34" charset="-120"/>
                <a:ea typeface="微軟正黑體" panose="020B0604030504040204" pitchFamily="34" charset="-120"/>
              </a:rPr>
              <a:t> </a:t>
            </a:r>
            <a:endParaRPr lang="zh-TW" altLang="en-US" dirty="0">
              <a:solidFill>
                <a:srgbClr val="0070C0"/>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99443D66-D8AE-4035-BF0A-0817A1E48ECF}"/>
              </a:ext>
            </a:extLst>
          </p:cNvPr>
          <p:cNvSpPr/>
          <p:nvPr/>
        </p:nvSpPr>
        <p:spPr>
          <a:xfrm>
            <a:off x="473261" y="3697230"/>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98931791-3D2C-F2F5-16F5-F1B726CEC7C7}"/>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941484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 grpId="0" animBg="1"/>
      <p:bldP spid="107" grpId="0"/>
      <p:bldP spid="108" grpId="0" animBg="1"/>
      <p:bldP spid="111" grpId="0" animBg="1"/>
      <p:bldP spid="114" grpId="0" animBg="1"/>
      <p:bldP spid="122" grpId="0"/>
      <p:bldP spid="30" grpId="0"/>
      <p:bldP spid="125" grpId="0"/>
      <p:bldP spid="126" grpId="0"/>
      <p:bldP spid="128" grpId="0"/>
      <p:bldP spid="42" grpId="0" animBg="1"/>
      <p:bldP spid="129"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5422D-627F-6BF5-DD31-C668A9207322}"/>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1" name="Rectangle 10">
            <a:extLst>
              <a:ext uri="{FF2B5EF4-FFF2-40B4-BE49-F238E27FC236}">
                <a16:creationId xmlns:a16="http://schemas.microsoft.com/office/drawing/2014/main" id="{426C82FE-4FFE-2D07-DDF6-7B9A6AE1300E}"/>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1032678" y="278769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3311336" y="27668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401919" y="3795863"/>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2678131" y="3778933"/>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4922247" y="3789527"/>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7174951" y="3803115"/>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456E3A79-1238-4B9D-B67D-8771DBF1B4D8}"/>
                  </a:ext>
                </a:extLst>
              </p:cNvPr>
              <p:cNvSpPr txBox="1"/>
              <p:nvPr/>
            </p:nvSpPr>
            <p:spPr>
              <a:xfrm>
                <a:off x="858986" y="2238239"/>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smtClean="0">
                              <a:latin typeface="Cambria Math" panose="02040503050406030204" pitchFamily="18" charset="0"/>
                            </a:rPr>
                            <m:t>𝛼</m:t>
                          </m:r>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60" name="文字方塊 59">
                <a:extLst>
                  <a:ext uri="{FF2B5EF4-FFF2-40B4-BE49-F238E27FC236}">
                    <a16:creationId xmlns:a16="http://schemas.microsoft.com/office/drawing/2014/main" id="{456E3A79-1238-4B9D-B67D-8771DBF1B4D8}"/>
                  </a:ext>
                </a:extLst>
              </p:cNvPr>
              <p:cNvSpPr txBox="1">
                <a:spLocks noRot="1" noChangeAspect="1" noMove="1" noResize="1" noEditPoints="1" noAdjustHandles="1" noChangeArrowheads="1" noChangeShapeType="1" noTextEdit="1"/>
              </p:cNvSpPr>
              <p:nvPr/>
            </p:nvSpPr>
            <p:spPr>
              <a:xfrm>
                <a:off x="858986" y="2238239"/>
                <a:ext cx="565091" cy="385555"/>
              </a:xfrm>
              <a:prstGeom prst="rect">
                <a:avLst/>
              </a:prstGeom>
              <a:blipFill>
                <a:blip r:embed="rId19"/>
                <a:stretch>
                  <a:fillRect l="-7527" r="-4301" b="-11111"/>
                </a:stretch>
              </a:blipFill>
            </p:spPr>
            <p:txBody>
              <a:bodyPr/>
              <a:lstStyle/>
              <a:p>
                <a:r>
                  <a:rPr lang="zh-TW" altLang="en-US">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7" name="文字方塊 106">
                <a:extLst>
                  <a:ext uri="{FF2B5EF4-FFF2-40B4-BE49-F238E27FC236}">
                    <a16:creationId xmlns:a16="http://schemas.microsoft.com/office/drawing/2014/main" id="{C6A28D3B-D122-47B9-BA8E-440F796EF39C}"/>
                  </a:ext>
                </a:extLst>
              </p:cNvPr>
              <p:cNvSpPr txBox="1"/>
              <p:nvPr/>
            </p:nvSpPr>
            <p:spPr>
              <a:xfrm>
                <a:off x="3131584" y="2238239"/>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107" name="文字方塊 106">
                <a:extLst>
                  <a:ext uri="{FF2B5EF4-FFF2-40B4-BE49-F238E27FC236}">
                    <a16:creationId xmlns:a16="http://schemas.microsoft.com/office/drawing/2014/main" id="{C6A28D3B-D122-47B9-BA8E-440F796EF39C}"/>
                  </a:ext>
                </a:extLst>
              </p:cNvPr>
              <p:cNvSpPr txBox="1">
                <a:spLocks noRot="1" noChangeAspect="1" noMove="1" noResize="1" noEditPoints="1" noAdjustHandles="1" noChangeArrowheads="1" noChangeShapeType="1" noTextEdit="1"/>
              </p:cNvSpPr>
              <p:nvPr/>
            </p:nvSpPr>
            <p:spPr>
              <a:xfrm>
                <a:off x="3131584" y="2238239"/>
                <a:ext cx="565090" cy="385555"/>
              </a:xfrm>
              <a:prstGeom prst="rect">
                <a:avLst/>
              </a:prstGeom>
              <a:blipFill>
                <a:blip r:embed="rId20"/>
                <a:stretch>
                  <a:fillRect l="-7609" r="-5435" b="-11111"/>
                </a:stretch>
              </a:blipFill>
            </p:spPr>
            <p:txBody>
              <a:bodyPr/>
              <a:lstStyle/>
              <a:p>
                <a:r>
                  <a:rPr lang="zh-TW" altLang="en-US">
                    <a:noFill/>
                  </a:rPr>
                  <a:t> </a:t>
                </a:r>
              </a:p>
            </p:txBody>
          </p:sp>
        </mc:Fallback>
      </mc:AlternateContent>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727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727404" y="2805020"/>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727404" y="2796162"/>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727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5" name="文字方塊 124">
                <a:extLst>
                  <a:ext uri="{FF2B5EF4-FFF2-40B4-BE49-F238E27FC236}">
                    <a16:creationId xmlns:a16="http://schemas.microsoft.com/office/drawing/2014/main" id="{ADA11FB3-0161-4049-BD56-AEFBE0944B83}"/>
                  </a:ext>
                </a:extLst>
              </p:cNvPr>
              <p:cNvSpPr txBox="1"/>
              <p:nvPr/>
            </p:nvSpPr>
            <p:spPr>
              <a:xfrm>
                <a:off x="5282782" y="2238239"/>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125" name="文字方塊 124">
                <a:extLst>
                  <a:ext uri="{FF2B5EF4-FFF2-40B4-BE49-F238E27FC236}">
                    <a16:creationId xmlns:a16="http://schemas.microsoft.com/office/drawing/2014/main" id="{ADA11FB3-0161-4049-BD56-AEFBE0944B83}"/>
                  </a:ext>
                </a:extLst>
              </p:cNvPr>
              <p:cNvSpPr txBox="1">
                <a:spLocks noRot="1" noChangeAspect="1" noMove="1" noResize="1" noEditPoints="1" noAdjustHandles="1" noChangeArrowheads="1" noChangeShapeType="1" noTextEdit="1"/>
              </p:cNvSpPr>
              <p:nvPr/>
            </p:nvSpPr>
            <p:spPr>
              <a:xfrm>
                <a:off x="5282782" y="2238239"/>
                <a:ext cx="565090" cy="385555"/>
              </a:xfrm>
              <a:prstGeom prst="rect">
                <a:avLst/>
              </a:prstGeom>
              <a:blipFill>
                <a:blip r:embed="rId21"/>
                <a:stretch>
                  <a:fillRect l="-7609" r="-5435"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62412C86-495A-4072-85FD-661E7605B182}"/>
                  </a:ext>
                </a:extLst>
              </p:cNvPr>
              <p:cNvSpPr txBox="1"/>
              <p:nvPr/>
            </p:nvSpPr>
            <p:spPr>
              <a:xfrm>
                <a:off x="7638647" y="2254462"/>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126" name="文字方塊 125">
                <a:extLst>
                  <a:ext uri="{FF2B5EF4-FFF2-40B4-BE49-F238E27FC236}">
                    <a16:creationId xmlns:a16="http://schemas.microsoft.com/office/drawing/2014/main" id="{62412C86-495A-4072-85FD-661E7605B182}"/>
                  </a:ext>
                </a:extLst>
              </p:cNvPr>
              <p:cNvSpPr txBox="1">
                <a:spLocks noRot="1" noChangeAspect="1" noMove="1" noResize="1" noEditPoints="1" noAdjustHandles="1" noChangeArrowheads="1" noChangeShapeType="1" noTextEdit="1"/>
              </p:cNvSpPr>
              <p:nvPr/>
            </p:nvSpPr>
            <p:spPr>
              <a:xfrm>
                <a:off x="7638647" y="2254462"/>
                <a:ext cx="565091" cy="385555"/>
              </a:xfrm>
              <a:prstGeom prst="rect">
                <a:avLst/>
              </a:prstGeom>
              <a:blipFill>
                <a:blip r:embed="rId22"/>
                <a:stretch>
                  <a:fillRect l="-6452" r="-4301" b="-11111"/>
                </a:stretch>
              </a:blipFill>
            </p:spPr>
            <p:txBody>
              <a:bodyPr/>
              <a:lstStyle/>
              <a:p>
                <a:r>
                  <a:rPr lang="zh-TW" altLang="en-US">
                    <a:noFill/>
                  </a:rPr>
                  <a:t> </a:t>
                </a:r>
              </a:p>
            </p:txBody>
          </p:sp>
        </mc:Fallback>
      </mc:AlternateContent>
      <p:cxnSp>
        <p:nvCxnSpPr>
          <p:cNvPr id="113" name="直線單箭頭接點 112">
            <a:extLst>
              <a:ext uri="{FF2B5EF4-FFF2-40B4-BE49-F238E27FC236}">
                <a16:creationId xmlns:a16="http://schemas.microsoft.com/office/drawing/2014/main" id="{DBE33F24-D1EB-4FCC-81F2-5C74E89C3582}"/>
              </a:ext>
            </a:extLst>
          </p:cNvPr>
          <p:cNvCxnSpPr>
            <a:cxnSpLocks/>
          </p:cNvCxnSpPr>
          <p:nvPr/>
        </p:nvCxnSpPr>
        <p:spPr>
          <a:xfrm flipH="1" flipV="1">
            <a:off x="1022438" y="1445259"/>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126">
            <a:extLst>
              <a:ext uri="{FF2B5EF4-FFF2-40B4-BE49-F238E27FC236}">
                <a16:creationId xmlns:a16="http://schemas.microsoft.com/office/drawing/2014/main" id="{29A882DF-78F7-4AC4-954D-6A43967AA014}"/>
              </a:ext>
            </a:extLst>
          </p:cNvPr>
          <p:cNvCxnSpPr>
            <a:cxnSpLocks/>
          </p:cNvCxnSpPr>
          <p:nvPr/>
        </p:nvCxnSpPr>
        <p:spPr>
          <a:xfrm flipH="1" flipV="1">
            <a:off x="3340774" y="1424235"/>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D8922ED4-EABB-4DC9-97B7-C6C945E04E3C}"/>
              </a:ext>
            </a:extLst>
          </p:cNvPr>
          <p:cNvCxnSpPr>
            <a:cxnSpLocks/>
          </p:cNvCxnSpPr>
          <p:nvPr/>
        </p:nvCxnSpPr>
        <p:spPr>
          <a:xfrm flipH="1" flipV="1">
            <a:off x="5547139" y="1434096"/>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CD22AF0F-5B18-4E70-A115-7628006B2124}"/>
              </a:ext>
            </a:extLst>
          </p:cNvPr>
          <p:cNvCxnSpPr>
            <a:cxnSpLocks/>
          </p:cNvCxnSpPr>
          <p:nvPr/>
        </p:nvCxnSpPr>
        <p:spPr>
          <a:xfrm flipH="1" flipV="1">
            <a:off x="7816425" y="1442305"/>
            <a:ext cx="1" cy="8903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矩形: 圓角 109">
            <a:extLst>
              <a:ext uri="{FF2B5EF4-FFF2-40B4-BE49-F238E27FC236}">
                <a16:creationId xmlns:a16="http://schemas.microsoft.com/office/drawing/2014/main" id="{36A2F2E2-B81A-4089-88C1-A8E8FD0C8B20}"/>
              </a:ext>
            </a:extLst>
          </p:cNvPr>
          <p:cNvSpPr/>
          <p:nvPr/>
        </p:nvSpPr>
        <p:spPr>
          <a:xfrm>
            <a:off x="716018" y="1684979"/>
            <a:ext cx="7907513" cy="436465"/>
          </a:xfrm>
          <a:prstGeom prst="roundRect">
            <a:avLst/>
          </a:prstGeom>
          <a:solidFill>
            <a:schemeClr val="accent1">
              <a:lumMod val="7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800" dirty="0"/>
              <a:t>Soft-max</a:t>
            </a:r>
            <a:endParaRPr lang="zh-TW" altLang="en-US" sz="2800" dirty="0"/>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75018" y="1015896"/>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75018" y="1015896"/>
                <a:ext cx="565091" cy="385555"/>
              </a:xfrm>
              <a:prstGeom prst="rect">
                <a:avLst/>
              </a:prstGeom>
              <a:blipFill>
                <a:blip r:embed="rId23"/>
                <a:stretch>
                  <a:fillRect l="-7609" t="-15873" r="-27174"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47616" y="1015896"/>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47616" y="1015896"/>
                <a:ext cx="565090" cy="385555"/>
              </a:xfrm>
              <a:prstGeom prst="rect">
                <a:avLst/>
              </a:prstGeom>
              <a:blipFill>
                <a:blip r:embed="rId24"/>
                <a:stretch>
                  <a:fillRect l="-6452" t="-15873" r="-2688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8814" y="1015896"/>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8814" y="1015896"/>
                <a:ext cx="565090" cy="385555"/>
              </a:xfrm>
              <a:prstGeom prst="rect">
                <a:avLst/>
              </a:prstGeom>
              <a:blipFill>
                <a:blip r:embed="rId25"/>
                <a:stretch>
                  <a:fillRect l="-6452" t="-15873" r="-2688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54679" y="1032119"/>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54679" y="1032119"/>
                <a:ext cx="565091" cy="385555"/>
              </a:xfrm>
              <a:prstGeom prst="rect">
                <a:avLst/>
              </a:prstGeom>
              <a:blipFill>
                <a:blip r:embed="rId26"/>
                <a:stretch>
                  <a:fillRect l="-7609" t="-14063" r="-27174" b="-937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0" name="文字方塊 139">
                <a:extLst>
                  <a:ext uri="{FF2B5EF4-FFF2-40B4-BE49-F238E27FC236}">
                    <a16:creationId xmlns:a16="http://schemas.microsoft.com/office/drawing/2014/main" id="{B7AF5C70-025F-4D24-87D9-186251995A8E}"/>
                  </a:ext>
                </a:extLst>
              </p:cNvPr>
              <p:cNvSpPr txBox="1"/>
              <p:nvPr/>
            </p:nvSpPr>
            <p:spPr>
              <a:xfrm>
                <a:off x="3766572" y="129918"/>
                <a:ext cx="5026504" cy="8452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b="0" i="1" smtClean="0">
                              <a:latin typeface="Cambria Math" panose="02040503050406030204" pitchFamily="18" charset="0"/>
                            </a:rPr>
                            <m:t>1,</m:t>
                          </m:r>
                          <m:r>
                            <a:rPr lang="en-US" altLang="zh-TW" sz="2800" b="0" i="1" smtClean="0">
                              <a:latin typeface="Cambria Math" panose="02040503050406030204" pitchFamily="18" charset="0"/>
                            </a:rPr>
                            <m:t>𝑖</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𝑒𝑥𝑝</m:t>
                      </m:r>
                      <m:d>
                        <m:dPr>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𝛼</m:t>
                              </m:r>
                            </m:e>
                            <m:sub>
                              <m:r>
                                <a:rPr lang="en-US" altLang="zh-TW" sz="2800" i="1">
                                  <a:latin typeface="Cambria Math" panose="02040503050406030204" pitchFamily="18" charset="0"/>
                                </a:rPr>
                                <m:t>1,</m:t>
                              </m:r>
                              <m:r>
                                <a:rPr lang="en-US" altLang="zh-TW" sz="2800" b="0" i="1" smtClean="0">
                                  <a:latin typeface="Cambria Math" panose="02040503050406030204" pitchFamily="18" charset="0"/>
                                </a:rPr>
                                <m:t>𝑖</m:t>
                              </m:r>
                            </m:sub>
                          </m:sSub>
                          <m:r>
                            <m:rPr>
                              <m:nor/>
                            </m:rPr>
                            <a:rPr lang="zh-TW" altLang="en-US" sz="2800" dirty="0"/>
                            <m:t> </m:t>
                          </m:r>
                        </m:e>
                      </m:d>
                      <m:r>
                        <a:rPr lang="en-US" altLang="zh-TW" sz="2800" b="0" i="1" smtClean="0">
                          <a:latin typeface="Cambria Math" panose="02040503050406030204" pitchFamily="18" charset="0"/>
                        </a:rPr>
                        <m:t>/</m:t>
                      </m:r>
                      <m:nary>
                        <m:naryPr>
                          <m:chr m:val="∑"/>
                          <m:limLoc m:val="subSup"/>
                          <m:supHide m:val="on"/>
                          <m:ctrlPr>
                            <a:rPr lang="en-US" altLang="zh-TW" sz="2800" b="0" i="1" smtClean="0">
                              <a:latin typeface="Cambria Math" panose="02040503050406030204" pitchFamily="18" charset="0"/>
                            </a:rPr>
                          </m:ctrlPr>
                        </m:naryPr>
                        <m:sub>
                          <m:r>
                            <m:rPr>
                              <m:brk m:alnAt="9"/>
                            </m:rPr>
                            <a:rPr lang="en-US" altLang="zh-TW" sz="2800" b="0" i="1" smtClean="0">
                              <a:latin typeface="Cambria Math" panose="02040503050406030204" pitchFamily="18" charset="0"/>
                            </a:rPr>
                            <m:t>𝑗</m:t>
                          </m:r>
                        </m:sub>
                        <m:sup/>
                        <m:e>
                          <m:r>
                            <a:rPr lang="en-US" altLang="zh-TW" sz="2800" i="1">
                              <a:latin typeface="Cambria Math" panose="02040503050406030204" pitchFamily="18" charset="0"/>
                            </a:rPr>
                            <m:t>𝑒𝑥𝑝</m:t>
                          </m:r>
                          <m:d>
                            <m:dPr>
                              <m:ctrlPr>
                                <a:rPr lang="en-US" altLang="zh-TW" sz="2800" i="1">
                                  <a:latin typeface="Cambria Math" panose="02040503050406030204" pitchFamily="18" charset="0"/>
                                </a:rPr>
                              </m:ctrlPr>
                            </m:dPr>
                            <m:e>
                              <m:sSub>
                                <m:sSubPr>
                                  <m:ctrlPr>
                                    <a:rPr lang="en-US" altLang="zh-TW" sz="2800" i="1" smtClean="0">
                                      <a:latin typeface="Cambria Math" panose="02040503050406030204" pitchFamily="18" charset="0"/>
                                    </a:rPr>
                                  </m:ctrlPr>
                                </m:sSubPr>
                                <m:e>
                                  <m:r>
                                    <a:rPr lang="zh-TW" altLang="en-US" sz="2800" i="1">
                                      <a:latin typeface="Cambria Math" panose="02040503050406030204" pitchFamily="18" charset="0"/>
                                    </a:rPr>
                                    <m:t>𝛼</m:t>
                                  </m:r>
                                </m:e>
                                <m:sub>
                                  <m:r>
                                    <a:rPr lang="en-US" altLang="zh-TW" sz="2800" i="1">
                                      <a:latin typeface="Cambria Math" panose="02040503050406030204" pitchFamily="18" charset="0"/>
                                    </a:rPr>
                                    <m:t>1,</m:t>
                                  </m:r>
                                  <m:r>
                                    <a:rPr lang="en-US" altLang="zh-TW" sz="2800" b="0" i="1" smtClean="0">
                                      <a:latin typeface="Cambria Math" panose="02040503050406030204" pitchFamily="18" charset="0"/>
                                    </a:rPr>
                                    <m:t>𝑗</m:t>
                                  </m:r>
                                </m:sub>
                              </m:sSub>
                              <m:r>
                                <m:rPr>
                                  <m:nor/>
                                </m:rPr>
                                <a:rPr lang="zh-TW" altLang="en-US" sz="2800" dirty="0"/>
                                <m:t> </m:t>
                              </m:r>
                            </m:e>
                          </m:d>
                        </m:e>
                      </m:nary>
                    </m:oMath>
                  </m:oMathPara>
                </a14:m>
                <a:endParaRPr lang="zh-TW" altLang="en-US" sz="2800" dirty="0"/>
              </a:p>
            </p:txBody>
          </p:sp>
        </mc:Choice>
        <mc:Fallback xmlns="">
          <p:sp>
            <p:nvSpPr>
              <p:cNvPr id="140" name="文字方塊 139">
                <a:extLst>
                  <a:ext uri="{FF2B5EF4-FFF2-40B4-BE49-F238E27FC236}">
                    <a16:creationId xmlns:a16="http://schemas.microsoft.com/office/drawing/2014/main" id="{B7AF5C70-025F-4D24-87D9-186251995A8E}"/>
                  </a:ext>
                </a:extLst>
              </p:cNvPr>
              <p:cNvSpPr txBox="1">
                <a:spLocks noRot="1" noChangeAspect="1" noMove="1" noResize="1" noEditPoints="1" noAdjustHandles="1" noChangeArrowheads="1" noChangeShapeType="1" noTextEdit="1"/>
              </p:cNvSpPr>
              <p:nvPr/>
            </p:nvSpPr>
            <p:spPr>
              <a:xfrm>
                <a:off x="3766572" y="129918"/>
                <a:ext cx="5026504" cy="845296"/>
              </a:xfrm>
              <a:prstGeom prst="rect">
                <a:avLst/>
              </a:prstGeom>
              <a:blipFill>
                <a:blip r:embed="rId2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2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2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3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31"/>
                <a:stretch>
                  <a:fillRect/>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40B2ABA2-3B41-60E9-CB9F-72ED449953D5}"/>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7700698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3DF57A6-E148-95D8-825B-79B9CFB379A5}"/>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6" name="Rectangle 25">
            <a:extLst>
              <a:ext uri="{FF2B5EF4-FFF2-40B4-BE49-F238E27FC236}">
                <a16:creationId xmlns:a16="http://schemas.microsoft.com/office/drawing/2014/main" id="{AD16E92B-6AFD-8043-0A04-02CA94A7C73D}"/>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1032678" y="278769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3311336" y="27668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401919" y="3795863"/>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2678131" y="3778933"/>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4922247" y="3789527"/>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7174951" y="3803115"/>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727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727404" y="2805020"/>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727404" y="2796162"/>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727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66594" y="2189234"/>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66594" y="2189234"/>
                <a:ext cx="565091" cy="385555"/>
              </a:xfrm>
              <a:prstGeom prst="rect">
                <a:avLst/>
              </a:prstGeom>
              <a:blipFill>
                <a:blip r:embed="rId19"/>
                <a:stretch>
                  <a:fillRect l="-6452" t="-14286" r="-2688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39192" y="2189234"/>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39192" y="2189234"/>
                <a:ext cx="565090" cy="385555"/>
              </a:xfrm>
              <a:prstGeom prst="rect">
                <a:avLst/>
              </a:prstGeom>
              <a:blipFill>
                <a:blip r:embed="rId20"/>
                <a:stretch>
                  <a:fillRect l="-7527" t="-14286"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0390" y="2189234"/>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0390" y="2189234"/>
                <a:ext cx="565090" cy="385555"/>
              </a:xfrm>
              <a:prstGeom prst="rect">
                <a:avLst/>
              </a:prstGeom>
              <a:blipFill>
                <a:blip r:embed="rId21"/>
                <a:stretch>
                  <a:fillRect l="-7527" t="-14286"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46255" y="2205457"/>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46255" y="2205457"/>
                <a:ext cx="565091" cy="385555"/>
              </a:xfrm>
              <a:prstGeom prst="rect">
                <a:avLst/>
              </a:prstGeom>
              <a:blipFill>
                <a:blip r:embed="rId22"/>
                <a:stretch>
                  <a:fillRect l="-6452" t="-15873" r="-2688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2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2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2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26"/>
                <a:stretch>
                  <a:fillRect/>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957448" y="1265686"/>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1860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1711638" y="2567444"/>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4123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3974217" y="2575022"/>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6384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6235640" y="2591012"/>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8614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8465740" y="2607695"/>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1869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4116138" y="1576040"/>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6382507" y="1544948"/>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8613577" y="1564945"/>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1155001"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3448691"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5679003"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7883672"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1526125" y="1568592"/>
            <a:ext cx="707782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A834FB08-D35A-4611-92A9-68B464FF13E0}"/>
              </a:ext>
            </a:extLst>
          </p:cNvPr>
          <p:cNvSpPr txBox="1"/>
          <p:nvPr/>
        </p:nvSpPr>
        <p:spPr>
          <a:xfrm>
            <a:off x="273301" y="715984"/>
            <a:ext cx="4878801" cy="461665"/>
          </a:xfrm>
          <a:prstGeom prst="rect">
            <a:avLst/>
          </a:prstGeom>
          <a:noFill/>
        </p:spPr>
        <p:txBody>
          <a:bodyPr wrap="square" rtlCol="0">
            <a:spAutoFit/>
          </a:bodyPr>
          <a:lstStyle/>
          <a:p>
            <a:r>
              <a:rPr lang="en-US" altLang="zh-TW" sz="2400" dirty="0"/>
              <a:t>Considering the whole sequence</a:t>
            </a:r>
            <a:endParaRPr lang="zh-TW" altLang="en-US" sz="2400" dirty="0"/>
          </a:p>
        </p:txBody>
      </p:sp>
      <p:cxnSp>
        <p:nvCxnSpPr>
          <p:cNvPr id="165" name="直線單箭頭接點 164">
            <a:extLst>
              <a:ext uri="{FF2B5EF4-FFF2-40B4-BE49-F238E27FC236}">
                <a16:creationId xmlns:a16="http://schemas.microsoft.com/office/drawing/2014/main" id="{A278B4CB-2EEA-4C46-9F3D-547317D39A6A}"/>
              </a:ext>
            </a:extLst>
          </p:cNvPr>
          <p:cNvCxnSpPr>
            <a:cxnSpLocks/>
          </p:cNvCxnSpPr>
          <p:nvPr/>
        </p:nvCxnSpPr>
        <p:spPr>
          <a:xfrm flipV="1">
            <a:off x="1540645" y="1128456"/>
            <a:ext cx="343061" cy="325448"/>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4737880" y="176669"/>
                <a:ext cx="2391680"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i="1">
                              <a:latin typeface="Cambria Math" panose="02040503050406030204" pitchFamily="18" charset="0"/>
                            </a:rPr>
                            <m:t>1</m:t>
                          </m:r>
                        </m:sup>
                      </m:sSup>
                      <m:r>
                        <a:rPr lang="en-US" altLang="zh-TW" sz="2800" b="0" i="1" smtClean="0">
                          <a:latin typeface="Cambria Math" panose="02040503050406030204" pitchFamily="18" charset="0"/>
                        </a:rPr>
                        <m:t>=</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i="1">
                                  <a:latin typeface="Cambria Math" panose="02040503050406030204" pitchFamily="18" charset="0"/>
                                </a:rPr>
                                <m:t>1,</m:t>
                              </m:r>
                              <m:r>
                                <a:rPr lang="en-US" altLang="zh-TW" sz="2800" b="0" i="1" smtClean="0">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b="0" i="1" smtClean="0">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4737880" y="176669"/>
                <a:ext cx="2391680" cy="1045543"/>
              </a:xfrm>
              <a:prstGeom prst="rect">
                <a:avLst/>
              </a:prstGeom>
              <a:blipFill>
                <a:blip r:embed="rId28"/>
                <a:stretch>
                  <a:fillRect/>
                </a:stretch>
              </a:blipFill>
            </p:spPr>
            <p:txBody>
              <a:bodyPr/>
              <a:lstStyle/>
              <a:p>
                <a:r>
                  <a:rPr lang="zh-TW" altLang="en-US">
                    <a:noFill/>
                  </a:rPr>
                  <a:t> </a:t>
                </a:r>
              </a:p>
            </p:txBody>
          </p:sp>
        </mc:Fallback>
      </mc:AlternateContent>
      <p:sp>
        <p:nvSpPr>
          <p:cNvPr id="9" name="TextBox 8">
            <a:extLst>
              <a:ext uri="{FF2B5EF4-FFF2-40B4-BE49-F238E27FC236}">
                <a16:creationId xmlns:a16="http://schemas.microsoft.com/office/drawing/2014/main" id="{9DE74BC4-8C25-D2A5-915C-C499530D8B9C}"/>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0033605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E09A1F-FB8E-1710-3848-1F22D85DBC72}"/>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6" name="Rectangle 25">
            <a:extLst>
              <a:ext uri="{FF2B5EF4-FFF2-40B4-BE49-F238E27FC236}">
                <a16:creationId xmlns:a16="http://schemas.microsoft.com/office/drawing/2014/main" id="{5D68A624-3C43-C87C-84B2-D916423FD104}"/>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3305668" y="279753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stCxn id="79" idx="0"/>
            <a:endCxn id="8" idx="5"/>
          </p:cNvCxnSpPr>
          <p:nvPr/>
        </p:nvCxnSpPr>
        <p:spPr>
          <a:xfrm flipH="1" flipV="1">
            <a:off x="1096318" y="2761335"/>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grpSp>
        <p:nvGrpSpPr>
          <p:cNvPr id="72" name="群組 71">
            <a:extLst>
              <a:ext uri="{FF2B5EF4-FFF2-40B4-BE49-F238E27FC236}">
                <a16:creationId xmlns:a16="http://schemas.microsoft.com/office/drawing/2014/main" id="{C6615EFF-754E-487B-ACA3-EFE25B339222}"/>
              </a:ext>
            </a:extLst>
          </p:cNvPr>
          <p:cNvGrpSpPr/>
          <p:nvPr/>
        </p:nvGrpSpPr>
        <p:grpSpPr>
          <a:xfrm>
            <a:off x="401919" y="3795863"/>
            <a:ext cx="1839368" cy="1052823"/>
            <a:chOff x="401919" y="3795863"/>
            <a:chExt cx="1839368" cy="1052823"/>
          </a:xfrm>
        </p:grpSpPr>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68" name="直線單箭頭接點 67">
              <a:extLst>
                <a:ext uri="{FF2B5EF4-FFF2-40B4-BE49-F238E27FC236}">
                  <a16:creationId xmlns:a16="http://schemas.microsoft.com/office/drawing/2014/main" id="{52438238-B59B-42A9-B315-E6C26D101C8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0CBB4F25-FAE0-47CE-9476-222DC4E4BE2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664C9DE-8C34-4405-AD8D-C5DCC94208A4}"/>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C93288CA-575B-4D5A-97A8-6A23B495FC5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群組 72">
            <a:extLst>
              <a:ext uri="{FF2B5EF4-FFF2-40B4-BE49-F238E27FC236}">
                <a16:creationId xmlns:a16="http://schemas.microsoft.com/office/drawing/2014/main" id="{D1814261-EFC0-4379-8249-47A088C91D5D}"/>
              </a:ext>
            </a:extLst>
          </p:cNvPr>
          <p:cNvGrpSpPr/>
          <p:nvPr/>
        </p:nvGrpSpPr>
        <p:grpSpPr>
          <a:xfrm>
            <a:off x="2678131" y="3778933"/>
            <a:ext cx="1839368" cy="1052823"/>
            <a:chOff x="401919" y="3795863"/>
            <a:chExt cx="1839368" cy="1052823"/>
          </a:xfrm>
        </p:grpSpPr>
        <p:sp>
          <p:nvSpPr>
            <p:cNvPr id="74" name="矩形 73">
              <a:extLst>
                <a:ext uri="{FF2B5EF4-FFF2-40B4-BE49-F238E27FC236}">
                  <a16:creationId xmlns:a16="http://schemas.microsoft.com/office/drawing/2014/main" id="{8F73439E-AA15-49E3-BD4A-2574D6DAA5C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DAFF3A7-88F5-4F6C-B6E8-FDD3DE40B3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5F190EC-B2C6-4821-B7C8-F35AC5150C2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E8A45A90-5DA8-479A-89EB-AF93CC9907A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41720ACD-D219-4257-A640-2044677F437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8CB2D528-53F3-48C5-A6B4-DD95F4002CC3}"/>
              </a:ext>
            </a:extLst>
          </p:cNvPr>
          <p:cNvGrpSpPr/>
          <p:nvPr/>
        </p:nvGrpSpPr>
        <p:grpSpPr>
          <a:xfrm>
            <a:off x="4922247" y="3789527"/>
            <a:ext cx="1839368" cy="1052823"/>
            <a:chOff x="401919" y="3795863"/>
            <a:chExt cx="1839368" cy="1052823"/>
          </a:xfrm>
        </p:grpSpPr>
        <p:sp>
          <p:nvSpPr>
            <p:cNvPr id="85" name="矩形 84">
              <a:extLst>
                <a:ext uri="{FF2B5EF4-FFF2-40B4-BE49-F238E27FC236}">
                  <a16:creationId xmlns:a16="http://schemas.microsoft.com/office/drawing/2014/main" id="{9AF36B4E-DD67-4C98-A176-BBFEDC0E5B0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91" name="直線單箭頭接點 90">
              <a:extLst>
                <a:ext uri="{FF2B5EF4-FFF2-40B4-BE49-F238E27FC236}">
                  <a16:creationId xmlns:a16="http://schemas.microsoft.com/office/drawing/2014/main" id="{A3C644F0-29FC-4B73-B6C6-DD1FFAA807D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A6989746-2DFF-4BD2-970C-C4042B8AFBD7}"/>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680C69BD-9560-41AC-A798-E5C37B28CA4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F35ACFFC-954A-4989-A14B-D53710902B79}"/>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群組 94">
            <a:extLst>
              <a:ext uri="{FF2B5EF4-FFF2-40B4-BE49-F238E27FC236}">
                <a16:creationId xmlns:a16="http://schemas.microsoft.com/office/drawing/2014/main" id="{D76E44D6-E312-48F0-90A7-5615C969912B}"/>
              </a:ext>
            </a:extLst>
          </p:cNvPr>
          <p:cNvGrpSpPr/>
          <p:nvPr/>
        </p:nvGrpSpPr>
        <p:grpSpPr>
          <a:xfrm>
            <a:off x="7174951" y="3803115"/>
            <a:ext cx="1839368" cy="1052823"/>
            <a:chOff x="401919" y="3795863"/>
            <a:chExt cx="1839368" cy="1052823"/>
          </a:xfrm>
        </p:grpSpPr>
        <p:sp>
          <p:nvSpPr>
            <p:cNvPr id="96" name="矩形 95">
              <a:extLst>
                <a:ext uri="{FF2B5EF4-FFF2-40B4-BE49-F238E27FC236}">
                  <a16:creationId xmlns:a16="http://schemas.microsoft.com/office/drawing/2014/main" id="{65DD6379-8212-4BDA-B4E6-E57CD5E1745D}"/>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102" name="直線單箭頭接點 101">
              <a:extLst>
                <a:ext uri="{FF2B5EF4-FFF2-40B4-BE49-F238E27FC236}">
                  <a16:creationId xmlns:a16="http://schemas.microsoft.com/office/drawing/2014/main" id="{A48E0C3E-FBB9-4B40-9F64-3B9FE0831CEE}"/>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0DFA8C1-6BC0-4E93-840C-B93FE76B7B30}"/>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087606D6-E0D9-4CD8-ACB6-15DBFF7885B0}"/>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A04529C-051D-4BCF-9694-8B87968EE1DD}"/>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78" idx="0"/>
            <a:endCxn id="114" idx="4"/>
          </p:cNvCxnSpPr>
          <p:nvPr/>
        </p:nvCxnSpPr>
        <p:spPr>
          <a:xfrm flipV="1">
            <a:off x="3003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78" idx="0"/>
            <a:endCxn id="111" idx="4"/>
          </p:cNvCxnSpPr>
          <p:nvPr/>
        </p:nvCxnSpPr>
        <p:spPr>
          <a:xfrm flipV="1">
            <a:off x="3003616" y="2805020"/>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78" idx="0"/>
            <a:endCxn id="108" idx="4"/>
          </p:cNvCxnSpPr>
          <p:nvPr/>
        </p:nvCxnSpPr>
        <p:spPr>
          <a:xfrm flipV="1">
            <a:off x="3003616" y="2796162"/>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1032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66594"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66594" y="2189234"/>
                <a:ext cx="572208" cy="385555"/>
              </a:xfrm>
              <a:prstGeom prst="rect">
                <a:avLst/>
              </a:prstGeom>
              <a:blipFill>
                <a:blip r:embed="rId19"/>
                <a:stretch>
                  <a:fillRect l="-6383" t="-14286" r="-2553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39192"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39192" y="2189234"/>
                <a:ext cx="572208" cy="385555"/>
              </a:xfrm>
              <a:prstGeom prst="rect">
                <a:avLst/>
              </a:prstGeom>
              <a:blipFill>
                <a:blip r:embed="rId20"/>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0390"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0390" y="2189234"/>
                <a:ext cx="572208" cy="385555"/>
              </a:xfrm>
              <a:prstGeom prst="rect">
                <a:avLst/>
              </a:prstGeom>
              <a:blipFill>
                <a:blip r:embed="rId21"/>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46255" y="2205457"/>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46255" y="2205457"/>
                <a:ext cx="572208" cy="385555"/>
              </a:xfrm>
              <a:prstGeom prst="rect">
                <a:avLst/>
              </a:prstGeom>
              <a:blipFill>
                <a:blip r:embed="rId22"/>
                <a:stretch>
                  <a:fillRect l="-6383" t="-15873" r="-2553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2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2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2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26"/>
                <a:stretch>
                  <a:fillRect/>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3225911" y="1277296"/>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1860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1711638" y="2567444"/>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4123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3974217" y="2575022"/>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6384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6235640" y="2591012"/>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8614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8465740" y="2607695"/>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1869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4123304" y="1598271"/>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6382507" y="1544948"/>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8613577" y="1564945"/>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1155001"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3448691"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5679003"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7883672"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3802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6440612" y="418708"/>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rPr>
                        <m:t>=</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b="0" i="1" smtClean="0">
                                  <a:latin typeface="Cambria Math" panose="02040503050406030204" pitchFamily="18" charset="0"/>
                                </a:rPr>
                                <m:t>2</m:t>
                              </m:r>
                              <m:r>
                                <a:rPr lang="en-US" altLang="zh-TW" sz="2800" i="1">
                                  <a:latin typeface="Cambria Math" panose="02040503050406030204" pitchFamily="18" charset="0"/>
                                </a:rPr>
                                <m:t>,</m:t>
                              </m:r>
                              <m:r>
                                <a:rPr lang="en-US" altLang="zh-TW" sz="2800" b="0" i="1" smtClean="0">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b="0" i="1" smtClean="0">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6440612" y="418708"/>
                <a:ext cx="2407647" cy="1045543"/>
              </a:xfrm>
              <a:prstGeom prst="rect">
                <a:avLst/>
              </a:prstGeom>
              <a:blipFill>
                <a:blip r:embed="rId28"/>
                <a:stretch>
                  <a:fillRect/>
                </a:stretch>
              </a:blipFill>
            </p:spPr>
            <p:txBody>
              <a:bodyPr/>
              <a:lstStyle/>
              <a:p>
                <a:r>
                  <a:rPr lang="zh-TW" altLang="en-US">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1861006"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矩形 125">
            <a:extLst>
              <a:ext uri="{FF2B5EF4-FFF2-40B4-BE49-F238E27FC236}">
                <a16:creationId xmlns:a16="http://schemas.microsoft.com/office/drawing/2014/main" id="{6C6F4AAC-A0AD-4D0F-9C75-DF586FBCCC4B}"/>
              </a:ext>
            </a:extLst>
          </p:cNvPr>
          <p:cNvSpPr/>
          <p:nvPr/>
        </p:nvSpPr>
        <p:spPr>
          <a:xfrm>
            <a:off x="2745405" y="3675870"/>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TextBox 8">
            <a:extLst>
              <a:ext uri="{FF2B5EF4-FFF2-40B4-BE49-F238E27FC236}">
                <a16:creationId xmlns:a16="http://schemas.microsoft.com/office/drawing/2014/main" id="{77F3D914-72B3-CA6B-FB26-2E4AD64F527C}"/>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29" name="文字方塊 1">
            <a:extLst>
              <a:ext uri="{FF2B5EF4-FFF2-40B4-BE49-F238E27FC236}">
                <a16:creationId xmlns:a16="http://schemas.microsoft.com/office/drawing/2014/main" id="{4145D6A0-416E-E8B4-26C1-4AF32665E238}"/>
              </a:ext>
            </a:extLst>
          </p:cNvPr>
          <p:cNvSpPr txBox="1"/>
          <p:nvPr/>
        </p:nvSpPr>
        <p:spPr>
          <a:xfrm>
            <a:off x="154207" y="683404"/>
            <a:ext cx="6228006" cy="369332"/>
          </a:xfrm>
          <a:prstGeom prst="rect">
            <a:avLst/>
          </a:prstGeom>
          <a:noFill/>
        </p:spPr>
        <p:txBody>
          <a:bodyPr wrap="square" rtlCol="0">
            <a:spAutoFit/>
          </a:bodyPr>
          <a:lstStyle/>
          <a:p>
            <a:r>
              <a:rPr lang="de-DE" altLang="zh-TW" dirty="0">
                <a:solidFill>
                  <a:srgbClr val="0070C0"/>
                </a:solidFill>
                <a:latin typeface="微軟正黑體" panose="020B0604030504040204" pitchFamily="34" charset="-120"/>
                <a:ea typeface="微軟正黑體" panose="020B0604030504040204" pitchFamily="34" charset="-120"/>
              </a:rPr>
              <a:t>Take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de-DE" altLang="zh-TW"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query q, </a:t>
            </a:r>
            <a:r>
              <a:rPr lang="de-DE" altLang="zh-TW" dirty="0" err="1">
                <a:solidFill>
                  <a:srgbClr val="0070C0"/>
                </a:solidFill>
                <a:latin typeface="微軟正黑體" panose="020B0604030504040204" pitchFamily="34" charset="-120"/>
                <a:ea typeface="微軟正黑體" panose="020B0604030504040204" pitchFamily="34" charset="-120"/>
              </a:rPr>
              <a:t>go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to</a:t>
            </a:r>
            <a:r>
              <a:rPr lang="de-DE" altLang="zh-TW" dirty="0">
                <a:solidFill>
                  <a:srgbClr val="0070C0"/>
                </a:solidFill>
                <a:latin typeface="微軟正黑體" panose="020B0604030504040204" pitchFamily="34" charset="-120"/>
                <a:ea typeface="微軟正黑體" panose="020B0604030504040204" pitchFamily="34" charset="-120"/>
              </a:rPr>
              <a:t> </a:t>
            </a:r>
            <a:r>
              <a:rPr lang="de-DE" altLang="zh-TW" dirty="0" err="1">
                <a:solidFill>
                  <a:srgbClr val="0070C0"/>
                </a:solidFill>
                <a:latin typeface="微軟正黑體" panose="020B0604030504040204" pitchFamily="34" charset="-120"/>
                <a:ea typeface="微軟正黑體" panose="020B0604030504040204" pitchFamily="34" charset="-120"/>
              </a:rPr>
              <a:t>each</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key k,</a:t>
            </a:r>
            <a:r>
              <a:rPr lang="en-US" altLang="zh-TW" dirty="0">
                <a:solidFill>
                  <a:srgbClr val="0070C0"/>
                </a:solidFill>
                <a:latin typeface="+mj-lt"/>
                <a:ea typeface="微軟正黑體" panose="020B0604030504040204" pitchFamily="34" charset="-120"/>
              </a:rPr>
              <a:t> </a:t>
            </a:r>
            <a:r>
              <a:rPr lang="de-DE" altLang="zh-TW" dirty="0">
                <a:solidFill>
                  <a:srgbClr val="0070C0"/>
                </a:solidFill>
                <a:latin typeface="微軟正黑體" panose="020B0604030504040204" pitchFamily="34" charset="-120"/>
                <a:ea typeface="微軟正黑體" panose="020B0604030504040204" pitchFamily="34" charset="-120"/>
              </a:rPr>
              <a:t>do</a:t>
            </a:r>
            <a:r>
              <a:rPr lang="zh-TW" altLang="en-US" dirty="0">
                <a:solidFill>
                  <a:srgbClr val="0070C0"/>
                </a:solidFill>
                <a:latin typeface="微軟正黑體" panose="020B0604030504040204" pitchFamily="34" charset="-120"/>
                <a:ea typeface="微軟正黑體" panose="020B0604030504040204" pitchFamily="34" charset="-120"/>
              </a:rPr>
              <a:t> </a:t>
            </a:r>
            <a:r>
              <a:rPr lang="en-US" altLang="zh-TW" dirty="0">
                <a:solidFill>
                  <a:srgbClr val="0070C0"/>
                </a:solidFill>
                <a:ea typeface="微軟正黑體" panose="020B0604030504040204" pitchFamily="34" charset="-120"/>
              </a:rPr>
              <a:t>attention</a:t>
            </a:r>
            <a:r>
              <a:rPr lang="en-US" altLang="zh-TW" dirty="0">
                <a:solidFill>
                  <a:srgbClr val="0070C0"/>
                </a:solidFill>
                <a:latin typeface="微軟正黑體" panose="020B0604030504040204" pitchFamily="34" charset="-120"/>
                <a:ea typeface="微軟正黑體" panose="020B0604030504040204" pitchFamily="34" charset="-120"/>
              </a:rPr>
              <a:t> </a:t>
            </a:r>
            <a:endParaRPr lang="zh-TW" altLang="en-US"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73249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8" grpId="0" animBg="1"/>
      <p:bldP spid="111" grpId="0" animBg="1"/>
      <p:bldP spid="114" grpId="0" animBg="1"/>
      <p:bldP spid="132" grpId="0"/>
      <p:bldP spid="134" grpId="0"/>
      <p:bldP spid="138" grpId="0"/>
      <p:bldP spid="139" grpId="0"/>
      <p:bldP spid="46" grpId="0"/>
      <p:bldP spid="1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56923E-F368-37D9-3CE8-A64CF9039312}"/>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3" name="Rectangle 12">
            <a:extLst>
              <a:ext uri="{FF2B5EF4-FFF2-40B4-BE49-F238E27FC236}">
                <a16:creationId xmlns:a16="http://schemas.microsoft.com/office/drawing/2014/main" id="{23632719-E84A-EEDD-59A3-DF00EC1F8107}"/>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grpSp>
        <p:nvGrpSpPr>
          <p:cNvPr id="3" name="群組 2">
            <a:extLst>
              <a:ext uri="{FF2B5EF4-FFF2-40B4-BE49-F238E27FC236}">
                <a16:creationId xmlns:a16="http://schemas.microsoft.com/office/drawing/2014/main" id="{86C6E4AF-BD58-4F31-89E7-9075631CEFD2}"/>
              </a:ext>
            </a:extLst>
          </p:cNvPr>
          <p:cNvGrpSpPr/>
          <p:nvPr/>
        </p:nvGrpSpPr>
        <p:grpSpPr>
          <a:xfrm>
            <a:off x="988440" y="4874027"/>
            <a:ext cx="715161" cy="1669208"/>
            <a:chOff x="988440" y="4874027"/>
            <a:chExt cx="715161" cy="1669208"/>
          </a:xfrm>
        </p:grpSpPr>
        <p:sp>
          <p:nvSpPr>
            <p:cNvPr id="4" name="矩形 3">
              <a:extLst>
                <a:ext uri="{FF2B5EF4-FFF2-40B4-BE49-F238E27FC236}">
                  <a16:creationId xmlns:a16="http://schemas.microsoft.com/office/drawing/2014/main" id="{7C069440-4382-40DE-A0E7-0D062A98F2E9}"/>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FA0B02C-4778-48B3-B13E-F87994588CE0}"/>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FD61BD0A-FFD0-4B61-9B91-2BAE0BBBF6BF}"/>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字方塊 56">
                  <a:extLst>
                    <a:ext uri="{FF2B5EF4-FFF2-40B4-BE49-F238E27FC236}">
                      <a16:creationId xmlns:a16="http://schemas.microsoft.com/office/drawing/2014/main" id="{18CDA245-ACBA-4F13-9207-26A251A70F12}"/>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57" name="文字方塊 56">
                  <a:extLst>
                    <a:ext uri="{FF2B5EF4-FFF2-40B4-BE49-F238E27FC236}">
                      <a16:creationId xmlns:a16="http://schemas.microsoft.com/office/drawing/2014/main" id="{18CDA245-ACBA-4F13-9207-26A251A70F12}"/>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4" name="群組 13">
            <a:extLst>
              <a:ext uri="{FF2B5EF4-FFF2-40B4-BE49-F238E27FC236}">
                <a16:creationId xmlns:a16="http://schemas.microsoft.com/office/drawing/2014/main" id="{4E2239E7-C8FB-4B4B-BAA0-DE4001CAE0F5}"/>
              </a:ext>
            </a:extLst>
          </p:cNvPr>
          <p:cNvGrpSpPr/>
          <p:nvPr/>
        </p:nvGrpSpPr>
        <p:grpSpPr>
          <a:xfrm>
            <a:off x="3225911" y="4874026"/>
            <a:ext cx="715161" cy="1669209"/>
            <a:chOff x="3049476" y="4874026"/>
            <a:chExt cx="715161" cy="1669209"/>
          </a:xfrm>
        </p:grpSpPr>
        <p:sp>
          <p:nvSpPr>
            <p:cNvPr id="5" name="矩形 4">
              <a:extLst>
                <a:ext uri="{FF2B5EF4-FFF2-40B4-BE49-F238E27FC236}">
                  <a16:creationId xmlns:a16="http://schemas.microsoft.com/office/drawing/2014/main" id="{181D0572-D8B6-4E66-AB3C-12C7E1A82602}"/>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8C4E7D3F-095D-469F-82B0-50E070FCCCBB}"/>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8" name="直線單箭頭接點 17">
              <a:extLst>
                <a:ext uri="{FF2B5EF4-FFF2-40B4-BE49-F238E27FC236}">
                  <a16:creationId xmlns:a16="http://schemas.microsoft.com/office/drawing/2014/main" id="{B5410201-ED71-4028-8214-216563732C6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70B85629-FCA1-47CE-8B47-76CB51418A38}"/>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58" name="文字方塊 57">
                  <a:extLst>
                    <a:ext uri="{FF2B5EF4-FFF2-40B4-BE49-F238E27FC236}">
                      <a16:creationId xmlns:a16="http://schemas.microsoft.com/office/drawing/2014/main" id="{70B85629-FCA1-47CE-8B47-76CB51418A38}"/>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EB8F23F9-FEC6-4585-BECE-FE043A5FF072}"/>
              </a:ext>
            </a:extLst>
          </p:cNvPr>
          <p:cNvGrpSpPr/>
          <p:nvPr/>
        </p:nvGrpSpPr>
        <p:grpSpPr>
          <a:xfrm>
            <a:off x="5463382" y="4888896"/>
            <a:ext cx="715161" cy="1669209"/>
            <a:chOff x="5344903" y="4888896"/>
            <a:chExt cx="715161" cy="1669209"/>
          </a:xfrm>
        </p:grpSpPr>
        <p:sp>
          <p:nvSpPr>
            <p:cNvPr id="12" name="矩形 11">
              <a:extLst>
                <a:ext uri="{FF2B5EF4-FFF2-40B4-BE49-F238E27FC236}">
                  <a16:creationId xmlns:a16="http://schemas.microsoft.com/office/drawing/2014/main" id="{D8505025-F892-4D05-B3EE-E7F69671238B}"/>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8EE88615-E2AD-41C2-95AE-03FC464AEE26}"/>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4B271D4-A2BB-42EC-9FBB-2A503D08BD94}"/>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9" name="文字方塊 58">
                  <a:extLst>
                    <a:ext uri="{FF2B5EF4-FFF2-40B4-BE49-F238E27FC236}">
                      <a16:creationId xmlns:a16="http://schemas.microsoft.com/office/drawing/2014/main" id="{09A6DE2E-259B-4DE8-8D3E-AFD53E13A52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9" name="文字方塊 58">
                  <a:extLst>
                    <a:ext uri="{FF2B5EF4-FFF2-40B4-BE49-F238E27FC236}">
                      <a16:creationId xmlns:a16="http://schemas.microsoft.com/office/drawing/2014/main" id="{09A6DE2E-259B-4DE8-8D3E-AFD53E13A52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22" name="群組 21">
            <a:extLst>
              <a:ext uri="{FF2B5EF4-FFF2-40B4-BE49-F238E27FC236}">
                <a16:creationId xmlns:a16="http://schemas.microsoft.com/office/drawing/2014/main" id="{4533AF47-92D8-4B4A-80A2-EB67CB250EEE}"/>
              </a:ext>
            </a:extLst>
          </p:cNvPr>
          <p:cNvGrpSpPr/>
          <p:nvPr/>
        </p:nvGrpSpPr>
        <p:grpSpPr>
          <a:xfrm>
            <a:off x="7700853" y="4905697"/>
            <a:ext cx="715161" cy="1669209"/>
            <a:chOff x="7700853" y="4905697"/>
            <a:chExt cx="715161" cy="1669209"/>
          </a:xfrm>
        </p:grpSpPr>
        <p:sp>
          <p:nvSpPr>
            <p:cNvPr id="7" name="矩形 6">
              <a:extLst>
                <a:ext uri="{FF2B5EF4-FFF2-40B4-BE49-F238E27FC236}">
                  <a16:creationId xmlns:a16="http://schemas.microsoft.com/office/drawing/2014/main" id="{293733A0-2725-4CFC-8FBB-92EA2F2C6A53}"/>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6" name="直線單箭頭接點 15">
              <a:extLst>
                <a:ext uri="{FF2B5EF4-FFF2-40B4-BE49-F238E27FC236}">
                  <a16:creationId xmlns:a16="http://schemas.microsoft.com/office/drawing/2014/main" id="{22AC02A9-CD80-49BB-8BD0-08AEE4BB3DA0}"/>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73B422D6-17F7-458F-BACB-DF01A1FFE19F}"/>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0C709CFC-6FFF-4FD8-8E04-CD1F34B0DDF8}"/>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0C709CFC-6FFF-4FD8-8E04-CD1F34B0DDF8}"/>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6"/>
                  <a:stretch>
                    <a:fillRect/>
                  </a:stretch>
                </a:blipFill>
              </p:spPr>
              <p:txBody>
                <a:bodyPr/>
                <a:lstStyle/>
                <a:p>
                  <a:r>
                    <a:rPr lang="zh-TW" altLang="en-US">
                      <a:noFill/>
                    </a:rPr>
                    <a:t> </a:t>
                  </a:r>
                </a:p>
              </p:txBody>
            </p:sp>
          </mc:Fallback>
        </mc:AlternateContent>
      </p:grp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B249C74F-1BCC-40EA-88CC-58CB0BFE0B6E}"/>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B249C74F-1BCC-40EA-88CC-58CB0BFE0B6E}"/>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D52FDE77-DA0C-4287-9AC6-C3BF462C9E0E}"/>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D52FDE77-DA0C-4287-9AC6-C3BF462C9E0E}"/>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CDC5C4F6-6227-4CC2-91C5-85BC49507550}"/>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CDC5C4F6-6227-4CC2-91C5-85BC49507550}"/>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5B93F637-5784-4D08-A629-B36257DE3427}"/>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5B93F637-5784-4D08-A629-B36257DE3427}"/>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10"/>
                <a:stretch>
                  <a:fillRect/>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973803" y="1240834"/>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1"/>
                  <a:stretch>
                    <a:fillRect/>
                  </a:stretch>
                </a:blipFill>
              </p:spPr>
              <p:txBody>
                <a:bodyPr/>
                <a:lstStyle/>
                <a:p>
                  <a:r>
                    <a:rPr lang="zh-TW" altLang="en-US">
                      <a:noFill/>
                    </a:rPr>
                    <a:t> </a:t>
                  </a:r>
                </a:p>
              </p:txBody>
            </p:sp>
          </mc:Fallback>
        </mc:AlternateContent>
      </p:grpSp>
      <p:grpSp>
        <p:nvGrpSpPr>
          <p:cNvPr id="127" name="群組 126">
            <a:extLst>
              <a:ext uri="{FF2B5EF4-FFF2-40B4-BE49-F238E27FC236}">
                <a16:creationId xmlns:a16="http://schemas.microsoft.com/office/drawing/2014/main" id="{3F924E1F-53CC-43F0-8511-615D5577DBCD}"/>
              </a:ext>
            </a:extLst>
          </p:cNvPr>
          <p:cNvGrpSpPr/>
          <p:nvPr/>
        </p:nvGrpSpPr>
        <p:grpSpPr>
          <a:xfrm>
            <a:off x="3225910" y="1240834"/>
            <a:ext cx="715161" cy="605813"/>
            <a:chOff x="635402" y="1337615"/>
            <a:chExt cx="715161" cy="605813"/>
          </a:xfrm>
        </p:grpSpPr>
        <p:sp>
          <p:nvSpPr>
            <p:cNvPr id="130" name="矩形 129">
              <a:extLst>
                <a:ext uri="{FF2B5EF4-FFF2-40B4-BE49-F238E27FC236}">
                  <a16:creationId xmlns:a16="http://schemas.microsoft.com/office/drawing/2014/main" id="{E856FB97-1C13-4B7D-AFFD-B52148D2A395}"/>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8835FF1A-10F6-4B3D-864D-2DB482AFC96A}"/>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8835FF1A-10F6-4B3D-864D-2DB482AFC96A}"/>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2"/>
                  <a:stretch>
                    <a:fillRect/>
                  </a:stretch>
                </a:blipFill>
              </p:spPr>
              <p:txBody>
                <a:bodyPr/>
                <a:lstStyle/>
                <a:p>
                  <a:r>
                    <a:rPr lang="zh-TW" altLang="en-US">
                      <a:noFill/>
                    </a:rPr>
                    <a:t> </a:t>
                  </a:r>
                </a:p>
              </p:txBody>
            </p:sp>
          </mc:Fallback>
        </mc:AlternateContent>
      </p:grpSp>
      <p:grpSp>
        <p:nvGrpSpPr>
          <p:cNvPr id="165" name="群組 164">
            <a:extLst>
              <a:ext uri="{FF2B5EF4-FFF2-40B4-BE49-F238E27FC236}">
                <a16:creationId xmlns:a16="http://schemas.microsoft.com/office/drawing/2014/main" id="{35101770-E9BF-4A30-BBAB-3BBCB80B0438}"/>
              </a:ext>
            </a:extLst>
          </p:cNvPr>
          <p:cNvGrpSpPr/>
          <p:nvPr/>
        </p:nvGrpSpPr>
        <p:grpSpPr>
          <a:xfrm>
            <a:off x="5479166" y="1240834"/>
            <a:ext cx="715161" cy="605813"/>
            <a:chOff x="635402" y="1337615"/>
            <a:chExt cx="715161" cy="605813"/>
          </a:xfrm>
        </p:grpSpPr>
        <p:sp>
          <p:nvSpPr>
            <p:cNvPr id="166" name="矩形 165">
              <a:extLst>
                <a:ext uri="{FF2B5EF4-FFF2-40B4-BE49-F238E27FC236}">
                  <a16:creationId xmlns:a16="http://schemas.microsoft.com/office/drawing/2014/main" id="{74B163B2-C828-42DE-8A3F-8D54CD603314}"/>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677D01A2-6423-4A4F-A182-97E91CF290E0}"/>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677D01A2-6423-4A4F-A182-97E91CF290E0}"/>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3"/>
                  <a:stretch>
                    <a:fillRect/>
                  </a:stretch>
                </a:blipFill>
              </p:spPr>
              <p:txBody>
                <a:bodyPr/>
                <a:lstStyle/>
                <a:p>
                  <a:r>
                    <a:rPr lang="zh-TW" altLang="en-US">
                      <a:noFill/>
                    </a:rPr>
                    <a:t> </a:t>
                  </a:r>
                </a:p>
              </p:txBody>
            </p:sp>
          </mc:Fallback>
        </mc:AlternateContent>
      </p:grpSp>
      <p:grpSp>
        <p:nvGrpSpPr>
          <p:cNvPr id="168" name="群組 167">
            <a:extLst>
              <a:ext uri="{FF2B5EF4-FFF2-40B4-BE49-F238E27FC236}">
                <a16:creationId xmlns:a16="http://schemas.microsoft.com/office/drawing/2014/main" id="{3CECDA15-B6BE-452D-A0D6-FCF708686119}"/>
              </a:ext>
            </a:extLst>
          </p:cNvPr>
          <p:cNvGrpSpPr/>
          <p:nvPr/>
        </p:nvGrpSpPr>
        <p:grpSpPr>
          <a:xfrm>
            <a:off x="7726840" y="1240834"/>
            <a:ext cx="715161" cy="605813"/>
            <a:chOff x="635402" y="1337615"/>
            <a:chExt cx="715161" cy="605813"/>
          </a:xfrm>
        </p:grpSpPr>
        <p:sp>
          <p:nvSpPr>
            <p:cNvPr id="169" name="矩形 168">
              <a:extLst>
                <a:ext uri="{FF2B5EF4-FFF2-40B4-BE49-F238E27FC236}">
                  <a16:creationId xmlns:a16="http://schemas.microsoft.com/office/drawing/2014/main" id="{181C4676-175C-4299-88FD-2874B615CE12}"/>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0" name="文字方塊 169">
                  <a:extLst>
                    <a:ext uri="{FF2B5EF4-FFF2-40B4-BE49-F238E27FC236}">
                      <a16:creationId xmlns:a16="http://schemas.microsoft.com/office/drawing/2014/main" id="{7D5C1436-70E5-4E14-9DC9-8DBE41E8143D}"/>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70" name="文字方塊 169">
                  <a:extLst>
                    <a:ext uri="{FF2B5EF4-FFF2-40B4-BE49-F238E27FC236}">
                      <a16:creationId xmlns:a16="http://schemas.microsoft.com/office/drawing/2014/main" id="{7D5C1436-70E5-4E14-9DC9-8DBE41E8143D}"/>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4"/>
                  <a:stretch>
                    <a:fillRect/>
                  </a:stretch>
                </a:blipFill>
              </p:spPr>
              <p:txBody>
                <a:bodyPr/>
                <a:lstStyle/>
                <a:p>
                  <a:r>
                    <a:rPr lang="zh-TW" altLang="en-US">
                      <a:noFill/>
                    </a:rPr>
                    <a:t> </a:t>
                  </a:r>
                </a:p>
              </p:txBody>
            </p:sp>
          </mc:Fallback>
        </mc:AlternateContent>
      </p:grpSp>
      <p:cxnSp>
        <p:nvCxnSpPr>
          <p:cNvPr id="26" name="直線單箭頭接點 25">
            <a:extLst>
              <a:ext uri="{FF2B5EF4-FFF2-40B4-BE49-F238E27FC236}">
                <a16:creationId xmlns:a16="http://schemas.microsoft.com/office/drawing/2014/main" id="{81E1C871-F2F8-42AC-AFD4-4480852594D4}"/>
              </a:ext>
            </a:extLst>
          </p:cNvPr>
          <p:cNvCxnSpPr>
            <a:cxnSpLocks/>
          </p:cNvCxnSpPr>
          <p:nvPr/>
        </p:nvCxnSpPr>
        <p:spPr>
          <a:xfrm flipV="1">
            <a:off x="1297111" y="4221844"/>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928F8359-9B7D-4FFA-9B74-F8A416D3D75A}"/>
              </a:ext>
            </a:extLst>
          </p:cNvPr>
          <p:cNvCxnSpPr>
            <a:cxnSpLocks/>
          </p:cNvCxnSpPr>
          <p:nvPr/>
        </p:nvCxnSpPr>
        <p:spPr>
          <a:xfrm flipV="1">
            <a:off x="3573350" y="4206973"/>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單箭頭接點 171">
            <a:extLst>
              <a:ext uri="{FF2B5EF4-FFF2-40B4-BE49-F238E27FC236}">
                <a16:creationId xmlns:a16="http://schemas.microsoft.com/office/drawing/2014/main" id="{12007D41-3006-4F26-B4D8-013A88FF0356}"/>
              </a:ext>
            </a:extLst>
          </p:cNvPr>
          <p:cNvCxnSpPr>
            <a:cxnSpLocks/>
          </p:cNvCxnSpPr>
          <p:nvPr/>
        </p:nvCxnSpPr>
        <p:spPr>
          <a:xfrm flipV="1">
            <a:off x="5819414" y="4206973"/>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直線單箭頭接點 172">
            <a:extLst>
              <a:ext uri="{FF2B5EF4-FFF2-40B4-BE49-F238E27FC236}">
                <a16:creationId xmlns:a16="http://schemas.microsoft.com/office/drawing/2014/main" id="{3257D38D-DDB0-4B9B-A616-B831B12CF273}"/>
              </a:ext>
            </a:extLst>
          </p:cNvPr>
          <p:cNvCxnSpPr>
            <a:cxnSpLocks/>
          </p:cNvCxnSpPr>
          <p:nvPr/>
        </p:nvCxnSpPr>
        <p:spPr>
          <a:xfrm flipV="1">
            <a:off x="8069550" y="4221844"/>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線單箭頭接點 173">
            <a:extLst>
              <a:ext uri="{FF2B5EF4-FFF2-40B4-BE49-F238E27FC236}">
                <a16:creationId xmlns:a16="http://schemas.microsoft.com/office/drawing/2014/main" id="{09BFFDEF-F097-4DAF-AFF3-D52E7272D0B7}"/>
              </a:ext>
            </a:extLst>
          </p:cNvPr>
          <p:cNvCxnSpPr>
            <a:cxnSpLocks/>
          </p:cNvCxnSpPr>
          <p:nvPr/>
        </p:nvCxnSpPr>
        <p:spPr>
          <a:xfrm flipV="1">
            <a:off x="1297541" y="1861518"/>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單箭頭接點 174">
            <a:extLst>
              <a:ext uri="{FF2B5EF4-FFF2-40B4-BE49-F238E27FC236}">
                <a16:creationId xmlns:a16="http://schemas.microsoft.com/office/drawing/2014/main" id="{61AA3BCF-DB0E-4501-9FA2-B5837F2AC9E3}"/>
              </a:ext>
            </a:extLst>
          </p:cNvPr>
          <p:cNvCxnSpPr>
            <a:cxnSpLocks/>
          </p:cNvCxnSpPr>
          <p:nvPr/>
        </p:nvCxnSpPr>
        <p:spPr>
          <a:xfrm flipV="1">
            <a:off x="3573780" y="1846647"/>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單箭頭接點 175">
            <a:extLst>
              <a:ext uri="{FF2B5EF4-FFF2-40B4-BE49-F238E27FC236}">
                <a16:creationId xmlns:a16="http://schemas.microsoft.com/office/drawing/2014/main" id="{3599C019-F49D-4A27-9C38-8D468A843A22}"/>
              </a:ext>
            </a:extLst>
          </p:cNvPr>
          <p:cNvCxnSpPr>
            <a:cxnSpLocks/>
          </p:cNvCxnSpPr>
          <p:nvPr/>
        </p:nvCxnSpPr>
        <p:spPr>
          <a:xfrm flipV="1">
            <a:off x="5819844" y="1846647"/>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a:extLst>
              <a:ext uri="{FF2B5EF4-FFF2-40B4-BE49-F238E27FC236}">
                <a16:creationId xmlns:a16="http://schemas.microsoft.com/office/drawing/2014/main" id="{D6B72465-DB57-44D7-9747-78256D6C31A1}"/>
              </a:ext>
            </a:extLst>
          </p:cNvPr>
          <p:cNvCxnSpPr>
            <a:cxnSpLocks/>
          </p:cNvCxnSpPr>
          <p:nvPr/>
        </p:nvCxnSpPr>
        <p:spPr>
          <a:xfrm flipV="1">
            <a:off x="8069980" y="1861518"/>
            <a:ext cx="0" cy="6670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BF747593-CDE7-42C8-B6D5-630DD547ACDE}"/>
              </a:ext>
            </a:extLst>
          </p:cNvPr>
          <p:cNvSpPr/>
          <p:nvPr/>
        </p:nvSpPr>
        <p:spPr>
          <a:xfrm>
            <a:off x="606392" y="2464177"/>
            <a:ext cx="8085213" cy="1742796"/>
          </a:xfrm>
          <a:prstGeom prst="roundRect">
            <a:avLst/>
          </a:prstGeom>
          <a:blipFill>
            <a:blip r:embed="rId15"/>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4EEC0C8B-22B3-46EB-9FD4-A8F30CBB4B3D}"/>
                  </a:ext>
                </a:extLst>
              </p:cNvPr>
              <p:cNvSpPr txBox="1"/>
              <p:nvPr/>
            </p:nvSpPr>
            <p:spPr>
              <a:xfrm>
                <a:off x="3232069" y="367725"/>
                <a:ext cx="5538151" cy="461665"/>
              </a:xfrm>
              <a:prstGeom prst="rect">
                <a:avLst/>
              </a:prstGeom>
              <a:noFill/>
            </p:spPr>
            <p:txBody>
              <a:bodyPr wrap="square" rtlCol="0">
                <a:spAutoFit/>
              </a:bodyPr>
              <a:lstStyle/>
              <a:p>
                <a14:m>
                  <m:oMath xmlns:m="http://schemas.openxmlformats.org/officeDocument/2006/math">
                    <m:sSup>
                      <m:sSupPr>
                        <m:ctrlPr>
                          <a:rPr lang="en-US" altLang="zh-TW" sz="2400" i="1" smtClean="0">
                            <a:solidFill>
                              <a:schemeClr val="tx1"/>
                            </a:solidFill>
                            <a:latin typeface="Cambria Math" panose="02040503050406030204" pitchFamily="18" charset="0"/>
                          </a:rPr>
                        </m:ctrlPr>
                      </m:sSupPr>
                      <m:e>
                        <m:r>
                          <a:rPr lang="en-US" altLang="zh-TW" sz="2400" i="1">
                            <a:solidFill>
                              <a:schemeClr val="tx1"/>
                            </a:solidFill>
                            <a:latin typeface="Cambria Math" panose="02040503050406030204" pitchFamily="18" charset="0"/>
                          </a:rPr>
                          <m:t>𝑏</m:t>
                        </m:r>
                      </m:e>
                      <m:sup>
                        <m:r>
                          <a:rPr lang="en-US" altLang="zh-TW" sz="2400" b="0" i="1" smtClean="0">
                            <a:solidFill>
                              <a:schemeClr val="tx1"/>
                            </a:solidFill>
                            <a:latin typeface="Cambria Math" panose="02040503050406030204" pitchFamily="18" charset="0"/>
                          </a:rPr>
                          <m:t>1</m:t>
                        </m:r>
                      </m:sup>
                    </m:sSup>
                  </m:oMath>
                </a14:m>
                <a:r>
                  <a:rPr lang="en-US" altLang="zh-TW" sz="2400" dirty="0">
                    <a:solidFill>
                      <a:schemeClr val="tx1"/>
                    </a:solidFill>
                  </a:rPr>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b="0" i="1" smtClean="0">
                            <a:latin typeface="Cambria Math" panose="02040503050406030204" pitchFamily="18" charset="0"/>
                          </a:rPr>
                          <m:t>2</m:t>
                        </m:r>
                      </m:sup>
                    </m:sSup>
                  </m:oMath>
                </a14:m>
                <a:r>
                  <a:rPr lang="en-US" altLang="zh-TW" sz="2400" dirty="0">
                    <a:solidFill>
                      <a:schemeClr val="tx1"/>
                    </a:solidFill>
                  </a:rPr>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b="0" i="1" smtClean="0">
                            <a:latin typeface="Cambria Math" panose="02040503050406030204" pitchFamily="18" charset="0"/>
                          </a:rPr>
                          <m:t>3</m:t>
                        </m:r>
                      </m:sup>
                    </m:sSup>
                  </m:oMath>
                </a14:m>
                <a:r>
                  <a:rPr lang="en-US" altLang="zh-TW" sz="2400" dirty="0">
                    <a:solidFill>
                      <a:schemeClr val="tx1"/>
                    </a:solidFill>
                  </a:rPr>
                  <a:t>,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b="0" i="1" smtClean="0">
                            <a:latin typeface="Cambria Math" panose="02040503050406030204" pitchFamily="18" charset="0"/>
                          </a:rPr>
                          <m:t>4</m:t>
                        </m:r>
                      </m:sup>
                    </m:sSup>
                  </m:oMath>
                </a14:m>
                <a:r>
                  <a:rPr lang="zh-TW" altLang="en-US" sz="2400" dirty="0">
                    <a:solidFill>
                      <a:schemeClr val="tx1"/>
                    </a:solidFill>
                  </a:rPr>
                  <a:t> </a:t>
                </a:r>
                <a:r>
                  <a:rPr lang="en-US" altLang="zh-TW" sz="2400" dirty="0"/>
                  <a:t>can be computed in parallel </a:t>
                </a:r>
                <a:endParaRPr lang="zh-TW" altLang="en-US" sz="2400" dirty="0">
                  <a:solidFill>
                    <a:schemeClr val="tx1"/>
                  </a:solidFill>
                </a:endParaRPr>
              </a:p>
            </p:txBody>
          </p:sp>
        </mc:Choice>
        <mc:Fallback xmlns="">
          <p:sp>
            <p:nvSpPr>
              <p:cNvPr id="30" name="文字方塊 29">
                <a:extLst>
                  <a:ext uri="{FF2B5EF4-FFF2-40B4-BE49-F238E27FC236}">
                    <a16:creationId xmlns:a16="http://schemas.microsoft.com/office/drawing/2014/main" id="{4EEC0C8B-22B3-46EB-9FD4-A8F30CBB4B3D}"/>
                  </a:ext>
                </a:extLst>
              </p:cNvPr>
              <p:cNvSpPr txBox="1">
                <a:spLocks noRot="1" noChangeAspect="1" noMove="1" noResize="1" noEditPoints="1" noAdjustHandles="1" noChangeArrowheads="1" noChangeShapeType="1" noTextEdit="1"/>
              </p:cNvSpPr>
              <p:nvPr/>
            </p:nvSpPr>
            <p:spPr>
              <a:xfrm>
                <a:off x="3232069" y="367725"/>
                <a:ext cx="5538151" cy="461665"/>
              </a:xfrm>
              <a:prstGeom prst="rect">
                <a:avLst/>
              </a:prstGeom>
              <a:blipFill>
                <a:blip r:embed="rId16"/>
                <a:stretch>
                  <a:fillRect l="-458" t="-10526" r="-1144" b="-28947"/>
                </a:stretch>
              </a:blipFill>
            </p:spPr>
            <p:txBody>
              <a:bodyPr/>
              <a:lstStyle/>
              <a:p>
                <a:r>
                  <a:rPr lang="en-DE">
                    <a:noFill/>
                  </a:rPr>
                  <a:t> </a:t>
                </a:r>
              </a:p>
            </p:txBody>
          </p:sp>
        </mc:Fallback>
      </mc:AlternateContent>
      <p:sp>
        <p:nvSpPr>
          <p:cNvPr id="8" name="TextBox 7">
            <a:extLst>
              <a:ext uri="{FF2B5EF4-FFF2-40B4-BE49-F238E27FC236}">
                <a16:creationId xmlns:a16="http://schemas.microsoft.com/office/drawing/2014/main" id="{787D3F28-CCCF-AFEA-8901-298DB959F349}"/>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7351948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AF3188-117C-30FC-4E8A-1E3E15647450}"/>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5" name="Rectangle 24">
            <a:extLst>
              <a:ext uri="{FF2B5EF4-FFF2-40B4-BE49-F238E27FC236}">
                <a16:creationId xmlns:a16="http://schemas.microsoft.com/office/drawing/2014/main" id="{24D6127C-3967-D7C2-3585-0C9381B8A37D}"/>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 name="矩形 3">
            <a:extLst>
              <a:ext uri="{FF2B5EF4-FFF2-40B4-BE49-F238E27FC236}">
                <a16:creationId xmlns:a16="http://schemas.microsoft.com/office/drawing/2014/main" id="{2948CB27-7A30-4E2F-95E7-CFDB002AF93F}"/>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grpSp>
        <p:nvGrpSpPr>
          <p:cNvPr id="5" name="群組 4">
            <a:extLst>
              <a:ext uri="{FF2B5EF4-FFF2-40B4-BE49-F238E27FC236}">
                <a16:creationId xmlns:a16="http://schemas.microsoft.com/office/drawing/2014/main" id="{DF6AC71B-E600-4B00-99A7-DB92FF59C99A}"/>
              </a:ext>
            </a:extLst>
          </p:cNvPr>
          <p:cNvGrpSpPr/>
          <p:nvPr/>
        </p:nvGrpSpPr>
        <p:grpSpPr>
          <a:xfrm>
            <a:off x="988440" y="4874027"/>
            <a:ext cx="715161" cy="1669208"/>
            <a:chOff x="988440" y="4874027"/>
            <a:chExt cx="715161" cy="1669208"/>
          </a:xfrm>
        </p:grpSpPr>
        <p:sp>
          <p:nvSpPr>
            <p:cNvPr id="6" name="矩形 5">
              <a:extLst>
                <a:ext uri="{FF2B5EF4-FFF2-40B4-BE49-F238E27FC236}">
                  <a16:creationId xmlns:a16="http://schemas.microsoft.com/office/drawing/2014/main" id="{F4317613-ADC7-4620-8D9A-B9F1B88BDF6F}"/>
                </a:ext>
              </a:extLst>
            </p:cNvPr>
            <p:cNvSpPr/>
            <p:nvPr/>
          </p:nvSpPr>
          <p:spPr>
            <a:xfrm>
              <a:off x="1066278" y="48740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EF5FDB1E-CEBE-4567-A9E6-A387C0DB13EB}"/>
                </a:ext>
              </a:extLst>
            </p:cNvPr>
            <p:cNvSpPr/>
            <p:nvPr/>
          </p:nvSpPr>
          <p:spPr>
            <a:xfrm>
              <a:off x="1095305" y="5877761"/>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D6BF28FB-5858-4CCE-8EF5-84CE3047EAB2}"/>
                </a:ext>
              </a:extLst>
            </p:cNvPr>
            <p:cNvCxnSpPr/>
            <p:nvPr/>
          </p:nvCxnSpPr>
          <p:spPr>
            <a:xfrm flipV="1">
              <a:off x="1315029"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2D05C20-5DEE-414F-A72A-025849C4EE8A}"/>
                    </a:ext>
                  </a:extLst>
                </p:cNvPr>
                <p:cNvSpPr txBox="1"/>
                <p:nvPr/>
              </p:nvSpPr>
              <p:spPr>
                <a:xfrm>
                  <a:off x="988440" y="594818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9" name="文字方塊 8">
                  <a:extLst>
                    <a:ext uri="{FF2B5EF4-FFF2-40B4-BE49-F238E27FC236}">
                      <a16:creationId xmlns:a16="http://schemas.microsoft.com/office/drawing/2014/main" id="{52D05C20-5DEE-414F-A72A-025849C4EE8A}"/>
                    </a:ext>
                  </a:extLst>
                </p:cNvPr>
                <p:cNvSpPr txBox="1">
                  <a:spLocks noRot="1" noChangeAspect="1" noMove="1" noResize="1" noEditPoints="1" noAdjustHandles="1" noChangeArrowheads="1" noChangeShapeType="1" noTextEdit="1"/>
                </p:cNvSpPr>
                <p:nvPr/>
              </p:nvSpPr>
              <p:spPr>
                <a:xfrm>
                  <a:off x="988440" y="5948183"/>
                  <a:ext cx="715161" cy="461665"/>
                </a:xfrm>
                <a:prstGeom prst="rect">
                  <a:avLst/>
                </a:prstGeom>
                <a:blipFill>
                  <a:blip r:embed="rId2"/>
                  <a:stretch>
                    <a:fillRect/>
                  </a:stretch>
                </a:blipFill>
              </p:spPr>
              <p:txBody>
                <a:bodyPr/>
                <a:lstStyle/>
                <a:p>
                  <a:r>
                    <a:rPr lang="zh-TW" altLang="en-US">
                      <a:noFill/>
                    </a:rPr>
                    <a:t> </a:t>
                  </a:r>
                </a:p>
              </p:txBody>
            </p:sp>
          </mc:Fallback>
        </mc:AlternateContent>
      </p:grpSp>
      <p:grpSp>
        <p:nvGrpSpPr>
          <p:cNvPr id="10" name="群組 9">
            <a:extLst>
              <a:ext uri="{FF2B5EF4-FFF2-40B4-BE49-F238E27FC236}">
                <a16:creationId xmlns:a16="http://schemas.microsoft.com/office/drawing/2014/main" id="{D2F441CA-55D3-418D-93D8-9618A55A4654}"/>
              </a:ext>
            </a:extLst>
          </p:cNvPr>
          <p:cNvGrpSpPr/>
          <p:nvPr/>
        </p:nvGrpSpPr>
        <p:grpSpPr>
          <a:xfrm>
            <a:off x="3225911" y="4874026"/>
            <a:ext cx="715161" cy="1669209"/>
            <a:chOff x="3049476" y="4874026"/>
            <a:chExt cx="715161" cy="1669209"/>
          </a:xfrm>
        </p:grpSpPr>
        <p:sp>
          <p:nvSpPr>
            <p:cNvPr id="11" name="矩形 10">
              <a:extLst>
                <a:ext uri="{FF2B5EF4-FFF2-40B4-BE49-F238E27FC236}">
                  <a16:creationId xmlns:a16="http://schemas.microsoft.com/office/drawing/2014/main" id="{340BCB28-0DFC-4429-984E-62CDB828DC40}"/>
                </a:ext>
              </a:extLst>
            </p:cNvPr>
            <p:cNvSpPr/>
            <p:nvPr/>
          </p:nvSpPr>
          <p:spPr>
            <a:xfrm>
              <a:off x="3165634" y="48740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4D92CD00-2BED-4835-867D-9915ADFEB530}"/>
                </a:ext>
              </a:extLst>
            </p:cNvPr>
            <p:cNvSpPr/>
            <p:nvPr/>
          </p:nvSpPr>
          <p:spPr>
            <a:xfrm>
              <a:off x="3164339" y="586564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F602828B-A193-4297-84D1-D3E4C0762045}"/>
                </a:ext>
              </a:extLst>
            </p:cNvPr>
            <p:cNvCxnSpPr/>
            <p:nvPr/>
          </p:nvCxnSpPr>
          <p:spPr>
            <a:xfrm flipV="1">
              <a:off x="3396916" y="55122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56755CC-467C-4C5C-8287-DFC1D6024145}"/>
                    </a:ext>
                  </a:extLst>
                </p:cNvPr>
                <p:cNvSpPr txBox="1"/>
                <p:nvPr/>
              </p:nvSpPr>
              <p:spPr>
                <a:xfrm>
                  <a:off x="3049476" y="594976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956755CC-467C-4C5C-8287-DFC1D6024145}"/>
                    </a:ext>
                  </a:extLst>
                </p:cNvPr>
                <p:cNvSpPr txBox="1">
                  <a:spLocks noRot="1" noChangeAspect="1" noMove="1" noResize="1" noEditPoints="1" noAdjustHandles="1" noChangeArrowheads="1" noChangeShapeType="1" noTextEdit="1"/>
                </p:cNvSpPr>
                <p:nvPr/>
              </p:nvSpPr>
              <p:spPr>
                <a:xfrm>
                  <a:off x="3049476" y="5949769"/>
                  <a:ext cx="715161" cy="461665"/>
                </a:xfrm>
                <a:prstGeom prst="rect">
                  <a:avLst/>
                </a:prstGeom>
                <a:blipFill>
                  <a:blip r:embed="rId3"/>
                  <a:stretch>
                    <a:fillRect/>
                  </a:stretch>
                </a:blipFill>
              </p:spPr>
              <p:txBody>
                <a:bodyPr/>
                <a:lstStyle/>
                <a:p>
                  <a:r>
                    <a:rPr lang="zh-TW" altLang="en-US">
                      <a:noFill/>
                    </a:rPr>
                    <a:t> </a:t>
                  </a:r>
                </a:p>
              </p:txBody>
            </p:sp>
          </mc:Fallback>
        </mc:AlternateContent>
      </p:grpSp>
      <p:grpSp>
        <p:nvGrpSpPr>
          <p:cNvPr id="15" name="群組 14">
            <a:extLst>
              <a:ext uri="{FF2B5EF4-FFF2-40B4-BE49-F238E27FC236}">
                <a16:creationId xmlns:a16="http://schemas.microsoft.com/office/drawing/2014/main" id="{E0AADE7A-A002-43F7-8396-D1EA8AEE615E}"/>
              </a:ext>
            </a:extLst>
          </p:cNvPr>
          <p:cNvGrpSpPr/>
          <p:nvPr/>
        </p:nvGrpSpPr>
        <p:grpSpPr>
          <a:xfrm>
            <a:off x="5463382" y="4888896"/>
            <a:ext cx="715161" cy="1669209"/>
            <a:chOff x="5344903" y="4888896"/>
            <a:chExt cx="715161" cy="1669209"/>
          </a:xfrm>
        </p:grpSpPr>
        <p:sp>
          <p:nvSpPr>
            <p:cNvPr id="16" name="矩形 15">
              <a:extLst>
                <a:ext uri="{FF2B5EF4-FFF2-40B4-BE49-F238E27FC236}">
                  <a16:creationId xmlns:a16="http://schemas.microsoft.com/office/drawing/2014/main" id="{C4BCC01A-5E51-4600-A55F-4E6A48C87B8C}"/>
                </a:ext>
              </a:extLst>
            </p:cNvPr>
            <p:cNvSpPr/>
            <p:nvPr/>
          </p:nvSpPr>
          <p:spPr>
            <a:xfrm>
              <a:off x="5454456" y="5880515"/>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17" name="直線單箭頭接點 16">
              <a:extLst>
                <a:ext uri="{FF2B5EF4-FFF2-40B4-BE49-F238E27FC236}">
                  <a16:creationId xmlns:a16="http://schemas.microsoft.com/office/drawing/2014/main" id="{38F9610B-3485-4DEA-BA17-AEA138728343}"/>
                </a:ext>
              </a:extLst>
            </p:cNvPr>
            <p:cNvCxnSpPr/>
            <p:nvPr/>
          </p:nvCxnSpPr>
          <p:spPr>
            <a:xfrm flipV="1">
              <a:off x="5700935" y="55270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3D2D2222-40B6-4C3D-84C9-F4A47F03C396}"/>
                </a:ext>
              </a:extLst>
            </p:cNvPr>
            <p:cNvSpPr/>
            <p:nvPr/>
          </p:nvSpPr>
          <p:spPr>
            <a:xfrm>
              <a:off x="5455915" y="48888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390FEBEC-F7ED-449B-9A80-6F539BB1A51D}"/>
                    </a:ext>
                  </a:extLst>
                </p:cNvPr>
                <p:cNvSpPr txBox="1"/>
                <p:nvPr/>
              </p:nvSpPr>
              <p:spPr>
                <a:xfrm>
                  <a:off x="5344903" y="597360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9" name="文字方塊 18">
                  <a:extLst>
                    <a:ext uri="{FF2B5EF4-FFF2-40B4-BE49-F238E27FC236}">
                      <a16:creationId xmlns:a16="http://schemas.microsoft.com/office/drawing/2014/main" id="{390FEBEC-F7ED-449B-9A80-6F539BB1A51D}"/>
                    </a:ext>
                  </a:extLst>
                </p:cNvPr>
                <p:cNvSpPr txBox="1">
                  <a:spLocks noRot="1" noChangeAspect="1" noMove="1" noResize="1" noEditPoints="1" noAdjustHandles="1" noChangeArrowheads="1" noChangeShapeType="1" noTextEdit="1"/>
                </p:cNvSpPr>
                <p:nvPr/>
              </p:nvSpPr>
              <p:spPr>
                <a:xfrm>
                  <a:off x="5344903" y="5973607"/>
                  <a:ext cx="715161" cy="461665"/>
                </a:xfrm>
                <a:prstGeom prst="rect">
                  <a:avLst/>
                </a:prstGeom>
                <a:blipFill>
                  <a:blip r:embed="rId4"/>
                  <a:stretch>
                    <a:fillRect/>
                  </a:stretch>
                </a:blipFill>
              </p:spPr>
              <p:txBody>
                <a:bodyPr/>
                <a:lstStyle/>
                <a:p>
                  <a:r>
                    <a:rPr lang="zh-TW" altLang="en-US">
                      <a:noFill/>
                    </a:rPr>
                    <a:t> </a:t>
                  </a:r>
                </a:p>
              </p:txBody>
            </p:sp>
          </mc:Fallback>
        </mc:AlternateContent>
      </p:grpSp>
      <p:grpSp>
        <p:nvGrpSpPr>
          <p:cNvPr id="20" name="群組 19">
            <a:extLst>
              <a:ext uri="{FF2B5EF4-FFF2-40B4-BE49-F238E27FC236}">
                <a16:creationId xmlns:a16="http://schemas.microsoft.com/office/drawing/2014/main" id="{C78B56A5-3707-408E-A928-D4F706EDA46D}"/>
              </a:ext>
            </a:extLst>
          </p:cNvPr>
          <p:cNvGrpSpPr/>
          <p:nvPr/>
        </p:nvGrpSpPr>
        <p:grpSpPr>
          <a:xfrm>
            <a:off x="7700853" y="4905697"/>
            <a:ext cx="715161" cy="1669209"/>
            <a:chOff x="7700853" y="4905697"/>
            <a:chExt cx="715161" cy="1669209"/>
          </a:xfrm>
        </p:grpSpPr>
        <p:sp>
          <p:nvSpPr>
            <p:cNvPr id="21" name="矩形 20">
              <a:extLst>
                <a:ext uri="{FF2B5EF4-FFF2-40B4-BE49-F238E27FC236}">
                  <a16:creationId xmlns:a16="http://schemas.microsoft.com/office/drawing/2014/main" id="{4BFD5198-84CC-4F8C-8A18-E95627AC662A}"/>
                </a:ext>
              </a:extLst>
            </p:cNvPr>
            <p:cNvSpPr/>
            <p:nvPr/>
          </p:nvSpPr>
          <p:spPr>
            <a:xfrm>
              <a:off x="7816425" y="5897316"/>
              <a:ext cx="465153" cy="67759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35C8AE2F-86BB-4B3C-A315-C37612ACC836}"/>
                </a:ext>
              </a:extLst>
            </p:cNvPr>
            <p:cNvCxnSpPr/>
            <p:nvPr/>
          </p:nvCxnSpPr>
          <p:spPr>
            <a:xfrm flipV="1">
              <a:off x="8069550" y="55438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EB0B3CA-3DA9-4FED-BF8F-9485A70E8E17}"/>
                </a:ext>
              </a:extLst>
            </p:cNvPr>
            <p:cNvSpPr/>
            <p:nvPr/>
          </p:nvSpPr>
          <p:spPr>
            <a:xfrm>
              <a:off x="7825858" y="49056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02E0DFDE-B6F6-4E75-BFF8-8C8B980D7631}"/>
                    </a:ext>
                  </a:extLst>
                </p:cNvPr>
                <p:cNvSpPr txBox="1"/>
                <p:nvPr/>
              </p:nvSpPr>
              <p:spPr>
                <a:xfrm>
                  <a:off x="7700853" y="597966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24" name="文字方塊 23">
                  <a:extLst>
                    <a:ext uri="{FF2B5EF4-FFF2-40B4-BE49-F238E27FC236}">
                      <a16:creationId xmlns:a16="http://schemas.microsoft.com/office/drawing/2014/main" id="{02E0DFDE-B6F6-4E75-BFF8-8C8B980D7631}"/>
                    </a:ext>
                  </a:extLst>
                </p:cNvPr>
                <p:cNvSpPr txBox="1">
                  <a:spLocks noRot="1" noChangeAspect="1" noMove="1" noResize="1" noEditPoints="1" noAdjustHandles="1" noChangeArrowheads="1" noChangeShapeType="1" noTextEdit="1"/>
                </p:cNvSpPr>
                <p:nvPr/>
              </p:nvSpPr>
              <p:spPr>
                <a:xfrm>
                  <a:off x="7700853" y="5979665"/>
                  <a:ext cx="715161" cy="461665"/>
                </a:xfrm>
                <a:prstGeom prst="rect">
                  <a:avLst/>
                </a:prstGeom>
                <a:blipFill>
                  <a:blip r:embed="rId5"/>
                  <a:stretch>
                    <a:fillRect/>
                  </a:stretch>
                </a:blipFill>
              </p:spPr>
              <p:txBody>
                <a:bodyPr/>
                <a:lstStyle/>
                <a:p>
                  <a:r>
                    <a:rPr lang="zh-TW" altLang="en-US">
                      <a:noFill/>
                    </a:rPr>
                    <a:t> </a:t>
                  </a:r>
                </a:p>
              </p:txBody>
            </p:sp>
          </mc:Fallback>
        </mc:AlternateContent>
      </p:grpSp>
      <p:sp>
        <p:nvSpPr>
          <p:cNvPr id="26" name="矩形 25">
            <a:extLst>
              <a:ext uri="{FF2B5EF4-FFF2-40B4-BE49-F238E27FC236}">
                <a16:creationId xmlns:a16="http://schemas.microsoft.com/office/drawing/2014/main" id="{C93FB94A-7DA5-40D7-AE26-7B5774F3619E}"/>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812118A3-2DAB-4E0A-A743-A23B98CA552D}"/>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7" name="文字方塊 26">
                <a:extLst>
                  <a:ext uri="{FF2B5EF4-FFF2-40B4-BE49-F238E27FC236}">
                    <a16:creationId xmlns:a16="http://schemas.microsoft.com/office/drawing/2014/main" id="{812118A3-2DAB-4E0A-A743-A23B98CA552D}"/>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6"/>
                <a:stretch>
                  <a:fillRect/>
                </a:stretch>
              </a:blipFill>
            </p:spPr>
            <p:txBody>
              <a:bodyPr/>
              <a:lstStyle/>
              <a:p>
                <a:r>
                  <a:rPr lang="zh-TW" altLang="en-US">
                    <a:noFill/>
                  </a:rPr>
                  <a:t> </a:t>
                </a:r>
              </a:p>
            </p:txBody>
          </p:sp>
        </mc:Fallback>
      </mc:AlternateContent>
      <p:sp>
        <p:nvSpPr>
          <p:cNvPr id="28" name="矩形 27">
            <a:extLst>
              <a:ext uri="{FF2B5EF4-FFF2-40B4-BE49-F238E27FC236}">
                <a16:creationId xmlns:a16="http://schemas.microsoft.com/office/drawing/2014/main" id="{9211C3B7-9B1B-4141-A061-0A274A515B6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695BB679-DB4A-49DC-AD2B-B2817945ACB7}"/>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9" name="文字方塊 28">
                <a:extLst>
                  <a:ext uri="{FF2B5EF4-FFF2-40B4-BE49-F238E27FC236}">
                    <a16:creationId xmlns:a16="http://schemas.microsoft.com/office/drawing/2014/main" id="{695BB679-DB4A-49DC-AD2B-B2817945ACB7}"/>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30" name="矩形 29">
            <a:extLst>
              <a:ext uri="{FF2B5EF4-FFF2-40B4-BE49-F238E27FC236}">
                <a16:creationId xmlns:a16="http://schemas.microsoft.com/office/drawing/2014/main" id="{00E95762-C646-4D54-BA1C-6F880AF2780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EF4CC1BA-CF56-44B1-A2B3-E71E741B668E}"/>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1" name="文字方塊 30">
                <a:extLst>
                  <a:ext uri="{FF2B5EF4-FFF2-40B4-BE49-F238E27FC236}">
                    <a16:creationId xmlns:a16="http://schemas.microsoft.com/office/drawing/2014/main" id="{EF4CC1BA-CF56-44B1-A2B3-E71E741B668E}"/>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8"/>
                <a:stretch>
                  <a:fillRect b="-10667"/>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B620E6F9-C89A-4E56-A285-1B4BD908E50C}"/>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3DBAFCAF-E5BE-48AF-A7AF-D1ECA850BFA1}"/>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D8F3DA89-ACA1-406A-BA14-C94352E5B97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B86C6EC9-F9D9-406D-9CD6-418066E8D490}"/>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2DEACDA9-EE40-4FE9-84BC-E65FF888DF5F}"/>
              </a:ext>
            </a:extLst>
          </p:cNvPr>
          <p:cNvSpPr/>
          <p:nvPr/>
        </p:nvSpPr>
        <p:spPr>
          <a:xfrm>
            <a:off x="3994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050A3D89-2121-4DA7-B602-6AF9D5D5B4C3}"/>
                  </a:ext>
                </a:extLst>
              </p:cNvPr>
              <p:cNvSpPr txBox="1"/>
              <p:nvPr/>
            </p:nvSpPr>
            <p:spPr>
              <a:xfrm>
                <a:off x="3802338" y="381647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38" name="文字方塊 37">
                <a:extLst>
                  <a:ext uri="{FF2B5EF4-FFF2-40B4-BE49-F238E27FC236}">
                    <a16:creationId xmlns:a16="http://schemas.microsoft.com/office/drawing/2014/main" id="{050A3D89-2121-4DA7-B602-6AF9D5D5B4C3}"/>
                  </a:ext>
                </a:extLst>
              </p:cNvPr>
              <p:cNvSpPr txBox="1">
                <a:spLocks noRot="1" noChangeAspect="1" noMove="1" noResize="1" noEditPoints="1" noAdjustHandles="1" noChangeArrowheads="1" noChangeShapeType="1" noTextEdit="1"/>
              </p:cNvSpPr>
              <p:nvPr/>
            </p:nvSpPr>
            <p:spPr>
              <a:xfrm>
                <a:off x="3802338" y="3816476"/>
                <a:ext cx="715161" cy="461665"/>
              </a:xfrm>
              <a:prstGeom prst="rect">
                <a:avLst/>
              </a:prstGeom>
              <a:blipFill>
                <a:blip r:embed="rId9"/>
                <a:stretch>
                  <a:fillRect/>
                </a:stretch>
              </a:blipFill>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17470311-0B4F-4B5D-8DC9-A253411C80B2}"/>
              </a:ext>
            </a:extLst>
          </p:cNvPr>
          <p:cNvSpPr/>
          <p:nvPr/>
        </p:nvSpPr>
        <p:spPr>
          <a:xfrm>
            <a:off x="3421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C095B23D-4C97-4D25-9290-CDFE8B70DBC7}"/>
                  </a:ext>
                </a:extLst>
              </p:cNvPr>
              <p:cNvSpPr txBox="1"/>
              <p:nvPr/>
            </p:nvSpPr>
            <p:spPr>
              <a:xfrm>
                <a:off x="3240234"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40" name="文字方塊 39">
                <a:extLst>
                  <a:ext uri="{FF2B5EF4-FFF2-40B4-BE49-F238E27FC236}">
                    <a16:creationId xmlns:a16="http://schemas.microsoft.com/office/drawing/2014/main" id="{C095B23D-4C97-4D25-9290-CDFE8B70DBC7}"/>
                  </a:ext>
                </a:extLst>
              </p:cNvPr>
              <p:cNvSpPr txBox="1">
                <a:spLocks noRot="1" noChangeAspect="1" noMove="1" noResize="1" noEditPoints="1" noAdjustHandles="1" noChangeArrowheads="1" noChangeShapeType="1" noTextEdit="1"/>
              </p:cNvSpPr>
              <p:nvPr/>
            </p:nvSpPr>
            <p:spPr>
              <a:xfrm>
                <a:off x="3240234" y="3826750"/>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64983A40-B2D2-4AFD-8334-492349B54618}"/>
              </a:ext>
            </a:extLst>
          </p:cNvPr>
          <p:cNvSpPr/>
          <p:nvPr/>
        </p:nvSpPr>
        <p:spPr>
          <a:xfrm>
            <a:off x="2859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929F966E-B970-4D98-9608-2404261C2D18}"/>
                  </a:ext>
                </a:extLst>
              </p:cNvPr>
              <p:cNvSpPr txBox="1"/>
              <p:nvPr/>
            </p:nvSpPr>
            <p:spPr>
              <a:xfrm>
                <a:off x="2678131"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42" name="文字方塊 41">
                <a:extLst>
                  <a:ext uri="{FF2B5EF4-FFF2-40B4-BE49-F238E27FC236}">
                    <a16:creationId xmlns:a16="http://schemas.microsoft.com/office/drawing/2014/main" id="{929F966E-B970-4D98-9608-2404261C2D18}"/>
                  </a:ext>
                </a:extLst>
              </p:cNvPr>
              <p:cNvSpPr txBox="1">
                <a:spLocks noRot="1" noChangeAspect="1" noMove="1" noResize="1" noEditPoints="1" noAdjustHandles="1" noChangeArrowheads="1" noChangeShapeType="1" noTextEdit="1"/>
              </p:cNvSpPr>
              <p:nvPr/>
            </p:nvSpPr>
            <p:spPr>
              <a:xfrm>
                <a:off x="2678131" y="3826750"/>
                <a:ext cx="715161" cy="461665"/>
              </a:xfrm>
              <a:prstGeom prst="rect">
                <a:avLst/>
              </a:prstGeom>
              <a:blipFill>
                <a:blip r:embed="rId11"/>
                <a:stretch>
                  <a:fillRect b="-10667"/>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D024C4C0-4D5B-4093-88F4-175D5B675665}"/>
              </a:ext>
            </a:extLst>
          </p:cNvPr>
          <p:cNvCxnSpPr>
            <a:cxnSpLocks/>
          </p:cNvCxnSpPr>
          <p:nvPr/>
        </p:nvCxnSpPr>
        <p:spPr>
          <a:xfrm flipV="1">
            <a:off x="3574307" y="432288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D3CA4BBA-C8DA-4B03-9A5E-B9FBB612C075}"/>
              </a:ext>
            </a:extLst>
          </p:cNvPr>
          <p:cNvCxnSpPr>
            <a:cxnSpLocks/>
          </p:cNvCxnSpPr>
          <p:nvPr/>
        </p:nvCxnSpPr>
        <p:spPr>
          <a:xfrm>
            <a:off x="2992230" y="460271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F94A441-370D-4AD4-A876-743C6A923E44}"/>
              </a:ext>
            </a:extLst>
          </p:cNvPr>
          <p:cNvCxnSpPr>
            <a:cxnSpLocks/>
          </p:cNvCxnSpPr>
          <p:nvPr/>
        </p:nvCxnSpPr>
        <p:spPr>
          <a:xfrm flipV="1">
            <a:off x="2992230" y="432087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EDE0455E-3719-40AE-B28B-5E8B5ED7E801}"/>
              </a:ext>
            </a:extLst>
          </p:cNvPr>
          <p:cNvCxnSpPr>
            <a:cxnSpLocks/>
          </p:cNvCxnSpPr>
          <p:nvPr/>
        </p:nvCxnSpPr>
        <p:spPr>
          <a:xfrm flipV="1">
            <a:off x="4138097" y="432087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509855C9-EBCC-4ACC-A6C3-97F5A6B164B3}"/>
              </a:ext>
            </a:extLst>
          </p:cNvPr>
          <p:cNvSpPr/>
          <p:nvPr/>
        </p:nvSpPr>
        <p:spPr>
          <a:xfrm>
            <a:off x="6238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D4DC085F-092E-4ACC-B97A-B449CF047D4D}"/>
                  </a:ext>
                </a:extLst>
              </p:cNvPr>
              <p:cNvSpPr txBox="1"/>
              <p:nvPr/>
            </p:nvSpPr>
            <p:spPr>
              <a:xfrm>
                <a:off x="6046454" y="38270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49" name="文字方塊 48">
                <a:extLst>
                  <a:ext uri="{FF2B5EF4-FFF2-40B4-BE49-F238E27FC236}">
                    <a16:creationId xmlns:a16="http://schemas.microsoft.com/office/drawing/2014/main" id="{D4DC085F-092E-4ACC-B97A-B449CF047D4D}"/>
                  </a:ext>
                </a:extLst>
              </p:cNvPr>
              <p:cNvSpPr txBox="1">
                <a:spLocks noRot="1" noChangeAspect="1" noMove="1" noResize="1" noEditPoints="1" noAdjustHandles="1" noChangeArrowheads="1" noChangeShapeType="1" noTextEdit="1"/>
              </p:cNvSpPr>
              <p:nvPr/>
            </p:nvSpPr>
            <p:spPr>
              <a:xfrm>
                <a:off x="6046454" y="3827070"/>
                <a:ext cx="715161" cy="461665"/>
              </a:xfrm>
              <a:prstGeom prst="rect">
                <a:avLst/>
              </a:prstGeom>
              <a:blipFill>
                <a:blip r:embed="rId12"/>
                <a:stretch>
                  <a:fillRect/>
                </a:stretch>
              </a:blipFill>
            </p:spPr>
            <p:txBody>
              <a:bodyPr/>
              <a:lstStyle/>
              <a:p>
                <a:r>
                  <a:rPr lang="zh-TW" altLang="en-US">
                    <a:noFill/>
                  </a:rPr>
                  <a:t> </a:t>
                </a:r>
              </a:p>
            </p:txBody>
          </p:sp>
        </mc:Fallback>
      </mc:AlternateContent>
      <p:sp>
        <p:nvSpPr>
          <p:cNvPr id="50" name="矩形 49">
            <a:extLst>
              <a:ext uri="{FF2B5EF4-FFF2-40B4-BE49-F238E27FC236}">
                <a16:creationId xmlns:a16="http://schemas.microsoft.com/office/drawing/2014/main" id="{AB758357-148A-4E49-8DD8-A9F9583E14F1}"/>
              </a:ext>
            </a:extLst>
          </p:cNvPr>
          <p:cNvSpPr/>
          <p:nvPr/>
        </p:nvSpPr>
        <p:spPr>
          <a:xfrm>
            <a:off x="5665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2F928C3E-BC74-436F-9275-DFFF64761919}"/>
                  </a:ext>
                </a:extLst>
              </p:cNvPr>
              <p:cNvSpPr txBox="1"/>
              <p:nvPr/>
            </p:nvSpPr>
            <p:spPr>
              <a:xfrm>
                <a:off x="5484350"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1" name="文字方塊 50">
                <a:extLst>
                  <a:ext uri="{FF2B5EF4-FFF2-40B4-BE49-F238E27FC236}">
                    <a16:creationId xmlns:a16="http://schemas.microsoft.com/office/drawing/2014/main" id="{2F928C3E-BC74-436F-9275-DFFF64761919}"/>
                  </a:ext>
                </a:extLst>
              </p:cNvPr>
              <p:cNvSpPr txBox="1">
                <a:spLocks noRot="1" noChangeAspect="1" noMove="1" noResize="1" noEditPoints="1" noAdjustHandles="1" noChangeArrowheads="1" noChangeShapeType="1" noTextEdit="1"/>
              </p:cNvSpPr>
              <p:nvPr/>
            </p:nvSpPr>
            <p:spPr>
              <a:xfrm>
                <a:off x="5484350" y="3837344"/>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52" name="矩形 51">
            <a:extLst>
              <a:ext uri="{FF2B5EF4-FFF2-40B4-BE49-F238E27FC236}">
                <a16:creationId xmlns:a16="http://schemas.microsoft.com/office/drawing/2014/main" id="{0374AB35-F388-4743-8630-E21D3CAF3823}"/>
              </a:ext>
            </a:extLst>
          </p:cNvPr>
          <p:cNvSpPr/>
          <p:nvPr/>
        </p:nvSpPr>
        <p:spPr>
          <a:xfrm>
            <a:off x="5103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42371904-9D32-473C-BA14-F0B6FCA13C25}"/>
                  </a:ext>
                </a:extLst>
              </p:cNvPr>
              <p:cNvSpPr txBox="1"/>
              <p:nvPr/>
            </p:nvSpPr>
            <p:spPr>
              <a:xfrm>
                <a:off x="4922247"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3" name="文字方塊 52">
                <a:extLst>
                  <a:ext uri="{FF2B5EF4-FFF2-40B4-BE49-F238E27FC236}">
                    <a16:creationId xmlns:a16="http://schemas.microsoft.com/office/drawing/2014/main" id="{42371904-9D32-473C-BA14-F0B6FCA13C25}"/>
                  </a:ext>
                </a:extLst>
              </p:cNvPr>
              <p:cNvSpPr txBox="1">
                <a:spLocks noRot="1" noChangeAspect="1" noMove="1" noResize="1" noEditPoints="1" noAdjustHandles="1" noChangeArrowheads="1" noChangeShapeType="1" noTextEdit="1"/>
              </p:cNvSpPr>
              <p:nvPr/>
            </p:nvSpPr>
            <p:spPr>
              <a:xfrm>
                <a:off x="4922247" y="3837344"/>
                <a:ext cx="715161" cy="461665"/>
              </a:xfrm>
              <a:prstGeom prst="rect">
                <a:avLst/>
              </a:prstGeom>
              <a:blipFill>
                <a:blip r:embed="rId14"/>
                <a:stretch>
                  <a:fillRect b="-10526"/>
                </a:stretch>
              </a:blipFill>
            </p:spPr>
            <p:txBody>
              <a:bodyPr/>
              <a:lstStyle/>
              <a:p>
                <a:r>
                  <a:rPr lang="zh-TW" altLang="en-US">
                    <a:noFill/>
                  </a:rPr>
                  <a:t> </a:t>
                </a:r>
              </a:p>
            </p:txBody>
          </p:sp>
        </mc:Fallback>
      </mc:AlternateContent>
      <p:cxnSp>
        <p:nvCxnSpPr>
          <p:cNvPr id="54" name="直線單箭頭接點 53">
            <a:extLst>
              <a:ext uri="{FF2B5EF4-FFF2-40B4-BE49-F238E27FC236}">
                <a16:creationId xmlns:a16="http://schemas.microsoft.com/office/drawing/2014/main" id="{FA9EDD5F-6AE2-4C23-99CB-2DA99BE92C47}"/>
              </a:ext>
            </a:extLst>
          </p:cNvPr>
          <p:cNvCxnSpPr>
            <a:cxnSpLocks/>
          </p:cNvCxnSpPr>
          <p:nvPr/>
        </p:nvCxnSpPr>
        <p:spPr>
          <a:xfrm flipV="1">
            <a:off x="5818423" y="4333474"/>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051735C3-ACD4-4DCF-83A6-510922799E74}"/>
              </a:ext>
            </a:extLst>
          </p:cNvPr>
          <p:cNvCxnSpPr>
            <a:cxnSpLocks/>
          </p:cNvCxnSpPr>
          <p:nvPr/>
        </p:nvCxnSpPr>
        <p:spPr>
          <a:xfrm>
            <a:off x="5236346" y="4613313"/>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73EF5414-B48D-421C-83BC-4076B476663B}"/>
              </a:ext>
            </a:extLst>
          </p:cNvPr>
          <p:cNvCxnSpPr>
            <a:cxnSpLocks/>
          </p:cNvCxnSpPr>
          <p:nvPr/>
        </p:nvCxnSpPr>
        <p:spPr>
          <a:xfrm flipV="1">
            <a:off x="5236346" y="4331464"/>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0CA9D969-FB8A-4695-A0DC-ED821FF8CDB3}"/>
              </a:ext>
            </a:extLst>
          </p:cNvPr>
          <p:cNvCxnSpPr>
            <a:cxnSpLocks/>
          </p:cNvCxnSpPr>
          <p:nvPr/>
        </p:nvCxnSpPr>
        <p:spPr>
          <a:xfrm flipH="1" flipV="1">
            <a:off x="6371923" y="4360244"/>
            <a:ext cx="0" cy="24271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2F51FF8B-B069-402E-B1CA-1238499AD3DB}"/>
              </a:ext>
            </a:extLst>
          </p:cNvPr>
          <p:cNvSpPr/>
          <p:nvPr/>
        </p:nvSpPr>
        <p:spPr>
          <a:xfrm>
            <a:off x="8490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8D2579E3-D824-4F47-A490-7BFB6DA9C758}"/>
                  </a:ext>
                </a:extLst>
              </p:cNvPr>
              <p:cNvSpPr txBox="1"/>
              <p:nvPr/>
            </p:nvSpPr>
            <p:spPr>
              <a:xfrm>
                <a:off x="8299158" y="384065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0" name="文字方塊 59">
                <a:extLst>
                  <a:ext uri="{FF2B5EF4-FFF2-40B4-BE49-F238E27FC236}">
                    <a16:creationId xmlns:a16="http://schemas.microsoft.com/office/drawing/2014/main" id="{8D2579E3-D824-4F47-A490-7BFB6DA9C758}"/>
                  </a:ext>
                </a:extLst>
              </p:cNvPr>
              <p:cNvSpPr txBox="1">
                <a:spLocks noRot="1" noChangeAspect="1" noMove="1" noResize="1" noEditPoints="1" noAdjustHandles="1" noChangeArrowheads="1" noChangeShapeType="1" noTextEdit="1"/>
              </p:cNvSpPr>
              <p:nvPr/>
            </p:nvSpPr>
            <p:spPr>
              <a:xfrm>
                <a:off x="8299158" y="3840658"/>
                <a:ext cx="715161" cy="461665"/>
              </a:xfrm>
              <a:prstGeom prst="rect">
                <a:avLst/>
              </a:prstGeom>
              <a:blipFill>
                <a:blip r:embed="rId15"/>
                <a:stretch>
                  <a:fillRect/>
                </a:stretch>
              </a:blipFill>
            </p:spPr>
            <p:txBody>
              <a:bodyPr/>
              <a:lstStyle/>
              <a:p>
                <a:r>
                  <a:rPr lang="zh-TW" altLang="en-US">
                    <a:noFill/>
                  </a:rPr>
                  <a:t> </a:t>
                </a:r>
              </a:p>
            </p:txBody>
          </p:sp>
        </mc:Fallback>
      </mc:AlternateContent>
      <p:sp>
        <p:nvSpPr>
          <p:cNvPr id="61" name="矩形 60">
            <a:extLst>
              <a:ext uri="{FF2B5EF4-FFF2-40B4-BE49-F238E27FC236}">
                <a16:creationId xmlns:a16="http://schemas.microsoft.com/office/drawing/2014/main" id="{8DEA95A5-A3FD-4A4D-A36F-66A5880ACC7A}"/>
              </a:ext>
            </a:extLst>
          </p:cNvPr>
          <p:cNvSpPr/>
          <p:nvPr/>
        </p:nvSpPr>
        <p:spPr>
          <a:xfrm>
            <a:off x="7918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533C18EC-F19E-4BF8-A4A2-05805206B5E4}"/>
                  </a:ext>
                </a:extLst>
              </p:cNvPr>
              <p:cNvSpPr txBox="1"/>
              <p:nvPr/>
            </p:nvSpPr>
            <p:spPr>
              <a:xfrm>
                <a:off x="7737054"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2" name="文字方塊 61">
                <a:extLst>
                  <a:ext uri="{FF2B5EF4-FFF2-40B4-BE49-F238E27FC236}">
                    <a16:creationId xmlns:a16="http://schemas.microsoft.com/office/drawing/2014/main" id="{533C18EC-F19E-4BF8-A4A2-05805206B5E4}"/>
                  </a:ext>
                </a:extLst>
              </p:cNvPr>
              <p:cNvSpPr txBox="1">
                <a:spLocks noRot="1" noChangeAspect="1" noMove="1" noResize="1" noEditPoints="1" noAdjustHandles="1" noChangeArrowheads="1" noChangeShapeType="1" noTextEdit="1"/>
              </p:cNvSpPr>
              <p:nvPr/>
            </p:nvSpPr>
            <p:spPr>
              <a:xfrm>
                <a:off x="7737054" y="3850932"/>
                <a:ext cx="715161" cy="461665"/>
              </a:xfrm>
              <a:prstGeom prst="rect">
                <a:avLst/>
              </a:prstGeom>
              <a:blipFill>
                <a:blip r:embed="rId16"/>
                <a:stretch>
                  <a:fillRect/>
                </a:stretch>
              </a:blipFill>
            </p:spPr>
            <p:txBody>
              <a:bodyPr/>
              <a:lstStyle/>
              <a:p>
                <a:r>
                  <a:rPr lang="zh-TW" altLang="en-US">
                    <a:noFill/>
                  </a:rPr>
                  <a:t> </a:t>
                </a:r>
              </a:p>
            </p:txBody>
          </p:sp>
        </mc:Fallback>
      </mc:AlternateContent>
      <p:grpSp>
        <p:nvGrpSpPr>
          <p:cNvPr id="78" name="群組 77">
            <a:extLst>
              <a:ext uri="{FF2B5EF4-FFF2-40B4-BE49-F238E27FC236}">
                <a16:creationId xmlns:a16="http://schemas.microsoft.com/office/drawing/2014/main" id="{F5ADD7C3-D835-4614-A5CF-4D0DCCA92D23}"/>
              </a:ext>
            </a:extLst>
          </p:cNvPr>
          <p:cNvGrpSpPr/>
          <p:nvPr/>
        </p:nvGrpSpPr>
        <p:grpSpPr>
          <a:xfrm>
            <a:off x="7174951" y="3803115"/>
            <a:ext cx="715161" cy="540000"/>
            <a:chOff x="7174951" y="3803115"/>
            <a:chExt cx="715161" cy="540000"/>
          </a:xfrm>
        </p:grpSpPr>
        <p:sp>
          <p:nvSpPr>
            <p:cNvPr id="63" name="矩形 62">
              <a:extLst>
                <a:ext uri="{FF2B5EF4-FFF2-40B4-BE49-F238E27FC236}">
                  <a16:creationId xmlns:a16="http://schemas.microsoft.com/office/drawing/2014/main" id="{7F7B1476-A728-47AE-A5C2-2AD9AD6A8E75}"/>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C3EC488F-A4FC-422D-A82D-C0365A389B2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4" name="文字方塊 63">
                  <a:extLst>
                    <a:ext uri="{FF2B5EF4-FFF2-40B4-BE49-F238E27FC236}">
                      <a16:creationId xmlns:a16="http://schemas.microsoft.com/office/drawing/2014/main" id="{C3EC488F-A4FC-422D-A82D-C0365A389B2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17"/>
                  <a:stretch>
                    <a:fillRect b="-10667"/>
                  </a:stretch>
                </a:blipFill>
              </p:spPr>
              <p:txBody>
                <a:bodyPr/>
                <a:lstStyle/>
                <a:p>
                  <a:r>
                    <a:rPr lang="zh-TW" altLang="en-US">
                      <a:noFill/>
                    </a:rPr>
                    <a:t> </a:t>
                  </a:r>
                </a:p>
              </p:txBody>
            </p:sp>
          </mc:Fallback>
        </mc:AlternateContent>
      </p:grpSp>
      <p:cxnSp>
        <p:nvCxnSpPr>
          <p:cNvPr id="65" name="直線單箭頭接點 64">
            <a:extLst>
              <a:ext uri="{FF2B5EF4-FFF2-40B4-BE49-F238E27FC236}">
                <a16:creationId xmlns:a16="http://schemas.microsoft.com/office/drawing/2014/main" id="{753FAE27-7907-472D-9C21-B2D83A55BB52}"/>
              </a:ext>
            </a:extLst>
          </p:cNvPr>
          <p:cNvCxnSpPr>
            <a:cxnSpLocks/>
          </p:cNvCxnSpPr>
          <p:nvPr/>
        </p:nvCxnSpPr>
        <p:spPr>
          <a:xfrm flipV="1">
            <a:off x="8071127" y="4347062"/>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D697AD04-AB6E-4940-B38B-0D50BD8F1DB9}"/>
              </a:ext>
            </a:extLst>
          </p:cNvPr>
          <p:cNvCxnSpPr>
            <a:cxnSpLocks/>
          </p:cNvCxnSpPr>
          <p:nvPr/>
        </p:nvCxnSpPr>
        <p:spPr>
          <a:xfrm>
            <a:off x="7489050" y="4626901"/>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AA3ED7E9-E9CC-4BFA-90F5-A7B46C32E877}"/>
              </a:ext>
            </a:extLst>
          </p:cNvPr>
          <p:cNvCxnSpPr>
            <a:cxnSpLocks/>
          </p:cNvCxnSpPr>
          <p:nvPr/>
        </p:nvCxnSpPr>
        <p:spPr>
          <a:xfrm flipV="1">
            <a:off x="7489050" y="4345052"/>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FDFDB914-AC67-447D-BD0F-78EF74B71948}"/>
              </a:ext>
            </a:extLst>
          </p:cNvPr>
          <p:cNvCxnSpPr>
            <a:cxnSpLocks/>
          </p:cNvCxnSpPr>
          <p:nvPr/>
        </p:nvCxnSpPr>
        <p:spPr>
          <a:xfrm flipV="1">
            <a:off x="8634917" y="4345052"/>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99201A6-C7CC-4F23-995E-F497C9095F7C}"/>
                  </a:ext>
                </a:extLst>
              </p:cNvPr>
              <p:cNvSpPr txBox="1"/>
              <p:nvPr/>
            </p:nvSpPr>
            <p:spPr>
              <a:xfrm>
                <a:off x="7726840" y="49609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299201A6-C7CC-4F23-995E-F497C9095F7C}"/>
                  </a:ext>
                </a:extLst>
              </p:cNvPr>
              <p:cNvSpPr txBox="1">
                <a:spLocks noRot="1" noChangeAspect="1" noMove="1" noResize="1" noEditPoints="1" noAdjustHandles="1" noChangeArrowheads="1" noChangeShapeType="1" noTextEdit="1"/>
              </p:cNvSpPr>
              <p:nvPr/>
            </p:nvSpPr>
            <p:spPr>
              <a:xfrm>
                <a:off x="7726840" y="4960970"/>
                <a:ext cx="715161" cy="461665"/>
              </a:xfrm>
              <a:prstGeom prst="rect">
                <a:avLst/>
              </a:prstGeom>
              <a:blipFill>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136E4718-A150-4CF9-AC1D-EF6A13EB9578}"/>
                  </a:ext>
                </a:extLst>
              </p:cNvPr>
              <p:cNvSpPr txBox="1"/>
              <p:nvPr/>
            </p:nvSpPr>
            <p:spPr>
              <a:xfrm>
                <a:off x="5479166"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136E4718-A150-4CF9-AC1D-EF6A13EB9578}"/>
                  </a:ext>
                </a:extLst>
              </p:cNvPr>
              <p:cNvSpPr txBox="1">
                <a:spLocks noRot="1" noChangeAspect="1" noMove="1" noResize="1" noEditPoints="1" noAdjustHandles="1" noChangeArrowheads="1" noChangeShapeType="1" noTextEdit="1"/>
              </p:cNvSpPr>
              <p:nvPr/>
            </p:nvSpPr>
            <p:spPr>
              <a:xfrm>
                <a:off x="5479166" y="4949897"/>
                <a:ext cx="715161" cy="461665"/>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4AD374FC-9D89-45DE-9B31-8D373F109DAC}"/>
                  </a:ext>
                </a:extLst>
              </p:cNvPr>
              <p:cNvSpPr txBox="1"/>
              <p:nvPr/>
            </p:nvSpPr>
            <p:spPr>
              <a:xfrm>
                <a:off x="3266911" y="49498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4AD374FC-9D89-45DE-9B31-8D373F109DAC}"/>
                  </a:ext>
                </a:extLst>
              </p:cNvPr>
              <p:cNvSpPr txBox="1">
                <a:spLocks noRot="1" noChangeAspect="1" noMove="1" noResize="1" noEditPoints="1" noAdjustHandles="1" noChangeArrowheads="1" noChangeShapeType="1" noTextEdit="1"/>
              </p:cNvSpPr>
              <p:nvPr/>
            </p:nvSpPr>
            <p:spPr>
              <a:xfrm>
                <a:off x="3266911" y="4949897"/>
                <a:ext cx="715161" cy="461665"/>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A7A88752-A919-4950-B251-B731AC0372B5}"/>
                  </a:ext>
                </a:extLst>
              </p:cNvPr>
              <p:cNvSpPr txBox="1"/>
              <p:nvPr/>
            </p:nvSpPr>
            <p:spPr>
              <a:xfrm>
                <a:off x="973803" y="49424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A7A88752-A919-4950-B251-B731AC0372B5}"/>
                  </a:ext>
                </a:extLst>
              </p:cNvPr>
              <p:cNvSpPr txBox="1">
                <a:spLocks noRot="1" noChangeAspect="1" noMove="1" noResize="1" noEditPoints="1" noAdjustHandles="1" noChangeArrowheads="1" noChangeShapeType="1" noTextEdit="1"/>
              </p:cNvSpPr>
              <p:nvPr/>
            </p:nvSpPr>
            <p:spPr>
              <a:xfrm>
                <a:off x="973803" y="4942431"/>
                <a:ext cx="715161" cy="461665"/>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E44D86F6-FF22-4EAD-A0C2-1BAADE8983EA}"/>
                  </a:ext>
                </a:extLst>
              </p:cNvPr>
              <p:cNvSpPr txBox="1"/>
              <p:nvPr/>
            </p:nvSpPr>
            <p:spPr>
              <a:xfrm>
                <a:off x="401970" y="1580777"/>
                <a:ext cx="1485791"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4" name="文字方塊 73">
                <a:extLst>
                  <a:ext uri="{FF2B5EF4-FFF2-40B4-BE49-F238E27FC236}">
                    <a16:creationId xmlns:a16="http://schemas.microsoft.com/office/drawing/2014/main" id="{E44D86F6-FF22-4EAD-A0C2-1BAADE8983EA}"/>
                  </a:ext>
                </a:extLst>
              </p:cNvPr>
              <p:cNvSpPr txBox="1">
                <a:spLocks noRot="1" noChangeAspect="1" noMove="1" noResize="1" noEditPoints="1" noAdjustHandles="1" noChangeArrowheads="1" noChangeShapeType="1" noTextEdit="1"/>
              </p:cNvSpPr>
              <p:nvPr/>
            </p:nvSpPr>
            <p:spPr>
              <a:xfrm>
                <a:off x="401970" y="1580777"/>
                <a:ext cx="1485791" cy="381258"/>
              </a:xfrm>
              <a:prstGeom prst="rect">
                <a:avLst/>
              </a:prstGeom>
              <a:blipFill>
                <a:blip r:embed="rId22"/>
                <a:stretch>
                  <a:fillRect l="-4508" r="-1230"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BC2FB289-726F-4B3D-8A2A-D10E6B4FEA6D}"/>
                  </a:ext>
                </a:extLst>
              </p:cNvPr>
              <p:cNvSpPr txBox="1"/>
              <p:nvPr/>
            </p:nvSpPr>
            <p:spPr>
              <a:xfrm>
                <a:off x="401919" y="2185911"/>
                <a:ext cx="1497782"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𝑘</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BC2FB289-726F-4B3D-8A2A-D10E6B4FEA6D}"/>
                  </a:ext>
                </a:extLst>
              </p:cNvPr>
              <p:cNvSpPr txBox="1">
                <a:spLocks noRot="1" noChangeAspect="1" noMove="1" noResize="1" noEditPoints="1" noAdjustHandles="1" noChangeArrowheads="1" noChangeShapeType="1" noTextEdit="1"/>
              </p:cNvSpPr>
              <p:nvPr/>
            </p:nvSpPr>
            <p:spPr>
              <a:xfrm>
                <a:off x="401919" y="2185911"/>
                <a:ext cx="1497782" cy="381258"/>
              </a:xfrm>
              <a:prstGeom prst="rect">
                <a:avLst/>
              </a:prstGeom>
              <a:blipFill>
                <a:blip r:embed="rId23"/>
                <a:stretch>
                  <a:fillRect l="-4472" t="-1613" r="-1220" b="-806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81735BE0-0334-4F31-9B55-E610F8E599C3}"/>
                  </a:ext>
                </a:extLst>
              </p:cNvPr>
              <p:cNvSpPr txBox="1"/>
              <p:nvPr/>
            </p:nvSpPr>
            <p:spPr>
              <a:xfrm>
                <a:off x="412628" y="2770016"/>
                <a:ext cx="14870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𝑣</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6" name="文字方塊 75">
                <a:extLst>
                  <a:ext uri="{FF2B5EF4-FFF2-40B4-BE49-F238E27FC236}">
                    <a16:creationId xmlns:a16="http://schemas.microsoft.com/office/drawing/2014/main" id="{81735BE0-0334-4F31-9B55-E610F8E599C3}"/>
                  </a:ext>
                </a:extLst>
              </p:cNvPr>
              <p:cNvSpPr txBox="1">
                <a:spLocks noRot="1" noChangeAspect="1" noMove="1" noResize="1" noEditPoints="1" noAdjustHandles="1" noChangeArrowheads="1" noChangeShapeType="1" noTextEdit="1"/>
              </p:cNvSpPr>
              <p:nvPr/>
            </p:nvSpPr>
            <p:spPr>
              <a:xfrm>
                <a:off x="412628" y="2770016"/>
                <a:ext cx="1487074" cy="381258"/>
              </a:xfrm>
              <a:prstGeom prst="rect">
                <a:avLst/>
              </a:prstGeom>
              <a:blipFill>
                <a:blip r:embed="rId24"/>
                <a:stretch>
                  <a:fillRect l="-2459" r="-1230" b="-6349"/>
                </a:stretch>
              </a:blipFill>
            </p:spPr>
            <p:txBody>
              <a:bodyPr/>
              <a:lstStyle/>
              <a:p>
                <a:r>
                  <a:rPr lang="zh-TW" altLang="en-US">
                    <a:noFill/>
                  </a:rPr>
                  <a:t> </a:t>
                </a:r>
              </a:p>
            </p:txBody>
          </p:sp>
        </mc:Fallback>
      </mc:AlternateContent>
      <p:grpSp>
        <p:nvGrpSpPr>
          <p:cNvPr id="79" name="群組 78">
            <a:extLst>
              <a:ext uri="{FF2B5EF4-FFF2-40B4-BE49-F238E27FC236}">
                <a16:creationId xmlns:a16="http://schemas.microsoft.com/office/drawing/2014/main" id="{3E7C8B86-08F5-43DD-B8D5-38DBFF76493D}"/>
              </a:ext>
            </a:extLst>
          </p:cNvPr>
          <p:cNvGrpSpPr/>
          <p:nvPr/>
        </p:nvGrpSpPr>
        <p:grpSpPr>
          <a:xfrm>
            <a:off x="3464597" y="210833"/>
            <a:ext cx="715161" cy="540000"/>
            <a:chOff x="7174951" y="3803115"/>
            <a:chExt cx="715161" cy="540000"/>
          </a:xfrm>
        </p:grpSpPr>
        <p:sp>
          <p:nvSpPr>
            <p:cNvPr id="80" name="矩形 79">
              <a:extLst>
                <a:ext uri="{FF2B5EF4-FFF2-40B4-BE49-F238E27FC236}">
                  <a16:creationId xmlns:a16="http://schemas.microsoft.com/office/drawing/2014/main" id="{8099B144-36C0-4C06-9E1A-5738BC8AADF3}"/>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1" name="文字方塊 80">
                  <a:extLst>
                    <a:ext uri="{FF2B5EF4-FFF2-40B4-BE49-F238E27FC236}">
                      <a16:creationId xmlns:a16="http://schemas.microsoft.com/office/drawing/2014/main" id="{A7781FBF-8F7A-4DBC-8ED6-DA6AD69B6DD8}"/>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81" name="文字方塊 80">
                  <a:extLst>
                    <a:ext uri="{FF2B5EF4-FFF2-40B4-BE49-F238E27FC236}">
                      <a16:creationId xmlns:a16="http://schemas.microsoft.com/office/drawing/2014/main" id="{A7781FBF-8F7A-4DBC-8ED6-DA6AD69B6DD8}"/>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5"/>
                  <a:stretch>
                    <a:fillRect b="-10526"/>
                  </a:stretch>
                </a:blipFill>
              </p:spPr>
              <p:txBody>
                <a:bodyPr/>
                <a:lstStyle/>
                <a:p>
                  <a:r>
                    <a:rPr lang="zh-TW" altLang="en-US">
                      <a:noFill/>
                    </a:rPr>
                    <a:t> </a:t>
                  </a:r>
                </a:p>
              </p:txBody>
            </p:sp>
          </mc:Fallback>
        </mc:AlternateContent>
      </p:grpSp>
      <p:grpSp>
        <p:nvGrpSpPr>
          <p:cNvPr id="82" name="群組 81">
            <a:extLst>
              <a:ext uri="{FF2B5EF4-FFF2-40B4-BE49-F238E27FC236}">
                <a16:creationId xmlns:a16="http://schemas.microsoft.com/office/drawing/2014/main" id="{2A2687C5-B416-4B18-A2A6-1364A2960F06}"/>
              </a:ext>
            </a:extLst>
          </p:cNvPr>
          <p:cNvGrpSpPr/>
          <p:nvPr/>
        </p:nvGrpSpPr>
        <p:grpSpPr>
          <a:xfrm>
            <a:off x="3808419" y="210833"/>
            <a:ext cx="715161" cy="540000"/>
            <a:chOff x="7174951" y="3803115"/>
            <a:chExt cx="715161" cy="540000"/>
          </a:xfrm>
        </p:grpSpPr>
        <p:sp>
          <p:nvSpPr>
            <p:cNvPr id="83" name="矩形 82">
              <a:extLst>
                <a:ext uri="{FF2B5EF4-FFF2-40B4-BE49-F238E27FC236}">
                  <a16:creationId xmlns:a16="http://schemas.microsoft.com/office/drawing/2014/main" id="{90661A75-5372-4698-B0D6-1DE81FB63646}"/>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4" name="文字方塊 83">
                  <a:extLst>
                    <a:ext uri="{FF2B5EF4-FFF2-40B4-BE49-F238E27FC236}">
                      <a16:creationId xmlns:a16="http://schemas.microsoft.com/office/drawing/2014/main" id="{A4521AC1-E903-4E56-B4D7-F386DD34A721}"/>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84" name="文字方塊 83">
                  <a:extLst>
                    <a:ext uri="{FF2B5EF4-FFF2-40B4-BE49-F238E27FC236}">
                      <a16:creationId xmlns:a16="http://schemas.microsoft.com/office/drawing/2014/main" id="{A4521AC1-E903-4E56-B4D7-F386DD34A721}"/>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6"/>
                  <a:stretch>
                    <a:fillRect b="-10526"/>
                  </a:stretch>
                </a:blipFill>
              </p:spPr>
              <p:txBody>
                <a:bodyPr/>
                <a:lstStyle/>
                <a:p>
                  <a:r>
                    <a:rPr lang="zh-TW" altLang="en-US">
                      <a:noFill/>
                    </a:rPr>
                    <a:t> </a:t>
                  </a:r>
                </a:p>
              </p:txBody>
            </p:sp>
          </mc:Fallback>
        </mc:AlternateContent>
      </p:grpSp>
      <p:grpSp>
        <p:nvGrpSpPr>
          <p:cNvPr id="85" name="群組 84">
            <a:extLst>
              <a:ext uri="{FF2B5EF4-FFF2-40B4-BE49-F238E27FC236}">
                <a16:creationId xmlns:a16="http://schemas.microsoft.com/office/drawing/2014/main" id="{66C70ACF-4C1F-4B26-AA59-345143A1C5E6}"/>
              </a:ext>
            </a:extLst>
          </p:cNvPr>
          <p:cNvGrpSpPr/>
          <p:nvPr/>
        </p:nvGrpSpPr>
        <p:grpSpPr>
          <a:xfrm>
            <a:off x="4152241" y="210833"/>
            <a:ext cx="715161" cy="540000"/>
            <a:chOff x="7174951" y="3803115"/>
            <a:chExt cx="715161" cy="540000"/>
          </a:xfrm>
        </p:grpSpPr>
        <p:sp>
          <p:nvSpPr>
            <p:cNvPr id="86" name="矩形 85">
              <a:extLst>
                <a:ext uri="{FF2B5EF4-FFF2-40B4-BE49-F238E27FC236}">
                  <a16:creationId xmlns:a16="http://schemas.microsoft.com/office/drawing/2014/main" id="{14DFF131-B5D4-44CC-A2AA-9651990971E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78324DEE-4099-4EBA-A142-E146462A7AAC}"/>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78324DEE-4099-4EBA-A142-E146462A7AAC}"/>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7"/>
                  <a:stretch>
                    <a:fillRect b="-10526"/>
                  </a:stretch>
                </a:blipFill>
              </p:spPr>
              <p:txBody>
                <a:bodyPr/>
                <a:lstStyle/>
                <a:p>
                  <a:r>
                    <a:rPr lang="zh-TW" altLang="en-US">
                      <a:noFill/>
                    </a:rPr>
                    <a:t> </a:t>
                  </a:r>
                </a:p>
              </p:txBody>
            </p:sp>
          </mc:Fallback>
        </mc:AlternateContent>
      </p:grpSp>
      <p:grpSp>
        <p:nvGrpSpPr>
          <p:cNvPr id="88" name="群組 87">
            <a:extLst>
              <a:ext uri="{FF2B5EF4-FFF2-40B4-BE49-F238E27FC236}">
                <a16:creationId xmlns:a16="http://schemas.microsoft.com/office/drawing/2014/main" id="{FFA48CB8-413C-4827-A8A6-2AEC25BFAFA5}"/>
              </a:ext>
            </a:extLst>
          </p:cNvPr>
          <p:cNvGrpSpPr/>
          <p:nvPr/>
        </p:nvGrpSpPr>
        <p:grpSpPr>
          <a:xfrm>
            <a:off x="4496062" y="217705"/>
            <a:ext cx="715161" cy="540000"/>
            <a:chOff x="7174951" y="3803115"/>
            <a:chExt cx="715161" cy="540000"/>
          </a:xfrm>
        </p:grpSpPr>
        <p:sp>
          <p:nvSpPr>
            <p:cNvPr id="89" name="矩形 88">
              <a:extLst>
                <a:ext uri="{FF2B5EF4-FFF2-40B4-BE49-F238E27FC236}">
                  <a16:creationId xmlns:a16="http://schemas.microsoft.com/office/drawing/2014/main" id="{965EA6AF-281F-452E-B80C-B833DD37ABD0}"/>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FC59C7E7-99CA-4D3A-8AC1-52044D7AF8AA}"/>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FC59C7E7-99CA-4D3A-8AC1-52044D7AF8AA}"/>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8"/>
                  <a:stretch>
                    <a:fillRect b="-10667"/>
                  </a:stretch>
                </a:blipFill>
              </p:spPr>
              <p:txBody>
                <a:bodyPr/>
                <a:lstStyle/>
                <a:p>
                  <a:r>
                    <a:rPr lang="zh-TW" altLang="en-US">
                      <a:noFill/>
                    </a:rPr>
                    <a:t> </a:t>
                  </a:r>
                </a:p>
              </p:txBody>
            </p:sp>
          </mc:Fallback>
        </mc:AlternateContent>
      </p:grpSp>
      <p:sp>
        <p:nvSpPr>
          <p:cNvPr id="91" name="文字方塊 90">
            <a:extLst>
              <a:ext uri="{FF2B5EF4-FFF2-40B4-BE49-F238E27FC236}">
                <a16:creationId xmlns:a16="http://schemas.microsoft.com/office/drawing/2014/main" id="{E5AAAC7D-5867-46D2-8F43-CDF96B44C03F}"/>
              </a:ext>
            </a:extLst>
          </p:cNvPr>
          <p:cNvSpPr txBox="1"/>
          <p:nvPr/>
        </p:nvSpPr>
        <p:spPr>
          <a:xfrm>
            <a:off x="5055854" y="274431"/>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94" name="群組 93">
            <a:extLst>
              <a:ext uri="{FF2B5EF4-FFF2-40B4-BE49-F238E27FC236}">
                <a16:creationId xmlns:a16="http://schemas.microsoft.com/office/drawing/2014/main" id="{2F94A9BB-757D-49B5-A390-1134BF3D7881}"/>
              </a:ext>
            </a:extLst>
          </p:cNvPr>
          <p:cNvGrpSpPr/>
          <p:nvPr/>
        </p:nvGrpSpPr>
        <p:grpSpPr>
          <a:xfrm>
            <a:off x="5496633" y="189497"/>
            <a:ext cx="639241" cy="608154"/>
            <a:chOff x="5091792" y="1543557"/>
            <a:chExt cx="639241" cy="608154"/>
          </a:xfrm>
        </p:grpSpPr>
        <p:sp>
          <p:nvSpPr>
            <p:cNvPr id="92" name="文字方塊 91">
              <a:extLst>
                <a:ext uri="{FF2B5EF4-FFF2-40B4-BE49-F238E27FC236}">
                  <a16:creationId xmlns:a16="http://schemas.microsoft.com/office/drawing/2014/main" id="{49D1F759-73B5-44A2-B25F-0D8CAB40C051}"/>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9A07F579-82D4-48F9-A50F-7CE81F761110}"/>
                    </a:ext>
                  </a:extLst>
                </p:cNvPr>
                <p:cNvSpPr txBox="1"/>
                <p:nvPr/>
              </p:nvSpPr>
              <p:spPr>
                <a:xfrm>
                  <a:off x="5182638" y="1684301"/>
                  <a:ext cx="5341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9A07F579-82D4-48F9-A50F-7CE81F761110}"/>
                    </a:ext>
                  </a:extLst>
                </p:cNvPr>
                <p:cNvSpPr txBox="1">
                  <a:spLocks noRot="1" noChangeAspect="1" noMove="1" noResize="1" noEditPoints="1" noAdjustHandles="1" noChangeArrowheads="1" noChangeShapeType="1" noTextEdit="1"/>
                </p:cNvSpPr>
                <p:nvPr/>
              </p:nvSpPr>
              <p:spPr>
                <a:xfrm>
                  <a:off x="5182638" y="1684301"/>
                  <a:ext cx="534184" cy="369332"/>
                </a:xfrm>
                <a:prstGeom prst="rect">
                  <a:avLst/>
                </a:prstGeom>
                <a:blipFill>
                  <a:blip r:embed="rId29"/>
                  <a:stretch>
                    <a:fillRect l="-13793" r="-4598" b="-6557"/>
                  </a:stretch>
                </a:blipFill>
              </p:spPr>
              <p:txBody>
                <a:bodyPr/>
                <a:lstStyle/>
                <a:p>
                  <a:r>
                    <a:rPr lang="zh-TW" altLang="en-US">
                      <a:noFill/>
                    </a:rPr>
                    <a:t> </a:t>
                  </a:r>
                </a:p>
              </p:txBody>
            </p:sp>
          </mc:Fallback>
        </mc:AlternateContent>
      </p:grpSp>
      <p:sp>
        <p:nvSpPr>
          <p:cNvPr id="96" name="矩形 95">
            <a:extLst>
              <a:ext uri="{FF2B5EF4-FFF2-40B4-BE49-F238E27FC236}">
                <a16:creationId xmlns:a16="http://schemas.microsoft.com/office/drawing/2014/main" id="{B0410CF2-CBD9-4ACC-9D25-2D345E4D5793}"/>
              </a:ext>
            </a:extLst>
          </p:cNvPr>
          <p:cNvSpPr/>
          <p:nvPr/>
        </p:nvSpPr>
        <p:spPr>
          <a:xfrm>
            <a:off x="6246110"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B1DADBF8-68D8-4058-A55C-ED85475A45BB}"/>
                  </a:ext>
                </a:extLst>
              </p:cNvPr>
              <p:cNvSpPr txBox="1"/>
              <p:nvPr/>
            </p:nvSpPr>
            <p:spPr>
              <a:xfrm>
                <a:off x="6078662" y="27016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B1DADBF8-68D8-4058-A55C-ED85475A45BB}"/>
                  </a:ext>
                </a:extLst>
              </p:cNvPr>
              <p:cNvSpPr txBox="1">
                <a:spLocks noRot="1" noChangeAspect="1" noMove="1" noResize="1" noEditPoints="1" noAdjustHandles="1" noChangeArrowheads="1" noChangeShapeType="1" noTextEdit="1"/>
              </p:cNvSpPr>
              <p:nvPr/>
            </p:nvSpPr>
            <p:spPr>
              <a:xfrm>
                <a:off x="6078662" y="270161"/>
                <a:ext cx="715161" cy="461665"/>
              </a:xfrm>
              <a:prstGeom prst="rect">
                <a:avLst/>
              </a:prstGeom>
              <a:blipFill>
                <a:blip r:embed="rId30"/>
                <a:stretch>
                  <a:fillRect/>
                </a:stretch>
              </a:blipFill>
            </p:spPr>
            <p:txBody>
              <a:bodyPr/>
              <a:lstStyle/>
              <a:p>
                <a:r>
                  <a:rPr lang="zh-TW" altLang="en-US">
                    <a:noFill/>
                  </a:rPr>
                  <a:t> </a:t>
                </a:r>
              </a:p>
            </p:txBody>
          </p:sp>
        </mc:Fallback>
      </mc:AlternateContent>
      <p:sp>
        <p:nvSpPr>
          <p:cNvPr id="99" name="矩形 98">
            <a:extLst>
              <a:ext uri="{FF2B5EF4-FFF2-40B4-BE49-F238E27FC236}">
                <a16:creationId xmlns:a16="http://schemas.microsoft.com/office/drawing/2014/main" id="{B6623BD2-F355-47E1-B339-925E680CEFEF}"/>
              </a:ext>
            </a:extLst>
          </p:cNvPr>
          <p:cNvSpPr/>
          <p:nvPr/>
        </p:nvSpPr>
        <p:spPr>
          <a:xfrm>
            <a:off x="6589932"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0" name="文字方塊 99">
                <a:extLst>
                  <a:ext uri="{FF2B5EF4-FFF2-40B4-BE49-F238E27FC236}">
                    <a16:creationId xmlns:a16="http://schemas.microsoft.com/office/drawing/2014/main" id="{1C285146-A5EF-41B2-94AA-B6E8B0C8AB00}"/>
                  </a:ext>
                </a:extLst>
              </p:cNvPr>
              <p:cNvSpPr txBox="1"/>
              <p:nvPr/>
            </p:nvSpPr>
            <p:spPr>
              <a:xfrm>
                <a:off x="6408447" y="27016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00" name="文字方塊 99">
                <a:extLst>
                  <a:ext uri="{FF2B5EF4-FFF2-40B4-BE49-F238E27FC236}">
                    <a16:creationId xmlns:a16="http://schemas.microsoft.com/office/drawing/2014/main" id="{1C285146-A5EF-41B2-94AA-B6E8B0C8AB00}"/>
                  </a:ext>
                </a:extLst>
              </p:cNvPr>
              <p:cNvSpPr txBox="1">
                <a:spLocks noRot="1" noChangeAspect="1" noMove="1" noResize="1" noEditPoints="1" noAdjustHandles="1" noChangeArrowheads="1" noChangeShapeType="1" noTextEdit="1"/>
              </p:cNvSpPr>
              <p:nvPr/>
            </p:nvSpPr>
            <p:spPr>
              <a:xfrm>
                <a:off x="6408447" y="270162"/>
                <a:ext cx="715161" cy="461665"/>
              </a:xfrm>
              <a:prstGeom prst="rect">
                <a:avLst/>
              </a:prstGeom>
              <a:blipFill>
                <a:blip r:embed="rId31"/>
                <a:stretch>
                  <a:fillRect/>
                </a:stretch>
              </a:blipFill>
            </p:spPr>
            <p:txBody>
              <a:bodyPr/>
              <a:lstStyle/>
              <a:p>
                <a:r>
                  <a:rPr lang="zh-TW" altLang="en-US">
                    <a:noFill/>
                  </a:rPr>
                  <a:t> </a:t>
                </a:r>
              </a:p>
            </p:txBody>
          </p:sp>
        </mc:Fallback>
      </mc:AlternateContent>
      <p:sp>
        <p:nvSpPr>
          <p:cNvPr id="102" name="矩形 101">
            <a:extLst>
              <a:ext uri="{FF2B5EF4-FFF2-40B4-BE49-F238E27FC236}">
                <a16:creationId xmlns:a16="http://schemas.microsoft.com/office/drawing/2014/main" id="{BEF6AB99-CF95-4006-8C5B-6A892D59B560}"/>
              </a:ext>
            </a:extLst>
          </p:cNvPr>
          <p:cNvSpPr/>
          <p:nvPr/>
        </p:nvSpPr>
        <p:spPr>
          <a:xfrm>
            <a:off x="6933754" y="229984"/>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3" name="文字方塊 102">
                <a:extLst>
                  <a:ext uri="{FF2B5EF4-FFF2-40B4-BE49-F238E27FC236}">
                    <a16:creationId xmlns:a16="http://schemas.microsoft.com/office/drawing/2014/main" id="{474E5FE8-5F2C-44E0-BE54-D1CEEDE561A5}"/>
                  </a:ext>
                </a:extLst>
              </p:cNvPr>
              <p:cNvSpPr txBox="1"/>
              <p:nvPr/>
            </p:nvSpPr>
            <p:spPr>
              <a:xfrm>
                <a:off x="6752269" y="27016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03" name="文字方塊 102">
                <a:extLst>
                  <a:ext uri="{FF2B5EF4-FFF2-40B4-BE49-F238E27FC236}">
                    <a16:creationId xmlns:a16="http://schemas.microsoft.com/office/drawing/2014/main" id="{474E5FE8-5F2C-44E0-BE54-D1CEEDE561A5}"/>
                  </a:ext>
                </a:extLst>
              </p:cNvPr>
              <p:cNvSpPr txBox="1">
                <a:spLocks noRot="1" noChangeAspect="1" noMove="1" noResize="1" noEditPoints="1" noAdjustHandles="1" noChangeArrowheads="1" noChangeShapeType="1" noTextEdit="1"/>
              </p:cNvSpPr>
              <p:nvPr/>
            </p:nvSpPr>
            <p:spPr>
              <a:xfrm>
                <a:off x="6752269" y="270162"/>
                <a:ext cx="715161" cy="461665"/>
              </a:xfrm>
              <a:prstGeom prst="rect">
                <a:avLst/>
              </a:prstGeom>
              <a:blipFill>
                <a:blip r:embed="rId32"/>
                <a:stretch>
                  <a:fillRect/>
                </a:stretch>
              </a:blipFill>
            </p:spPr>
            <p:txBody>
              <a:bodyPr/>
              <a:lstStyle/>
              <a:p>
                <a:r>
                  <a:rPr lang="zh-TW" altLang="en-US">
                    <a:noFill/>
                  </a:rPr>
                  <a:t> </a:t>
                </a:r>
              </a:p>
            </p:txBody>
          </p:sp>
        </mc:Fallback>
      </mc:AlternateContent>
      <p:sp>
        <p:nvSpPr>
          <p:cNvPr id="105" name="矩形 104">
            <a:extLst>
              <a:ext uri="{FF2B5EF4-FFF2-40B4-BE49-F238E27FC236}">
                <a16:creationId xmlns:a16="http://schemas.microsoft.com/office/drawing/2014/main" id="{3A0F0C7C-6ABF-4C5A-BF6C-5C64492C3708}"/>
              </a:ext>
            </a:extLst>
          </p:cNvPr>
          <p:cNvSpPr/>
          <p:nvPr/>
        </p:nvSpPr>
        <p:spPr>
          <a:xfrm>
            <a:off x="7277575" y="23685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6" name="文字方塊 105">
                <a:extLst>
                  <a:ext uri="{FF2B5EF4-FFF2-40B4-BE49-F238E27FC236}">
                    <a16:creationId xmlns:a16="http://schemas.microsoft.com/office/drawing/2014/main" id="{76644354-9D7D-4C3E-B80F-59EFDBB8AEBA}"/>
                  </a:ext>
                </a:extLst>
              </p:cNvPr>
              <p:cNvSpPr txBox="1"/>
              <p:nvPr/>
            </p:nvSpPr>
            <p:spPr>
              <a:xfrm>
                <a:off x="7096090" y="27703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6" name="文字方塊 105">
                <a:extLst>
                  <a:ext uri="{FF2B5EF4-FFF2-40B4-BE49-F238E27FC236}">
                    <a16:creationId xmlns:a16="http://schemas.microsoft.com/office/drawing/2014/main" id="{76644354-9D7D-4C3E-B80F-59EFDBB8AEBA}"/>
                  </a:ext>
                </a:extLst>
              </p:cNvPr>
              <p:cNvSpPr txBox="1">
                <a:spLocks noRot="1" noChangeAspect="1" noMove="1" noResize="1" noEditPoints="1" noAdjustHandles="1" noChangeArrowheads="1" noChangeShapeType="1" noTextEdit="1"/>
              </p:cNvSpPr>
              <p:nvPr/>
            </p:nvSpPr>
            <p:spPr>
              <a:xfrm>
                <a:off x="7096090" y="277034"/>
                <a:ext cx="715161" cy="461665"/>
              </a:xfrm>
              <a:prstGeom prst="rect">
                <a:avLst/>
              </a:prstGeom>
              <a:blipFill>
                <a:blip r:embed="rId33"/>
                <a:stretch>
                  <a:fillRect/>
                </a:stretch>
              </a:blipFill>
            </p:spPr>
            <p:txBody>
              <a:bodyPr/>
              <a:lstStyle/>
              <a:p>
                <a:r>
                  <a:rPr lang="zh-TW" altLang="en-US">
                    <a:noFill/>
                  </a:rPr>
                  <a:t> </a:t>
                </a:r>
              </a:p>
            </p:txBody>
          </p:sp>
        </mc:Fallback>
      </mc:AlternateContent>
      <p:sp>
        <p:nvSpPr>
          <p:cNvPr id="107" name="矩形 106">
            <a:extLst>
              <a:ext uri="{FF2B5EF4-FFF2-40B4-BE49-F238E27FC236}">
                <a16:creationId xmlns:a16="http://schemas.microsoft.com/office/drawing/2014/main" id="{F7F38807-7D8F-4B32-8564-1957A0A4CF72}"/>
              </a:ext>
            </a:extLst>
          </p:cNvPr>
          <p:cNvSpPr/>
          <p:nvPr/>
        </p:nvSpPr>
        <p:spPr>
          <a:xfrm>
            <a:off x="3650529"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08" name="矩形 107">
            <a:extLst>
              <a:ext uri="{FF2B5EF4-FFF2-40B4-BE49-F238E27FC236}">
                <a16:creationId xmlns:a16="http://schemas.microsoft.com/office/drawing/2014/main" id="{BE20ACF6-F85C-4DC6-A798-598B7EA1EE48}"/>
              </a:ext>
            </a:extLst>
          </p:cNvPr>
          <p:cNvSpPr/>
          <p:nvPr/>
        </p:nvSpPr>
        <p:spPr>
          <a:xfrm>
            <a:off x="3994351"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09" name="矩形 108">
            <a:extLst>
              <a:ext uri="{FF2B5EF4-FFF2-40B4-BE49-F238E27FC236}">
                <a16:creationId xmlns:a16="http://schemas.microsoft.com/office/drawing/2014/main" id="{43605474-17ED-44E7-9102-E78439C33796}"/>
              </a:ext>
            </a:extLst>
          </p:cNvPr>
          <p:cNvSpPr/>
          <p:nvPr/>
        </p:nvSpPr>
        <p:spPr>
          <a:xfrm>
            <a:off x="4338173" y="1391860"/>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10" name="矩形 109">
            <a:extLst>
              <a:ext uri="{FF2B5EF4-FFF2-40B4-BE49-F238E27FC236}">
                <a16:creationId xmlns:a16="http://schemas.microsoft.com/office/drawing/2014/main" id="{074552CD-0CF1-416F-84E7-C70F5B2C6F17}"/>
              </a:ext>
            </a:extLst>
          </p:cNvPr>
          <p:cNvSpPr/>
          <p:nvPr/>
        </p:nvSpPr>
        <p:spPr>
          <a:xfrm>
            <a:off x="4681994" y="139873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p:sp>
        <p:nvSpPr>
          <p:cNvPr id="111" name="矩形 110">
            <a:extLst>
              <a:ext uri="{FF2B5EF4-FFF2-40B4-BE49-F238E27FC236}">
                <a16:creationId xmlns:a16="http://schemas.microsoft.com/office/drawing/2014/main" id="{6EF90768-B516-40E1-85B4-B0D6B1D5E3C0}"/>
              </a:ext>
            </a:extLst>
          </p:cNvPr>
          <p:cNvSpPr/>
          <p:nvPr/>
        </p:nvSpPr>
        <p:spPr>
          <a:xfrm>
            <a:off x="3664048"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2" name="矩形 111">
            <a:extLst>
              <a:ext uri="{FF2B5EF4-FFF2-40B4-BE49-F238E27FC236}">
                <a16:creationId xmlns:a16="http://schemas.microsoft.com/office/drawing/2014/main" id="{EDDFF4C3-538A-47FC-8E28-27A959C2F5A3}"/>
              </a:ext>
            </a:extLst>
          </p:cNvPr>
          <p:cNvSpPr/>
          <p:nvPr/>
        </p:nvSpPr>
        <p:spPr>
          <a:xfrm>
            <a:off x="4007870"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3" name="矩形 112">
            <a:extLst>
              <a:ext uri="{FF2B5EF4-FFF2-40B4-BE49-F238E27FC236}">
                <a16:creationId xmlns:a16="http://schemas.microsoft.com/office/drawing/2014/main" id="{47EA14C9-D731-4925-9B34-6E3505CA7038}"/>
              </a:ext>
            </a:extLst>
          </p:cNvPr>
          <p:cNvSpPr/>
          <p:nvPr/>
        </p:nvSpPr>
        <p:spPr>
          <a:xfrm>
            <a:off x="4351692" y="257072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4" name="矩形 113">
            <a:extLst>
              <a:ext uri="{FF2B5EF4-FFF2-40B4-BE49-F238E27FC236}">
                <a16:creationId xmlns:a16="http://schemas.microsoft.com/office/drawing/2014/main" id="{A7DC86CD-9D1F-41D3-ABC1-172069D07601}"/>
              </a:ext>
            </a:extLst>
          </p:cNvPr>
          <p:cNvSpPr/>
          <p:nvPr/>
        </p:nvSpPr>
        <p:spPr>
          <a:xfrm>
            <a:off x="4695513" y="2577594"/>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115" name="文字方塊 114">
            <a:extLst>
              <a:ext uri="{FF2B5EF4-FFF2-40B4-BE49-F238E27FC236}">
                <a16:creationId xmlns:a16="http://schemas.microsoft.com/office/drawing/2014/main" id="{48EDE54E-4FC3-4722-9FFF-AB971AFB49A0}"/>
              </a:ext>
            </a:extLst>
          </p:cNvPr>
          <p:cNvSpPr txBox="1"/>
          <p:nvPr/>
        </p:nvSpPr>
        <p:spPr>
          <a:xfrm>
            <a:off x="5058428" y="1479344"/>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116" name="群組 115">
            <a:extLst>
              <a:ext uri="{FF2B5EF4-FFF2-40B4-BE49-F238E27FC236}">
                <a16:creationId xmlns:a16="http://schemas.microsoft.com/office/drawing/2014/main" id="{3269D35C-FCCF-43F7-A2DC-C4B20147F03E}"/>
              </a:ext>
            </a:extLst>
          </p:cNvPr>
          <p:cNvGrpSpPr/>
          <p:nvPr/>
        </p:nvGrpSpPr>
        <p:grpSpPr>
          <a:xfrm>
            <a:off x="5508723" y="1371055"/>
            <a:ext cx="639241" cy="608154"/>
            <a:chOff x="5091792" y="1543557"/>
            <a:chExt cx="639241" cy="608154"/>
          </a:xfrm>
        </p:grpSpPr>
        <p:sp>
          <p:nvSpPr>
            <p:cNvPr id="117" name="文字方塊 116">
              <a:extLst>
                <a:ext uri="{FF2B5EF4-FFF2-40B4-BE49-F238E27FC236}">
                  <a16:creationId xmlns:a16="http://schemas.microsoft.com/office/drawing/2014/main" id="{B4938D8C-FE80-4657-B86B-A7CA92902CED}"/>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118" name="文字方塊 117">
                  <a:extLst>
                    <a:ext uri="{FF2B5EF4-FFF2-40B4-BE49-F238E27FC236}">
                      <a16:creationId xmlns:a16="http://schemas.microsoft.com/office/drawing/2014/main" id="{D84F6214-9419-41C7-BA1D-1307291233C3}"/>
                    </a:ext>
                  </a:extLst>
                </p:cNvPr>
                <p:cNvSpPr txBox="1"/>
                <p:nvPr/>
              </p:nvSpPr>
              <p:spPr>
                <a:xfrm>
                  <a:off x="5182638" y="1684301"/>
                  <a:ext cx="535595"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𝑘</m:t>
                            </m:r>
                          </m:sup>
                        </m:sSup>
                      </m:oMath>
                    </m:oMathPara>
                  </a14:m>
                  <a:endParaRPr lang="zh-TW" altLang="en-US" sz="2400" dirty="0"/>
                </a:p>
              </p:txBody>
            </p:sp>
          </mc:Choice>
          <mc:Fallback xmlns="">
            <p:sp>
              <p:nvSpPr>
                <p:cNvPr id="118" name="文字方塊 117">
                  <a:extLst>
                    <a:ext uri="{FF2B5EF4-FFF2-40B4-BE49-F238E27FC236}">
                      <a16:creationId xmlns:a16="http://schemas.microsoft.com/office/drawing/2014/main" id="{D84F6214-9419-41C7-BA1D-1307291233C3}"/>
                    </a:ext>
                  </a:extLst>
                </p:cNvPr>
                <p:cNvSpPr txBox="1">
                  <a:spLocks noRot="1" noChangeAspect="1" noMove="1" noResize="1" noEditPoints="1" noAdjustHandles="1" noChangeArrowheads="1" noChangeShapeType="1" noTextEdit="1"/>
                </p:cNvSpPr>
                <p:nvPr/>
              </p:nvSpPr>
              <p:spPr>
                <a:xfrm>
                  <a:off x="5182638" y="1684301"/>
                  <a:ext cx="535595" cy="375872"/>
                </a:xfrm>
                <a:prstGeom prst="rect">
                  <a:avLst/>
                </a:prstGeom>
                <a:blipFill>
                  <a:blip r:embed="rId34"/>
                  <a:stretch>
                    <a:fillRect l="-13793" t="-3226" r="-4598" b="-4839"/>
                  </a:stretch>
                </a:blipFill>
              </p:spPr>
              <p:txBody>
                <a:bodyPr/>
                <a:lstStyle/>
                <a:p>
                  <a:r>
                    <a:rPr lang="zh-TW" altLang="en-US">
                      <a:noFill/>
                    </a:rPr>
                    <a:t> </a:t>
                  </a:r>
                </a:p>
              </p:txBody>
            </p:sp>
          </mc:Fallback>
        </mc:AlternateContent>
      </p:grpSp>
      <p:sp>
        <p:nvSpPr>
          <p:cNvPr id="119" name="文字方塊 118">
            <a:extLst>
              <a:ext uri="{FF2B5EF4-FFF2-40B4-BE49-F238E27FC236}">
                <a16:creationId xmlns:a16="http://schemas.microsoft.com/office/drawing/2014/main" id="{17B05170-F180-47F8-936D-A1F99653BEBB}"/>
              </a:ext>
            </a:extLst>
          </p:cNvPr>
          <p:cNvSpPr txBox="1"/>
          <p:nvPr/>
        </p:nvSpPr>
        <p:spPr>
          <a:xfrm>
            <a:off x="5073030" y="2639652"/>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120" name="群組 119">
            <a:extLst>
              <a:ext uri="{FF2B5EF4-FFF2-40B4-BE49-F238E27FC236}">
                <a16:creationId xmlns:a16="http://schemas.microsoft.com/office/drawing/2014/main" id="{854AD9D9-AC02-49A8-8949-B431747230F4}"/>
              </a:ext>
            </a:extLst>
          </p:cNvPr>
          <p:cNvGrpSpPr/>
          <p:nvPr/>
        </p:nvGrpSpPr>
        <p:grpSpPr>
          <a:xfrm>
            <a:off x="5523325" y="2531363"/>
            <a:ext cx="639241" cy="608154"/>
            <a:chOff x="5091792" y="1543557"/>
            <a:chExt cx="639241" cy="608154"/>
          </a:xfrm>
        </p:grpSpPr>
        <p:sp>
          <p:nvSpPr>
            <p:cNvPr id="121" name="文字方塊 120">
              <a:extLst>
                <a:ext uri="{FF2B5EF4-FFF2-40B4-BE49-F238E27FC236}">
                  <a16:creationId xmlns:a16="http://schemas.microsoft.com/office/drawing/2014/main" id="{91313D57-C8D7-4B60-9681-5B46CABD0D1A}"/>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4B9D82B1-44B2-4B82-81D5-9ABE0C974AF3}"/>
                    </a:ext>
                  </a:extLst>
                </p:cNvPr>
                <p:cNvSpPr txBox="1"/>
                <p:nvPr/>
              </p:nvSpPr>
              <p:spPr>
                <a:xfrm>
                  <a:off x="5182638" y="1684301"/>
                  <a:ext cx="5250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𝑣</m:t>
                            </m:r>
                          </m:sup>
                        </m:sSup>
                      </m:oMath>
                    </m:oMathPara>
                  </a14:m>
                  <a:endParaRPr lang="zh-TW" altLang="en-US" sz="2400" dirty="0"/>
                </a:p>
              </p:txBody>
            </p:sp>
          </mc:Choice>
          <mc:Fallback xmlns="">
            <p:sp>
              <p:nvSpPr>
                <p:cNvPr id="122" name="文字方塊 121">
                  <a:extLst>
                    <a:ext uri="{FF2B5EF4-FFF2-40B4-BE49-F238E27FC236}">
                      <a16:creationId xmlns:a16="http://schemas.microsoft.com/office/drawing/2014/main" id="{4B9D82B1-44B2-4B82-81D5-9ABE0C974AF3}"/>
                    </a:ext>
                  </a:extLst>
                </p:cNvPr>
                <p:cNvSpPr txBox="1">
                  <a:spLocks noRot="1" noChangeAspect="1" noMove="1" noResize="1" noEditPoints="1" noAdjustHandles="1" noChangeArrowheads="1" noChangeShapeType="1" noTextEdit="1"/>
                </p:cNvSpPr>
                <p:nvPr/>
              </p:nvSpPr>
              <p:spPr>
                <a:xfrm>
                  <a:off x="5182638" y="1684301"/>
                  <a:ext cx="525079" cy="369332"/>
                </a:xfrm>
                <a:prstGeom prst="rect">
                  <a:avLst/>
                </a:prstGeom>
                <a:blipFill>
                  <a:blip r:embed="rId35"/>
                  <a:stretch>
                    <a:fillRect l="-13953" b="-6557"/>
                  </a:stretch>
                </a:blipFill>
              </p:spPr>
              <p:txBody>
                <a:bodyPr/>
                <a:lstStyle/>
                <a:p>
                  <a:r>
                    <a:rPr lang="zh-TW" altLang="en-US">
                      <a:noFill/>
                    </a:rPr>
                    <a:t> </a:t>
                  </a:r>
                </a:p>
              </p:txBody>
            </p:sp>
          </mc:Fallback>
        </mc:AlternateContent>
      </p:grpSp>
      <p:grpSp>
        <p:nvGrpSpPr>
          <p:cNvPr id="124" name="群組 123">
            <a:extLst>
              <a:ext uri="{FF2B5EF4-FFF2-40B4-BE49-F238E27FC236}">
                <a16:creationId xmlns:a16="http://schemas.microsoft.com/office/drawing/2014/main" id="{A318E0D5-7FE6-42ED-8A98-1747027D75BC}"/>
              </a:ext>
            </a:extLst>
          </p:cNvPr>
          <p:cNvGrpSpPr/>
          <p:nvPr/>
        </p:nvGrpSpPr>
        <p:grpSpPr>
          <a:xfrm>
            <a:off x="6082026" y="1392943"/>
            <a:ext cx="1732589" cy="546872"/>
            <a:chOff x="6336961" y="1989986"/>
            <a:chExt cx="1732589" cy="546872"/>
          </a:xfrm>
        </p:grpSpPr>
        <p:sp>
          <p:nvSpPr>
            <p:cNvPr id="125" name="矩形 124">
              <a:extLst>
                <a:ext uri="{FF2B5EF4-FFF2-40B4-BE49-F238E27FC236}">
                  <a16:creationId xmlns:a16="http://schemas.microsoft.com/office/drawing/2014/main" id="{B02F9543-B37D-4AA3-A1AF-5AA31E520287}"/>
                </a:ext>
              </a:extLst>
            </p:cNvPr>
            <p:cNvSpPr/>
            <p:nvPr/>
          </p:nvSpPr>
          <p:spPr>
            <a:xfrm>
              <a:off x="6504409"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4F2E0F2A-29EE-43C5-9737-58E9DCE6630D}"/>
                    </a:ext>
                  </a:extLst>
                </p:cNvPr>
                <p:cNvSpPr txBox="1"/>
                <p:nvPr/>
              </p:nvSpPr>
              <p:spPr>
                <a:xfrm>
                  <a:off x="6336961" y="203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4F2E0F2A-29EE-43C5-9737-58E9DCE6630D}"/>
                    </a:ext>
                  </a:extLst>
                </p:cNvPr>
                <p:cNvSpPr txBox="1">
                  <a:spLocks noRot="1" noChangeAspect="1" noMove="1" noResize="1" noEditPoints="1" noAdjustHandles="1" noChangeArrowheads="1" noChangeShapeType="1" noTextEdit="1"/>
                </p:cNvSpPr>
                <p:nvPr/>
              </p:nvSpPr>
              <p:spPr>
                <a:xfrm>
                  <a:off x="6336961" y="2030163"/>
                  <a:ext cx="715161" cy="461665"/>
                </a:xfrm>
                <a:prstGeom prst="rect">
                  <a:avLst/>
                </a:prstGeom>
                <a:blipFill>
                  <a:blip r:embed="rId36"/>
                  <a:stretch>
                    <a:fillRect/>
                  </a:stretch>
                </a:blipFill>
              </p:spPr>
              <p:txBody>
                <a:bodyPr/>
                <a:lstStyle/>
                <a:p>
                  <a:r>
                    <a:rPr lang="zh-TW" altLang="en-US">
                      <a:noFill/>
                    </a:rPr>
                    <a:t> </a:t>
                  </a:r>
                </a:p>
              </p:txBody>
            </p:sp>
          </mc:Fallback>
        </mc:AlternateContent>
        <p:sp>
          <p:nvSpPr>
            <p:cNvPr id="127" name="矩形 126">
              <a:extLst>
                <a:ext uri="{FF2B5EF4-FFF2-40B4-BE49-F238E27FC236}">
                  <a16:creationId xmlns:a16="http://schemas.microsoft.com/office/drawing/2014/main" id="{7D7F20B5-F21D-43B4-B486-EABC5C783E9A}"/>
                </a:ext>
              </a:extLst>
            </p:cNvPr>
            <p:cNvSpPr/>
            <p:nvPr/>
          </p:nvSpPr>
          <p:spPr>
            <a:xfrm>
              <a:off x="6848231"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8" name="文字方塊 127">
                  <a:extLst>
                    <a:ext uri="{FF2B5EF4-FFF2-40B4-BE49-F238E27FC236}">
                      <a16:creationId xmlns:a16="http://schemas.microsoft.com/office/drawing/2014/main" id="{BF9009BE-BFD7-4D14-9432-4A97CA64501E}"/>
                    </a:ext>
                  </a:extLst>
                </p:cNvPr>
                <p:cNvSpPr txBox="1"/>
                <p:nvPr/>
              </p:nvSpPr>
              <p:spPr>
                <a:xfrm>
                  <a:off x="6666746"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28" name="文字方塊 127">
                  <a:extLst>
                    <a:ext uri="{FF2B5EF4-FFF2-40B4-BE49-F238E27FC236}">
                      <a16:creationId xmlns:a16="http://schemas.microsoft.com/office/drawing/2014/main" id="{BF9009BE-BFD7-4D14-9432-4A97CA64501E}"/>
                    </a:ext>
                  </a:extLst>
                </p:cNvPr>
                <p:cNvSpPr txBox="1">
                  <a:spLocks noRot="1" noChangeAspect="1" noMove="1" noResize="1" noEditPoints="1" noAdjustHandles="1" noChangeArrowheads="1" noChangeShapeType="1" noTextEdit="1"/>
                </p:cNvSpPr>
                <p:nvPr/>
              </p:nvSpPr>
              <p:spPr>
                <a:xfrm>
                  <a:off x="6666746" y="2030164"/>
                  <a:ext cx="715161" cy="461665"/>
                </a:xfrm>
                <a:prstGeom prst="rect">
                  <a:avLst/>
                </a:prstGeom>
                <a:blipFill>
                  <a:blip r:embed="rId37"/>
                  <a:stretch>
                    <a:fillRect/>
                  </a:stretch>
                </a:blipFill>
              </p:spPr>
              <p:txBody>
                <a:bodyPr/>
                <a:lstStyle/>
                <a:p>
                  <a:r>
                    <a:rPr lang="zh-TW" altLang="en-US">
                      <a:noFill/>
                    </a:rPr>
                    <a:t> </a:t>
                  </a:r>
                </a:p>
              </p:txBody>
            </p:sp>
          </mc:Fallback>
        </mc:AlternateContent>
        <p:sp>
          <p:nvSpPr>
            <p:cNvPr id="129" name="矩形 128">
              <a:extLst>
                <a:ext uri="{FF2B5EF4-FFF2-40B4-BE49-F238E27FC236}">
                  <a16:creationId xmlns:a16="http://schemas.microsoft.com/office/drawing/2014/main" id="{076D2048-5511-48BF-996E-0E8D3C0FD19E}"/>
                </a:ext>
              </a:extLst>
            </p:cNvPr>
            <p:cNvSpPr/>
            <p:nvPr/>
          </p:nvSpPr>
          <p:spPr>
            <a:xfrm>
              <a:off x="7192053"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56AC6304-868D-42CD-819A-A55A1F705D2B}"/>
                    </a:ext>
                  </a:extLst>
                </p:cNvPr>
                <p:cNvSpPr txBox="1"/>
                <p:nvPr/>
              </p:nvSpPr>
              <p:spPr>
                <a:xfrm>
                  <a:off x="7010568"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56AC6304-868D-42CD-819A-A55A1F705D2B}"/>
                    </a:ext>
                  </a:extLst>
                </p:cNvPr>
                <p:cNvSpPr txBox="1">
                  <a:spLocks noRot="1" noChangeAspect="1" noMove="1" noResize="1" noEditPoints="1" noAdjustHandles="1" noChangeArrowheads="1" noChangeShapeType="1" noTextEdit="1"/>
                </p:cNvSpPr>
                <p:nvPr/>
              </p:nvSpPr>
              <p:spPr>
                <a:xfrm>
                  <a:off x="7010568" y="2030164"/>
                  <a:ext cx="715161" cy="461665"/>
                </a:xfrm>
                <a:prstGeom prst="rect">
                  <a:avLst/>
                </a:prstGeom>
                <a:blipFill>
                  <a:blip r:embed="rId38"/>
                  <a:stretch>
                    <a:fillRect/>
                  </a:stretch>
                </a:blipFill>
              </p:spPr>
              <p:txBody>
                <a:bodyPr/>
                <a:lstStyle/>
                <a:p>
                  <a:r>
                    <a:rPr lang="zh-TW" altLang="en-US">
                      <a:noFill/>
                    </a:rPr>
                    <a:t> </a:t>
                  </a:r>
                </a:p>
              </p:txBody>
            </p:sp>
          </mc:Fallback>
        </mc:AlternateContent>
        <p:sp>
          <p:nvSpPr>
            <p:cNvPr id="131" name="矩形 130">
              <a:extLst>
                <a:ext uri="{FF2B5EF4-FFF2-40B4-BE49-F238E27FC236}">
                  <a16:creationId xmlns:a16="http://schemas.microsoft.com/office/drawing/2014/main" id="{37F64DAA-3437-44EE-8973-9F421E6C8857}"/>
                </a:ext>
              </a:extLst>
            </p:cNvPr>
            <p:cNvSpPr/>
            <p:nvPr/>
          </p:nvSpPr>
          <p:spPr>
            <a:xfrm>
              <a:off x="7535874" y="1996858"/>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19B08353-8E95-4DDA-9723-9BE60D61E612}"/>
                    </a:ext>
                  </a:extLst>
                </p:cNvPr>
                <p:cNvSpPr txBox="1"/>
                <p:nvPr/>
              </p:nvSpPr>
              <p:spPr>
                <a:xfrm>
                  <a:off x="7354389" y="203703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19B08353-8E95-4DDA-9723-9BE60D61E612}"/>
                    </a:ext>
                  </a:extLst>
                </p:cNvPr>
                <p:cNvSpPr txBox="1">
                  <a:spLocks noRot="1" noChangeAspect="1" noMove="1" noResize="1" noEditPoints="1" noAdjustHandles="1" noChangeArrowheads="1" noChangeShapeType="1" noTextEdit="1"/>
                </p:cNvSpPr>
                <p:nvPr/>
              </p:nvSpPr>
              <p:spPr>
                <a:xfrm>
                  <a:off x="7354389" y="2037036"/>
                  <a:ext cx="715161" cy="461665"/>
                </a:xfrm>
                <a:prstGeom prst="rect">
                  <a:avLst/>
                </a:prstGeom>
                <a:blipFill>
                  <a:blip r:embed="rId39"/>
                  <a:stretch>
                    <a:fillRect/>
                  </a:stretch>
                </a:blipFill>
              </p:spPr>
              <p:txBody>
                <a:bodyPr/>
                <a:lstStyle/>
                <a:p>
                  <a:r>
                    <a:rPr lang="zh-TW" altLang="en-US">
                      <a:noFill/>
                    </a:rPr>
                    <a:t> </a:t>
                  </a:r>
                </a:p>
              </p:txBody>
            </p:sp>
          </mc:Fallback>
        </mc:AlternateContent>
      </p:grpSp>
      <p:grpSp>
        <p:nvGrpSpPr>
          <p:cNvPr id="133" name="群組 132">
            <a:extLst>
              <a:ext uri="{FF2B5EF4-FFF2-40B4-BE49-F238E27FC236}">
                <a16:creationId xmlns:a16="http://schemas.microsoft.com/office/drawing/2014/main" id="{87BC4C13-1829-4B2E-BF23-6E293FD2412C}"/>
              </a:ext>
            </a:extLst>
          </p:cNvPr>
          <p:cNvGrpSpPr/>
          <p:nvPr/>
        </p:nvGrpSpPr>
        <p:grpSpPr>
          <a:xfrm>
            <a:off x="6096628" y="2542883"/>
            <a:ext cx="1732589" cy="546872"/>
            <a:chOff x="6336961" y="1989986"/>
            <a:chExt cx="1732589" cy="546872"/>
          </a:xfrm>
        </p:grpSpPr>
        <p:sp>
          <p:nvSpPr>
            <p:cNvPr id="134" name="矩形 133">
              <a:extLst>
                <a:ext uri="{FF2B5EF4-FFF2-40B4-BE49-F238E27FC236}">
                  <a16:creationId xmlns:a16="http://schemas.microsoft.com/office/drawing/2014/main" id="{2342BF4F-D80D-4B2B-9CD4-40543BD52A4B}"/>
                </a:ext>
              </a:extLst>
            </p:cNvPr>
            <p:cNvSpPr/>
            <p:nvPr/>
          </p:nvSpPr>
          <p:spPr>
            <a:xfrm>
              <a:off x="6504409"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5" name="文字方塊 134">
                  <a:extLst>
                    <a:ext uri="{FF2B5EF4-FFF2-40B4-BE49-F238E27FC236}">
                      <a16:creationId xmlns:a16="http://schemas.microsoft.com/office/drawing/2014/main" id="{61CD09E4-2D73-4E5F-A836-9CAB4C3D7DE1}"/>
                    </a:ext>
                  </a:extLst>
                </p:cNvPr>
                <p:cNvSpPr txBox="1"/>
                <p:nvPr/>
              </p:nvSpPr>
              <p:spPr>
                <a:xfrm>
                  <a:off x="6336961" y="203016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35" name="文字方塊 134">
                  <a:extLst>
                    <a:ext uri="{FF2B5EF4-FFF2-40B4-BE49-F238E27FC236}">
                      <a16:creationId xmlns:a16="http://schemas.microsoft.com/office/drawing/2014/main" id="{61CD09E4-2D73-4E5F-A836-9CAB4C3D7DE1}"/>
                    </a:ext>
                  </a:extLst>
                </p:cNvPr>
                <p:cNvSpPr txBox="1">
                  <a:spLocks noRot="1" noChangeAspect="1" noMove="1" noResize="1" noEditPoints="1" noAdjustHandles="1" noChangeArrowheads="1" noChangeShapeType="1" noTextEdit="1"/>
                </p:cNvSpPr>
                <p:nvPr/>
              </p:nvSpPr>
              <p:spPr>
                <a:xfrm>
                  <a:off x="6336961" y="2030163"/>
                  <a:ext cx="715161" cy="461665"/>
                </a:xfrm>
                <a:prstGeom prst="rect">
                  <a:avLst/>
                </a:prstGeom>
                <a:blipFill>
                  <a:blip r:embed="rId40"/>
                  <a:stretch>
                    <a:fillRect/>
                  </a:stretch>
                </a:blipFill>
              </p:spPr>
              <p:txBody>
                <a:bodyPr/>
                <a:lstStyle/>
                <a:p>
                  <a:r>
                    <a:rPr lang="zh-TW" altLang="en-US">
                      <a:noFill/>
                    </a:rPr>
                    <a:t> </a:t>
                  </a:r>
                </a:p>
              </p:txBody>
            </p:sp>
          </mc:Fallback>
        </mc:AlternateContent>
        <p:sp>
          <p:nvSpPr>
            <p:cNvPr id="136" name="矩形 135">
              <a:extLst>
                <a:ext uri="{FF2B5EF4-FFF2-40B4-BE49-F238E27FC236}">
                  <a16:creationId xmlns:a16="http://schemas.microsoft.com/office/drawing/2014/main" id="{55D36200-A69B-4B47-8C90-B91E85647217}"/>
                </a:ext>
              </a:extLst>
            </p:cNvPr>
            <p:cNvSpPr/>
            <p:nvPr/>
          </p:nvSpPr>
          <p:spPr>
            <a:xfrm>
              <a:off x="6848231"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7" name="文字方塊 136">
                  <a:extLst>
                    <a:ext uri="{FF2B5EF4-FFF2-40B4-BE49-F238E27FC236}">
                      <a16:creationId xmlns:a16="http://schemas.microsoft.com/office/drawing/2014/main" id="{8CEC3B84-65C5-421A-917F-B37075B4914C}"/>
                    </a:ext>
                  </a:extLst>
                </p:cNvPr>
                <p:cNvSpPr txBox="1"/>
                <p:nvPr/>
              </p:nvSpPr>
              <p:spPr>
                <a:xfrm>
                  <a:off x="6666746"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37" name="文字方塊 136">
                  <a:extLst>
                    <a:ext uri="{FF2B5EF4-FFF2-40B4-BE49-F238E27FC236}">
                      <a16:creationId xmlns:a16="http://schemas.microsoft.com/office/drawing/2014/main" id="{8CEC3B84-65C5-421A-917F-B37075B4914C}"/>
                    </a:ext>
                  </a:extLst>
                </p:cNvPr>
                <p:cNvSpPr txBox="1">
                  <a:spLocks noRot="1" noChangeAspect="1" noMove="1" noResize="1" noEditPoints="1" noAdjustHandles="1" noChangeArrowheads="1" noChangeShapeType="1" noTextEdit="1"/>
                </p:cNvSpPr>
                <p:nvPr/>
              </p:nvSpPr>
              <p:spPr>
                <a:xfrm>
                  <a:off x="6666746" y="2030164"/>
                  <a:ext cx="715161" cy="461665"/>
                </a:xfrm>
                <a:prstGeom prst="rect">
                  <a:avLst/>
                </a:prstGeom>
                <a:blipFill>
                  <a:blip r:embed="rId41"/>
                  <a:stretch>
                    <a:fillRect/>
                  </a:stretch>
                </a:blipFill>
              </p:spPr>
              <p:txBody>
                <a:bodyPr/>
                <a:lstStyle/>
                <a:p>
                  <a:r>
                    <a:rPr lang="zh-TW" altLang="en-US">
                      <a:noFill/>
                    </a:rPr>
                    <a:t> </a:t>
                  </a:r>
                </a:p>
              </p:txBody>
            </p:sp>
          </mc:Fallback>
        </mc:AlternateContent>
        <p:sp>
          <p:nvSpPr>
            <p:cNvPr id="138" name="矩形 137">
              <a:extLst>
                <a:ext uri="{FF2B5EF4-FFF2-40B4-BE49-F238E27FC236}">
                  <a16:creationId xmlns:a16="http://schemas.microsoft.com/office/drawing/2014/main" id="{474E59DD-0CDB-480F-A777-5A4DDBF227B7}"/>
                </a:ext>
              </a:extLst>
            </p:cNvPr>
            <p:cNvSpPr/>
            <p:nvPr/>
          </p:nvSpPr>
          <p:spPr>
            <a:xfrm>
              <a:off x="7192053" y="1989986"/>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6AB455D0-01D5-4CD6-8A8B-5CE2F4F5FF56}"/>
                    </a:ext>
                  </a:extLst>
                </p:cNvPr>
                <p:cNvSpPr txBox="1"/>
                <p:nvPr/>
              </p:nvSpPr>
              <p:spPr>
                <a:xfrm>
                  <a:off x="7010568" y="203016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39" name="文字方塊 138">
                  <a:extLst>
                    <a:ext uri="{FF2B5EF4-FFF2-40B4-BE49-F238E27FC236}">
                      <a16:creationId xmlns:a16="http://schemas.microsoft.com/office/drawing/2014/main" id="{6AB455D0-01D5-4CD6-8A8B-5CE2F4F5FF56}"/>
                    </a:ext>
                  </a:extLst>
                </p:cNvPr>
                <p:cNvSpPr txBox="1">
                  <a:spLocks noRot="1" noChangeAspect="1" noMove="1" noResize="1" noEditPoints="1" noAdjustHandles="1" noChangeArrowheads="1" noChangeShapeType="1" noTextEdit="1"/>
                </p:cNvSpPr>
                <p:nvPr/>
              </p:nvSpPr>
              <p:spPr>
                <a:xfrm>
                  <a:off x="7010568" y="2030164"/>
                  <a:ext cx="715161" cy="461665"/>
                </a:xfrm>
                <a:prstGeom prst="rect">
                  <a:avLst/>
                </a:prstGeom>
                <a:blipFill>
                  <a:blip r:embed="rId42"/>
                  <a:stretch>
                    <a:fillRect/>
                  </a:stretch>
                </a:blipFill>
              </p:spPr>
              <p:txBody>
                <a:bodyPr/>
                <a:lstStyle/>
                <a:p>
                  <a:r>
                    <a:rPr lang="zh-TW" altLang="en-US">
                      <a:noFill/>
                    </a:rPr>
                    <a:t> </a:t>
                  </a:r>
                </a:p>
              </p:txBody>
            </p:sp>
          </mc:Fallback>
        </mc:AlternateContent>
        <p:sp>
          <p:nvSpPr>
            <p:cNvPr id="140" name="矩形 139">
              <a:extLst>
                <a:ext uri="{FF2B5EF4-FFF2-40B4-BE49-F238E27FC236}">
                  <a16:creationId xmlns:a16="http://schemas.microsoft.com/office/drawing/2014/main" id="{F4C63A84-E48D-40C3-B8ED-BB65FF3416A3}"/>
                </a:ext>
              </a:extLst>
            </p:cNvPr>
            <p:cNvSpPr/>
            <p:nvPr/>
          </p:nvSpPr>
          <p:spPr>
            <a:xfrm>
              <a:off x="7535874" y="1996858"/>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1" name="文字方塊 140">
                  <a:extLst>
                    <a:ext uri="{FF2B5EF4-FFF2-40B4-BE49-F238E27FC236}">
                      <a16:creationId xmlns:a16="http://schemas.microsoft.com/office/drawing/2014/main" id="{D8E42D89-E243-4082-9656-E83B06CDDBBB}"/>
                    </a:ext>
                  </a:extLst>
                </p:cNvPr>
                <p:cNvSpPr txBox="1"/>
                <p:nvPr/>
              </p:nvSpPr>
              <p:spPr>
                <a:xfrm>
                  <a:off x="7354389" y="203703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1" name="文字方塊 140">
                  <a:extLst>
                    <a:ext uri="{FF2B5EF4-FFF2-40B4-BE49-F238E27FC236}">
                      <a16:creationId xmlns:a16="http://schemas.microsoft.com/office/drawing/2014/main" id="{D8E42D89-E243-4082-9656-E83B06CDDBBB}"/>
                    </a:ext>
                  </a:extLst>
                </p:cNvPr>
                <p:cNvSpPr txBox="1">
                  <a:spLocks noRot="1" noChangeAspect="1" noMove="1" noResize="1" noEditPoints="1" noAdjustHandles="1" noChangeArrowheads="1" noChangeShapeType="1" noTextEdit="1"/>
                </p:cNvSpPr>
                <p:nvPr/>
              </p:nvSpPr>
              <p:spPr>
                <a:xfrm>
                  <a:off x="7354389" y="2037036"/>
                  <a:ext cx="715161" cy="461665"/>
                </a:xfrm>
                <a:prstGeom prst="rect">
                  <a:avLst/>
                </a:prstGeom>
                <a:blipFill>
                  <a:blip r:embed="rId43"/>
                  <a:stretch>
                    <a:fillRect/>
                  </a:stretch>
                </a:blipFill>
              </p:spPr>
              <p:txBody>
                <a:bodyPr/>
                <a:lstStyle/>
                <a:p>
                  <a:r>
                    <a:rPr lang="zh-TW" altLang="en-US">
                      <a:noFill/>
                    </a:rPr>
                    <a:t> </a:t>
                  </a:r>
                </a:p>
              </p:txBody>
            </p:sp>
          </mc:Fallback>
        </mc:AlternateContent>
      </p:grpSp>
      <p:grpSp>
        <p:nvGrpSpPr>
          <p:cNvPr id="150" name="群組 149">
            <a:extLst>
              <a:ext uri="{FF2B5EF4-FFF2-40B4-BE49-F238E27FC236}">
                <a16:creationId xmlns:a16="http://schemas.microsoft.com/office/drawing/2014/main" id="{B3BFF2BA-07A3-43D0-BD86-CF2EECD05CCD}"/>
              </a:ext>
            </a:extLst>
          </p:cNvPr>
          <p:cNvGrpSpPr/>
          <p:nvPr/>
        </p:nvGrpSpPr>
        <p:grpSpPr>
          <a:xfrm>
            <a:off x="3485279" y="2595674"/>
            <a:ext cx="1732589" cy="487788"/>
            <a:chOff x="3387509" y="317020"/>
            <a:chExt cx="1732589" cy="487788"/>
          </a:xfrm>
        </p:grpSpPr>
        <mc:AlternateContent xmlns:mc="http://schemas.openxmlformats.org/markup-compatibility/2006" xmlns:a14="http://schemas.microsoft.com/office/drawing/2010/main">
          <mc:Choice Requires="a14">
            <p:sp>
              <p:nvSpPr>
                <p:cNvPr id="142" name="文字方塊 141">
                  <a:extLst>
                    <a:ext uri="{FF2B5EF4-FFF2-40B4-BE49-F238E27FC236}">
                      <a16:creationId xmlns:a16="http://schemas.microsoft.com/office/drawing/2014/main" id="{7CD8A03C-1D2E-46F6-BAEB-7848821D268E}"/>
                    </a:ext>
                  </a:extLst>
                </p:cNvPr>
                <p:cNvSpPr txBox="1"/>
                <p:nvPr/>
              </p:nvSpPr>
              <p:spPr>
                <a:xfrm>
                  <a:off x="3387509" y="31702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2" name="文字方塊 141">
                  <a:extLst>
                    <a:ext uri="{FF2B5EF4-FFF2-40B4-BE49-F238E27FC236}">
                      <a16:creationId xmlns:a16="http://schemas.microsoft.com/office/drawing/2014/main" id="{7CD8A03C-1D2E-46F6-BAEB-7848821D268E}"/>
                    </a:ext>
                  </a:extLst>
                </p:cNvPr>
                <p:cNvSpPr txBox="1">
                  <a:spLocks noRot="1" noChangeAspect="1" noMove="1" noResize="1" noEditPoints="1" noAdjustHandles="1" noChangeArrowheads="1" noChangeShapeType="1" noTextEdit="1"/>
                </p:cNvSpPr>
                <p:nvPr/>
              </p:nvSpPr>
              <p:spPr>
                <a:xfrm>
                  <a:off x="3387509" y="317020"/>
                  <a:ext cx="715161" cy="461665"/>
                </a:xfrm>
                <a:prstGeom prst="rect">
                  <a:avLst/>
                </a:prstGeom>
                <a:blipFill>
                  <a:blip r:embed="rId4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3" name="文字方塊 142">
                  <a:extLst>
                    <a:ext uri="{FF2B5EF4-FFF2-40B4-BE49-F238E27FC236}">
                      <a16:creationId xmlns:a16="http://schemas.microsoft.com/office/drawing/2014/main" id="{BE8E745F-F01B-49B2-9F4F-515D4C176D96}"/>
                    </a:ext>
                  </a:extLst>
                </p:cNvPr>
                <p:cNvSpPr txBox="1"/>
                <p:nvPr/>
              </p:nvSpPr>
              <p:spPr>
                <a:xfrm>
                  <a:off x="4061116" y="3362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3" name="文字方塊 142">
                  <a:extLst>
                    <a:ext uri="{FF2B5EF4-FFF2-40B4-BE49-F238E27FC236}">
                      <a16:creationId xmlns:a16="http://schemas.microsoft.com/office/drawing/2014/main" id="{BE8E745F-F01B-49B2-9F4F-515D4C176D96}"/>
                    </a:ext>
                  </a:extLst>
                </p:cNvPr>
                <p:cNvSpPr txBox="1">
                  <a:spLocks noRot="1" noChangeAspect="1" noMove="1" noResize="1" noEditPoints="1" noAdjustHandles="1" noChangeArrowheads="1" noChangeShapeType="1" noTextEdit="1"/>
                </p:cNvSpPr>
                <p:nvPr/>
              </p:nvSpPr>
              <p:spPr>
                <a:xfrm>
                  <a:off x="4061116" y="336271"/>
                  <a:ext cx="715161" cy="461665"/>
                </a:xfrm>
                <a:prstGeom prst="rect">
                  <a:avLst/>
                </a:prstGeom>
                <a:blipFill>
                  <a:blip r:embed="rId4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890411A0-1588-4AFE-AA16-AE27D45BF85D}"/>
                    </a:ext>
                  </a:extLst>
                </p:cNvPr>
                <p:cNvSpPr txBox="1"/>
                <p:nvPr/>
              </p:nvSpPr>
              <p:spPr>
                <a:xfrm>
                  <a:off x="4404937" y="34314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890411A0-1588-4AFE-AA16-AE27D45BF85D}"/>
                    </a:ext>
                  </a:extLst>
                </p:cNvPr>
                <p:cNvSpPr txBox="1">
                  <a:spLocks noRot="1" noChangeAspect="1" noMove="1" noResize="1" noEditPoints="1" noAdjustHandles="1" noChangeArrowheads="1" noChangeShapeType="1" noTextEdit="1"/>
                </p:cNvSpPr>
                <p:nvPr/>
              </p:nvSpPr>
              <p:spPr>
                <a:xfrm>
                  <a:off x="4404937" y="343143"/>
                  <a:ext cx="715161" cy="461665"/>
                </a:xfrm>
                <a:prstGeom prst="rect">
                  <a:avLst/>
                </a:prstGeom>
                <a:blipFill>
                  <a:blip r:embed="rId4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5" name="文字方塊 144">
                  <a:extLst>
                    <a:ext uri="{FF2B5EF4-FFF2-40B4-BE49-F238E27FC236}">
                      <a16:creationId xmlns:a16="http://schemas.microsoft.com/office/drawing/2014/main" id="{D1C5D9D8-3D65-43F8-85B8-5D1BD14576FA}"/>
                    </a:ext>
                  </a:extLst>
                </p:cNvPr>
                <p:cNvSpPr txBox="1"/>
                <p:nvPr/>
              </p:nvSpPr>
              <p:spPr>
                <a:xfrm>
                  <a:off x="3745089" y="3250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5" name="文字方塊 144">
                  <a:extLst>
                    <a:ext uri="{FF2B5EF4-FFF2-40B4-BE49-F238E27FC236}">
                      <a16:creationId xmlns:a16="http://schemas.microsoft.com/office/drawing/2014/main" id="{D1C5D9D8-3D65-43F8-85B8-5D1BD14576FA}"/>
                    </a:ext>
                  </a:extLst>
                </p:cNvPr>
                <p:cNvSpPr txBox="1">
                  <a:spLocks noRot="1" noChangeAspect="1" noMove="1" noResize="1" noEditPoints="1" noAdjustHandles="1" noChangeArrowheads="1" noChangeShapeType="1" noTextEdit="1"/>
                </p:cNvSpPr>
                <p:nvPr/>
              </p:nvSpPr>
              <p:spPr>
                <a:xfrm>
                  <a:off x="3745089" y="325081"/>
                  <a:ext cx="715161" cy="461665"/>
                </a:xfrm>
                <a:prstGeom prst="rect">
                  <a:avLst/>
                </a:prstGeom>
                <a:blipFill>
                  <a:blip r:embed="rId47"/>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46" name="文字方塊 145">
                <a:extLst>
                  <a:ext uri="{FF2B5EF4-FFF2-40B4-BE49-F238E27FC236}">
                    <a16:creationId xmlns:a16="http://schemas.microsoft.com/office/drawing/2014/main" id="{6A6C0F21-9260-43AC-86A1-3F2B96588C22}"/>
                  </a:ext>
                </a:extLst>
              </p:cNvPr>
              <p:cNvSpPr txBox="1"/>
              <p:nvPr/>
            </p:nvSpPr>
            <p:spPr>
              <a:xfrm>
                <a:off x="3467419" y="143387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46" name="文字方塊 145">
                <a:extLst>
                  <a:ext uri="{FF2B5EF4-FFF2-40B4-BE49-F238E27FC236}">
                    <a16:creationId xmlns:a16="http://schemas.microsoft.com/office/drawing/2014/main" id="{6A6C0F21-9260-43AC-86A1-3F2B96588C22}"/>
                  </a:ext>
                </a:extLst>
              </p:cNvPr>
              <p:cNvSpPr txBox="1">
                <a:spLocks noRot="1" noChangeAspect="1" noMove="1" noResize="1" noEditPoints="1" noAdjustHandles="1" noChangeArrowheads="1" noChangeShapeType="1" noTextEdit="1"/>
              </p:cNvSpPr>
              <p:nvPr/>
            </p:nvSpPr>
            <p:spPr>
              <a:xfrm>
                <a:off x="3467419" y="1433878"/>
                <a:ext cx="715161" cy="461665"/>
              </a:xfrm>
              <a:prstGeom prst="rect">
                <a:avLst/>
              </a:prstGeom>
              <a:blipFill>
                <a:blip r:embed="rId4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7" name="文字方塊 146">
                <a:extLst>
                  <a:ext uri="{FF2B5EF4-FFF2-40B4-BE49-F238E27FC236}">
                    <a16:creationId xmlns:a16="http://schemas.microsoft.com/office/drawing/2014/main" id="{D416AE2E-FA3D-4058-8524-B52A9B9B470F}"/>
                  </a:ext>
                </a:extLst>
              </p:cNvPr>
              <p:cNvSpPr txBox="1"/>
              <p:nvPr/>
            </p:nvSpPr>
            <p:spPr>
              <a:xfrm>
                <a:off x="4141026" y="145312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47" name="文字方塊 146">
                <a:extLst>
                  <a:ext uri="{FF2B5EF4-FFF2-40B4-BE49-F238E27FC236}">
                    <a16:creationId xmlns:a16="http://schemas.microsoft.com/office/drawing/2014/main" id="{D416AE2E-FA3D-4058-8524-B52A9B9B470F}"/>
                  </a:ext>
                </a:extLst>
              </p:cNvPr>
              <p:cNvSpPr txBox="1">
                <a:spLocks noRot="1" noChangeAspect="1" noMove="1" noResize="1" noEditPoints="1" noAdjustHandles="1" noChangeArrowheads="1" noChangeShapeType="1" noTextEdit="1"/>
              </p:cNvSpPr>
              <p:nvPr/>
            </p:nvSpPr>
            <p:spPr>
              <a:xfrm>
                <a:off x="4141026" y="1453129"/>
                <a:ext cx="715161" cy="461665"/>
              </a:xfrm>
              <a:prstGeom prst="rect">
                <a:avLst/>
              </a:prstGeom>
              <a:blipFill>
                <a:blip r:embed="rId4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8" name="文字方塊 147">
                <a:extLst>
                  <a:ext uri="{FF2B5EF4-FFF2-40B4-BE49-F238E27FC236}">
                    <a16:creationId xmlns:a16="http://schemas.microsoft.com/office/drawing/2014/main" id="{039976BC-510B-47BF-B8E6-B24FDF6E8C47}"/>
                  </a:ext>
                </a:extLst>
              </p:cNvPr>
              <p:cNvSpPr txBox="1"/>
              <p:nvPr/>
            </p:nvSpPr>
            <p:spPr>
              <a:xfrm>
                <a:off x="4484847" y="146000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48" name="文字方塊 147">
                <a:extLst>
                  <a:ext uri="{FF2B5EF4-FFF2-40B4-BE49-F238E27FC236}">
                    <a16:creationId xmlns:a16="http://schemas.microsoft.com/office/drawing/2014/main" id="{039976BC-510B-47BF-B8E6-B24FDF6E8C47}"/>
                  </a:ext>
                </a:extLst>
              </p:cNvPr>
              <p:cNvSpPr txBox="1">
                <a:spLocks noRot="1" noChangeAspect="1" noMove="1" noResize="1" noEditPoints="1" noAdjustHandles="1" noChangeArrowheads="1" noChangeShapeType="1" noTextEdit="1"/>
              </p:cNvSpPr>
              <p:nvPr/>
            </p:nvSpPr>
            <p:spPr>
              <a:xfrm>
                <a:off x="4484847" y="1460001"/>
                <a:ext cx="715161" cy="461665"/>
              </a:xfrm>
              <a:prstGeom prst="rect">
                <a:avLst/>
              </a:prstGeom>
              <a:blipFill>
                <a:blip r:embed="rId5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5B7773F3-030F-47FE-A965-4D6EC72BEBB4}"/>
                  </a:ext>
                </a:extLst>
              </p:cNvPr>
              <p:cNvSpPr txBox="1"/>
              <p:nvPr/>
            </p:nvSpPr>
            <p:spPr>
              <a:xfrm>
                <a:off x="3824999" y="144193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5B7773F3-030F-47FE-A965-4D6EC72BEBB4}"/>
                  </a:ext>
                </a:extLst>
              </p:cNvPr>
              <p:cNvSpPr txBox="1">
                <a:spLocks noRot="1" noChangeAspect="1" noMove="1" noResize="1" noEditPoints="1" noAdjustHandles="1" noChangeArrowheads="1" noChangeShapeType="1" noTextEdit="1"/>
              </p:cNvSpPr>
              <p:nvPr/>
            </p:nvSpPr>
            <p:spPr>
              <a:xfrm>
                <a:off x="3824999" y="1441939"/>
                <a:ext cx="715161" cy="461665"/>
              </a:xfrm>
              <a:prstGeom prst="rect">
                <a:avLst/>
              </a:prstGeom>
              <a:blipFill>
                <a:blip r:embed="rId5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2DA4962A-B99E-4279-9983-1E3D3161D923}"/>
                  </a:ext>
                </a:extLst>
              </p:cNvPr>
              <p:cNvSpPr txBox="1"/>
              <p:nvPr/>
            </p:nvSpPr>
            <p:spPr>
              <a:xfrm>
                <a:off x="6718993" y="776632"/>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1" name="文字方塊 150">
                <a:extLst>
                  <a:ext uri="{FF2B5EF4-FFF2-40B4-BE49-F238E27FC236}">
                    <a16:creationId xmlns:a16="http://schemas.microsoft.com/office/drawing/2014/main" id="{2DA4962A-B99E-4279-9983-1E3D3161D923}"/>
                  </a:ext>
                </a:extLst>
              </p:cNvPr>
              <p:cNvSpPr txBox="1">
                <a:spLocks noRot="1" noChangeAspect="1" noMove="1" noResize="1" noEditPoints="1" noAdjustHandles="1" noChangeArrowheads="1" noChangeShapeType="1" noTextEdit="1"/>
              </p:cNvSpPr>
              <p:nvPr/>
            </p:nvSpPr>
            <p:spPr>
              <a:xfrm>
                <a:off x="6718993" y="776632"/>
                <a:ext cx="198772" cy="430887"/>
              </a:xfrm>
              <a:prstGeom prst="rect">
                <a:avLst/>
              </a:prstGeom>
              <a:blipFill>
                <a:blip r:embed="rId5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2" name="文字方塊 151">
                <a:extLst>
                  <a:ext uri="{FF2B5EF4-FFF2-40B4-BE49-F238E27FC236}">
                    <a16:creationId xmlns:a16="http://schemas.microsoft.com/office/drawing/2014/main" id="{93EE366E-A7D7-4E8E-A3A2-5D73BF344BBA}"/>
                  </a:ext>
                </a:extLst>
              </p:cNvPr>
              <p:cNvSpPr txBox="1"/>
              <p:nvPr/>
            </p:nvSpPr>
            <p:spPr>
              <a:xfrm>
                <a:off x="6686693" y="1910881"/>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2" name="文字方塊 151">
                <a:extLst>
                  <a:ext uri="{FF2B5EF4-FFF2-40B4-BE49-F238E27FC236}">
                    <a16:creationId xmlns:a16="http://schemas.microsoft.com/office/drawing/2014/main" id="{93EE366E-A7D7-4E8E-A3A2-5D73BF344BBA}"/>
                  </a:ext>
                </a:extLst>
              </p:cNvPr>
              <p:cNvSpPr txBox="1">
                <a:spLocks noRot="1" noChangeAspect="1" noMove="1" noResize="1" noEditPoints="1" noAdjustHandles="1" noChangeArrowheads="1" noChangeShapeType="1" noTextEdit="1"/>
              </p:cNvSpPr>
              <p:nvPr/>
            </p:nvSpPr>
            <p:spPr>
              <a:xfrm>
                <a:off x="6686693" y="1910881"/>
                <a:ext cx="198772" cy="430887"/>
              </a:xfrm>
              <a:prstGeom prst="rect">
                <a:avLst/>
              </a:prstGeom>
              <a:blipFill>
                <a:blip r:embed="rId5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3" name="文字方塊 152">
                <a:extLst>
                  <a:ext uri="{FF2B5EF4-FFF2-40B4-BE49-F238E27FC236}">
                    <a16:creationId xmlns:a16="http://schemas.microsoft.com/office/drawing/2014/main" id="{A598BD79-BBF2-4033-AD27-C14299DA8DF5}"/>
                  </a:ext>
                </a:extLst>
              </p:cNvPr>
              <p:cNvSpPr txBox="1"/>
              <p:nvPr/>
            </p:nvSpPr>
            <p:spPr>
              <a:xfrm>
                <a:off x="6692193" y="3071605"/>
                <a:ext cx="19877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153" name="文字方塊 152">
                <a:extLst>
                  <a:ext uri="{FF2B5EF4-FFF2-40B4-BE49-F238E27FC236}">
                    <a16:creationId xmlns:a16="http://schemas.microsoft.com/office/drawing/2014/main" id="{A598BD79-BBF2-4033-AD27-C14299DA8DF5}"/>
                  </a:ext>
                </a:extLst>
              </p:cNvPr>
              <p:cNvSpPr txBox="1">
                <a:spLocks noRot="1" noChangeAspect="1" noMove="1" noResize="1" noEditPoints="1" noAdjustHandles="1" noChangeArrowheads="1" noChangeShapeType="1" noTextEdit="1"/>
              </p:cNvSpPr>
              <p:nvPr/>
            </p:nvSpPr>
            <p:spPr>
              <a:xfrm>
                <a:off x="6692193" y="3071605"/>
                <a:ext cx="198772" cy="430887"/>
              </a:xfrm>
              <a:prstGeom prst="rect">
                <a:avLst/>
              </a:prstGeom>
              <a:blipFill>
                <a:blip r:embed="rId5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5C0FA774-D4E9-49C7-AC0F-E0EA80178040}"/>
                  </a:ext>
                </a:extLst>
              </p:cNvPr>
              <p:cNvSpPr txBox="1"/>
              <p:nvPr/>
            </p:nvSpPr>
            <p:spPr>
              <a:xfrm>
                <a:off x="4147847" y="738377"/>
                <a:ext cx="3343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154" name="文字方塊 153">
                <a:extLst>
                  <a:ext uri="{FF2B5EF4-FFF2-40B4-BE49-F238E27FC236}">
                    <a16:creationId xmlns:a16="http://schemas.microsoft.com/office/drawing/2014/main" id="{5C0FA774-D4E9-49C7-AC0F-E0EA80178040}"/>
                  </a:ext>
                </a:extLst>
              </p:cNvPr>
              <p:cNvSpPr txBox="1">
                <a:spLocks noRot="1" noChangeAspect="1" noMove="1" noResize="1" noEditPoints="1" noAdjustHandles="1" noChangeArrowheads="1" noChangeShapeType="1" noTextEdit="1"/>
              </p:cNvSpPr>
              <p:nvPr/>
            </p:nvSpPr>
            <p:spPr>
              <a:xfrm>
                <a:off x="4147847" y="738377"/>
                <a:ext cx="334322" cy="430887"/>
              </a:xfrm>
              <a:prstGeom prst="rect">
                <a:avLst/>
              </a:prstGeom>
              <a:blipFill>
                <a:blip r:embed="rId5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5" name="文字方塊 154">
                <a:extLst>
                  <a:ext uri="{FF2B5EF4-FFF2-40B4-BE49-F238E27FC236}">
                    <a16:creationId xmlns:a16="http://schemas.microsoft.com/office/drawing/2014/main" id="{5F4649F1-C282-41F5-B77C-21310FAA7C79}"/>
                  </a:ext>
                </a:extLst>
              </p:cNvPr>
              <p:cNvSpPr txBox="1"/>
              <p:nvPr/>
            </p:nvSpPr>
            <p:spPr>
              <a:xfrm>
                <a:off x="4150503" y="1921666"/>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𝐾</m:t>
                      </m:r>
                    </m:oMath>
                  </m:oMathPara>
                </a14:m>
                <a:endParaRPr lang="zh-TW" altLang="en-US" sz="2800" dirty="0"/>
              </a:p>
            </p:txBody>
          </p:sp>
        </mc:Choice>
        <mc:Fallback xmlns="">
          <p:sp>
            <p:nvSpPr>
              <p:cNvPr id="155" name="文字方塊 154">
                <a:extLst>
                  <a:ext uri="{FF2B5EF4-FFF2-40B4-BE49-F238E27FC236}">
                    <a16:creationId xmlns:a16="http://schemas.microsoft.com/office/drawing/2014/main" id="{5F4649F1-C282-41F5-B77C-21310FAA7C79}"/>
                  </a:ext>
                </a:extLst>
              </p:cNvPr>
              <p:cNvSpPr txBox="1">
                <a:spLocks noRot="1" noChangeAspect="1" noMove="1" noResize="1" noEditPoints="1" noAdjustHandles="1" noChangeArrowheads="1" noChangeShapeType="1" noTextEdit="1"/>
              </p:cNvSpPr>
              <p:nvPr/>
            </p:nvSpPr>
            <p:spPr>
              <a:xfrm>
                <a:off x="4150503" y="1921666"/>
                <a:ext cx="334322" cy="430887"/>
              </a:xfrm>
              <a:prstGeom prst="rect">
                <a:avLst/>
              </a:prstGeom>
              <a:blipFill>
                <a:blip r:embed="rId5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6" name="文字方塊 155">
                <a:extLst>
                  <a:ext uri="{FF2B5EF4-FFF2-40B4-BE49-F238E27FC236}">
                    <a16:creationId xmlns:a16="http://schemas.microsoft.com/office/drawing/2014/main" id="{9BAE9F94-111B-43BF-9568-CF9C0829C4D5}"/>
                  </a:ext>
                </a:extLst>
              </p:cNvPr>
              <p:cNvSpPr txBox="1"/>
              <p:nvPr/>
            </p:nvSpPr>
            <p:spPr>
              <a:xfrm>
                <a:off x="4147847" y="3083462"/>
                <a:ext cx="317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𝑉</m:t>
                      </m:r>
                    </m:oMath>
                  </m:oMathPara>
                </a14:m>
                <a:endParaRPr lang="zh-TW" altLang="en-US" sz="2800" dirty="0"/>
              </a:p>
            </p:txBody>
          </p:sp>
        </mc:Choice>
        <mc:Fallback xmlns="">
          <p:sp>
            <p:nvSpPr>
              <p:cNvPr id="156" name="文字方塊 155">
                <a:extLst>
                  <a:ext uri="{FF2B5EF4-FFF2-40B4-BE49-F238E27FC236}">
                    <a16:creationId xmlns:a16="http://schemas.microsoft.com/office/drawing/2014/main" id="{9BAE9F94-111B-43BF-9568-CF9C0829C4D5}"/>
                  </a:ext>
                </a:extLst>
              </p:cNvPr>
              <p:cNvSpPr txBox="1">
                <a:spLocks noRot="1" noChangeAspect="1" noMove="1" noResize="1" noEditPoints="1" noAdjustHandles="1" noChangeArrowheads="1" noChangeShapeType="1" noTextEdit="1"/>
              </p:cNvSpPr>
              <p:nvPr/>
            </p:nvSpPr>
            <p:spPr>
              <a:xfrm>
                <a:off x="4147847" y="3083462"/>
                <a:ext cx="317587" cy="430887"/>
              </a:xfrm>
              <a:prstGeom prst="rect">
                <a:avLst/>
              </a:prstGeom>
              <a:blipFill>
                <a:blip r:embed="rId57"/>
                <a:stretch>
                  <a:fillRect/>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680F36D2-376F-A91D-DCDA-1D8BC7DB9EF2}"/>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5158151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6" grpId="0" animBg="1"/>
      <p:bldP spid="97" grpId="0"/>
      <p:bldP spid="99" grpId="0" animBg="1"/>
      <p:bldP spid="100" grpId="0"/>
      <p:bldP spid="102" grpId="0" animBg="1"/>
      <p:bldP spid="103" grpId="0"/>
      <p:bldP spid="105" grpId="0" animBg="1"/>
      <p:bldP spid="106" grpId="0"/>
      <p:bldP spid="107" grpId="0" animBg="1"/>
      <p:bldP spid="108" grpId="0" animBg="1"/>
      <p:bldP spid="109" grpId="0" animBg="1"/>
      <p:bldP spid="110" grpId="0" animBg="1"/>
      <p:bldP spid="111" grpId="0" animBg="1"/>
      <p:bldP spid="112" grpId="0" animBg="1"/>
      <p:bldP spid="113" grpId="0" animBg="1"/>
      <p:bldP spid="114" grpId="0" animBg="1"/>
      <p:bldP spid="115" grpId="0"/>
      <p:bldP spid="119" grpId="0"/>
      <p:bldP spid="146" grpId="0"/>
      <p:bldP spid="147" grpId="0"/>
      <p:bldP spid="148" grpId="0"/>
      <p:bldP spid="149" grpId="0"/>
      <p:bldP spid="151" grpId="0"/>
      <p:bldP spid="152" grpId="0"/>
      <p:bldP spid="153" grpId="0"/>
      <p:bldP spid="154" grpId="0"/>
      <p:bldP spid="155" grpId="0"/>
      <p:bldP spid="1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BA043F-DFC7-DADE-D791-0224F8B8839E}"/>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5" name="Rectangle 4">
            <a:extLst>
              <a:ext uri="{FF2B5EF4-FFF2-40B4-BE49-F238E27FC236}">
                <a16:creationId xmlns:a16="http://schemas.microsoft.com/office/drawing/2014/main" id="{1255338B-6469-3F2F-53B5-4319E8D77BDB}"/>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a:stCxn id="33" idx="0"/>
            <a:endCxn id="8" idx="4"/>
          </p:cNvCxnSpPr>
          <p:nvPr/>
        </p:nvCxnSpPr>
        <p:spPr>
          <a:xfrm flipH="1" flipV="1">
            <a:off x="1032678" y="278769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p:cNvCxnSpPr>
          <p:nvPr/>
        </p:nvCxnSpPr>
        <p:spPr>
          <a:xfrm flipH="1" flipV="1">
            <a:off x="3311336" y="2766818"/>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0F7DBE77-52AF-47AD-85FC-0C9AC7C75CE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CA39C7C9-378B-44A0-AD6B-2E36DB5D8392}"/>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3"/>
                <a:stretch>
                  <a:fillRect/>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92FC6624-2A96-41CA-8278-29243CCA1ADA}"/>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7350EB45-D91B-47A4-9BFE-A58888BF4C33}"/>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4"/>
                <a:stretch>
                  <a:fillRect/>
                </a:stretch>
              </a:blipFill>
            </p:spPr>
            <p:txBody>
              <a:bodyPr/>
              <a:lstStyle/>
              <a:p>
                <a:r>
                  <a:rPr lang="zh-TW" altLang="en-US">
                    <a:noFill/>
                  </a:rPr>
                  <a:t> </a:t>
                </a:r>
              </a:p>
            </p:txBody>
          </p:sp>
        </mc:Fallback>
      </mc:AlternateContent>
      <p:sp>
        <p:nvSpPr>
          <p:cNvPr id="34" name="矩形 33">
            <a:extLst>
              <a:ext uri="{FF2B5EF4-FFF2-40B4-BE49-F238E27FC236}">
                <a16:creationId xmlns:a16="http://schemas.microsoft.com/office/drawing/2014/main" id="{9BA48E27-E83D-4ED4-856D-08E209767B67}"/>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60A7DB3-34DA-474B-BD32-CE9026DBA575}"/>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5"/>
                <a:stretch>
                  <a:fillRect b="-10667"/>
                </a:stretch>
              </a:blipFill>
            </p:spPr>
            <p:txBody>
              <a:bodyPr/>
              <a:lstStyle/>
              <a:p>
                <a:r>
                  <a:rPr lang="zh-TW" altLang="en-US">
                    <a:noFill/>
                  </a:rPr>
                  <a:t> </a:t>
                </a:r>
              </a:p>
            </p:txBody>
          </p:sp>
        </mc:Fallback>
      </mc:AlternateContent>
      <p:sp>
        <p:nvSpPr>
          <p:cNvPr id="74" name="矩形 73">
            <a:extLst>
              <a:ext uri="{FF2B5EF4-FFF2-40B4-BE49-F238E27FC236}">
                <a16:creationId xmlns:a16="http://schemas.microsoft.com/office/drawing/2014/main" id="{8F73439E-AA15-49E3-BD4A-2574D6DAA5CE}"/>
              </a:ext>
            </a:extLst>
          </p:cNvPr>
          <p:cNvSpPr/>
          <p:nvPr/>
        </p:nvSpPr>
        <p:spPr>
          <a:xfrm>
            <a:off x="3994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5" name="文字方塊 74">
                <a:extLst>
                  <a:ext uri="{FF2B5EF4-FFF2-40B4-BE49-F238E27FC236}">
                    <a16:creationId xmlns:a16="http://schemas.microsoft.com/office/drawing/2014/main" id="{C01D62FF-687D-4A54-9854-C1E4ECF5EFFA}"/>
                  </a:ext>
                </a:extLst>
              </p:cNvPr>
              <p:cNvSpPr txBox="1"/>
              <p:nvPr/>
            </p:nvSpPr>
            <p:spPr>
              <a:xfrm>
                <a:off x="3802338" y="381647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3802338" y="3816476"/>
                <a:ext cx="715161" cy="461665"/>
              </a:xfrm>
              <a:prstGeom prst="rect">
                <a:avLst/>
              </a:prstGeom>
              <a:blipFill>
                <a:blip r:embed="rId6"/>
                <a:stretch>
                  <a:fillRect/>
                </a:stretch>
              </a:blipFill>
            </p:spPr>
            <p:txBody>
              <a:bodyPr/>
              <a:lstStyle/>
              <a:p>
                <a:r>
                  <a:rPr lang="zh-TW" altLang="en-US">
                    <a:noFill/>
                  </a:rPr>
                  <a:t> </a:t>
                </a:r>
              </a:p>
            </p:txBody>
          </p:sp>
        </mc:Fallback>
      </mc:AlternateContent>
      <p:sp>
        <p:nvSpPr>
          <p:cNvPr id="76" name="矩形 75">
            <a:extLst>
              <a:ext uri="{FF2B5EF4-FFF2-40B4-BE49-F238E27FC236}">
                <a16:creationId xmlns:a16="http://schemas.microsoft.com/office/drawing/2014/main" id="{D70EF920-7C44-4B64-84E8-B0B0E04F49BB}"/>
              </a:ext>
            </a:extLst>
          </p:cNvPr>
          <p:cNvSpPr/>
          <p:nvPr/>
        </p:nvSpPr>
        <p:spPr>
          <a:xfrm>
            <a:off x="3421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7" name="文字方塊 76">
                <a:extLst>
                  <a:ext uri="{FF2B5EF4-FFF2-40B4-BE49-F238E27FC236}">
                    <a16:creationId xmlns:a16="http://schemas.microsoft.com/office/drawing/2014/main" id="{226301BF-4009-43B8-B051-F260EB669ABC}"/>
                  </a:ext>
                </a:extLst>
              </p:cNvPr>
              <p:cNvSpPr txBox="1"/>
              <p:nvPr/>
            </p:nvSpPr>
            <p:spPr>
              <a:xfrm>
                <a:off x="3240234"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3240234" y="3826750"/>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78" name="矩形 77">
            <a:extLst>
              <a:ext uri="{FF2B5EF4-FFF2-40B4-BE49-F238E27FC236}">
                <a16:creationId xmlns:a16="http://schemas.microsoft.com/office/drawing/2014/main" id="{6B12A7C4-6CAE-4D86-A437-6E8C81101417}"/>
              </a:ext>
            </a:extLst>
          </p:cNvPr>
          <p:cNvSpPr/>
          <p:nvPr/>
        </p:nvSpPr>
        <p:spPr>
          <a:xfrm>
            <a:off x="2859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9" name="文字方塊 78">
                <a:extLst>
                  <a:ext uri="{FF2B5EF4-FFF2-40B4-BE49-F238E27FC236}">
                    <a16:creationId xmlns:a16="http://schemas.microsoft.com/office/drawing/2014/main" id="{E9F96B7D-2E13-4DB4-B0EE-35895557D0DF}"/>
                  </a:ext>
                </a:extLst>
              </p:cNvPr>
              <p:cNvSpPr txBox="1"/>
              <p:nvPr/>
            </p:nvSpPr>
            <p:spPr>
              <a:xfrm>
                <a:off x="2678131"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2678131" y="3826750"/>
                <a:ext cx="715161" cy="461665"/>
              </a:xfrm>
              <a:prstGeom prst="rect">
                <a:avLst/>
              </a:prstGeom>
              <a:blipFill>
                <a:blip r:embed="rId8"/>
                <a:stretch>
                  <a:fillRect b="-10667"/>
                </a:stretch>
              </a:blipFill>
            </p:spPr>
            <p:txBody>
              <a:bodyPr/>
              <a:lstStyle/>
              <a:p>
                <a:r>
                  <a:rPr lang="zh-TW" altLang="en-US">
                    <a:noFill/>
                  </a:rPr>
                  <a:t> </a:t>
                </a:r>
              </a:p>
            </p:txBody>
          </p:sp>
        </mc:Fallback>
      </mc:AlternateContent>
      <p:sp>
        <p:nvSpPr>
          <p:cNvPr id="85" name="矩形 84">
            <a:extLst>
              <a:ext uri="{FF2B5EF4-FFF2-40B4-BE49-F238E27FC236}">
                <a16:creationId xmlns:a16="http://schemas.microsoft.com/office/drawing/2014/main" id="{9AF36B4E-DD67-4C98-A176-BBFEDC0E5B0E}"/>
              </a:ext>
            </a:extLst>
          </p:cNvPr>
          <p:cNvSpPr/>
          <p:nvPr/>
        </p:nvSpPr>
        <p:spPr>
          <a:xfrm>
            <a:off x="6238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92675ACB-13E8-44EF-B173-E90DEC6BAB6F}"/>
                  </a:ext>
                </a:extLst>
              </p:cNvPr>
              <p:cNvSpPr txBox="1"/>
              <p:nvPr/>
            </p:nvSpPr>
            <p:spPr>
              <a:xfrm>
                <a:off x="6046454" y="38270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6046454" y="3827070"/>
                <a:ext cx="715161" cy="461665"/>
              </a:xfrm>
              <a:prstGeom prst="rect">
                <a:avLst/>
              </a:prstGeom>
              <a:blipFill>
                <a:blip r:embed="rId9"/>
                <a:stretch>
                  <a:fillRect/>
                </a:stretch>
              </a:blipFill>
            </p:spPr>
            <p:txBody>
              <a:bodyPr/>
              <a:lstStyle/>
              <a:p>
                <a:r>
                  <a:rPr lang="zh-TW" altLang="en-US">
                    <a:noFill/>
                  </a:rPr>
                  <a:t> </a:t>
                </a:r>
              </a:p>
            </p:txBody>
          </p:sp>
        </mc:Fallback>
      </mc:AlternateContent>
      <p:sp>
        <p:nvSpPr>
          <p:cNvPr id="87" name="矩形 86">
            <a:extLst>
              <a:ext uri="{FF2B5EF4-FFF2-40B4-BE49-F238E27FC236}">
                <a16:creationId xmlns:a16="http://schemas.microsoft.com/office/drawing/2014/main" id="{B85A1D85-B595-4C9D-9123-CFF348AEF740}"/>
              </a:ext>
            </a:extLst>
          </p:cNvPr>
          <p:cNvSpPr/>
          <p:nvPr/>
        </p:nvSpPr>
        <p:spPr>
          <a:xfrm>
            <a:off x="5665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B403A141-0AC7-4631-832F-4618E7A43D98}"/>
                  </a:ext>
                </a:extLst>
              </p:cNvPr>
              <p:cNvSpPr txBox="1"/>
              <p:nvPr/>
            </p:nvSpPr>
            <p:spPr>
              <a:xfrm>
                <a:off x="5484350"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5484350" y="3837344"/>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89" name="矩形 88">
            <a:extLst>
              <a:ext uri="{FF2B5EF4-FFF2-40B4-BE49-F238E27FC236}">
                <a16:creationId xmlns:a16="http://schemas.microsoft.com/office/drawing/2014/main" id="{8EC63E20-8041-4DEA-AB59-126A427C9F3D}"/>
              </a:ext>
            </a:extLst>
          </p:cNvPr>
          <p:cNvSpPr/>
          <p:nvPr/>
        </p:nvSpPr>
        <p:spPr>
          <a:xfrm>
            <a:off x="5103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0" name="文字方塊 89">
                <a:extLst>
                  <a:ext uri="{FF2B5EF4-FFF2-40B4-BE49-F238E27FC236}">
                    <a16:creationId xmlns:a16="http://schemas.microsoft.com/office/drawing/2014/main" id="{085D5BDC-DC9F-44C4-A5AC-F97D17A25EE7}"/>
                  </a:ext>
                </a:extLst>
              </p:cNvPr>
              <p:cNvSpPr txBox="1"/>
              <p:nvPr/>
            </p:nvSpPr>
            <p:spPr>
              <a:xfrm>
                <a:off x="4922247"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922247" y="3837344"/>
                <a:ext cx="715161" cy="461665"/>
              </a:xfrm>
              <a:prstGeom prst="rect">
                <a:avLst/>
              </a:prstGeom>
              <a:blipFill>
                <a:blip r:embed="rId11"/>
                <a:stretch>
                  <a:fillRect b="-10526"/>
                </a:stretch>
              </a:blipFill>
            </p:spPr>
            <p:txBody>
              <a:bodyPr/>
              <a:lstStyle/>
              <a:p>
                <a:r>
                  <a:rPr lang="zh-TW" altLang="en-US">
                    <a:noFill/>
                  </a:rPr>
                  <a:t> </a:t>
                </a:r>
              </a:p>
            </p:txBody>
          </p:sp>
        </mc:Fallback>
      </mc:AlternateContent>
      <p:sp>
        <p:nvSpPr>
          <p:cNvPr id="96" name="矩形 95">
            <a:extLst>
              <a:ext uri="{FF2B5EF4-FFF2-40B4-BE49-F238E27FC236}">
                <a16:creationId xmlns:a16="http://schemas.microsoft.com/office/drawing/2014/main" id="{65DD6379-8212-4BDA-B4E6-E57CD5E1745D}"/>
              </a:ext>
            </a:extLst>
          </p:cNvPr>
          <p:cNvSpPr/>
          <p:nvPr/>
        </p:nvSpPr>
        <p:spPr>
          <a:xfrm>
            <a:off x="8490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35C05A69-52C5-43DC-95C9-232BBA1C5E23}"/>
                  </a:ext>
                </a:extLst>
              </p:cNvPr>
              <p:cNvSpPr txBox="1"/>
              <p:nvPr/>
            </p:nvSpPr>
            <p:spPr>
              <a:xfrm>
                <a:off x="8299158" y="384065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8299158" y="3840658"/>
                <a:ext cx="715161" cy="461665"/>
              </a:xfrm>
              <a:prstGeom prst="rect">
                <a:avLst/>
              </a:prstGeom>
              <a:blipFill>
                <a:blip r:embed="rId12"/>
                <a:stretch>
                  <a:fillRect/>
                </a:stretch>
              </a:blipFill>
            </p:spPr>
            <p:txBody>
              <a:bodyPr/>
              <a:lstStyle/>
              <a:p>
                <a:r>
                  <a:rPr lang="zh-TW" altLang="en-US">
                    <a:noFill/>
                  </a:rPr>
                  <a:t> </a:t>
                </a:r>
              </a:p>
            </p:txBody>
          </p:sp>
        </mc:Fallback>
      </mc:AlternateContent>
      <p:sp>
        <p:nvSpPr>
          <p:cNvPr id="98" name="矩形 97">
            <a:extLst>
              <a:ext uri="{FF2B5EF4-FFF2-40B4-BE49-F238E27FC236}">
                <a16:creationId xmlns:a16="http://schemas.microsoft.com/office/drawing/2014/main" id="{DC861C16-F529-4148-A79C-2788F9CA4E83}"/>
              </a:ext>
            </a:extLst>
          </p:cNvPr>
          <p:cNvSpPr/>
          <p:nvPr/>
        </p:nvSpPr>
        <p:spPr>
          <a:xfrm>
            <a:off x="7918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9" name="文字方塊 98">
                <a:extLst>
                  <a:ext uri="{FF2B5EF4-FFF2-40B4-BE49-F238E27FC236}">
                    <a16:creationId xmlns:a16="http://schemas.microsoft.com/office/drawing/2014/main" id="{0843BFA9-51E7-41DF-8430-AF5CF51EF49C}"/>
                  </a:ext>
                </a:extLst>
              </p:cNvPr>
              <p:cNvSpPr txBox="1"/>
              <p:nvPr/>
            </p:nvSpPr>
            <p:spPr>
              <a:xfrm>
                <a:off x="7737054"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7737054" y="3850932"/>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100" name="矩形 99">
            <a:extLst>
              <a:ext uri="{FF2B5EF4-FFF2-40B4-BE49-F238E27FC236}">
                <a16:creationId xmlns:a16="http://schemas.microsoft.com/office/drawing/2014/main" id="{08AF0850-D239-40B4-968D-5DF3E3EDA8B4}"/>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47F583DF-037D-4FA1-AF0F-1001093CAC78}"/>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14"/>
                <a:stretch>
                  <a:fillRect b="-10667"/>
                </a:stretch>
              </a:blipFill>
            </p:spPr>
            <p:txBody>
              <a:bodyPr/>
              <a:lstStyle/>
              <a:p>
                <a:r>
                  <a:rPr lang="zh-TW" altLang="en-US">
                    <a:noFill/>
                  </a:rPr>
                  <a:t> </a:t>
                </a:r>
              </a:p>
            </p:txBody>
          </p:sp>
        </mc:Fallback>
      </mc:AlternateContent>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stCxn id="34" idx="0"/>
            <a:endCxn id="114" idx="4"/>
          </p:cNvCxnSpPr>
          <p:nvPr/>
        </p:nvCxnSpPr>
        <p:spPr>
          <a:xfrm flipV="1">
            <a:off x="727404" y="2830421"/>
            <a:ext cx="7059320" cy="9654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stCxn id="34" idx="0"/>
            <a:endCxn id="111" idx="4"/>
          </p:cNvCxnSpPr>
          <p:nvPr/>
        </p:nvCxnSpPr>
        <p:spPr>
          <a:xfrm flipV="1">
            <a:off x="727404" y="2805020"/>
            <a:ext cx="4808360" cy="9908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stCxn id="34" idx="0"/>
            <a:endCxn id="108" idx="4"/>
          </p:cNvCxnSpPr>
          <p:nvPr/>
        </p:nvCxnSpPr>
        <p:spPr>
          <a:xfrm flipV="1">
            <a:off x="727404" y="2796162"/>
            <a:ext cx="2602951" cy="9997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stCxn id="34" idx="0"/>
            <a:endCxn id="8" idx="4"/>
          </p:cNvCxnSpPr>
          <p:nvPr/>
        </p:nvCxnSpPr>
        <p:spPr>
          <a:xfrm flipV="1">
            <a:off x="727404" y="2787695"/>
            <a:ext cx="305274" cy="10081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66594" y="2189234"/>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66594" y="2189234"/>
                <a:ext cx="565091" cy="385555"/>
              </a:xfrm>
              <a:prstGeom prst="rect">
                <a:avLst/>
              </a:prstGeom>
              <a:blipFill>
                <a:blip r:embed="rId15"/>
                <a:stretch>
                  <a:fillRect l="-6452" t="-14286" r="-2688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39192" y="2189234"/>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39192" y="2189234"/>
                <a:ext cx="565090" cy="385555"/>
              </a:xfrm>
              <a:prstGeom prst="rect">
                <a:avLst/>
              </a:prstGeom>
              <a:blipFill>
                <a:blip r:embed="rId16"/>
                <a:stretch>
                  <a:fillRect l="-7527" t="-14286"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0390" y="2189234"/>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0390" y="2189234"/>
                <a:ext cx="565090" cy="385555"/>
              </a:xfrm>
              <a:prstGeom prst="rect">
                <a:avLst/>
              </a:prstGeom>
              <a:blipFill>
                <a:blip r:embed="rId17"/>
                <a:stretch>
                  <a:fillRect l="-7527" t="-14286"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46255" y="2205457"/>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46255" y="2205457"/>
                <a:ext cx="565091" cy="385555"/>
              </a:xfrm>
              <a:prstGeom prst="rect">
                <a:avLst/>
              </a:prstGeom>
              <a:blipFill>
                <a:blip r:embed="rId18"/>
                <a:stretch>
                  <a:fillRect l="-6452" t="-15873" r="-26882" b="-11111"/>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957448" y="1265686"/>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19"/>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1860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1711638" y="2567444"/>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4123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3974217" y="2575022"/>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6384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6235640" y="2591012"/>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8614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8465740" y="2607695"/>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1869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4116138" y="1576040"/>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6382507" y="1544948"/>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8613577" y="1564945"/>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1155001"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3448691"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5679003"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7883672"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1526125" y="1568592"/>
            <a:ext cx="707782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28C20DAD-9DF5-49AB-B23B-7BCE57A727D4}"/>
                  </a:ext>
                </a:extLst>
              </p:cNvPr>
              <p:cNvSpPr txBox="1"/>
              <p:nvPr/>
            </p:nvSpPr>
            <p:spPr>
              <a:xfrm>
                <a:off x="137206" y="4766636"/>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1,1</m:t>
                          </m:r>
                        </m:sub>
                      </m:sSub>
                      <m:r>
                        <a:rPr lang="en-US" altLang="zh-TW" sz="2400" b="0" i="1" smtClean="0">
                          <a:latin typeface="Cambria Math" panose="02040503050406030204" pitchFamily="18" charset="0"/>
                        </a:rPr>
                        <m:t>=</m:t>
                      </m:r>
                    </m:oMath>
                  </m:oMathPara>
                </a14:m>
                <a:endParaRPr lang="zh-TW" altLang="en-US" sz="2400" dirty="0"/>
              </a:p>
            </p:txBody>
          </p:sp>
        </mc:Choice>
        <mc:Fallback xmlns="">
          <p:sp>
            <p:nvSpPr>
              <p:cNvPr id="126" name="文字方塊 125">
                <a:extLst>
                  <a:ext uri="{FF2B5EF4-FFF2-40B4-BE49-F238E27FC236}">
                    <a16:creationId xmlns:a16="http://schemas.microsoft.com/office/drawing/2014/main" id="{28C20DAD-9DF5-49AB-B23B-7BCE57A727D4}"/>
                  </a:ext>
                </a:extLst>
              </p:cNvPr>
              <p:cNvSpPr txBox="1">
                <a:spLocks noRot="1" noChangeAspect="1" noMove="1" noResize="1" noEditPoints="1" noAdjustHandles="1" noChangeArrowheads="1" noChangeShapeType="1" noTextEdit="1"/>
              </p:cNvSpPr>
              <p:nvPr/>
            </p:nvSpPr>
            <p:spPr>
              <a:xfrm>
                <a:off x="137206" y="4766636"/>
                <a:ext cx="879793" cy="385555"/>
              </a:xfrm>
              <a:prstGeom prst="rect">
                <a:avLst/>
              </a:prstGeom>
              <a:blipFill>
                <a:blip r:embed="rId20"/>
                <a:stretch>
                  <a:fillRect l="-4861" r="-3472" b="-11111"/>
                </a:stretch>
              </a:blipFill>
            </p:spPr>
            <p:txBody>
              <a:bodyPr/>
              <a:lstStyle/>
              <a:p>
                <a:r>
                  <a:rPr lang="zh-TW" altLang="en-US">
                    <a:noFill/>
                  </a:rPr>
                  <a:t> </a:t>
                </a:r>
              </a:p>
            </p:txBody>
          </p:sp>
        </mc:Fallback>
      </mc:AlternateContent>
      <p:grpSp>
        <p:nvGrpSpPr>
          <p:cNvPr id="127" name="群組 126">
            <a:extLst>
              <a:ext uri="{FF2B5EF4-FFF2-40B4-BE49-F238E27FC236}">
                <a16:creationId xmlns:a16="http://schemas.microsoft.com/office/drawing/2014/main" id="{48BD5AF3-EFF3-41B7-BB9D-065E53AECC9D}"/>
              </a:ext>
            </a:extLst>
          </p:cNvPr>
          <p:cNvGrpSpPr/>
          <p:nvPr/>
        </p:nvGrpSpPr>
        <p:grpSpPr>
          <a:xfrm>
            <a:off x="1644639" y="4681541"/>
            <a:ext cx="715161" cy="540000"/>
            <a:chOff x="7174951" y="3803115"/>
            <a:chExt cx="715161" cy="540000"/>
          </a:xfrm>
        </p:grpSpPr>
        <p:sp>
          <p:nvSpPr>
            <p:cNvPr id="130" name="矩形 129">
              <a:extLst>
                <a:ext uri="{FF2B5EF4-FFF2-40B4-BE49-F238E27FC236}">
                  <a16:creationId xmlns:a16="http://schemas.microsoft.com/office/drawing/2014/main" id="{94B6A4DA-0256-474D-B672-C54889F61A1E}"/>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1" name="文字方塊 130">
                  <a:extLst>
                    <a:ext uri="{FF2B5EF4-FFF2-40B4-BE49-F238E27FC236}">
                      <a16:creationId xmlns:a16="http://schemas.microsoft.com/office/drawing/2014/main" id="{94ED528F-B572-486B-8712-FE31CE7A5498}"/>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31" name="文字方塊 130">
                  <a:extLst>
                    <a:ext uri="{FF2B5EF4-FFF2-40B4-BE49-F238E27FC236}">
                      <a16:creationId xmlns:a16="http://schemas.microsoft.com/office/drawing/2014/main" id="{94ED528F-B572-486B-8712-FE31CE7A5498}"/>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1"/>
                  <a:stretch>
                    <a:fillRect b="-9211"/>
                  </a:stretch>
                </a:blipFill>
              </p:spPr>
              <p:txBody>
                <a:bodyPr/>
                <a:lstStyle/>
                <a:p>
                  <a:r>
                    <a:rPr lang="zh-TW" altLang="en-US">
                      <a:noFill/>
                    </a:rPr>
                    <a:t> </a:t>
                  </a:r>
                </a:p>
              </p:txBody>
            </p:sp>
          </mc:Fallback>
        </mc:AlternateContent>
      </p:grpSp>
      <p:sp>
        <p:nvSpPr>
          <p:cNvPr id="166" name="矩形 165">
            <a:extLst>
              <a:ext uri="{FF2B5EF4-FFF2-40B4-BE49-F238E27FC236}">
                <a16:creationId xmlns:a16="http://schemas.microsoft.com/office/drawing/2014/main" id="{F34C8570-502C-460A-8A83-CF6624B39A4C}"/>
              </a:ext>
            </a:extLst>
          </p:cNvPr>
          <p:cNvSpPr/>
          <p:nvPr/>
        </p:nvSpPr>
        <p:spPr>
          <a:xfrm rot="5400000">
            <a:off x="1270705" y="466983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CE10B263-C985-4886-816E-7755652081A2}"/>
                  </a:ext>
                </a:extLst>
              </p:cNvPr>
              <p:cNvSpPr txBox="1"/>
              <p:nvPr/>
            </p:nvSpPr>
            <p:spPr>
              <a:xfrm>
                <a:off x="1087595" y="471185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CE10B263-C985-4886-816E-7755652081A2}"/>
                  </a:ext>
                </a:extLst>
              </p:cNvPr>
              <p:cNvSpPr txBox="1">
                <a:spLocks noRot="1" noChangeAspect="1" noMove="1" noResize="1" noEditPoints="1" noAdjustHandles="1" noChangeArrowheads="1" noChangeShapeType="1" noTextEdit="1"/>
              </p:cNvSpPr>
              <p:nvPr/>
            </p:nvSpPr>
            <p:spPr>
              <a:xfrm>
                <a:off x="1087595" y="4711855"/>
                <a:ext cx="715161" cy="461665"/>
              </a:xfrm>
              <a:prstGeom prst="rect">
                <a:avLst/>
              </a:prstGeom>
              <a:blipFill>
                <a:blip r:embed="rId2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6DEE4B34-DB60-4B9D-AC90-8ABC952079C1}"/>
                  </a:ext>
                </a:extLst>
              </p:cNvPr>
              <p:cNvSpPr txBox="1"/>
              <p:nvPr/>
            </p:nvSpPr>
            <p:spPr>
              <a:xfrm>
                <a:off x="551163" y="6157212"/>
                <a:ext cx="3284292" cy="500137"/>
              </a:xfrm>
              <a:prstGeom prst="rect">
                <a:avLst/>
              </a:prstGeom>
              <a:noFill/>
            </p:spPr>
            <p:txBody>
              <a:bodyPr wrap="square" rtlCol="0">
                <a:spAutoFit/>
              </a:bodyPr>
              <a:lstStyle/>
              <a:p>
                <a:r>
                  <a:rPr lang="en-US" altLang="zh-TW" sz="2400" dirty="0"/>
                  <a:t>(ignore </a:t>
                </a:r>
                <a14:m>
                  <m:oMath xmlns:m="http://schemas.openxmlformats.org/officeDocument/2006/math">
                    <m:rad>
                      <m:radPr>
                        <m:degHide m:val="on"/>
                        <m:ctrlPr>
                          <a:rPr lang="en-US" altLang="zh-TW" sz="2400" i="1" smtClean="0">
                            <a:latin typeface="Cambria Math" panose="02040503050406030204" pitchFamily="18" charset="0"/>
                          </a:rPr>
                        </m:ctrlPr>
                      </m:radPr>
                      <m:deg/>
                      <m:e>
                        <m:r>
                          <a:rPr lang="en-US" altLang="zh-TW" sz="2400" b="0" i="1" smtClean="0">
                            <a:latin typeface="Cambria Math" panose="02040503050406030204" pitchFamily="18" charset="0"/>
                          </a:rPr>
                          <m:t>𝑑</m:t>
                        </m:r>
                      </m:e>
                    </m:rad>
                  </m:oMath>
                </a14:m>
                <a:r>
                  <a:rPr lang="en-US" altLang="zh-TW" sz="2400" dirty="0"/>
                  <a:t> for simplicity)</a:t>
                </a:r>
                <a:endParaRPr lang="zh-TW" altLang="en-US" sz="2400" dirty="0"/>
              </a:p>
            </p:txBody>
          </p:sp>
        </mc:Choice>
        <mc:Fallback xmlns="">
          <p:sp>
            <p:nvSpPr>
              <p:cNvPr id="13" name="文字方塊 12">
                <a:extLst>
                  <a:ext uri="{FF2B5EF4-FFF2-40B4-BE49-F238E27FC236}">
                    <a16:creationId xmlns:a16="http://schemas.microsoft.com/office/drawing/2014/main" id="{6DEE4B34-DB60-4B9D-AC90-8ABC952079C1}"/>
                  </a:ext>
                </a:extLst>
              </p:cNvPr>
              <p:cNvSpPr txBox="1">
                <a:spLocks noRot="1" noChangeAspect="1" noMove="1" noResize="1" noEditPoints="1" noAdjustHandles="1" noChangeArrowheads="1" noChangeShapeType="1" noTextEdit="1"/>
              </p:cNvSpPr>
              <p:nvPr/>
            </p:nvSpPr>
            <p:spPr>
              <a:xfrm>
                <a:off x="551163" y="6157212"/>
                <a:ext cx="3284292" cy="500137"/>
              </a:xfrm>
              <a:prstGeom prst="rect">
                <a:avLst/>
              </a:prstGeom>
              <a:blipFill>
                <a:blip r:embed="rId23"/>
                <a:stretch>
                  <a:fillRect l="-2783" t="-2439" r="-2226" b="-268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0" name="文字方塊 169">
                <a:extLst>
                  <a:ext uri="{FF2B5EF4-FFF2-40B4-BE49-F238E27FC236}">
                    <a16:creationId xmlns:a16="http://schemas.microsoft.com/office/drawing/2014/main" id="{95104CB6-3C26-4A67-BC01-D430F603A29F}"/>
                  </a:ext>
                </a:extLst>
              </p:cNvPr>
              <p:cNvSpPr txBox="1"/>
              <p:nvPr/>
            </p:nvSpPr>
            <p:spPr>
              <a:xfrm>
                <a:off x="2362784" y="4785374"/>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1,2</m:t>
                          </m:r>
                        </m:sub>
                      </m:sSub>
                      <m:r>
                        <a:rPr lang="en-US" altLang="zh-TW" sz="2400" b="0" i="1" smtClean="0">
                          <a:latin typeface="Cambria Math" panose="02040503050406030204" pitchFamily="18" charset="0"/>
                        </a:rPr>
                        <m:t>=</m:t>
                      </m:r>
                    </m:oMath>
                  </m:oMathPara>
                </a14:m>
                <a:endParaRPr lang="zh-TW" altLang="en-US" sz="2400" dirty="0"/>
              </a:p>
            </p:txBody>
          </p:sp>
        </mc:Choice>
        <mc:Fallback xmlns="">
          <p:sp>
            <p:nvSpPr>
              <p:cNvPr id="170" name="文字方塊 169">
                <a:extLst>
                  <a:ext uri="{FF2B5EF4-FFF2-40B4-BE49-F238E27FC236}">
                    <a16:creationId xmlns:a16="http://schemas.microsoft.com/office/drawing/2014/main" id="{95104CB6-3C26-4A67-BC01-D430F603A29F}"/>
                  </a:ext>
                </a:extLst>
              </p:cNvPr>
              <p:cNvSpPr txBox="1">
                <a:spLocks noRot="1" noChangeAspect="1" noMove="1" noResize="1" noEditPoints="1" noAdjustHandles="1" noChangeArrowheads="1" noChangeShapeType="1" noTextEdit="1"/>
              </p:cNvSpPr>
              <p:nvPr/>
            </p:nvSpPr>
            <p:spPr>
              <a:xfrm>
                <a:off x="2362784" y="4785374"/>
                <a:ext cx="879793" cy="385555"/>
              </a:xfrm>
              <a:prstGeom prst="rect">
                <a:avLst/>
              </a:prstGeom>
              <a:blipFill>
                <a:blip r:embed="rId24"/>
                <a:stretch>
                  <a:fillRect l="-4861" r="-3472" b="-11111"/>
                </a:stretch>
              </a:blipFill>
            </p:spPr>
            <p:txBody>
              <a:bodyPr/>
              <a:lstStyle/>
              <a:p>
                <a:r>
                  <a:rPr lang="zh-TW" altLang="en-US">
                    <a:noFill/>
                  </a:rPr>
                  <a:t> </a:t>
                </a:r>
              </a:p>
            </p:txBody>
          </p:sp>
        </mc:Fallback>
      </mc:AlternateContent>
      <p:grpSp>
        <p:nvGrpSpPr>
          <p:cNvPr id="171" name="群組 170">
            <a:extLst>
              <a:ext uri="{FF2B5EF4-FFF2-40B4-BE49-F238E27FC236}">
                <a16:creationId xmlns:a16="http://schemas.microsoft.com/office/drawing/2014/main" id="{A8051AD6-32BC-4BE0-834C-F49B3970A26E}"/>
              </a:ext>
            </a:extLst>
          </p:cNvPr>
          <p:cNvGrpSpPr/>
          <p:nvPr/>
        </p:nvGrpSpPr>
        <p:grpSpPr>
          <a:xfrm>
            <a:off x="3870217" y="4700279"/>
            <a:ext cx="715161" cy="540000"/>
            <a:chOff x="7174951" y="3803115"/>
            <a:chExt cx="715161" cy="540000"/>
          </a:xfrm>
        </p:grpSpPr>
        <p:sp>
          <p:nvSpPr>
            <p:cNvPr id="172" name="矩形 171">
              <a:extLst>
                <a:ext uri="{FF2B5EF4-FFF2-40B4-BE49-F238E27FC236}">
                  <a16:creationId xmlns:a16="http://schemas.microsoft.com/office/drawing/2014/main" id="{96F3A8F3-B428-4FC2-A8DA-63A156782EB5}"/>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C63CDA66-8339-4956-8084-5BDB02275C4D}"/>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C63CDA66-8339-4956-8084-5BDB02275C4D}"/>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5"/>
                  <a:stretch>
                    <a:fillRect b="-9211"/>
                  </a:stretch>
                </a:blipFill>
              </p:spPr>
              <p:txBody>
                <a:bodyPr/>
                <a:lstStyle/>
                <a:p>
                  <a:r>
                    <a:rPr lang="zh-TW" altLang="en-US">
                      <a:noFill/>
                    </a:rPr>
                    <a:t> </a:t>
                  </a:r>
                </a:p>
              </p:txBody>
            </p:sp>
          </mc:Fallback>
        </mc:AlternateContent>
      </p:grpSp>
      <p:sp>
        <p:nvSpPr>
          <p:cNvPr id="174" name="矩形 173">
            <a:extLst>
              <a:ext uri="{FF2B5EF4-FFF2-40B4-BE49-F238E27FC236}">
                <a16:creationId xmlns:a16="http://schemas.microsoft.com/office/drawing/2014/main" id="{53AED0B0-DC5C-4F5F-8188-B1B22A78E48C}"/>
              </a:ext>
            </a:extLst>
          </p:cNvPr>
          <p:cNvSpPr/>
          <p:nvPr/>
        </p:nvSpPr>
        <p:spPr>
          <a:xfrm rot="5400000">
            <a:off x="3496283" y="468857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AD6D3B6A-C1D2-4164-A391-FB77E49C7832}"/>
                  </a:ext>
                </a:extLst>
              </p:cNvPr>
              <p:cNvSpPr txBox="1"/>
              <p:nvPr/>
            </p:nvSpPr>
            <p:spPr>
              <a:xfrm>
                <a:off x="3313173" y="473059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AD6D3B6A-C1D2-4164-A391-FB77E49C7832}"/>
                  </a:ext>
                </a:extLst>
              </p:cNvPr>
              <p:cNvSpPr txBox="1">
                <a:spLocks noRot="1" noChangeAspect="1" noMove="1" noResize="1" noEditPoints="1" noAdjustHandles="1" noChangeArrowheads="1" noChangeShapeType="1" noTextEdit="1"/>
              </p:cNvSpPr>
              <p:nvPr/>
            </p:nvSpPr>
            <p:spPr>
              <a:xfrm>
                <a:off x="3313173" y="4730593"/>
                <a:ext cx="715161" cy="461665"/>
              </a:xfrm>
              <a:prstGeom prst="rect">
                <a:avLst/>
              </a:prstGeom>
              <a:blipFill>
                <a:blip r:embed="rId2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6" name="文字方塊 175">
                <a:extLst>
                  <a:ext uri="{FF2B5EF4-FFF2-40B4-BE49-F238E27FC236}">
                    <a16:creationId xmlns:a16="http://schemas.microsoft.com/office/drawing/2014/main" id="{7E746B03-C52E-4630-9ACC-9612B3D88F83}"/>
                  </a:ext>
                </a:extLst>
              </p:cNvPr>
              <p:cNvSpPr txBox="1"/>
              <p:nvPr/>
            </p:nvSpPr>
            <p:spPr>
              <a:xfrm>
                <a:off x="137206" y="5508540"/>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1,3</m:t>
                          </m:r>
                        </m:sub>
                      </m:sSub>
                      <m:r>
                        <a:rPr lang="en-US" altLang="zh-TW" sz="2400" b="0" i="1" smtClean="0">
                          <a:latin typeface="Cambria Math" panose="02040503050406030204" pitchFamily="18" charset="0"/>
                        </a:rPr>
                        <m:t>=</m:t>
                      </m:r>
                    </m:oMath>
                  </m:oMathPara>
                </a14:m>
                <a:endParaRPr lang="zh-TW" altLang="en-US" sz="2400" dirty="0"/>
              </a:p>
            </p:txBody>
          </p:sp>
        </mc:Choice>
        <mc:Fallback xmlns="">
          <p:sp>
            <p:nvSpPr>
              <p:cNvPr id="176" name="文字方塊 175">
                <a:extLst>
                  <a:ext uri="{FF2B5EF4-FFF2-40B4-BE49-F238E27FC236}">
                    <a16:creationId xmlns:a16="http://schemas.microsoft.com/office/drawing/2014/main" id="{7E746B03-C52E-4630-9ACC-9612B3D88F83}"/>
                  </a:ext>
                </a:extLst>
              </p:cNvPr>
              <p:cNvSpPr txBox="1">
                <a:spLocks noRot="1" noChangeAspect="1" noMove="1" noResize="1" noEditPoints="1" noAdjustHandles="1" noChangeArrowheads="1" noChangeShapeType="1" noTextEdit="1"/>
              </p:cNvSpPr>
              <p:nvPr/>
            </p:nvSpPr>
            <p:spPr>
              <a:xfrm>
                <a:off x="137206" y="5508540"/>
                <a:ext cx="879793" cy="385555"/>
              </a:xfrm>
              <a:prstGeom prst="rect">
                <a:avLst/>
              </a:prstGeom>
              <a:blipFill>
                <a:blip r:embed="rId27"/>
                <a:stretch>
                  <a:fillRect l="-4861" r="-3472" b="-11111"/>
                </a:stretch>
              </a:blipFill>
            </p:spPr>
            <p:txBody>
              <a:bodyPr/>
              <a:lstStyle/>
              <a:p>
                <a:r>
                  <a:rPr lang="zh-TW" altLang="en-US">
                    <a:noFill/>
                  </a:rPr>
                  <a:t> </a:t>
                </a:r>
              </a:p>
            </p:txBody>
          </p:sp>
        </mc:Fallback>
      </mc:AlternateContent>
      <p:grpSp>
        <p:nvGrpSpPr>
          <p:cNvPr id="177" name="群組 176">
            <a:extLst>
              <a:ext uri="{FF2B5EF4-FFF2-40B4-BE49-F238E27FC236}">
                <a16:creationId xmlns:a16="http://schemas.microsoft.com/office/drawing/2014/main" id="{460C493B-8029-4187-A765-F9F1D051BB4E}"/>
              </a:ext>
            </a:extLst>
          </p:cNvPr>
          <p:cNvGrpSpPr/>
          <p:nvPr/>
        </p:nvGrpSpPr>
        <p:grpSpPr>
          <a:xfrm>
            <a:off x="1644639" y="5423445"/>
            <a:ext cx="715161" cy="540000"/>
            <a:chOff x="7174951" y="3803115"/>
            <a:chExt cx="715161" cy="540000"/>
          </a:xfrm>
        </p:grpSpPr>
        <p:sp>
          <p:nvSpPr>
            <p:cNvPr id="178" name="矩形 177">
              <a:extLst>
                <a:ext uri="{FF2B5EF4-FFF2-40B4-BE49-F238E27FC236}">
                  <a16:creationId xmlns:a16="http://schemas.microsoft.com/office/drawing/2014/main" id="{EBD0C8C7-4808-47D1-9FE5-4DF8FEDDA562}"/>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6573334F-0A3D-404B-8432-7FBF3A7D7D79}"/>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6573334F-0A3D-404B-8432-7FBF3A7D7D79}"/>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8"/>
                  <a:stretch>
                    <a:fillRect b="-10667"/>
                  </a:stretch>
                </a:blipFill>
              </p:spPr>
              <p:txBody>
                <a:bodyPr/>
                <a:lstStyle/>
                <a:p>
                  <a:r>
                    <a:rPr lang="zh-TW" altLang="en-US">
                      <a:noFill/>
                    </a:rPr>
                    <a:t> </a:t>
                  </a:r>
                </a:p>
              </p:txBody>
            </p:sp>
          </mc:Fallback>
        </mc:AlternateContent>
      </p:grpSp>
      <p:sp>
        <p:nvSpPr>
          <p:cNvPr id="180" name="矩形 179">
            <a:extLst>
              <a:ext uri="{FF2B5EF4-FFF2-40B4-BE49-F238E27FC236}">
                <a16:creationId xmlns:a16="http://schemas.microsoft.com/office/drawing/2014/main" id="{E57BF44A-9CB7-4FB8-95FF-1D3BBD07861E}"/>
              </a:ext>
            </a:extLst>
          </p:cNvPr>
          <p:cNvSpPr/>
          <p:nvPr/>
        </p:nvSpPr>
        <p:spPr>
          <a:xfrm rot="5400000">
            <a:off x="1270705" y="54117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3788470A-90C4-49E9-83E7-2E7CD5A90A7F}"/>
                  </a:ext>
                </a:extLst>
              </p:cNvPr>
              <p:cNvSpPr txBox="1"/>
              <p:nvPr/>
            </p:nvSpPr>
            <p:spPr>
              <a:xfrm>
                <a:off x="1087595" y="54537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3788470A-90C4-49E9-83E7-2E7CD5A90A7F}"/>
                  </a:ext>
                </a:extLst>
              </p:cNvPr>
              <p:cNvSpPr txBox="1">
                <a:spLocks noRot="1" noChangeAspect="1" noMove="1" noResize="1" noEditPoints="1" noAdjustHandles="1" noChangeArrowheads="1" noChangeShapeType="1" noTextEdit="1"/>
              </p:cNvSpPr>
              <p:nvPr/>
            </p:nvSpPr>
            <p:spPr>
              <a:xfrm>
                <a:off x="1087595" y="5453759"/>
                <a:ext cx="715161" cy="461665"/>
              </a:xfrm>
              <a:prstGeom prst="rect">
                <a:avLst/>
              </a:prstGeom>
              <a:blipFill>
                <a:blip r:embed="rId2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2" name="文字方塊 181">
                <a:extLst>
                  <a:ext uri="{FF2B5EF4-FFF2-40B4-BE49-F238E27FC236}">
                    <a16:creationId xmlns:a16="http://schemas.microsoft.com/office/drawing/2014/main" id="{E09021A5-6EC9-417F-BB08-A638444B7FD1}"/>
                  </a:ext>
                </a:extLst>
              </p:cNvPr>
              <p:cNvSpPr txBox="1"/>
              <p:nvPr/>
            </p:nvSpPr>
            <p:spPr>
              <a:xfrm>
                <a:off x="2345517" y="5526043"/>
                <a:ext cx="879793"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1,4</m:t>
                          </m:r>
                        </m:sub>
                      </m:sSub>
                      <m:r>
                        <a:rPr lang="en-US" altLang="zh-TW" sz="2400" b="0" i="1" smtClean="0">
                          <a:latin typeface="Cambria Math" panose="02040503050406030204" pitchFamily="18" charset="0"/>
                        </a:rPr>
                        <m:t>=</m:t>
                      </m:r>
                    </m:oMath>
                  </m:oMathPara>
                </a14:m>
                <a:endParaRPr lang="zh-TW" altLang="en-US" sz="2400" dirty="0"/>
              </a:p>
            </p:txBody>
          </p:sp>
        </mc:Choice>
        <mc:Fallback xmlns="">
          <p:sp>
            <p:nvSpPr>
              <p:cNvPr id="182" name="文字方塊 181">
                <a:extLst>
                  <a:ext uri="{FF2B5EF4-FFF2-40B4-BE49-F238E27FC236}">
                    <a16:creationId xmlns:a16="http://schemas.microsoft.com/office/drawing/2014/main" id="{E09021A5-6EC9-417F-BB08-A638444B7FD1}"/>
                  </a:ext>
                </a:extLst>
              </p:cNvPr>
              <p:cNvSpPr txBox="1">
                <a:spLocks noRot="1" noChangeAspect="1" noMove="1" noResize="1" noEditPoints="1" noAdjustHandles="1" noChangeArrowheads="1" noChangeShapeType="1" noTextEdit="1"/>
              </p:cNvSpPr>
              <p:nvPr/>
            </p:nvSpPr>
            <p:spPr>
              <a:xfrm>
                <a:off x="2345517" y="5526043"/>
                <a:ext cx="879793" cy="385555"/>
              </a:xfrm>
              <a:prstGeom prst="rect">
                <a:avLst/>
              </a:prstGeom>
              <a:blipFill>
                <a:blip r:embed="rId30"/>
                <a:stretch>
                  <a:fillRect l="-4861" r="-3472" b="-11111"/>
                </a:stretch>
              </a:blipFill>
            </p:spPr>
            <p:txBody>
              <a:bodyPr/>
              <a:lstStyle/>
              <a:p>
                <a:r>
                  <a:rPr lang="zh-TW" altLang="en-US">
                    <a:noFill/>
                  </a:rPr>
                  <a:t> </a:t>
                </a:r>
              </a:p>
            </p:txBody>
          </p:sp>
        </mc:Fallback>
      </mc:AlternateContent>
      <p:grpSp>
        <p:nvGrpSpPr>
          <p:cNvPr id="183" name="群組 182">
            <a:extLst>
              <a:ext uri="{FF2B5EF4-FFF2-40B4-BE49-F238E27FC236}">
                <a16:creationId xmlns:a16="http://schemas.microsoft.com/office/drawing/2014/main" id="{9ED2D855-6748-4421-874D-BDF59019C35A}"/>
              </a:ext>
            </a:extLst>
          </p:cNvPr>
          <p:cNvGrpSpPr/>
          <p:nvPr/>
        </p:nvGrpSpPr>
        <p:grpSpPr>
          <a:xfrm>
            <a:off x="3852950" y="5440948"/>
            <a:ext cx="715161" cy="540000"/>
            <a:chOff x="7174951" y="3803115"/>
            <a:chExt cx="715161" cy="540000"/>
          </a:xfrm>
        </p:grpSpPr>
        <p:sp>
          <p:nvSpPr>
            <p:cNvPr id="184" name="矩形 183">
              <a:extLst>
                <a:ext uri="{FF2B5EF4-FFF2-40B4-BE49-F238E27FC236}">
                  <a16:creationId xmlns:a16="http://schemas.microsoft.com/office/drawing/2014/main" id="{A05C403F-C017-41FD-96DA-4A21F2D19C7E}"/>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5" name="文字方塊 184">
                  <a:extLst>
                    <a:ext uri="{FF2B5EF4-FFF2-40B4-BE49-F238E27FC236}">
                      <a16:creationId xmlns:a16="http://schemas.microsoft.com/office/drawing/2014/main" id="{EB78D4CE-FA93-4E02-8206-8ED5CD860EF0}"/>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85" name="文字方塊 184">
                  <a:extLst>
                    <a:ext uri="{FF2B5EF4-FFF2-40B4-BE49-F238E27FC236}">
                      <a16:creationId xmlns:a16="http://schemas.microsoft.com/office/drawing/2014/main" id="{EB78D4CE-FA93-4E02-8206-8ED5CD860EF0}"/>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1"/>
                  <a:stretch>
                    <a:fillRect b="-10526"/>
                  </a:stretch>
                </a:blipFill>
              </p:spPr>
              <p:txBody>
                <a:bodyPr/>
                <a:lstStyle/>
                <a:p>
                  <a:r>
                    <a:rPr lang="zh-TW" altLang="en-US">
                      <a:noFill/>
                    </a:rPr>
                    <a:t> </a:t>
                  </a:r>
                </a:p>
              </p:txBody>
            </p:sp>
          </mc:Fallback>
        </mc:AlternateContent>
      </p:grpSp>
      <p:sp>
        <p:nvSpPr>
          <p:cNvPr id="186" name="矩形 185">
            <a:extLst>
              <a:ext uri="{FF2B5EF4-FFF2-40B4-BE49-F238E27FC236}">
                <a16:creationId xmlns:a16="http://schemas.microsoft.com/office/drawing/2014/main" id="{59A23E3B-FAF3-4D8B-92AC-0721560DF7DF}"/>
              </a:ext>
            </a:extLst>
          </p:cNvPr>
          <p:cNvSpPr/>
          <p:nvPr/>
        </p:nvSpPr>
        <p:spPr>
          <a:xfrm rot="5400000">
            <a:off x="3479016" y="542924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7" name="文字方塊 186">
                <a:extLst>
                  <a:ext uri="{FF2B5EF4-FFF2-40B4-BE49-F238E27FC236}">
                    <a16:creationId xmlns:a16="http://schemas.microsoft.com/office/drawing/2014/main" id="{9AD3161D-E3F0-47AB-A97D-4BB4D62B75F7}"/>
                  </a:ext>
                </a:extLst>
              </p:cNvPr>
              <p:cNvSpPr txBox="1"/>
              <p:nvPr/>
            </p:nvSpPr>
            <p:spPr>
              <a:xfrm>
                <a:off x="3295906" y="547126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87" name="文字方塊 186">
                <a:extLst>
                  <a:ext uri="{FF2B5EF4-FFF2-40B4-BE49-F238E27FC236}">
                    <a16:creationId xmlns:a16="http://schemas.microsoft.com/office/drawing/2014/main" id="{9AD3161D-E3F0-47AB-A97D-4BB4D62B75F7}"/>
                  </a:ext>
                </a:extLst>
              </p:cNvPr>
              <p:cNvSpPr txBox="1">
                <a:spLocks noRot="1" noChangeAspect="1" noMove="1" noResize="1" noEditPoints="1" noAdjustHandles="1" noChangeArrowheads="1" noChangeShapeType="1" noTextEdit="1"/>
              </p:cNvSpPr>
              <p:nvPr/>
            </p:nvSpPr>
            <p:spPr>
              <a:xfrm>
                <a:off x="3295906" y="5471262"/>
                <a:ext cx="715161" cy="461665"/>
              </a:xfrm>
              <a:prstGeom prst="rect">
                <a:avLst/>
              </a:prstGeom>
              <a:blipFill>
                <a:blip r:embed="rId32"/>
                <a:stretch>
                  <a:fillRect/>
                </a:stretch>
              </a:blipFill>
            </p:spPr>
            <p:txBody>
              <a:bodyPr/>
              <a:lstStyle/>
              <a:p>
                <a:r>
                  <a:rPr lang="zh-TW" altLang="en-US">
                    <a:noFill/>
                  </a:rPr>
                  <a:t> </a:t>
                </a:r>
              </a:p>
            </p:txBody>
          </p:sp>
        </mc:Fallback>
      </mc:AlternateContent>
      <p:grpSp>
        <p:nvGrpSpPr>
          <p:cNvPr id="188" name="群組 187">
            <a:extLst>
              <a:ext uri="{FF2B5EF4-FFF2-40B4-BE49-F238E27FC236}">
                <a16:creationId xmlns:a16="http://schemas.microsoft.com/office/drawing/2014/main" id="{28F3455D-F158-43F5-947C-C14A7FD92BC6}"/>
              </a:ext>
            </a:extLst>
          </p:cNvPr>
          <p:cNvGrpSpPr/>
          <p:nvPr/>
        </p:nvGrpSpPr>
        <p:grpSpPr>
          <a:xfrm>
            <a:off x="7491081" y="5347093"/>
            <a:ext cx="715161" cy="540000"/>
            <a:chOff x="7174951" y="3803115"/>
            <a:chExt cx="715161" cy="540000"/>
          </a:xfrm>
        </p:grpSpPr>
        <p:sp>
          <p:nvSpPr>
            <p:cNvPr id="189" name="矩形 188">
              <a:extLst>
                <a:ext uri="{FF2B5EF4-FFF2-40B4-BE49-F238E27FC236}">
                  <a16:creationId xmlns:a16="http://schemas.microsoft.com/office/drawing/2014/main" id="{7712C543-3FB7-4DEC-A8E2-D2D87EA2DB89}"/>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0" name="文字方塊 189">
                  <a:extLst>
                    <a:ext uri="{FF2B5EF4-FFF2-40B4-BE49-F238E27FC236}">
                      <a16:creationId xmlns:a16="http://schemas.microsoft.com/office/drawing/2014/main" id="{8E44EA20-EDBF-43C3-A420-CB7F8071AC6B}"/>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90" name="文字方塊 189">
                  <a:extLst>
                    <a:ext uri="{FF2B5EF4-FFF2-40B4-BE49-F238E27FC236}">
                      <a16:creationId xmlns:a16="http://schemas.microsoft.com/office/drawing/2014/main" id="{8E44EA20-EDBF-43C3-A420-CB7F8071AC6B}"/>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3"/>
                  <a:stretch>
                    <a:fillRect b="-9211"/>
                  </a:stretch>
                </a:blipFill>
              </p:spPr>
              <p:txBody>
                <a:bodyPr/>
                <a:lstStyle/>
                <a:p>
                  <a:r>
                    <a:rPr lang="zh-TW" altLang="en-US">
                      <a:noFill/>
                    </a:rPr>
                    <a:t> </a:t>
                  </a:r>
                </a:p>
              </p:txBody>
            </p:sp>
          </mc:Fallback>
        </mc:AlternateContent>
      </p:grpSp>
      <p:grpSp>
        <p:nvGrpSpPr>
          <p:cNvPr id="26" name="群組 25">
            <a:extLst>
              <a:ext uri="{FF2B5EF4-FFF2-40B4-BE49-F238E27FC236}">
                <a16:creationId xmlns:a16="http://schemas.microsoft.com/office/drawing/2014/main" id="{1433F71D-ACBC-4115-A511-480294596E9A}"/>
              </a:ext>
            </a:extLst>
          </p:cNvPr>
          <p:cNvGrpSpPr/>
          <p:nvPr/>
        </p:nvGrpSpPr>
        <p:grpSpPr>
          <a:xfrm>
            <a:off x="6833253" y="4791619"/>
            <a:ext cx="715161" cy="461665"/>
            <a:chOff x="7193535" y="5191659"/>
            <a:chExt cx="715161" cy="461665"/>
          </a:xfrm>
        </p:grpSpPr>
        <p:sp>
          <p:nvSpPr>
            <p:cNvPr id="191" name="矩形 190">
              <a:extLst>
                <a:ext uri="{FF2B5EF4-FFF2-40B4-BE49-F238E27FC236}">
                  <a16:creationId xmlns:a16="http://schemas.microsoft.com/office/drawing/2014/main" id="{073F8935-2456-4F2A-AD7A-447E97209E3F}"/>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2" name="文字方塊 191">
                  <a:extLst>
                    <a:ext uri="{FF2B5EF4-FFF2-40B4-BE49-F238E27FC236}">
                      <a16:creationId xmlns:a16="http://schemas.microsoft.com/office/drawing/2014/main" id="{C252CB0D-5A2D-42F4-B1B7-BEA89291E72B}"/>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92" name="文字方塊 191">
                  <a:extLst>
                    <a:ext uri="{FF2B5EF4-FFF2-40B4-BE49-F238E27FC236}">
                      <a16:creationId xmlns:a16="http://schemas.microsoft.com/office/drawing/2014/main" id="{C252CB0D-5A2D-42F4-B1B7-BEA89291E72B}"/>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4"/>
                  <a:stretch>
                    <a:fillRect/>
                  </a:stretch>
                </a:blipFill>
              </p:spPr>
              <p:txBody>
                <a:bodyPr/>
                <a:lstStyle/>
                <a:p>
                  <a:r>
                    <a:rPr lang="zh-TW" altLang="en-US">
                      <a:noFill/>
                    </a:rPr>
                    <a:t> </a:t>
                  </a:r>
                </a:p>
              </p:txBody>
            </p:sp>
          </mc:Fallback>
        </mc:AlternateContent>
      </p:grpSp>
      <p:grpSp>
        <p:nvGrpSpPr>
          <p:cNvPr id="193" name="群組 192">
            <a:extLst>
              <a:ext uri="{FF2B5EF4-FFF2-40B4-BE49-F238E27FC236}">
                <a16:creationId xmlns:a16="http://schemas.microsoft.com/office/drawing/2014/main" id="{FBBFF1AD-157F-4930-9A6C-077891F51ECE}"/>
              </a:ext>
            </a:extLst>
          </p:cNvPr>
          <p:cNvGrpSpPr/>
          <p:nvPr/>
        </p:nvGrpSpPr>
        <p:grpSpPr>
          <a:xfrm>
            <a:off x="6833253" y="5205194"/>
            <a:ext cx="715161" cy="461665"/>
            <a:chOff x="7193535" y="5191659"/>
            <a:chExt cx="715161" cy="461665"/>
          </a:xfrm>
        </p:grpSpPr>
        <p:sp>
          <p:nvSpPr>
            <p:cNvPr id="194" name="矩形 193">
              <a:extLst>
                <a:ext uri="{FF2B5EF4-FFF2-40B4-BE49-F238E27FC236}">
                  <a16:creationId xmlns:a16="http://schemas.microsoft.com/office/drawing/2014/main" id="{2BC73E29-1F13-40C6-BD92-8B9CF1AD9CB4}"/>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5" name="文字方塊 194">
                  <a:extLst>
                    <a:ext uri="{FF2B5EF4-FFF2-40B4-BE49-F238E27FC236}">
                      <a16:creationId xmlns:a16="http://schemas.microsoft.com/office/drawing/2014/main" id="{0DA6C2FA-F529-417F-A97D-FCB93AC3630F}"/>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95" name="文字方塊 194">
                  <a:extLst>
                    <a:ext uri="{FF2B5EF4-FFF2-40B4-BE49-F238E27FC236}">
                      <a16:creationId xmlns:a16="http://schemas.microsoft.com/office/drawing/2014/main" id="{0DA6C2FA-F529-417F-A97D-FCB93AC3630F}"/>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5"/>
                  <a:stretch>
                    <a:fillRect/>
                  </a:stretch>
                </a:blipFill>
              </p:spPr>
              <p:txBody>
                <a:bodyPr/>
                <a:lstStyle/>
                <a:p>
                  <a:r>
                    <a:rPr lang="zh-TW" altLang="en-US">
                      <a:noFill/>
                    </a:rPr>
                    <a:t> </a:t>
                  </a:r>
                </a:p>
              </p:txBody>
            </p:sp>
          </mc:Fallback>
        </mc:AlternateContent>
      </p:grpSp>
      <p:grpSp>
        <p:nvGrpSpPr>
          <p:cNvPr id="196" name="群組 195">
            <a:extLst>
              <a:ext uri="{FF2B5EF4-FFF2-40B4-BE49-F238E27FC236}">
                <a16:creationId xmlns:a16="http://schemas.microsoft.com/office/drawing/2014/main" id="{B5082BF4-ED1A-4A26-B564-06FA3F1751F7}"/>
              </a:ext>
            </a:extLst>
          </p:cNvPr>
          <p:cNvGrpSpPr/>
          <p:nvPr/>
        </p:nvGrpSpPr>
        <p:grpSpPr>
          <a:xfrm>
            <a:off x="6833253" y="5617093"/>
            <a:ext cx="715161" cy="461665"/>
            <a:chOff x="7193535" y="5191659"/>
            <a:chExt cx="715161" cy="461665"/>
          </a:xfrm>
        </p:grpSpPr>
        <p:sp>
          <p:nvSpPr>
            <p:cNvPr id="197" name="矩形 196">
              <a:extLst>
                <a:ext uri="{FF2B5EF4-FFF2-40B4-BE49-F238E27FC236}">
                  <a16:creationId xmlns:a16="http://schemas.microsoft.com/office/drawing/2014/main" id="{60A6EFFE-B98D-44E8-ADD5-6359EFD03ABA}"/>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8" name="文字方塊 197">
                  <a:extLst>
                    <a:ext uri="{FF2B5EF4-FFF2-40B4-BE49-F238E27FC236}">
                      <a16:creationId xmlns:a16="http://schemas.microsoft.com/office/drawing/2014/main" id="{C96BDFB1-3D53-4109-A999-E8512A5BC44A}"/>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98" name="文字方塊 197">
                  <a:extLst>
                    <a:ext uri="{FF2B5EF4-FFF2-40B4-BE49-F238E27FC236}">
                      <a16:creationId xmlns:a16="http://schemas.microsoft.com/office/drawing/2014/main" id="{C96BDFB1-3D53-4109-A999-E8512A5BC44A}"/>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6"/>
                  <a:stretch>
                    <a:fillRect/>
                  </a:stretch>
                </a:blipFill>
              </p:spPr>
              <p:txBody>
                <a:bodyPr/>
                <a:lstStyle/>
                <a:p>
                  <a:r>
                    <a:rPr lang="zh-TW" altLang="en-US">
                      <a:noFill/>
                    </a:rPr>
                    <a:t> </a:t>
                  </a:r>
                </a:p>
              </p:txBody>
            </p:sp>
          </mc:Fallback>
        </mc:AlternateContent>
      </p:grpSp>
      <p:grpSp>
        <p:nvGrpSpPr>
          <p:cNvPr id="199" name="群組 198">
            <a:extLst>
              <a:ext uri="{FF2B5EF4-FFF2-40B4-BE49-F238E27FC236}">
                <a16:creationId xmlns:a16="http://schemas.microsoft.com/office/drawing/2014/main" id="{9F919A94-EE88-4715-B0F9-5A18D1BD91F2}"/>
              </a:ext>
            </a:extLst>
          </p:cNvPr>
          <p:cNvGrpSpPr/>
          <p:nvPr/>
        </p:nvGrpSpPr>
        <p:grpSpPr>
          <a:xfrm>
            <a:off x="6833253" y="6013525"/>
            <a:ext cx="715161" cy="461665"/>
            <a:chOff x="7193535" y="5191659"/>
            <a:chExt cx="715161" cy="461665"/>
          </a:xfrm>
        </p:grpSpPr>
        <p:sp>
          <p:nvSpPr>
            <p:cNvPr id="200" name="矩形 199">
              <a:extLst>
                <a:ext uri="{FF2B5EF4-FFF2-40B4-BE49-F238E27FC236}">
                  <a16:creationId xmlns:a16="http://schemas.microsoft.com/office/drawing/2014/main" id="{12138F0B-C0BF-4692-951E-37F758C2547D}"/>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1" name="文字方塊 200">
                  <a:extLst>
                    <a:ext uri="{FF2B5EF4-FFF2-40B4-BE49-F238E27FC236}">
                      <a16:creationId xmlns:a16="http://schemas.microsoft.com/office/drawing/2014/main" id="{C9FA8E32-97B0-43FA-BFE4-D8655710C876}"/>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201" name="文字方塊 200">
                  <a:extLst>
                    <a:ext uri="{FF2B5EF4-FFF2-40B4-BE49-F238E27FC236}">
                      <a16:creationId xmlns:a16="http://schemas.microsoft.com/office/drawing/2014/main" id="{C9FA8E32-97B0-43FA-BFE4-D8655710C876}"/>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37"/>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02" name="文字方塊 201">
                <a:extLst>
                  <a:ext uri="{FF2B5EF4-FFF2-40B4-BE49-F238E27FC236}">
                    <a16:creationId xmlns:a16="http://schemas.microsoft.com/office/drawing/2014/main" id="{F2336D0F-8E9E-403A-819C-2BE3A1B24695}"/>
                  </a:ext>
                </a:extLst>
              </p:cNvPr>
              <p:cNvSpPr txBox="1"/>
              <p:nvPr/>
            </p:nvSpPr>
            <p:spPr>
              <a:xfrm>
                <a:off x="6364922" y="5473663"/>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oMath>
                  </m:oMathPara>
                </a14:m>
                <a:endParaRPr lang="zh-TW" altLang="en-US" sz="2400" dirty="0"/>
              </a:p>
            </p:txBody>
          </p:sp>
        </mc:Choice>
        <mc:Fallback xmlns="">
          <p:sp>
            <p:nvSpPr>
              <p:cNvPr id="202" name="文字方塊 201">
                <a:extLst>
                  <a:ext uri="{FF2B5EF4-FFF2-40B4-BE49-F238E27FC236}">
                    <a16:creationId xmlns:a16="http://schemas.microsoft.com/office/drawing/2014/main" id="{F2336D0F-8E9E-403A-819C-2BE3A1B24695}"/>
                  </a:ext>
                </a:extLst>
              </p:cNvPr>
              <p:cNvSpPr txBox="1">
                <a:spLocks noRot="1" noChangeAspect="1" noMove="1" noResize="1" noEditPoints="1" noAdjustHandles="1" noChangeArrowheads="1" noChangeShapeType="1" noTextEdit="1"/>
              </p:cNvSpPr>
              <p:nvPr/>
            </p:nvSpPr>
            <p:spPr>
              <a:xfrm>
                <a:off x="6364922" y="5473663"/>
                <a:ext cx="298159" cy="369332"/>
              </a:xfrm>
              <a:prstGeom prst="rect">
                <a:avLst/>
              </a:prstGeom>
              <a:blipFill>
                <a:blip r:embed="rId38"/>
                <a:stretch>
                  <a:fillRect l="-10204" r="-10204"/>
                </a:stretch>
              </a:blipFill>
            </p:spPr>
            <p:txBody>
              <a:bodyPr/>
              <a:lstStyle/>
              <a:p>
                <a:r>
                  <a:rPr lang="zh-TW" altLang="en-US">
                    <a:noFill/>
                  </a:rPr>
                  <a:t> </a:t>
                </a:r>
              </a:p>
            </p:txBody>
          </p:sp>
        </mc:Fallback>
      </mc:AlternateContent>
      <p:grpSp>
        <p:nvGrpSpPr>
          <p:cNvPr id="29" name="群組 28">
            <a:extLst>
              <a:ext uri="{FF2B5EF4-FFF2-40B4-BE49-F238E27FC236}">
                <a16:creationId xmlns:a16="http://schemas.microsoft.com/office/drawing/2014/main" id="{C6B65D08-154E-4CC6-BF98-A8FECA9A4733}"/>
              </a:ext>
            </a:extLst>
          </p:cNvPr>
          <p:cNvGrpSpPr/>
          <p:nvPr/>
        </p:nvGrpSpPr>
        <p:grpSpPr>
          <a:xfrm>
            <a:off x="5686213" y="4717020"/>
            <a:ext cx="565091" cy="430683"/>
            <a:chOff x="5686213" y="4717020"/>
            <a:chExt cx="565091" cy="430683"/>
          </a:xfrm>
        </p:grpSpPr>
        <p:sp>
          <p:nvSpPr>
            <p:cNvPr id="204" name="矩形 203">
              <a:extLst>
                <a:ext uri="{FF2B5EF4-FFF2-40B4-BE49-F238E27FC236}">
                  <a16:creationId xmlns:a16="http://schemas.microsoft.com/office/drawing/2014/main" id="{D8CE7627-4B5F-47B2-B5BB-8E5E1153B48D}"/>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3" name="文字方塊 202">
                  <a:extLst>
                    <a:ext uri="{FF2B5EF4-FFF2-40B4-BE49-F238E27FC236}">
                      <a16:creationId xmlns:a16="http://schemas.microsoft.com/office/drawing/2014/main" id="{150682AA-20AD-4781-B1E3-DCCB3C1B1B53}"/>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203" name="文字方塊 202">
                  <a:extLst>
                    <a:ext uri="{FF2B5EF4-FFF2-40B4-BE49-F238E27FC236}">
                      <a16:creationId xmlns:a16="http://schemas.microsoft.com/office/drawing/2014/main" id="{150682AA-20AD-4781-B1E3-DCCB3C1B1B53}"/>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39"/>
                  <a:stretch>
                    <a:fillRect l="-7609" r="-5435" b="-11111"/>
                  </a:stretch>
                </a:blipFill>
              </p:spPr>
              <p:txBody>
                <a:bodyPr/>
                <a:lstStyle/>
                <a:p>
                  <a:r>
                    <a:rPr lang="zh-TW" altLang="en-US">
                      <a:noFill/>
                    </a:rPr>
                    <a:t> </a:t>
                  </a:r>
                </a:p>
              </p:txBody>
            </p:sp>
          </mc:Fallback>
        </mc:AlternateContent>
      </p:grpSp>
      <p:grpSp>
        <p:nvGrpSpPr>
          <p:cNvPr id="205" name="群組 204">
            <a:extLst>
              <a:ext uri="{FF2B5EF4-FFF2-40B4-BE49-F238E27FC236}">
                <a16:creationId xmlns:a16="http://schemas.microsoft.com/office/drawing/2014/main" id="{B76C3D2F-EB20-475B-96BB-0FD0ABEC6F7E}"/>
              </a:ext>
            </a:extLst>
          </p:cNvPr>
          <p:cNvGrpSpPr/>
          <p:nvPr/>
        </p:nvGrpSpPr>
        <p:grpSpPr>
          <a:xfrm>
            <a:off x="5694922" y="5147703"/>
            <a:ext cx="565091" cy="430683"/>
            <a:chOff x="5686213" y="4717020"/>
            <a:chExt cx="565091" cy="430683"/>
          </a:xfrm>
        </p:grpSpPr>
        <p:sp>
          <p:nvSpPr>
            <p:cNvPr id="206" name="矩形 205">
              <a:extLst>
                <a:ext uri="{FF2B5EF4-FFF2-40B4-BE49-F238E27FC236}">
                  <a16:creationId xmlns:a16="http://schemas.microsoft.com/office/drawing/2014/main" id="{429A270A-55CB-45E7-B02F-DA1075E99588}"/>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7" name="文字方塊 206">
                  <a:extLst>
                    <a:ext uri="{FF2B5EF4-FFF2-40B4-BE49-F238E27FC236}">
                      <a16:creationId xmlns:a16="http://schemas.microsoft.com/office/drawing/2014/main" id="{24093C6C-E1F7-4049-B5E5-D0BEDECEF784}"/>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207" name="文字方塊 206">
                  <a:extLst>
                    <a:ext uri="{FF2B5EF4-FFF2-40B4-BE49-F238E27FC236}">
                      <a16:creationId xmlns:a16="http://schemas.microsoft.com/office/drawing/2014/main" id="{24093C6C-E1F7-4049-B5E5-D0BEDECEF784}"/>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0"/>
                  <a:stretch>
                    <a:fillRect l="-6452" r="-4301" b="-9375"/>
                  </a:stretch>
                </a:blipFill>
              </p:spPr>
              <p:txBody>
                <a:bodyPr/>
                <a:lstStyle/>
                <a:p>
                  <a:r>
                    <a:rPr lang="zh-TW" altLang="en-US">
                      <a:noFill/>
                    </a:rPr>
                    <a:t> </a:t>
                  </a:r>
                </a:p>
              </p:txBody>
            </p:sp>
          </mc:Fallback>
        </mc:AlternateContent>
      </p:grpSp>
      <p:grpSp>
        <p:nvGrpSpPr>
          <p:cNvPr id="208" name="群組 207">
            <a:extLst>
              <a:ext uri="{FF2B5EF4-FFF2-40B4-BE49-F238E27FC236}">
                <a16:creationId xmlns:a16="http://schemas.microsoft.com/office/drawing/2014/main" id="{8C7637A3-6148-4FD1-B0AD-2B9A114A2001}"/>
              </a:ext>
            </a:extLst>
          </p:cNvPr>
          <p:cNvGrpSpPr/>
          <p:nvPr/>
        </p:nvGrpSpPr>
        <p:grpSpPr>
          <a:xfrm>
            <a:off x="5695290" y="5580617"/>
            <a:ext cx="565091" cy="430683"/>
            <a:chOff x="5686213" y="4717020"/>
            <a:chExt cx="565091" cy="430683"/>
          </a:xfrm>
        </p:grpSpPr>
        <p:sp>
          <p:nvSpPr>
            <p:cNvPr id="209" name="矩形 208">
              <a:extLst>
                <a:ext uri="{FF2B5EF4-FFF2-40B4-BE49-F238E27FC236}">
                  <a16:creationId xmlns:a16="http://schemas.microsoft.com/office/drawing/2014/main" id="{51B7E750-9EA5-4BCB-9756-757C55C8B6B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0" name="文字方塊 209">
                  <a:extLst>
                    <a:ext uri="{FF2B5EF4-FFF2-40B4-BE49-F238E27FC236}">
                      <a16:creationId xmlns:a16="http://schemas.microsoft.com/office/drawing/2014/main" id="{E64EBE73-BBE1-4C59-89E9-13ED8A4054AA}"/>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210" name="文字方塊 209">
                  <a:extLst>
                    <a:ext uri="{FF2B5EF4-FFF2-40B4-BE49-F238E27FC236}">
                      <a16:creationId xmlns:a16="http://schemas.microsoft.com/office/drawing/2014/main" id="{E64EBE73-BBE1-4C59-89E9-13ED8A4054AA}"/>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1"/>
                  <a:stretch>
                    <a:fillRect l="-6452" r="-4301" b="-9375"/>
                  </a:stretch>
                </a:blipFill>
              </p:spPr>
              <p:txBody>
                <a:bodyPr/>
                <a:lstStyle/>
                <a:p>
                  <a:r>
                    <a:rPr lang="zh-TW" altLang="en-US">
                      <a:noFill/>
                    </a:rPr>
                    <a:t> </a:t>
                  </a:r>
                </a:p>
              </p:txBody>
            </p:sp>
          </mc:Fallback>
        </mc:AlternateContent>
      </p:grpSp>
      <p:grpSp>
        <p:nvGrpSpPr>
          <p:cNvPr id="211" name="群組 210">
            <a:extLst>
              <a:ext uri="{FF2B5EF4-FFF2-40B4-BE49-F238E27FC236}">
                <a16:creationId xmlns:a16="http://schemas.microsoft.com/office/drawing/2014/main" id="{773F522B-EADA-4972-A73C-1AFBAD3DDAF5}"/>
              </a:ext>
            </a:extLst>
          </p:cNvPr>
          <p:cNvGrpSpPr/>
          <p:nvPr/>
        </p:nvGrpSpPr>
        <p:grpSpPr>
          <a:xfrm>
            <a:off x="5695626" y="6008843"/>
            <a:ext cx="565091" cy="430683"/>
            <a:chOff x="5686213" y="4717020"/>
            <a:chExt cx="565091" cy="430683"/>
          </a:xfrm>
        </p:grpSpPr>
        <p:sp>
          <p:nvSpPr>
            <p:cNvPr id="212" name="矩形 211">
              <a:extLst>
                <a:ext uri="{FF2B5EF4-FFF2-40B4-BE49-F238E27FC236}">
                  <a16:creationId xmlns:a16="http://schemas.microsoft.com/office/drawing/2014/main" id="{FF7760E7-EEDA-453F-A05F-DB232FF59BD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3" name="文字方塊 212">
                  <a:extLst>
                    <a:ext uri="{FF2B5EF4-FFF2-40B4-BE49-F238E27FC236}">
                      <a16:creationId xmlns:a16="http://schemas.microsoft.com/office/drawing/2014/main" id="{3437F765-4524-45C8-A97C-584B5281428C}"/>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213" name="文字方塊 212">
                  <a:extLst>
                    <a:ext uri="{FF2B5EF4-FFF2-40B4-BE49-F238E27FC236}">
                      <a16:creationId xmlns:a16="http://schemas.microsoft.com/office/drawing/2014/main" id="{3437F765-4524-45C8-A97C-584B5281428C}"/>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42"/>
                  <a:stretch>
                    <a:fillRect l="-6452" r="-4301" b="-11111"/>
                  </a:stretch>
                </a:blipFill>
              </p:spPr>
              <p:txBody>
                <a:bodyPr/>
                <a:lstStyle/>
                <a:p>
                  <a:r>
                    <a:rPr lang="zh-TW" altLang="en-US">
                      <a:noFill/>
                    </a:rPr>
                    <a:t> </a:t>
                  </a:r>
                </a:p>
              </p:txBody>
            </p:sp>
          </mc:Fallback>
        </mc:AlternateContent>
      </p:grpSp>
      <p:sp>
        <p:nvSpPr>
          <p:cNvPr id="140" name="矩形 139">
            <a:extLst>
              <a:ext uri="{FF2B5EF4-FFF2-40B4-BE49-F238E27FC236}">
                <a16:creationId xmlns:a16="http://schemas.microsoft.com/office/drawing/2014/main" id="{ACF233B8-07F6-4B09-A479-5E1022C5FE82}"/>
              </a:ext>
            </a:extLst>
          </p:cNvPr>
          <p:cNvSpPr/>
          <p:nvPr/>
        </p:nvSpPr>
        <p:spPr>
          <a:xfrm>
            <a:off x="473261" y="3697230"/>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A0108722-60D5-144F-4263-AE0F58F08FE7}"/>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12572375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66" grpId="0" animBg="1"/>
      <p:bldP spid="167" grpId="0"/>
      <p:bldP spid="170" grpId="0"/>
      <p:bldP spid="174" grpId="0" animBg="1"/>
      <p:bldP spid="175" grpId="0"/>
      <p:bldP spid="176" grpId="0"/>
      <p:bldP spid="180" grpId="0" animBg="1"/>
      <p:bldP spid="181" grpId="0"/>
      <p:bldP spid="182" grpId="0"/>
      <p:bldP spid="186" grpId="0" animBg="1"/>
      <p:bldP spid="187" grpId="0"/>
      <p:bldP spid="2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0861" y="1623041"/>
            <a:ext cx="2450893" cy="1792444"/>
          </a:xfrm>
          <a:prstGeom prst="rect">
            <a:avLst/>
          </a:prstGeom>
        </p:spPr>
      </p:pic>
      <p:sp>
        <p:nvSpPr>
          <p:cNvPr id="9" name="Rectangle 8"/>
          <p:cNvSpPr/>
          <p:nvPr/>
        </p:nvSpPr>
        <p:spPr>
          <a:xfrm>
            <a:off x="762000" y="6627168"/>
            <a:ext cx="7830720" cy="230832"/>
          </a:xfrm>
          <a:prstGeom prst="rect">
            <a:avLst/>
          </a:prstGeom>
        </p:spPr>
        <p:txBody>
          <a:bodyPr wrap="square">
            <a:spAutoFit/>
          </a:bodyPr>
          <a:lstStyle/>
          <a:p>
            <a:pPr algn="ctr"/>
            <a:r>
              <a:rPr lang="en-US" sz="900" i="1" dirty="0">
                <a:solidFill>
                  <a:schemeClr val="bg1"/>
                </a:solidFill>
              </a:rPr>
              <a:t>http://</a:t>
            </a:r>
            <a:r>
              <a:rPr lang="en-US" sz="900" i="1" dirty="0" err="1">
                <a:solidFill>
                  <a:schemeClr val="bg1"/>
                </a:solidFill>
              </a:rPr>
              <a:t>deeplearning.stanford.edu</a:t>
            </a:r>
            <a:r>
              <a:rPr lang="en-US" sz="900" i="1" dirty="0">
                <a:solidFill>
                  <a:schemeClr val="bg1"/>
                </a:solidFill>
              </a:rPr>
              <a:t>/wiki/</a:t>
            </a:r>
            <a:r>
              <a:rPr lang="en-US" sz="900" i="1" dirty="0" err="1">
                <a:solidFill>
                  <a:schemeClr val="bg1"/>
                </a:solidFill>
              </a:rPr>
              <a:t>index.php</a:t>
            </a:r>
            <a:r>
              <a:rPr lang="en-US" sz="900" i="1" dirty="0">
                <a:solidFill>
                  <a:schemeClr val="bg1"/>
                </a:solidFill>
              </a:rPr>
              <a:t>/</a:t>
            </a:r>
            <a:r>
              <a:rPr lang="en-US" sz="900" i="1" dirty="0" err="1">
                <a:solidFill>
                  <a:schemeClr val="bg1"/>
                </a:solidFill>
              </a:rPr>
              <a:t>Feature_extraction_using_convolution</a:t>
            </a:r>
            <a:endParaRPr lang="en-US" sz="900" i="1" dirty="0">
              <a:solidFill>
                <a:schemeClr val="bg1"/>
              </a:solidFill>
            </a:endParaRPr>
          </a:p>
        </p:txBody>
      </p:sp>
      <p:sp>
        <p:nvSpPr>
          <p:cNvPr id="11" name="Title 1"/>
          <p:cNvSpPr txBox="1">
            <a:spLocks/>
          </p:cNvSpPr>
          <p:nvPr/>
        </p:nvSpPr>
        <p:spPr>
          <a:xfrm>
            <a:off x="381000" y="-78018"/>
            <a:ext cx="8592720" cy="11890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Recap: Convolutional Networks (CNs)</a:t>
            </a:r>
          </a:p>
        </p:txBody>
      </p:sp>
      <p:sp>
        <p:nvSpPr>
          <p:cNvPr id="12" name="TextBox 11"/>
          <p:cNvSpPr txBox="1"/>
          <p:nvPr/>
        </p:nvSpPr>
        <p:spPr>
          <a:xfrm>
            <a:off x="666469" y="4178170"/>
            <a:ext cx="7742825" cy="1477328"/>
          </a:xfrm>
          <a:prstGeom prst="rect">
            <a:avLst/>
          </a:prstGeom>
          <a:noFill/>
        </p:spPr>
        <p:txBody>
          <a:bodyPr wrap="none" rtlCol="0">
            <a:spAutoFit/>
          </a:bodyPr>
          <a:lstStyle/>
          <a:p>
            <a:r>
              <a:rPr lang="en-US" dirty="0"/>
              <a:t>Main </a:t>
            </a:r>
            <a:r>
              <a:rPr lang="en-US" dirty="0" err="1"/>
              <a:t>ConvNet</a:t>
            </a:r>
            <a:r>
              <a:rPr lang="en-US" dirty="0"/>
              <a:t> idea for text:</a:t>
            </a:r>
          </a:p>
          <a:p>
            <a:r>
              <a:rPr lang="en-US" b="1" dirty="0">
                <a:solidFill>
                  <a:schemeClr val="accent2"/>
                </a:solidFill>
              </a:rPr>
              <a:t>Compute vectors for n-grams</a:t>
            </a:r>
            <a:r>
              <a:rPr lang="en-US" dirty="0"/>
              <a:t> and group them afterwards</a:t>
            </a:r>
          </a:p>
          <a:p>
            <a:endParaRPr lang="en-US" dirty="0"/>
          </a:p>
          <a:p>
            <a:r>
              <a:rPr lang="en-US" dirty="0"/>
              <a:t>Example: “this takes too long” compute vectors for: </a:t>
            </a:r>
          </a:p>
          <a:p>
            <a:r>
              <a:rPr lang="en-US" dirty="0"/>
              <a:t>This takes, takes too, too long, this takes too, takes too long, this takes too long</a:t>
            </a:r>
          </a:p>
        </p:txBody>
      </p:sp>
      <p:pic>
        <p:nvPicPr>
          <p:cNvPr id="13" name="Εικόνα 12"/>
          <p:cNvPicPr>
            <a:picLocks noChangeAspect="1"/>
          </p:cNvPicPr>
          <p:nvPr/>
        </p:nvPicPr>
        <p:blipFill>
          <a:blip r:embed="rId4"/>
          <a:stretch>
            <a:fillRect/>
          </a:stretch>
        </p:blipFill>
        <p:spPr>
          <a:xfrm>
            <a:off x="1248002" y="1758820"/>
            <a:ext cx="1447800" cy="1371600"/>
          </a:xfrm>
          <a:prstGeom prst="rect">
            <a:avLst/>
          </a:prstGeom>
        </p:spPr>
      </p:pic>
      <p:pic>
        <p:nvPicPr>
          <p:cNvPr id="14" name="Εικόνα 13"/>
          <p:cNvPicPr>
            <a:picLocks noChangeAspect="1"/>
          </p:cNvPicPr>
          <p:nvPr/>
        </p:nvPicPr>
        <p:blipFill>
          <a:blip r:embed="rId5"/>
          <a:stretch>
            <a:fillRect/>
          </a:stretch>
        </p:blipFill>
        <p:spPr>
          <a:xfrm>
            <a:off x="3185922" y="2044570"/>
            <a:ext cx="889000" cy="800100"/>
          </a:xfrm>
          <a:prstGeom prst="rect">
            <a:avLst/>
          </a:prstGeom>
        </p:spPr>
      </p:pic>
      <p:sp>
        <p:nvSpPr>
          <p:cNvPr id="15" name="TextBox 14"/>
          <p:cNvSpPr txBox="1"/>
          <p:nvPr/>
        </p:nvSpPr>
        <p:spPr>
          <a:xfrm>
            <a:off x="1248539" y="3092320"/>
            <a:ext cx="1497526" cy="369332"/>
          </a:xfrm>
          <a:prstGeom prst="rect">
            <a:avLst/>
          </a:prstGeom>
          <a:noFill/>
        </p:spPr>
        <p:txBody>
          <a:bodyPr wrap="none" rtlCol="0">
            <a:spAutoFit/>
          </a:bodyPr>
          <a:lstStyle/>
          <a:p>
            <a:r>
              <a:rPr lang="en-US"/>
              <a:t>Input matrix</a:t>
            </a:r>
            <a:endParaRPr lang="el-GR" dirty="0"/>
          </a:p>
        </p:txBody>
      </p:sp>
      <p:sp>
        <p:nvSpPr>
          <p:cNvPr id="16" name="TextBox 15"/>
          <p:cNvSpPr txBox="1"/>
          <p:nvPr/>
        </p:nvSpPr>
        <p:spPr>
          <a:xfrm>
            <a:off x="2722962" y="2769154"/>
            <a:ext cx="1814920" cy="646331"/>
          </a:xfrm>
          <a:prstGeom prst="rect">
            <a:avLst/>
          </a:prstGeom>
          <a:noFill/>
        </p:spPr>
        <p:txBody>
          <a:bodyPr wrap="none" rtlCol="0">
            <a:spAutoFit/>
          </a:bodyPr>
          <a:lstStyle/>
          <a:p>
            <a:pPr algn="ctr"/>
            <a:r>
              <a:rPr lang="en-US" dirty="0"/>
              <a:t>Convolutional </a:t>
            </a:r>
          </a:p>
          <a:p>
            <a:pPr algn="ctr"/>
            <a:r>
              <a:rPr lang="en-US" dirty="0"/>
              <a:t>3x3 filter</a:t>
            </a:r>
            <a:endParaRPr lang="el-GR" dirty="0"/>
          </a:p>
        </p:txBody>
      </p:sp>
      <p:sp>
        <p:nvSpPr>
          <p:cNvPr id="17" name="Δεξιό βέλος 16"/>
          <p:cNvSpPr/>
          <p:nvPr/>
        </p:nvSpPr>
        <p:spPr>
          <a:xfrm>
            <a:off x="4660900" y="2145770"/>
            <a:ext cx="742880"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a:p>
        </p:txBody>
      </p:sp>
      <p:sp>
        <p:nvSpPr>
          <p:cNvPr id="18" name="Slide Number Placeholder 3">
            <a:extLst>
              <a:ext uri="{FF2B5EF4-FFF2-40B4-BE49-F238E27FC236}">
                <a16:creationId xmlns:a16="http://schemas.microsoft.com/office/drawing/2014/main" id="{8247FC25-8562-1547-88C7-7B88EB49966B}"/>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4</a:t>
            </a:fld>
            <a:endParaRPr lang="de-DE"/>
          </a:p>
        </p:txBody>
      </p:sp>
    </p:spTree>
    <p:extLst>
      <p:ext uri="{BB962C8B-B14F-4D97-AF65-F5344CB8AC3E}">
        <p14:creationId xmlns:p14="http://schemas.microsoft.com/office/powerpoint/2010/main" val="2075421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46571-03D9-6B86-2A33-E76F511FD7DD}"/>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5" name="Rectangle 4">
            <a:extLst>
              <a:ext uri="{FF2B5EF4-FFF2-40B4-BE49-F238E27FC236}">
                <a16:creationId xmlns:a16="http://schemas.microsoft.com/office/drawing/2014/main" id="{A31A2302-FE83-40AA-F671-3B6A90E318A0}"/>
              </a:ext>
            </a:extLst>
          </p:cNvPr>
          <p:cNvSpPr/>
          <p:nvPr/>
        </p:nvSpPr>
        <p:spPr>
          <a:xfrm>
            <a:off x="83128" y="6116731"/>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3305668" y="279753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endCxn id="8" idx="5"/>
          </p:cNvCxnSpPr>
          <p:nvPr/>
        </p:nvCxnSpPr>
        <p:spPr>
          <a:xfrm flipH="1" flipV="1">
            <a:off x="1096318" y="2761335"/>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endCxn id="114" idx="4"/>
          </p:cNvCxnSpPr>
          <p:nvPr/>
        </p:nvCxnSpPr>
        <p:spPr>
          <a:xfrm flipV="1">
            <a:off x="3003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endCxn id="111" idx="4"/>
          </p:cNvCxnSpPr>
          <p:nvPr/>
        </p:nvCxnSpPr>
        <p:spPr>
          <a:xfrm flipV="1">
            <a:off x="3003616" y="2805020"/>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endCxn id="108" idx="4"/>
          </p:cNvCxnSpPr>
          <p:nvPr/>
        </p:nvCxnSpPr>
        <p:spPr>
          <a:xfrm flipV="1">
            <a:off x="3003616" y="2796162"/>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1032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66594"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66594" y="2189234"/>
                <a:ext cx="572208" cy="385555"/>
              </a:xfrm>
              <a:prstGeom prst="rect">
                <a:avLst/>
              </a:prstGeom>
              <a:blipFill>
                <a:blip r:embed="rId3"/>
                <a:stretch>
                  <a:fillRect l="-6383" t="-14286" r="-2553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39192"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39192" y="2189234"/>
                <a:ext cx="572208" cy="385555"/>
              </a:xfrm>
              <a:prstGeom prst="rect">
                <a:avLst/>
              </a:prstGeom>
              <a:blipFill>
                <a:blip r:embed="rId4"/>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0390"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0390" y="2189234"/>
                <a:ext cx="572208" cy="385555"/>
              </a:xfrm>
              <a:prstGeom prst="rect">
                <a:avLst/>
              </a:prstGeom>
              <a:blipFill>
                <a:blip r:embed="rId5"/>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46255" y="2205457"/>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46255" y="2205457"/>
                <a:ext cx="572208" cy="385555"/>
              </a:xfrm>
              <a:prstGeom prst="rect">
                <a:avLst/>
              </a:prstGeom>
              <a:blipFill>
                <a:blip r:embed="rId6"/>
                <a:stretch>
                  <a:fillRect l="-6383" t="-15873" r="-25532" b="-11111"/>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3225911" y="1277296"/>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1860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1711638" y="2567444"/>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4123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3974217" y="2575022"/>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6384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6235640" y="2591012"/>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8614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8465740" y="2607695"/>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1869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4123304" y="1598271"/>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6382507" y="1544948"/>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8613577" y="1564945"/>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1155001"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3448691"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5679003"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7883672"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3802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5565775" y="168704"/>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rPr>
                        <m:t>=</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b="0" i="1" smtClean="0">
                                  <a:latin typeface="Cambria Math" panose="02040503050406030204" pitchFamily="18" charset="0"/>
                                </a:rPr>
                                <m:t>2</m:t>
                              </m:r>
                              <m:r>
                                <a:rPr lang="en-US" altLang="zh-TW" sz="2800" i="1">
                                  <a:latin typeface="Cambria Math" panose="02040503050406030204" pitchFamily="18" charset="0"/>
                                </a:rPr>
                                <m:t>,</m:t>
                              </m:r>
                              <m:r>
                                <a:rPr lang="en-US" altLang="zh-TW" sz="2800" b="0" i="1" smtClean="0">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b="0" i="1" smtClean="0">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5565775" y="168704"/>
                <a:ext cx="2407647" cy="1045543"/>
              </a:xfrm>
              <a:prstGeom prst="rect">
                <a:avLst/>
              </a:prstGeom>
              <a:blipFill>
                <a:blip r:embed="rId8"/>
                <a:stretch>
                  <a:fillRect/>
                </a:stretch>
              </a:blipFill>
            </p:spPr>
            <p:txBody>
              <a:bodyPr/>
              <a:lstStyle/>
              <a:p>
                <a:r>
                  <a:rPr lang="zh-TW" altLang="en-US">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1861006"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A8A57BA2-4899-45E4-AA78-0CACE71829E8}"/>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C498D48F-F1E5-4DAC-81C0-0A670AAAC9E7}"/>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C498D48F-F1E5-4DAC-81C0-0A670AAAC9E7}"/>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9"/>
                <a:stretch>
                  <a:fillRect/>
                </a:stretch>
              </a:blipFill>
            </p:spPr>
            <p:txBody>
              <a:bodyPr/>
              <a:lstStyle/>
              <a:p>
                <a:r>
                  <a:rPr lang="zh-TW" altLang="en-US">
                    <a:noFill/>
                  </a:rPr>
                  <a:t> </a:t>
                </a:r>
              </a:p>
            </p:txBody>
          </p:sp>
        </mc:Fallback>
      </mc:AlternateContent>
      <p:sp>
        <p:nvSpPr>
          <p:cNvPr id="127" name="矩形 126">
            <a:extLst>
              <a:ext uri="{FF2B5EF4-FFF2-40B4-BE49-F238E27FC236}">
                <a16:creationId xmlns:a16="http://schemas.microsoft.com/office/drawing/2014/main" id="{6C03518B-CB82-49F1-A27C-7FC4A67D7D07}"/>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28D59FBD-E3BC-42FB-A29A-38A872CCCFA4}"/>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28D59FBD-E3BC-42FB-A29A-38A872CCCFA4}"/>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131" name="矩形 130">
            <a:extLst>
              <a:ext uri="{FF2B5EF4-FFF2-40B4-BE49-F238E27FC236}">
                <a16:creationId xmlns:a16="http://schemas.microsoft.com/office/drawing/2014/main" id="{4F25357E-792D-4107-A691-AABF0BF91A1E}"/>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5" name="文字方塊 164">
                <a:extLst>
                  <a:ext uri="{FF2B5EF4-FFF2-40B4-BE49-F238E27FC236}">
                    <a16:creationId xmlns:a16="http://schemas.microsoft.com/office/drawing/2014/main" id="{8D39E76D-0585-45E3-B93E-D046035D8D7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65" name="文字方塊 164">
                <a:extLst>
                  <a:ext uri="{FF2B5EF4-FFF2-40B4-BE49-F238E27FC236}">
                    <a16:creationId xmlns:a16="http://schemas.microsoft.com/office/drawing/2014/main" id="{8D39E76D-0585-45E3-B93E-D046035D8D7C}"/>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1"/>
                <a:stretch>
                  <a:fillRect b="-10667"/>
                </a:stretch>
              </a:blipFill>
            </p:spPr>
            <p:txBody>
              <a:bodyPr/>
              <a:lstStyle/>
              <a:p>
                <a:r>
                  <a:rPr lang="zh-TW" altLang="en-US">
                    <a:noFill/>
                  </a:rPr>
                  <a:t> </a:t>
                </a:r>
              </a:p>
            </p:txBody>
          </p:sp>
        </mc:Fallback>
      </mc:AlternateContent>
      <p:sp>
        <p:nvSpPr>
          <p:cNvPr id="166" name="矩形 165">
            <a:extLst>
              <a:ext uri="{FF2B5EF4-FFF2-40B4-BE49-F238E27FC236}">
                <a16:creationId xmlns:a16="http://schemas.microsoft.com/office/drawing/2014/main" id="{2D8F76F1-503F-48F4-B124-31EB9777CBCC}"/>
              </a:ext>
            </a:extLst>
          </p:cNvPr>
          <p:cNvSpPr/>
          <p:nvPr/>
        </p:nvSpPr>
        <p:spPr>
          <a:xfrm>
            <a:off x="3994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581900A0-2A24-44E5-928C-8753BAD80789}"/>
                  </a:ext>
                </a:extLst>
              </p:cNvPr>
              <p:cNvSpPr txBox="1"/>
              <p:nvPr/>
            </p:nvSpPr>
            <p:spPr>
              <a:xfrm>
                <a:off x="3802338" y="381647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581900A0-2A24-44E5-928C-8753BAD80789}"/>
                  </a:ext>
                </a:extLst>
              </p:cNvPr>
              <p:cNvSpPr txBox="1">
                <a:spLocks noRot="1" noChangeAspect="1" noMove="1" noResize="1" noEditPoints="1" noAdjustHandles="1" noChangeArrowheads="1" noChangeShapeType="1" noTextEdit="1"/>
              </p:cNvSpPr>
              <p:nvPr/>
            </p:nvSpPr>
            <p:spPr>
              <a:xfrm>
                <a:off x="3802338" y="3816476"/>
                <a:ext cx="715161" cy="461665"/>
              </a:xfrm>
              <a:prstGeom prst="rect">
                <a:avLst/>
              </a:prstGeom>
              <a:blipFill>
                <a:blip r:embed="rId12"/>
                <a:stretch>
                  <a:fillRect/>
                </a:stretch>
              </a:blipFill>
            </p:spPr>
            <p:txBody>
              <a:bodyPr/>
              <a:lstStyle/>
              <a:p>
                <a:r>
                  <a:rPr lang="zh-TW" altLang="en-US">
                    <a:noFill/>
                  </a:rPr>
                  <a:t> </a:t>
                </a:r>
              </a:p>
            </p:txBody>
          </p:sp>
        </mc:Fallback>
      </mc:AlternateContent>
      <p:sp>
        <p:nvSpPr>
          <p:cNvPr id="168" name="矩形 167">
            <a:extLst>
              <a:ext uri="{FF2B5EF4-FFF2-40B4-BE49-F238E27FC236}">
                <a16:creationId xmlns:a16="http://schemas.microsoft.com/office/drawing/2014/main" id="{489558E0-D7DE-49E8-92AF-3E284976B230}"/>
              </a:ext>
            </a:extLst>
          </p:cNvPr>
          <p:cNvSpPr/>
          <p:nvPr/>
        </p:nvSpPr>
        <p:spPr>
          <a:xfrm>
            <a:off x="3421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9" name="文字方塊 168">
                <a:extLst>
                  <a:ext uri="{FF2B5EF4-FFF2-40B4-BE49-F238E27FC236}">
                    <a16:creationId xmlns:a16="http://schemas.microsoft.com/office/drawing/2014/main" id="{AA66187E-270D-425E-BB8C-6B5503A0B26F}"/>
                  </a:ext>
                </a:extLst>
              </p:cNvPr>
              <p:cNvSpPr txBox="1"/>
              <p:nvPr/>
            </p:nvSpPr>
            <p:spPr>
              <a:xfrm>
                <a:off x="3240234"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9" name="文字方塊 168">
                <a:extLst>
                  <a:ext uri="{FF2B5EF4-FFF2-40B4-BE49-F238E27FC236}">
                    <a16:creationId xmlns:a16="http://schemas.microsoft.com/office/drawing/2014/main" id="{AA66187E-270D-425E-BB8C-6B5503A0B26F}"/>
                  </a:ext>
                </a:extLst>
              </p:cNvPr>
              <p:cNvSpPr txBox="1">
                <a:spLocks noRot="1" noChangeAspect="1" noMove="1" noResize="1" noEditPoints="1" noAdjustHandles="1" noChangeArrowheads="1" noChangeShapeType="1" noTextEdit="1"/>
              </p:cNvSpPr>
              <p:nvPr/>
            </p:nvSpPr>
            <p:spPr>
              <a:xfrm>
                <a:off x="3240234" y="3826750"/>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170" name="矩形 169">
            <a:extLst>
              <a:ext uri="{FF2B5EF4-FFF2-40B4-BE49-F238E27FC236}">
                <a16:creationId xmlns:a16="http://schemas.microsoft.com/office/drawing/2014/main" id="{24FEE5EC-40B3-4BDE-ABD0-508D8973FDB2}"/>
              </a:ext>
            </a:extLst>
          </p:cNvPr>
          <p:cNvSpPr/>
          <p:nvPr/>
        </p:nvSpPr>
        <p:spPr>
          <a:xfrm>
            <a:off x="2859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1" name="文字方塊 170">
                <a:extLst>
                  <a:ext uri="{FF2B5EF4-FFF2-40B4-BE49-F238E27FC236}">
                    <a16:creationId xmlns:a16="http://schemas.microsoft.com/office/drawing/2014/main" id="{51EF13B0-E442-4CBF-A736-BFBAC9E30CFC}"/>
                  </a:ext>
                </a:extLst>
              </p:cNvPr>
              <p:cNvSpPr txBox="1"/>
              <p:nvPr/>
            </p:nvSpPr>
            <p:spPr>
              <a:xfrm>
                <a:off x="2678131"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1" name="文字方塊 170">
                <a:extLst>
                  <a:ext uri="{FF2B5EF4-FFF2-40B4-BE49-F238E27FC236}">
                    <a16:creationId xmlns:a16="http://schemas.microsoft.com/office/drawing/2014/main" id="{51EF13B0-E442-4CBF-A736-BFBAC9E30CFC}"/>
                  </a:ext>
                </a:extLst>
              </p:cNvPr>
              <p:cNvSpPr txBox="1">
                <a:spLocks noRot="1" noChangeAspect="1" noMove="1" noResize="1" noEditPoints="1" noAdjustHandles="1" noChangeArrowheads="1" noChangeShapeType="1" noTextEdit="1"/>
              </p:cNvSpPr>
              <p:nvPr/>
            </p:nvSpPr>
            <p:spPr>
              <a:xfrm>
                <a:off x="2678131" y="3826750"/>
                <a:ext cx="715161" cy="461665"/>
              </a:xfrm>
              <a:prstGeom prst="rect">
                <a:avLst/>
              </a:prstGeom>
              <a:blipFill>
                <a:blip r:embed="rId14"/>
                <a:stretch>
                  <a:fillRect b="-10667"/>
                </a:stretch>
              </a:blipFill>
            </p:spPr>
            <p:txBody>
              <a:bodyPr/>
              <a:lstStyle/>
              <a:p>
                <a:r>
                  <a:rPr lang="zh-TW" altLang="en-US">
                    <a:noFill/>
                  </a:rPr>
                  <a:t> </a:t>
                </a:r>
              </a:p>
            </p:txBody>
          </p:sp>
        </mc:Fallback>
      </mc:AlternateContent>
      <p:sp>
        <p:nvSpPr>
          <p:cNvPr id="172" name="矩形 171">
            <a:extLst>
              <a:ext uri="{FF2B5EF4-FFF2-40B4-BE49-F238E27FC236}">
                <a16:creationId xmlns:a16="http://schemas.microsoft.com/office/drawing/2014/main" id="{6B9C4549-506D-4921-8C01-87F39CE9C1A7}"/>
              </a:ext>
            </a:extLst>
          </p:cNvPr>
          <p:cNvSpPr/>
          <p:nvPr/>
        </p:nvSpPr>
        <p:spPr>
          <a:xfrm>
            <a:off x="6238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E829B031-8443-4252-B42B-569360A0578E}"/>
                  </a:ext>
                </a:extLst>
              </p:cNvPr>
              <p:cNvSpPr txBox="1"/>
              <p:nvPr/>
            </p:nvSpPr>
            <p:spPr>
              <a:xfrm>
                <a:off x="6046454" y="38270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E829B031-8443-4252-B42B-569360A0578E}"/>
                  </a:ext>
                </a:extLst>
              </p:cNvPr>
              <p:cNvSpPr txBox="1">
                <a:spLocks noRot="1" noChangeAspect="1" noMove="1" noResize="1" noEditPoints="1" noAdjustHandles="1" noChangeArrowheads="1" noChangeShapeType="1" noTextEdit="1"/>
              </p:cNvSpPr>
              <p:nvPr/>
            </p:nvSpPr>
            <p:spPr>
              <a:xfrm>
                <a:off x="6046454" y="3827070"/>
                <a:ext cx="715161" cy="461665"/>
              </a:xfrm>
              <a:prstGeom prst="rect">
                <a:avLst/>
              </a:prstGeom>
              <a:blipFill>
                <a:blip r:embed="rId15"/>
                <a:stretch>
                  <a:fillRect/>
                </a:stretch>
              </a:blipFill>
            </p:spPr>
            <p:txBody>
              <a:bodyPr/>
              <a:lstStyle/>
              <a:p>
                <a:r>
                  <a:rPr lang="zh-TW" altLang="en-US">
                    <a:noFill/>
                  </a:rPr>
                  <a:t> </a:t>
                </a:r>
              </a:p>
            </p:txBody>
          </p:sp>
        </mc:Fallback>
      </mc:AlternateContent>
      <p:sp>
        <p:nvSpPr>
          <p:cNvPr id="174" name="矩形 173">
            <a:extLst>
              <a:ext uri="{FF2B5EF4-FFF2-40B4-BE49-F238E27FC236}">
                <a16:creationId xmlns:a16="http://schemas.microsoft.com/office/drawing/2014/main" id="{5C613E91-2B51-4A93-A171-8D3FA276ACEB}"/>
              </a:ext>
            </a:extLst>
          </p:cNvPr>
          <p:cNvSpPr/>
          <p:nvPr/>
        </p:nvSpPr>
        <p:spPr>
          <a:xfrm>
            <a:off x="5665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76E32E36-88F8-4442-8DDC-0D4DD4B94ADC}"/>
                  </a:ext>
                </a:extLst>
              </p:cNvPr>
              <p:cNvSpPr txBox="1"/>
              <p:nvPr/>
            </p:nvSpPr>
            <p:spPr>
              <a:xfrm>
                <a:off x="5484350"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76E32E36-88F8-4442-8DDC-0D4DD4B94ADC}"/>
                  </a:ext>
                </a:extLst>
              </p:cNvPr>
              <p:cNvSpPr txBox="1">
                <a:spLocks noRot="1" noChangeAspect="1" noMove="1" noResize="1" noEditPoints="1" noAdjustHandles="1" noChangeArrowheads="1" noChangeShapeType="1" noTextEdit="1"/>
              </p:cNvSpPr>
              <p:nvPr/>
            </p:nvSpPr>
            <p:spPr>
              <a:xfrm>
                <a:off x="5484350" y="3837344"/>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176" name="矩形 175">
            <a:extLst>
              <a:ext uri="{FF2B5EF4-FFF2-40B4-BE49-F238E27FC236}">
                <a16:creationId xmlns:a16="http://schemas.microsoft.com/office/drawing/2014/main" id="{14772534-C991-406B-8C00-EDADD56F964B}"/>
              </a:ext>
            </a:extLst>
          </p:cNvPr>
          <p:cNvSpPr/>
          <p:nvPr/>
        </p:nvSpPr>
        <p:spPr>
          <a:xfrm>
            <a:off x="5103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7" name="文字方塊 176">
                <a:extLst>
                  <a:ext uri="{FF2B5EF4-FFF2-40B4-BE49-F238E27FC236}">
                    <a16:creationId xmlns:a16="http://schemas.microsoft.com/office/drawing/2014/main" id="{E788EF0A-3F1E-427F-9867-EFFC0DA54AB6}"/>
                  </a:ext>
                </a:extLst>
              </p:cNvPr>
              <p:cNvSpPr txBox="1"/>
              <p:nvPr/>
            </p:nvSpPr>
            <p:spPr>
              <a:xfrm>
                <a:off x="4922247"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7" name="文字方塊 176">
                <a:extLst>
                  <a:ext uri="{FF2B5EF4-FFF2-40B4-BE49-F238E27FC236}">
                    <a16:creationId xmlns:a16="http://schemas.microsoft.com/office/drawing/2014/main" id="{E788EF0A-3F1E-427F-9867-EFFC0DA54AB6}"/>
                  </a:ext>
                </a:extLst>
              </p:cNvPr>
              <p:cNvSpPr txBox="1">
                <a:spLocks noRot="1" noChangeAspect="1" noMove="1" noResize="1" noEditPoints="1" noAdjustHandles="1" noChangeArrowheads="1" noChangeShapeType="1" noTextEdit="1"/>
              </p:cNvSpPr>
              <p:nvPr/>
            </p:nvSpPr>
            <p:spPr>
              <a:xfrm>
                <a:off x="4922247" y="3837344"/>
                <a:ext cx="715161" cy="461665"/>
              </a:xfrm>
              <a:prstGeom prst="rect">
                <a:avLst/>
              </a:prstGeom>
              <a:blipFill>
                <a:blip r:embed="rId17"/>
                <a:stretch>
                  <a:fillRect b="-10526"/>
                </a:stretch>
              </a:blipFill>
            </p:spPr>
            <p:txBody>
              <a:bodyPr/>
              <a:lstStyle/>
              <a:p>
                <a:r>
                  <a:rPr lang="zh-TW" altLang="en-US">
                    <a:noFill/>
                  </a:rPr>
                  <a:t> </a:t>
                </a:r>
              </a:p>
            </p:txBody>
          </p:sp>
        </mc:Fallback>
      </mc:AlternateContent>
      <p:sp>
        <p:nvSpPr>
          <p:cNvPr id="178" name="矩形 177">
            <a:extLst>
              <a:ext uri="{FF2B5EF4-FFF2-40B4-BE49-F238E27FC236}">
                <a16:creationId xmlns:a16="http://schemas.microsoft.com/office/drawing/2014/main" id="{F0545D61-D960-464A-8BBA-9362F7791528}"/>
              </a:ext>
            </a:extLst>
          </p:cNvPr>
          <p:cNvSpPr/>
          <p:nvPr/>
        </p:nvSpPr>
        <p:spPr>
          <a:xfrm>
            <a:off x="8490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573E02FE-EDF7-46DE-BAA5-3B47291AA057}"/>
                  </a:ext>
                </a:extLst>
              </p:cNvPr>
              <p:cNvSpPr txBox="1"/>
              <p:nvPr/>
            </p:nvSpPr>
            <p:spPr>
              <a:xfrm>
                <a:off x="8299158" y="384065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573E02FE-EDF7-46DE-BAA5-3B47291AA057}"/>
                  </a:ext>
                </a:extLst>
              </p:cNvPr>
              <p:cNvSpPr txBox="1">
                <a:spLocks noRot="1" noChangeAspect="1" noMove="1" noResize="1" noEditPoints="1" noAdjustHandles="1" noChangeArrowheads="1" noChangeShapeType="1" noTextEdit="1"/>
              </p:cNvSpPr>
              <p:nvPr/>
            </p:nvSpPr>
            <p:spPr>
              <a:xfrm>
                <a:off x="8299158" y="3840658"/>
                <a:ext cx="715161" cy="461665"/>
              </a:xfrm>
              <a:prstGeom prst="rect">
                <a:avLst/>
              </a:prstGeom>
              <a:blipFill>
                <a:blip r:embed="rId18"/>
                <a:stretch>
                  <a:fillRect/>
                </a:stretch>
              </a:blipFill>
            </p:spPr>
            <p:txBody>
              <a:bodyPr/>
              <a:lstStyle/>
              <a:p>
                <a:r>
                  <a:rPr lang="zh-TW" altLang="en-US">
                    <a:noFill/>
                  </a:rPr>
                  <a:t> </a:t>
                </a:r>
              </a:p>
            </p:txBody>
          </p:sp>
        </mc:Fallback>
      </mc:AlternateContent>
      <p:sp>
        <p:nvSpPr>
          <p:cNvPr id="180" name="矩形 179">
            <a:extLst>
              <a:ext uri="{FF2B5EF4-FFF2-40B4-BE49-F238E27FC236}">
                <a16:creationId xmlns:a16="http://schemas.microsoft.com/office/drawing/2014/main" id="{8FC5FE51-5BCF-4ABF-87BC-EB77C3B0798F}"/>
              </a:ext>
            </a:extLst>
          </p:cNvPr>
          <p:cNvSpPr/>
          <p:nvPr/>
        </p:nvSpPr>
        <p:spPr>
          <a:xfrm>
            <a:off x="7918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53E09230-8F52-4028-BEFC-CAA77CB73312}"/>
                  </a:ext>
                </a:extLst>
              </p:cNvPr>
              <p:cNvSpPr txBox="1"/>
              <p:nvPr/>
            </p:nvSpPr>
            <p:spPr>
              <a:xfrm>
                <a:off x="7737054"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53E09230-8F52-4028-BEFC-CAA77CB73312}"/>
                  </a:ext>
                </a:extLst>
              </p:cNvPr>
              <p:cNvSpPr txBox="1">
                <a:spLocks noRot="1" noChangeAspect="1" noMove="1" noResize="1" noEditPoints="1" noAdjustHandles="1" noChangeArrowheads="1" noChangeShapeType="1" noTextEdit="1"/>
              </p:cNvSpPr>
              <p:nvPr/>
            </p:nvSpPr>
            <p:spPr>
              <a:xfrm>
                <a:off x="7737054" y="3850932"/>
                <a:ext cx="715161" cy="461665"/>
              </a:xfrm>
              <a:prstGeom prst="rect">
                <a:avLst/>
              </a:prstGeom>
              <a:blipFill>
                <a:blip r:embed="rId19"/>
                <a:stretch>
                  <a:fillRect/>
                </a:stretch>
              </a:blipFill>
            </p:spPr>
            <p:txBody>
              <a:bodyPr/>
              <a:lstStyle/>
              <a:p>
                <a:r>
                  <a:rPr lang="zh-TW" altLang="en-US">
                    <a:noFill/>
                  </a:rPr>
                  <a:t> </a:t>
                </a:r>
              </a:p>
            </p:txBody>
          </p:sp>
        </mc:Fallback>
      </mc:AlternateContent>
      <p:sp>
        <p:nvSpPr>
          <p:cNvPr id="182" name="矩形 181">
            <a:extLst>
              <a:ext uri="{FF2B5EF4-FFF2-40B4-BE49-F238E27FC236}">
                <a16:creationId xmlns:a16="http://schemas.microsoft.com/office/drawing/2014/main" id="{AE66A1AB-0C9F-41F2-8BE8-E6E2BCD0135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3BFA6C9D-B465-4999-B04D-2DF6594A1C1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3BFA6C9D-B465-4999-B04D-2DF6594A1C1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0"/>
                <a:stretch>
                  <a:fillRect b="-10667"/>
                </a:stretch>
              </a:blipFill>
            </p:spPr>
            <p:txBody>
              <a:bodyPr/>
              <a:lstStyle/>
              <a:p>
                <a:r>
                  <a:rPr lang="zh-TW" altLang="en-US">
                    <a:noFill/>
                  </a:rPr>
                  <a:t> </a:t>
                </a:r>
              </a:p>
            </p:txBody>
          </p:sp>
        </mc:Fallback>
      </mc:AlternateContent>
      <p:grpSp>
        <p:nvGrpSpPr>
          <p:cNvPr id="184" name="群組 183">
            <a:extLst>
              <a:ext uri="{FF2B5EF4-FFF2-40B4-BE49-F238E27FC236}">
                <a16:creationId xmlns:a16="http://schemas.microsoft.com/office/drawing/2014/main" id="{3A067D6E-4259-4E11-AD46-E11D077CBA35}"/>
              </a:ext>
            </a:extLst>
          </p:cNvPr>
          <p:cNvGrpSpPr/>
          <p:nvPr/>
        </p:nvGrpSpPr>
        <p:grpSpPr>
          <a:xfrm>
            <a:off x="7021721" y="5205916"/>
            <a:ext cx="715161" cy="540000"/>
            <a:chOff x="7174951" y="3803115"/>
            <a:chExt cx="715161" cy="540000"/>
          </a:xfrm>
        </p:grpSpPr>
        <p:sp>
          <p:nvSpPr>
            <p:cNvPr id="185" name="矩形 184">
              <a:extLst>
                <a:ext uri="{FF2B5EF4-FFF2-40B4-BE49-F238E27FC236}">
                  <a16:creationId xmlns:a16="http://schemas.microsoft.com/office/drawing/2014/main" id="{0D080B20-83FE-4A2F-8E3F-40BA01E0B50F}"/>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6" name="文字方塊 185">
                  <a:extLst>
                    <a:ext uri="{FF2B5EF4-FFF2-40B4-BE49-F238E27FC236}">
                      <a16:creationId xmlns:a16="http://schemas.microsoft.com/office/drawing/2014/main" id="{E6D535BA-B46D-4F18-8EE2-5B9F7DBBA93B}"/>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86" name="文字方塊 185">
                  <a:extLst>
                    <a:ext uri="{FF2B5EF4-FFF2-40B4-BE49-F238E27FC236}">
                      <a16:creationId xmlns:a16="http://schemas.microsoft.com/office/drawing/2014/main" id="{E6D535BA-B46D-4F18-8EE2-5B9F7DBBA93B}"/>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1"/>
                  <a:stretch>
                    <a:fillRect b="-10667"/>
                  </a:stretch>
                </a:blipFill>
              </p:spPr>
              <p:txBody>
                <a:bodyPr/>
                <a:lstStyle/>
                <a:p>
                  <a:r>
                    <a:rPr lang="zh-TW" altLang="en-US">
                      <a:noFill/>
                    </a:rPr>
                    <a:t> </a:t>
                  </a:r>
                </a:p>
              </p:txBody>
            </p:sp>
          </mc:Fallback>
        </mc:AlternateContent>
      </p:grpSp>
      <p:grpSp>
        <p:nvGrpSpPr>
          <p:cNvPr id="187" name="群組 186">
            <a:extLst>
              <a:ext uri="{FF2B5EF4-FFF2-40B4-BE49-F238E27FC236}">
                <a16:creationId xmlns:a16="http://schemas.microsoft.com/office/drawing/2014/main" id="{AD8CEDA7-1FC3-4862-9F3A-DA2DF91BACC7}"/>
              </a:ext>
            </a:extLst>
          </p:cNvPr>
          <p:cNvGrpSpPr/>
          <p:nvPr/>
        </p:nvGrpSpPr>
        <p:grpSpPr>
          <a:xfrm>
            <a:off x="6376867" y="4657806"/>
            <a:ext cx="715161" cy="461665"/>
            <a:chOff x="7193535" y="5191659"/>
            <a:chExt cx="715161" cy="461665"/>
          </a:xfrm>
        </p:grpSpPr>
        <p:sp>
          <p:nvSpPr>
            <p:cNvPr id="188" name="矩形 187">
              <a:extLst>
                <a:ext uri="{FF2B5EF4-FFF2-40B4-BE49-F238E27FC236}">
                  <a16:creationId xmlns:a16="http://schemas.microsoft.com/office/drawing/2014/main" id="{83D289E5-940C-48FB-AA2C-B2E0396A661C}"/>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9" name="文字方塊 188">
                  <a:extLst>
                    <a:ext uri="{FF2B5EF4-FFF2-40B4-BE49-F238E27FC236}">
                      <a16:creationId xmlns:a16="http://schemas.microsoft.com/office/drawing/2014/main" id="{B496837E-DDE5-41FB-8DB8-868A957DBEB8}"/>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89" name="文字方塊 188">
                  <a:extLst>
                    <a:ext uri="{FF2B5EF4-FFF2-40B4-BE49-F238E27FC236}">
                      <a16:creationId xmlns:a16="http://schemas.microsoft.com/office/drawing/2014/main" id="{B496837E-DDE5-41FB-8DB8-868A957DBEB8}"/>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2"/>
                  <a:stretch>
                    <a:fillRect/>
                  </a:stretch>
                </a:blipFill>
              </p:spPr>
              <p:txBody>
                <a:bodyPr/>
                <a:lstStyle/>
                <a:p>
                  <a:r>
                    <a:rPr lang="zh-TW" altLang="en-US">
                      <a:noFill/>
                    </a:rPr>
                    <a:t> </a:t>
                  </a:r>
                </a:p>
              </p:txBody>
            </p:sp>
          </mc:Fallback>
        </mc:AlternateContent>
      </p:grpSp>
      <p:grpSp>
        <p:nvGrpSpPr>
          <p:cNvPr id="190" name="群組 189">
            <a:extLst>
              <a:ext uri="{FF2B5EF4-FFF2-40B4-BE49-F238E27FC236}">
                <a16:creationId xmlns:a16="http://schemas.microsoft.com/office/drawing/2014/main" id="{F4CEF948-73ED-438E-81FA-49AE930D3E26}"/>
              </a:ext>
            </a:extLst>
          </p:cNvPr>
          <p:cNvGrpSpPr/>
          <p:nvPr/>
        </p:nvGrpSpPr>
        <p:grpSpPr>
          <a:xfrm>
            <a:off x="6376867" y="5071381"/>
            <a:ext cx="715161" cy="461665"/>
            <a:chOff x="7193535" y="5191659"/>
            <a:chExt cx="715161" cy="461665"/>
          </a:xfrm>
        </p:grpSpPr>
        <p:sp>
          <p:nvSpPr>
            <p:cNvPr id="191" name="矩形 190">
              <a:extLst>
                <a:ext uri="{FF2B5EF4-FFF2-40B4-BE49-F238E27FC236}">
                  <a16:creationId xmlns:a16="http://schemas.microsoft.com/office/drawing/2014/main" id="{3CADDDCA-CC86-46E9-A145-927521D4D1B6}"/>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2" name="文字方塊 191">
                  <a:extLst>
                    <a:ext uri="{FF2B5EF4-FFF2-40B4-BE49-F238E27FC236}">
                      <a16:creationId xmlns:a16="http://schemas.microsoft.com/office/drawing/2014/main" id="{D4F38831-DDA5-4F6E-A6C4-9F2E48FF0106}"/>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92" name="文字方塊 191">
                  <a:extLst>
                    <a:ext uri="{FF2B5EF4-FFF2-40B4-BE49-F238E27FC236}">
                      <a16:creationId xmlns:a16="http://schemas.microsoft.com/office/drawing/2014/main" id="{D4F38831-DDA5-4F6E-A6C4-9F2E48FF0106}"/>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3"/>
                  <a:stretch>
                    <a:fillRect/>
                  </a:stretch>
                </a:blipFill>
              </p:spPr>
              <p:txBody>
                <a:bodyPr/>
                <a:lstStyle/>
                <a:p>
                  <a:r>
                    <a:rPr lang="zh-TW" altLang="en-US">
                      <a:noFill/>
                    </a:rPr>
                    <a:t> </a:t>
                  </a:r>
                </a:p>
              </p:txBody>
            </p:sp>
          </mc:Fallback>
        </mc:AlternateContent>
      </p:grpSp>
      <p:grpSp>
        <p:nvGrpSpPr>
          <p:cNvPr id="193" name="群組 192">
            <a:extLst>
              <a:ext uri="{FF2B5EF4-FFF2-40B4-BE49-F238E27FC236}">
                <a16:creationId xmlns:a16="http://schemas.microsoft.com/office/drawing/2014/main" id="{41BE7CDB-D5E6-451D-85FF-4ECC8FEA795E}"/>
              </a:ext>
            </a:extLst>
          </p:cNvPr>
          <p:cNvGrpSpPr/>
          <p:nvPr/>
        </p:nvGrpSpPr>
        <p:grpSpPr>
          <a:xfrm>
            <a:off x="6376867" y="5483280"/>
            <a:ext cx="715161" cy="461665"/>
            <a:chOff x="7193535" y="5191659"/>
            <a:chExt cx="715161" cy="461665"/>
          </a:xfrm>
        </p:grpSpPr>
        <p:sp>
          <p:nvSpPr>
            <p:cNvPr id="194" name="矩形 193">
              <a:extLst>
                <a:ext uri="{FF2B5EF4-FFF2-40B4-BE49-F238E27FC236}">
                  <a16:creationId xmlns:a16="http://schemas.microsoft.com/office/drawing/2014/main" id="{F14FBC58-89E5-4AF4-AA77-713873081D2F}"/>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5" name="文字方塊 194">
                  <a:extLst>
                    <a:ext uri="{FF2B5EF4-FFF2-40B4-BE49-F238E27FC236}">
                      <a16:creationId xmlns:a16="http://schemas.microsoft.com/office/drawing/2014/main" id="{1C208ACF-1655-47A0-BA31-64FC7DB86385}"/>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95" name="文字方塊 194">
                  <a:extLst>
                    <a:ext uri="{FF2B5EF4-FFF2-40B4-BE49-F238E27FC236}">
                      <a16:creationId xmlns:a16="http://schemas.microsoft.com/office/drawing/2014/main" id="{1C208ACF-1655-47A0-BA31-64FC7DB86385}"/>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4"/>
                  <a:stretch>
                    <a:fillRect/>
                  </a:stretch>
                </a:blipFill>
              </p:spPr>
              <p:txBody>
                <a:bodyPr/>
                <a:lstStyle/>
                <a:p>
                  <a:r>
                    <a:rPr lang="zh-TW" altLang="en-US">
                      <a:noFill/>
                    </a:rPr>
                    <a:t> </a:t>
                  </a:r>
                </a:p>
              </p:txBody>
            </p:sp>
          </mc:Fallback>
        </mc:AlternateContent>
      </p:grpSp>
      <p:grpSp>
        <p:nvGrpSpPr>
          <p:cNvPr id="196" name="群組 195">
            <a:extLst>
              <a:ext uri="{FF2B5EF4-FFF2-40B4-BE49-F238E27FC236}">
                <a16:creationId xmlns:a16="http://schemas.microsoft.com/office/drawing/2014/main" id="{F2AAF516-226F-4783-A3D0-D860946B341F}"/>
              </a:ext>
            </a:extLst>
          </p:cNvPr>
          <p:cNvGrpSpPr/>
          <p:nvPr/>
        </p:nvGrpSpPr>
        <p:grpSpPr>
          <a:xfrm>
            <a:off x="6376867" y="5879712"/>
            <a:ext cx="715161" cy="461665"/>
            <a:chOff x="7193535" y="5191659"/>
            <a:chExt cx="715161" cy="461665"/>
          </a:xfrm>
        </p:grpSpPr>
        <p:sp>
          <p:nvSpPr>
            <p:cNvPr id="197" name="矩形 196">
              <a:extLst>
                <a:ext uri="{FF2B5EF4-FFF2-40B4-BE49-F238E27FC236}">
                  <a16:creationId xmlns:a16="http://schemas.microsoft.com/office/drawing/2014/main" id="{93208E78-1DB8-4840-83D5-E69AE8206E23}"/>
                </a:ext>
              </a:extLst>
            </p:cNvPr>
            <p:cNvSpPr/>
            <p:nvPr/>
          </p:nvSpPr>
          <p:spPr>
            <a:xfrm rot="5400000">
              <a:off x="7376645" y="51496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98" name="文字方塊 197">
                  <a:extLst>
                    <a:ext uri="{FF2B5EF4-FFF2-40B4-BE49-F238E27FC236}">
                      <a16:creationId xmlns:a16="http://schemas.microsoft.com/office/drawing/2014/main" id="{F3EF312D-2998-4632-AB96-0DEEEE18487E}"/>
                    </a:ext>
                  </a:extLst>
                </p:cNvPr>
                <p:cNvSpPr txBox="1"/>
                <p:nvPr/>
              </p:nvSpPr>
              <p:spPr>
                <a:xfrm>
                  <a:off x="7193535" y="519165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98" name="文字方塊 197">
                  <a:extLst>
                    <a:ext uri="{FF2B5EF4-FFF2-40B4-BE49-F238E27FC236}">
                      <a16:creationId xmlns:a16="http://schemas.microsoft.com/office/drawing/2014/main" id="{F3EF312D-2998-4632-AB96-0DEEEE18487E}"/>
                    </a:ext>
                  </a:extLst>
                </p:cNvPr>
                <p:cNvSpPr txBox="1">
                  <a:spLocks noRot="1" noChangeAspect="1" noMove="1" noResize="1" noEditPoints="1" noAdjustHandles="1" noChangeArrowheads="1" noChangeShapeType="1" noTextEdit="1"/>
                </p:cNvSpPr>
                <p:nvPr/>
              </p:nvSpPr>
              <p:spPr>
                <a:xfrm>
                  <a:off x="7193535" y="5191659"/>
                  <a:ext cx="715161" cy="461665"/>
                </a:xfrm>
                <a:prstGeom prst="rect">
                  <a:avLst/>
                </a:prstGeom>
                <a:blipFill>
                  <a:blip r:embed="rId25"/>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99" name="文字方塊 198">
                <a:extLst>
                  <a:ext uri="{FF2B5EF4-FFF2-40B4-BE49-F238E27FC236}">
                    <a16:creationId xmlns:a16="http://schemas.microsoft.com/office/drawing/2014/main" id="{A1724F84-FFEC-4C85-8BE6-F355A4CE8460}"/>
                  </a:ext>
                </a:extLst>
              </p:cNvPr>
              <p:cNvSpPr txBox="1"/>
              <p:nvPr/>
            </p:nvSpPr>
            <p:spPr>
              <a:xfrm>
                <a:off x="5908536" y="5339850"/>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oMath>
                  </m:oMathPara>
                </a14:m>
                <a:endParaRPr lang="zh-TW" altLang="en-US" sz="2400" dirty="0"/>
              </a:p>
            </p:txBody>
          </p:sp>
        </mc:Choice>
        <mc:Fallback xmlns="">
          <p:sp>
            <p:nvSpPr>
              <p:cNvPr id="199" name="文字方塊 198">
                <a:extLst>
                  <a:ext uri="{FF2B5EF4-FFF2-40B4-BE49-F238E27FC236}">
                    <a16:creationId xmlns:a16="http://schemas.microsoft.com/office/drawing/2014/main" id="{A1724F84-FFEC-4C85-8BE6-F355A4CE8460}"/>
                  </a:ext>
                </a:extLst>
              </p:cNvPr>
              <p:cNvSpPr txBox="1">
                <a:spLocks noRot="1" noChangeAspect="1" noMove="1" noResize="1" noEditPoints="1" noAdjustHandles="1" noChangeArrowheads="1" noChangeShapeType="1" noTextEdit="1"/>
              </p:cNvSpPr>
              <p:nvPr/>
            </p:nvSpPr>
            <p:spPr>
              <a:xfrm>
                <a:off x="5908536" y="5339850"/>
                <a:ext cx="298159" cy="369332"/>
              </a:xfrm>
              <a:prstGeom prst="rect">
                <a:avLst/>
              </a:prstGeom>
              <a:blipFill>
                <a:blip r:embed="rId26"/>
                <a:stretch>
                  <a:fillRect l="-12500" r="-12500"/>
                </a:stretch>
              </a:blipFill>
            </p:spPr>
            <p:txBody>
              <a:bodyPr/>
              <a:lstStyle/>
              <a:p>
                <a:r>
                  <a:rPr lang="en-DE">
                    <a:noFill/>
                  </a:rPr>
                  <a:t> </a:t>
                </a:r>
              </a:p>
            </p:txBody>
          </p:sp>
        </mc:Fallback>
      </mc:AlternateContent>
      <p:grpSp>
        <p:nvGrpSpPr>
          <p:cNvPr id="200" name="群組 199">
            <a:extLst>
              <a:ext uri="{FF2B5EF4-FFF2-40B4-BE49-F238E27FC236}">
                <a16:creationId xmlns:a16="http://schemas.microsoft.com/office/drawing/2014/main" id="{A051C2BF-9219-4172-BFB2-D968287D0C5D}"/>
              </a:ext>
            </a:extLst>
          </p:cNvPr>
          <p:cNvGrpSpPr/>
          <p:nvPr/>
        </p:nvGrpSpPr>
        <p:grpSpPr>
          <a:xfrm>
            <a:off x="3442300" y="4537328"/>
            <a:ext cx="565091" cy="430683"/>
            <a:chOff x="5686213" y="4717020"/>
            <a:chExt cx="565091" cy="430683"/>
          </a:xfrm>
        </p:grpSpPr>
        <p:sp>
          <p:nvSpPr>
            <p:cNvPr id="201" name="矩形 200">
              <a:extLst>
                <a:ext uri="{FF2B5EF4-FFF2-40B4-BE49-F238E27FC236}">
                  <a16:creationId xmlns:a16="http://schemas.microsoft.com/office/drawing/2014/main" id="{C8B367E6-85FF-4617-9C88-23D1FDC3AE3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2" name="文字方塊 201">
                  <a:extLst>
                    <a:ext uri="{FF2B5EF4-FFF2-40B4-BE49-F238E27FC236}">
                      <a16:creationId xmlns:a16="http://schemas.microsoft.com/office/drawing/2014/main" id="{61E0D0A6-3C62-48FA-B107-74BE0EC66163}"/>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202" name="文字方塊 201">
                  <a:extLst>
                    <a:ext uri="{FF2B5EF4-FFF2-40B4-BE49-F238E27FC236}">
                      <a16:creationId xmlns:a16="http://schemas.microsoft.com/office/drawing/2014/main" id="{61E0D0A6-3C62-48FA-B107-74BE0EC66163}"/>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7"/>
                  <a:stretch>
                    <a:fillRect l="-7609" r="-5435" b="-11111"/>
                  </a:stretch>
                </a:blipFill>
              </p:spPr>
              <p:txBody>
                <a:bodyPr/>
                <a:lstStyle/>
                <a:p>
                  <a:r>
                    <a:rPr lang="zh-TW" altLang="en-US">
                      <a:noFill/>
                    </a:rPr>
                    <a:t> </a:t>
                  </a:r>
                </a:p>
              </p:txBody>
            </p:sp>
          </mc:Fallback>
        </mc:AlternateContent>
      </p:grpSp>
      <p:grpSp>
        <p:nvGrpSpPr>
          <p:cNvPr id="203" name="群組 202">
            <a:extLst>
              <a:ext uri="{FF2B5EF4-FFF2-40B4-BE49-F238E27FC236}">
                <a16:creationId xmlns:a16="http://schemas.microsoft.com/office/drawing/2014/main" id="{B946CFED-5D07-4543-9436-8702BD1DCF65}"/>
              </a:ext>
            </a:extLst>
          </p:cNvPr>
          <p:cNvGrpSpPr/>
          <p:nvPr/>
        </p:nvGrpSpPr>
        <p:grpSpPr>
          <a:xfrm>
            <a:off x="3451009" y="4968011"/>
            <a:ext cx="565091" cy="430683"/>
            <a:chOff x="5686213" y="4717020"/>
            <a:chExt cx="565091" cy="430683"/>
          </a:xfrm>
        </p:grpSpPr>
        <p:sp>
          <p:nvSpPr>
            <p:cNvPr id="204" name="矩形 203">
              <a:extLst>
                <a:ext uri="{FF2B5EF4-FFF2-40B4-BE49-F238E27FC236}">
                  <a16:creationId xmlns:a16="http://schemas.microsoft.com/office/drawing/2014/main" id="{669173A6-9A5C-4D93-9B07-FE6E7EC1829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5" name="文字方塊 204">
                  <a:extLst>
                    <a:ext uri="{FF2B5EF4-FFF2-40B4-BE49-F238E27FC236}">
                      <a16:creationId xmlns:a16="http://schemas.microsoft.com/office/drawing/2014/main" id="{17C59726-E86A-4B5C-AD2C-B5D62461277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205" name="文字方塊 204">
                  <a:extLst>
                    <a:ext uri="{FF2B5EF4-FFF2-40B4-BE49-F238E27FC236}">
                      <a16:creationId xmlns:a16="http://schemas.microsoft.com/office/drawing/2014/main" id="{17C59726-E86A-4B5C-AD2C-B5D62461277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8"/>
                  <a:stretch>
                    <a:fillRect l="-6452" r="-4301" b="-11111"/>
                  </a:stretch>
                </a:blipFill>
              </p:spPr>
              <p:txBody>
                <a:bodyPr/>
                <a:lstStyle/>
                <a:p>
                  <a:r>
                    <a:rPr lang="zh-TW" altLang="en-US">
                      <a:noFill/>
                    </a:rPr>
                    <a:t> </a:t>
                  </a:r>
                </a:p>
              </p:txBody>
            </p:sp>
          </mc:Fallback>
        </mc:AlternateContent>
      </p:grpSp>
      <p:grpSp>
        <p:nvGrpSpPr>
          <p:cNvPr id="206" name="群組 205">
            <a:extLst>
              <a:ext uri="{FF2B5EF4-FFF2-40B4-BE49-F238E27FC236}">
                <a16:creationId xmlns:a16="http://schemas.microsoft.com/office/drawing/2014/main" id="{E689F411-604E-41FF-92FD-0C8BFA8EE045}"/>
              </a:ext>
            </a:extLst>
          </p:cNvPr>
          <p:cNvGrpSpPr/>
          <p:nvPr/>
        </p:nvGrpSpPr>
        <p:grpSpPr>
          <a:xfrm>
            <a:off x="3451377" y="5400925"/>
            <a:ext cx="565091" cy="430683"/>
            <a:chOff x="5686213" y="4717020"/>
            <a:chExt cx="565091" cy="430683"/>
          </a:xfrm>
        </p:grpSpPr>
        <p:sp>
          <p:nvSpPr>
            <p:cNvPr id="207" name="矩形 206">
              <a:extLst>
                <a:ext uri="{FF2B5EF4-FFF2-40B4-BE49-F238E27FC236}">
                  <a16:creationId xmlns:a16="http://schemas.microsoft.com/office/drawing/2014/main" id="{321C23DB-9AB9-44EF-BC02-F5B5B0850578}"/>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8" name="文字方塊 207">
                  <a:extLst>
                    <a:ext uri="{FF2B5EF4-FFF2-40B4-BE49-F238E27FC236}">
                      <a16:creationId xmlns:a16="http://schemas.microsoft.com/office/drawing/2014/main" id="{294E108D-6BD3-479B-9DF0-1023321015F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208" name="文字方塊 207">
                  <a:extLst>
                    <a:ext uri="{FF2B5EF4-FFF2-40B4-BE49-F238E27FC236}">
                      <a16:creationId xmlns:a16="http://schemas.microsoft.com/office/drawing/2014/main" id="{294E108D-6BD3-479B-9DF0-1023321015F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9"/>
                  <a:stretch>
                    <a:fillRect l="-6452" r="-4301" b="-11111"/>
                  </a:stretch>
                </a:blipFill>
              </p:spPr>
              <p:txBody>
                <a:bodyPr/>
                <a:lstStyle/>
                <a:p>
                  <a:r>
                    <a:rPr lang="zh-TW" altLang="en-US">
                      <a:noFill/>
                    </a:rPr>
                    <a:t> </a:t>
                  </a:r>
                </a:p>
              </p:txBody>
            </p:sp>
          </mc:Fallback>
        </mc:AlternateContent>
      </p:grpSp>
      <p:grpSp>
        <p:nvGrpSpPr>
          <p:cNvPr id="209" name="群組 208">
            <a:extLst>
              <a:ext uri="{FF2B5EF4-FFF2-40B4-BE49-F238E27FC236}">
                <a16:creationId xmlns:a16="http://schemas.microsoft.com/office/drawing/2014/main" id="{23859274-A036-4ACC-9629-16817A16EF7F}"/>
              </a:ext>
            </a:extLst>
          </p:cNvPr>
          <p:cNvGrpSpPr/>
          <p:nvPr/>
        </p:nvGrpSpPr>
        <p:grpSpPr>
          <a:xfrm>
            <a:off x="3451713" y="5829151"/>
            <a:ext cx="565091" cy="430683"/>
            <a:chOff x="5686213" y="4717020"/>
            <a:chExt cx="565091" cy="430683"/>
          </a:xfrm>
        </p:grpSpPr>
        <p:sp>
          <p:nvSpPr>
            <p:cNvPr id="210" name="矩形 209">
              <a:extLst>
                <a:ext uri="{FF2B5EF4-FFF2-40B4-BE49-F238E27FC236}">
                  <a16:creationId xmlns:a16="http://schemas.microsoft.com/office/drawing/2014/main" id="{791A98A3-2991-4C7F-B396-D5465E38CF9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1" name="文字方塊 210">
                  <a:extLst>
                    <a:ext uri="{FF2B5EF4-FFF2-40B4-BE49-F238E27FC236}">
                      <a16:creationId xmlns:a16="http://schemas.microsoft.com/office/drawing/2014/main" id="{89F3B038-3917-4476-B584-6E092FE2BC7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211" name="文字方塊 210">
                  <a:extLst>
                    <a:ext uri="{FF2B5EF4-FFF2-40B4-BE49-F238E27FC236}">
                      <a16:creationId xmlns:a16="http://schemas.microsoft.com/office/drawing/2014/main" id="{89F3B038-3917-4476-B584-6E092FE2BC7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30"/>
                  <a:stretch>
                    <a:fillRect l="-6452" r="-4301" b="-11111"/>
                  </a:stretch>
                </a:blipFill>
              </p:spPr>
              <p:txBody>
                <a:bodyPr/>
                <a:lstStyle/>
                <a:p>
                  <a:r>
                    <a:rPr lang="zh-TW" altLang="en-US">
                      <a:noFill/>
                    </a:rPr>
                    <a:t> </a:t>
                  </a:r>
                </a:p>
              </p:txBody>
            </p:sp>
          </mc:Fallback>
        </mc:AlternateContent>
      </p:grpSp>
      <p:grpSp>
        <p:nvGrpSpPr>
          <p:cNvPr id="212" name="群組 211">
            <a:extLst>
              <a:ext uri="{FF2B5EF4-FFF2-40B4-BE49-F238E27FC236}">
                <a16:creationId xmlns:a16="http://schemas.microsoft.com/office/drawing/2014/main" id="{2388E83A-4B87-4C10-B7E4-6222980131CC}"/>
              </a:ext>
            </a:extLst>
          </p:cNvPr>
          <p:cNvGrpSpPr/>
          <p:nvPr/>
        </p:nvGrpSpPr>
        <p:grpSpPr>
          <a:xfrm>
            <a:off x="7476606" y="5213280"/>
            <a:ext cx="715161" cy="540000"/>
            <a:chOff x="7174951" y="3803115"/>
            <a:chExt cx="715161" cy="540000"/>
          </a:xfrm>
        </p:grpSpPr>
        <p:sp>
          <p:nvSpPr>
            <p:cNvPr id="213" name="矩形 212">
              <a:extLst>
                <a:ext uri="{FF2B5EF4-FFF2-40B4-BE49-F238E27FC236}">
                  <a16:creationId xmlns:a16="http://schemas.microsoft.com/office/drawing/2014/main" id="{E947518A-038B-4D1B-989B-258FEA56F452}"/>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4" name="文字方塊 213">
                  <a:extLst>
                    <a:ext uri="{FF2B5EF4-FFF2-40B4-BE49-F238E27FC236}">
                      <a16:creationId xmlns:a16="http://schemas.microsoft.com/office/drawing/2014/main" id="{ACA262D8-C4DF-4E3E-9C0B-D5F8415868F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214" name="文字方塊 213">
                  <a:extLst>
                    <a:ext uri="{FF2B5EF4-FFF2-40B4-BE49-F238E27FC236}">
                      <a16:creationId xmlns:a16="http://schemas.microsoft.com/office/drawing/2014/main" id="{ACA262D8-C4DF-4E3E-9C0B-D5F8415868F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31"/>
                  <a:stretch>
                    <a:fillRect b="-9211"/>
                  </a:stretch>
                </a:blipFill>
              </p:spPr>
              <p:txBody>
                <a:bodyPr/>
                <a:lstStyle/>
                <a:p>
                  <a:r>
                    <a:rPr lang="zh-TW" altLang="en-US">
                      <a:noFill/>
                    </a:rPr>
                    <a:t> </a:t>
                  </a:r>
                </a:p>
              </p:txBody>
            </p:sp>
          </mc:Fallback>
        </mc:AlternateContent>
      </p:grpSp>
      <p:grpSp>
        <p:nvGrpSpPr>
          <p:cNvPr id="215" name="群組 214">
            <a:extLst>
              <a:ext uri="{FF2B5EF4-FFF2-40B4-BE49-F238E27FC236}">
                <a16:creationId xmlns:a16="http://schemas.microsoft.com/office/drawing/2014/main" id="{BD5F5BEB-1F95-43BD-A93A-C55EE4F996E7}"/>
              </a:ext>
            </a:extLst>
          </p:cNvPr>
          <p:cNvGrpSpPr/>
          <p:nvPr/>
        </p:nvGrpSpPr>
        <p:grpSpPr>
          <a:xfrm>
            <a:off x="4015407" y="4552222"/>
            <a:ext cx="572208" cy="430683"/>
            <a:chOff x="5686213" y="4717020"/>
            <a:chExt cx="572208" cy="430683"/>
          </a:xfrm>
        </p:grpSpPr>
        <p:sp>
          <p:nvSpPr>
            <p:cNvPr id="216" name="矩形 215">
              <a:extLst>
                <a:ext uri="{FF2B5EF4-FFF2-40B4-BE49-F238E27FC236}">
                  <a16:creationId xmlns:a16="http://schemas.microsoft.com/office/drawing/2014/main" id="{6D246F7F-7147-40B4-9F2F-F06F85D59CF4}"/>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17" name="文字方塊 216">
                  <a:extLst>
                    <a:ext uri="{FF2B5EF4-FFF2-40B4-BE49-F238E27FC236}">
                      <a16:creationId xmlns:a16="http://schemas.microsoft.com/office/drawing/2014/main" id="{59787C86-7D95-438E-AA5B-F461ECB52B3A}"/>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217" name="文字方塊 216">
                  <a:extLst>
                    <a:ext uri="{FF2B5EF4-FFF2-40B4-BE49-F238E27FC236}">
                      <a16:creationId xmlns:a16="http://schemas.microsoft.com/office/drawing/2014/main" id="{59787C86-7D95-438E-AA5B-F461ECB52B3A}"/>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2"/>
                  <a:stretch>
                    <a:fillRect l="-7447" r="-4255" b="-11111"/>
                  </a:stretch>
                </a:blipFill>
              </p:spPr>
              <p:txBody>
                <a:bodyPr/>
                <a:lstStyle/>
                <a:p>
                  <a:r>
                    <a:rPr lang="zh-TW" altLang="en-US">
                      <a:noFill/>
                    </a:rPr>
                    <a:t> </a:t>
                  </a:r>
                </a:p>
              </p:txBody>
            </p:sp>
          </mc:Fallback>
        </mc:AlternateContent>
      </p:grpSp>
      <p:grpSp>
        <p:nvGrpSpPr>
          <p:cNvPr id="218" name="群組 217">
            <a:extLst>
              <a:ext uri="{FF2B5EF4-FFF2-40B4-BE49-F238E27FC236}">
                <a16:creationId xmlns:a16="http://schemas.microsoft.com/office/drawing/2014/main" id="{08AFD238-DD25-43E4-877C-E0937FED0A81}"/>
              </a:ext>
            </a:extLst>
          </p:cNvPr>
          <p:cNvGrpSpPr/>
          <p:nvPr/>
        </p:nvGrpSpPr>
        <p:grpSpPr>
          <a:xfrm>
            <a:off x="4024116" y="4982905"/>
            <a:ext cx="572208" cy="430683"/>
            <a:chOff x="5686213" y="4717020"/>
            <a:chExt cx="572208" cy="430683"/>
          </a:xfrm>
        </p:grpSpPr>
        <p:sp>
          <p:nvSpPr>
            <p:cNvPr id="219" name="矩形 218">
              <a:extLst>
                <a:ext uri="{FF2B5EF4-FFF2-40B4-BE49-F238E27FC236}">
                  <a16:creationId xmlns:a16="http://schemas.microsoft.com/office/drawing/2014/main" id="{683D67AA-3D12-448C-97AF-5BCCBB92A7D3}"/>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0" name="文字方塊 219">
                  <a:extLst>
                    <a:ext uri="{FF2B5EF4-FFF2-40B4-BE49-F238E27FC236}">
                      <a16:creationId xmlns:a16="http://schemas.microsoft.com/office/drawing/2014/main" id="{7E1E2F14-38D6-49F5-BEB3-7F6A4E17698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220" name="文字方塊 219">
                  <a:extLst>
                    <a:ext uri="{FF2B5EF4-FFF2-40B4-BE49-F238E27FC236}">
                      <a16:creationId xmlns:a16="http://schemas.microsoft.com/office/drawing/2014/main" id="{7E1E2F14-38D6-49F5-BEB3-7F6A4E17698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3"/>
                  <a:stretch>
                    <a:fillRect l="-6383" r="-4255" b="-11111"/>
                  </a:stretch>
                </a:blipFill>
              </p:spPr>
              <p:txBody>
                <a:bodyPr/>
                <a:lstStyle/>
                <a:p>
                  <a:r>
                    <a:rPr lang="zh-TW" altLang="en-US">
                      <a:noFill/>
                    </a:rPr>
                    <a:t> </a:t>
                  </a:r>
                </a:p>
              </p:txBody>
            </p:sp>
          </mc:Fallback>
        </mc:AlternateContent>
      </p:grpSp>
      <p:grpSp>
        <p:nvGrpSpPr>
          <p:cNvPr id="221" name="群組 220">
            <a:extLst>
              <a:ext uri="{FF2B5EF4-FFF2-40B4-BE49-F238E27FC236}">
                <a16:creationId xmlns:a16="http://schemas.microsoft.com/office/drawing/2014/main" id="{0C7CB887-2DEF-45BD-AE3A-B5E6DC9DEAF0}"/>
              </a:ext>
            </a:extLst>
          </p:cNvPr>
          <p:cNvGrpSpPr/>
          <p:nvPr/>
        </p:nvGrpSpPr>
        <p:grpSpPr>
          <a:xfrm>
            <a:off x="4024484" y="5415819"/>
            <a:ext cx="572208" cy="430683"/>
            <a:chOff x="5686213" y="4717020"/>
            <a:chExt cx="572208" cy="430683"/>
          </a:xfrm>
        </p:grpSpPr>
        <p:sp>
          <p:nvSpPr>
            <p:cNvPr id="222" name="矩形 221">
              <a:extLst>
                <a:ext uri="{FF2B5EF4-FFF2-40B4-BE49-F238E27FC236}">
                  <a16:creationId xmlns:a16="http://schemas.microsoft.com/office/drawing/2014/main" id="{B003D30B-1187-463D-8826-43F0A44E19C4}"/>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3" name="文字方塊 222">
                  <a:extLst>
                    <a:ext uri="{FF2B5EF4-FFF2-40B4-BE49-F238E27FC236}">
                      <a16:creationId xmlns:a16="http://schemas.microsoft.com/office/drawing/2014/main" id="{C9C02927-198F-464C-9B39-7881357DF8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223" name="文字方塊 222">
                  <a:extLst>
                    <a:ext uri="{FF2B5EF4-FFF2-40B4-BE49-F238E27FC236}">
                      <a16:creationId xmlns:a16="http://schemas.microsoft.com/office/drawing/2014/main" id="{C9C02927-198F-464C-9B39-7881357DF8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4"/>
                  <a:stretch>
                    <a:fillRect l="-6383" r="-4255" b="-11111"/>
                  </a:stretch>
                </a:blipFill>
              </p:spPr>
              <p:txBody>
                <a:bodyPr/>
                <a:lstStyle/>
                <a:p>
                  <a:r>
                    <a:rPr lang="zh-TW" altLang="en-US">
                      <a:noFill/>
                    </a:rPr>
                    <a:t> </a:t>
                  </a:r>
                </a:p>
              </p:txBody>
            </p:sp>
          </mc:Fallback>
        </mc:AlternateContent>
      </p:grpSp>
      <p:grpSp>
        <p:nvGrpSpPr>
          <p:cNvPr id="224" name="群組 223">
            <a:extLst>
              <a:ext uri="{FF2B5EF4-FFF2-40B4-BE49-F238E27FC236}">
                <a16:creationId xmlns:a16="http://schemas.microsoft.com/office/drawing/2014/main" id="{770093F9-EF51-49BF-9BFD-0BE979BBBAB0}"/>
              </a:ext>
            </a:extLst>
          </p:cNvPr>
          <p:cNvGrpSpPr/>
          <p:nvPr/>
        </p:nvGrpSpPr>
        <p:grpSpPr>
          <a:xfrm>
            <a:off x="4024820" y="5844045"/>
            <a:ext cx="572208" cy="430683"/>
            <a:chOff x="5686213" y="4717020"/>
            <a:chExt cx="572208" cy="430683"/>
          </a:xfrm>
        </p:grpSpPr>
        <p:sp>
          <p:nvSpPr>
            <p:cNvPr id="225" name="矩形 224">
              <a:extLst>
                <a:ext uri="{FF2B5EF4-FFF2-40B4-BE49-F238E27FC236}">
                  <a16:creationId xmlns:a16="http://schemas.microsoft.com/office/drawing/2014/main" id="{AA7BCA10-7528-4AEF-B161-F890A4BB253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6" name="文字方塊 225">
                  <a:extLst>
                    <a:ext uri="{FF2B5EF4-FFF2-40B4-BE49-F238E27FC236}">
                      <a16:creationId xmlns:a16="http://schemas.microsoft.com/office/drawing/2014/main" id="{0C102C06-BC16-4867-BB08-1207685B7D1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226" name="文字方塊 225">
                  <a:extLst>
                    <a:ext uri="{FF2B5EF4-FFF2-40B4-BE49-F238E27FC236}">
                      <a16:creationId xmlns:a16="http://schemas.microsoft.com/office/drawing/2014/main" id="{0C102C06-BC16-4867-BB08-1207685B7D1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5"/>
                  <a:stretch>
                    <a:fillRect l="-6383" r="-4255" b="-9375"/>
                  </a:stretch>
                </a:blipFill>
              </p:spPr>
              <p:txBody>
                <a:bodyPr/>
                <a:lstStyle/>
                <a:p>
                  <a:r>
                    <a:rPr lang="zh-TW" altLang="en-US">
                      <a:noFill/>
                    </a:rPr>
                    <a:t> </a:t>
                  </a:r>
                </a:p>
              </p:txBody>
            </p:sp>
          </mc:Fallback>
        </mc:AlternateContent>
      </p:grpSp>
      <p:grpSp>
        <p:nvGrpSpPr>
          <p:cNvPr id="227" name="群組 226">
            <a:extLst>
              <a:ext uri="{FF2B5EF4-FFF2-40B4-BE49-F238E27FC236}">
                <a16:creationId xmlns:a16="http://schemas.microsoft.com/office/drawing/2014/main" id="{1197E9EB-D115-4EAB-A8DB-ABEDDE5B2022}"/>
              </a:ext>
            </a:extLst>
          </p:cNvPr>
          <p:cNvGrpSpPr/>
          <p:nvPr/>
        </p:nvGrpSpPr>
        <p:grpSpPr>
          <a:xfrm>
            <a:off x="4591387" y="4537328"/>
            <a:ext cx="572208" cy="430683"/>
            <a:chOff x="5686213" y="4717020"/>
            <a:chExt cx="572208" cy="430683"/>
          </a:xfrm>
        </p:grpSpPr>
        <p:sp>
          <p:nvSpPr>
            <p:cNvPr id="228" name="矩形 227">
              <a:extLst>
                <a:ext uri="{FF2B5EF4-FFF2-40B4-BE49-F238E27FC236}">
                  <a16:creationId xmlns:a16="http://schemas.microsoft.com/office/drawing/2014/main" id="{77958DAA-348C-4D4F-8F25-63E3F131A94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29" name="文字方塊 228">
                  <a:extLst>
                    <a:ext uri="{FF2B5EF4-FFF2-40B4-BE49-F238E27FC236}">
                      <a16:creationId xmlns:a16="http://schemas.microsoft.com/office/drawing/2014/main" id="{FF0B4BC3-FB1E-4F2E-84CF-D596B2D627AA}"/>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3,1</m:t>
                            </m:r>
                          </m:sub>
                        </m:sSub>
                      </m:oMath>
                    </m:oMathPara>
                  </a14:m>
                  <a:endParaRPr lang="zh-TW" altLang="en-US" sz="2400" dirty="0"/>
                </a:p>
              </p:txBody>
            </p:sp>
          </mc:Choice>
          <mc:Fallback xmlns="">
            <p:sp>
              <p:nvSpPr>
                <p:cNvPr id="229" name="文字方塊 228">
                  <a:extLst>
                    <a:ext uri="{FF2B5EF4-FFF2-40B4-BE49-F238E27FC236}">
                      <a16:creationId xmlns:a16="http://schemas.microsoft.com/office/drawing/2014/main" id="{FF0B4BC3-FB1E-4F2E-84CF-D596B2D627AA}"/>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6"/>
                  <a:stretch>
                    <a:fillRect l="-6383" r="-4255" b="-11111"/>
                  </a:stretch>
                </a:blipFill>
              </p:spPr>
              <p:txBody>
                <a:bodyPr/>
                <a:lstStyle/>
                <a:p>
                  <a:r>
                    <a:rPr lang="zh-TW" altLang="en-US">
                      <a:noFill/>
                    </a:rPr>
                    <a:t> </a:t>
                  </a:r>
                </a:p>
              </p:txBody>
            </p:sp>
          </mc:Fallback>
        </mc:AlternateContent>
      </p:grpSp>
      <p:grpSp>
        <p:nvGrpSpPr>
          <p:cNvPr id="230" name="群組 229">
            <a:extLst>
              <a:ext uri="{FF2B5EF4-FFF2-40B4-BE49-F238E27FC236}">
                <a16:creationId xmlns:a16="http://schemas.microsoft.com/office/drawing/2014/main" id="{56DFFC3C-8483-4BBF-BB85-D9EC2D8AE4E0}"/>
              </a:ext>
            </a:extLst>
          </p:cNvPr>
          <p:cNvGrpSpPr/>
          <p:nvPr/>
        </p:nvGrpSpPr>
        <p:grpSpPr>
          <a:xfrm>
            <a:off x="4600096" y="4968011"/>
            <a:ext cx="572208" cy="430683"/>
            <a:chOff x="5686213" y="4717020"/>
            <a:chExt cx="572208" cy="430683"/>
          </a:xfrm>
        </p:grpSpPr>
        <p:sp>
          <p:nvSpPr>
            <p:cNvPr id="231" name="矩形 230">
              <a:extLst>
                <a:ext uri="{FF2B5EF4-FFF2-40B4-BE49-F238E27FC236}">
                  <a16:creationId xmlns:a16="http://schemas.microsoft.com/office/drawing/2014/main" id="{4A77E211-2FA1-4CB1-B73F-DE8B812A535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2" name="文字方塊 231">
                  <a:extLst>
                    <a:ext uri="{FF2B5EF4-FFF2-40B4-BE49-F238E27FC236}">
                      <a16:creationId xmlns:a16="http://schemas.microsoft.com/office/drawing/2014/main" id="{31F03D20-8891-472B-91EF-BB42E674269D}"/>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3,2</m:t>
                            </m:r>
                          </m:sub>
                        </m:sSub>
                      </m:oMath>
                    </m:oMathPara>
                  </a14:m>
                  <a:endParaRPr lang="zh-TW" altLang="en-US" sz="2400" dirty="0"/>
                </a:p>
              </p:txBody>
            </p:sp>
          </mc:Choice>
          <mc:Fallback xmlns="">
            <p:sp>
              <p:nvSpPr>
                <p:cNvPr id="232" name="文字方塊 231">
                  <a:extLst>
                    <a:ext uri="{FF2B5EF4-FFF2-40B4-BE49-F238E27FC236}">
                      <a16:creationId xmlns:a16="http://schemas.microsoft.com/office/drawing/2014/main" id="{31F03D20-8891-472B-91EF-BB42E674269D}"/>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7"/>
                  <a:stretch>
                    <a:fillRect l="-7527" r="-5376" b="-11111"/>
                  </a:stretch>
                </a:blipFill>
              </p:spPr>
              <p:txBody>
                <a:bodyPr/>
                <a:lstStyle/>
                <a:p>
                  <a:r>
                    <a:rPr lang="zh-TW" altLang="en-US">
                      <a:noFill/>
                    </a:rPr>
                    <a:t> </a:t>
                  </a:r>
                </a:p>
              </p:txBody>
            </p:sp>
          </mc:Fallback>
        </mc:AlternateContent>
      </p:grpSp>
      <p:grpSp>
        <p:nvGrpSpPr>
          <p:cNvPr id="233" name="群組 232">
            <a:extLst>
              <a:ext uri="{FF2B5EF4-FFF2-40B4-BE49-F238E27FC236}">
                <a16:creationId xmlns:a16="http://schemas.microsoft.com/office/drawing/2014/main" id="{5B3638B3-7D49-4E65-81AB-24418E821FED}"/>
              </a:ext>
            </a:extLst>
          </p:cNvPr>
          <p:cNvGrpSpPr/>
          <p:nvPr/>
        </p:nvGrpSpPr>
        <p:grpSpPr>
          <a:xfrm>
            <a:off x="4600464" y="5400925"/>
            <a:ext cx="572208" cy="430683"/>
            <a:chOff x="5686213" y="4717020"/>
            <a:chExt cx="572208" cy="430683"/>
          </a:xfrm>
        </p:grpSpPr>
        <p:sp>
          <p:nvSpPr>
            <p:cNvPr id="234" name="矩形 233">
              <a:extLst>
                <a:ext uri="{FF2B5EF4-FFF2-40B4-BE49-F238E27FC236}">
                  <a16:creationId xmlns:a16="http://schemas.microsoft.com/office/drawing/2014/main" id="{45E605AD-5D4B-4E1C-BBCB-F93BAA89858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5" name="文字方塊 234">
                  <a:extLst>
                    <a:ext uri="{FF2B5EF4-FFF2-40B4-BE49-F238E27FC236}">
                      <a16:creationId xmlns:a16="http://schemas.microsoft.com/office/drawing/2014/main" id="{74CB9112-6F0A-4AA8-9888-99CC2E918C4E}"/>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3,3</m:t>
                            </m:r>
                          </m:sub>
                        </m:sSub>
                      </m:oMath>
                    </m:oMathPara>
                  </a14:m>
                  <a:endParaRPr lang="zh-TW" altLang="en-US" sz="2400" dirty="0"/>
                </a:p>
              </p:txBody>
            </p:sp>
          </mc:Choice>
          <mc:Fallback xmlns="">
            <p:sp>
              <p:nvSpPr>
                <p:cNvPr id="235" name="文字方塊 234">
                  <a:extLst>
                    <a:ext uri="{FF2B5EF4-FFF2-40B4-BE49-F238E27FC236}">
                      <a16:creationId xmlns:a16="http://schemas.microsoft.com/office/drawing/2014/main" id="{74CB9112-6F0A-4AA8-9888-99CC2E918C4E}"/>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8"/>
                  <a:stretch>
                    <a:fillRect l="-7447" r="-4255" b="-11111"/>
                  </a:stretch>
                </a:blipFill>
              </p:spPr>
              <p:txBody>
                <a:bodyPr/>
                <a:lstStyle/>
                <a:p>
                  <a:r>
                    <a:rPr lang="zh-TW" altLang="en-US">
                      <a:noFill/>
                    </a:rPr>
                    <a:t> </a:t>
                  </a:r>
                </a:p>
              </p:txBody>
            </p:sp>
          </mc:Fallback>
        </mc:AlternateContent>
      </p:grpSp>
      <p:grpSp>
        <p:nvGrpSpPr>
          <p:cNvPr id="236" name="群組 235">
            <a:extLst>
              <a:ext uri="{FF2B5EF4-FFF2-40B4-BE49-F238E27FC236}">
                <a16:creationId xmlns:a16="http://schemas.microsoft.com/office/drawing/2014/main" id="{CF1C5AA2-112A-4F0B-AF83-28DA4E37E41E}"/>
              </a:ext>
            </a:extLst>
          </p:cNvPr>
          <p:cNvGrpSpPr/>
          <p:nvPr/>
        </p:nvGrpSpPr>
        <p:grpSpPr>
          <a:xfrm>
            <a:off x="4600800" y="5829151"/>
            <a:ext cx="572208" cy="430683"/>
            <a:chOff x="5686213" y="4717020"/>
            <a:chExt cx="572208" cy="430683"/>
          </a:xfrm>
        </p:grpSpPr>
        <p:sp>
          <p:nvSpPr>
            <p:cNvPr id="237" name="矩形 236">
              <a:extLst>
                <a:ext uri="{FF2B5EF4-FFF2-40B4-BE49-F238E27FC236}">
                  <a16:creationId xmlns:a16="http://schemas.microsoft.com/office/drawing/2014/main" id="{9FEC108F-21BD-4B6C-8227-9E5251E8FA0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38" name="文字方塊 237">
                  <a:extLst>
                    <a:ext uri="{FF2B5EF4-FFF2-40B4-BE49-F238E27FC236}">
                      <a16:creationId xmlns:a16="http://schemas.microsoft.com/office/drawing/2014/main" id="{1CB96246-4D96-4A0F-BF61-44F7AFF907A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3,4</m:t>
                            </m:r>
                          </m:sub>
                        </m:sSub>
                      </m:oMath>
                    </m:oMathPara>
                  </a14:m>
                  <a:endParaRPr lang="zh-TW" altLang="en-US" sz="2400" dirty="0"/>
                </a:p>
              </p:txBody>
            </p:sp>
          </mc:Choice>
          <mc:Fallback xmlns="">
            <p:sp>
              <p:nvSpPr>
                <p:cNvPr id="238" name="文字方塊 237">
                  <a:extLst>
                    <a:ext uri="{FF2B5EF4-FFF2-40B4-BE49-F238E27FC236}">
                      <a16:creationId xmlns:a16="http://schemas.microsoft.com/office/drawing/2014/main" id="{1CB96246-4D96-4A0F-BF61-44F7AFF907A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9"/>
                  <a:stretch>
                    <a:fillRect l="-7447" r="-4255" b="-11111"/>
                  </a:stretch>
                </a:blipFill>
              </p:spPr>
              <p:txBody>
                <a:bodyPr/>
                <a:lstStyle/>
                <a:p>
                  <a:r>
                    <a:rPr lang="zh-TW" altLang="en-US">
                      <a:noFill/>
                    </a:rPr>
                    <a:t> </a:t>
                  </a:r>
                </a:p>
              </p:txBody>
            </p:sp>
          </mc:Fallback>
        </mc:AlternateContent>
      </p:grpSp>
      <p:grpSp>
        <p:nvGrpSpPr>
          <p:cNvPr id="239" name="群組 238">
            <a:extLst>
              <a:ext uri="{FF2B5EF4-FFF2-40B4-BE49-F238E27FC236}">
                <a16:creationId xmlns:a16="http://schemas.microsoft.com/office/drawing/2014/main" id="{A7EE5422-22FD-4F0F-969A-554BB277CF22}"/>
              </a:ext>
            </a:extLst>
          </p:cNvPr>
          <p:cNvGrpSpPr/>
          <p:nvPr/>
        </p:nvGrpSpPr>
        <p:grpSpPr>
          <a:xfrm>
            <a:off x="5148180" y="4563439"/>
            <a:ext cx="572208" cy="430683"/>
            <a:chOff x="5686213" y="4717020"/>
            <a:chExt cx="572208" cy="430683"/>
          </a:xfrm>
        </p:grpSpPr>
        <p:sp>
          <p:nvSpPr>
            <p:cNvPr id="240" name="矩形 239">
              <a:extLst>
                <a:ext uri="{FF2B5EF4-FFF2-40B4-BE49-F238E27FC236}">
                  <a16:creationId xmlns:a16="http://schemas.microsoft.com/office/drawing/2014/main" id="{40C01F55-AF96-4C52-A438-9C6615A9F9AC}"/>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1" name="文字方塊 240">
                  <a:extLst>
                    <a:ext uri="{FF2B5EF4-FFF2-40B4-BE49-F238E27FC236}">
                      <a16:creationId xmlns:a16="http://schemas.microsoft.com/office/drawing/2014/main" id="{B8A08B94-3F25-4E4B-89A5-928047E8714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4,1</m:t>
                            </m:r>
                          </m:sub>
                        </m:sSub>
                      </m:oMath>
                    </m:oMathPara>
                  </a14:m>
                  <a:endParaRPr lang="zh-TW" altLang="en-US" sz="2400" dirty="0"/>
                </a:p>
              </p:txBody>
            </p:sp>
          </mc:Choice>
          <mc:Fallback xmlns="">
            <p:sp>
              <p:nvSpPr>
                <p:cNvPr id="241" name="文字方塊 240">
                  <a:extLst>
                    <a:ext uri="{FF2B5EF4-FFF2-40B4-BE49-F238E27FC236}">
                      <a16:creationId xmlns:a16="http://schemas.microsoft.com/office/drawing/2014/main" id="{B8A08B94-3F25-4E4B-89A5-928047E8714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0"/>
                  <a:stretch>
                    <a:fillRect l="-7527" r="-5376" b="-9375"/>
                  </a:stretch>
                </a:blipFill>
              </p:spPr>
              <p:txBody>
                <a:bodyPr/>
                <a:lstStyle/>
                <a:p>
                  <a:r>
                    <a:rPr lang="zh-TW" altLang="en-US">
                      <a:noFill/>
                    </a:rPr>
                    <a:t> </a:t>
                  </a:r>
                </a:p>
              </p:txBody>
            </p:sp>
          </mc:Fallback>
        </mc:AlternateContent>
      </p:grpSp>
      <p:grpSp>
        <p:nvGrpSpPr>
          <p:cNvPr id="242" name="群組 241">
            <a:extLst>
              <a:ext uri="{FF2B5EF4-FFF2-40B4-BE49-F238E27FC236}">
                <a16:creationId xmlns:a16="http://schemas.microsoft.com/office/drawing/2014/main" id="{E823225D-DA50-45A6-9BB1-E406D2E53BFB}"/>
              </a:ext>
            </a:extLst>
          </p:cNvPr>
          <p:cNvGrpSpPr/>
          <p:nvPr/>
        </p:nvGrpSpPr>
        <p:grpSpPr>
          <a:xfrm>
            <a:off x="5156889" y="4994122"/>
            <a:ext cx="572208" cy="430683"/>
            <a:chOff x="5686213" y="4717020"/>
            <a:chExt cx="572208" cy="430683"/>
          </a:xfrm>
        </p:grpSpPr>
        <p:sp>
          <p:nvSpPr>
            <p:cNvPr id="243" name="矩形 242">
              <a:extLst>
                <a:ext uri="{FF2B5EF4-FFF2-40B4-BE49-F238E27FC236}">
                  <a16:creationId xmlns:a16="http://schemas.microsoft.com/office/drawing/2014/main" id="{089B26F3-680F-4AD0-A978-45CFC2DACA0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4" name="文字方塊 243">
                  <a:extLst>
                    <a:ext uri="{FF2B5EF4-FFF2-40B4-BE49-F238E27FC236}">
                      <a16:creationId xmlns:a16="http://schemas.microsoft.com/office/drawing/2014/main" id="{7C45C3CF-1E04-4319-BA4B-1F73444D5AA0}"/>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4,2</m:t>
                            </m:r>
                          </m:sub>
                        </m:sSub>
                      </m:oMath>
                    </m:oMathPara>
                  </a14:m>
                  <a:endParaRPr lang="zh-TW" altLang="en-US" sz="2400" dirty="0"/>
                </a:p>
              </p:txBody>
            </p:sp>
          </mc:Choice>
          <mc:Fallback xmlns="">
            <p:sp>
              <p:nvSpPr>
                <p:cNvPr id="244" name="文字方塊 243">
                  <a:extLst>
                    <a:ext uri="{FF2B5EF4-FFF2-40B4-BE49-F238E27FC236}">
                      <a16:creationId xmlns:a16="http://schemas.microsoft.com/office/drawing/2014/main" id="{7C45C3CF-1E04-4319-BA4B-1F73444D5AA0}"/>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1"/>
                  <a:stretch>
                    <a:fillRect l="-7447" r="-4255" b="-11111"/>
                  </a:stretch>
                </a:blipFill>
              </p:spPr>
              <p:txBody>
                <a:bodyPr/>
                <a:lstStyle/>
                <a:p>
                  <a:r>
                    <a:rPr lang="zh-TW" altLang="en-US">
                      <a:noFill/>
                    </a:rPr>
                    <a:t> </a:t>
                  </a:r>
                </a:p>
              </p:txBody>
            </p:sp>
          </mc:Fallback>
        </mc:AlternateContent>
      </p:grpSp>
      <p:grpSp>
        <p:nvGrpSpPr>
          <p:cNvPr id="245" name="群組 244">
            <a:extLst>
              <a:ext uri="{FF2B5EF4-FFF2-40B4-BE49-F238E27FC236}">
                <a16:creationId xmlns:a16="http://schemas.microsoft.com/office/drawing/2014/main" id="{DE4D1741-EBFA-439D-AA33-2A80E5D0E3B6}"/>
              </a:ext>
            </a:extLst>
          </p:cNvPr>
          <p:cNvGrpSpPr/>
          <p:nvPr/>
        </p:nvGrpSpPr>
        <p:grpSpPr>
          <a:xfrm>
            <a:off x="5157257" y="5427036"/>
            <a:ext cx="572208" cy="430683"/>
            <a:chOff x="5686213" y="4717020"/>
            <a:chExt cx="572208" cy="430683"/>
          </a:xfrm>
        </p:grpSpPr>
        <p:sp>
          <p:nvSpPr>
            <p:cNvPr id="246" name="矩形 245">
              <a:extLst>
                <a:ext uri="{FF2B5EF4-FFF2-40B4-BE49-F238E27FC236}">
                  <a16:creationId xmlns:a16="http://schemas.microsoft.com/office/drawing/2014/main" id="{F78DF670-D629-4416-8F10-CC31BEB0A8F3}"/>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47" name="文字方塊 246">
                  <a:extLst>
                    <a:ext uri="{FF2B5EF4-FFF2-40B4-BE49-F238E27FC236}">
                      <a16:creationId xmlns:a16="http://schemas.microsoft.com/office/drawing/2014/main" id="{8A6C3B5D-AC3C-45C3-A70F-57BB03D9793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4,3</m:t>
                            </m:r>
                          </m:sub>
                        </m:sSub>
                      </m:oMath>
                    </m:oMathPara>
                  </a14:m>
                  <a:endParaRPr lang="zh-TW" altLang="en-US" sz="2400" dirty="0"/>
                </a:p>
              </p:txBody>
            </p:sp>
          </mc:Choice>
          <mc:Fallback xmlns="">
            <p:sp>
              <p:nvSpPr>
                <p:cNvPr id="247" name="文字方塊 246">
                  <a:extLst>
                    <a:ext uri="{FF2B5EF4-FFF2-40B4-BE49-F238E27FC236}">
                      <a16:creationId xmlns:a16="http://schemas.microsoft.com/office/drawing/2014/main" id="{8A6C3B5D-AC3C-45C3-A70F-57BB03D9793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2"/>
                  <a:stretch>
                    <a:fillRect l="-6383" r="-4255" b="-11111"/>
                  </a:stretch>
                </a:blipFill>
              </p:spPr>
              <p:txBody>
                <a:bodyPr/>
                <a:lstStyle/>
                <a:p>
                  <a:r>
                    <a:rPr lang="zh-TW" altLang="en-US">
                      <a:noFill/>
                    </a:rPr>
                    <a:t> </a:t>
                  </a:r>
                </a:p>
              </p:txBody>
            </p:sp>
          </mc:Fallback>
        </mc:AlternateContent>
      </p:grpSp>
      <p:grpSp>
        <p:nvGrpSpPr>
          <p:cNvPr id="248" name="群組 247">
            <a:extLst>
              <a:ext uri="{FF2B5EF4-FFF2-40B4-BE49-F238E27FC236}">
                <a16:creationId xmlns:a16="http://schemas.microsoft.com/office/drawing/2014/main" id="{3210AE8C-4962-4B5C-95CB-7588EA511410}"/>
              </a:ext>
            </a:extLst>
          </p:cNvPr>
          <p:cNvGrpSpPr/>
          <p:nvPr/>
        </p:nvGrpSpPr>
        <p:grpSpPr>
          <a:xfrm>
            <a:off x="5157593" y="5855262"/>
            <a:ext cx="572208" cy="430683"/>
            <a:chOff x="5686213" y="4717020"/>
            <a:chExt cx="572208" cy="430683"/>
          </a:xfrm>
        </p:grpSpPr>
        <p:sp>
          <p:nvSpPr>
            <p:cNvPr id="249" name="矩形 248">
              <a:extLst>
                <a:ext uri="{FF2B5EF4-FFF2-40B4-BE49-F238E27FC236}">
                  <a16:creationId xmlns:a16="http://schemas.microsoft.com/office/drawing/2014/main" id="{8D260FF3-FAB1-46CA-B9E9-34941DC3941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0" name="文字方塊 249">
                  <a:extLst>
                    <a:ext uri="{FF2B5EF4-FFF2-40B4-BE49-F238E27FC236}">
                      <a16:creationId xmlns:a16="http://schemas.microsoft.com/office/drawing/2014/main" id="{61C14693-DD39-414B-B523-393F92E9B13D}"/>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b="0" i="1" smtClean="0">
                                <a:latin typeface="Cambria Math" panose="02040503050406030204" pitchFamily="18" charset="0"/>
                              </a:rPr>
                              <m:t>4,4</m:t>
                            </m:r>
                          </m:sub>
                        </m:sSub>
                      </m:oMath>
                    </m:oMathPara>
                  </a14:m>
                  <a:endParaRPr lang="zh-TW" altLang="en-US" sz="2400" dirty="0"/>
                </a:p>
              </p:txBody>
            </p:sp>
          </mc:Choice>
          <mc:Fallback xmlns="">
            <p:sp>
              <p:nvSpPr>
                <p:cNvPr id="250" name="文字方塊 249">
                  <a:extLst>
                    <a:ext uri="{FF2B5EF4-FFF2-40B4-BE49-F238E27FC236}">
                      <a16:creationId xmlns:a16="http://schemas.microsoft.com/office/drawing/2014/main" id="{61C14693-DD39-414B-B523-393F92E9B13D}"/>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43"/>
                  <a:stretch>
                    <a:fillRect l="-6383" r="-4255" b="-937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51" name="文字方塊 250">
                <a:extLst>
                  <a:ext uri="{FF2B5EF4-FFF2-40B4-BE49-F238E27FC236}">
                    <a16:creationId xmlns:a16="http://schemas.microsoft.com/office/drawing/2014/main" id="{C729E611-09CE-4D71-864B-3B3D2D9CB42B}"/>
                  </a:ext>
                </a:extLst>
              </p:cNvPr>
              <p:cNvSpPr txBox="1"/>
              <p:nvPr/>
            </p:nvSpPr>
            <p:spPr>
              <a:xfrm>
                <a:off x="6534561" y="6290247"/>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𝐾</m:t>
                          </m:r>
                        </m:e>
                        <m:sup>
                          <m:r>
                            <a:rPr lang="en-US" altLang="zh-TW" sz="2800" b="0" i="1" smtClean="0">
                              <a:latin typeface="Cambria Math" panose="02040503050406030204" pitchFamily="18" charset="0"/>
                            </a:rPr>
                            <m:t>𝑇</m:t>
                          </m:r>
                        </m:sup>
                      </m:sSup>
                    </m:oMath>
                  </m:oMathPara>
                </a14:m>
                <a:endParaRPr lang="zh-TW" altLang="en-US" sz="2800" dirty="0"/>
              </a:p>
            </p:txBody>
          </p:sp>
        </mc:Choice>
        <mc:Fallback xmlns="">
          <p:sp>
            <p:nvSpPr>
              <p:cNvPr id="251" name="文字方塊 250">
                <a:extLst>
                  <a:ext uri="{FF2B5EF4-FFF2-40B4-BE49-F238E27FC236}">
                    <a16:creationId xmlns:a16="http://schemas.microsoft.com/office/drawing/2014/main" id="{C729E611-09CE-4D71-864B-3B3D2D9CB42B}"/>
                  </a:ext>
                </a:extLst>
              </p:cNvPr>
              <p:cNvSpPr txBox="1">
                <a:spLocks noRot="1" noChangeAspect="1" noMove="1" noResize="1" noEditPoints="1" noAdjustHandles="1" noChangeArrowheads="1" noChangeShapeType="1" noTextEdit="1"/>
              </p:cNvSpPr>
              <p:nvPr/>
            </p:nvSpPr>
            <p:spPr>
              <a:xfrm>
                <a:off x="6534561" y="6290247"/>
                <a:ext cx="334322" cy="430887"/>
              </a:xfrm>
              <a:prstGeom prst="rect">
                <a:avLst/>
              </a:prstGeom>
              <a:blipFill>
                <a:blip r:embed="rId44"/>
                <a:stretch>
                  <a:fillRect l="-37037" r="-51852" b="-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52" name="文字方塊 251">
                <a:extLst>
                  <a:ext uri="{FF2B5EF4-FFF2-40B4-BE49-F238E27FC236}">
                    <a16:creationId xmlns:a16="http://schemas.microsoft.com/office/drawing/2014/main" id="{EB7F88C0-EE68-4D14-B4AA-E3CB51899DFF}"/>
                  </a:ext>
                </a:extLst>
              </p:cNvPr>
              <p:cNvSpPr txBox="1"/>
              <p:nvPr/>
            </p:nvSpPr>
            <p:spPr>
              <a:xfrm>
                <a:off x="4425857" y="6290246"/>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𝐴</m:t>
                      </m:r>
                    </m:oMath>
                  </m:oMathPara>
                </a14:m>
                <a:endParaRPr lang="zh-TW" altLang="en-US" sz="2800" dirty="0"/>
              </a:p>
            </p:txBody>
          </p:sp>
        </mc:Choice>
        <mc:Fallback xmlns="">
          <p:sp>
            <p:nvSpPr>
              <p:cNvPr id="252" name="文字方塊 251">
                <a:extLst>
                  <a:ext uri="{FF2B5EF4-FFF2-40B4-BE49-F238E27FC236}">
                    <a16:creationId xmlns:a16="http://schemas.microsoft.com/office/drawing/2014/main" id="{EB7F88C0-EE68-4D14-B4AA-E3CB51899DFF}"/>
                  </a:ext>
                </a:extLst>
              </p:cNvPr>
              <p:cNvSpPr txBox="1">
                <a:spLocks noRot="1" noChangeAspect="1" noMove="1" noResize="1" noEditPoints="1" noAdjustHandles="1" noChangeArrowheads="1" noChangeShapeType="1" noTextEdit="1"/>
              </p:cNvSpPr>
              <p:nvPr/>
            </p:nvSpPr>
            <p:spPr>
              <a:xfrm>
                <a:off x="4425857" y="6290246"/>
                <a:ext cx="334322" cy="430887"/>
              </a:xfrm>
              <a:prstGeom prst="rect">
                <a:avLst/>
              </a:prstGeom>
              <a:blipFill>
                <a:blip r:embed="rId45"/>
                <a:stretch>
                  <a:fillRect l="-22222" r="-22222" b="-5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53" name="文字方塊 252">
                <a:extLst>
                  <a:ext uri="{FF2B5EF4-FFF2-40B4-BE49-F238E27FC236}">
                    <a16:creationId xmlns:a16="http://schemas.microsoft.com/office/drawing/2014/main" id="{90FE3C2C-8697-4DAD-AC8F-B8D4A0596BF4}"/>
                  </a:ext>
                </a:extLst>
              </p:cNvPr>
              <p:cNvSpPr txBox="1"/>
              <p:nvPr/>
            </p:nvSpPr>
            <p:spPr>
              <a:xfrm>
                <a:off x="7794534" y="5798713"/>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𝑄</m:t>
                      </m:r>
                    </m:oMath>
                  </m:oMathPara>
                </a14:m>
                <a:endParaRPr lang="zh-TW" altLang="en-US" sz="2800" dirty="0"/>
              </a:p>
            </p:txBody>
          </p:sp>
        </mc:Choice>
        <mc:Fallback xmlns="">
          <p:sp>
            <p:nvSpPr>
              <p:cNvPr id="253" name="文字方塊 252">
                <a:extLst>
                  <a:ext uri="{FF2B5EF4-FFF2-40B4-BE49-F238E27FC236}">
                    <a16:creationId xmlns:a16="http://schemas.microsoft.com/office/drawing/2014/main" id="{90FE3C2C-8697-4DAD-AC8F-B8D4A0596BF4}"/>
                  </a:ext>
                </a:extLst>
              </p:cNvPr>
              <p:cNvSpPr txBox="1">
                <a:spLocks noRot="1" noChangeAspect="1" noMove="1" noResize="1" noEditPoints="1" noAdjustHandles="1" noChangeArrowheads="1" noChangeShapeType="1" noTextEdit="1"/>
              </p:cNvSpPr>
              <p:nvPr/>
            </p:nvSpPr>
            <p:spPr>
              <a:xfrm>
                <a:off x="7794534" y="5798713"/>
                <a:ext cx="334322" cy="430887"/>
              </a:xfrm>
              <a:prstGeom prst="rect">
                <a:avLst/>
              </a:prstGeom>
              <a:blipFill>
                <a:blip r:embed="rId46"/>
                <a:stretch>
                  <a:fillRect l="-33333" r="-29630" b="-28571"/>
                </a:stretch>
              </a:blipFill>
            </p:spPr>
            <p:txBody>
              <a:bodyPr/>
              <a:lstStyle/>
              <a:p>
                <a:r>
                  <a:rPr lang="en-DE">
                    <a:noFill/>
                  </a:rPr>
                  <a:t> </a:t>
                </a:r>
              </a:p>
            </p:txBody>
          </p:sp>
        </mc:Fallback>
      </mc:AlternateContent>
      <p:grpSp>
        <p:nvGrpSpPr>
          <p:cNvPr id="254" name="群組 253">
            <a:extLst>
              <a:ext uri="{FF2B5EF4-FFF2-40B4-BE49-F238E27FC236}">
                <a16:creationId xmlns:a16="http://schemas.microsoft.com/office/drawing/2014/main" id="{65B421E7-A40D-4237-80D9-456A64F73CB4}"/>
              </a:ext>
            </a:extLst>
          </p:cNvPr>
          <p:cNvGrpSpPr/>
          <p:nvPr/>
        </p:nvGrpSpPr>
        <p:grpSpPr>
          <a:xfrm>
            <a:off x="7916671" y="5213893"/>
            <a:ext cx="715161" cy="540000"/>
            <a:chOff x="7174951" y="3803115"/>
            <a:chExt cx="715161" cy="540000"/>
          </a:xfrm>
        </p:grpSpPr>
        <p:sp>
          <p:nvSpPr>
            <p:cNvPr id="255" name="矩形 254">
              <a:extLst>
                <a:ext uri="{FF2B5EF4-FFF2-40B4-BE49-F238E27FC236}">
                  <a16:creationId xmlns:a16="http://schemas.microsoft.com/office/drawing/2014/main" id="{8C8882ED-7465-4F2E-B6FE-025CCFBC001B}"/>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6" name="文字方塊 255">
                  <a:extLst>
                    <a:ext uri="{FF2B5EF4-FFF2-40B4-BE49-F238E27FC236}">
                      <a16:creationId xmlns:a16="http://schemas.microsoft.com/office/drawing/2014/main" id="{8AE6D7F6-C5BB-46B5-B600-D5C3C53A58FD}"/>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256" name="文字方塊 255">
                  <a:extLst>
                    <a:ext uri="{FF2B5EF4-FFF2-40B4-BE49-F238E27FC236}">
                      <a16:creationId xmlns:a16="http://schemas.microsoft.com/office/drawing/2014/main" id="{8AE6D7F6-C5BB-46B5-B600-D5C3C53A58FD}"/>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47"/>
                  <a:stretch>
                    <a:fillRect b="-9211"/>
                  </a:stretch>
                </a:blipFill>
              </p:spPr>
              <p:txBody>
                <a:bodyPr/>
                <a:lstStyle/>
                <a:p>
                  <a:r>
                    <a:rPr lang="zh-TW" altLang="en-US">
                      <a:noFill/>
                    </a:rPr>
                    <a:t> </a:t>
                  </a:r>
                </a:p>
              </p:txBody>
            </p:sp>
          </mc:Fallback>
        </mc:AlternateContent>
      </p:grpSp>
      <p:grpSp>
        <p:nvGrpSpPr>
          <p:cNvPr id="257" name="群組 256">
            <a:extLst>
              <a:ext uri="{FF2B5EF4-FFF2-40B4-BE49-F238E27FC236}">
                <a16:creationId xmlns:a16="http://schemas.microsoft.com/office/drawing/2014/main" id="{B0CCADAD-91A1-46D6-BBD5-6D7070B7C3F7}"/>
              </a:ext>
            </a:extLst>
          </p:cNvPr>
          <p:cNvGrpSpPr/>
          <p:nvPr/>
        </p:nvGrpSpPr>
        <p:grpSpPr>
          <a:xfrm>
            <a:off x="8371556" y="5221257"/>
            <a:ext cx="715161" cy="540000"/>
            <a:chOff x="7174951" y="3803115"/>
            <a:chExt cx="715161" cy="540000"/>
          </a:xfrm>
        </p:grpSpPr>
        <p:sp>
          <p:nvSpPr>
            <p:cNvPr id="258" name="矩形 257">
              <a:extLst>
                <a:ext uri="{FF2B5EF4-FFF2-40B4-BE49-F238E27FC236}">
                  <a16:creationId xmlns:a16="http://schemas.microsoft.com/office/drawing/2014/main" id="{69884CDC-7394-4014-A848-239957B6BBD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59" name="文字方塊 258">
                  <a:extLst>
                    <a:ext uri="{FF2B5EF4-FFF2-40B4-BE49-F238E27FC236}">
                      <a16:creationId xmlns:a16="http://schemas.microsoft.com/office/drawing/2014/main" id="{D10EC73F-CAB7-4A6B-B5C2-B8ADAFBD07B0}"/>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259" name="文字方塊 258">
                  <a:extLst>
                    <a:ext uri="{FF2B5EF4-FFF2-40B4-BE49-F238E27FC236}">
                      <a16:creationId xmlns:a16="http://schemas.microsoft.com/office/drawing/2014/main" id="{D10EC73F-CAB7-4A6B-B5C2-B8ADAFBD07B0}"/>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48"/>
                  <a:stretch>
                    <a:fillRect b="-10526"/>
                  </a:stretch>
                </a:blipFill>
              </p:spPr>
              <p:txBody>
                <a:bodyPr/>
                <a:lstStyle/>
                <a:p>
                  <a:r>
                    <a:rPr lang="zh-TW" altLang="en-US">
                      <a:noFill/>
                    </a:rPr>
                    <a:t> </a:t>
                  </a:r>
                </a:p>
              </p:txBody>
            </p:sp>
          </mc:Fallback>
        </mc:AlternateContent>
      </p:grpSp>
      <p:sp>
        <p:nvSpPr>
          <p:cNvPr id="9" name="箭號: 向右 8">
            <a:extLst>
              <a:ext uri="{FF2B5EF4-FFF2-40B4-BE49-F238E27FC236}">
                <a16:creationId xmlns:a16="http://schemas.microsoft.com/office/drawing/2014/main" id="{CDF6358C-1B64-4397-BD23-23BAD4969642}"/>
              </a:ext>
            </a:extLst>
          </p:cNvPr>
          <p:cNvSpPr/>
          <p:nvPr/>
        </p:nvSpPr>
        <p:spPr>
          <a:xfrm flipH="1">
            <a:off x="2832697" y="5082391"/>
            <a:ext cx="515279" cy="6931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260" name="群組 259">
            <a:extLst>
              <a:ext uri="{FF2B5EF4-FFF2-40B4-BE49-F238E27FC236}">
                <a16:creationId xmlns:a16="http://schemas.microsoft.com/office/drawing/2014/main" id="{4D731875-22A8-4404-BD13-2B29959EBBAF}"/>
              </a:ext>
            </a:extLst>
          </p:cNvPr>
          <p:cNvGrpSpPr/>
          <p:nvPr/>
        </p:nvGrpSpPr>
        <p:grpSpPr>
          <a:xfrm>
            <a:off x="466234" y="4509120"/>
            <a:ext cx="565090" cy="430683"/>
            <a:chOff x="5686213" y="4717020"/>
            <a:chExt cx="565090" cy="430683"/>
          </a:xfrm>
        </p:grpSpPr>
        <p:sp>
          <p:nvSpPr>
            <p:cNvPr id="261" name="矩形 260">
              <a:extLst>
                <a:ext uri="{FF2B5EF4-FFF2-40B4-BE49-F238E27FC236}">
                  <a16:creationId xmlns:a16="http://schemas.microsoft.com/office/drawing/2014/main" id="{27D03E16-0745-4C61-99BB-CF4D59FFFA9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2" name="文字方塊 261">
                  <a:extLst>
                    <a:ext uri="{FF2B5EF4-FFF2-40B4-BE49-F238E27FC236}">
                      <a16:creationId xmlns:a16="http://schemas.microsoft.com/office/drawing/2014/main" id="{2230713A-0279-4B8B-8AF5-074BAFA77D8E}"/>
                    </a:ext>
                  </a:extLst>
                </p:cNvPr>
                <p:cNvSpPr txBox="1"/>
                <p:nvPr/>
              </p:nvSpPr>
              <p:spPr>
                <a:xfrm>
                  <a:off x="5686213" y="471702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b="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262" name="文字方塊 261">
                  <a:extLst>
                    <a:ext uri="{FF2B5EF4-FFF2-40B4-BE49-F238E27FC236}">
                      <a16:creationId xmlns:a16="http://schemas.microsoft.com/office/drawing/2014/main" id="{2230713A-0279-4B8B-8AF5-074BAFA77D8E}"/>
                    </a:ext>
                  </a:extLst>
                </p:cNvPr>
                <p:cNvSpPr txBox="1">
                  <a:spLocks noRot="1" noChangeAspect="1" noMove="1" noResize="1" noEditPoints="1" noAdjustHandles="1" noChangeArrowheads="1" noChangeShapeType="1" noTextEdit="1"/>
                </p:cNvSpPr>
                <p:nvPr/>
              </p:nvSpPr>
              <p:spPr>
                <a:xfrm>
                  <a:off x="5686213" y="4717020"/>
                  <a:ext cx="565090" cy="385555"/>
                </a:xfrm>
                <a:prstGeom prst="rect">
                  <a:avLst/>
                </a:prstGeom>
                <a:blipFill>
                  <a:blip r:embed="rId49"/>
                  <a:stretch>
                    <a:fillRect l="-6452" t="-14063" r="-26882" b="-9375"/>
                  </a:stretch>
                </a:blipFill>
              </p:spPr>
              <p:txBody>
                <a:bodyPr/>
                <a:lstStyle/>
                <a:p>
                  <a:r>
                    <a:rPr lang="zh-TW" altLang="en-US">
                      <a:noFill/>
                    </a:rPr>
                    <a:t> </a:t>
                  </a:r>
                </a:p>
              </p:txBody>
            </p:sp>
          </mc:Fallback>
        </mc:AlternateContent>
      </p:grpSp>
      <p:grpSp>
        <p:nvGrpSpPr>
          <p:cNvPr id="263" name="群組 262">
            <a:extLst>
              <a:ext uri="{FF2B5EF4-FFF2-40B4-BE49-F238E27FC236}">
                <a16:creationId xmlns:a16="http://schemas.microsoft.com/office/drawing/2014/main" id="{1017C076-CB95-4C23-96D8-2D1C84883D37}"/>
              </a:ext>
            </a:extLst>
          </p:cNvPr>
          <p:cNvGrpSpPr/>
          <p:nvPr/>
        </p:nvGrpSpPr>
        <p:grpSpPr>
          <a:xfrm>
            <a:off x="474943" y="4939803"/>
            <a:ext cx="565091" cy="430683"/>
            <a:chOff x="5686213" y="4717020"/>
            <a:chExt cx="565091" cy="430683"/>
          </a:xfrm>
        </p:grpSpPr>
        <p:sp>
          <p:nvSpPr>
            <p:cNvPr id="264" name="矩形 263">
              <a:extLst>
                <a:ext uri="{FF2B5EF4-FFF2-40B4-BE49-F238E27FC236}">
                  <a16:creationId xmlns:a16="http://schemas.microsoft.com/office/drawing/2014/main" id="{6130DA64-729C-47F4-8D7B-60C738C5A88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5" name="文字方塊 264">
                  <a:extLst>
                    <a:ext uri="{FF2B5EF4-FFF2-40B4-BE49-F238E27FC236}">
                      <a16:creationId xmlns:a16="http://schemas.microsoft.com/office/drawing/2014/main" id="{8ABCA2F8-E407-47F4-B7EA-FA62F8BE3F9B}"/>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265" name="文字方塊 264">
                  <a:extLst>
                    <a:ext uri="{FF2B5EF4-FFF2-40B4-BE49-F238E27FC236}">
                      <a16:creationId xmlns:a16="http://schemas.microsoft.com/office/drawing/2014/main" id="{8ABCA2F8-E407-47F4-B7EA-FA62F8BE3F9B}"/>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0"/>
                  <a:stretch>
                    <a:fillRect l="-7527" t="-14286" r="-25806" b="-11111"/>
                  </a:stretch>
                </a:blipFill>
              </p:spPr>
              <p:txBody>
                <a:bodyPr/>
                <a:lstStyle/>
                <a:p>
                  <a:r>
                    <a:rPr lang="zh-TW" altLang="en-US">
                      <a:noFill/>
                    </a:rPr>
                    <a:t> </a:t>
                  </a:r>
                </a:p>
              </p:txBody>
            </p:sp>
          </mc:Fallback>
        </mc:AlternateContent>
      </p:grpSp>
      <p:grpSp>
        <p:nvGrpSpPr>
          <p:cNvPr id="266" name="群組 265">
            <a:extLst>
              <a:ext uri="{FF2B5EF4-FFF2-40B4-BE49-F238E27FC236}">
                <a16:creationId xmlns:a16="http://schemas.microsoft.com/office/drawing/2014/main" id="{DDF842BA-8BEB-461B-9328-DFEAD4D70A82}"/>
              </a:ext>
            </a:extLst>
          </p:cNvPr>
          <p:cNvGrpSpPr/>
          <p:nvPr/>
        </p:nvGrpSpPr>
        <p:grpSpPr>
          <a:xfrm>
            <a:off x="475311" y="5372717"/>
            <a:ext cx="565091" cy="430683"/>
            <a:chOff x="5686213" y="4717020"/>
            <a:chExt cx="565091" cy="430683"/>
          </a:xfrm>
        </p:grpSpPr>
        <p:sp>
          <p:nvSpPr>
            <p:cNvPr id="267" name="矩形 266">
              <a:extLst>
                <a:ext uri="{FF2B5EF4-FFF2-40B4-BE49-F238E27FC236}">
                  <a16:creationId xmlns:a16="http://schemas.microsoft.com/office/drawing/2014/main" id="{F2F03E4D-6A71-485E-81C8-B1E118AFF55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8" name="文字方塊 267">
                  <a:extLst>
                    <a:ext uri="{FF2B5EF4-FFF2-40B4-BE49-F238E27FC236}">
                      <a16:creationId xmlns:a16="http://schemas.microsoft.com/office/drawing/2014/main" id="{9A81DEB5-1607-41A9-B458-055E57B6C851}"/>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268" name="文字方塊 267">
                  <a:extLst>
                    <a:ext uri="{FF2B5EF4-FFF2-40B4-BE49-F238E27FC236}">
                      <a16:creationId xmlns:a16="http://schemas.microsoft.com/office/drawing/2014/main" id="{9A81DEB5-1607-41A9-B458-055E57B6C851}"/>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1"/>
                  <a:stretch>
                    <a:fillRect l="-7527" t="-14286" r="-25806" b="-11111"/>
                  </a:stretch>
                </a:blipFill>
              </p:spPr>
              <p:txBody>
                <a:bodyPr/>
                <a:lstStyle/>
                <a:p>
                  <a:r>
                    <a:rPr lang="zh-TW" altLang="en-US">
                      <a:noFill/>
                    </a:rPr>
                    <a:t> </a:t>
                  </a:r>
                </a:p>
              </p:txBody>
            </p:sp>
          </mc:Fallback>
        </mc:AlternateContent>
      </p:grpSp>
      <p:grpSp>
        <p:nvGrpSpPr>
          <p:cNvPr id="269" name="群組 268">
            <a:extLst>
              <a:ext uri="{FF2B5EF4-FFF2-40B4-BE49-F238E27FC236}">
                <a16:creationId xmlns:a16="http://schemas.microsoft.com/office/drawing/2014/main" id="{920F006B-9365-4C68-9C11-782EA435D651}"/>
              </a:ext>
            </a:extLst>
          </p:cNvPr>
          <p:cNvGrpSpPr/>
          <p:nvPr/>
        </p:nvGrpSpPr>
        <p:grpSpPr>
          <a:xfrm>
            <a:off x="475647" y="5800943"/>
            <a:ext cx="565091" cy="430683"/>
            <a:chOff x="5686213" y="4717020"/>
            <a:chExt cx="565091" cy="430683"/>
          </a:xfrm>
        </p:grpSpPr>
        <p:sp>
          <p:nvSpPr>
            <p:cNvPr id="270" name="矩形 269">
              <a:extLst>
                <a:ext uri="{FF2B5EF4-FFF2-40B4-BE49-F238E27FC236}">
                  <a16:creationId xmlns:a16="http://schemas.microsoft.com/office/drawing/2014/main" id="{6A52DFFF-40C2-40C5-9EDD-C19772FF212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1" name="文字方塊 270">
                  <a:extLst>
                    <a:ext uri="{FF2B5EF4-FFF2-40B4-BE49-F238E27FC236}">
                      <a16:creationId xmlns:a16="http://schemas.microsoft.com/office/drawing/2014/main" id="{0B818BFE-7F88-4294-A527-966D7E4869E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271" name="文字方塊 270">
                  <a:extLst>
                    <a:ext uri="{FF2B5EF4-FFF2-40B4-BE49-F238E27FC236}">
                      <a16:creationId xmlns:a16="http://schemas.microsoft.com/office/drawing/2014/main" id="{0B818BFE-7F88-4294-A527-966D7E4869E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52"/>
                  <a:stretch>
                    <a:fillRect l="-6452" t="-14063" r="-26882" b="-9375"/>
                  </a:stretch>
                </a:blipFill>
              </p:spPr>
              <p:txBody>
                <a:bodyPr/>
                <a:lstStyle/>
                <a:p>
                  <a:r>
                    <a:rPr lang="zh-TW" altLang="en-US">
                      <a:noFill/>
                    </a:rPr>
                    <a:t> </a:t>
                  </a:r>
                </a:p>
              </p:txBody>
            </p:sp>
          </mc:Fallback>
        </mc:AlternateContent>
      </p:grpSp>
      <p:grpSp>
        <p:nvGrpSpPr>
          <p:cNvPr id="272" name="群組 271">
            <a:extLst>
              <a:ext uri="{FF2B5EF4-FFF2-40B4-BE49-F238E27FC236}">
                <a16:creationId xmlns:a16="http://schemas.microsoft.com/office/drawing/2014/main" id="{26FB575F-7BB2-4F74-893E-75E2245053D9}"/>
              </a:ext>
            </a:extLst>
          </p:cNvPr>
          <p:cNvGrpSpPr/>
          <p:nvPr/>
        </p:nvGrpSpPr>
        <p:grpSpPr>
          <a:xfrm>
            <a:off x="1039341" y="4524014"/>
            <a:ext cx="572208" cy="430683"/>
            <a:chOff x="5686213" y="4717020"/>
            <a:chExt cx="572208" cy="430683"/>
          </a:xfrm>
        </p:grpSpPr>
        <p:sp>
          <p:nvSpPr>
            <p:cNvPr id="273" name="矩形 272">
              <a:extLst>
                <a:ext uri="{FF2B5EF4-FFF2-40B4-BE49-F238E27FC236}">
                  <a16:creationId xmlns:a16="http://schemas.microsoft.com/office/drawing/2014/main" id="{B9E20F3C-6B2E-4B69-BE07-BC8DF122327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4" name="文字方塊 273">
                  <a:extLst>
                    <a:ext uri="{FF2B5EF4-FFF2-40B4-BE49-F238E27FC236}">
                      <a16:creationId xmlns:a16="http://schemas.microsoft.com/office/drawing/2014/main" id="{88F6A0E3-EE5E-4D13-B172-9CDA97593E4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274" name="文字方塊 273">
                  <a:extLst>
                    <a:ext uri="{FF2B5EF4-FFF2-40B4-BE49-F238E27FC236}">
                      <a16:creationId xmlns:a16="http://schemas.microsoft.com/office/drawing/2014/main" id="{88F6A0E3-EE5E-4D13-B172-9CDA97593E4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3"/>
                  <a:stretch>
                    <a:fillRect l="-6383" t="-15873" r="-25532" b="-11111"/>
                  </a:stretch>
                </a:blipFill>
              </p:spPr>
              <p:txBody>
                <a:bodyPr/>
                <a:lstStyle/>
                <a:p>
                  <a:r>
                    <a:rPr lang="zh-TW" altLang="en-US">
                      <a:noFill/>
                    </a:rPr>
                    <a:t> </a:t>
                  </a:r>
                </a:p>
              </p:txBody>
            </p:sp>
          </mc:Fallback>
        </mc:AlternateContent>
      </p:grpSp>
      <p:grpSp>
        <p:nvGrpSpPr>
          <p:cNvPr id="275" name="群組 274">
            <a:extLst>
              <a:ext uri="{FF2B5EF4-FFF2-40B4-BE49-F238E27FC236}">
                <a16:creationId xmlns:a16="http://schemas.microsoft.com/office/drawing/2014/main" id="{CBEEB759-E85D-4373-BAB3-AA990E7F9C86}"/>
              </a:ext>
            </a:extLst>
          </p:cNvPr>
          <p:cNvGrpSpPr/>
          <p:nvPr/>
        </p:nvGrpSpPr>
        <p:grpSpPr>
          <a:xfrm>
            <a:off x="1048050" y="4954697"/>
            <a:ext cx="572208" cy="430683"/>
            <a:chOff x="5686213" y="4717020"/>
            <a:chExt cx="572208" cy="430683"/>
          </a:xfrm>
        </p:grpSpPr>
        <p:sp>
          <p:nvSpPr>
            <p:cNvPr id="276" name="矩形 275">
              <a:extLst>
                <a:ext uri="{FF2B5EF4-FFF2-40B4-BE49-F238E27FC236}">
                  <a16:creationId xmlns:a16="http://schemas.microsoft.com/office/drawing/2014/main" id="{7111B8A4-E1FC-494F-BB89-C7EA9ADCB9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7" name="文字方塊 276">
                  <a:extLst>
                    <a:ext uri="{FF2B5EF4-FFF2-40B4-BE49-F238E27FC236}">
                      <a16:creationId xmlns:a16="http://schemas.microsoft.com/office/drawing/2014/main" id="{FB82C5AB-0977-4953-A433-C5CAE15703B5}"/>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277" name="文字方塊 276">
                  <a:extLst>
                    <a:ext uri="{FF2B5EF4-FFF2-40B4-BE49-F238E27FC236}">
                      <a16:creationId xmlns:a16="http://schemas.microsoft.com/office/drawing/2014/main" id="{FB82C5AB-0977-4953-A433-C5CAE15703B5}"/>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4"/>
                  <a:stretch>
                    <a:fillRect l="-7447" t="-15873" r="-24468" b="-11111"/>
                  </a:stretch>
                </a:blipFill>
              </p:spPr>
              <p:txBody>
                <a:bodyPr/>
                <a:lstStyle/>
                <a:p>
                  <a:r>
                    <a:rPr lang="zh-TW" altLang="en-US">
                      <a:noFill/>
                    </a:rPr>
                    <a:t> </a:t>
                  </a:r>
                </a:p>
              </p:txBody>
            </p:sp>
          </mc:Fallback>
        </mc:AlternateContent>
      </p:grpSp>
      <p:grpSp>
        <p:nvGrpSpPr>
          <p:cNvPr id="278" name="群組 277">
            <a:extLst>
              <a:ext uri="{FF2B5EF4-FFF2-40B4-BE49-F238E27FC236}">
                <a16:creationId xmlns:a16="http://schemas.microsoft.com/office/drawing/2014/main" id="{2192E5C2-B089-4464-807A-325A07BCF9E5}"/>
              </a:ext>
            </a:extLst>
          </p:cNvPr>
          <p:cNvGrpSpPr/>
          <p:nvPr/>
        </p:nvGrpSpPr>
        <p:grpSpPr>
          <a:xfrm>
            <a:off x="1048418" y="5387611"/>
            <a:ext cx="572208" cy="430683"/>
            <a:chOff x="5686213" y="4717020"/>
            <a:chExt cx="572208" cy="430683"/>
          </a:xfrm>
        </p:grpSpPr>
        <p:sp>
          <p:nvSpPr>
            <p:cNvPr id="279" name="矩形 278">
              <a:extLst>
                <a:ext uri="{FF2B5EF4-FFF2-40B4-BE49-F238E27FC236}">
                  <a16:creationId xmlns:a16="http://schemas.microsoft.com/office/drawing/2014/main" id="{28AABCA9-EA4E-4F55-967B-5F28369109CB}"/>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0" name="文字方塊 279">
                  <a:extLst>
                    <a:ext uri="{FF2B5EF4-FFF2-40B4-BE49-F238E27FC236}">
                      <a16:creationId xmlns:a16="http://schemas.microsoft.com/office/drawing/2014/main" id="{013A88F1-396A-4043-ADAF-B252DEC9E12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280" name="文字方塊 279">
                  <a:extLst>
                    <a:ext uri="{FF2B5EF4-FFF2-40B4-BE49-F238E27FC236}">
                      <a16:creationId xmlns:a16="http://schemas.microsoft.com/office/drawing/2014/main" id="{013A88F1-396A-4043-ADAF-B252DEC9E12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5"/>
                  <a:stretch>
                    <a:fillRect l="-7447" t="-15873" r="-24468" b="-11111"/>
                  </a:stretch>
                </a:blipFill>
              </p:spPr>
              <p:txBody>
                <a:bodyPr/>
                <a:lstStyle/>
                <a:p>
                  <a:r>
                    <a:rPr lang="zh-TW" altLang="en-US">
                      <a:noFill/>
                    </a:rPr>
                    <a:t> </a:t>
                  </a:r>
                </a:p>
              </p:txBody>
            </p:sp>
          </mc:Fallback>
        </mc:AlternateContent>
      </p:grpSp>
      <p:grpSp>
        <p:nvGrpSpPr>
          <p:cNvPr id="281" name="群組 280">
            <a:extLst>
              <a:ext uri="{FF2B5EF4-FFF2-40B4-BE49-F238E27FC236}">
                <a16:creationId xmlns:a16="http://schemas.microsoft.com/office/drawing/2014/main" id="{5ABF2D0A-EA5A-42AE-B722-ABD69FDC79D1}"/>
              </a:ext>
            </a:extLst>
          </p:cNvPr>
          <p:cNvGrpSpPr/>
          <p:nvPr/>
        </p:nvGrpSpPr>
        <p:grpSpPr>
          <a:xfrm>
            <a:off x="1048754" y="5815837"/>
            <a:ext cx="572208" cy="430683"/>
            <a:chOff x="5686213" y="4717020"/>
            <a:chExt cx="572208" cy="430683"/>
          </a:xfrm>
        </p:grpSpPr>
        <p:sp>
          <p:nvSpPr>
            <p:cNvPr id="282" name="矩形 281">
              <a:extLst>
                <a:ext uri="{FF2B5EF4-FFF2-40B4-BE49-F238E27FC236}">
                  <a16:creationId xmlns:a16="http://schemas.microsoft.com/office/drawing/2014/main" id="{17B1D922-685A-4BEB-AD6C-7DD71A0268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3" name="文字方塊 282">
                  <a:extLst>
                    <a:ext uri="{FF2B5EF4-FFF2-40B4-BE49-F238E27FC236}">
                      <a16:creationId xmlns:a16="http://schemas.microsoft.com/office/drawing/2014/main" id="{A85D3605-93FC-48E7-B084-4D33CFCBF07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283" name="文字方塊 282">
                  <a:extLst>
                    <a:ext uri="{FF2B5EF4-FFF2-40B4-BE49-F238E27FC236}">
                      <a16:creationId xmlns:a16="http://schemas.microsoft.com/office/drawing/2014/main" id="{A85D3605-93FC-48E7-B084-4D33CFCBF07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6"/>
                  <a:stretch>
                    <a:fillRect l="-6383" t="-15873" r="-25532" b="-11111"/>
                  </a:stretch>
                </a:blipFill>
              </p:spPr>
              <p:txBody>
                <a:bodyPr/>
                <a:lstStyle/>
                <a:p>
                  <a:r>
                    <a:rPr lang="zh-TW" altLang="en-US">
                      <a:noFill/>
                    </a:rPr>
                    <a:t> </a:t>
                  </a:r>
                </a:p>
              </p:txBody>
            </p:sp>
          </mc:Fallback>
        </mc:AlternateContent>
      </p:grpSp>
      <p:grpSp>
        <p:nvGrpSpPr>
          <p:cNvPr id="284" name="群組 283">
            <a:extLst>
              <a:ext uri="{FF2B5EF4-FFF2-40B4-BE49-F238E27FC236}">
                <a16:creationId xmlns:a16="http://schemas.microsoft.com/office/drawing/2014/main" id="{025CBAA7-0F1E-4B64-9265-91AA6FCF5A8E}"/>
              </a:ext>
            </a:extLst>
          </p:cNvPr>
          <p:cNvGrpSpPr/>
          <p:nvPr/>
        </p:nvGrpSpPr>
        <p:grpSpPr>
          <a:xfrm>
            <a:off x="1615321" y="4509120"/>
            <a:ext cx="572208" cy="430683"/>
            <a:chOff x="5686213" y="4717020"/>
            <a:chExt cx="572208" cy="430683"/>
          </a:xfrm>
        </p:grpSpPr>
        <p:sp>
          <p:nvSpPr>
            <p:cNvPr id="285" name="矩形 284">
              <a:extLst>
                <a:ext uri="{FF2B5EF4-FFF2-40B4-BE49-F238E27FC236}">
                  <a16:creationId xmlns:a16="http://schemas.microsoft.com/office/drawing/2014/main" id="{CEACD89C-9A13-44E1-850A-B1DE2CDC4CC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6" name="文字方塊 285">
                  <a:extLst>
                    <a:ext uri="{FF2B5EF4-FFF2-40B4-BE49-F238E27FC236}">
                      <a16:creationId xmlns:a16="http://schemas.microsoft.com/office/drawing/2014/main" id="{4303DBAB-FBB6-4426-8BD9-DE2BE566FBA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3,1</m:t>
                            </m:r>
                          </m:sub>
                        </m:sSub>
                      </m:oMath>
                    </m:oMathPara>
                  </a14:m>
                  <a:endParaRPr lang="zh-TW" altLang="en-US" sz="2400" dirty="0"/>
                </a:p>
              </p:txBody>
            </p:sp>
          </mc:Choice>
          <mc:Fallback xmlns="">
            <p:sp>
              <p:nvSpPr>
                <p:cNvPr id="286" name="文字方塊 285">
                  <a:extLst>
                    <a:ext uri="{FF2B5EF4-FFF2-40B4-BE49-F238E27FC236}">
                      <a16:creationId xmlns:a16="http://schemas.microsoft.com/office/drawing/2014/main" id="{4303DBAB-FBB6-4426-8BD9-DE2BE566FBA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7"/>
                  <a:stretch>
                    <a:fillRect l="-7447" t="-14063" r="-24468" b="-9375"/>
                  </a:stretch>
                </a:blipFill>
              </p:spPr>
              <p:txBody>
                <a:bodyPr/>
                <a:lstStyle/>
                <a:p>
                  <a:r>
                    <a:rPr lang="zh-TW" altLang="en-US">
                      <a:noFill/>
                    </a:rPr>
                    <a:t> </a:t>
                  </a:r>
                </a:p>
              </p:txBody>
            </p:sp>
          </mc:Fallback>
        </mc:AlternateContent>
      </p:grpSp>
      <p:grpSp>
        <p:nvGrpSpPr>
          <p:cNvPr id="287" name="群組 286">
            <a:extLst>
              <a:ext uri="{FF2B5EF4-FFF2-40B4-BE49-F238E27FC236}">
                <a16:creationId xmlns:a16="http://schemas.microsoft.com/office/drawing/2014/main" id="{6746C3F2-9D39-4A74-8A2D-CEA9879AFD7B}"/>
              </a:ext>
            </a:extLst>
          </p:cNvPr>
          <p:cNvGrpSpPr/>
          <p:nvPr/>
        </p:nvGrpSpPr>
        <p:grpSpPr>
          <a:xfrm>
            <a:off x="1624030" y="4939803"/>
            <a:ext cx="572208" cy="430683"/>
            <a:chOff x="5686213" y="4717020"/>
            <a:chExt cx="572208" cy="430683"/>
          </a:xfrm>
        </p:grpSpPr>
        <p:sp>
          <p:nvSpPr>
            <p:cNvPr id="288" name="矩形 287">
              <a:extLst>
                <a:ext uri="{FF2B5EF4-FFF2-40B4-BE49-F238E27FC236}">
                  <a16:creationId xmlns:a16="http://schemas.microsoft.com/office/drawing/2014/main" id="{B0FFA815-DC7B-465A-8578-4961FC239C1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2437486D-CE51-411B-B47E-CA2617EAE73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3,2</m:t>
                            </m:r>
                          </m:sub>
                        </m:sSub>
                      </m:oMath>
                    </m:oMathPara>
                  </a14:m>
                  <a:endParaRPr lang="zh-TW" altLang="en-US" sz="2400" dirty="0"/>
                </a:p>
              </p:txBody>
            </p:sp>
          </mc:Choice>
          <mc:Fallback xmlns="">
            <p:sp>
              <p:nvSpPr>
                <p:cNvPr id="289" name="文字方塊 288">
                  <a:extLst>
                    <a:ext uri="{FF2B5EF4-FFF2-40B4-BE49-F238E27FC236}">
                      <a16:creationId xmlns:a16="http://schemas.microsoft.com/office/drawing/2014/main" id="{2437486D-CE51-411B-B47E-CA2617EAE73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8"/>
                  <a:stretch>
                    <a:fillRect l="-6383" t="-14286" r="-25532" b="-11111"/>
                  </a:stretch>
                </a:blipFill>
              </p:spPr>
              <p:txBody>
                <a:bodyPr/>
                <a:lstStyle/>
                <a:p>
                  <a:r>
                    <a:rPr lang="zh-TW" altLang="en-US">
                      <a:noFill/>
                    </a:rPr>
                    <a:t> </a:t>
                  </a:r>
                </a:p>
              </p:txBody>
            </p:sp>
          </mc:Fallback>
        </mc:AlternateContent>
      </p:grpSp>
      <p:grpSp>
        <p:nvGrpSpPr>
          <p:cNvPr id="290" name="群組 289">
            <a:extLst>
              <a:ext uri="{FF2B5EF4-FFF2-40B4-BE49-F238E27FC236}">
                <a16:creationId xmlns:a16="http://schemas.microsoft.com/office/drawing/2014/main" id="{63C6F2D7-2EDA-45ED-81C5-F9F9CE56929D}"/>
              </a:ext>
            </a:extLst>
          </p:cNvPr>
          <p:cNvGrpSpPr/>
          <p:nvPr/>
        </p:nvGrpSpPr>
        <p:grpSpPr>
          <a:xfrm>
            <a:off x="1624398" y="5372717"/>
            <a:ext cx="572208" cy="430683"/>
            <a:chOff x="5686213" y="4717020"/>
            <a:chExt cx="572208" cy="430683"/>
          </a:xfrm>
        </p:grpSpPr>
        <p:sp>
          <p:nvSpPr>
            <p:cNvPr id="291" name="矩形 290">
              <a:extLst>
                <a:ext uri="{FF2B5EF4-FFF2-40B4-BE49-F238E27FC236}">
                  <a16:creationId xmlns:a16="http://schemas.microsoft.com/office/drawing/2014/main" id="{569812F1-960B-4D5F-AD62-8A1062D89BA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2" name="文字方塊 291">
                  <a:extLst>
                    <a:ext uri="{FF2B5EF4-FFF2-40B4-BE49-F238E27FC236}">
                      <a16:creationId xmlns:a16="http://schemas.microsoft.com/office/drawing/2014/main" id="{A986160E-7A90-4CA5-9C0F-0F92BE26B7B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3,3</m:t>
                            </m:r>
                          </m:sub>
                        </m:sSub>
                      </m:oMath>
                    </m:oMathPara>
                  </a14:m>
                  <a:endParaRPr lang="zh-TW" altLang="en-US" sz="2400" dirty="0"/>
                </a:p>
              </p:txBody>
            </p:sp>
          </mc:Choice>
          <mc:Fallback xmlns="">
            <p:sp>
              <p:nvSpPr>
                <p:cNvPr id="292" name="文字方塊 291">
                  <a:extLst>
                    <a:ext uri="{FF2B5EF4-FFF2-40B4-BE49-F238E27FC236}">
                      <a16:creationId xmlns:a16="http://schemas.microsoft.com/office/drawing/2014/main" id="{A986160E-7A90-4CA5-9C0F-0F92BE26B7B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59"/>
                  <a:stretch>
                    <a:fillRect l="-6383" t="-14286" r="-25532" b="-11111"/>
                  </a:stretch>
                </a:blipFill>
              </p:spPr>
              <p:txBody>
                <a:bodyPr/>
                <a:lstStyle/>
                <a:p>
                  <a:r>
                    <a:rPr lang="zh-TW" altLang="en-US">
                      <a:noFill/>
                    </a:rPr>
                    <a:t> </a:t>
                  </a:r>
                </a:p>
              </p:txBody>
            </p:sp>
          </mc:Fallback>
        </mc:AlternateContent>
      </p:grpSp>
      <p:grpSp>
        <p:nvGrpSpPr>
          <p:cNvPr id="293" name="群組 292">
            <a:extLst>
              <a:ext uri="{FF2B5EF4-FFF2-40B4-BE49-F238E27FC236}">
                <a16:creationId xmlns:a16="http://schemas.microsoft.com/office/drawing/2014/main" id="{FCABBF43-946D-4B28-A31B-98334DFB36C6}"/>
              </a:ext>
            </a:extLst>
          </p:cNvPr>
          <p:cNvGrpSpPr/>
          <p:nvPr/>
        </p:nvGrpSpPr>
        <p:grpSpPr>
          <a:xfrm>
            <a:off x="1624734" y="5800943"/>
            <a:ext cx="572208" cy="430683"/>
            <a:chOff x="5686213" y="4717020"/>
            <a:chExt cx="572208" cy="430683"/>
          </a:xfrm>
        </p:grpSpPr>
        <p:sp>
          <p:nvSpPr>
            <p:cNvPr id="294" name="矩形 293">
              <a:extLst>
                <a:ext uri="{FF2B5EF4-FFF2-40B4-BE49-F238E27FC236}">
                  <a16:creationId xmlns:a16="http://schemas.microsoft.com/office/drawing/2014/main" id="{DEA49DFC-489C-44C3-B9CA-E9D4A0F3FF0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5" name="文字方塊 294">
                  <a:extLst>
                    <a:ext uri="{FF2B5EF4-FFF2-40B4-BE49-F238E27FC236}">
                      <a16:creationId xmlns:a16="http://schemas.microsoft.com/office/drawing/2014/main" id="{9A2D2BED-3373-4657-B7BD-9107DD55D97C}"/>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3,4</m:t>
                            </m:r>
                          </m:sub>
                        </m:sSub>
                      </m:oMath>
                    </m:oMathPara>
                  </a14:m>
                  <a:endParaRPr lang="zh-TW" altLang="en-US" sz="2400" dirty="0"/>
                </a:p>
              </p:txBody>
            </p:sp>
          </mc:Choice>
          <mc:Fallback xmlns="">
            <p:sp>
              <p:nvSpPr>
                <p:cNvPr id="295" name="文字方塊 294">
                  <a:extLst>
                    <a:ext uri="{FF2B5EF4-FFF2-40B4-BE49-F238E27FC236}">
                      <a16:creationId xmlns:a16="http://schemas.microsoft.com/office/drawing/2014/main" id="{9A2D2BED-3373-4657-B7BD-9107DD55D97C}"/>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0"/>
                  <a:stretch>
                    <a:fillRect l="-7527" t="-14063" r="-25806" b="-9375"/>
                  </a:stretch>
                </a:blipFill>
              </p:spPr>
              <p:txBody>
                <a:bodyPr/>
                <a:lstStyle/>
                <a:p>
                  <a:r>
                    <a:rPr lang="zh-TW" altLang="en-US">
                      <a:noFill/>
                    </a:rPr>
                    <a:t> </a:t>
                  </a:r>
                </a:p>
              </p:txBody>
            </p:sp>
          </mc:Fallback>
        </mc:AlternateContent>
      </p:grpSp>
      <p:grpSp>
        <p:nvGrpSpPr>
          <p:cNvPr id="296" name="群組 295">
            <a:extLst>
              <a:ext uri="{FF2B5EF4-FFF2-40B4-BE49-F238E27FC236}">
                <a16:creationId xmlns:a16="http://schemas.microsoft.com/office/drawing/2014/main" id="{C546E5B8-59ED-4DC0-84AE-C63A54529FD7}"/>
              </a:ext>
            </a:extLst>
          </p:cNvPr>
          <p:cNvGrpSpPr/>
          <p:nvPr/>
        </p:nvGrpSpPr>
        <p:grpSpPr>
          <a:xfrm>
            <a:off x="2172114" y="4535231"/>
            <a:ext cx="572208" cy="430683"/>
            <a:chOff x="5686213" y="4717020"/>
            <a:chExt cx="572208" cy="430683"/>
          </a:xfrm>
        </p:grpSpPr>
        <p:sp>
          <p:nvSpPr>
            <p:cNvPr id="297" name="矩形 296">
              <a:extLst>
                <a:ext uri="{FF2B5EF4-FFF2-40B4-BE49-F238E27FC236}">
                  <a16:creationId xmlns:a16="http://schemas.microsoft.com/office/drawing/2014/main" id="{21382CDF-51EA-40A7-AFCD-F60D5217A45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8" name="文字方塊 297">
                  <a:extLst>
                    <a:ext uri="{FF2B5EF4-FFF2-40B4-BE49-F238E27FC236}">
                      <a16:creationId xmlns:a16="http://schemas.microsoft.com/office/drawing/2014/main" id="{B69F3DD9-4D8E-4D0B-A5FF-8E221309AE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4,1</m:t>
                            </m:r>
                          </m:sub>
                        </m:sSub>
                      </m:oMath>
                    </m:oMathPara>
                  </a14:m>
                  <a:endParaRPr lang="zh-TW" altLang="en-US" sz="2400" dirty="0"/>
                </a:p>
              </p:txBody>
            </p:sp>
          </mc:Choice>
          <mc:Fallback xmlns="">
            <p:sp>
              <p:nvSpPr>
                <p:cNvPr id="298" name="文字方塊 297">
                  <a:extLst>
                    <a:ext uri="{FF2B5EF4-FFF2-40B4-BE49-F238E27FC236}">
                      <a16:creationId xmlns:a16="http://schemas.microsoft.com/office/drawing/2014/main" id="{B69F3DD9-4D8E-4D0B-A5FF-8E221309AE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1"/>
                  <a:stretch>
                    <a:fillRect l="-6383" t="-15873" r="-25532" b="-11111"/>
                  </a:stretch>
                </a:blipFill>
              </p:spPr>
              <p:txBody>
                <a:bodyPr/>
                <a:lstStyle/>
                <a:p>
                  <a:r>
                    <a:rPr lang="zh-TW" altLang="en-US">
                      <a:noFill/>
                    </a:rPr>
                    <a:t> </a:t>
                  </a:r>
                </a:p>
              </p:txBody>
            </p:sp>
          </mc:Fallback>
        </mc:AlternateContent>
      </p:grpSp>
      <p:grpSp>
        <p:nvGrpSpPr>
          <p:cNvPr id="299" name="群組 298">
            <a:extLst>
              <a:ext uri="{FF2B5EF4-FFF2-40B4-BE49-F238E27FC236}">
                <a16:creationId xmlns:a16="http://schemas.microsoft.com/office/drawing/2014/main" id="{520556E1-4271-4677-B915-909E489C8BB2}"/>
              </a:ext>
            </a:extLst>
          </p:cNvPr>
          <p:cNvGrpSpPr/>
          <p:nvPr/>
        </p:nvGrpSpPr>
        <p:grpSpPr>
          <a:xfrm>
            <a:off x="2180823" y="4965914"/>
            <a:ext cx="572208" cy="430683"/>
            <a:chOff x="5686213" y="4717020"/>
            <a:chExt cx="572208" cy="430683"/>
          </a:xfrm>
        </p:grpSpPr>
        <p:sp>
          <p:nvSpPr>
            <p:cNvPr id="300" name="矩形 299">
              <a:extLst>
                <a:ext uri="{FF2B5EF4-FFF2-40B4-BE49-F238E27FC236}">
                  <a16:creationId xmlns:a16="http://schemas.microsoft.com/office/drawing/2014/main" id="{53943D55-257C-438D-84B6-312D2BD28D8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1" name="文字方塊 300">
                  <a:extLst>
                    <a:ext uri="{FF2B5EF4-FFF2-40B4-BE49-F238E27FC236}">
                      <a16:creationId xmlns:a16="http://schemas.microsoft.com/office/drawing/2014/main" id="{A3C4069D-3F07-4439-9A51-6E6CB39EDE9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4,2</m:t>
                            </m:r>
                          </m:sub>
                        </m:sSub>
                      </m:oMath>
                    </m:oMathPara>
                  </a14:m>
                  <a:endParaRPr lang="zh-TW" altLang="en-US" sz="2400" dirty="0"/>
                </a:p>
              </p:txBody>
            </p:sp>
          </mc:Choice>
          <mc:Fallback xmlns="">
            <p:sp>
              <p:nvSpPr>
                <p:cNvPr id="301" name="文字方塊 300">
                  <a:extLst>
                    <a:ext uri="{FF2B5EF4-FFF2-40B4-BE49-F238E27FC236}">
                      <a16:creationId xmlns:a16="http://schemas.microsoft.com/office/drawing/2014/main" id="{A3C4069D-3F07-4439-9A51-6E6CB39EDE9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2"/>
                  <a:stretch>
                    <a:fillRect l="-7447" t="-14063" r="-24468" b="-9375"/>
                  </a:stretch>
                </a:blipFill>
              </p:spPr>
              <p:txBody>
                <a:bodyPr/>
                <a:lstStyle/>
                <a:p>
                  <a:r>
                    <a:rPr lang="zh-TW" altLang="en-US">
                      <a:noFill/>
                    </a:rPr>
                    <a:t> </a:t>
                  </a:r>
                </a:p>
              </p:txBody>
            </p:sp>
          </mc:Fallback>
        </mc:AlternateContent>
      </p:grpSp>
      <p:grpSp>
        <p:nvGrpSpPr>
          <p:cNvPr id="302" name="群組 301">
            <a:extLst>
              <a:ext uri="{FF2B5EF4-FFF2-40B4-BE49-F238E27FC236}">
                <a16:creationId xmlns:a16="http://schemas.microsoft.com/office/drawing/2014/main" id="{E8FC0276-630A-40A2-84CC-785E0372C762}"/>
              </a:ext>
            </a:extLst>
          </p:cNvPr>
          <p:cNvGrpSpPr/>
          <p:nvPr/>
        </p:nvGrpSpPr>
        <p:grpSpPr>
          <a:xfrm>
            <a:off x="2181191" y="5398828"/>
            <a:ext cx="572208" cy="430683"/>
            <a:chOff x="5686213" y="4717020"/>
            <a:chExt cx="572208" cy="430683"/>
          </a:xfrm>
        </p:grpSpPr>
        <p:sp>
          <p:nvSpPr>
            <p:cNvPr id="303" name="矩形 302">
              <a:extLst>
                <a:ext uri="{FF2B5EF4-FFF2-40B4-BE49-F238E27FC236}">
                  <a16:creationId xmlns:a16="http://schemas.microsoft.com/office/drawing/2014/main" id="{E6095060-163A-4931-996E-DBF50C00EEF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4" name="文字方塊 303">
                  <a:extLst>
                    <a:ext uri="{FF2B5EF4-FFF2-40B4-BE49-F238E27FC236}">
                      <a16:creationId xmlns:a16="http://schemas.microsoft.com/office/drawing/2014/main" id="{9ADE15F2-02D2-4623-B907-D658AF735C1B}"/>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4,3</m:t>
                            </m:r>
                          </m:sub>
                        </m:sSub>
                      </m:oMath>
                    </m:oMathPara>
                  </a14:m>
                  <a:endParaRPr lang="zh-TW" altLang="en-US" sz="2400" dirty="0"/>
                </a:p>
              </p:txBody>
            </p:sp>
          </mc:Choice>
          <mc:Fallback xmlns="">
            <p:sp>
              <p:nvSpPr>
                <p:cNvPr id="304" name="文字方塊 303">
                  <a:extLst>
                    <a:ext uri="{FF2B5EF4-FFF2-40B4-BE49-F238E27FC236}">
                      <a16:creationId xmlns:a16="http://schemas.microsoft.com/office/drawing/2014/main" id="{9ADE15F2-02D2-4623-B907-D658AF735C1B}"/>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3"/>
                  <a:stretch>
                    <a:fillRect l="-7447" t="-14063" r="-24468" b="-9375"/>
                  </a:stretch>
                </a:blipFill>
              </p:spPr>
              <p:txBody>
                <a:bodyPr/>
                <a:lstStyle/>
                <a:p>
                  <a:r>
                    <a:rPr lang="zh-TW" altLang="en-US">
                      <a:noFill/>
                    </a:rPr>
                    <a:t> </a:t>
                  </a:r>
                </a:p>
              </p:txBody>
            </p:sp>
          </mc:Fallback>
        </mc:AlternateContent>
      </p:grpSp>
      <p:grpSp>
        <p:nvGrpSpPr>
          <p:cNvPr id="305" name="群組 304">
            <a:extLst>
              <a:ext uri="{FF2B5EF4-FFF2-40B4-BE49-F238E27FC236}">
                <a16:creationId xmlns:a16="http://schemas.microsoft.com/office/drawing/2014/main" id="{8C825529-C906-48FB-AF1C-F8DC8D309C8B}"/>
              </a:ext>
            </a:extLst>
          </p:cNvPr>
          <p:cNvGrpSpPr/>
          <p:nvPr/>
        </p:nvGrpSpPr>
        <p:grpSpPr>
          <a:xfrm>
            <a:off x="2181527" y="5827054"/>
            <a:ext cx="572208" cy="430683"/>
            <a:chOff x="5686213" y="4717020"/>
            <a:chExt cx="572208" cy="430683"/>
          </a:xfrm>
        </p:grpSpPr>
        <p:sp>
          <p:nvSpPr>
            <p:cNvPr id="306" name="矩形 305">
              <a:extLst>
                <a:ext uri="{FF2B5EF4-FFF2-40B4-BE49-F238E27FC236}">
                  <a16:creationId xmlns:a16="http://schemas.microsoft.com/office/drawing/2014/main" id="{40C3BD83-EF82-44CB-8136-387C96AD361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7" name="文字方塊 306">
                  <a:extLst>
                    <a:ext uri="{FF2B5EF4-FFF2-40B4-BE49-F238E27FC236}">
                      <a16:creationId xmlns:a16="http://schemas.microsoft.com/office/drawing/2014/main" id="{2BCB28E2-AAE2-4C20-A36C-D3C07AAC518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4,4</m:t>
                            </m:r>
                          </m:sub>
                        </m:sSub>
                      </m:oMath>
                    </m:oMathPara>
                  </a14:m>
                  <a:endParaRPr lang="zh-TW" altLang="en-US" sz="2400" dirty="0"/>
                </a:p>
              </p:txBody>
            </p:sp>
          </mc:Choice>
          <mc:Fallback xmlns="">
            <p:sp>
              <p:nvSpPr>
                <p:cNvPr id="307" name="文字方塊 306">
                  <a:extLst>
                    <a:ext uri="{FF2B5EF4-FFF2-40B4-BE49-F238E27FC236}">
                      <a16:creationId xmlns:a16="http://schemas.microsoft.com/office/drawing/2014/main" id="{2BCB28E2-AAE2-4C20-A36C-D3C07AAC518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64"/>
                  <a:stretch>
                    <a:fillRect l="-7447" t="-15873" r="-24468" b="-11111"/>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08" name="文字方塊 307">
                <a:extLst>
                  <a:ext uri="{FF2B5EF4-FFF2-40B4-BE49-F238E27FC236}">
                    <a16:creationId xmlns:a16="http://schemas.microsoft.com/office/drawing/2014/main" id="{DD4A658E-556A-43EF-BC39-EC0558B43310}"/>
                  </a:ext>
                </a:extLst>
              </p:cNvPr>
              <p:cNvSpPr txBox="1"/>
              <p:nvPr/>
            </p:nvSpPr>
            <p:spPr>
              <a:xfrm>
                <a:off x="1449791" y="6262038"/>
                <a:ext cx="334322" cy="445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𝐴</m:t>
                          </m:r>
                        </m:e>
                      </m:acc>
                    </m:oMath>
                  </m:oMathPara>
                </a14:m>
                <a:endParaRPr lang="zh-TW" altLang="en-US" sz="2800" dirty="0"/>
              </a:p>
            </p:txBody>
          </p:sp>
        </mc:Choice>
        <mc:Fallback xmlns="">
          <p:sp>
            <p:nvSpPr>
              <p:cNvPr id="308" name="文字方塊 307">
                <a:extLst>
                  <a:ext uri="{FF2B5EF4-FFF2-40B4-BE49-F238E27FC236}">
                    <a16:creationId xmlns:a16="http://schemas.microsoft.com/office/drawing/2014/main" id="{DD4A658E-556A-43EF-BC39-EC0558B43310}"/>
                  </a:ext>
                </a:extLst>
              </p:cNvPr>
              <p:cNvSpPr txBox="1">
                <a:spLocks noRot="1" noChangeAspect="1" noMove="1" noResize="1" noEditPoints="1" noAdjustHandles="1" noChangeArrowheads="1" noChangeShapeType="1" noTextEdit="1"/>
              </p:cNvSpPr>
              <p:nvPr/>
            </p:nvSpPr>
            <p:spPr>
              <a:xfrm>
                <a:off x="1449791" y="6262038"/>
                <a:ext cx="334322" cy="445443"/>
              </a:xfrm>
              <a:prstGeom prst="rect">
                <a:avLst/>
              </a:prstGeom>
              <a:blipFill>
                <a:blip r:embed="rId65"/>
                <a:stretch>
                  <a:fillRect l="-22222" t="-16667" r="-18519" b="-8333"/>
                </a:stretch>
              </a:blipFill>
            </p:spPr>
            <p:txBody>
              <a:bodyPr/>
              <a:lstStyle/>
              <a:p>
                <a:r>
                  <a:rPr lang="en-DE">
                    <a:noFill/>
                  </a:rPr>
                  <a:t> </a:t>
                </a:r>
              </a:p>
            </p:txBody>
          </p:sp>
        </mc:Fallback>
      </mc:AlternateContent>
      <p:sp>
        <p:nvSpPr>
          <p:cNvPr id="309" name="矩形 308">
            <a:extLst>
              <a:ext uri="{FF2B5EF4-FFF2-40B4-BE49-F238E27FC236}">
                <a16:creationId xmlns:a16="http://schemas.microsoft.com/office/drawing/2014/main" id="{9F4EFB72-1938-49AB-9434-FF3A07BA520D}"/>
              </a:ext>
            </a:extLst>
          </p:cNvPr>
          <p:cNvSpPr/>
          <p:nvPr/>
        </p:nvSpPr>
        <p:spPr>
          <a:xfrm>
            <a:off x="2744179" y="3670981"/>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1DFEC6DA-FB27-F625-AF5E-78A5E78970D2}"/>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6" name="TextBox 5">
            <a:extLst>
              <a:ext uri="{FF2B5EF4-FFF2-40B4-BE49-F238E27FC236}">
                <a16:creationId xmlns:a16="http://schemas.microsoft.com/office/drawing/2014/main" id="{A4F37D56-E7D5-9001-944D-D330A1FA971F}"/>
              </a:ext>
            </a:extLst>
          </p:cNvPr>
          <p:cNvSpPr txBox="1"/>
          <p:nvPr/>
        </p:nvSpPr>
        <p:spPr>
          <a:xfrm>
            <a:off x="2693137" y="5706943"/>
            <a:ext cx="870751" cy="338554"/>
          </a:xfrm>
          <a:prstGeom prst="rect">
            <a:avLst/>
          </a:prstGeom>
          <a:noFill/>
        </p:spPr>
        <p:txBody>
          <a:bodyPr wrap="none" rtlCol="0">
            <a:spAutoFit/>
          </a:bodyPr>
          <a:lstStyle/>
          <a:p>
            <a:r>
              <a:rPr lang="en-DE" sz="1600" dirty="0"/>
              <a:t>softmax</a:t>
            </a:r>
          </a:p>
        </p:txBody>
      </p:sp>
    </p:spTree>
    <p:extLst>
      <p:ext uri="{BB962C8B-B14F-4D97-AF65-F5344CB8AC3E}">
        <p14:creationId xmlns:p14="http://schemas.microsoft.com/office/powerpoint/2010/main" val="776254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10"/>
                                        <p:tgtEl>
                                          <p:spTgt spid="6"/>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60"/>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3"/>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6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72"/>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7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7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8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8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8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9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9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99"/>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0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0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52" grpId="0"/>
      <p:bldP spid="253" grpId="0"/>
      <p:bldP spid="9" grpId="0" animBg="1"/>
      <p:bldP spid="308"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ABBC6B-58E8-A671-002F-A14410BD337C}"/>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6" name="Rectangle 5">
            <a:extLst>
              <a:ext uri="{FF2B5EF4-FFF2-40B4-BE49-F238E27FC236}">
                <a16:creationId xmlns:a16="http://schemas.microsoft.com/office/drawing/2014/main" id="{9D9A5183-ECD1-F46D-EEAB-B496B48D5687}"/>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109" name="直線單箭頭接點 108">
            <a:extLst>
              <a:ext uri="{FF2B5EF4-FFF2-40B4-BE49-F238E27FC236}">
                <a16:creationId xmlns:a16="http://schemas.microsoft.com/office/drawing/2014/main" id="{E31A8960-DEC4-4D77-8AF1-0A56491A2F75}"/>
              </a:ext>
            </a:extLst>
          </p:cNvPr>
          <p:cNvCxnSpPr>
            <a:cxnSpLocks/>
          </p:cNvCxnSpPr>
          <p:nvPr/>
        </p:nvCxnSpPr>
        <p:spPr>
          <a:xfrm flipH="1" flipV="1">
            <a:off x="3305668" y="2797539"/>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A312C66A-C6E6-4D3C-B733-B9228F8973BA}"/>
              </a:ext>
            </a:extLst>
          </p:cNvPr>
          <p:cNvCxnSpPr>
            <a:cxnSpLocks/>
            <a:endCxn id="8" idx="5"/>
          </p:cNvCxnSpPr>
          <p:nvPr/>
        </p:nvCxnSpPr>
        <p:spPr>
          <a:xfrm flipH="1" flipV="1">
            <a:off x="1096318" y="2761335"/>
            <a:ext cx="1939394" cy="10654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02086EB2-4FBA-419F-8F48-29244152E4D8}"/>
              </a:ext>
            </a:extLst>
          </p:cNvPr>
          <p:cNvCxnSpPr>
            <a:cxnSpLocks/>
          </p:cNvCxnSpPr>
          <p:nvPr/>
        </p:nvCxnSpPr>
        <p:spPr>
          <a:xfrm flipH="1" flipV="1">
            <a:off x="5534176" y="2765915"/>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6D104572-F85D-41B9-8F68-72FB6899BDA8}"/>
              </a:ext>
            </a:extLst>
          </p:cNvPr>
          <p:cNvCxnSpPr>
            <a:cxnSpLocks/>
          </p:cNvCxnSpPr>
          <p:nvPr/>
        </p:nvCxnSpPr>
        <p:spPr>
          <a:xfrm flipH="1" flipV="1">
            <a:off x="7794534" y="2784017"/>
            <a:ext cx="288925" cy="10559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7">
            <a:extLst>
              <a:ext uri="{FF2B5EF4-FFF2-40B4-BE49-F238E27FC236}">
                <a16:creationId xmlns:a16="http://schemas.microsoft.com/office/drawing/2014/main" id="{2B63B28E-5961-42CF-9F0E-AE1EDB4CAA45}"/>
              </a:ext>
            </a:extLst>
          </p:cNvPr>
          <p:cNvSpPr/>
          <p:nvPr/>
        </p:nvSpPr>
        <p:spPr>
          <a:xfrm>
            <a:off x="942678" y="2607695"/>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8" name="橢圓 107">
            <a:extLst>
              <a:ext uri="{FF2B5EF4-FFF2-40B4-BE49-F238E27FC236}">
                <a16:creationId xmlns:a16="http://schemas.microsoft.com/office/drawing/2014/main" id="{70A0BD40-7E9D-4417-8B9D-E9E96059A1BD}"/>
              </a:ext>
            </a:extLst>
          </p:cNvPr>
          <p:cNvSpPr/>
          <p:nvPr/>
        </p:nvSpPr>
        <p:spPr>
          <a:xfrm>
            <a:off x="3240355" y="261616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1" name="橢圓 110">
            <a:extLst>
              <a:ext uri="{FF2B5EF4-FFF2-40B4-BE49-F238E27FC236}">
                <a16:creationId xmlns:a16="http://schemas.microsoft.com/office/drawing/2014/main" id="{A0599288-5924-402D-AC13-D20F6250F251}"/>
              </a:ext>
            </a:extLst>
          </p:cNvPr>
          <p:cNvSpPr/>
          <p:nvPr/>
        </p:nvSpPr>
        <p:spPr>
          <a:xfrm>
            <a:off x="5445764" y="262502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4" name="橢圓 113">
            <a:extLst>
              <a:ext uri="{FF2B5EF4-FFF2-40B4-BE49-F238E27FC236}">
                <a16:creationId xmlns:a16="http://schemas.microsoft.com/office/drawing/2014/main" id="{FAD1A2A2-F846-4C3C-9CE8-45F29DF35A42}"/>
              </a:ext>
            </a:extLst>
          </p:cNvPr>
          <p:cNvSpPr/>
          <p:nvPr/>
        </p:nvSpPr>
        <p:spPr>
          <a:xfrm>
            <a:off x="7696724" y="265042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15" name="直線單箭頭接點 114">
            <a:extLst>
              <a:ext uri="{FF2B5EF4-FFF2-40B4-BE49-F238E27FC236}">
                <a16:creationId xmlns:a16="http://schemas.microsoft.com/office/drawing/2014/main" id="{7C94D2AE-7C6E-42A4-B09E-1157D290EE1A}"/>
              </a:ext>
            </a:extLst>
          </p:cNvPr>
          <p:cNvCxnSpPr>
            <a:cxnSpLocks/>
            <a:endCxn id="114" idx="4"/>
          </p:cNvCxnSpPr>
          <p:nvPr/>
        </p:nvCxnSpPr>
        <p:spPr>
          <a:xfrm flipV="1">
            <a:off x="3003616" y="2830421"/>
            <a:ext cx="4783108" cy="9485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4CEEB10A-2B57-4511-AC66-10A8B2323D1C}"/>
              </a:ext>
            </a:extLst>
          </p:cNvPr>
          <p:cNvCxnSpPr>
            <a:cxnSpLocks/>
            <a:endCxn id="111" idx="4"/>
          </p:cNvCxnSpPr>
          <p:nvPr/>
        </p:nvCxnSpPr>
        <p:spPr>
          <a:xfrm flipV="1">
            <a:off x="3003616" y="2805020"/>
            <a:ext cx="2532148" cy="9739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23D060E9-A98D-4336-9C5B-660E70E94A70}"/>
              </a:ext>
            </a:extLst>
          </p:cNvPr>
          <p:cNvCxnSpPr>
            <a:cxnSpLocks/>
            <a:endCxn id="108" idx="4"/>
          </p:cNvCxnSpPr>
          <p:nvPr/>
        </p:nvCxnSpPr>
        <p:spPr>
          <a:xfrm flipV="1">
            <a:off x="3003616" y="2796162"/>
            <a:ext cx="326739" cy="98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FF47DCF-5385-4839-908F-EA4D5C219895}"/>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cxnSp>
        <p:nvCxnSpPr>
          <p:cNvPr id="106" name="直線單箭頭接點 105">
            <a:extLst>
              <a:ext uri="{FF2B5EF4-FFF2-40B4-BE49-F238E27FC236}">
                <a16:creationId xmlns:a16="http://schemas.microsoft.com/office/drawing/2014/main" id="{7A7098CD-5A03-4E41-B494-B52BC2F074ED}"/>
              </a:ext>
            </a:extLst>
          </p:cNvPr>
          <p:cNvCxnSpPr>
            <a:cxnSpLocks/>
            <a:endCxn id="8" idx="4"/>
          </p:cNvCxnSpPr>
          <p:nvPr/>
        </p:nvCxnSpPr>
        <p:spPr>
          <a:xfrm flipH="1" flipV="1">
            <a:off x="1032678" y="2787695"/>
            <a:ext cx="248650" cy="9225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0716B576-9B54-409B-BDA7-861A7A2A430A}"/>
                  </a:ext>
                </a:extLst>
              </p:cNvPr>
              <p:cNvSpPr txBox="1"/>
              <p:nvPr/>
            </p:nvSpPr>
            <p:spPr>
              <a:xfrm>
                <a:off x="866594"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132" name="文字方塊 131">
                <a:extLst>
                  <a:ext uri="{FF2B5EF4-FFF2-40B4-BE49-F238E27FC236}">
                    <a16:creationId xmlns:a16="http://schemas.microsoft.com/office/drawing/2014/main" id="{0716B576-9B54-409B-BDA7-861A7A2A430A}"/>
                  </a:ext>
                </a:extLst>
              </p:cNvPr>
              <p:cNvSpPr txBox="1">
                <a:spLocks noRot="1" noChangeAspect="1" noMove="1" noResize="1" noEditPoints="1" noAdjustHandles="1" noChangeArrowheads="1" noChangeShapeType="1" noTextEdit="1"/>
              </p:cNvSpPr>
              <p:nvPr/>
            </p:nvSpPr>
            <p:spPr>
              <a:xfrm>
                <a:off x="866594" y="2189234"/>
                <a:ext cx="572208" cy="385555"/>
              </a:xfrm>
              <a:prstGeom prst="rect">
                <a:avLst/>
              </a:prstGeom>
              <a:blipFill>
                <a:blip r:embed="rId3"/>
                <a:stretch>
                  <a:fillRect l="-6383" t="-14286" r="-25532"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B362D09D-27F2-40E3-A28F-35BFE4FE1A91}"/>
                  </a:ext>
                </a:extLst>
              </p:cNvPr>
              <p:cNvSpPr txBox="1"/>
              <p:nvPr/>
            </p:nvSpPr>
            <p:spPr>
              <a:xfrm>
                <a:off x="3139192"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134" name="文字方塊 133">
                <a:extLst>
                  <a:ext uri="{FF2B5EF4-FFF2-40B4-BE49-F238E27FC236}">
                    <a16:creationId xmlns:a16="http://schemas.microsoft.com/office/drawing/2014/main" id="{B362D09D-27F2-40E3-A28F-35BFE4FE1A91}"/>
                  </a:ext>
                </a:extLst>
              </p:cNvPr>
              <p:cNvSpPr txBox="1">
                <a:spLocks noRot="1" noChangeAspect="1" noMove="1" noResize="1" noEditPoints="1" noAdjustHandles="1" noChangeArrowheads="1" noChangeShapeType="1" noTextEdit="1"/>
              </p:cNvSpPr>
              <p:nvPr/>
            </p:nvSpPr>
            <p:spPr>
              <a:xfrm>
                <a:off x="3139192" y="2189234"/>
                <a:ext cx="572208" cy="385555"/>
              </a:xfrm>
              <a:prstGeom prst="rect">
                <a:avLst/>
              </a:prstGeom>
              <a:blipFill>
                <a:blip r:embed="rId4"/>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59DD0272-3037-403E-AAF4-217D07B930F3}"/>
                  </a:ext>
                </a:extLst>
              </p:cNvPr>
              <p:cNvSpPr txBox="1"/>
              <p:nvPr/>
            </p:nvSpPr>
            <p:spPr>
              <a:xfrm>
                <a:off x="5290390" y="2189234"/>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138" name="文字方塊 137">
                <a:extLst>
                  <a:ext uri="{FF2B5EF4-FFF2-40B4-BE49-F238E27FC236}">
                    <a16:creationId xmlns:a16="http://schemas.microsoft.com/office/drawing/2014/main" id="{59DD0272-3037-403E-AAF4-217D07B930F3}"/>
                  </a:ext>
                </a:extLst>
              </p:cNvPr>
              <p:cNvSpPr txBox="1">
                <a:spLocks noRot="1" noChangeAspect="1" noMove="1" noResize="1" noEditPoints="1" noAdjustHandles="1" noChangeArrowheads="1" noChangeShapeType="1" noTextEdit="1"/>
              </p:cNvSpPr>
              <p:nvPr/>
            </p:nvSpPr>
            <p:spPr>
              <a:xfrm>
                <a:off x="5290390" y="2189234"/>
                <a:ext cx="572208" cy="385555"/>
              </a:xfrm>
              <a:prstGeom prst="rect">
                <a:avLst/>
              </a:prstGeom>
              <a:blipFill>
                <a:blip r:embed="rId5"/>
                <a:stretch>
                  <a:fillRect l="-7447" t="-14286" r="-24468"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AD81E8AF-4B00-44BA-AEC8-CD4A12EF42F4}"/>
                  </a:ext>
                </a:extLst>
              </p:cNvPr>
              <p:cNvSpPr txBox="1"/>
              <p:nvPr/>
            </p:nvSpPr>
            <p:spPr>
              <a:xfrm>
                <a:off x="7646255" y="2205457"/>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139" name="文字方塊 138">
                <a:extLst>
                  <a:ext uri="{FF2B5EF4-FFF2-40B4-BE49-F238E27FC236}">
                    <a16:creationId xmlns:a16="http://schemas.microsoft.com/office/drawing/2014/main" id="{AD81E8AF-4B00-44BA-AEC8-CD4A12EF42F4}"/>
                  </a:ext>
                </a:extLst>
              </p:cNvPr>
              <p:cNvSpPr txBox="1">
                <a:spLocks noRot="1" noChangeAspect="1" noMove="1" noResize="1" noEditPoints="1" noAdjustHandles="1" noChangeArrowheads="1" noChangeShapeType="1" noTextEdit="1"/>
              </p:cNvSpPr>
              <p:nvPr/>
            </p:nvSpPr>
            <p:spPr>
              <a:xfrm>
                <a:off x="7646255" y="2205457"/>
                <a:ext cx="572208" cy="385555"/>
              </a:xfrm>
              <a:prstGeom prst="rect">
                <a:avLst/>
              </a:prstGeom>
              <a:blipFill>
                <a:blip r:embed="rId6"/>
                <a:stretch>
                  <a:fillRect l="-6383" t="-15873" r="-25532" b="-11111"/>
                </a:stretch>
              </a:blipFill>
            </p:spPr>
            <p:txBody>
              <a:bodyPr/>
              <a:lstStyle/>
              <a:p>
                <a:r>
                  <a:rPr lang="zh-TW" altLang="en-US">
                    <a:noFill/>
                  </a:rPr>
                  <a:t> </a:t>
                </a:r>
              </a:p>
            </p:txBody>
          </p:sp>
        </mc:Fallback>
      </mc:AlternateContent>
      <p:grpSp>
        <p:nvGrpSpPr>
          <p:cNvPr id="2" name="群組 1">
            <a:extLst>
              <a:ext uri="{FF2B5EF4-FFF2-40B4-BE49-F238E27FC236}">
                <a16:creationId xmlns:a16="http://schemas.microsoft.com/office/drawing/2014/main" id="{822E1E52-6322-40C4-865F-889D703F6C18}"/>
              </a:ext>
            </a:extLst>
          </p:cNvPr>
          <p:cNvGrpSpPr/>
          <p:nvPr/>
        </p:nvGrpSpPr>
        <p:grpSpPr>
          <a:xfrm>
            <a:off x="3225911" y="1277296"/>
            <a:ext cx="715161" cy="605813"/>
            <a:chOff x="635402" y="1337615"/>
            <a:chExt cx="715161" cy="605813"/>
          </a:xfrm>
        </p:grpSpPr>
        <p:sp>
          <p:nvSpPr>
            <p:cNvPr id="116" name="矩形 115">
              <a:extLst>
                <a:ext uri="{FF2B5EF4-FFF2-40B4-BE49-F238E27FC236}">
                  <a16:creationId xmlns:a16="http://schemas.microsoft.com/office/drawing/2014/main" id="{84B7A62B-F323-4C8E-B9FE-589F0D902A23}"/>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07CEA81A-83E9-4CB4-8A43-D4602BF7C715}"/>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357D3157-4442-4D16-BBF1-F5CDF45475F6}"/>
              </a:ext>
            </a:extLst>
          </p:cNvPr>
          <p:cNvCxnSpPr>
            <a:cxnSpLocks/>
            <a:endCxn id="11" idx="2"/>
          </p:cNvCxnSpPr>
          <p:nvPr/>
        </p:nvCxnSpPr>
        <p:spPr>
          <a:xfrm flipH="1" flipV="1">
            <a:off x="1860830" y="2877457"/>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6664FD2-DC5D-491D-9571-F768D0B58EAA}"/>
              </a:ext>
            </a:extLst>
          </p:cNvPr>
          <p:cNvGrpSpPr/>
          <p:nvPr/>
        </p:nvGrpSpPr>
        <p:grpSpPr>
          <a:xfrm>
            <a:off x="1711638" y="2567444"/>
            <a:ext cx="298383" cy="310013"/>
            <a:chOff x="-105878" y="1740168"/>
            <a:chExt cx="461666" cy="461665"/>
          </a:xfrm>
        </p:grpSpPr>
        <p:sp>
          <p:nvSpPr>
            <p:cNvPr id="11" name="矩形 10">
              <a:extLst>
                <a:ext uri="{FF2B5EF4-FFF2-40B4-BE49-F238E27FC236}">
                  <a16:creationId xmlns:a16="http://schemas.microsoft.com/office/drawing/2014/main" id="{658F9F33-67F5-4DFF-A7F8-5B3B85F7D945}"/>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4" name="群組 23">
              <a:extLst>
                <a:ext uri="{FF2B5EF4-FFF2-40B4-BE49-F238E27FC236}">
                  <a16:creationId xmlns:a16="http://schemas.microsoft.com/office/drawing/2014/main" id="{1723408B-8855-4FD7-92AA-70A9151F941A}"/>
                </a:ext>
              </a:extLst>
            </p:cNvPr>
            <p:cNvGrpSpPr/>
            <p:nvPr/>
          </p:nvGrpSpPr>
          <p:grpSpPr>
            <a:xfrm rot="21265833">
              <a:off x="-30571" y="1828628"/>
              <a:ext cx="317144" cy="302092"/>
              <a:chOff x="-43095" y="1828685"/>
              <a:chExt cx="317144" cy="302092"/>
            </a:xfrm>
          </p:grpSpPr>
          <p:cxnSp>
            <p:nvCxnSpPr>
              <p:cNvPr id="23" name="直線接點 22">
                <a:extLst>
                  <a:ext uri="{FF2B5EF4-FFF2-40B4-BE49-F238E27FC236}">
                    <a16:creationId xmlns:a16="http://schemas.microsoft.com/office/drawing/2014/main" id="{C530E308-8CB2-4D73-8CA6-4976789A9EE5}"/>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41D4FC8D-B1A0-4796-B313-93685356AAC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2" name="直線單箭頭接點 121">
            <a:extLst>
              <a:ext uri="{FF2B5EF4-FFF2-40B4-BE49-F238E27FC236}">
                <a16:creationId xmlns:a16="http://schemas.microsoft.com/office/drawing/2014/main" id="{49073DB5-C40B-47C6-8188-9B6B88C3C493}"/>
              </a:ext>
            </a:extLst>
          </p:cNvPr>
          <p:cNvCxnSpPr>
            <a:cxnSpLocks/>
            <a:endCxn id="129" idx="2"/>
          </p:cNvCxnSpPr>
          <p:nvPr/>
        </p:nvCxnSpPr>
        <p:spPr>
          <a:xfrm flipH="1" flipV="1">
            <a:off x="4123409" y="288503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E46476D0-2D4D-4D0C-9164-D0F4DB987C30}"/>
              </a:ext>
            </a:extLst>
          </p:cNvPr>
          <p:cNvGrpSpPr/>
          <p:nvPr/>
        </p:nvGrpSpPr>
        <p:grpSpPr>
          <a:xfrm>
            <a:off x="3974217" y="2575022"/>
            <a:ext cx="298383" cy="310013"/>
            <a:chOff x="-105878" y="1740168"/>
            <a:chExt cx="461666" cy="461665"/>
          </a:xfrm>
        </p:grpSpPr>
        <p:sp>
          <p:nvSpPr>
            <p:cNvPr id="129" name="矩形 128">
              <a:extLst>
                <a:ext uri="{FF2B5EF4-FFF2-40B4-BE49-F238E27FC236}">
                  <a16:creationId xmlns:a16="http://schemas.microsoft.com/office/drawing/2014/main" id="{4D523360-9B00-4082-A129-3A00C4AC0D8D}"/>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3" name="群組 132">
              <a:extLst>
                <a:ext uri="{FF2B5EF4-FFF2-40B4-BE49-F238E27FC236}">
                  <a16:creationId xmlns:a16="http://schemas.microsoft.com/office/drawing/2014/main" id="{7BC5A6D1-5A3C-4885-9BC9-F967B0BE5E5B}"/>
                </a:ext>
              </a:extLst>
            </p:cNvPr>
            <p:cNvGrpSpPr/>
            <p:nvPr/>
          </p:nvGrpSpPr>
          <p:grpSpPr>
            <a:xfrm rot="21265833">
              <a:off x="-30571" y="1828628"/>
              <a:ext cx="317144" cy="302092"/>
              <a:chOff x="-43095" y="1828685"/>
              <a:chExt cx="317144" cy="302092"/>
            </a:xfrm>
          </p:grpSpPr>
          <p:cxnSp>
            <p:nvCxnSpPr>
              <p:cNvPr id="135" name="直線接點 134">
                <a:extLst>
                  <a:ext uri="{FF2B5EF4-FFF2-40B4-BE49-F238E27FC236}">
                    <a16:creationId xmlns:a16="http://schemas.microsoft.com/office/drawing/2014/main" id="{84C4E85B-846A-4B61-A3AF-440A0B935F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F9760EEF-BD96-46DA-BAD1-B39AC24D7E7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7" name="直線單箭頭接點 136">
            <a:extLst>
              <a:ext uri="{FF2B5EF4-FFF2-40B4-BE49-F238E27FC236}">
                <a16:creationId xmlns:a16="http://schemas.microsoft.com/office/drawing/2014/main" id="{A73A118A-482D-46EF-A2A3-64584D0FA143}"/>
              </a:ext>
            </a:extLst>
          </p:cNvPr>
          <p:cNvCxnSpPr>
            <a:cxnSpLocks/>
            <a:endCxn id="146" idx="2"/>
          </p:cNvCxnSpPr>
          <p:nvPr/>
        </p:nvCxnSpPr>
        <p:spPr>
          <a:xfrm flipH="1" flipV="1">
            <a:off x="6384832" y="2901025"/>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群組 144">
            <a:extLst>
              <a:ext uri="{FF2B5EF4-FFF2-40B4-BE49-F238E27FC236}">
                <a16:creationId xmlns:a16="http://schemas.microsoft.com/office/drawing/2014/main" id="{9C77DEC5-0F26-410D-825B-C341C8A267F5}"/>
              </a:ext>
            </a:extLst>
          </p:cNvPr>
          <p:cNvGrpSpPr/>
          <p:nvPr/>
        </p:nvGrpSpPr>
        <p:grpSpPr>
          <a:xfrm>
            <a:off x="6235640" y="2591012"/>
            <a:ext cx="298383" cy="310013"/>
            <a:chOff x="-105878" y="1740168"/>
            <a:chExt cx="461666" cy="461665"/>
          </a:xfrm>
        </p:grpSpPr>
        <p:sp>
          <p:nvSpPr>
            <p:cNvPr id="146" name="矩形 145">
              <a:extLst>
                <a:ext uri="{FF2B5EF4-FFF2-40B4-BE49-F238E27FC236}">
                  <a16:creationId xmlns:a16="http://schemas.microsoft.com/office/drawing/2014/main" id="{A91ECB5C-8C8F-44AB-9212-E83C91B8D313}"/>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B28E44D4-DB12-476F-AA78-CF82C1B6E765}"/>
                </a:ext>
              </a:extLst>
            </p:cNvPr>
            <p:cNvGrpSpPr/>
            <p:nvPr/>
          </p:nvGrpSpPr>
          <p:grpSpPr>
            <a:xfrm rot="21265833">
              <a:off x="-30571" y="1828628"/>
              <a:ext cx="317144" cy="302092"/>
              <a:chOff x="-43095" y="1828685"/>
              <a:chExt cx="317144" cy="302092"/>
            </a:xfrm>
          </p:grpSpPr>
          <p:cxnSp>
            <p:nvCxnSpPr>
              <p:cNvPr id="148" name="直線接點 147">
                <a:extLst>
                  <a:ext uri="{FF2B5EF4-FFF2-40B4-BE49-F238E27FC236}">
                    <a16:creationId xmlns:a16="http://schemas.microsoft.com/office/drawing/2014/main" id="{30099532-DC94-4504-A320-6DFB3607524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25078CDD-5068-49EC-8C43-CEC03F4BB792}"/>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直線單箭頭接點 149">
            <a:extLst>
              <a:ext uri="{FF2B5EF4-FFF2-40B4-BE49-F238E27FC236}">
                <a16:creationId xmlns:a16="http://schemas.microsoft.com/office/drawing/2014/main" id="{8D23D601-BA50-4690-82F7-0D413B0C903C}"/>
              </a:ext>
            </a:extLst>
          </p:cNvPr>
          <p:cNvCxnSpPr>
            <a:cxnSpLocks/>
            <a:endCxn id="152" idx="2"/>
          </p:cNvCxnSpPr>
          <p:nvPr/>
        </p:nvCxnSpPr>
        <p:spPr>
          <a:xfrm flipH="1" flipV="1">
            <a:off x="8614932" y="2917708"/>
            <a:ext cx="9200" cy="8947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1" name="群組 150">
            <a:extLst>
              <a:ext uri="{FF2B5EF4-FFF2-40B4-BE49-F238E27FC236}">
                <a16:creationId xmlns:a16="http://schemas.microsoft.com/office/drawing/2014/main" id="{6D318239-F777-4625-885D-7F272B985ACB}"/>
              </a:ext>
            </a:extLst>
          </p:cNvPr>
          <p:cNvGrpSpPr/>
          <p:nvPr/>
        </p:nvGrpSpPr>
        <p:grpSpPr>
          <a:xfrm>
            <a:off x="8465740" y="2607695"/>
            <a:ext cx="298383" cy="310013"/>
            <a:chOff x="-105878" y="1740168"/>
            <a:chExt cx="461666" cy="461665"/>
          </a:xfrm>
        </p:grpSpPr>
        <p:sp>
          <p:nvSpPr>
            <p:cNvPr id="152" name="矩形 151">
              <a:extLst>
                <a:ext uri="{FF2B5EF4-FFF2-40B4-BE49-F238E27FC236}">
                  <a16:creationId xmlns:a16="http://schemas.microsoft.com/office/drawing/2014/main" id="{83A1F2E3-4FBE-42CF-977A-72658F3DDF29}"/>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53" name="群組 152">
              <a:extLst>
                <a:ext uri="{FF2B5EF4-FFF2-40B4-BE49-F238E27FC236}">
                  <a16:creationId xmlns:a16="http://schemas.microsoft.com/office/drawing/2014/main" id="{981588CB-96EB-4AF5-9425-6820C65140E1}"/>
                </a:ext>
              </a:extLst>
            </p:cNvPr>
            <p:cNvGrpSpPr/>
            <p:nvPr/>
          </p:nvGrpSpPr>
          <p:grpSpPr>
            <a:xfrm rot="21265833">
              <a:off x="-30571" y="1828628"/>
              <a:ext cx="317144" cy="302092"/>
              <a:chOff x="-43095" y="1828685"/>
              <a:chExt cx="317144" cy="302092"/>
            </a:xfrm>
          </p:grpSpPr>
          <p:cxnSp>
            <p:nvCxnSpPr>
              <p:cNvPr id="154" name="直線接點 153">
                <a:extLst>
                  <a:ext uri="{FF2B5EF4-FFF2-40B4-BE49-F238E27FC236}">
                    <a16:creationId xmlns:a16="http://schemas.microsoft.com/office/drawing/2014/main" id="{A04261EA-3D2C-4033-858A-3CDE36581A4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C22F3E2D-7B28-41B4-B507-AF06EF3E9F8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6" name="直線單箭頭接點 155">
            <a:extLst>
              <a:ext uri="{FF2B5EF4-FFF2-40B4-BE49-F238E27FC236}">
                <a16:creationId xmlns:a16="http://schemas.microsoft.com/office/drawing/2014/main" id="{31E42FBD-9C26-4128-81B7-3B48EA6425F0}"/>
              </a:ext>
            </a:extLst>
          </p:cNvPr>
          <p:cNvCxnSpPr>
            <a:cxnSpLocks/>
          </p:cNvCxnSpPr>
          <p:nvPr/>
        </p:nvCxnSpPr>
        <p:spPr>
          <a:xfrm flipV="1">
            <a:off x="1869663" y="1601862"/>
            <a:ext cx="0" cy="94400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線單箭頭接點 156">
            <a:extLst>
              <a:ext uri="{FF2B5EF4-FFF2-40B4-BE49-F238E27FC236}">
                <a16:creationId xmlns:a16="http://schemas.microsoft.com/office/drawing/2014/main" id="{C8759FEA-AF97-40F4-B882-1A4E830B2A77}"/>
              </a:ext>
            </a:extLst>
          </p:cNvPr>
          <p:cNvCxnSpPr>
            <a:cxnSpLocks/>
          </p:cNvCxnSpPr>
          <p:nvPr/>
        </p:nvCxnSpPr>
        <p:spPr>
          <a:xfrm flipH="1" flipV="1">
            <a:off x="4123304" y="1598271"/>
            <a:ext cx="0" cy="98721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線單箭頭接點 157">
            <a:extLst>
              <a:ext uri="{FF2B5EF4-FFF2-40B4-BE49-F238E27FC236}">
                <a16:creationId xmlns:a16="http://schemas.microsoft.com/office/drawing/2014/main" id="{B7671D1C-647B-4D36-BACA-E62D35BD1457}"/>
              </a:ext>
            </a:extLst>
          </p:cNvPr>
          <p:cNvCxnSpPr>
            <a:cxnSpLocks/>
          </p:cNvCxnSpPr>
          <p:nvPr/>
        </p:nvCxnSpPr>
        <p:spPr>
          <a:xfrm flipH="1" flipV="1">
            <a:off x="6382507" y="1544948"/>
            <a:ext cx="0" cy="1036363"/>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單箭頭接點 158">
            <a:extLst>
              <a:ext uri="{FF2B5EF4-FFF2-40B4-BE49-F238E27FC236}">
                <a16:creationId xmlns:a16="http://schemas.microsoft.com/office/drawing/2014/main" id="{4CCFEBF4-9E75-4EEC-8B39-9660600E7733}"/>
              </a:ext>
            </a:extLst>
          </p:cNvPr>
          <p:cNvCxnSpPr>
            <a:cxnSpLocks/>
          </p:cNvCxnSpPr>
          <p:nvPr/>
        </p:nvCxnSpPr>
        <p:spPr>
          <a:xfrm flipH="1" flipV="1">
            <a:off x="8613577" y="1564945"/>
            <a:ext cx="0" cy="1053869"/>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單箭頭接點 159">
            <a:extLst>
              <a:ext uri="{FF2B5EF4-FFF2-40B4-BE49-F238E27FC236}">
                <a16:creationId xmlns:a16="http://schemas.microsoft.com/office/drawing/2014/main" id="{B8648A90-3DF4-4567-B112-D401D76DF68E}"/>
              </a:ext>
            </a:extLst>
          </p:cNvPr>
          <p:cNvCxnSpPr>
            <a:cxnSpLocks/>
            <a:endCxn id="11" idx="1"/>
          </p:cNvCxnSpPr>
          <p:nvPr/>
        </p:nvCxnSpPr>
        <p:spPr>
          <a:xfrm>
            <a:off x="1155001" y="270968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3D2D1344-4857-4737-A299-2F4C78C67A26}"/>
              </a:ext>
            </a:extLst>
          </p:cNvPr>
          <p:cNvCxnSpPr>
            <a:cxnSpLocks/>
          </p:cNvCxnSpPr>
          <p:nvPr/>
        </p:nvCxnSpPr>
        <p:spPr>
          <a:xfrm>
            <a:off x="3448691" y="2728030"/>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a:extLst>
              <a:ext uri="{FF2B5EF4-FFF2-40B4-BE49-F238E27FC236}">
                <a16:creationId xmlns:a16="http://schemas.microsoft.com/office/drawing/2014/main" id="{48523943-D74F-4447-A0DB-479CABB3F6D7}"/>
              </a:ext>
            </a:extLst>
          </p:cNvPr>
          <p:cNvCxnSpPr>
            <a:cxnSpLocks/>
          </p:cNvCxnSpPr>
          <p:nvPr/>
        </p:nvCxnSpPr>
        <p:spPr>
          <a:xfrm>
            <a:off x="5679003" y="2746018"/>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620AF92D-77A6-459D-B5E2-1408C5B14B58}"/>
              </a:ext>
            </a:extLst>
          </p:cNvPr>
          <p:cNvCxnSpPr>
            <a:cxnSpLocks/>
          </p:cNvCxnSpPr>
          <p:nvPr/>
        </p:nvCxnSpPr>
        <p:spPr>
          <a:xfrm>
            <a:off x="7883672" y="276270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148BC753-1DAD-4C9A-A04E-F2813197DA58}"/>
              </a:ext>
            </a:extLst>
          </p:cNvPr>
          <p:cNvCxnSpPr>
            <a:cxnSpLocks/>
          </p:cNvCxnSpPr>
          <p:nvPr/>
        </p:nvCxnSpPr>
        <p:spPr>
          <a:xfrm flipH="1">
            <a:off x="3802339" y="1564945"/>
            <a:ext cx="48112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DF511227-D070-43B9-B0D2-6A33A96A7CC8}"/>
                  </a:ext>
                </a:extLst>
              </p:cNvPr>
              <p:cNvSpPr txBox="1"/>
              <p:nvPr/>
            </p:nvSpPr>
            <p:spPr>
              <a:xfrm>
                <a:off x="5565775" y="168704"/>
                <a:ext cx="2407647"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𝑏</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rPr>
                        <m:t>=</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𝑖</m:t>
                          </m:r>
                        </m:sub>
                        <m:sup/>
                        <m:e>
                          <m:sSub>
                            <m:sSubPr>
                              <m:ctrlPr>
                                <a:rPr lang="en-US" altLang="zh-TW" sz="2800" i="1">
                                  <a:latin typeface="Cambria Math" panose="02040503050406030204" pitchFamily="18" charset="0"/>
                                </a:rPr>
                              </m:ctrlPr>
                            </m:sSubPr>
                            <m:e>
                              <m:acc>
                                <m:accPr>
                                  <m:chr m:val="̂"/>
                                  <m:ctrlPr>
                                    <a:rPr lang="zh-TW" altLang="en-US" sz="2800" i="1">
                                      <a:latin typeface="Cambria Math" panose="02040503050406030204" pitchFamily="18" charset="0"/>
                                    </a:rPr>
                                  </m:ctrlPr>
                                </m:accPr>
                                <m:e>
                                  <m:r>
                                    <a:rPr lang="zh-TW" altLang="en-US" sz="2800" i="1">
                                      <a:latin typeface="Cambria Math" panose="02040503050406030204" pitchFamily="18" charset="0"/>
                                    </a:rPr>
                                    <m:t>𝛼</m:t>
                                  </m:r>
                                </m:e>
                              </m:acc>
                            </m:e>
                            <m:sub>
                              <m:r>
                                <a:rPr lang="en-US" altLang="zh-TW" sz="2800" b="0" i="1" smtClean="0">
                                  <a:latin typeface="Cambria Math" panose="02040503050406030204" pitchFamily="18" charset="0"/>
                                </a:rPr>
                                <m:t>2</m:t>
                              </m:r>
                              <m:r>
                                <a:rPr lang="en-US" altLang="zh-TW" sz="2800" i="1">
                                  <a:latin typeface="Cambria Math" panose="02040503050406030204" pitchFamily="18" charset="0"/>
                                </a:rPr>
                                <m:t>,</m:t>
                              </m:r>
                              <m:r>
                                <a:rPr lang="en-US" altLang="zh-TW" sz="2800" b="0" i="1" smtClean="0">
                                  <a:latin typeface="Cambria Math" panose="02040503050406030204" pitchFamily="18" charset="0"/>
                                </a:rPr>
                                <m:t>𝑖</m:t>
                              </m:r>
                            </m:sub>
                          </m:sSub>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𝑣</m:t>
                              </m:r>
                            </m:e>
                            <m:sup>
                              <m:r>
                                <a:rPr lang="en-US" altLang="zh-TW" sz="2800" b="0" i="1" smtClean="0">
                                  <a:latin typeface="Cambria Math" panose="02040503050406030204" pitchFamily="18" charset="0"/>
                                </a:rPr>
                                <m:t>𝑖</m:t>
                              </m:r>
                            </m:sup>
                          </m:sSup>
                          <m:r>
                            <m:rPr>
                              <m:nor/>
                            </m:rPr>
                            <a:rPr lang="zh-TW" altLang="en-US" sz="2800" dirty="0"/>
                            <m:t> </m:t>
                          </m:r>
                        </m:e>
                      </m:nary>
                    </m:oMath>
                  </m:oMathPara>
                </a14:m>
                <a:endParaRPr lang="zh-TW" altLang="en-US" sz="2800" dirty="0"/>
              </a:p>
            </p:txBody>
          </p:sp>
        </mc:Choice>
        <mc:Fallback xmlns="">
          <p:sp>
            <p:nvSpPr>
              <p:cNvPr id="46" name="文字方塊 45">
                <a:extLst>
                  <a:ext uri="{FF2B5EF4-FFF2-40B4-BE49-F238E27FC236}">
                    <a16:creationId xmlns:a16="http://schemas.microsoft.com/office/drawing/2014/main" id="{DF511227-D070-43B9-B0D2-6A33A96A7CC8}"/>
                  </a:ext>
                </a:extLst>
              </p:cNvPr>
              <p:cNvSpPr txBox="1">
                <a:spLocks noRot="1" noChangeAspect="1" noMove="1" noResize="1" noEditPoints="1" noAdjustHandles="1" noChangeArrowheads="1" noChangeShapeType="1" noTextEdit="1"/>
              </p:cNvSpPr>
              <p:nvPr/>
            </p:nvSpPr>
            <p:spPr>
              <a:xfrm>
                <a:off x="5565775" y="168704"/>
                <a:ext cx="2407647" cy="1045543"/>
              </a:xfrm>
              <a:prstGeom prst="rect">
                <a:avLst/>
              </a:prstGeom>
              <a:blipFill>
                <a:blip r:embed="rId8"/>
                <a:stretch>
                  <a:fillRect/>
                </a:stretch>
              </a:blipFill>
            </p:spPr>
            <p:txBody>
              <a:bodyPr/>
              <a:lstStyle/>
              <a:p>
                <a:r>
                  <a:rPr lang="zh-TW" altLang="en-US">
                    <a:noFill/>
                  </a:rPr>
                  <a:t> </a:t>
                </a:r>
              </a:p>
            </p:txBody>
          </p:sp>
        </mc:Fallback>
      </mc:AlternateContent>
      <p:cxnSp>
        <p:nvCxnSpPr>
          <p:cNvPr id="140" name="直線單箭頭接點 139">
            <a:extLst>
              <a:ext uri="{FF2B5EF4-FFF2-40B4-BE49-F238E27FC236}">
                <a16:creationId xmlns:a16="http://schemas.microsoft.com/office/drawing/2014/main" id="{3D7CAA45-5381-499E-A008-FC5C2B7AE63A}"/>
              </a:ext>
            </a:extLst>
          </p:cNvPr>
          <p:cNvCxnSpPr>
            <a:cxnSpLocks/>
          </p:cNvCxnSpPr>
          <p:nvPr/>
        </p:nvCxnSpPr>
        <p:spPr>
          <a:xfrm>
            <a:off x="1861006" y="1564945"/>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A8A57BA2-4899-45E4-AA78-0CACE71829E8}"/>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6" name="文字方塊 125">
                <a:extLst>
                  <a:ext uri="{FF2B5EF4-FFF2-40B4-BE49-F238E27FC236}">
                    <a16:creationId xmlns:a16="http://schemas.microsoft.com/office/drawing/2014/main" id="{C498D48F-F1E5-4DAC-81C0-0A670AAAC9E7}"/>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26" name="文字方塊 125">
                <a:extLst>
                  <a:ext uri="{FF2B5EF4-FFF2-40B4-BE49-F238E27FC236}">
                    <a16:creationId xmlns:a16="http://schemas.microsoft.com/office/drawing/2014/main" id="{C498D48F-F1E5-4DAC-81C0-0A670AAAC9E7}"/>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9"/>
                <a:stretch>
                  <a:fillRect/>
                </a:stretch>
              </a:blipFill>
            </p:spPr>
            <p:txBody>
              <a:bodyPr/>
              <a:lstStyle/>
              <a:p>
                <a:r>
                  <a:rPr lang="zh-TW" altLang="en-US">
                    <a:noFill/>
                  </a:rPr>
                  <a:t> </a:t>
                </a:r>
              </a:p>
            </p:txBody>
          </p:sp>
        </mc:Fallback>
      </mc:AlternateContent>
      <p:sp>
        <p:nvSpPr>
          <p:cNvPr id="127" name="矩形 126">
            <a:extLst>
              <a:ext uri="{FF2B5EF4-FFF2-40B4-BE49-F238E27FC236}">
                <a16:creationId xmlns:a16="http://schemas.microsoft.com/office/drawing/2014/main" id="{6C03518B-CB82-49F1-A27C-7FC4A67D7D07}"/>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30" name="文字方塊 129">
                <a:extLst>
                  <a:ext uri="{FF2B5EF4-FFF2-40B4-BE49-F238E27FC236}">
                    <a16:creationId xmlns:a16="http://schemas.microsoft.com/office/drawing/2014/main" id="{28D59FBD-E3BC-42FB-A29A-38A872CCCFA4}"/>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30" name="文字方塊 129">
                <a:extLst>
                  <a:ext uri="{FF2B5EF4-FFF2-40B4-BE49-F238E27FC236}">
                    <a16:creationId xmlns:a16="http://schemas.microsoft.com/office/drawing/2014/main" id="{28D59FBD-E3BC-42FB-A29A-38A872CCCFA4}"/>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131" name="矩形 130">
            <a:extLst>
              <a:ext uri="{FF2B5EF4-FFF2-40B4-BE49-F238E27FC236}">
                <a16:creationId xmlns:a16="http://schemas.microsoft.com/office/drawing/2014/main" id="{4F25357E-792D-4107-A691-AABF0BF91A1E}"/>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5" name="文字方塊 164">
                <a:extLst>
                  <a:ext uri="{FF2B5EF4-FFF2-40B4-BE49-F238E27FC236}">
                    <a16:creationId xmlns:a16="http://schemas.microsoft.com/office/drawing/2014/main" id="{8D39E76D-0585-45E3-B93E-D046035D8D7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165" name="文字方塊 164">
                <a:extLst>
                  <a:ext uri="{FF2B5EF4-FFF2-40B4-BE49-F238E27FC236}">
                    <a16:creationId xmlns:a16="http://schemas.microsoft.com/office/drawing/2014/main" id="{8D39E76D-0585-45E3-B93E-D046035D8D7C}"/>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1"/>
                <a:stretch>
                  <a:fillRect b="-10667"/>
                </a:stretch>
              </a:blipFill>
            </p:spPr>
            <p:txBody>
              <a:bodyPr/>
              <a:lstStyle/>
              <a:p>
                <a:r>
                  <a:rPr lang="zh-TW" altLang="en-US">
                    <a:noFill/>
                  </a:rPr>
                  <a:t> </a:t>
                </a:r>
              </a:p>
            </p:txBody>
          </p:sp>
        </mc:Fallback>
      </mc:AlternateContent>
      <p:sp>
        <p:nvSpPr>
          <p:cNvPr id="166" name="矩形 165">
            <a:extLst>
              <a:ext uri="{FF2B5EF4-FFF2-40B4-BE49-F238E27FC236}">
                <a16:creationId xmlns:a16="http://schemas.microsoft.com/office/drawing/2014/main" id="{2D8F76F1-503F-48F4-B124-31EB9777CBCC}"/>
              </a:ext>
            </a:extLst>
          </p:cNvPr>
          <p:cNvSpPr/>
          <p:nvPr/>
        </p:nvSpPr>
        <p:spPr>
          <a:xfrm>
            <a:off x="3994097" y="37789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7" name="文字方塊 166">
                <a:extLst>
                  <a:ext uri="{FF2B5EF4-FFF2-40B4-BE49-F238E27FC236}">
                    <a16:creationId xmlns:a16="http://schemas.microsoft.com/office/drawing/2014/main" id="{581900A0-2A24-44E5-928C-8753BAD80789}"/>
                  </a:ext>
                </a:extLst>
              </p:cNvPr>
              <p:cNvSpPr txBox="1"/>
              <p:nvPr/>
            </p:nvSpPr>
            <p:spPr>
              <a:xfrm>
                <a:off x="3802338" y="381647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7" name="文字方塊 166">
                <a:extLst>
                  <a:ext uri="{FF2B5EF4-FFF2-40B4-BE49-F238E27FC236}">
                    <a16:creationId xmlns:a16="http://schemas.microsoft.com/office/drawing/2014/main" id="{581900A0-2A24-44E5-928C-8753BAD80789}"/>
                  </a:ext>
                </a:extLst>
              </p:cNvPr>
              <p:cNvSpPr txBox="1">
                <a:spLocks noRot="1" noChangeAspect="1" noMove="1" noResize="1" noEditPoints="1" noAdjustHandles="1" noChangeArrowheads="1" noChangeShapeType="1" noTextEdit="1"/>
              </p:cNvSpPr>
              <p:nvPr/>
            </p:nvSpPr>
            <p:spPr>
              <a:xfrm>
                <a:off x="3802338" y="3816476"/>
                <a:ext cx="715161" cy="461665"/>
              </a:xfrm>
              <a:prstGeom prst="rect">
                <a:avLst/>
              </a:prstGeom>
              <a:blipFill>
                <a:blip r:embed="rId12"/>
                <a:stretch>
                  <a:fillRect/>
                </a:stretch>
              </a:blipFill>
            </p:spPr>
            <p:txBody>
              <a:bodyPr/>
              <a:lstStyle/>
              <a:p>
                <a:r>
                  <a:rPr lang="zh-TW" altLang="en-US">
                    <a:noFill/>
                  </a:rPr>
                  <a:t> </a:t>
                </a:r>
              </a:p>
            </p:txBody>
          </p:sp>
        </mc:Fallback>
      </mc:AlternateContent>
      <p:sp>
        <p:nvSpPr>
          <p:cNvPr id="168" name="矩形 167">
            <a:extLst>
              <a:ext uri="{FF2B5EF4-FFF2-40B4-BE49-F238E27FC236}">
                <a16:creationId xmlns:a16="http://schemas.microsoft.com/office/drawing/2014/main" id="{489558E0-D7DE-49E8-92AF-3E284976B230}"/>
              </a:ext>
            </a:extLst>
          </p:cNvPr>
          <p:cNvSpPr/>
          <p:nvPr/>
        </p:nvSpPr>
        <p:spPr>
          <a:xfrm>
            <a:off x="3421719" y="377893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9" name="文字方塊 168">
                <a:extLst>
                  <a:ext uri="{FF2B5EF4-FFF2-40B4-BE49-F238E27FC236}">
                    <a16:creationId xmlns:a16="http://schemas.microsoft.com/office/drawing/2014/main" id="{AA66187E-270D-425E-BB8C-6B5503A0B26F}"/>
                  </a:ext>
                </a:extLst>
              </p:cNvPr>
              <p:cNvSpPr txBox="1"/>
              <p:nvPr/>
            </p:nvSpPr>
            <p:spPr>
              <a:xfrm>
                <a:off x="3240234"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9" name="文字方塊 168">
                <a:extLst>
                  <a:ext uri="{FF2B5EF4-FFF2-40B4-BE49-F238E27FC236}">
                    <a16:creationId xmlns:a16="http://schemas.microsoft.com/office/drawing/2014/main" id="{AA66187E-270D-425E-BB8C-6B5503A0B26F}"/>
                  </a:ext>
                </a:extLst>
              </p:cNvPr>
              <p:cNvSpPr txBox="1">
                <a:spLocks noRot="1" noChangeAspect="1" noMove="1" noResize="1" noEditPoints="1" noAdjustHandles="1" noChangeArrowheads="1" noChangeShapeType="1" noTextEdit="1"/>
              </p:cNvSpPr>
              <p:nvPr/>
            </p:nvSpPr>
            <p:spPr>
              <a:xfrm>
                <a:off x="3240234" y="3826750"/>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170" name="矩形 169">
            <a:extLst>
              <a:ext uri="{FF2B5EF4-FFF2-40B4-BE49-F238E27FC236}">
                <a16:creationId xmlns:a16="http://schemas.microsoft.com/office/drawing/2014/main" id="{24FEE5EC-40B3-4BDE-ABD0-508D8973FDB2}"/>
              </a:ext>
            </a:extLst>
          </p:cNvPr>
          <p:cNvSpPr/>
          <p:nvPr/>
        </p:nvSpPr>
        <p:spPr>
          <a:xfrm>
            <a:off x="2859616" y="377893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1" name="文字方塊 170">
                <a:extLst>
                  <a:ext uri="{FF2B5EF4-FFF2-40B4-BE49-F238E27FC236}">
                    <a16:creationId xmlns:a16="http://schemas.microsoft.com/office/drawing/2014/main" id="{51EF13B0-E442-4CBF-A736-BFBAC9E30CFC}"/>
                  </a:ext>
                </a:extLst>
              </p:cNvPr>
              <p:cNvSpPr txBox="1"/>
              <p:nvPr/>
            </p:nvSpPr>
            <p:spPr>
              <a:xfrm>
                <a:off x="2678131" y="382675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1" name="文字方塊 170">
                <a:extLst>
                  <a:ext uri="{FF2B5EF4-FFF2-40B4-BE49-F238E27FC236}">
                    <a16:creationId xmlns:a16="http://schemas.microsoft.com/office/drawing/2014/main" id="{51EF13B0-E442-4CBF-A736-BFBAC9E30CFC}"/>
                  </a:ext>
                </a:extLst>
              </p:cNvPr>
              <p:cNvSpPr txBox="1">
                <a:spLocks noRot="1" noChangeAspect="1" noMove="1" noResize="1" noEditPoints="1" noAdjustHandles="1" noChangeArrowheads="1" noChangeShapeType="1" noTextEdit="1"/>
              </p:cNvSpPr>
              <p:nvPr/>
            </p:nvSpPr>
            <p:spPr>
              <a:xfrm>
                <a:off x="2678131" y="3826750"/>
                <a:ext cx="715161" cy="461665"/>
              </a:xfrm>
              <a:prstGeom prst="rect">
                <a:avLst/>
              </a:prstGeom>
              <a:blipFill>
                <a:blip r:embed="rId14"/>
                <a:stretch>
                  <a:fillRect b="-10667"/>
                </a:stretch>
              </a:blipFill>
            </p:spPr>
            <p:txBody>
              <a:bodyPr/>
              <a:lstStyle/>
              <a:p>
                <a:r>
                  <a:rPr lang="zh-TW" altLang="en-US">
                    <a:noFill/>
                  </a:rPr>
                  <a:t> </a:t>
                </a:r>
              </a:p>
            </p:txBody>
          </p:sp>
        </mc:Fallback>
      </mc:AlternateContent>
      <p:sp>
        <p:nvSpPr>
          <p:cNvPr id="172" name="矩形 171">
            <a:extLst>
              <a:ext uri="{FF2B5EF4-FFF2-40B4-BE49-F238E27FC236}">
                <a16:creationId xmlns:a16="http://schemas.microsoft.com/office/drawing/2014/main" id="{6B9C4549-506D-4921-8C01-87F39CE9C1A7}"/>
              </a:ext>
            </a:extLst>
          </p:cNvPr>
          <p:cNvSpPr/>
          <p:nvPr/>
        </p:nvSpPr>
        <p:spPr>
          <a:xfrm>
            <a:off x="6238213" y="3789527"/>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E829B031-8443-4252-B42B-569360A0578E}"/>
                  </a:ext>
                </a:extLst>
              </p:cNvPr>
              <p:cNvSpPr txBox="1"/>
              <p:nvPr/>
            </p:nvSpPr>
            <p:spPr>
              <a:xfrm>
                <a:off x="6046454" y="38270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E829B031-8443-4252-B42B-569360A0578E}"/>
                  </a:ext>
                </a:extLst>
              </p:cNvPr>
              <p:cNvSpPr txBox="1">
                <a:spLocks noRot="1" noChangeAspect="1" noMove="1" noResize="1" noEditPoints="1" noAdjustHandles="1" noChangeArrowheads="1" noChangeShapeType="1" noTextEdit="1"/>
              </p:cNvSpPr>
              <p:nvPr/>
            </p:nvSpPr>
            <p:spPr>
              <a:xfrm>
                <a:off x="6046454" y="3827070"/>
                <a:ext cx="715161" cy="461665"/>
              </a:xfrm>
              <a:prstGeom prst="rect">
                <a:avLst/>
              </a:prstGeom>
              <a:blipFill>
                <a:blip r:embed="rId15"/>
                <a:stretch>
                  <a:fillRect/>
                </a:stretch>
              </a:blipFill>
            </p:spPr>
            <p:txBody>
              <a:bodyPr/>
              <a:lstStyle/>
              <a:p>
                <a:r>
                  <a:rPr lang="zh-TW" altLang="en-US">
                    <a:noFill/>
                  </a:rPr>
                  <a:t> </a:t>
                </a:r>
              </a:p>
            </p:txBody>
          </p:sp>
        </mc:Fallback>
      </mc:AlternateContent>
      <p:sp>
        <p:nvSpPr>
          <p:cNvPr id="174" name="矩形 173">
            <a:extLst>
              <a:ext uri="{FF2B5EF4-FFF2-40B4-BE49-F238E27FC236}">
                <a16:creationId xmlns:a16="http://schemas.microsoft.com/office/drawing/2014/main" id="{5C613E91-2B51-4A93-A171-8D3FA276ACEB}"/>
              </a:ext>
            </a:extLst>
          </p:cNvPr>
          <p:cNvSpPr/>
          <p:nvPr/>
        </p:nvSpPr>
        <p:spPr>
          <a:xfrm>
            <a:off x="5665835" y="3789527"/>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76E32E36-88F8-4442-8DDC-0D4DD4B94ADC}"/>
                  </a:ext>
                </a:extLst>
              </p:cNvPr>
              <p:cNvSpPr txBox="1"/>
              <p:nvPr/>
            </p:nvSpPr>
            <p:spPr>
              <a:xfrm>
                <a:off x="5484350"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76E32E36-88F8-4442-8DDC-0D4DD4B94ADC}"/>
                  </a:ext>
                </a:extLst>
              </p:cNvPr>
              <p:cNvSpPr txBox="1">
                <a:spLocks noRot="1" noChangeAspect="1" noMove="1" noResize="1" noEditPoints="1" noAdjustHandles="1" noChangeArrowheads="1" noChangeShapeType="1" noTextEdit="1"/>
              </p:cNvSpPr>
              <p:nvPr/>
            </p:nvSpPr>
            <p:spPr>
              <a:xfrm>
                <a:off x="5484350" y="3837344"/>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176" name="矩形 175">
            <a:extLst>
              <a:ext uri="{FF2B5EF4-FFF2-40B4-BE49-F238E27FC236}">
                <a16:creationId xmlns:a16="http://schemas.microsoft.com/office/drawing/2014/main" id="{14772534-C991-406B-8C00-EDADD56F964B}"/>
              </a:ext>
            </a:extLst>
          </p:cNvPr>
          <p:cNvSpPr/>
          <p:nvPr/>
        </p:nvSpPr>
        <p:spPr>
          <a:xfrm>
            <a:off x="5103732" y="3789527"/>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7" name="文字方塊 176">
                <a:extLst>
                  <a:ext uri="{FF2B5EF4-FFF2-40B4-BE49-F238E27FC236}">
                    <a16:creationId xmlns:a16="http://schemas.microsoft.com/office/drawing/2014/main" id="{E788EF0A-3F1E-427F-9867-EFFC0DA54AB6}"/>
                  </a:ext>
                </a:extLst>
              </p:cNvPr>
              <p:cNvSpPr txBox="1"/>
              <p:nvPr/>
            </p:nvSpPr>
            <p:spPr>
              <a:xfrm>
                <a:off x="4922247" y="38373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77" name="文字方塊 176">
                <a:extLst>
                  <a:ext uri="{FF2B5EF4-FFF2-40B4-BE49-F238E27FC236}">
                    <a16:creationId xmlns:a16="http://schemas.microsoft.com/office/drawing/2014/main" id="{E788EF0A-3F1E-427F-9867-EFFC0DA54AB6}"/>
                  </a:ext>
                </a:extLst>
              </p:cNvPr>
              <p:cNvSpPr txBox="1">
                <a:spLocks noRot="1" noChangeAspect="1" noMove="1" noResize="1" noEditPoints="1" noAdjustHandles="1" noChangeArrowheads="1" noChangeShapeType="1" noTextEdit="1"/>
              </p:cNvSpPr>
              <p:nvPr/>
            </p:nvSpPr>
            <p:spPr>
              <a:xfrm>
                <a:off x="4922247" y="3837344"/>
                <a:ext cx="715161" cy="461665"/>
              </a:xfrm>
              <a:prstGeom prst="rect">
                <a:avLst/>
              </a:prstGeom>
              <a:blipFill>
                <a:blip r:embed="rId17"/>
                <a:stretch>
                  <a:fillRect b="-10526"/>
                </a:stretch>
              </a:blipFill>
            </p:spPr>
            <p:txBody>
              <a:bodyPr/>
              <a:lstStyle/>
              <a:p>
                <a:r>
                  <a:rPr lang="zh-TW" altLang="en-US">
                    <a:noFill/>
                  </a:rPr>
                  <a:t> </a:t>
                </a:r>
              </a:p>
            </p:txBody>
          </p:sp>
        </mc:Fallback>
      </mc:AlternateContent>
      <p:sp>
        <p:nvSpPr>
          <p:cNvPr id="178" name="矩形 177">
            <a:extLst>
              <a:ext uri="{FF2B5EF4-FFF2-40B4-BE49-F238E27FC236}">
                <a16:creationId xmlns:a16="http://schemas.microsoft.com/office/drawing/2014/main" id="{F0545D61-D960-464A-8BBA-9362F7791528}"/>
              </a:ext>
            </a:extLst>
          </p:cNvPr>
          <p:cNvSpPr/>
          <p:nvPr/>
        </p:nvSpPr>
        <p:spPr>
          <a:xfrm>
            <a:off x="8490917" y="3803115"/>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9" name="文字方塊 178">
                <a:extLst>
                  <a:ext uri="{FF2B5EF4-FFF2-40B4-BE49-F238E27FC236}">
                    <a16:creationId xmlns:a16="http://schemas.microsoft.com/office/drawing/2014/main" id="{573E02FE-EDF7-46DE-BAA5-3B47291AA057}"/>
                  </a:ext>
                </a:extLst>
              </p:cNvPr>
              <p:cNvSpPr txBox="1"/>
              <p:nvPr/>
            </p:nvSpPr>
            <p:spPr>
              <a:xfrm>
                <a:off x="8299158" y="384065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79" name="文字方塊 178">
                <a:extLst>
                  <a:ext uri="{FF2B5EF4-FFF2-40B4-BE49-F238E27FC236}">
                    <a16:creationId xmlns:a16="http://schemas.microsoft.com/office/drawing/2014/main" id="{573E02FE-EDF7-46DE-BAA5-3B47291AA057}"/>
                  </a:ext>
                </a:extLst>
              </p:cNvPr>
              <p:cNvSpPr txBox="1">
                <a:spLocks noRot="1" noChangeAspect="1" noMove="1" noResize="1" noEditPoints="1" noAdjustHandles="1" noChangeArrowheads="1" noChangeShapeType="1" noTextEdit="1"/>
              </p:cNvSpPr>
              <p:nvPr/>
            </p:nvSpPr>
            <p:spPr>
              <a:xfrm>
                <a:off x="8299158" y="3840658"/>
                <a:ext cx="715161" cy="461665"/>
              </a:xfrm>
              <a:prstGeom prst="rect">
                <a:avLst/>
              </a:prstGeom>
              <a:blipFill>
                <a:blip r:embed="rId18"/>
                <a:stretch>
                  <a:fillRect/>
                </a:stretch>
              </a:blipFill>
            </p:spPr>
            <p:txBody>
              <a:bodyPr/>
              <a:lstStyle/>
              <a:p>
                <a:r>
                  <a:rPr lang="zh-TW" altLang="en-US">
                    <a:noFill/>
                  </a:rPr>
                  <a:t> </a:t>
                </a:r>
              </a:p>
            </p:txBody>
          </p:sp>
        </mc:Fallback>
      </mc:AlternateContent>
      <p:sp>
        <p:nvSpPr>
          <p:cNvPr id="180" name="矩形 179">
            <a:extLst>
              <a:ext uri="{FF2B5EF4-FFF2-40B4-BE49-F238E27FC236}">
                <a16:creationId xmlns:a16="http://schemas.microsoft.com/office/drawing/2014/main" id="{8FC5FE51-5BCF-4ABF-87BC-EB77C3B0798F}"/>
              </a:ext>
            </a:extLst>
          </p:cNvPr>
          <p:cNvSpPr/>
          <p:nvPr/>
        </p:nvSpPr>
        <p:spPr>
          <a:xfrm>
            <a:off x="7918539" y="3803115"/>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53E09230-8F52-4028-BEFC-CAA77CB73312}"/>
                  </a:ext>
                </a:extLst>
              </p:cNvPr>
              <p:cNvSpPr txBox="1"/>
              <p:nvPr/>
            </p:nvSpPr>
            <p:spPr>
              <a:xfrm>
                <a:off x="7737054"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53E09230-8F52-4028-BEFC-CAA77CB73312}"/>
                  </a:ext>
                </a:extLst>
              </p:cNvPr>
              <p:cNvSpPr txBox="1">
                <a:spLocks noRot="1" noChangeAspect="1" noMove="1" noResize="1" noEditPoints="1" noAdjustHandles="1" noChangeArrowheads="1" noChangeShapeType="1" noTextEdit="1"/>
              </p:cNvSpPr>
              <p:nvPr/>
            </p:nvSpPr>
            <p:spPr>
              <a:xfrm>
                <a:off x="7737054" y="3850932"/>
                <a:ext cx="715161" cy="461665"/>
              </a:xfrm>
              <a:prstGeom prst="rect">
                <a:avLst/>
              </a:prstGeom>
              <a:blipFill>
                <a:blip r:embed="rId19"/>
                <a:stretch>
                  <a:fillRect/>
                </a:stretch>
              </a:blipFill>
            </p:spPr>
            <p:txBody>
              <a:bodyPr/>
              <a:lstStyle/>
              <a:p>
                <a:r>
                  <a:rPr lang="zh-TW" altLang="en-US">
                    <a:noFill/>
                  </a:rPr>
                  <a:t> </a:t>
                </a:r>
              </a:p>
            </p:txBody>
          </p:sp>
        </mc:Fallback>
      </mc:AlternateContent>
      <p:sp>
        <p:nvSpPr>
          <p:cNvPr id="182" name="矩形 181">
            <a:extLst>
              <a:ext uri="{FF2B5EF4-FFF2-40B4-BE49-F238E27FC236}">
                <a16:creationId xmlns:a16="http://schemas.microsoft.com/office/drawing/2014/main" id="{AE66A1AB-0C9F-41F2-8BE8-E6E2BCD01351}"/>
              </a:ext>
            </a:extLst>
          </p:cNvPr>
          <p:cNvSpPr/>
          <p:nvPr/>
        </p:nvSpPr>
        <p:spPr>
          <a:xfrm>
            <a:off x="7356436" y="380311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3BFA6C9D-B465-4999-B04D-2DF6594A1C17}"/>
                  </a:ext>
                </a:extLst>
              </p:cNvPr>
              <p:cNvSpPr txBox="1"/>
              <p:nvPr/>
            </p:nvSpPr>
            <p:spPr>
              <a:xfrm>
                <a:off x="7174951" y="385093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3BFA6C9D-B465-4999-B04D-2DF6594A1C17}"/>
                  </a:ext>
                </a:extLst>
              </p:cNvPr>
              <p:cNvSpPr txBox="1">
                <a:spLocks noRot="1" noChangeAspect="1" noMove="1" noResize="1" noEditPoints="1" noAdjustHandles="1" noChangeArrowheads="1" noChangeShapeType="1" noTextEdit="1"/>
              </p:cNvSpPr>
              <p:nvPr/>
            </p:nvSpPr>
            <p:spPr>
              <a:xfrm>
                <a:off x="7174951" y="3850932"/>
                <a:ext cx="715161" cy="461665"/>
              </a:xfrm>
              <a:prstGeom prst="rect">
                <a:avLst/>
              </a:prstGeom>
              <a:blipFill>
                <a:blip r:embed="rId20"/>
                <a:stretch>
                  <a:fillRect b="-10667"/>
                </a:stretch>
              </a:blipFill>
            </p:spPr>
            <p:txBody>
              <a:bodyPr/>
              <a:lstStyle/>
              <a:p>
                <a:r>
                  <a:rPr lang="zh-TW" altLang="en-US">
                    <a:noFill/>
                  </a:rPr>
                  <a:t> </a:t>
                </a:r>
              </a:p>
            </p:txBody>
          </p:sp>
        </mc:Fallback>
      </mc:AlternateContent>
      <p:grpSp>
        <p:nvGrpSpPr>
          <p:cNvPr id="260" name="群組 259">
            <a:extLst>
              <a:ext uri="{FF2B5EF4-FFF2-40B4-BE49-F238E27FC236}">
                <a16:creationId xmlns:a16="http://schemas.microsoft.com/office/drawing/2014/main" id="{4D731875-22A8-4404-BD13-2B29959EBBAF}"/>
              </a:ext>
            </a:extLst>
          </p:cNvPr>
          <p:cNvGrpSpPr/>
          <p:nvPr/>
        </p:nvGrpSpPr>
        <p:grpSpPr>
          <a:xfrm>
            <a:off x="5647779" y="4561578"/>
            <a:ext cx="565090" cy="430683"/>
            <a:chOff x="5686213" y="4717020"/>
            <a:chExt cx="565090" cy="430683"/>
          </a:xfrm>
        </p:grpSpPr>
        <p:sp>
          <p:nvSpPr>
            <p:cNvPr id="261" name="矩形 260">
              <a:extLst>
                <a:ext uri="{FF2B5EF4-FFF2-40B4-BE49-F238E27FC236}">
                  <a16:creationId xmlns:a16="http://schemas.microsoft.com/office/drawing/2014/main" id="{27D03E16-0745-4C61-99BB-CF4D59FFFA9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2" name="文字方塊 261">
                  <a:extLst>
                    <a:ext uri="{FF2B5EF4-FFF2-40B4-BE49-F238E27FC236}">
                      <a16:creationId xmlns:a16="http://schemas.microsoft.com/office/drawing/2014/main" id="{2230713A-0279-4B8B-8AF5-074BAFA77D8E}"/>
                    </a:ext>
                  </a:extLst>
                </p:cNvPr>
                <p:cNvSpPr txBox="1"/>
                <p:nvPr/>
              </p:nvSpPr>
              <p:spPr>
                <a:xfrm>
                  <a:off x="5686213" y="4717020"/>
                  <a:ext cx="565090"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b="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1,1</m:t>
                            </m:r>
                          </m:sub>
                        </m:sSub>
                      </m:oMath>
                    </m:oMathPara>
                  </a14:m>
                  <a:endParaRPr lang="zh-TW" altLang="en-US" sz="2400" dirty="0"/>
                </a:p>
              </p:txBody>
            </p:sp>
          </mc:Choice>
          <mc:Fallback xmlns="">
            <p:sp>
              <p:nvSpPr>
                <p:cNvPr id="262" name="文字方塊 261">
                  <a:extLst>
                    <a:ext uri="{FF2B5EF4-FFF2-40B4-BE49-F238E27FC236}">
                      <a16:creationId xmlns:a16="http://schemas.microsoft.com/office/drawing/2014/main" id="{2230713A-0279-4B8B-8AF5-074BAFA77D8E}"/>
                    </a:ext>
                  </a:extLst>
                </p:cNvPr>
                <p:cNvSpPr txBox="1">
                  <a:spLocks noRot="1" noChangeAspect="1" noMove="1" noResize="1" noEditPoints="1" noAdjustHandles="1" noChangeArrowheads="1" noChangeShapeType="1" noTextEdit="1"/>
                </p:cNvSpPr>
                <p:nvPr/>
              </p:nvSpPr>
              <p:spPr>
                <a:xfrm>
                  <a:off x="5686213" y="4717020"/>
                  <a:ext cx="565090" cy="385555"/>
                </a:xfrm>
                <a:prstGeom prst="rect">
                  <a:avLst/>
                </a:prstGeom>
                <a:blipFill>
                  <a:blip r:embed="rId21"/>
                  <a:stretch>
                    <a:fillRect l="-6452" t="-14063" r="-26882" b="-9375"/>
                  </a:stretch>
                </a:blipFill>
              </p:spPr>
              <p:txBody>
                <a:bodyPr/>
                <a:lstStyle/>
                <a:p>
                  <a:r>
                    <a:rPr lang="zh-TW" altLang="en-US">
                      <a:noFill/>
                    </a:rPr>
                    <a:t> </a:t>
                  </a:r>
                </a:p>
              </p:txBody>
            </p:sp>
          </mc:Fallback>
        </mc:AlternateContent>
      </p:grpSp>
      <p:grpSp>
        <p:nvGrpSpPr>
          <p:cNvPr id="263" name="群組 262">
            <a:extLst>
              <a:ext uri="{FF2B5EF4-FFF2-40B4-BE49-F238E27FC236}">
                <a16:creationId xmlns:a16="http://schemas.microsoft.com/office/drawing/2014/main" id="{1017C076-CB95-4C23-96D8-2D1C84883D37}"/>
              </a:ext>
            </a:extLst>
          </p:cNvPr>
          <p:cNvGrpSpPr/>
          <p:nvPr/>
        </p:nvGrpSpPr>
        <p:grpSpPr>
          <a:xfrm>
            <a:off x="5656488" y="4992261"/>
            <a:ext cx="565091" cy="430683"/>
            <a:chOff x="5686213" y="4717020"/>
            <a:chExt cx="565091" cy="430683"/>
          </a:xfrm>
        </p:grpSpPr>
        <p:sp>
          <p:nvSpPr>
            <p:cNvPr id="264" name="矩形 263">
              <a:extLst>
                <a:ext uri="{FF2B5EF4-FFF2-40B4-BE49-F238E27FC236}">
                  <a16:creationId xmlns:a16="http://schemas.microsoft.com/office/drawing/2014/main" id="{6130DA64-729C-47F4-8D7B-60C738C5A88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5" name="文字方塊 264">
                  <a:extLst>
                    <a:ext uri="{FF2B5EF4-FFF2-40B4-BE49-F238E27FC236}">
                      <a16:creationId xmlns:a16="http://schemas.microsoft.com/office/drawing/2014/main" id="{8ABCA2F8-E407-47F4-B7EA-FA62F8BE3F9B}"/>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1,2</m:t>
                            </m:r>
                          </m:sub>
                        </m:sSub>
                      </m:oMath>
                    </m:oMathPara>
                  </a14:m>
                  <a:endParaRPr lang="zh-TW" altLang="en-US" sz="2400" dirty="0"/>
                </a:p>
              </p:txBody>
            </p:sp>
          </mc:Choice>
          <mc:Fallback xmlns="">
            <p:sp>
              <p:nvSpPr>
                <p:cNvPr id="265" name="文字方塊 264">
                  <a:extLst>
                    <a:ext uri="{FF2B5EF4-FFF2-40B4-BE49-F238E27FC236}">
                      <a16:creationId xmlns:a16="http://schemas.microsoft.com/office/drawing/2014/main" id="{8ABCA2F8-E407-47F4-B7EA-FA62F8BE3F9B}"/>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2"/>
                  <a:stretch>
                    <a:fillRect l="-7527" t="-15873" r="-25806" b="-11111"/>
                  </a:stretch>
                </a:blipFill>
              </p:spPr>
              <p:txBody>
                <a:bodyPr/>
                <a:lstStyle/>
                <a:p>
                  <a:r>
                    <a:rPr lang="zh-TW" altLang="en-US">
                      <a:noFill/>
                    </a:rPr>
                    <a:t> </a:t>
                  </a:r>
                </a:p>
              </p:txBody>
            </p:sp>
          </mc:Fallback>
        </mc:AlternateContent>
      </p:grpSp>
      <p:grpSp>
        <p:nvGrpSpPr>
          <p:cNvPr id="266" name="群組 265">
            <a:extLst>
              <a:ext uri="{FF2B5EF4-FFF2-40B4-BE49-F238E27FC236}">
                <a16:creationId xmlns:a16="http://schemas.microsoft.com/office/drawing/2014/main" id="{DDF842BA-8BEB-461B-9328-DFEAD4D70A82}"/>
              </a:ext>
            </a:extLst>
          </p:cNvPr>
          <p:cNvGrpSpPr/>
          <p:nvPr/>
        </p:nvGrpSpPr>
        <p:grpSpPr>
          <a:xfrm>
            <a:off x="5656856" y="5425175"/>
            <a:ext cx="565091" cy="430683"/>
            <a:chOff x="5686213" y="4717020"/>
            <a:chExt cx="565091" cy="430683"/>
          </a:xfrm>
        </p:grpSpPr>
        <p:sp>
          <p:nvSpPr>
            <p:cNvPr id="267" name="矩形 266">
              <a:extLst>
                <a:ext uri="{FF2B5EF4-FFF2-40B4-BE49-F238E27FC236}">
                  <a16:creationId xmlns:a16="http://schemas.microsoft.com/office/drawing/2014/main" id="{F2F03E4D-6A71-485E-81C8-B1E118AFF55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68" name="文字方塊 267">
                  <a:extLst>
                    <a:ext uri="{FF2B5EF4-FFF2-40B4-BE49-F238E27FC236}">
                      <a16:creationId xmlns:a16="http://schemas.microsoft.com/office/drawing/2014/main" id="{9A81DEB5-1607-41A9-B458-055E57B6C851}"/>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1,3</m:t>
                            </m:r>
                          </m:sub>
                        </m:sSub>
                      </m:oMath>
                    </m:oMathPara>
                  </a14:m>
                  <a:endParaRPr lang="zh-TW" altLang="en-US" sz="2400" dirty="0"/>
                </a:p>
              </p:txBody>
            </p:sp>
          </mc:Choice>
          <mc:Fallback xmlns="">
            <p:sp>
              <p:nvSpPr>
                <p:cNvPr id="268" name="文字方塊 267">
                  <a:extLst>
                    <a:ext uri="{FF2B5EF4-FFF2-40B4-BE49-F238E27FC236}">
                      <a16:creationId xmlns:a16="http://schemas.microsoft.com/office/drawing/2014/main" id="{9A81DEB5-1607-41A9-B458-055E57B6C851}"/>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3"/>
                  <a:stretch>
                    <a:fillRect l="-7527" t="-15873" r="-25806" b="-11111"/>
                  </a:stretch>
                </a:blipFill>
              </p:spPr>
              <p:txBody>
                <a:bodyPr/>
                <a:lstStyle/>
                <a:p>
                  <a:r>
                    <a:rPr lang="zh-TW" altLang="en-US">
                      <a:noFill/>
                    </a:rPr>
                    <a:t> </a:t>
                  </a:r>
                </a:p>
              </p:txBody>
            </p:sp>
          </mc:Fallback>
        </mc:AlternateContent>
      </p:grpSp>
      <p:grpSp>
        <p:nvGrpSpPr>
          <p:cNvPr id="269" name="群組 268">
            <a:extLst>
              <a:ext uri="{FF2B5EF4-FFF2-40B4-BE49-F238E27FC236}">
                <a16:creationId xmlns:a16="http://schemas.microsoft.com/office/drawing/2014/main" id="{920F006B-9365-4C68-9C11-782EA435D651}"/>
              </a:ext>
            </a:extLst>
          </p:cNvPr>
          <p:cNvGrpSpPr/>
          <p:nvPr/>
        </p:nvGrpSpPr>
        <p:grpSpPr>
          <a:xfrm>
            <a:off x="5657192" y="5853401"/>
            <a:ext cx="565091" cy="430683"/>
            <a:chOff x="5686213" y="4717020"/>
            <a:chExt cx="565091" cy="430683"/>
          </a:xfrm>
        </p:grpSpPr>
        <p:sp>
          <p:nvSpPr>
            <p:cNvPr id="270" name="矩形 269">
              <a:extLst>
                <a:ext uri="{FF2B5EF4-FFF2-40B4-BE49-F238E27FC236}">
                  <a16:creationId xmlns:a16="http://schemas.microsoft.com/office/drawing/2014/main" id="{6A52DFFF-40C2-40C5-9EDD-C19772FF2121}"/>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1" name="文字方塊 270">
                  <a:extLst>
                    <a:ext uri="{FF2B5EF4-FFF2-40B4-BE49-F238E27FC236}">
                      <a16:creationId xmlns:a16="http://schemas.microsoft.com/office/drawing/2014/main" id="{0B818BFE-7F88-4294-A527-966D7E4869E2}"/>
                    </a:ext>
                  </a:extLst>
                </p:cNvPr>
                <p:cNvSpPr txBox="1"/>
                <p:nvPr/>
              </p:nvSpPr>
              <p:spPr>
                <a:xfrm>
                  <a:off x="5686213" y="4717020"/>
                  <a:ext cx="565091"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1,4</m:t>
                            </m:r>
                          </m:sub>
                        </m:sSub>
                      </m:oMath>
                    </m:oMathPara>
                  </a14:m>
                  <a:endParaRPr lang="zh-TW" altLang="en-US" sz="2400" dirty="0"/>
                </a:p>
              </p:txBody>
            </p:sp>
          </mc:Choice>
          <mc:Fallback xmlns="">
            <p:sp>
              <p:nvSpPr>
                <p:cNvPr id="271" name="文字方塊 270">
                  <a:extLst>
                    <a:ext uri="{FF2B5EF4-FFF2-40B4-BE49-F238E27FC236}">
                      <a16:creationId xmlns:a16="http://schemas.microsoft.com/office/drawing/2014/main" id="{0B818BFE-7F88-4294-A527-966D7E4869E2}"/>
                    </a:ext>
                  </a:extLst>
                </p:cNvPr>
                <p:cNvSpPr txBox="1">
                  <a:spLocks noRot="1" noChangeAspect="1" noMove="1" noResize="1" noEditPoints="1" noAdjustHandles="1" noChangeArrowheads="1" noChangeShapeType="1" noTextEdit="1"/>
                </p:cNvSpPr>
                <p:nvPr/>
              </p:nvSpPr>
              <p:spPr>
                <a:xfrm>
                  <a:off x="5686213" y="4717020"/>
                  <a:ext cx="565091" cy="385555"/>
                </a:xfrm>
                <a:prstGeom prst="rect">
                  <a:avLst/>
                </a:prstGeom>
                <a:blipFill>
                  <a:blip r:embed="rId24"/>
                  <a:stretch>
                    <a:fillRect l="-6452" t="-14286" r="-26882" b="-11111"/>
                  </a:stretch>
                </a:blipFill>
              </p:spPr>
              <p:txBody>
                <a:bodyPr/>
                <a:lstStyle/>
                <a:p>
                  <a:r>
                    <a:rPr lang="zh-TW" altLang="en-US">
                      <a:noFill/>
                    </a:rPr>
                    <a:t> </a:t>
                  </a:r>
                </a:p>
              </p:txBody>
            </p:sp>
          </mc:Fallback>
        </mc:AlternateContent>
      </p:grpSp>
      <p:grpSp>
        <p:nvGrpSpPr>
          <p:cNvPr id="272" name="群組 271">
            <a:extLst>
              <a:ext uri="{FF2B5EF4-FFF2-40B4-BE49-F238E27FC236}">
                <a16:creationId xmlns:a16="http://schemas.microsoft.com/office/drawing/2014/main" id="{26FB575F-7BB2-4F74-893E-75E2245053D9}"/>
              </a:ext>
            </a:extLst>
          </p:cNvPr>
          <p:cNvGrpSpPr/>
          <p:nvPr/>
        </p:nvGrpSpPr>
        <p:grpSpPr>
          <a:xfrm>
            <a:off x="6220886" y="4576472"/>
            <a:ext cx="572208" cy="430683"/>
            <a:chOff x="5686213" y="4717020"/>
            <a:chExt cx="572208" cy="430683"/>
          </a:xfrm>
        </p:grpSpPr>
        <p:sp>
          <p:nvSpPr>
            <p:cNvPr id="273" name="矩形 272">
              <a:extLst>
                <a:ext uri="{FF2B5EF4-FFF2-40B4-BE49-F238E27FC236}">
                  <a16:creationId xmlns:a16="http://schemas.microsoft.com/office/drawing/2014/main" id="{B9E20F3C-6B2E-4B69-BE07-BC8DF1223272}"/>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4" name="文字方塊 273">
                  <a:extLst>
                    <a:ext uri="{FF2B5EF4-FFF2-40B4-BE49-F238E27FC236}">
                      <a16:creationId xmlns:a16="http://schemas.microsoft.com/office/drawing/2014/main" id="{88F6A0E3-EE5E-4D13-B172-9CDA97593E4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274" name="文字方塊 273">
                  <a:extLst>
                    <a:ext uri="{FF2B5EF4-FFF2-40B4-BE49-F238E27FC236}">
                      <a16:creationId xmlns:a16="http://schemas.microsoft.com/office/drawing/2014/main" id="{88F6A0E3-EE5E-4D13-B172-9CDA97593E4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5"/>
                  <a:stretch>
                    <a:fillRect l="-6383" t="-15873" r="-25532" b="-11111"/>
                  </a:stretch>
                </a:blipFill>
              </p:spPr>
              <p:txBody>
                <a:bodyPr/>
                <a:lstStyle/>
                <a:p>
                  <a:r>
                    <a:rPr lang="zh-TW" altLang="en-US">
                      <a:noFill/>
                    </a:rPr>
                    <a:t> </a:t>
                  </a:r>
                </a:p>
              </p:txBody>
            </p:sp>
          </mc:Fallback>
        </mc:AlternateContent>
      </p:grpSp>
      <p:grpSp>
        <p:nvGrpSpPr>
          <p:cNvPr id="275" name="群組 274">
            <a:extLst>
              <a:ext uri="{FF2B5EF4-FFF2-40B4-BE49-F238E27FC236}">
                <a16:creationId xmlns:a16="http://schemas.microsoft.com/office/drawing/2014/main" id="{CBEEB759-E85D-4373-BAB3-AA990E7F9C86}"/>
              </a:ext>
            </a:extLst>
          </p:cNvPr>
          <p:cNvGrpSpPr/>
          <p:nvPr/>
        </p:nvGrpSpPr>
        <p:grpSpPr>
          <a:xfrm>
            <a:off x="6229595" y="5007155"/>
            <a:ext cx="572208" cy="430683"/>
            <a:chOff x="5686213" y="4717020"/>
            <a:chExt cx="572208" cy="430683"/>
          </a:xfrm>
        </p:grpSpPr>
        <p:sp>
          <p:nvSpPr>
            <p:cNvPr id="276" name="矩形 275">
              <a:extLst>
                <a:ext uri="{FF2B5EF4-FFF2-40B4-BE49-F238E27FC236}">
                  <a16:creationId xmlns:a16="http://schemas.microsoft.com/office/drawing/2014/main" id="{7111B8A4-E1FC-494F-BB89-C7EA9ADCB9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7" name="文字方塊 276">
                  <a:extLst>
                    <a:ext uri="{FF2B5EF4-FFF2-40B4-BE49-F238E27FC236}">
                      <a16:creationId xmlns:a16="http://schemas.microsoft.com/office/drawing/2014/main" id="{FB82C5AB-0977-4953-A433-C5CAE15703B5}"/>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277" name="文字方塊 276">
                  <a:extLst>
                    <a:ext uri="{FF2B5EF4-FFF2-40B4-BE49-F238E27FC236}">
                      <a16:creationId xmlns:a16="http://schemas.microsoft.com/office/drawing/2014/main" id="{FB82C5AB-0977-4953-A433-C5CAE15703B5}"/>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6"/>
                  <a:stretch>
                    <a:fillRect l="-7447" t="-14063" r="-24468" b="-9375"/>
                  </a:stretch>
                </a:blipFill>
              </p:spPr>
              <p:txBody>
                <a:bodyPr/>
                <a:lstStyle/>
                <a:p>
                  <a:r>
                    <a:rPr lang="zh-TW" altLang="en-US">
                      <a:noFill/>
                    </a:rPr>
                    <a:t> </a:t>
                  </a:r>
                </a:p>
              </p:txBody>
            </p:sp>
          </mc:Fallback>
        </mc:AlternateContent>
      </p:grpSp>
      <p:grpSp>
        <p:nvGrpSpPr>
          <p:cNvPr id="278" name="群組 277">
            <a:extLst>
              <a:ext uri="{FF2B5EF4-FFF2-40B4-BE49-F238E27FC236}">
                <a16:creationId xmlns:a16="http://schemas.microsoft.com/office/drawing/2014/main" id="{2192E5C2-B089-4464-807A-325A07BCF9E5}"/>
              </a:ext>
            </a:extLst>
          </p:cNvPr>
          <p:cNvGrpSpPr/>
          <p:nvPr/>
        </p:nvGrpSpPr>
        <p:grpSpPr>
          <a:xfrm>
            <a:off x="6229963" y="5440069"/>
            <a:ext cx="572208" cy="430683"/>
            <a:chOff x="5686213" y="4717020"/>
            <a:chExt cx="572208" cy="430683"/>
          </a:xfrm>
        </p:grpSpPr>
        <p:sp>
          <p:nvSpPr>
            <p:cNvPr id="279" name="矩形 278">
              <a:extLst>
                <a:ext uri="{FF2B5EF4-FFF2-40B4-BE49-F238E27FC236}">
                  <a16:creationId xmlns:a16="http://schemas.microsoft.com/office/drawing/2014/main" id="{28AABCA9-EA4E-4F55-967B-5F28369109CB}"/>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0" name="文字方塊 279">
                  <a:extLst>
                    <a:ext uri="{FF2B5EF4-FFF2-40B4-BE49-F238E27FC236}">
                      <a16:creationId xmlns:a16="http://schemas.microsoft.com/office/drawing/2014/main" id="{013A88F1-396A-4043-ADAF-B252DEC9E12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2,3</m:t>
                            </m:r>
                          </m:sub>
                        </m:sSub>
                      </m:oMath>
                    </m:oMathPara>
                  </a14:m>
                  <a:endParaRPr lang="zh-TW" altLang="en-US" sz="2400" dirty="0"/>
                </a:p>
              </p:txBody>
            </p:sp>
          </mc:Choice>
          <mc:Fallback xmlns="">
            <p:sp>
              <p:nvSpPr>
                <p:cNvPr id="280" name="文字方塊 279">
                  <a:extLst>
                    <a:ext uri="{FF2B5EF4-FFF2-40B4-BE49-F238E27FC236}">
                      <a16:creationId xmlns:a16="http://schemas.microsoft.com/office/drawing/2014/main" id="{013A88F1-396A-4043-ADAF-B252DEC9E12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7"/>
                  <a:stretch>
                    <a:fillRect l="-7447" t="-14063" r="-24468" b="-9375"/>
                  </a:stretch>
                </a:blipFill>
              </p:spPr>
              <p:txBody>
                <a:bodyPr/>
                <a:lstStyle/>
                <a:p>
                  <a:r>
                    <a:rPr lang="zh-TW" altLang="en-US">
                      <a:noFill/>
                    </a:rPr>
                    <a:t> </a:t>
                  </a:r>
                </a:p>
              </p:txBody>
            </p:sp>
          </mc:Fallback>
        </mc:AlternateContent>
      </p:grpSp>
      <p:grpSp>
        <p:nvGrpSpPr>
          <p:cNvPr id="281" name="群組 280">
            <a:extLst>
              <a:ext uri="{FF2B5EF4-FFF2-40B4-BE49-F238E27FC236}">
                <a16:creationId xmlns:a16="http://schemas.microsoft.com/office/drawing/2014/main" id="{5ABF2D0A-EA5A-42AE-B722-ABD69FDC79D1}"/>
              </a:ext>
            </a:extLst>
          </p:cNvPr>
          <p:cNvGrpSpPr/>
          <p:nvPr/>
        </p:nvGrpSpPr>
        <p:grpSpPr>
          <a:xfrm>
            <a:off x="6230299" y="5868295"/>
            <a:ext cx="572208" cy="430683"/>
            <a:chOff x="5686213" y="4717020"/>
            <a:chExt cx="572208" cy="430683"/>
          </a:xfrm>
        </p:grpSpPr>
        <p:sp>
          <p:nvSpPr>
            <p:cNvPr id="282" name="矩形 281">
              <a:extLst>
                <a:ext uri="{FF2B5EF4-FFF2-40B4-BE49-F238E27FC236}">
                  <a16:creationId xmlns:a16="http://schemas.microsoft.com/office/drawing/2014/main" id="{17B1D922-685A-4BEB-AD6C-7DD71A02689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3" name="文字方塊 282">
                  <a:extLst>
                    <a:ext uri="{FF2B5EF4-FFF2-40B4-BE49-F238E27FC236}">
                      <a16:creationId xmlns:a16="http://schemas.microsoft.com/office/drawing/2014/main" id="{A85D3605-93FC-48E7-B084-4D33CFCBF07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2,4</m:t>
                            </m:r>
                          </m:sub>
                        </m:sSub>
                      </m:oMath>
                    </m:oMathPara>
                  </a14:m>
                  <a:endParaRPr lang="zh-TW" altLang="en-US" sz="2400" dirty="0"/>
                </a:p>
              </p:txBody>
            </p:sp>
          </mc:Choice>
          <mc:Fallback xmlns="">
            <p:sp>
              <p:nvSpPr>
                <p:cNvPr id="283" name="文字方塊 282">
                  <a:extLst>
                    <a:ext uri="{FF2B5EF4-FFF2-40B4-BE49-F238E27FC236}">
                      <a16:creationId xmlns:a16="http://schemas.microsoft.com/office/drawing/2014/main" id="{A85D3605-93FC-48E7-B084-4D33CFCBF07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8"/>
                  <a:stretch>
                    <a:fillRect l="-6383" t="-15873" r="-25532" b="-11111"/>
                  </a:stretch>
                </a:blipFill>
              </p:spPr>
              <p:txBody>
                <a:bodyPr/>
                <a:lstStyle/>
                <a:p>
                  <a:r>
                    <a:rPr lang="zh-TW" altLang="en-US">
                      <a:noFill/>
                    </a:rPr>
                    <a:t> </a:t>
                  </a:r>
                </a:p>
              </p:txBody>
            </p:sp>
          </mc:Fallback>
        </mc:AlternateContent>
      </p:grpSp>
      <p:grpSp>
        <p:nvGrpSpPr>
          <p:cNvPr id="284" name="群組 283">
            <a:extLst>
              <a:ext uri="{FF2B5EF4-FFF2-40B4-BE49-F238E27FC236}">
                <a16:creationId xmlns:a16="http://schemas.microsoft.com/office/drawing/2014/main" id="{025CBAA7-0F1E-4B64-9265-91AA6FCF5A8E}"/>
              </a:ext>
            </a:extLst>
          </p:cNvPr>
          <p:cNvGrpSpPr/>
          <p:nvPr/>
        </p:nvGrpSpPr>
        <p:grpSpPr>
          <a:xfrm>
            <a:off x="6796866" y="4561578"/>
            <a:ext cx="572208" cy="430683"/>
            <a:chOff x="5686213" y="4717020"/>
            <a:chExt cx="572208" cy="430683"/>
          </a:xfrm>
        </p:grpSpPr>
        <p:sp>
          <p:nvSpPr>
            <p:cNvPr id="285" name="矩形 284">
              <a:extLst>
                <a:ext uri="{FF2B5EF4-FFF2-40B4-BE49-F238E27FC236}">
                  <a16:creationId xmlns:a16="http://schemas.microsoft.com/office/drawing/2014/main" id="{CEACD89C-9A13-44E1-850A-B1DE2CDC4CC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6" name="文字方塊 285">
                  <a:extLst>
                    <a:ext uri="{FF2B5EF4-FFF2-40B4-BE49-F238E27FC236}">
                      <a16:creationId xmlns:a16="http://schemas.microsoft.com/office/drawing/2014/main" id="{4303DBAB-FBB6-4426-8BD9-DE2BE566FBA2}"/>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3,1</m:t>
                            </m:r>
                          </m:sub>
                        </m:sSub>
                      </m:oMath>
                    </m:oMathPara>
                  </a14:m>
                  <a:endParaRPr lang="zh-TW" altLang="en-US" sz="2400" dirty="0"/>
                </a:p>
              </p:txBody>
            </p:sp>
          </mc:Choice>
          <mc:Fallback xmlns="">
            <p:sp>
              <p:nvSpPr>
                <p:cNvPr id="286" name="文字方塊 285">
                  <a:extLst>
                    <a:ext uri="{FF2B5EF4-FFF2-40B4-BE49-F238E27FC236}">
                      <a16:creationId xmlns:a16="http://schemas.microsoft.com/office/drawing/2014/main" id="{4303DBAB-FBB6-4426-8BD9-DE2BE566FBA2}"/>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29"/>
                  <a:stretch>
                    <a:fillRect l="-7447" t="-14063" r="-24468" b="-9375"/>
                  </a:stretch>
                </a:blipFill>
              </p:spPr>
              <p:txBody>
                <a:bodyPr/>
                <a:lstStyle/>
                <a:p>
                  <a:r>
                    <a:rPr lang="zh-TW" altLang="en-US">
                      <a:noFill/>
                    </a:rPr>
                    <a:t> </a:t>
                  </a:r>
                </a:p>
              </p:txBody>
            </p:sp>
          </mc:Fallback>
        </mc:AlternateContent>
      </p:grpSp>
      <p:grpSp>
        <p:nvGrpSpPr>
          <p:cNvPr id="287" name="群組 286">
            <a:extLst>
              <a:ext uri="{FF2B5EF4-FFF2-40B4-BE49-F238E27FC236}">
                <a16:creationId xmlns:a16="http://schemas.microsoft.com/office/drawing/2014/main" id="{6746C3F2-9D39-4A74-8A2D-CEA9879AFD7B}"/>
              </a:ext>
            </a:extLst>
          </p:cNvPr>
          <p:cNvGrpSpPr/>
          <p:nvPr/>
        </p:nvGrpSpPr>
        <p:grpSpPr>
          <a:xfrm>
            <a:off x="6805575" y="4992261"/>
            <a:ext cx="572208" cy="430683"/>
            <a:chOff x="5686213" y="4717020"/>
            <a:chExt cx="572208" cy="430683"/>
          </a:xfrm>
        </p:grpSpPr>
        <p:sp>
          <p:nvSpPr>
            <p:cNvPr id="288" name="矩形 287">
              <a:extLst>
                <a:ext uri="{FF2B5EF4-FFF2-40B4-BE49-F238E27FC236}">
                  <a16:creationId xmlns:a16="http://schemas.microsoft.com/office/drawing/2014/main" id="{B0FFA815-DC7B-465A-8578-4961FC239C1E}"/>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2437486D-CE51-411B-B47E-CA2617EAE73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3,2</m:t>
                            </m:r>
                          </m:sub>
                        </m:sSub>
                      </m:oMath>
                    </m:oMathPara>
                  </a14:m>
                  <a:endParaRPr lang="zh-TW" altLang="en-US" sz="2400" dirty="0"/>
                </a:p>
              </p:txBody>
            </p:sp>
          </mc:Choice>
          <mc:Fallback xmlns="">
            <p:sp>
              <p:nvSpPr>
                <p:cNvPr id="289" name="文字方塊 288">
                  <a:extLst>
                    <a:ext uri="{FF2B5EF4-FFF2-40B4-BE49-F238E27FC236}">
                      <a16:creationId xmlns:a16="http://schemas.microsoft.com/office/drawing/2014/main" id="{2437486D-CE51-411B-B47E-CA2617EAE73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0"/>
                  <a:stretch>
                    <a:fillRect l="-6383" t="-15873" r="-25532" b="-11111"/>
                  </a:stretch>
                </a:blipFill>
              </p:spPr>
              <p:txBody>
                <a:bodyPr/>
                <a:lstStyle/>
                <a:p>
                  <a:r>
                    <a:rPr lang="zh-TW" altLang="en-US">
                      <a:noFill/>
                    </a:rPr>
                    <a:t> </a:t>
                  </a:r>
                </a:p>
              </p:txBody>
            </p:sp>
          </mc:Fallback>
        </mc:AlternateContent>
      </p:grpSp>
      <p:grpSp>
        <p:nvGrpSpPr>
          <p:cNvPr id="290" name="群組 289">
            <a:extLst>
              <a:ext uri="{FF2B5EF4-FFF2-40B4-BE49-F238E27FC236}">
                <a16:creationId xmlns:a16="http://schemas.microsoft.com/office/drawing/2014/main" id="{63C6F2D7-2EDA-45ED-81C5-F9F9CE56929D}"/>
              </a:ext>
            </a:extLst>
          </p:cNvPr>
          <p:cNvGrpSpPr/>
          <p:nvPr/>
        </p:nvGrpSpPr>
        <p:grpSpPr>
          <a:xfrm>
            <a:off x="6805943" y="5425175"/>
            <a:ext cx="572208" cy="430683"/>
            <a:chOff x="5686213" y="4717020"/>
            <a:chExt cx="572208" cy="430683"/>
          </a:xfrm>
        </p:grpSpPr>
        <p:sp>
          <p:nvSpPr>
            <p:cNvPr id="291" name="矩形 290">
              <a:extLst>
                <a:ext uri="{FF2B5EF4-FFF2-40B4-BE49-F238E27FC236}">
                  <a16:creationId xmlns:a16="http://schemas.microsoft.com/office/drawing/2014/main" id="{569812F1-960B-4D5F-AD62-8A1062D89BA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2" name="文字方塊 291">
                  <a:extLst>
                    <a:ext uri="{FF2B5EF4-FFF2-40B4-BE49-F238E27FC236}">
                      <a16:creationId xmlns:a16="http://schemas.microsoft.com/office/drawing/2014/main" id="{A986160E-7A90-4CA5-9C0F-0F92BE26B7B4}"/>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3,3</m:t>
                            </m:r>
                          </m:sub>
                        </m:sSub>
                      </m:oMath>
                    </m:oMathPara>
                  </a14:m>
                  <a:endParaRPr lang="zh-TW" altLang="en-US" sz="2400" dirty="0"/>
                </a:p>
              </p:txBody>
            </p:sp>
          </mc:Choice>
          <mc:Fallback xmlns="">
            <p:sp>
              <p:nvSpPr>
                <p:cNvPr id="292" name="文字方塊 291">
                  <a:extLst>
                    <a:ext uri="{FF2B5EF4-FFF2-40B4-BE49-F238E27FC236}">
                      <a16:creationId xmlns:a16="http://schemas.microsoft.com/office/drawing/2014/main" id="{A986160E-7A90-4CA5-9C0F-0F92BE26B7B4}"/>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1"/>
                  <a:stretch>
                    <a:fillRect l="-6383" t="-15873" r="-25532" b="-11111"/>
                  </a:stretch>
                </a:blipFill>
              </p:spPr>
              <p:txBody>
                <a:bodyPr/>
                <a:lstStyle/>
                <a:p>
                  <a:r>
                    <a:rPr lang="zh-TW" altLang="en-US">
                      <a:noFill/>
                    </a:rPr>
                    <a:t> </a:t>
                  </a:r>
                </a:p>
              </p:txBody>
            </p:sp>
          </mc:Fallback>
        </mc:AlternateContent>
      </p:grpSp>
      <p:grpSp>
        <p:nvGrpSpPr>
          <p:cNvPr id="293" name="群組 292">
            <a:extLst>
              <a:ext uri="{FF2B5EF4-FFF2-40B4-BE49-F238E27FC236}">
                <a16:creationId xmlns:a16="http://schemas.microsoft.com/office/drawing/2014/main" id="{FCABBF43-946D-4B28-A31B-98334DFB36C6}"/>
              </a:ext>
            </a:extLst>
          </p:cNvPr>
          <p:cNvGrpSpPr/>
          <p:nvPr/>
        </p:nvGrpSpPr>
        <p:grpSpPr>
          <a:xfrm>
            <a:off x="6806279" y="5853401"/>
            <a:ext cx="572208" cy="430683"/>
            <a:chOff x="5686213" y="4717020"/>
            <a:chExt cx="572208" cy="430683"/>
          </a:xfrm>
        </p:grpSpPr>
        <p:sp>
          <p:nvSpPr>
            <p:cNvPr id="294" name="矩形 293">
              <a:extLst>
                <a:ext uri="{FF2B5EF4-FFF2-40B4-BE49-F238E27FC236}">
                  <a16:creationId xmlns:a16="http://schemas.microsoft.com/office/drawing/2014/main" id="{DEA49DFC-489C-44C3-B9CA-E9D4A0F3FF0F}"/>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5" name="文字方塊 294">
                  <a:extLst>
                    <a:ext uri="{FF2B5EF4-FFF2-40B4-BE49-F238E27FC236}">
                      <a16:creationId xmlns:a16="http://schemas.microsoft.com/office/drawing/2014/main" id="{9A2D2BED-3373-4657-B7BD-9107DD55D97C}"/>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3,4</m:t>
                            </m:r>
                          </m:sub>
                        </m:sSub>
                      </m:oMath>
                    </m:oMathPara>
                  </a14:m>
                  <a:endParaRPr lang="zh-TW" altLang="en-US" sz="2400" dirty="0"/>
                </a:p>
              </p:txBody>
            </p:sp>
          </mc:Choice>
          <mc:Fallback xmlns="">
            <p:sp>
              <p:nvSpPr>
                <p:cNvPr id="295" name="文字方塊 294">
                  <a:extLst>
                    <a:ext uri="{FF2B5EF4-FFF2-40B4-BE49-F238E27FC236}">
                      <a16:creationId xmlns:a16="http://schemas.microsoft.com/office/drawing/2014/main" id="{9A2D2BED-3373-4657-B7BD-9107DD55D97C}"/>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2"/>
                  <a:stretch>
                    <a:fillRect l="-7527" t="-14286" r="-25806" b="-11111"/>
                  </a:stretch>
                </a:blipFill>
              </p:spPr>
              <p:txBody>
                <a:bodyPr/>
                <a:lstStyle/>
                <a:p>
                  <a:r>
                    <a:rPr lang="zh-TW" altLang="en-US">
                      <a:noFill/>
                    </a:rPr>
                    <a:t> </a:t>
                  </a:r>
                </a:p>
              </p:txBody>
            </p:sp>
          </mc:Fallback>
        </mc:AlternateContent>
      </p:grpSp>
      <p:grpSp>
        <p:nvGrpSpPr>
          <p:cNvPr id="296" name="群組 295">
            <a:extLst>
              <a:ext uri="{FF2B5EF4-FFF2-40B4-BE49-F238E27FC236}">
                <a16:creationId xmlns:a16="http://schemas.microsoft.com/office/drawing/2014/main" id="{C546E5B8-59ED-4DC0-84AE-C63A54529FD7}"/>
              </a:ext>
            </a:extLst>
          </p:cNvPr>
          <p:cNvGrpSpPr/>
          <p:nvPr/>
        </p:nvGrpSpPr>
        <p:grpSpPr>
          <a:xfrm>
            <a:off x="7353659" y="4587689"/>
            <a:ext cx="572208" cy="430683"/>
            <a:chOff x="5686213" y="4717020"/>
            <a:chExt cx="572208" cy="430683"/>
          </a:xfrm>
        </p:grpSpPr>
        <p:sp>
          <p:nvSpPr>
            <p:cNvPr id="297" name="矩形 296">
              <a:extLst>
                <a:ext uri="{FF2B5EF4-FFF2-40B4-BE49-F238E27FC236}">
                  <a16:creationId xmlns:a16="http://schemas.microsoft.com/office/drawing/2014/main" id="{21382CDF-51EA-40A7-AFCD-F60D5217A455}"/>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8" name="文字方塊 297">
                  <a:extLst>
                    <a:ext uri="{FF2B5EF4-FFF2-40B4-BE49-F238E27FC236}">
                      <a16:creationId xmlns:a16="http://schemas.microsoft.com/office/drawing/2014/main" id="{B69F3DD9-4D8E-4D0B-A5FF-8E221309AE67}"/>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4,1</m:t>
                            </m:r>
                          </m:sub>
                        </m:sSub>
                      </m:oMath>
                    </m:oMathPara>
                  </a14:m>
                  <a:endParaRPr lang="zh-TW" altLang="en-US" sz="2400" dirty="0"/>
                </a:p>
              </p:txBody>
            </p:sp>
          </mc:Choice>
          <mc:Fallback xmlns="">
            <p:sp>
              <p:nvSpPr>
                <p:cNvPr id="298" name="文字方塊 297">
                  <a:extLst>
                    <a:ext uri="{FF2B5EF4-FFF2-40B4-BE49-F238E27FC236}">
                      <a16:creationId xmlns:a16="http://schemas.microsoft.com/office/drawing/2014/main" id="{B69F3DD9-4D8E-4D0B-A5FF-8E221309AE67}"/>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3"/>
                  <a:stretch>
                    <a:fillRect l="-6383" t="-15873" r="-25532" b="-11111"/>
                  </a:stretch>
                </a:blipFill>
              </p:spPr>
              <p:txBody>
                <a:bodyPr/>
                <a:lstStyle/>
                <a:p>
                  <a:r>
                    <a:rPr lang="zh-TW" altLang="en-US">
                      <a:noFill/>
                    </a:rPr>
                    <a:t> </a:t>
                  </a:r>
                </a:p>
              </p:txBody>
            </p:sp>
          </mc:Fallback>
        </mc:AlternateContent>
      </p:grpSp>
      <p:grpSp>
        <p:nvGrpSpPr>
          <p:cNvPr id="299" name="群組 298">
            <a:extLst>
              <a:ext uri="{FF2B5EF4-FFF2-40B4-BE49-F238E27FC236}">
                <a16:creationId xmlns:a16="http://schemas.microsoft.com/office/drawing/2014/main" id="{520556E1-4271-4677-B915-909E489C8BB2}"/>
              </a:ext>
            </a:extLst>
          </p:cNvPr>
          <p:cNvGrpSpPr/>
          <p:nvPr/>
        </p:nvGrpSpPr>
        <p:grpSpPr>
          <a:xfrm>
            <a:off x="7362368" y="5018372"/>
            <a:ext cx="572208" cy="430683"/>
            <a:chOff x="5686213" y="4717020"/>
            <a:chExt cx="572208" cy="430683"/>
          </a:xfrm>
        </p:grpSpPr>
        <p:sp>
          <p:nvSpPr>
            <p:cNvPr id="300" name="矩形 299">
              <a:extLst>
                <a:ext uri="{FF2B5EF4-FFF2-40B4-BE49-F238E27FC236}">
                  <a16:creationId xmlns:a16="http://schemas.microsoft.com/office/drawing/2014/main" id="{53943D55-257C-438D-84B6-312D2BD28D80}"/>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1" name="文字方塊 300">
                  <a:extLst>
                    <a:ext uri="{FF2B5EF4-FFF2-40B4-BE49-F238E27FC236}">
                      <a16:creationId xmlns:a16="http://schemas.microsoft.com/office/drawing/2014/main" id="{A3C4069D-3F07-4439-9A51-6E6CB39EDE93}"/>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4,2</m:t>
                            </m:r>
                          </m:sub>
                        </m:sSub>
                      </m:oMath>
                    </m:oMathPara>
                  </a14:m>
                  <a:endParaRPr lang="zh-TW" altLang="en-US" sz="2400" dirty="0"/>
                </a:p>
              </p:txBody>
            </p:sp>
          </mc:Choice>
          <mc:Fallback xmlns="">
            <p:sp>
              <p:nvSpPr>
                <p:cNvPr id="301" name="文字方塊 300">
                  <a:extLst>
                    <a:ext uri="{FF2B5EF4-FFF2-40B4-BE49-F238E27FC236}">
                      <a16:creationId xmlns:a16="http://schemas.microsoft.com/office/drawing/2014/main" id="{A3C4069D-3F07-4439-9A51-6E6CB39EDE93}"/>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4"/>
                  <a:stretch>
                    <a:fillRect l="-7447" t="-14286" r="-24468" b="-11111"/>
                  </a:stretch>
                </a:blipFill>
              </p:spPr>
              <p:txBody>
                <a:bodyPr/>
                <a:lstStyle/>
                <a:p>
                  <a:r>
                    <a:rPr lang="zh-TW" altLang="en-US">
                      <a:noFill/>
                    </a:rPr>
                    <a:t> </a:t>
                  </a:r>
                </a:p>
              </p:txBody>
            </p:sp>
          </mc:Fallback>
        </mc:AlternateContent>
      </p:grpSp>
      <p:grpSp>
        <p:nvGrpSpPr>
          <p:cNvPr id="302" name="群組 301">
            <a:extLst>
              <a:ext uri="{FF2B5EF4-FFF2-40B4-BE49-F238E27FC236}">
                <a16:creationId xmlns:a16="http://schemas.microsoft.com/office/drawing/2014/main" id="{E8FC0276-630A-40A2-84CC-785E0372C762}"/>
              </a:ext>
            </a:extLst>
          </p:cNvPr>
          <p:cNvGrpSpPr/>
          <p:nvPr/>
        </p:nvGrpSpPr>
        <p:grpSpPr>
          <a:xfrm>
            <a:off x="7362736" y="5451286"/>
            <a:ext cx="572208" cy="430683"/>
            <a:chOff x="5686213" y="4717020"/>
            <a:chExt cx="572208" cy="430683"/>
          </a:xfrm>
        </p:grpSpPr>
        <p:sp>
          <p:nvSpPr>
            <p:cNvPr id="303" name="矩形 302">
              <a:extLst>
                <a:ext uri="{FF2B5EF4-FFF2-40B4-BE49-F238E27FC236}">
                  <a16:creationId xmlns:a16="http://schemas.microsoft.com/office/drawing/2014/main" id="{E6095060-163A-4931-996E-DBF50C00EEFA}"/>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4" name="文字方塊 303">
                  <a:extLst>
                    <a:ext uri="{FF2B5EF4-FFF2-40B4-BE49-F238E27FC236}">
                      <a16:creationId xmlns:a16="http://schemas.microsoft.com/office/drawing/2014/main" id="{9ADE15F2-02D2-4623-B907-D658AF735C1B}"/>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4,3</m:t>
                            </m:r>
                          </m:sub>
                        </m:sSub>
                      </m:oMath>
                    </m:oMathPara>
                  </a14:m>
                  <a:endParaRPr lang="zh-TW" altLang="en-US" sz="2400" dirty="0"/>
                </a:p>
              </p:txBody>
            </p:sp>
          </mc:Choice>
          <mc:Fallback xmlns="">
            <p:sp>
              <p:nvSpPr>
                <p:cNvPr id="304" name="文字方塊 303">
                  <a:extLst>
                    <a:ext uri="{FF2B5EF4-FFF2-40B4-BE49-F238E27FC236}">
                      <a16:creationId xmlns:a16="http://schemas.microsoft.com/office/drawing/2014/main" id="{9ADE15F2-02D2-4623-B907-D658AF735C1B}"/>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5"/>
                  <a:stretch>
                    <a:fillRect l="-7447" t="-14286" r="-24468" b="-11111"/>
                  </a:stretch>
                </a:blipFill>
              </p:spPr>
              <p:txBody>
                <a:bodyPr/>
                <a:lstStyle/>
                <a:p>
                  <a:r>
                    <a:rPr lang="zh-TW" altLang="en-US">
                      <a:noFill/>
                    </a:rPr>
                    <a:t> </a:t>
                  </a:r>
                </a:p>
              </p:txBody>
            </p:sp>
          </mc:Fallback>
        </mc:AlternateContent>
      </p:grpSp>
      <p:grpSp>
        <p:nvGrpSpPr>
          <p:cNvPr id="305" name="群組 304">
            <a:extLst>
              <a:ext uri="{FF2B5EF4-FFF2-40B4-BE49-F238E27FC236}">
                <a16:creationId xmlns:a16="http://schemas.microsoft.com/office/drawing/2014/main" id="{8C825529-C906-48FB-AF1C-F8DC8D309C8B}"/>
              </a:ext>
            </a:extLst>
          </p:cNvPr>
          <p:cNvGrpSpPr/>
          <p:nvPr/>
        </p:nvGrpSpPr>
        <p:grpSpPr>
          <a:xfrm>
            <a:off x="7363072" y="5879512"/>
            <a:ext cx="572208" cy="430683"/>
            <a:chOff x="5686213" y="4717020"/>
            <a:chExt cx="572208" cy="430683"/>
          </a:xfrm>
        </p:grpSpPr>
        <p:sp>
          <p:nvSpPr>
            <p:cNvPr id="306" name="矩形 305">
              <a:extLst>
                <a:ext uri="{FF2B5EF4-FFF2-40B4-BE49-F238E27FC236}">
                  <a16:creationId xmlns:a16="http://schemas.microsoft.com/office/drawing/2014/main" id="{40C3BD83-EF82-44CB-8136-387C96AD3619}"/>
                </a:ext>
              </a:extLst>
            </p:cNvPr>
            <p:cNvSpPr/>
            <p:nvPr/>
          </p:nvSpPr>
          <p:spPr>
            <a:xfrm>
              <a:off x="5718207" y="4762148"/>
              <a:ext cx="462054" cy="3855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07" name="文字方塊 306">
                  <a:extLst>
                    <a:ext uri="{FF2B5EF4-FFF2-40B4-BE49-F238E27FC236}">
                      <a16:creationId xmlns:a16="http://schemas.microsoft.com/office/drawing/2014/main" id="{2BCB28E2-AAE2-4C20-A36C-D3C07AAC5189}"/>
                    </a:ext>
                  </a:extLst>
                </p:cNvPr>
                <p:cNvSpPr txBox="1"/>
                <p:nvPr/>
              </p:nvSpPr>
              <p:spPr>
                <a:xfrm>
                  <a:off x="5686213" y="4717020"/>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4,4</m:t>
                            </m:r>
                          </m:sub>
                        </m:sSub>
                      </m:oMath>
                    </m:oMathPara>
                  </a14:m>
                  <a:endParaRPr lang="zh-TW" altLang="en-US" sz="2400" dirty="0"/>
                </a:p>
              </p:txBody>
            </p:sp>
          </mc:Choice>
          <mc:Fallback xmlns="">
            <p:sp>
              <p:nvSpPr>
                <p:cNvPr id="307" name="文字方塊 306">
                  <a:extLst>
                    <a:ext uri="{FF2B5EF4-FFF2-40B4-BE49-F238E27FC236}">
                      <a16:creationId xmlns:a16="http://schemas.microsoft.com/office/drawing/2014/main" id="{2BCB28E2-AAE2-4C20-A36C-D3C07AAC5189}"/>
                    </a:ext>
                  </a:extLst>
                </p:cNvPr>
                <p:cNvSpPr txBox="1">
                  <a:spLocks noRot="1" noChangeAspect="1" noMove="1" noResize="1" noEditPoints="1" noAdjustHandles="1" noChangeArrowheads="1" noChangeShapeType="1" noTextEdit="1"/>
                </p:cNvSpPr>
                <p:nvPr/>
              </p:nvSpPr>
              <p:spPr>
                <a:xfrm>
                  <a:off x="5686213" y="4717020"/>
                  <a:ext cx="572208" cy="385555"/>
                </a:xfrm>
                <a:prstGeom prst="rect">
                  <a:avLst/>
                </a:prstGeom>
                <a:blipFill>
                  <a:blip r:embed="rId36"/>
                  <a:stretch>
                    <a:fillRect l="-7447" t="-14063" r="-24468" b="-9375"/>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08" name="文字方塊 307">
                <a:extLst>
                  <a:ext uri="{FF2B5EF4-FFF2-40B4-BE49-F238E27FC236}">
                    <a16:creationId xmlns:a16="http://schemas.microsoft.com/office/drawing/2014/main" id="{DD4A658E-556A-43EF-BC39-EC0558B43310}"/>
                  </a:ext>
                </a:extLst>
              </p:cNvPr>
              <p:cNvSpPr txBox="1"/>
              <p:nvPr/>
            </p:nvSpPr>
            <p:spPr>
              <a:xfrm>
                <a:off x="6631336" y="6314496"/>
                <a:ext cx="334322" cy="445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b="0" i="1" smtClean="0">
                              <a:latin typeface="Cambria Math" panose="02040503050406030204" pitchFamily="18" charset="0"/>
                            </a:rPr>
                          </m:ctrlPr>
                        </m:accPr>
                        <m:e>
                          <m:r>
                            <a:rPr lang="en-US" altLang="zh-TW" sz="2800" b="0" i="1" smtClean="0">
                              <a:latin typeface="Cambria Math" panose="02040503050406030204" pitchFamily="18" charset="0"/>
                            </a:rPr>
                            <m:t>𝐴</m:t>
                          </m:r>
                        </m:e>
                      </m:acc>
                    </m:oMath>
                  </m:oMathPara>
                </a14:m>
                <a:endParaRPr lang="zh-TW" altLang="en-US" sz="2800" dirty="0"/>
              </a:p>
            </p:txBody>
          </p:sp>
        </mc:Choice>
        <mc:Fallback xmlns="">
          <p:sp>
            <p:nvSpPr>
              <p:cNvPr id="308" name="文字方塊 307">
                <a:extLst>
                  <a:ext uri="{FF2B5EF4-FFF2-40B4-BE49-F238E27FC236}">
                    <a16:creationId xmlns:a16="http://schemas.microsoft.com/office/drawing/2014/main" id="{DD4A658E-556A-43EF-BC39-EC0558B43310}"/>
                  </a:ext>
                </a:extLst>
              </p:cNvPr>
              <p:cNvSpPr txBox="1">
                <a:spLocks noRot="1" noChangeAspect="1" noMove="1" noResize="1" noEditPoints="1" noAdjustHandles="1" noChangeArrowheads="1" noChangeShapeType="1" noTextEdit="1"/>
              </p:cNvSpPr>
              <p:nvPr/>
            </p:nvSpPr>
            <p:spPr>
              <a:xfrm>
                <a:off x="6631336" y="6314496"/>
                <a:ext cx="334322" cy="445443"/>
              </a:xfrm>
              <a:prstGeom prst="rect">
                <a:avLst/>
              </a:prstGeom>
              <a:blipFill>
                <a:blip r:embed="rId37"/>
                <a:stretch>
                  <a:fillRect/>
                </a:stretch>
              </a:blipFill>
            </p:spPr>
            <p:txBody>
              <a:bodyPr/>
              <a:lstStyle/>
              <a:p>
                <a:r>
                  <a:rPr lang="zh-TW" altLang="en-US">
                    <a:noFill/>
                  </a:rPr>
                  <a:t> </a:t>
                </a:r>
              </a:p>
            </p:txBody>
          </p:sp>
        </mc:Fallback>
      </mc:AlternateContent>
      <p:sp>
        <p:nvSpPr>
          <p:cNvPr id="309" name="矩形 308">
            <a:extLst>
              <a:ext uri="{FF2B5EF4-FFF2-40B4-BE49-F238E27FC236}">
                <a16:creationId xmlns:a16="http://schemas.microsoft.com/office/drawing/2014/main" id="{201DF851-2271-4BE2-B6BF-1FD09959F419}"/>
              </a:ext>
            </a:extLst>
          </p:cNvPr>
          <p:cNvSpPr/>
          <p:nvPr/>
        </p:nvSpPr>
        <p:spPr>
          <a:xfrm>
            <a:off x="4007399"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0" name="矩形 309">
            <a:extLst>
              <a:ext uri="{FF2B5EF4-FFF2-40B4-BE49-F238E27FC236}">
                <a16:creationId xmlns:a16="http://schemas.microsoft.com/office/drawing/2014/main" id="{91B5A42E-257A-4DB7-BF29-BA30E0369FB1}"/>
              </a:ext>
            </a:extLst>
          </p:cNvPr>
          <p:cNvSpPr/>
          <p:nvPr/>
        </p:nvSpPr>
        <p:spPr>
          <a:xfrm>
            <a:off x="4351221"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1" name="矩形 310">
            <a:extLst>
              <a:ext uri="{FF2B5EF4-FFF2-40B4-BE49-F238E27FC236}">
                <a16:creationId xmlns:a16="http://schemas.microsoft.com/office/drawing/2014/main" id="{8E58AAF4-F0B2-454D-9215-2815C6C79434}"/>
              </a:ext>
            </a:extLst>
          </p:cNvPr>
          <p:cNvSpPr/>
          <p:nvPr/>
        </p:nvSpPr>
        <p:spPr>
          <a:xfrm>
            <a:off x="4695043" y="5154098"/>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sp>
        <p:nvSpPr>
          <p:cNvPr id="312" name="矩形 311">
            <a:extLst>
              <a:ext uri="{FF2B5EF4-FFF2-40B4-BE49-F238E27FC236}">
                <a16:creationId xmlns:a16="http://schemas.microsoft.com/office/drawing/2014/main" id="{B10B4533-4002-4B88-A021-FD68F94AF12B}"/>
              </a:ext>
            </a:extLst>
          </p:cNvPr>
          <p:cNvSpPr/>
          <p:nvPr/>
        </p:nvSpPr>
        <p:spPr>
          <a:xfrm>
            <a:off x="5038864" y="5160970"/>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p:grpSp>
        <p:nvGrpSpPr>
          <p:cNvPr id="313" name="群組 312">
            <a:extLst>
              <a:ext uri="{FF2B5EF4-FFF2-40B4-BE49-F238E27FC236}">
                <a16:creationId xmlns:a16="http://schemas.microsoft.com/office/drawing/2014/main" id="{408B7C92-52DC-4F67-B432-2E07E44A565C}"/>
              </a:ext>
            </a:extLst>
          </p:cNvPr>
          <p:cNvGrpSpPr/>
          <p:nvPr/>
        </p:nvGrpSpPr>
        <p:grpSpPr>
          <a:xfrm>
            <a:off x="3828630" y="5179050"/>
            <a:ext cx="1732589" cy="487788"/>
            <a:chOff x="3387509" y="317020"/>
            <a:chExt cx="1732589" cy="487788"/>
          </a:xfrm>
        </p:grpSpPr>
        <mc:AlternateContent xmlns:mc="http://schemas.openxmlformats.org/markup-compatibility/2006" xmlns:a14="http://schemas.microsoft.com/office/drawing/2010/main">
          <mc:Choice Requires="a14">
            <p:sp>
              <p:nvSpPr>
                <p:cNvPr id="314" name="文字方塊 313">
                  <a:extLst>
                    <a:ext uri="{FF2B5EF4-FFF2-40B4-BE49-F238E27FC236}">
                      <a16:creationId xmlns:a16="http://schemas.microsoft.com/office/drawing/2014/main" id="{D3F9CBCF-FB78-4D49-92F0-7E48F37D4704}"/>
                    </a:ext>
                  </a:extLst>
                </p:cNvPr>
                <p:cNvSpPr txBox="1"/>
                <p:nvPr/>
              </p:nvSpPr>
              <p:spPr>
                <a:xfrm>
                  <a:off x="3387509" y="31702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14" name="文字方塊 313">
                  <a:extLst>
                    <a:ext uri="{FF2B5EF4-FFF2-40B4-BE49-F238E27FC236}">
                      <a16:creationId xmlns:a16="http://schemas.microsoft.com/office/drawing/2014/main" id="{D3F9CBCF-FB78-4D49-92F0-7E48F37D4704}"/>
                    </a:ext>
                  </a:extLst>
                </p:cNvPr>
                <p:cNvSpPr txBox="1">
                  <a:spLocks noRot="1" noChangeAspect="1" noMove="1" noResize="1" noEditPoints="1" noAdjustHandles="1" noChangeArrowheads="1" noChangeShapeType="1" noTextEdit="1"/>
                </p:cNvSpPr>
                <p:nvPr/>
              </p:nvSpPr>
              <p:spPr>
                <a:xfrm>
                  <a:off x="3387509" y="317020"/>
                  <a:ext cx="715161" cy="461665"/>
                </a:xfrm>
                <a:prstGeom prst="rect">
                  <a:avLst/>
                </a:prstGeom>
                <a:blipFill>
                  <a:blip r:embed="rId3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5" name="文字方塊 314">
                  <a:extLst>
                    <a:ext uri="{FF2B5EF4-FFF2-40B4-BE49-F238E27FC236}">
                      <a16:creationId xmlns:a16="http://schemas.microsoft.com/office/drawing/2014/main" id="{D7BE0FB5-D086-47CF-A703-DD9C56870749}"/>
                    </a:ext>
                  </a:extLst>
                </p:cNvPr>
                <p:cNvSpPr txBox="1"/>
                <p:nvPr/>
              </p:nvSpPr>
              <p:spPr>
                <a:xfrm>
                  <a:off x="4061116" y="33627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315" name="文字方塊 314">
                  <a:extLst>
                    <a:ext uri="{FF2B5EF4-FFF2-40B4-BE49-F238E27FC236}">
                      <a16:creationId xmlns:a16="http://schemas.microsoft.com/office/drawing/2014/main" id="{D7BE0FB5-D086-47CF-A703-DD9C56870749}"/>
                    </a:ext>
                  </a:extLst>
                </p:cNvPr>
                <p:cNvSpPr txBox="1">
                  <a:spLocks noRot="1" noChangeAspect="1" noMove="1" noResize="1" noEditPoints="1" noAdjustHandles="1" noChangeArrowheads="1" noChangeShapeType="1" noTextEdit="1"/>
                </p:cNvSpPr>
                <p:nvPr/>
              </p:nvSpPr>
              <p:spPr>
                <a:xfrm>
                  <a:off x="4061116" y="336271"/>
                  <a:ext cx="715161" cy="461665"/>
                </a:xfrm>
                <a:prstGeom prst="rect">
                  <a:avLst/>
                </a:prstGeom>
                <a:blipFill>
                  <a:blip r:embed="rId3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6" name="文字方塊 315">
                  <a:extLst>
                    <a:ext uri="{FF2B5EF4-FFF2-40B4-BE49-F238E27FC236}">
                      <a16:creationId xmlns:a16="http://schemas.microsoft.com/office/drawing/2014/main" id="{FFC7E0AC-9155-45D3-949E-F2F2BE847597}"/>
                    </a:ext>
                  </a:extLst>
                </p:cNvPr>
                <p:cNvSpPr txBox="1"/>
                <p:nvPr/>
              </p:nvSpPr>
              <p:spPr>
                <a:xfrm>
                  <a:off x="4404937" y="34314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316" name="文字方塊 315">
                  <a:extLst>
                    <a:ext uri="{FF2B5EF4-FFF2-40B4-BE49-F238E27FC236}">
                      <a16:creationId xmlns:a16="http://schemas.microsoft.com/office/drawing/2014/main" id="{FFC7E0AC-9155-45D3-949E-F2F2BE847597}"/>
                    </a:ext>
                  </a:extLst>
                </p:cNvPr>
                <p:cNvSpPr txBox="1">
                  <a:spLocks noRot="1" noChangeAspect="1" noMove="1" noResize="1" noEditPoints="1" noAdjustHandles="1" noChangeArrowheads="1" noChangeShapeType="1" noTextEdit="1"/>
                </p:cNvSpPr>
                <p:nvPr/>
              </p:nvSpPr>
              <p:spPr>
                <a:xfrm>
                  <a:off x="4404937" y="343143"/>
                  <a:ext cx="715161" cy="461665"/>
                </a:xfrm>
                <a:prstGeom prst="rect">
                  <a:avLst/>
                </a:prstGeom>
                <a:blipFill>
                  <a:blip r:embed="rId4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7" name="文字方塊 316">
                  <a:extLst>
                    <a:ext uri="{FF2B5EF4-FFF2-40B4-BE49-F238E27FC236}">
                      <a16:creationId xmlns:a16="http://schemas.microsoft.com/office/drawing/2014/main" id="{6EB20791-FED8-4C54-B70A-463F1B94D0CF}"/>
                    </a:ext>
                  </a:extLst>
                </p:cNvPr>
                <p:cNvSpPr txBox="1"/>
                <p:nvPr/>
              </p:nvSpPr>
              <p:spPr>
                <a:xfrm>
                  <a:off x="3745089" y="32508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317" name="文字方塊 316">
                  <a:extLst>
                    <a:ext uri="{FF2B5EF4-FFF2-40B4-BE49-F238E27FC236}">
                      <a16:creationId xmlns:a16="http://schemas.microsoft.com/office/drawing/2014/main" id="{6EB20791-FED8-4C54-B70A-463F1B94D0CF}"/>
                    </a:ext>
                  </a:extLst>
                </p:cNvPr>
                <p:cNvSpPr txBox="1">
                  <a:spLocks noRot="1" noChangeAspect="1" noMove="1" noResize="1" noEditPoints="1" noAdjustHandles="1" noChangeArrowheads="1" noChangeShapeType="1" noTextEdit="1"/>
                </p:cNvSpPr>
                <p:nvPr/>
              </p:nvSpPr>
              <p:spPr>
                <a:xfrm>
                  <a:off x="3745089" y="325081"/>
                  <a:ext cx="715161" cy="461665"/>
                </a:xfrm>
                <a:prstGeom prst="rect">
                  <a:avLst/>
                </a:prstGeom>
                <a:blipFill>
                  <a:blip r:embed="rId41"/>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18" name="文字方塊 317">
                <a:extLst>
                  <a:ext uri="{FF2B5EF4-FFF2-40B4-BE49-F238E27FC236}">
                    <a16:creationId xmlns:a16="http://schemas.microsoft.com/office/drawing/2014/main" id="{98B409DD-7AAC-48B8-96F6-4B3BDD53CE37}"/>
                  </a:ext>
                </a:extLst>
              </p:cNvPr>
              <p:cNvSpPr txBox="1"/>
              <p:nvPr/>
            </p:nvSpPr>
            <p:spPr>
              <a:xfrm>
                <a:off x="4491198" y="5666838"/>
                <a:ext cx="31758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𝑉</m:t>
                      </m:r>
                    </m:oMath>
                  </m:oMathPara>
                </a14:m>
                <a:endParaRPr lang="zh-TW" altLang="en-US" sz="2800" dirty="0"/>
              </a:p>
            </p:txBody>
          </p:sp>
        </mc:Choice>
        <mc:Fallback xmlns="">
          <p:sp>
            <p:nvSpPr>
              <p:cNvPr id="318" name="文字方塊 317">
                <a:extLst>
                  <a:ext uri="{FF2B5EF4-FFF2-40B4-BE49-F238E27FC236}">
                    <a16:creationId xmlns:a16="http://schemas.microsoft.com/office/drawing/2014/main" id="{98B409DD-7AAC-48B8-96F6-4B3BDD53CE37}"/>
                  </a:ext>
                </a:extLst>
              </p:cNvPr>
              <p:cNvSpPr txBox="1">
                <a:spLocks noRot="1" noChangeAspect="1" noMove="1" noResize="1" noEditPoints="1" noAdjustHandles="1" noChangeArrowheads="1" noChangeShapeType="1" noTextEdit="1"/>
              </p:cNvSpPr>
              <p:nvPr/>
            </p:nvSpPr>
            <p:spPr>
              <a:xfrm>
                <a:off x="4491198" y="5666838"/>
                <a:ext cx="317587" cy="430887"/>
              </a:xfrm>
              <a:prstGeom prst="rect">
                <a:avLst/>
              </a:prstGeom>
              <a:blipFill>
                <a:blip r:embed="rId42"/>
                <a:stretch>
                  <a:fillRect/>
                </a:stretch>
              </a:blipFill>
            </p:spPr>
            <p:txBody>
              <a:bodyPr/>
              <a:lstStyle/>
              <a:p>
                <a:r>
                  <a:rPr lang="zh-TW" altLang="en-US">
                    <a:noFill/>
                  </a:rPr>
                  <a:t> </a:t>
                </a:r>
              </a:p>
            </p:txBody>
          </p:sp>
        </mc:Fallback>
      </mc:AlternateContent>
      <p:sp>
        <p:nvSpPr>
          <p:cNvPr id="319" name="文字方塊 318">
            <a:extLst>
              <a:ext uri="{FF2B5EF4-FFF2-40B4-BE49-F238E27FC236}">
                <a16:creationId xmlns:a16="http://schemas.microsoft.com/office/drawing/2014/main" id="{E699788A-BB0F-4FA2-83BF-A46A8BBB4CE8}"/>
              </a:ext>
            </a:extLst>
          </p:cNvPr>
          <p:cNvSpPr txBox="1"/>
          <p:nvPr/>
        </p:nvSpPr>
        <p:spPr>
          <a:xfrm>
            <a:off x="3223578" y="5156147"/>
            <a:ext cx="348400" cy="523220"/>
          </a:xfrm>
          <a:prstGeom prst="rect">
            <a:avLst/>
          </a:prstGeom>
          <a:noFill/>
        </p:spPr>
        <p:txBody>
          <a:bodyPr wrap="square" rtlCol="0">
            <a:spAutoFit/>
          </a:bodyPr>
          <a:lstStyle/>
          <a:p>
            <a:r>
              <a:rPr lang="en-US" altLang="zh-TW" sz="2800" b="1" dirty="0"/>
              <a:t>=</a:t>
            </a:r>
            <a:endParaRPr lang="zh-TW" altLang="en-US" sz="2800" b="1" dirty="0"/>
          </a:p>
        </p:txBody>
      </p:sp>
      <p:sp>
        <p:nvSpPr>
          <p:cNvPr id="324" name="矩形 323">
            <a:extLst>
              <a:ext uri="{FF2B5EF4-FFF2-40B4-BE49-F238E27FC236}">
                <a16:creationId xmlns:a16="http://schemas.microsoft.com/office/drawing/2014/main" id="{CB52F776-400B-4394-AB5C-46DF7A47DF45}"/>
              </a:ext>
            </a:extLst>
          </p:cNvPr>
          <p:cNvSpPr/>
          <p:nvPr/>
        </p:nvSpPr>
        <p:spPr>
          <a:xfrm>
            <a:off x="1519001"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5" name="文字方塊 324">
                <a:extLst>
                  <a:ext uri="{FF2B5EF4-FFF2-40B4-BE49-F238E27FC236}">
                    <a16:creationId xmlns:a16="http://schemas.microsoft.com/office/drawing/2014/main" id="{68332117-C910-4E42-AD80-A5E43BEB9AE3}"/>
                  </a:ext>
                </a:extLst>
              </p:cNvPr>
              <p:cNvSpPr txBox="1"/>
              <p:nvPr/>
            </p:nvSpPr>
            <p:spPr>
              <a:xfrm>
                <a:off x="1351553" y="515666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25" name="文字方塊 324">
                <a:extLst>
                  <a:ext uri="{FF2B5EF4-FFF2-40B4-BE49-F238E27FC236}">
                    <a16:creationId xmlns:a16="http://schemas.microsoft.com/office/drawing/2014/main" id="{68332117-C910-4E42-AD80-A5E43BEB9AE3}"/>
                  </a:ext>
                </a:extLst>
              </p:cNvPr>
              <p:cNvSpPr txBox="1">
                <a:spLocks noRot="1" noChangeAspect="1" noMove="1" noResize="1" noEditPoints="1" noAdjustHandles="1" noChangeArrowheads="1" noChangeShapeType="1" noTextEdit="1"/>
              </p:cNvSpPr>
              <p:nvPr/>
            </p:nvSpPr>
            <p:spPr>
              <a:xfrm>
                <a:off x="1351553" y="5156666"/>
                <a:ext cx="715161" cy="461665"/>
              </a:xfrm>
              <a:prstGeom prst="rect">
                <a:avLst/>
              </a:prstGeom>
              <a:blipFill>
                <a:blip r:embed="rId43"/>
                <a:stretch>
                  <a:fillRect/>
                </a:stretch>
              </a:blipFill>
            </p:spPr>
            <p:txBody>
              <a:bodyPr/>
              <a:lstStyle/>
              <a:p>
                <a:r>
                  <a:rPr lang="zh-TW" altLang="en-US">
                    <a:noFill/>
                  </a:rPr>
                  <a:t> </a:t>
                </a:r>
              </a:p>
            </p:txBody>
          </p:sp>
        </mc:Fallback>
      </mc:AlternateContent>
      <p:sp>
        <p:nvSpPr>
          <p:cNvPr id="326" name="矩形 325">
            <a:extLst>
              <a:ext uri="{FF2B5EF4-FFF2-40B4-BE49-F238E27FC236}">
                <a16:creationId xmlns:a16="http://schemas.microsoft.com/office/drawing/2014/main" id="{69CFDCA4-157C-44A1-A247-657B82A33BF6}"/>
              </a:ext>
            </a:extLst>
          </p:cNvPr>
          <p:cNvSpPr/>
          <p:nvPr/>
        </p:nvSpPr>
        <p:spPr>
          <a:xfrm>
            <a:off x="1862823"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7" name="文字方塊 326">
                <a:extLst>
                  <a:ext uri="{FF2B5EF4-FFF2-40B4-BE49-F238E27FC236}">
                    <a16:creationId xmlns:a16="http://schemas.microsoft.com/office/drawing/2014/main" id="{15451640-4E06-4FD8-9EAC-D1FDD9225834}"/>
                  </a:ext>
                </a:extLst>
              </p:cNvPr>
              <p:cNvSpPr txBox="1"/>
              <p:nvPr/>
            </p:nvSpPr>
            <p:spPr>
              <a:xfrm>
                <a:off x="1681338" y="515666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327" name="文字方塊 326">
                <a:extLst>
                  <a:ext uri="{FF2B5EF4-FFF2-40B4-BE49-F238E27FC236}">
                    <a16:creationId xmlns:a16="http://schemas.microsoft.com/office/drawing/2014/main" id="{15451640-4E06-4FD8-9EAC-D1FDD9225834}"/>
                  </a:ext>
                </a:extLst>
              </p:cNvPr>
              <p:cNvSpPr txBox="1">
                <a:spLocks noRot="1" noChangeAspect="1" noMove="1" noResize="1" noEditPoints="1" noAdjustHandles="1" noChangeArrowheads="1" noChangeShapeType="1" noTextEdit="1"/>
              </p:cNvSpPr>
              <p:nvPr/>
            </p:nvSpPr>
            <p:spPr>
              <a:xfrm>
                <a:off x="1681338" y="5156667"/>
                <a:ext cx="715161" cy="461665"/>
              </a:xfrm>
              <a:prstGeom prst="rect">
                <a:avLst/>
              </a:prstGeom>
              <a:blipFill>
                <a:blip r:embed="rId44"/>
                <a:stretch>
                  <a:fillRect/>
                </a:stretch>
              </a:blipFill>
            </p:spPr>
            <p:txBody>
              <a:bodyPr/>
              <a:lstStyle/>
              <a:p>
                <a:r>
                  <a:rPr lang="zh-TW" altLang="en-US">
                    <a:noFill/>
                  </a:rPr>
                  <a:t> </a:t>
                </a:r>
              </a:p>
            </p:txBody>
          </p:sp>
        </mc:Fallback>
      </mc:AlternateContent>
      <p:sp>
        <p:nvSpPr>
          <p:cNvPr id="328" name="矩形 327">
            <a:extLst>
              <a:ext uri="{FF2B5EF4-FFF2-40B4-BE49-F238E27FC236}">
                <a16:creationId xmlns:a16="http://schemas.microsoft.com/office/drawing/2014/main" id="{A17FF875-22C7-4A98-BD9C-870C46F9B19B}"/>
              </a:ext>
            </a:extLst>
          </p:cNvPr>
          <p:cNvSpPr/>
          <p:nvPr/>
        </p:nvSpPr>
        <p:spPr>
          <a:xfrm>
            <a:off x="2206645" y="5116489"/>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29" name="文字方塊 328">
                <a:extLst>
                  <a:ext uri="{FF2B5EF4-FFF2-40B4-BE49-F238E27FC236}">
                    <a16:creationId xmlns:a16="http://schemas.microsoft.com/office/drawing/2014/main" id="{BB698733-6344-4A1F-AD3D-784EC015BBDE}"/>
                  </a:ext>
                </a:extLst>
              </p:cNvPr>
              <p:cNvSpPr txBox="1"/>
              <p:nvPr/>
            </p:nvSpPr>
            <p:spPr>
              <a:xfrm>
                <a:off x="2025160" y="515666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329" name="文字方塊 328">
                <a:extLst>
                  <a:ext uri="{FF2B5EF4-FFF2-40B4-BE49-F238E27FC236}">
                    <a16:creationId xmlns:a16="http://schemas.microsoft.com/office/drawing/2014/main" id="{BB698733-6344-4A1F-AD3D-784EC015BBDE}"/>
                  </a:ext>
                </a:extLst>
              </p:cNvPr>
              <p:cNvSpPr txBox="1">
                <a:spLocks noRot="1" noChangeAspect="1" noMove="1" noResize="1" noEditPoints="1" noAdjustHandles="1" noChangeArrowheads="1" noChangeShapeType="1" noTextEdit="1"/>
              </p:cNvSpPr>
              <p:nvPr/>
            </p:nvSpPr>
            <p:spPr>
              <a:xfrm>
                <a:off x="2025160" y="5156667"/>
                <a:ext cx="715161" cy="461665"/>
              </a:xfrm>
              <a:prstGeom prst="rect">
                <a:avLst/>
              </a:prstGeom>
              <a:blipFill>
                <a:blip r:embed="rId45"/>
                <a:stretch>
                  <a:fillRect/>
                </a:stretch>
              </a:blipFill>
            </p:spPr>
            <p:txBody>
              <a:bodyPr/>
              <a:lstStyle/>
              <a:p>
                <a:r>
                  <a:rPr lang="zh-TW" altLang="en-US">
                    <a:noFill/>
                  </a:rPr>
                  <a:t> </a:t>
                </a:r>
              </a:p>
            </p:txBody>
          </p:sp>
        </mc:Fallback>
      </mc:AlternateContent>
      <p:sp>
        <p:nvSpPr>
          <p:cNvPr id="330" name="矩形 329">
            <a:extLst>
              <a:ext uri="{FF2B5EF4-FFF2-40B4-BE49-F238E27FC236}">
                <a16:creationId xmlns:a16="http://schemas.microsoft.com/office/drawing/2014/main" id="{4E221C14-2465-472E-B4D6-6CAECD037D06}"/>
              </a:ext>
            </a:extLst>
          </p:cNvPr>
          <p:cNvSpPr/>
          <p:nvPr/>
        </p:nvSpPr>
        <p:spPr>
          <a:xfrm>
            <a:off x="2550466" y="5123361"/>
            <a:ext cx="288000" cy="54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31" name="文字方塊 330">
                <a:extLst>
                  <a:ext uri="{FF2B5EF4-FFF2-40B4-BE49-F238E27FC236}">
                    <a16:creationId xmlns:a16="http://schemas.microsoft.com/office/drawing/2014/main" id="{649FC996-0FFE-4D6E-A980-01EC0C76260D}"/>
                  </a:ext>
                </a:extLst>
              </p:cNvPr>
              <p:cNvSpPr txBox="1"/>
              <p:nvPr/>
            </p:nvSpPr>
            <p:spPr>
              <a:xfrm>
                <a:off x="2368981" y="5163539"/>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331" name="文字方塊 330">
                <a:extLst>
                  <a:ext uri="{FF2B5EF4-FFF2-40B4-BE49-F238E27FC236}">
                    <a16:creationId xmlns:a16="http://schemas.microsoft.com/office/drawing/2014/main" id="{649FC996-0FFE-4D6E-A980-01EC0C76260D}"/>
                  </a:ext>
                </a:extLst>
              </p:cNvPr>
              <p:cNvSpPr txBox="1">
                <a:spLocks noRot="1" noChangeAspect="1" noMove="1" noResize="1" noEditPoints="1" noAdjustHandles="1" noChangeArrowheads="1" noChangeShapeType="1" noTextEdit="1"/>
              </p:cNvSpPr>
              <p:nvPr/>
            </p:nvSpPr>
            <p:spPr>
              <a:xfrm>
                <a:off x="2368981" y="5163539"/>
                <a:ext cx="715161" cy="461665"/>
              </a:xfrm>
              <a:prstGeom prst="rect">
                <a:avLst/>
              </a:prstGeom>
              <a:blipFill>
                <a:blip r:embed="rId4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2" name="文字方塊 331">
                <a:extLst>
                  <a:ext uri="{FF2B5EF4-FFF2-40B4-BE49-F238E27FC236}">
                    <a16:creationId xmlns:a16="http://schemas.microsoft.com/office/drawing/2014/main" id="{D0D6004E-4F8A-47C5-877E-8732D9C821BA}"/>
                  </a:ext>
                </a:extLst>
              </p:cNvPr>
              <p:cNvSpPr txBox="1"/>
              <p:nvPr/>
            </p:nvSpPr>
            <p:spPr>
              <a:xfrm>
                <a:off x="2016500" y="5691539"/>
                <a:ext cx="32701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O</m:t>
                      </m:r>
                    </m:oMath>
                  </m:oMathPara>
                </a14:m>
                <a:endParaRPr lang="zh-TW" altLang="en-US" sz="2800" dirty="0"/>
              </a:p>
            </p:txBody>
          </p:sp>
        </mc:Choice>
        <mc:Fallback xmlns="">
          <p:sp>
            <p:nvSpPr>
              <p:cNvPr id="332" name="文字方塊 331">
                <a:extLst>
                  <a:ext uri="{FF2B5EF4-FFF2-40B4-BE49-F238E27FC236}">
                    <a16:creationId xmlns:a16="http://schemas.microsoft.com/office/drawing/2014/main" id="{D0D6004E-4F8A-47C5-877E-8732D9C821BA}"/>
                  </a:ext>
                </a:extLst>
              </p:cNvPr>
              <p:cNvSpPr txBox="1">
                <a:spLocks noRot="1" noChangeAspect="1" noMove="1" noResize="1" noEditPoints="1" noAdjustHandles="1" noChangeArrowheads="1" noChangeShapeType="1" noTextEdit="1"/>
              </p:cNvSpPr>
              <p:nvPr/>
            </p:nvSpPr>
            <p:spPr>
              <a:xfrm>
                <a:off x="2016500" y="5691539"/>
                <a:ext cx="327013" cy="430887"/>
              </a:xfrm>
              <a:prstGeom prst="rect">
                <a:avLst/>
              </a:prstGeom>
              <a:blipFill>
                <a:blip r:embed="rId47"/>
                <a:stretch>
                  <a:fillRect/>
                </a:stretch>
              </a:blipFill>
            </p:spPr>
            <p:txBody>
              <a:bodyPr/>
              <a:lstStyle/>
              <a:p>
                <a:r>
                  <a:rPr lang="zh-TW" altLang="en-US">
                    <a:noFill/>
                  </a:rPr>
                  <a:t> </a:t>
                </a:r>
              </a:p>
            </p:txBody>
          </p:sp>
        </mc:Fallback>
      </mc:AlternateContent>
      <p:sp>
        <p:nvSpPr>
          <p:cNvPr id="3" name="矩形 2">
            <a:extLst>
              <a:ext uri="{FF2B5EF4-FFF2-40B4-BE49-F238E27FC236}">
                <a16:creationId xmlns:a16="http://schemas.microsoft.com/office/drawing/2014/main" id="{7FCEE31E-1B7D-4CD7-B6CB-BD43A4708D1B}"/>
              </a:ext>
            </a:extLst>
          </p:cNvPr>
          <p:cNvSpPr/>
          <p:nvPr/>
        </p:nvSpPr>
        <p:spPr>
          <a:xfrm>
            <a:off x="5664093" y="4632816"/>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3" name="矩形 332">
            <a:extLst>
              <a:ext uri="{FF2B5EF4-FFF2-40B4-BE49-F238E27FC236}">
                <a16:creationId xmlns:a16="http://schemas.microsoft.com/office/drawing/2014/main" id="{F7217479-DE2E-492E-B52A-9552D944973A}"/>
              </a:ext>
            </a:extLst>
          </p:cNvPr>
          <p:cNvSpPr/>
          <p:nvPr/>
        </p:nvSpPr>
        <p:spPr>
          <a:xfrm>
            <a:off x="6248996" y="4632816"/>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4" name="矩形 333">
            <a:extLst>
              <a:ext uri="{FF2B5EF4-FFF2-40B4-BE49-F238E27FC236}">
                <a16:creationId xmlns:a16="http://schemas.microsoft.com/office/drawing/2014/main" id="{11874C3D-C7C8-447E-BA8E-0464995438AE}"/>
              </a:ext>
            </a:extLst>
          </p:cNvPr>
          <p:cNvSpPr/>
          <p:nvPr/>
        </p:nvSpPr>
        <p:spPr>
          <a:xfrm>
            <a:off x="6825167" y="4642443"/>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5" name="矩形 334">
            <a:extLst>
              <a:ext uri="{FF2B5EF4-FFF2-40B4-BE49-F238E27FC236}">
                <a16:creationId xmlns:a16="http://schemas.microsoft.com/office/drawing/2014/main" id="{EB244086-59A7-4A7A-8A16-2845852D85CA}"/>
              </a:ext>
            </a:extLst>
          </p:cNvPr>
          <p:cNvSpPr/>
          <p:nvPr/>
        </p:nvSpPr>
        <p:spPr>
          <a:xfrm>
            <a:off x="7381706" y="4642513"/>
            <a:ext cx="517119" cy="1677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TextBox 3">
            <a:extLst>
              <a:ext uri="{FF2B5EF4-FFF2-40B4-BE49-F238E27FC236}">
                <a16:creationId xmlns:a16="http://schemas.microsoft.com/office/drawing/2014/main" id="{775636F0-B136-15C2-E264-5AD23B0639F1}"/>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3549640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4"/>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3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5"/>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2"/>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8" grpId="0"/>
      <p:bldP spid="324" grpId="0" animBg="1"/>
      <p:bldP spid="325" grpId="0"/>
      <p:bldP spid="326" grpId="0" animBg="1"/>
      <p:bldP spid="327" grpId="0"/>
      <p:bldP spid="328" grpId="0" animBg="1"/>
      <p:bldP spid="329" grpId="0"/>
      <p:bldP spid="330" grpId="0" animBg="1"/>
      <p:bldP spid="331" grpId="0"/>
      <p:bldP spid="332" grpId="0"/>
      <p:bldP spid="3" grpId="0" animBg="1"/>
      <p:bldP spid="3" grpId="1" animBg="1"/>
      <p:bldP spid="333" grpId="0" animBg="1"/>
      <p:bldP spid="333" grpId="1" animBg="1"/>
      <p:bldP spid="334" grpId="0" animBg="1"/>
      <p:bldP spid="334" grpId="1" animBg="1"/>
      <p:bldP spid="335" grpId="0" animBg="1"/>
      <p:bldP spid="33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BCA1A1-19A0-20FB-4537-0586FACB1079}"/>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9" name="Rectangle 8">
            <a:extLst>
              <a:ext uri="{FF2B5EF4-FFF2-40B4-BE49-F238E27FC236}">
                <a16:creationId xmlns:a16="http://schemas.microsoft.com/office/drawing/2014/main" id="{9ABC62AE-0640-34AD-EC51-6AE472338A2F}"/>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 name="矩形 3">
            <a:extLst>
              <a:ext uri="{FF2B5EF4-FFF2-40B4-BE49-F238E27FC236}">
                <a16:creationId xmlns:a16="http://schemas.microsoft.com/office/drawing/2014/main" id="{F889DA20-0DFE-4C6A-A325-4FAE473A3EBD}"/>
              </a:ext>
            </a:extLst>
          </p:cNvPr>
          <p:cNvSpPr/>
          <p:nvPr/>
        </p:nvSpPr>
        <p:spPr>
          <a:xfrm>
            <a:off x="265075" y="75338"/>
            <a:ext cx="2522101" cy="584775"/>
          </a:xfrm>
          <a:prstGeom prst="rect">
            <a:avLst/>
          </a:prstGeom>
        </p:spPr>
        <p:txBody>
          <a:bodyPr wrap="none">
            <a:spAutoFit/>
          </a:bodyPr>
          <a:lstStyle/>
          <a:p>
            <a:r>
              <a:rPr lang="en-US" altLang="zh-TW" sz="3200" b="1" i="1" u="sng" dirty="0"/>
              <a:t>Self-attention</a:t>
            </a:r>
            <a:endParaRPr lang="zh-TW" altLang="en-US" sz="3200" b="1" i="1" u="sng" dirty="0"/>
          </a:p>
        </p:txBody>
      </p:sp>
      <p:sp>
        <p:nvSpPr>
          <p:cNvPr id="2" name="文字方塊 1">
            <a:extLst>
              <a:ext uri="{FF2B5EF4-FFF2-40B4-BE49-F238E27FC236}">
                <a16:creationId xmlns:a16="http://schemas.microsoft.com/office/drawing/2014/main" id="{567AFFE3-2054-4E61-BAE4-6E04660225FC}"/>
              </a:ext>
            </a:extLst>
          </p:cNvPr>
          <p:cNvSpPr txBox="1"/>
          <p:nvPr/>
        </p:nvSpPr>
        <p:spPr>
          <a:xfrm>
            <a:off x="827771" y="6179418"/>
            <a:ext cx="7767587" cy="523220"/>
          </a:xfrm>
          <a:prstGeom prst="rect">
            <a:avLst/>
          </a:prstGeom>
          <a:noFill/>
        </p:spPr>
        <p:txBody>
          <a:bodyPr wrap="square" rtlCol="0">
            <a:spAutoFit/>
          </a:bodyPr>
          <a:lstStyle/>
          <a:p>
            <a:pPr algn="ctr"/>
            <a:r>
              <a:rPr lang="de-DE" altLang="zh-TW" sz="2800" dirty="0">
                <a:latin typeface="微軟正黑體" panose="020B0604030504040204" pitchFamily="34" charset="-120"/>
                <a:ea typeface="微軟正黑體" panose="020B0604030504040204" pitchFamily="34" charset="-120"/>
              </a:rPr>
              <a:t>Can </a:t>
            </a:r>
            <a:r>
              <a:rPr lang="de-DE" altLang="zh-TW" sz="2800" dirty="0" err="1">
                <a:latin typeface="微軟正黑體" panose="020B0604030504040204" pitchFamily="34" charset="-120"/>
                <a:ea typeface="微軟正黑體" panose="020B0604030504040204" pitchFamily="34" charset="-120"/>
              </a:rPr>
              <a:t>be</a:t>
            </a:r>
            <a:r>
              <a:rPr lang="de-DE" altLang="zh-TW" sz="2800" dirty="0">
                <a:latin typeface="微軟正黑體" panose="020B0604030504040204" pitchFamily="34" charset="-120"/>
                <a:ea typeface="微軟正黑體" panose="020B0604030504040204" pitchFamily="34" charset="-120"/>
              </a:rPr>
              <a:t> </a:t>
            </a:r>
            <a:r>
              <a:rPr lang="de-DE" altLang="zh-TW" sz="2800" dirty="0" err="1">
                <a:latin typeface="微軟正黑體" panose="020B0604030504040204" pitchFamily="34" charset="-120"/>
                <a:ea typeface="微軟正黑體" panose="020B0604030504040204" pitchFamily="34" charset="-120"/>
              </a:rPr>
              <a:t>optimized</a:t>
            </a:r>
            <a:r>
              <a:rPr lang="de-DE" altLang="zh-TW" sz="2800" dirty="0">
                <a:latin typeface="微軟正黑體" panose="020B0604030504040204" pitchFamily="34" charset="-120"/>
                <a:ea typeface="微軟正黑體" panose="020B0604030504040204" pitchFamily="34" charset="-120"/>
              </a:rPr>
              <a:t> </a:t>
            </a:r>
            <a:r>
              <a:rPr lang="de-DE" altLang="zh-TW" sz="2800" dirty="0" err="1">
                <a:latin typeface="微軟正黑體" panose="020B0604030504040204" pitchFamily="34" charset="-120"/>
                <a:ea typeface="微軟正黑體" panose="020B0604030504040204" pitchFamily="34" charset="-120"/>
              </a:rPr>
              <a:t>with</a:t>
            </a:r>
            <a:r>
              <a:rPr lang="de-DE" altLang="zh-TW" sz="2800" dirty="0">
                <a:latin typeface="微軟正黑體" panose="020B0604030504040204" pitchFamily="34" charset="-120"/>
                <a:ea typeface="微軟正黑體" panose="020B0604030504040204" pitchFamily="34" charset="-120"/>
              </a:rPr>
              <a:t> GPUs</a:t>
            </a:r>
            <a:endParaRPr lang="zh-TW" altLang="en-US" sz="2800" dirty="0">
              <a:latin typeface="微軟正黑體" panose="020B0604030504040204" pitchFamily="34" charset="-120"/>
              <a:ea typeface="微軟正黑體" panose="020B0604030504040204" pitchFamily="34" charset="-120"/>
            </a:endParaRPr>
          </a:p>
        </p:txBody>
      </p:sp>
      <p:sp>
        <p:nvSpPr>
          <p:cNvPr id="278" name="文字方塊 277">
            <a:extLst>
              <a:ext uri="{FF2B5EF4-FFF2-40B4-BE49-F238E27FC236}">
                <a16:creationId xmlns:a16="http://schemas.microsoft.com/office/drawing/2014/main" id="{A454DEC8-EA81-4EC4-A964-FBFA81E1DC69}"/>
              </a:ext>
            </a:extLst>
          </p:cNvPr>
          <p:cNvSpPr txBox="1"/>
          <p:nvPr/>
        </p:nvSpPr>
        <p:spPr>
          <a:xfrm>
            <a:off x="5850373" y="683870"/>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79" name="群組 278">
            <a:extLst>
              <a:ext uri="{FF2B5EF4-FFF2-40B4-BE49-F238E27FC236}">
                <a16:creationId xmlns:a16="http://schemas.microsoft.com/office/drawing/2014/main" id="{A0AF9435-5DEC-47E3-9726-899FDBCA1B04}"/>
              </a:ext>
            </a:extLst>
          </p:cNvPr>
          <p:cNvGrpSpPr/>
          <p:nvPr/>
        </p:nvGrpSpPr>
        <p:grpSpPr>
          <a:xfrm>
            <a:off x="6290758" y="646393"/>
            <a:ext cx="639241" cy="608154"/>
            <a:chOff x="5091792" y="1543557"/>
            <a:chExt cx="639241" cy="608154"/>
          </a:xfrm>
        </p:grpSpPr>
        <p:sp>
          <p:nvSpPr>
            <p:cNvPr id="280" name="文字方塊 279">
              <a:extLst>
                <a:ext uri="{FF2B5EF4-FFF2-40B4-BE49-F238E27FC236}">
                  <a16:creationId xmlns:a16="http://schemas.microsoft.com/office/drawing/2014/main" id="{3B6CD58D-DC66-4A54-9D4E-5C0B35BF64EB}"/>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1" name="文字方塊 280">
                  <a:extLst>
                    <a:ext uri="{FF2B5EF4-FFF2-40B4-BE49-F238E27FC236}">
                      <a16:creationId xmlns:a16="http://schemas.microsoft.com/office/drawing/2014/main" id="{538881E1-231E-459B-96D5-677D94E6EE51}"/>
                    </a:ext>
                  </a:extLst>
                </p:cNvPr>
                <p:cNvSpPr txBox="1"/>
                <p:nvPr/>
              </p:nvSpPr>
              <p:spPr>
                <a:xfrm>
                  <a:off x="5182638" y="1684301"/>
                  <a:ext cx="5341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oMath>
                    </m:oMathPara>
                  </a14:m>
                  <a:endParaRPr lang="zh-TW" altLang="en-US" sz="2400" dirty="0"/>
                </a:p>
              </p:txBody>
            </p:sp>
          </mc:Choice>
          <mc:Fallback xmlns="">
            <p:sp>
              <p:nvSpPr>
                <p:cNvPr id="281" name="文字方塊 280">
                  <a:extLst>
                    <a:ext uri="{FF2B5EF4-FFF2-40B4-BE49-F238E27FC236}">
                      <a16:creationId xmlns:a16="http://schemas.microsoft.com/office/drawing/2014/main" id="{538881E1-231E-459B-96D5-677D94E6EE51}"/>
                    </a:ext>
                  </a:extLst>
                </p:cNvPr>
                <p:cNvSpPr txBox="1">
                  <a:spLocks noRot="1" noChangeAspect="1" noMove="1" noResize="1" noEditPoints="1" noAdjustHandles="1" noChangeArrowheads="1" noChangeShapeType="1" noTextEdit="1"/>
                </p:cNvSpPr>
                <p:nvPr/>
              </p:nvSpPr>
              <p:spPr>
                <a:xfrm>
                  <a:off x="5182638" y="1684301"/>
                  <a:ext cx="534184" cy="369332"/>
                </a:xfrm>
                <a:prstGeom prst="rect">
                  <a:avLst/>
                </a:prstGeom>
                <a:blipFill>
                  <a:blip r:embed="rId3"/>
                  <a:stretch>
                    <a:fillRect l="-13793" r="-4598" b="-6667"/>
                  </a:stretch>
                </a:blipFill>
              </p:spPr>
              <p:txBody>
                <a:bodyPr/>
                <a:lstStyle/>
                <a:p>
                  <a:r>
                    <a:rPr lang="zh-TW" altLang="en-US">
                      <a:noFill/>
                    </a:rPr>
                    <a:t> </a:t>
                  </a:r>
                </a:p>
              </p:txBody>
            </p:sp>
          </mc:Fallback>
        </mc:AlternateContent>
      </p:grpSp>
      <p:sp>
        <p:nvSpPr>
          <p:cNvPr id="282" name="文字方塊 281">
            <a:extLst>
              <a:ext uri="{FF2B5EF4-FFF2-40B4-BE49-F238E27FC236}">
                <a16:creationId xmlns:a16="http://schemas.microsoft.com/office/drawing/2014/main" id="{40D43FF9-E35D-4563-B72D-28266682011E}"/>
              </a:ext>
            </a:extLst>
          </p:cNvPr>
          <p:cNvSpPr txBox="1"/>
          <p:nvPr/>
        </p:nvSpPr>
        <p:spPr>
          <a:xfrm>
            <a:off x="5850373" y="1392715"/>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83" name="群組 282">
            <a:extLst>
              <a:ext uri="{FF2B5EF4-FFF2-40B4-BE49-F238E27FC236}">
                <a16:creationId xmlns:a16="http://schemas.microsoft.com/office/drawing/2014/main" id="{8C8561E2-AA8C-4BAC-B7D0-143D309D882C}"/>
              </a:ext>
            </a:extLst>
          </p:cNvPr>
          <p:cNvGrpSpPr/>
          <p:nvPr/>
        </p:nvGrpSpPr>
        <p:grpSpPr>
          <a:xfrm>
            <a:off x="6290758" y="1369759"/>
            <a:ext cx="639241" cy="608154"/>
            <a:chOff x="5091792" y="1543557"/>
            <a:chExt cx="639241" cy="608154"/>
          </a:xfrm>
        </p:grpSpPr>
        <p:sp>
          <p:nvSpPr>
            <p:cNvPr id="284" name="文字方塊 283">
              <a:extLst>
                <a:ext uri="{FF2B5EF4-FFF2-40B4-BE49-F238E27FC236}">
                  <a16:creationId xmlns:a16="http://schemas.microsoft.com/office/drawing/2014/main" id="{2CE22EAD-D2F6-4FCE-A3A9-1F4690BBCD2D}"/>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5" name="文字方塊 284">
                  <a:extLst>
                    <a:ext uri="{FF2B5EF4-FFF2-40B4-BE49-F238E27FC236}">
                      <a16:creationId xmlns:a16="http://schemas.microsoft.com/office/drawing/2014/main" id="{ABE2B4CC-BD24-4C77-BAB5-AF6002331810}"/>
                    </a:ext>
                  </a:extLst>
                </p:cNvPr>
                <p:cNvSpPr txBox="1"/>
                <p:nvPr/>
              </p:nvSpPr>
              <p:spPr>
                <a:xfrm>
                  <a:off x="5182638" y="1684301"/>
                  <a:ext cx="535595"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𝑘</m:t>
                            </m:r>
                          </m:sup>
                        </m:sSup>
                      </m:oMath>
                    </m:oMathPara>
                  </a14:m>
                  <a:endParaRPr lang="zh-TW" altLang="en-US" sz="2400" dirty="0"/>
                </a:p>
              </p:txBody>
            </p:sp>
          </mc:Choice>
          <mc:Fallback xmlns="">
            <p:sp>
              <p:nvSpPr>
                <p:cNvPr id="285" name="文字方塊 284">
                  <a:extLst>
                    <a:ext uri="{FF2B5EF4-FFF2-40B4-BE49-F238E27FC236}">
                      <a16:creationId xmlns:a16="http://schemas.microsoft.com/office/drawing/2014/main" id="{ABE2B4CC-BD24-4C77-BAB5-AF6002331810}"/>
                    </a:ext>
                  </a:extLst>
                </p:cNvPr>
                <p:cNvSpPr txBox="1">
                  <a:spLocks noRot="1" noChangeAspect="1" noMove="1" noResize="1" noEditPoints="1" noAdjustHandles="1" noChangeArrowheads="1" noChangeShapeType="1" noTextEdit="1"/>
                </p:cNvSpPr>
                <p:nvPr/>
              </p:nvSpPr>
              <p:spPr>
                <a:xfrm>
                  <a:off x="5182638" y="1684301"/>
                  <a:ext cx="535595" cy="375872"/>
                </a:xfrm>
                <a:prstGeom prst="rect">
                  <a:avLst/>
                </a:prstGeom>
                <a:blipFill>
                  <a:blip r:embed="rId4"/>
                  <a:stretch>
                    <a:fillRect l="-13636" t="-3279" r="-3409" b="-6557"/>
                  </a:stretch>
                </a:blipFill>
              </p:spPr>
              <p:txBody>
                <a:bodyPr/>
                <a:lstStyle/>
                <a:p>
                  <a:r>
                    <a:rPr lang="zh-TW" altLang="en-US">
                      <a:noFill/>
                    </a:rPr>
                    <a:t> </a:t>
                  </a:r>
                </a:p>
              </p:txBody>
            </p:sp>
          </mc:Fallback>
        </mc:AlternateContent>
      </p:grpSp>
      <p:sp>
        <p:nvSpPr>
          <p:cNvPr id="286" name="文字方塊 285">
            <a:extLst>
              <a:ext uri="{FF2B5EF4-FFF2-40B4-BE49-F238E27FC236}">
                <a16:creationId xmlns:a16="http://schemas.microsoft.com/office/drawing/2014/main" id="{71CDB789-2466-4EB8-8F51-21EFA14D3EC9}"/>
              </a:ext>
            </a:extLst>
          </p:cNvPr>
          <p:cNvSpPr txBox="1"/>
          <p:nvPr/>
        </p:nvSpPr>
        <p:spPr>
          <a:xfrm>
            <a:off x="5828281" y="2085136"/>
            <a:ext cx="348400" cy="523220"/>
          </a:xfrm>
          <a:prstGeom prst="rect">
            <a:avLst/>
          </a:prstGeom>
          <a:noFill/>
        </p:spPr>
        <p:txBody>
          <a:bodyPr wrap="square" rtlCol="0">
            <a:spAutoFit/>
          </a:bodyPr>
          <a:lstStyle/>
          <a:p>
            <a:r>
              <a:rPr lang="en-US" altLang="zh-TW" sz="2800" b="1" dirty="0"/>
              <a:t>=</a:t>
            </a:r>
            <a:endParaRPr lang="zh-TW" altLang="en-US" sz="2800" b="1" dirty="0"/>
          </a:p>
        </p:txBody>
      </p:sp>
      <p:grpSp>
        <p:nvGrpSpPr>
          <p:cNvPr id="287" name="群組 286">
            <a:extLst>
              <a:ext uri="{FF2B5EF4-FFF2-40B4-BE49-F238E27FC236}">
                <a16:creationId xmlns:a16="http://schemas.microsoft.com/office/drawing/2014/main" id="{61FF8CBC-0429-4624-A856-400D4D147613}"/>
              </a:ext>
            </a:extLst>
          </p:cNvPr>
          <p:cNvGrpSpPr/>
          <p:nvPr/>
        </p:nvGrpSpPr>
        <p:grpSpPr>
          <a:xfrm>
            <a:off x="6291237" y="2029518"/>
            <a:ext cx="639241" cy="608154"/>
            <a:chOff x="5091792" y="1543557"/>
            <a:chExt cx="639241" cy="608154"/>
          </a:xfrm>
        </p:grpSpPr>
        <p:sp>
          <p:nvSpPr>
            <p:cNvPr id="288" name="文字方塊 287">
              <a:extLst>
                <a:ext uri="{FF2B5EF4-FFF2-40B4-BE49-F238E27FC236}">
                  <a16:creationId xmlns:a16="http://schemas.microsoft.com/office/drawing/2014/main" id="{286F0C4D-086B-4FC5-B679-5C67C258CC94}"/>
                </a:ext>
              </a:extLst>
            </p:cNvPr>
            <p:cNvSpPr txBox="1"/>
            <p:nvPr/>
          </p:nvSpPr>
          <p:spPr>
            <a:xfrm>
              <a:off x="5091792" y="1543557"/>
              <a:ext cx="639241" cy="6081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zh-TW" altLang="en-US" dirty="0"/>
            </a:p>
          </p:txBody>
        </p:sp>
        <mc:AlternateContent xmlns:mc="http://schemas.openxmlformats.org/markup-compatibility/2006" xmlns:a14="http://schemas.microsoft.com/office/drawing/2010/main">
          <mc:Choice Requires="a14">
            <p:sp>
              <p:nvSpPr>
                <p:cNvPr id="289" name="文字方塊 288">
                  <a:extLst>
                    <a:ext uri="{FF2B5EF4-FFF2-40B4-BE49-F238E27FC236}">
                      <a16:creationId xmlns:a16="http://schemas.microsoft.com/office/drawing/2014/main" id="{9371408D-78C5-454C-AD4F-72F77D9328F1}"/>
                    </a:ext>
                  </a:extLst>
                </p:cNvPr>
                <p:cNvSpPr txBox="1"/>
                <p:nvPr/>
              </p:nvSpPr>
              <p:spPr>
                <a:xfrm>
                  <a:off x="5182638" y="1684301"/>
                  <a:ext cx="5250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𝑣</m:t>
                            </m:r>
                          </m:sup>
                        </m:sSup>
                      </m:oMath>
                    </m:oMathPara>
                  </a14:m>
                  <a:endParaRPr lang="zh-TW" altLang="en-US" sz="2400" dirty="0"/>
                </a:p>
              </p:txBody>
            </p:sp>
          </mc:Choice>
          <mc:Fallback xmlns="">
            <p:sp>
              <p:nvSpPr>
                <p:cNvPr id="289" name="文字方塊 288">
                  <a:extLst>
                    <a:ext uri="{FF2B5EF4-FFF2-40B4-BE49-F238E27FC236}">
                      <a16:creationId xmlns:a16="http://schemas.microsoft.com/office/drawing/2014/main" id="{9371408D-78C5-454C-AD4F-72F77D9328F1}"/>
                    </a:ext>
                  </a:extLst>
                </p:cNvPr>
                <p:cNvSpPr txBox="1">
                  <a:spLocks noRot="1" noChangeAspect="1" noMove="1" noResize="1" noEditPoints="1" noAdjustHandles="1" noChangeArrowheads="1" noChangeShapeType="1" noTextEdit="1"/>
                </p:cNvSpPr>
                <p:nvPr/>
              </p:nvSpPr>
              <p:spPr>
                <a:xfrm>
                  <a:off x="5182638" y="1684301"/>
                  <a:ext cx="525079" cy="369332"/>
                </a:xfrm>
                <a:prstGeom prst="rect">
                  <a:avLst/>
                </a:prstGeom>
                <a:blipFill>
                  <a:blip r:embed="rId5"/>
                  <a:stretch>
                    <a:fillRect l="-13953" b="-6557"/>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B0B1CFA2-6B9D-42F6-B349-69F050B746C3}"/>
                  </a:ext>
                </a:extLst>
              </p:cNvPr>
              <p:cNvSpPr/>
              <p:nvPr/>
            </p:nvSpPr>
            <p:spPr>
              <a:xfrm>
                <a:off x="4044303" y="603438"/>
                <a:ext cx="1713297" cy="61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Q</m:t>
                      </m:r>
                    </m:oMath>
                  </m:oMathPara>
                </a14:m>
                <a:endParaRPr lang="zh-TW" altLang="en-US" sz="2800" dirty="0"/>
              </a:p>
            </p:txBody>
          </p:sp>
        </mc:Choice>
        <mc:Fallback xmlns="">
          <p:sp>
            <p:nvSpPr>
              <p:cNvPr id="3" name="矩形 2">
                <a:extLst>
                  <a:ext uri="{FF2B5EF4-FFF2-40B4-BE49-F238E27FC236}">
                    <a16:creationId xmlns:a16="http://schemas.microsoft.com/office/drawing/2014/main" id="{B0B1CFA2-6B9D-42F6-B349-69F050B746C3}"/>
                  </a:ext>
                </a:extLst>
              </p:cNvPr>
              <p:cNvSpPr>
                <a:spLocks noRot="1" noChangeAspect="1" noMove="1" noResize="1" noEditPoints="1" noAdjustHandles="1" noChangeArrowheads="1" noChangeShapeType="1" noTextEdit="1"/>
              </p:cNvSpPr>
              <p:nvPr/>
            </p:nvSpPr>
            <p:spPr>
              <a:xfrm>
                <a:off x="4044303" y="603438"/>
                <a:ext cx="1713297" cy="612000"/>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0" name="矩形 289">
                <a:extLst>
                  <a:ext uri="{FF2B5EF4-FFF2-40B4-BE49-F238E27FC236}">
                    <a16:creationId xmlns:a16="http://schemas.microsoft.com/office/drawing/2014/main" id="{CE1B0C67-F351-4FE5-B0A8-69BF91E6121A}"/>
                  </a:ext>
                </a:extLst>
              </p:cNvPr>
              <p:cNvSpPr/>
              <p:nvPr/>
            </p:nvSpPr>
            <p:spPr>
              <a:xfrm>
                <a:off x="4044302" y="1316918"/>
                <a:ext cx="1713297" cy="61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smtClean="0">
                          <a:latin typeface="Cambria Math" panose="02040503050406030204" pitchFamily="18" charset="0"/>
                        </a:rPr>
                        <m:t>K</m:t>
                      </m:r>
                    </m:oMath>
                  </m:oMathPara>
                </a14:m>
                <a:endParaRPr lang="zh-TW" altLang="en-US" sz="2800" dirty="0"/>
              </a:p>
            </p:txBody>
          </p:sp>
        </mc:Choice>
        <mc:Fallback xmlns="">
          <p:sp>
            <p:nvSpPr>
              <p:cNvPr id="290" name="矩形 289">
                <a:extLst>
                  <a:ext uri="{FF2B5EF4-FFF2-40B4-BE49-F238E27FC236}">
                    <a16:creationId xmlns:a16="http://schemas.microsoft.com/office/drawing/2014/main" id="{CE1B0C67-F351-4FE5-B0A8-69BF91E6121A}"/>
                  </a:ext>
                </a:extLst>
              </p:cNvPr>
              <p:cNvSpPr>
                <a:spLocks noRot="1" noChangeAspect="1" noMove="1" noResize="1" noEditPoints="1" noAdjustHandles="1" noChangeArrowheads="1" noChangeShapeType="1" noTextEdit="1"/>
              </p:cNvSpPr>
              <p:nvPr/>
            </p:nvSpPr>
            <p:spPr>
              <a:xfrm>
                <a:off x="4044302" y="1316918"/>
                <a:ext cx="1713297" cy="612000"/>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1" name="矩形 290">
                <a:extLst>
                  <a:ext uri="{FF2B5EF4-FFF2-40B4-BE49-F238E27FC236}">
                    <a16:creationId xmlns:a16="http://schemas.microsoft.com/office/drawing/2014/main" id="{7EDEDEB6-4E63-484E-96B9-8CB0FD6DE4ED}"/>
                  </a:ext>
                </a:extLst>
              </p:cNvPr>
              <p:cNvSpPr/>
              <p:nvPr/>
            </p:nvSpPr>
            <p:spPr>
              <a:xfrm>
                <a:off x="4044964" y="2029518"/>
                <a:ext cx="1713297" cy="61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V</m:t>
                      </m:r>
                    </m:oMath>
                  </m:oMathPara>
                </a14:m>
                <a:endParaRPr lang="zh-TW" altLang="en-US" sz="2800" dirty="0"/>
              </a:p>
            </p:txBody>
          </p:sp>
        </mc:Choice>
        <mc:Fallback xmlns="">
          <p:sp>
            <p:nvSpPr>
              <p:cNvPr id="291" name="矩形 290">
                <a:extLst>
                  <a:ext uri="{FF2B5EF4-FFF2-40B4-BE49-F238E27FC236}">
                    <a16:creationId xmlns:a16="http://schemas.microsoft.com/office/drawing/2014/main" id="{7EDEDEB6-4E63-484E-96B9-8CB0FD6DE4ED}"/>
                  </a:ext>
                </a:extLst>
              </p:cNvPr>
              <p:cNvSpPr>
                <a:spLocks noRot="1" noChangeAspect="1" noMove="1" noResize="1" noEditPoints="1" noAdjustHandles="1" noChangeArrowheads="1" noChangeShapeType="1" noTextEdit="1"/>
              </p:cNvSpPr>
              <p:nvPr/>
            </p:nvSpPr>
            <p:spPr>
              <a:xfrm>
                <a:off x="4044964" y="2029518"/>
                <a:ext cx="1713297" cy="612000"/>
              </a:xfrm>
              <a:prstGeom prst="rect">
                <a:avLst/>
              </a:prstGeom>
              <a:blipFill>
                <a:blip r:embed="rId8"/>
                <a:stretch>
                  <a:fillRect/>
                </a:stretch>
              </a:blipFill>
            </p:spPr>
            <p:txBody>
              <a:bodyPr/>
              <a:lstStyle/>
              <a:p>
                <a:r>
                  <a:rPr lang="zh-TW" altLang="en-US">
                    <a:noFill/>
                  </a:rPr>
                  <a:t> </a:t>
                </a:r>
              </a:p>
            </p:txBody>
          </p:sp>
        </mc:Fallback>
      </mc:AlternateContent>
      <p:grpSp>
        <p:nvGrpSpPr>
          <p:cNvPr id="308" name="群組 307">
            <a:extLst>
              <a:ext uri="{FF2B5EF4-FFF2-40B4-BE49-F238E27FC236}">
                <a16:creationId xmlns:a16="http://schemas.microsoft.com/office/drawing/2014/main" id="{409AA4C6-627F-47FE-8391-66AD93069DB5}"/>
              </a:ext>
            </a:extLst>
          </p:cNvPr>
          <p:cNvGrpSpPr/>
          <p:nvPr/>
        </p:nvGrpSpPr>
        <p:grpSpPr>
          <a:xfrm>
            <a:off x="6290758" y="2772090"/>
            <a:ext cx="679984" cy="1713297"/>
            <a:chOff x="6592432" y="2322887"/>
            <a:chExt cx="679984" cy="1713297"/>
          </a:xfrm>
        </p:grpSpPr>
        <p:sp>
          <p:nvSpPr>
            <p:cNvPr id="292" name="矩形 291">
              <a:extLst>
                <a:ext uri="{FF2B5EF4-FFF2-40B4-BE49-F238E27FC236}">
                  <a16:creationId xmlns:a16="http://schemas.microsoft.com/office/drawing/2014/main" id="{ECB4BF57-1779-477E-BADF-F1BA2469CB23}"/>
                </a:ext>
              </a:extLst>
            </p:cNvPr>
            <p:cNvSpPr/>
            <p:nvPr/>
          </p:nvSpPr>
          <p:spPr>
            <a:xfrm rot="5400000">
              <a:off x="6075775" y="2839544"/>
              <a:ext cx="1713297" cy="67998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mc:AlternateContent xmlns:mc="http://schemas.openxmlformats.org/markup-compatibility/2006" xmlns:a14="http://schemas.microsoft.com/office/drawing/2010/main">
          <mc:Choice Requires="a14">
            <p:sp>
              <p:nvSpPr>
                <p:cNvPr id="293" name="文字方塊 292">
                  <a:extLst>
                    <a:ext uri="{FF2B5EF4-FFF2-40B4-BE49-F238E27FC236}">
                      <a16:creationId xmlns:a16="http://schemas.microsoft.com/office/drawing/2014/main" id="{1264B58B-1C40-4DBB-9164-0C2FAC7E247B}"/>
                    </a:ext>
                  </a:extLst>
                </p:cNvPr>
                <p:cNvSpPr txBox="1"/>
                <p:nvPr/>
              </p:nvSpPr>
              <p:spPr>
                <a:xfrm>
                  <a:off x="6765262" y="2976096"/>
                  <a:ext cx="33432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𝐾</m:t>
                            </m:r>
                          </m:e>
                          <m:sup>
                            <m:r>
                              <a:rPr lang="en-US" altLang="zh-TW" sz="2800" b="0" i="1" smtClean="0">
                                <a:latin typeface="Cambria Math" panose="02040503050406030204" pitchFamily="18" charset="0"/>
                              </a:rPr>
                              <m:t>𝑇</m:t>
                            </m:r>
                          </m:sup>
                        </m:sSup>
                      </m:oMath>
                    </m:oMathPara>
                  </a14:m>
                  <a:endParaRPr lang="zh-TW" altLang="en-US" sz="2800" dirty="0"/>
                </a:p>
              </p:txBody>
            </p:sp>
          </mc:Choice>
          <mc:Fallback xmlns="">
            <p:sp>
              <p:nvSpPr>
                <p:cNvPr id="293" name="文字方塊 292">
                  <a:extLst>
                    <a:ext uri="{FF2B5EF4-FFF2-40B4-BE49-F238E27FC236}">
                      <a16:creationId xmlns:a16="http://schemas.microsoft.com/office/drawing/2014/main" id="{1264B58B-1C40-4DBB-9164-0C2FAC7E247B}"/>
                    </a:ext>
                  </a:extLst>
                </p:cNvPr>
                <p:cNvSpPr txBox="1">
                  <a:spLocks noRot="1" noChangeAspect="1" noMove="1" noResize="1" noEditPoints="1" noAdjustHandles="1" noChangeArrowheads="1" noChangeShapeType="1" noTextEdit="1"/>
                </p:cNvSpPr>
                <p:nvPr/>
              </p:nvSpPr>
              <p:spPr>
                <a:xfrm>
                  <a:off x="6765262" y="2976096"/>
                  <a:ext cx="334322" cy="430887"/>
                </a:xfrm>
                <a:prstGeom prst="rect">
                  <a:avLst/>
                </a:prstGeom>
                <a:blipFill>
                  <a:blip r:embed="rId9"/>
                  <a:stretch>
                    <a:fillRect r="-27273"/>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94" name="矩形 293">
                <a:extLst>
                  <a:ext uri="{FF2B5EF4-FFF2-40B4-BE49-F238E27FC236}">
                    <a16:creationId xmlns:a16="http://schemas.microsoft.com/office/drawing/2014/main" id="{8FE0ECA8-37F1-4A76-8A4B-FD0998846088}"/>
                  </a:ext>
                </a:extLst>
              </p:cNvPr>
              <p:cNvSpPr/>
              <p:nvPr/>
            </p:nvSpPr>
            <p:spPr>
              <a:xfrm>
                <a:off x="7068087" y="3276359"/>
                <a:ext cx="1713297" cy="6799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Q</m:t>
                      </m:r>
                    </m:oMath>
                  </m:oMathPara>
                </a14:m>
                <a:endParaRPr lang="zh-TW" altLang="en-US" sz="2800" dirty="0"/>
              </a:p>
            </p:txBody>
          </p:sp>
        </mc:Choice>
        <mc:Fallback xmlns="">
          <p:sp>
            <p:nvSpPr>
              <p:cNvPr id="294" name="矩形 293">
                <a:extLst>
                  <a:ext uri="{FF2B5EF4-FFF2-40B4-BE49-F238E27FC236}">
                    <a16:creationId xmlns:a16="http://schemas.microsoft.com/office/drawing/2014/main" id="{8FE0ECA8-37F1-4A76-8A4B-FD0998846088}"/>
                  </a:ext>
                </a:extLst>
              </p:cNvPr>
              <p:cNvSpPr>
                <a:spLocks noRot="1" noChangeAspect="1" noMove="1" noResize="1" noEditPoints="1" noAdjustHandles="1" noChangeArrowheads="1" noChangeShapeType="1" noTextEdit="1"/>
              </p:cNvSpPr>
              <p:nvPr/>
            </p:nvSpPr>
            <p:spPr>
              <a:xfrm>
                <a:off x="7068087" y="3276359"/>
                <a:ext cx="1713297" cy="679984"/>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5" name="矩形 294">
                <a:extLst>
                  <a:ext uri="{FF2B5EF4-FFF2-40B4-BE49-F238E27FC236}">
                    <a16:creationId xmlns:a16="http://schemas.microsoft.com/office/drawing/2014/main" id="{9525A9B5-E3F4-4A66-AF5D-727D5B3FA9F0}"/>
                  </a:ext>
                </a:extLst>
              </p:cNvPr>
              <p:cNvSpPr/>
              <p:nvPr/>
            </p:nvSpPr>
            <p:spPr>
              <a:xfrm>
                <a:off x="4149735" y="2882878"/>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A</m:t>
                      </m:r>
                    </m:oMath>
                  </m:oMathPara>
                </a14:m>
                <a:endParaRPr lang="zh-TW" altLang="en-US" sz="2800" dirty="0"/>
              </a:p>
            </p:txBody>
          </p:sp>
        </mc:Choice>
        <mc:Fallback xmlns="">
          <p:sp>
            <p:nvSpPr>
              <p:cNvPr id="295" name="矩形 294">
                <a:extLst>
                  <a:ext uri="{FF2B5EF4-FFF2-40B4-BE49-F238E27FC236}">
                    <a16:creationId xmlns:a16="http://schemas.microsoft.com/office/drawing/2014/main" id="{9525A9B5-E3F4-4A66-AF5D-727D5B3FA9F0}"/>
                  </a:ext>
                </a:extLst>
              </p:cNvPr>
              <p:cNvSpPr>
                <a:spLocks noRot="1" noChangeAspect="1" noMove="1" noResize="1" noEditPoints="1" noAdjustHandles="1" noChangeArrowheads="1" noChangeShapeType="1" noTextEdit="1"/>
              </p:cNvSpPr>
              <p:nvPr/>
            </p:nvSpPr>
            <p:spPr>
              <a:xfrm>
                <a:off x="4149735" y="2882878"/>
                <a:ext cx="1569546" cy="1488905"/>
              </a:xfrm>
              <a:prstGeom prst="rect">
                <a:avLst/>
              </a:prstGeom>
              <a:blipFill>
                <a:blip r:embed="rId11"/>
                <a:stretch>
                  <a:fillRect/>
                </a:stretch>
              </a:blipFill>
            </p:spPr>
            <p:txBody>
              <a:bodyPr/>
              <a:lstStyle/>
              <a:p>
                <a:r>
                  <a:rPr lang="zh-TW" altLang="en-US">
                    <a:noFill/>
                  </a:rPr>
                  <a:t> </a:t>
                </a:r>
              </a:p>
            </p:txBody>
          </p:sp>
        </mc:Fallback>
      </mc:AlternateContent>
      <p:sp>
        <p:nvSpPr>
          <p:cNvPr id="296" name="箭號: 向右 295">
            <a:extLst>
              <a:ext uri="{FF2B5EF4-FFF2-40B4-BE49-F238E27FC236}">
                <a16:creationId xmlns:a16="http://schemas.microsoft.com/office/drawing/2014/main" id="{33285C0E-B95B-4E92-9FD9-CCF27D3867C4}"/>
              </a:ext>
            </a:extLst>
          </p:cNvPr>
          <p:cNvSpPr/>
          <p:nvPr/>
        </p:nvSpPr>
        <p:spPr>
          <a:xfrm flipH="1">
            <a:off x="3476169" y="3215974"/>
            <a:ext cx="515279" cy="6931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97" name="矩形 296">
                <a:extLst>
                  <a:ext uri="{FF2B5EF4-FFF2-40B4-BE49-F238E27FC236}">
                    <a16:creationId xmlns:a16="http://schemas.microsoft.com/office/drawing/2014/main" id="{21EA8291-B094-42C4-8E23-BAF7281554EE}"/>
                  </a:ext>
                </a:extLst>
              </p:cNvPr>
              <p:cNvSpPr/>
              <p:nvPr/>
            </p:nvSpPr>
            <p:spPr>
              <a:xfrm>
                <a:off x="1827480" y="2818081"/>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800" i="1" smtClean="0">
                              <a:latin typeface="Cambria Math" panose="02040503050406030204" pitchFamily="18" charset="0"/>
                            </a:rPr>
                          </m:ctrlPr>
                        </m:accPr>
                        <m:e>
                          <m:r>
                            <m:rPr>
                              <m:sty m:val="p"/>
                            </m:rPr>
                            <a:rPr lang="en-US" altLang="zh-TW" sz="2800" i="1">
                              <a:latin typeface="Cambria Math" panose="02040503050406030204" pitchFamily="18" charset="0"/>
                            </a:rPr>
                            <m:t>A</m:t>
                          </m:r>
                        </m:e>
                      </m:acc>
                    </m:oMath>
                  </m:oMathPara>
                </a14:m>
                <a:endParaRPr lang="zh-TW" altLang="en-US" sz="2800" dirty="0"/>
              </a:p>
            </p:txBody>
          </p:sp>
        </mc:Choice>
        <mc:Fallback xmlns="">
          <p:sp>
            <p:nvSpPr>
              <p:cNvPr id="297" name="矩形 296">
                <a:extLst>
                  <a:ext uri="{FF2B5EF4-FFF2-40B4-BE49-F238E27FC236}">
                    <a16:creationId xmlns:a16="http://schemas.microsoft.com/office/drawing/2014/main" id="{21EA8291-B094-42C4-8E23-BAF7281554EE}"/>
                  </a:ext>
                </a:extLst>
              </p:cNvPr>
              <p:cNvSpPr>
                <a:spLocks noRot="1" noChangeAspect="1" noMove="1" noResize="1" noEditPoints="1" noAdjustHandles="1" noChangeArrowheads="1" noChangeShapeType="1" noTextEdit="1"/>
              </p:cNvSpPr>
              <p:nvPr/>
            </p:nvSpPr>
            <p:spPr>
              <a:xfrm>
                <a:off x="1827480" y="2818081"/>
                <a:ext cx="1569546" cy="148890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8" name="矩形 297">
                <a:extLst>
                  <a:ext uri="{FF2B5EF4-FFF2-40B4-BE49-F238E27FC236}">
                    <a16:creationId xmlns:a16="http://schemas.microsoft.com/office/drawing/2014/main" id="{41C2811D-C291-412E-97EE-162BD9C53980}"/>
                  </a:ext>
                </a:extLst>
              </p:cNvPr>
              <p:cNvSpPr/>
              <p:nvPr/>
            </p:nvSpPr>
            <p:spPr>
              <a:xfrm>
                <a:off x="6248144" y="4645077"/>
                <a:ext cx="1569546" cy="14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zh-TW" sz="2800" i="1" smtClean="0">
                              <a:latin typeface="Cambria Math" panose="02040503050406030204" pitchFamily="18" charset="0"/>
                            </a:rPr>
                          </m:ctrlPr>
                        </m:accPr>
                        <m:e>
                          <m:r>
                            <m:rPr>
                              <m:sty m:val="p"/>
                            </m:rPr>
                            <a:rPr lang="en-US" altLang="zh-TW" sz="2800" i="1">
                              <a:latin typeface="Cambria Math" panose="02040503050406030204" pitchFamily="18" charset="0"/>
                            </a:rPr>
                            <m:t>A</m:t>
                          </m:r>
                        </m:e>
                      </m:acc>
                    </m:oMath>
                  </m:oMathPara>
                </a14:m>
                <a:endParaRPr lang="zh-TW" altLang="en-US" sz="2800" dirty="0"/>
              </a:p>
            </p:txBody>
          </p:sp>
        </mc:Choice>
        <mc:Fallback xmlns="">
          <p:sp>
            <p:nvSpPr>
              <p:cNvPr id="298" name="矩形 297">
                <a:extLst>
                  <a:ext uri="{FF2B5EF4-FFF2-40B4-BE49-F238E27FC236}">
                    <a16:creationId xmlns:a16="http://schemas.microsoft.com/office/drawing/2014/main" id="{41C2811D-C291-412E-97EE-162BD9C53980}"/>
                  </a:ext>
                </a:extLst>
              </p:cNvPr>
              <p:cNvSpPr>
                <a:spLocks noRot="1" noChangeAspect="1" noMove="1" noResize="1" noEditPoints="1" noAdjustHandles="1" noChangeArrowheads="1" noChangeShapeType="1" noTextEdit="1"/>
              </p:cNvSpPr>
              <p:nvPr/>
            </p:nvSpPr>
            <p:spPr>
              <a:xfrm>
                <a:off x="6248144" y="4645077"/>
                <a:ext cx="1569546" cy="1488905"/>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9" name="矩形 298">
                <a:extLst>
                  <a:ext uri="{FF2B5EF4-FFF2-40B4-BE49-F238E27FC236}">
                    <a16:creationId xmlns:a16="http://schemas.microsoft.com/office/drawing/2014/main" id="{EE7819C5-7497-47FA-849C-B1CED0ECDD85}"/>
                  </a:ext>
                </a:extLst>
              </p:cNvPr>
              <p:cNvSpPr/>
              <p:nvPr/>
            </p:nvSpPr>
            <p:spPr>
              <a:xfrm>
                <a:off x="4463384" y="5064064"/>
                <a:ext cx="1713297" cy="6799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V</m:t>
                      </m:r>
                    </m:oMath>
                  </m:oMathPara>
                </a14:m>
                <a:endParaRPr lang="zh-TW" altLang="en-US" sz="2800" dirty="0"/>
              </a:p>
            </p:txBody>
          </p:sp>
        </mc:Choice>
        <mc:Fallback xmlns="">
          <p:sp>
            <p:nvSpPr>
              <p:cNvPr id="299" name="矩形 298">
                <a:extLst>
                  <a:ext uri="{FF2B5EF4-FFF2-40B4-BE49-F238E27FC236}">
                    <a16:creationId xmlns:a16="http://schemas.microsoft.com/office/drawing/2014/main" id="{EE7819C5-7497-47FA-849C-B1CED0ECDD85}"/>
                  </a:ext>
                </a:extLst>
              </p:cNvPr>
              <p:cNvSpPr>
                <a:spLocks noRot="1" noChangeAspect="1" noMove="1" noResize="1" noEditPoints="1" noAdjustHandles="1" noChangeArrowheads="1" noChangeShapeType="1" noTextEdit="1"/>
              </p:cNvSpPr>
              <p:nvPr/>
            </p:nvSpPr>
            <p:spPr>
              <a:xfrm>
                <a:off x="4463384" y="5064064"/>
                <a:ext cx="1713297" cy="679984"/>
              </a:xfrm>
              <a:prstGeom prst="rect">
                <a:avLst/>
              </a:prstGeom>
              <a:blipFill>
                <a:blip r:embed="rId14"/>
                <a:stretch>
                  <a:fillRect/>
                </a:stretch>
              </a:blipFill>
            </p:spPr>
            <p:txBody>
              <a:bodyPr/>
              <a:lstStyle/>
              <a:p>
                <a:r>
                  <a:rPr lang="zh-TW" altLang="en-US">
                    <a:noFill/>
                  </a:rPr>
                  <a:t> </a:t>
                </a:r>
              </a:p>
            </p:txBody>
          </p:sp>
        </mc:Fallback>
      </mc:AlternateContent>
      <p:sp>
        <p:nvSpPr>
          <p:cNvPr id="300" name="文字方塊 299">
            <a:extLst>
              <a:ext uri="{FF2B5EF4-FFF2-40B4-BE49-F238E27FC236}">
                <a16:creationId xmlns:a16="http://schemas.microsoft.com/office/drawing/2014/main" id="{E6F49C20-BA58-40B3-8CD8-23F5CB9BBB50}"/>
              </a:ext>
            </a:extLst>
          </p:cNvPr>
          <p:cNvSpPr txBox="1"/>
          <p:nvPr/>
        </p:nvSpPr>
        <p:spPr>
          <a:xfrm>
            <a:off x="4044302" y="5127919"/>
            <a:ext cx="348400" cy="523220"/>
          </a:xfrm>
          <a:prstGeom prst="rect">
            <a:avLst/>
          </a:prstGeom>
          <a:noFill/>
        </p:spPr>
        <p:txBody>
          <a:bodyPr wrap="square" rtlCol="0">
            <a:spAutoFit/>
          </a:bodyPr>
          <a:lstStyle/>
          <a:p>
            <a:r>
              <a:rPr lang="en-US" altLang="zh-TW" sz="2800" b="1" dirty="0"/>
              <a:t>=</a:t>
            </a:r>
            <a:endParaRPr lang="zh-TW" altLang="en-US" sz="2800" b="1" dirty="0"/>
          </a:p>
        </p:txBody>
      </p:sp>
      <mc:AlternateContent xmlns:mc="http://schemas.openxmlformats.org/markup-compatibility/2006" xmlns:a14="http://schemas.microsoft.com/office/drawing/2010/main">
        <mc:Choice Requires="a14">
          <p:sp>
            <p:nvSpPr>
              <p:cNvPr id="303" name="矩形 302">
                <a:extLst>
                  <a:ext uri="{FF2B5EF4-FFF2-40B4-BE49-F238E27FC236}">
                    <a16:creationId xmlns:a16="http://schemas.microsoft.com/office/drawing/2014/main" id="{BEA730FD-C40C-4A32-A7E7-5E7A57B34D97}"/>
                  </a:ext>
                </a:extLst>
              </p:cNvPr>
              <p:cNvSpPr/>
              <p:nvPr/>
            </p:nvSpPr>
            <p:spPr>
              <a:xfrm>
                <a:off x="7016259" y="647146"/>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3" name="矩形 302">
                <a:extLst>
                  <a:ext uri="{FF2B5EF4-FFF2-40B4-BE49-F238E27FC236}">
                    <a16:creationId xmlns:a16="http://schemas.microsoft.com/office/drawing/2014/main" id="{BEA730FD-C40C-4A32-A7E7-5E7A57B34D97}"/>
                  </a:ext>
                </a:extLst>
              </p:cNvPr>
              <p:cNvSpPr>
                <a:spLocks noRot="1" noChangeAspect="1" noMove="1" noResize="1" noEditPoints="1" noAdjustHandles="1" noChangeArrowheads="1" noChangeShapeType="1" noTextEdit="1"/>
              </p:cNvSpPr>
              <p:nvPr/>
            </p:nvSpPr>
            <p:spPr>
              <a:xfrm>
                <a:off x="7016259" y="647146"/>
                <a:ext cx="1713297" cy="612000"/>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4" name="矩形 303">
                <a:extLst>
                  <a:ext uri="{FF2B5EF4-FFF2-40B4-BE49-F238E27FC236}">
                    <a16:creationId xmlns:a16="http://schemas.microsoft.com/office/drawing/2014/main" id="{9C29D341-0392-496B-9833-FA3E86A77D44}"/>
                  </a:ext>
                </a:extLst>
              </p:cNvPr>
              <p:cNvSpPr/>
              <p:nvPr/>
            </p:nvSpPr>
            <p:spPr>
              <a:xfrm>
                <a:off x="2328589" y="5049537"/>
                <a:ext cx="1713297" cy="6799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smtClean="0">
                          <a:latin typeface="Cambria Math" panose="02040503050406030204" pitchFamily="18" charset="0"/>
                        </a:rPr>
                        <m:t>O</m:t>
                      </m:r>
                    </m:oMath>
                  </m:oMathPara>
                </a14:m>
                <a:endParaRPr lang="zh-TW" altLang="en-US" sz="2800" dirty="0"/>
              </a:p>
            </p:txBody>
          </p:sp>
        </mc:Choice>
        <mc:Fallback xmlns="">
          <p:sp>
            <p:nvSpPr>
              <p:cNvPr id="304" name="矩形 303">
                <a:extLst>
                  <a:ext uri="{FF2B5EF4-FFF2-40B4-BE49-F238E27FC236}">
                    <a16:creationId xmlns:a16="http://schemas.microsoft.com/office/drawing/2014/main" id="{9C29D341-0392-496B-9833-FA3E86A77D44}"/>
                  </a:ext>
                </a:extLst>
              </p:cNvPr>
              <p:cNvSpPr>
                <a:spLocks noRot="1" noChangeAspect="1" noMove="1" noResize="1" noEditPoints="1" noAdjustHandles="1" noChangeArrowheads="1" noChangeShapeType="1" noTextEdit="1"/>
              </p:cNvSpPr>
              <p:nvPr/>
            </p:nvSpPr>
            <p:spPr>
              <a:xfrm>
                <a:off x="2328589" y="5049537"/>
                <a:ext cx="1713297" cy="679984"/>
              </a:xfrm>
              <a:prstGeom prst="rect">
                <a:avLst/>
              </a:prstGeom>
              <a:blipFill>
                <a:blip r:embed="rId16"/>
                <a:stretch>
                  <a:fillRect/>
                </a:stretch>
              </a:blipFill>
            </p:spPr>
            <p:txBody>
              <a:bodyPr/>
              <a:lstStyle/>
              <a:p>
                <a:r>
                  <a:rPr lang="zh-TW" altLang="en-US">
                    <a:noFill/>
                  </a:rPr>
                  <a:t> </a:t>
                </a:r>
              </a:p>
            </p:txBody>
          </p:sp>
        </mc:Fallback>
      </mc:AlternateContent>
      <p:sp>
        <p:nvSpPr>
          <p:cNvPr id="305" name="文字方塊 304">
            <a:extLst>
              <a:ext uri="{FF2B5EF4-FFF2-40B4-BE49-F238E27FC236}">
                <a16:creationId xmlns:a16="http://schemas.microsoft.com/office/drawing/2014/main" id="{BA2A8539-10E0-499D-9501-C43418E61EA5}"/>
              </a:ext>
            </a:extLst>
          </p:cNvPr>
          <p:cNvSpPr txBox="1"/>
          <p:nvPr/>
        </p:nvSpPr>
        <p:spPr>
          <a:xfrm>
            <a:off x="5845012" y="3385874"/>
            <a:ext cx="348400" cy="523220"/>
          </a:xfrm>
          <a:prstGeom prst="rect">
            <a:avLst/>
          </a:prstGeom>
          <a:noFill/>
        </p:spPr>
        <p:txBody>
          <a:bodyPr wrap="square" rtlCol="0">
            <a:spAutoFit/>
          </a:bodyPr>
          <a:lstStyle/>
          <a:p>
            <a:r>
              <a:rPr lang="en-US" altLang="zh-TW" sz="2800" b="1" dirty="0"/>
              <a:t>=</a:t>
            </a:r>
            <a:endParaRPr lang="zh-TW" altLang="en-US" sz="2800" b="1" dirty="0"/>
          </a:p>
        </p:txBody>
      </p:sp>
      <mc:AlternateContent xmlns:mc="http://schemas.openxmlformats.org/markup-compatibility/2006" xmlns:a14="http://schemas.microsoft.com/office/drawing/2010/main">
        <mc:Choice Requires="a14">
          <p:sp>
            <p:nvSpPr>
              <p:cNvPr id="306" name="矩形 305">
                <a:extLst>
                  <a:ext uri="{FF2B5EF4-FFF2-40B4-BE49-F238E27FC236}">
                    <a16:creationId xmlns:a16="http://schemas.microsoft.com/office/drawing/2014/main" id="{BFD49EF1-74B6-403E-9CF2-DC12CFC7E7C8}"/>
                  </a:ext>
                </a:extLst>
              </p:cNvPr>
              <p:cNvSpPr/>
              <p:nvPr/>
            </p:nvSpPr>
            <p:spPr>
              <a:xfrm>
                <a:off x="7016258" y="1348361"/>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6" name="矩形 305">
                <a:extLst>
                  <a:ext uri="{FF2B5EF4-FFF2-40B4-BE49-F238E27FC236}">
                    <a16:creationId xmlns:a16="http://schemas.microsoft.com/office/drawing/2014/main" id="{BFD49EF1-74B6-403E-9CF2-DC12CFC7E7C8}"/>
                  </a:ext>
                </a:extLst>
              </p:cNvPr>
              <p:cNvSpPr>
                <a:spLocks noRot="1" noChangeAspect="1" noMove="1" noResize="1" noEditPoints="1" noAdjustHandles="1" noChangeArrowheads="1" noChangeShapeType="1" noTextEdit="1"/>
              </p:cNvSpPr>
              <p:nvPr/>
            </p:nvSpPr>
            <p:spPr>
              <a:xfrm>
                <a:off x="7016258" y="1348361"/>
                <a:ext cx="1713297" cy="612000"/>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7" name="矩形 306">
                <a:extLst>
                  <a:ext uri="{FF2B5EF4-FFF2-40B4-BE49-F238E27FC236}">
                    <a16:creationId xmlns:a16="http://schemas.microsoft.com/office/drawing/2014/main" id="{DBE0E105-2C44-41A5-AC64-EC0968DB42FA}"/>
                  </a:ext>
                </a:extLst>
              </p:cNvPr>
              <p:cNvSpPr/>
              <p:nvPr/>
            </p:nvSpPr>
            <p:spPr>
              <a:xfrm>
                <a:off x="7010531" y="2040520"/>
                <a:ext cx="1713297"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07" name="矩形 306">
                <a:extLst>
                  <a:ext uri="{FF2B5EF4-FFF2-40B4-BE49-F238E27FC236}">
                    <a16:creationId xmlns:a16="http://schemas.microsoft.com/office/drawing/2014/main" id="{DBE0E105-2C44-41A5-AC64-EC0968DB42FA}"/>
                  </a:ext>
                </a:extLst>
              </p:cNvPr>
              <p:cNvSpPr>
                <a:spLocks noRot="1" noChangeAspect="1" noMove="1" noResize="1" noEditPoints="1" noAdjustHandles="1" noChangeArrowheads="1" noChangeShapeType="1" noTextEdit="1"/>
              </p:cNvSpPr>
              <p:nvPr/>
            </p:nvSpPr>
            <p:spPr>
              <a:xfrm>
                <a:off x="7010531" y="2040520"/>
                <a:ext cx="1713297" cy="612000"/>
              </a:xfrm>
              <a:prstGeom prst="rect">
                <a:avLst/>
              </a:prstGeom>
              <a:blipFill>
                <a:blip r:embed="rId18"/>
                <a:stretch>
                  <a:fillRect/>
                </a:stretch>
              </a:blipFill>
            </p:spPr>
            <p:txBody>
              <a:bodyPr/>
              <a:lstStyle/>
              <a:p>
                <a:r>
                  <a:rPr lang="zh-TW" altLang="en-US">
                    <a:noFill/>
                  </a:rPr>
                  <a:t> </a:t>
                </a:r>
              </a:p>
            </p:txBody>
          </p:sp>
        </mc:Fallback>
      </mc:AlternateContent>
      <p:pic>
        <p:nvPicPr>
          <p:cNvPr id="34" name="圖片 33">
            <a:extLst>
              <a:ext uri="{FF2B5EF4-FFF2-40B4-BE49-F238E27FC236}">
                <a16:creationId xmlns:a16="http://schemas.microsoft.com/office/drawing/2014/main" id="{9C7A0E81-467E-4170-A39D-3C6B2F39E7C8}"/>
              </a:ext>
            </a:extLst>
          </p:cNvPr>
          <p:cNvPicPr>
            <a:picLocks noChangeAspect="1"/>
          </p:cNvPicPr>
          <p:nvPr/>
        </p:nvPicPr>
        <p:blipFill>
          <a:blip r:embed="rId19"/>
          <a:stretch>
            <a:fillRect/>
          </a:stretch>
        </p:blipFill>
        <p:spPr>
          <a:xfrm>
            <a:off x="67809" y="715603"/>
            <a:ext cx="2351831" cy="1928502"/>
          </a:xfrm>
          <a:prstGeom prst="rect">
            <a:avLst/>
          </a:prstGeom>
        </p:spPr>
      </p:pic>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977EFF80-604A-4B13-A4F4-376A4545C5EF}"/>
                  </a:ext>
                </a:extLst>
              </p:cNvPr>
              <p:cNvSpPr/>
              <p:nvPr/>
            </p:nvSpPr>
            <p:spPr>
              <a:xfrm>
                <a:off x="2485767" y="2200951"/>
                <a:ext cx="1205585" cy="4448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a:latin typeface="Cambria Math" panose="02040503050406030204" pitchFamily="18" charset="0"/>
                        </a:rPr>
                        <m:t>I</m:t>
                      </m:r>
                    </m:oMath>
                  </m:oMathPara>
                </a14:m>
                <a:endParaRPr lang="zh-TW" altLang="en-US" sz="2800" dirty="0"/>
              </a:p>
            </p:txBody>
          </p:sp>
        </mc:Choice>
        <mc:Fallback xmlns="">
          <p:sp>
            <p:nvSpPr>
              <p:cNvPr id="36" name="矩形 35">
                <a:extLst>
                  <a:ext uri="{FF2B5EF4-FFF2-40B4-BE49-F238E27FC236}">
                    <a16:creationId xmlns:a16="http://schemas.microsoft.com/office/drawing/2014/main" id="{977EFF80-604A-4B13-A4F4-376A4545C5EF}"/>
                  </a:ext>
                </a:extLst>
              </p:cNvPr>
              <p:cNvSpPr>
                <a:spLocks noRot="1" noChangeAspect="1" noMove="1" noResize="1" noEditPoints="1" noAdjustHandles="1" noChangeArrowheads="1" noChangeShapeType="1" noTextEdit="1"/>
              </p:cNvSpPr>
              <p:nvPr/>
            </p:nvSpPr>
            <p:spPr>
              <a:xfrm>
                <a:off x="2485767" y="2200951"/>
                <a:ext cx="1205585" cy="444801"/>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856D93B1-DE30-4606-8481-6EDF729AB006}"/>
                  </a:ext>
                </a:extLst>
              </p:cNvPr>
              <p:cNvSpPr/>
              <p:nvPr/>
            </p:nvSpPr>
            <p:spPr>
              <a:xfrm>
                <a:off x="2477307" y="687428"/>
                <a:ext cx="1222504" cy="49921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zh-TW" sz="2800" i="1" smtClean="0">
                          <a:latin typeface="Cambria Math" panose="02040503050406030204" pitchFamily="18" charset="0"/>
                        </a:rPr>
                        <m:t>O</m:t>
                      </m:r>
                    </m:oMath>
                  </m:oMathPara>
                </a14:m>
                <a:endParaRPr lang="zh-TW" altLang="en-US" sz="2800" dirty="0"/>
              </a:p>
            </p:txBody>
          </p:sp>
        </mc:Choice>
        <mc:Fallback xmlns="">
          <p:sp>
            <p:nvSpPr>
              <p:cNvPr id="37" name="矩形 36">
                <a:extLst>
                  <a:ext uri="{FF2B5EF4-FFF2-40B4-BE49-F238E27FC236}">
                    <a16:creationId xmlns:a16="http://schemas.microsoft.com/office/drawing/2014/main" id="{856D93B1-DE30-4606-8481-6EDF729AB006}"/>
                  </a:ext>
                </a:extLst>
              </p:cNvPr>
              <p:cNvSpPr>
                <a:spLocks noRot="1" noChangeAspect="1" noMove="1" noResize="1" noEditPoints="1" noAdjustHandles="1" noChangeArrowheads="1" noChangeShapeType="1" noTextEdit="1"/>
              </p:cNvSpPr>
              <p:nvPr/>
            </p:nvSpPr>
            <p:spPr>
              <a:xfrm>
                <a:off x="2477307" y="687428"/>
                <a:ext cx="1222504" cy="499216"/>
              </a:xfrm>
              <a:prstGeom prst="rect">
                <a:avLst/>
              </a:prstGeom>
              <a:blipFill>
                <a:blip r:embed="rId21"/>
                <a:stretch>
                  <a:fillRect/>
                </a:stretch>
              </a:blipFill>
            </p:spPr>
            <p:txBody>
              <a:bodyPr/>
              <a:lstStyle/>
              <a:p>
                <a:r>
                  <a:rPr lang="zh-TW" altLang="en-US">
                    <a:noFill/>
                  </a:rPr>
                  <a:t> </a:t>
                </a:r>
              </a:p>
            </p:txBody>
          </p:sp>
        </mc:Fallback>
      </mc:AlternateContent>
      <p:sp>
        <p:nvSpPr>
          <p:cNvPr id="6" name="矩形 5">
            <a:extLst>
              <a:ext uri="{FF2B5EF4-FFF2-40B4-BE49-F238E27FC236}">
                <a16:creationId xmlns:a16="http://schemas.microsoft.com/office/drawing/2014/main" id="{F35846EC-3A67-465B-B239-068B27DD23C9}"/>
              </a:ext>
            </a:extLst>
          </p:cNvPr>
          <p:cNvSpPr/>
          <p:nvPr/>
        </p:nvSpPr>
        <p:spPr>
          <a:xfrm>
            <a:off x="241239" y="688988"/>
            <a:ext cx="1977348" cy="449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24EBCFD3-003D-4A0F-AC38-915A3D994442}"/>
              </a:ext>
            </a:extLst>
          </p:cNvPr>
          <p:cNvSpPr/>
          <p:nvPr/>
        </p:nvSpPr>
        <p:spPr>
          <a:xfrm>
            <a:off x="259490" y="2220823"/>
            <a:ext cx="1977348" cy="449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右 6">
            <a:extLst>
              <a:ext uri="{FF2B5EF4-FFF2-40B4-BE49-F238E27FC236}">
                <a16:creationId xmlns:a16="http://schemas.microsoft.com/office/drawing/2014/main" id="{6017D0BF-AA3B-48CD-AA63-8C7BE1B71C63}"/>
              </a:ext>
            </a:extLst>
          </p:cNvPr>
          <p:cNvSpPr/>
          <p:nvPr/>
        </p:nvSpPr>
        <p:spPr>
          <a:xfrm>
            <a:off x="2265672" y="746859"/>
            <a:ext cx="182802" cy="3083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箭號: 向右 40">
            <a:extLst>
              <a:ext uri="{FF2B5EF4-FFF2-40B4-BE49-F238E27FC236}">
                <a16:creationId xmlns:a16="http://schemas.microsoft.com/office/drawing/2014/main" id="{2382B984-4EA7-4E32-90A8-412E3106273A}"/>
              </a:ext>
            </a:extLst>
          </p:cNvPr>
          <p:cNvSpPr/>
          <p:nvPr/>
        </p:nvSpPr>
        <p:spPr>
          <a:xfrm>
            <a:off x="2265672" y="2268574"/>
            <a:ext cx="182802" cy="3083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 name="TextBox 4">
            <a:extLst>
              <a:ext uri="{FF2B5EF4-FFF2-40B4-BE49-F238E27FC236}">
                <a16:creationId xmlns:a16="http://schemas.microsoft.com/office/drawing/2014/main" id="{1E6AB59E-FE3C-20F8-3613-71352304C66C}"/>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10" name="TextBox 9">
            <a:extLst>
              <a:ext uri="{FF2B5EF4-FFF2-40B4-BE49-F238E27FC236}">
                <a16:creationId xmlns:a16="http://schemas.microsoft.com/office/drawing/2014/main" id="{0409F31A-D851-E973-A070-7DCB650D271F}"/>
              </a:ext>
            </a:extLst>
          </p:cNvPr>
          <p:cNvSpPr txBox="1"/>
          <p:nvPr/>
        </p:nvSpPr>
        <p:spPr>
          <a:xfrm>
            <a:off x="3298432" y="3852084"/>
            <a:ext cx="870751" cy="338554"/>
          </a:xfrm>
          <a:prstGeom prst="rect">
            <a:avLst/>
          </a:prstGeom>
          <a:noFill/>
        </p:spPr>
        <p:txBody>
          <a:bodyPr wrap="none" rtlCol="0">
            <a:spAutoFit/>
          </a:bodyPr>
          <a:lstStyle/>
          <a:p>
            <a:r>
              <a:rPr lang="en-DE" sz="1600" dirty="0"/>
              <a:t>softmax</a:t>
            </a:r>
          </a:p>
        </p:txBody>
      </p:sp>
    </p:spTree>
    <p:extLst>
      <p:ext uri="{BB962C8B-B14F-4D97-AF65-F5344CB8AC3E}">
        <p14:creationId xmlns:p14="http://schemas.microsoft.com/office/powerpoint/2010/main" val="38313459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7"/>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8" grpId="0"/>
      <p:bldP spid="282" grpId="0"/>
      <p:bldP spid="286" grpId="0"/>
      <p:bldP spid="3" grpId="0" animBg="1"/>
      <p:bldP spid="290" grpId="0" animBg="1"/>
      <p:bldP spid="291" grpId="0" animBg="1"/>
      <p:bldP spid="294" grpId="0" animBg="1"/>
      <p:bldP spid="295" grpId="0" animBg="1"/>
      <p:bldP spid="296" grpId="0" animBg="1"/>
      <p:bldP spid="297" grpId="0" animBg="1"/>
      <p:bldP spid="298" grpId="0" animBg="1"/>
      <p:bldP spid="299" grpId="0" animBg="1"/>
      <p:bldP spid="300" grpId="0"/>
      <p:bldP spid="303" grpId="0" animBg="1"/>
      <p:bldP spid="304" grpId="0" animBg="1"/>
      <p:bldP spid="305" grpId="0"/>
      <p:bldP spid="306" grpId="0" animBg="1"/>
      <p:bldP spid="307" grpId="0" animBg="1"/>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BE53D-4151-2E19-EF4D-282FBE34E20C}"/>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5" name="Rectangle 4">
            <a:extLst>
              <a:ext uri="{FF2B5EF4-FFF2-40B4-BE49-F238E27FC236}">
                <a16:creationId xmlns:a16="http://schemas.microsoft.com/office/drawing/2014/main" id="{58B6E943-6C11-1562-1E42-A8B13D3C9D31}"/>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2596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3890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843077"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1163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821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1520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265075" y="75338"/>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2356894" y="608440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2436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2254638" y="505405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2254638" y="5054058"/>
                <a:ext cx="715161" cy="473591"/>
              </a:xfrm>
              <a:prstGeom prst="rect">
                <a:avLst/>
              </a:prstGeom>
              <a:blipFill>
                <a:blip r:embed="rId2"/>
                <a:stretch>
                  <a:fillRect/>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2588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1142057"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3553436" y="5006241"/>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2264419" y="61528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2264419" y="6152809"/>
                <a:ext cx="715161" cy="473591"/>
              </a:xfrm>
              <a:prstGeom prst="rect">
                <a:avLst/>
              </a:prstGeom>
              <a:blipFill>
                <a:blip r:embed="rId4"/>
                <a:stretch>
                  <a:fillRect/>
                </a:stretch>
              </a:blipFill>
            </p:spPr>
            <p:txBody>
              <a:bodyPr/>
              <a:lstStyle/>
              <a:p>
                <a:r>
                  <a:rPr lang="zh-TW" altLang="en-US">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831202" y="5006241"/>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5259587"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677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1293351" y="34449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1293351" y="3444906"/>
                <a:ext cx="715161" cy="473591"/>
              </a:xfrm>
              <a:prstGeom prst="rect">
                <a:avLst/>
              </a:prstGeom>
              <a:blipFill>
                <a:blip r:embed="rId6"/>
                <a:stretch>
                  <a:fillRect b="-10256"/>
                </a:stretch>
              </a:blipFill>
            </p:spPr>
            <p:txBody>
              <a:bodyPr/>
              <a:lstStyle/>
              <a:p>
                <a:r>
                  <a:rPr lang="zh-TW" altLang="en-US">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1397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554293" y="343492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554293" y="3434925"/>
                <a:ext cx="715161" cy="473591"/>
              </a:xfrm>
              <a:prstGeom prst="rect">
                <a:avLst/>
              </a:prstGeom>
              <a:blipFill>
                <a:blip r:embed="rId7"/>
                <a:stretch>
                  <a:fillRect b="-10256"/>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2276468"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2254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2954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2110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2726742" y="344279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2726742" y="3442794"/>
                <a:ext cx="715161" cy="473591"/>
              </a:xfrm>
              <a:prstGeom prst="rect">
                <a:avLst/>
              </a:prstGeom>
              <a:blipFill>
                <a:blip r:embed="rId8"/>
                <a:stretch>
                  <a:fillRect/>
                </a:stretch>
              </a:blipFill>
            </p:spPr>
            <p:txBody>
              <a:bodyPr/>
              <a:lstStyle/>
              <a:p>
                <a:r>
                  <a:rPr lang="zh-TW" altLang="en-US">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2830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2008962" y="343410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2008962" y="3434108"/>
                <a:ext cx="715161" cy="473591"/>
              </a:xfrm>
              <a:prstGeom prst="rect">
                <a:avLst/>
              </a:prstGeom>
              <a:blipFill>
                <a:blip r:embed="rId9"/>
                <a:stretch>
                  <a:fillRect/>
                </a:stretch>
              </a:blipFill>
            </p:spPr>
            <p:txBody>
              <a:bodyPr/>
              <a:lstStyle/>
              <a:p>
                <a:r>
                  <a:rPr lang="zh-TW" altLang="en-US">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3570630"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3548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4248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3404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4020904" y="3439863"/>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4020904" y="3439863"/>
                <a:ext cx="715161" cy="473591"/>
              </a:xfrm>
              <a:prstGeom prst="rect">
                <a:avLst/>
              </a:prstGeom>
              <a:blipFill>
                <a:blip r:embed="rId10"/>
                <a:stretch>
                  <a:fillRect/>
                </a:stretch>
              </a:blipFill>
            </p:spPr>
            <p:txBody>
              <a:bodyPr/>
              <a:lstStyle/>
              <a:p>
                <a:r>
                  <a:rPr lang="zh-TW" altLang="en-US">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4124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3357589" y="342891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3357589" y="3428914"/>
                <a:ext cx="715161" cy="473591"/>
              </a:xfrm>
              <a:prstGeom prst="rect">
                <a:avLst/>
              </a:prstGeom>
              <a:blipFill>
                <a:blip r:embed="rId11"/>
                <a:stretch>
                  <a:fillRect/>
                </a:stretch>
              </a:blipFill>
            </p:spPr>
            <p:txBody>
              <a:bodyPr/>
              <a:lstStyle/>
              <a:p>
                <a:r>
                  <a:rPr lang="zh-TW" altLang="en-US">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6915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8209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5162431"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5482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5140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5839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6676248" y="605318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6755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6573992" y="502283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6573992" y="5022839"/>
                <a:ext cx="715161" cy="473591"/>
              </a:xfrm>
              <a:prstGeom prst="rect">
                <a:avLst/>
              </a:prstGeom>
              <a:blipFill>
                <a:blip r:embed="rId12"/>
                <a:stretch>
                  <a:fillRect/>
                </a:stretch>
              </a:blipFill>
            </p:spPr>
            <p:txBody>
              <a:bodyPr/>
              <a:lstStyle/>
              <a:p>
                <a:r>
                  <a:rPr lang="zh-TW" altLang="en-US">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6908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5461411"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7872790" y="4975022"/>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6583773" y="61215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6583773" y="6121590"/>
                <a:ext cx="715161" cy="473591"/>
              </a:xfrm>
              <a:prstGeom prst="rect">
                <a:avLst/>
              </a:prstGeom>
              <a:blipFill>
                <a:blip r:embed="rId14"/>
                <a:stretch>
                  <a:fillRect/>
                </a:stretch>
              </a:blipFill>
            </p:spPr>
            <p:txBody>
              <a:bodyPr/>
              <a:lstStyle/>
              <a:p>
                <a:r>
                  <a:rPr lang="zh-TW" altLang="en-US">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5150556" y="4975022"/>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4996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5612705" y="341368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5612705" y="3413687"/>
                <a:ext cx="715161" cy="473591"/>
              </a:xfrm>
              <a:prstGeom prst="rect">
                <a:avLst/>
              </a:prstGeom>
              <a:blipFill>
                <a:blip r:embed="rId16"/>
                <a:stretch>
                  <a:fillRect b="-8974"/>
                </a:stretch>
              </a:blipFill>
            </p:spPr>
            <p:txBody>
              <a:bodyPr/>
              <a:lstStyle/>
              <a:p>
                <a:r>
                  <a:rPr lang="zh-TW" altLang="en-US">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5716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4873647" y="34037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4873647" y="3403706"/>
                <a:ext cx="715161" cy="473591"/>
              </a:xfrm>
              <a:prstGeom prst="rect">
                <a:avLst/>
              </a:prstGeom>
              <a:blipFill>
                <a:blip r:embed="rId17"/>
                <a:stretch>
                  <a:fillRect b="-10256"/>
                </a:stretch>
              </a:blipFill>
            </p:spPr>
            <p:txBody>
              <a:bodyPr/>
              <a:lstStyle/>
              <a:p>
                <a:r>
                  <a:rPr lang="zh-TW" altLang="en-US">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6595822"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6573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7273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6429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7046096" y="341157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7046096" y="3411575"/>
                <a:ext cx="715161" cy="473591"/>
              </a:xfrm>
              <a:prstGeom prst="rect">
                <a:avLst/>
              </a:prstGeom>
              <a:blipFill>
                <a:blip r:embed="rId18"/>
                <a:stretch>
                  <a:fillRect/>
                </a:stretch>
              </a:blipFill>
            </p:spPr>
            <p:txBody>
              <a:bodyPr/>
              <a:lstStyle/>
              <a:p>
                <a:r>
                  <a:rPr lang="zh-TW" altLang="en-US">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7149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6328316" y="340288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6328316" y="3402889"/>
                <a:ext cx="715161" cy="473591"/>
              </a:xfrm>
              <a:prstGeom prst="rect">
                <a:avLst/>
              </a:prstGeom>
              <a:blipFill>
                <a:blip r:embed="rId19"/>
                <a:stretch>
                  <a:fillRect/>
                </a:stretch>
              </a:blipFill>
            </p:spPr>
            <p:txBody>
              <a:bodyPr/>
              <a:lstStyle/>
              <a:p>
                <a:r>
                  <a:rPr lang="zh-TW" altLang="en-US">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7889984"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7868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8567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7724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8340258" y="340864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8340258" y="3408644"/>
                <a:ext cx="715161" cy="473591"/>
              </a:xfrm>
              <a:prstGeom prst="rect">
                <a:avLst/>
              </a:prstGeom>
              <a:blipFill>
                <a:blip r:embed="rId20"/>
                <a:stretch>
                  <a:fillRect/>
                </a:stretch>
              </a:blipFill>
            </p:spPr>
            <p:txBody>
              <a:bodyPr/>
              <a:lstStyle/>
              <a:p>
                <a:r>
                  <a:rPr lang="zh-TW" altLang="en-US">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8443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7676943" y="33976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7676943" y="3397695"/>
                <a:ext cx="715161" cy="473591"/>
              </a:xfrm>
              <a:prstGeom prst="rect">
                <a:avLst/>
              </a:prstGeom>
              <a:blipFill>
                <a:blip r:embed="rId21"/>
                <a:stretch>
                  <a:fillRect/>
                </a:stretch>
              </a:blipFill>
            </p:spPr>
            <p:txBody>
              <a:bodyPr/>
              <a:lstStyle/>
              <a:p>
                <a:r>
                  <a:rPr lang="zh-TW" altLang="en-US">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4349958" y="756044"/>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639E50D1-C367-4D25-AB72-A5FD215B68F2}"/>
              </a:ext>
            </a:extLst>
          </p:cNvPr>
          <p:cNvCxnSpPr>
            <a:cxnSpLocks/>
            <a:stCxn id="65" idx="0"/>
            <a:endCxn id="120" idx="2"/>
          </p:cNvCxnSpPr>
          <p:nvPr/>
        </p:nvCxnSpPr>
        <p:spPr>
          <a:xfrm flipV="1">
            <a:off x="911874" y="2518497"/>
            <a:ext cx="5590474" cy="9164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C9EDB4F9-2812-467B-9C59-E6DCD6F16C5B}"/>
              </a:ext>
            </a:extLst>
          </p:cNvPr>
          <p:cNvCxnSpPr>
            <a:cxnSpLocks/>
          </p:cNvCxnSpPr>
          <p:nvPr/>
        </p:nvCxnSpPr>
        <p:spPr>
          <a:xfrm>
            <a:off x="6676248" y="2497623"/>
            <a:ext cx="10641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橢圓 119">
            <a:extLst>
              <a:ext uri="{FF2B5EF4-FFF2-40B4-BE49-F238E27FC236}">
                <a16:creationId xmlns:a16="http://schemas.microsoft.com/office/drawing/2014/main" id="{422D58AD-34BF-4383-9B94-2090FAF603AE}"/>
              </a:ext>
            </a:extLst>
          </p:cNvPr>
          <p:cNvSpPr/>
          <p:nvPr/>
        </p:nvSpPr>
        <p:spPr>
          <a:xfrm>
            <a:off x="6502348" y="242849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21" name="直線單箭頭接點 120">
            <a:extLst>
              <a:ext uri="{FF2B5EF4-FFF2-40B4-BE49-F238E27FC236}">
                <a16:creationId xmlns:a16="http://schemas.microsoft.com/office/drawing/2014/main" id="{E155D855-11B8-483B-9CA2-9D925F9944F4}"/>
              </a:ext>
            </a:extLst>
          </p:cNvPr>
          <p:cNvCxnSpPr>
            <a:cxnSpLocks/>
          </p:cNvCxnSpPr>
          <p:nvPr/>
        </p:nvCxnSpPr>
        <p:spPr>
          <a:xfrm flipV="1">
            <a:off x="6595822" y="2608497"/>
            <a:ext cx="0" cy="9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892A7AE2-6FB4-41FA-92AC-23090057351A}"/>
              </a:ext>
            </a:extLst>
          </p:cNvPr>
          <p:cNvGrpSpPr/>
          <p:nvPr/>
        </p:nvGrpSpPr>
        <p:grpSpPr>
          <a:xfrm>
            <a:off x="7746374" y="2337057"/>
            <a:ext cx="298383" cy="310013"/>
            <a:chOff x="-105878" y="1740168"/>
            <a:chExt cx="461666" cy="461665"/>
          </a:xfrm>
        </p:grpSpPr>
        <p:sp>
          <p:nvSpPr>
            <p:cNvPr id="123" name="矩形 122">
              <a:extLst>
                <a:ext uri="{FF2B5EF4-FFF2-40B4-BE49-F238E27FC236}">
                  <a16:creationId xmlns:a16="http://schemas.microsoft.com/office/drawing/2014/main" id="{DF6F9045-93FE-4EE0-960A-2EBFB8FE6B14}"/>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24" name="群組 123">
              <a:extLst>
                <a:ext uri="{FF2B5EF4-FFF2-40B4-BE49-F238E27FC236}">
                  <a16:creationId xmlns:a16="http://schemas.microsoft.com/office/drawing/2014/main" id="{49C802D6-6C4B-4086-A6D3-59B0E7DCB845}"/>
                </a:ext>
              </a:extLst>
            </p:cNvPr>
            <p:cNvGrpSpPr/>
            <p:nvPr/>
          </p:nvGrpSpPr>
          <p:grpSpPr>
            <a:xfrm rot="21265833">
              <a:off x="-30571" y="1828628"/>
              <a:ext cx="317144" cy="302092"/>
              <a:chOff x="-43095" y="1828685"/>
              <a:chExt cx="317144" cy="302092"/>
            </a:xfrm>
          </p:grpSpPr>
          <p:cxnSp>
            <p:nvCxnSpPr>
              <p:cNvPr id="125" name="直線接點 124">
                <a:extLst>
                  <a:ext uri="{FF2B5EF4-FFF2-40B4-BE49-F238E27FC236}">
                    <a16:creationId xmlns:a16="http://schemas.microsoft.com/office/drawing/2014/main" id="{356E42B5-91DC-4514-8679-11D887065DE4}"/>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95FD0C5A-771D-4937-AEB5-F81026C46384}"/>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7" name="直線單箭頭接點 126">
            <a:extLst>
              <a:ext uri="{FF2B5EF4-FFF2-40B4-BE49-F238E27FC236}">
                <a16:creationId xmlns:a16="http://schemas.microsoft.com/office/drawing/2014/main" id="{270141EF-E27D-4089-B320-1EE194C9963E}"/>
              </a:ext>
            </a:extLst>
          </p:cNvPr>
          <p:cNvCxnSpPr>
            <a:cxnSpLocks/>
          </p:cNvCxnSpPr>
          <p:nvPr/>
        </p:nvCxnSpPr>
        <p:spPr>
          <a:xfrm flipV="1">
            <a:off x="7906293" y="2647070"/>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127">
            <a:extLst>
              <a:ext uri="{FF2B5EF4-FFF2-40B4-BE49-F238E27FC236}">
                <a16:creationId xmlns:a16="http://schemas.microsoft.com/office/drawing/2014/main" id="{778EA6E3-7FFC-41B5-89E6-D3DF97D875B2}"/>
              </a:ext>
            </a:extLst>
          </p:cNvPr>
          <p:cNvCxnSpPr>
            <a:cxnSpLocks/>
          </p:cNvCxnSpPr>
          <p:nvPr/>
        </p:nvCxnSpPr>
        <p:spPr>
          <a:xfrm flipH="1" flipV="1">
            <a:off x="7891906" y="1072361"/>
            <a:ext cx="0" cy="1264697"/>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直線單箭頭接點 128">
            <a:extLst>
              <a:ext uri="{FF2B5EF4-FFF2-40B4-BE49-F238E27FC236}">
                <a16:creationId xmlns:a16="http://schemas.microsoft.com/office/drawing/2014/main" id="{94B0D476-B88C-41B2-B88A-0C41B9A678CA}"/>
              </a:ext>
            </a:extLst>
          </p:cNvPr>
          <p:cNvCxnSpPr>
            <a:cxnSpLocks/>
          </p:cNvCxnSpPr>
          <p:nvPr/>
        </p:nvCxnSpPr>
        <p:spPr>
          <a:xfrm flipH="1">
            <a:off x="4937263" y="1056160"/>
            <a:ext cx="295272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群組 129">
            <a:extLst>
              <a:ext uri="{FF2B5EF4-FFF2-40B4-BE49-F238E27FC236}">
                <a16:creationId xmlns:a16="http://schemas.microsoft.com/office/drawing/2014/main" id="{18A1249D-5B6D-43BF-B80E-6EA40DF6BD7B}"/>
              </a:ext>
            </a:extLst>
          </p:cNvPr>
          <p:cNvGrpSpPr/>
          <p:nvPr/>
        </p:nvGrpSpPr>
        <p:grpSpPr>
          <a:xfrm>
            <a:off x="3410157" y="2346900"/>
            <a:ext cx="298383" cy="310013"/>
            <a:chOff x="-105878" y="1740168"/>
            <a:chExt cx="461666" cy="461665"/>
          </a:xfrm>
        </p:grpSpPr>
        <p:sp>
          <p:nvSpPr>
            <p:cNvPr id="131" name="矩形 130">
              <a:extLst>
                <a:ext uri="{FF2B5EF4-FFF2-40B4-BE49-F238E27FC236}">
                  <a16:creationId xmlns:a16="http://schemas.microsoft.com/office/drawing/2014/main" id="{1893E83D-35DD-4BF2-948F-196C72891672}"/>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32" name="群組 131">
              <a:extLst>
                <a:ext uri="{FF2B5EF4-FFF2-40B4-BE49-F238E27FC236}">
                  <a16:creationId xmlns:a16="http://schemas.microsoft.com/office/drawing/2014/main" id="{5256D93F-8ABA-410E-82A8-5956F6A3F159}"/>
                </a:ext>
              </a:extLst>
            </p:cNvPr>
            <p:cNvGrpSpPr/>
            <p:nvPr/>
          </p:nvGrpSpPr>
          <p:grpSpPr>
            <a:xfrm rot="21265833">
              <a:off x="-30571" y="1828628"/>
              <a:ext cx="317144" cy="302092"/>
              <a:chOff x="-43095" y="1828685"/>
              <a:chExt cx="317144" cy="302092"/>
            </a:xfrm>
          </p:grpSpPr>
          <p:cxnSp>
            <p:nvCxnSpPr>
              <p:cNvPr id="133" name="直線接點 132">
                <a:extLst>
                  <a:ext uri="{FF2B5EF4-FFF2-40B4-BE49-F238E27FC236}">
                    <a16:creationId xmlns:a16="http://schemas.microsoft.com/office/drawing/2014/main" id="{FBE09387-6E5C-44B8-A3B8-DCAE490519D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4063C960-8AD5-433C-8E80-85A500164DA3}"/>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5" name="橢圓 134">
            <a:extLst>
              <a:ext uri="{FF2B5EF4-FFF2-40B4-BE49-F238E27FC236}">
                <a16:creationId xmlns:a16="http://schemas.microsoft.com/office/drawing/2014/main" id="{A8AFD71D-4AB3-4288-9848-1AD56C58F527}"/>
              </a:ext>
            </a:extLst>
          </p:cNvPr>
          <p:cNvSpPr/>
          <p:nvPr/>
        </p:nvSpPr>
        <p:spPr>
          <a:xfrm>
            <a:off x="2162544" y="2402402"/>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61" name="直線單箭頭接點 160">
            <a:extLst>
              <a:ext uri="{FF2B5EF4-FFF2-40B4-BE49-F238E27FC236}">
                <a16:creationId xmlns:a16="http://schemas.microsoft.com/office/drawing/2014/main" id="{17BD5EA0-67CC-4BDC-9CF7-8BBA0F349714}"/>
              </a:ext>
            </a:extLst>
          </p:cNvPr>
          <p:cNvCxnSpPr>
            <a:cxnSpLocks/>
            <a:endCxn id="135" idx="3"/>
          </p:cNvCxnSpPr>
          <p:nvPr/>
        </p:nvCxnSpPr>
        <p:spPr>
          <a:xfrm flipV="1">
            <a:off x="812625" y="2556042"/>
            <a:ext cx="1376279" cy="868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單箭頭接點 182">
            <a:extLst>
              <a:ext uri="{FF2B5EF4-FFF2-40B4-BE49-F238E27FC236}">
                <a16:creationId xmlns:a16="http://schemas.microsoft.com/office/drawing/2014/main" id="{0CDDEB72-D5F1-4890-A600-F6965E86F643}"/>
              </a:ext>
            </a:extLst>
          </p:cNvPr>
          <p:cNvCxnSpPr>
            <a:cxnSpLocks/>
          </p:cNvCxnSpPr>
          <p:nvPr/>
        </p:nvCxnSpPr>
        <p:spPr>
          <a:xfrm flipH="1" flipV="1">
            <a:off x="2264419" y="2599096"/>
            <a:ext cx="0" cy="8710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單箭頭接點 183">
            <a:extLst>
              <a:ext uri="{FF2B5EF4-FFF2-40B4-BE49-F238E27FC236}">
                <a16:creationId xmlns:a16="http://schemas.microsoft.com/office/drawing/2014/main" id="{C78794A8-E1CF-4ED2-B6A6-130D0649E5DC}"/>
              </a:ext>
            </a:extLst>
          </p:cNvPr>
          <p:cNvCxnSpPr>
            <a:cxnSpLocks/>
          </p:cNvCxnSpPr>
          <p:nvPr/>
        </p:nvCxnSpPr>
        <p:spPr>
          <a:xfrm flipV="1">
            <a:off x="2403995" y="2487893"/>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a:extLst>
              <a:ext uri="{FF2B5EF4-FFF2-40B4-BE49-F238E27FC236}">
                <a16:creationId xmlns:a16="http://schemas.microsoft.com/office/drawing/2014/main" id="{15D0B98A-F7FA-41F7-A931-815C005CD6D5}"/>
              </a:ext>
            </a:extLst>
          </p:cNvPr>
          <p:cNvCxnSpPr>
            <a:cxnSpLocks/>
          </p:cNvCxnSpPr>
          <p:nvPr/>
        </p:nvCxnSpPr>
        <p:spPr>
          <a:xfrm flipV="1">
            <a:off x="3564996" y="2633577"/>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直線單箭頭接點 185">
            <a:extLst>
              <a:ext uri="{FF2B5EF4-FFF2-40B4-BE49-F238E27FC236}">
                <a16:creationId xmlns:a16="http://schemas.microsoft.com/office/drawing/2014/main" id="{D6C7C918-3F32-4408-9257-BFD2D0ED0922}"/>
              </a:ext>
            </a:extLst>
          </p:cNvPr>
          <p:cNvCxnSpPr>
            <a:cxnSpLocks/>
            <a:stCxn id="131" idx="0"/>
          </p:cNvCxnSpPr>
          <p:nvPr/>
        </p:nvCxnSpPr>
        <p:spPr>
          <a:xfrm flipH="1" flipV="1">
            <a:off x="3548803" y="1056160"/>
            <a:ext cx="0" cy="1290740"/>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直線單箭頭接點 186">
            <a:extLst>
              <a:ext uri="{FF2B5EF4-FFF2-40B4-BE49-F238E27FC236}">
                <a16:creationId xmlns:a16="http://schemas.microsoft.com/office/drawing/2014/main" id="{79E644FD-4767-4F94-B97E-F2DFBB6DC76A}"/>
              </a:ext>
            </a:extLst>
          </p:cNvPr>
          <p:cNvCxnSpPr>
            <a:cxnSpLocks/>
          </p:cNvCxnSpPr>
          <p:nvPr/>
        </p:nvCxnSpPr>
        <p:spPr>
          <a:xfrm>
            <a:off x="3525387" y="1032658"/>
            <a:ext cx="89124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文字方塊 187">
                <a:extLst>
                  <a:ext uri="{FF2B5EF4-FFF2-40B4-BE49-F238E27FC236}">
                    <a16:creationId xmlns:a16="http://schemas.microsoft.com/office/drawing/2014/main" id="{FBFA01C2-8FDB-4266-98B7-459F1F12FC17}"/>
                  </a:ext>
                </a:extLst>
              </p:cNvPr>
              <p:cNvSpPr txBox="1"/>
              <p:nvPr/>
            </p:nvSpPr>
            <p:spPr>
              <a:xfrm>
                <a:off x="398520" y="6084405"/>
                <a:ext cx="1485791"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88" name="文字方塊 187">
                <a:extLst>
                  <a:ext uri="{FF2B5EF4-FFF2-40B4-BE49-F238E27FC236}">
                    <a16:creationId xmlns:a16="http://schemas.microsoft.com/office/drawing/2014/main" id="{FBFA01C2-8FDB-4266-98B7-459F1F12FC17}"/>
                  </a:ext>
                </a:extLst>
              </p:cNvPr>
              <p:cNvSpPr txBox="1">
                <a:spLocks noRot="1" noChangeAspect="1" noMove="1" noResize="1" noEditPoints="1" noAdjustHandles="1" noChangeArrowheads="1" noChangeShapeType="1" noTextEdit="1"/>
              </p:cNvSpPr>
              <p:nvPr/>
            </p:nvSpPr>
            <p:spPr>
              <a:xfrm>
                <a:off x="398520" y="6084405"/>
                <a:ext cx="1485791" cy="381258"/>
              </a:xfrm>
              <a:prstGeom prst="rect">
                <a:avLst/>
              </a:prstGeom>
              <a:blipFill>
                <a:blip r:embed="rId23"/>
                <a:stretch>
                  <a:fillRect l="-4508" t="-1587" r="-1230"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9" name="文字方塊 188">
                <a:extLst>
                  <a:ext uri="{FF2B5EF4-FFF2-40B4-BE49-F238E27FC236}">
                    <a16:creationId xmlns:a16="http://schemas.microsoft.com/office/drawing/2014/main" id="{7B86C1F2-E043-4760-8970-BDCBAC6F6109}"/>
                  </a:ext>
                </a:extLst>
              </p:cNvPr>
              <p:cNvSpPr txBox="1"/>
              <p:nvPr/>
            </p:nvSpPr>
            <p:spPr>
              <a:xfrm>
                <a:off x="408231" y="901981"/>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r>
                            <a:rPr lang="en-US" altLang="zh-TW" sz="2400" b="0" i="1" smtClean="0">
                              <a:latin typeface="Cambria Math" panose="02040503050406030204" pitchFamily="18" charset="0"/>
                            </a:rPr>
                            <m:t>,1</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9" name="文字方塊 188">
                <a:extLst>
                  <a:ext uri="{FF2B5EF4-FFF2-40B4-BE49-F238E27FC236}">
                    <a16:creationId xmlns:a16="http://schemas.microsoft.com/office/drawing/2014/main" id="{7B86C1F2-E043-4760-8970-BDCBAC6F6109}"/>
                  </a:ext>
                </a:extLst>
              </p:cNvPr>
              <p:cNvSpPr txBox="1">
                <a:spLocks noRot="1" noChangeAspect="1" noMove="1" noResize="1" noEditPoints="1" noAdjustHandles="1" noChangeArrowheads="1" noChangeShapeType="1" noTextEdit="1"/>
              </p:cNvSpPr>
              <p:nvPr/>
            </p:nvSpPr>
            <p:spPr>
              <a:xfrm>
                <a:off x="408231" y="901981"/>
                <a:ext cx="1833835" cy="381258"/>
              </a:xfrm>
              <a:prstGeom prst="rect">
                <a:avLst/>
              </a:prstGeom>
              <a:blipFill>
                <a:blip r:embed="rId24"/>
                <a:stretch>
                  <a:fillRect l="-3654" t="-1587" r="-997"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0" name="文字方塊 189">
                <a:extLst>
                  <a:ext uri="{FF2B5EF4-FFF2-40B4-BE49-F238E27FC236}">
                    <a16:creationId xmlns:a16="http://schemas.microsoft.com/office/drawing/2014/main" id="{A44D8D39-FF37-4AC9-B0F7-2E3562CBA6EF}"/>
                  </a:ext>
                </a:extLst>
              </p:cNvPr>
              <p:cNvSpPr txBox="1"/>
              <p:nvPr/>
            </p:nvSpPr>
            <p:spPr>
              <a:xfrm>
                <a:off x="398520" y="1390066"/>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r>
                            <a:rPr lang="en-US" altLang="zh-TW" sz="2400" b="0" i="1" smtClean="0">
                              <a:latin typeface="Cambria Math" panose="02040503050406030204" pitchFamily="18" charset="0"/>
                            </a:rPr>
                            <m:t>,2</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90" name="文字方塊 189">
                <a:extLst>
                  <a:ext uri="{FF2B5EF4-FFF2-40B4-BE49-F238E27FC236}">
                    <a16:creationId xmlns:a16="http://schemas.microsoft.com/office/drawing/2014/main" id="{A44D8D39-FF37-4AC9-B0F7-2E3562CBA6EF}"/>
                  </a:ext>
                </a:extLst>
              </p:cNvPr>
              <p:cNvSpPr txBox="1">
                <a:spLocks noRot="1" noChangeAspect="1" noMove="1" noResize="1" noEditPoints="1" noAdjustHandles="1" noChangeArrowheads="1" noChangeShapeType="1" noTextEdit="1"/>
              </p:cNvSpPr>
              <p:nvPr/>
            </p:nvSpPr>
            <p:spPr>
              <a:xfrm>
                <a:off x="398520" y="1390066"/>
                <a:ext cx="1833835" cy="381258"/>
              </a:xfrm>
              <a:prstGeom prst="rect">
                <a:avLst/>
              </a:prstGeom>
              <a:blipFill>
                <a:blip r:embed="rId25"/>
                <a:stretch>
                  <a:fillRect l="-3654" t="-1587" r="-997" b="-23810"/>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BECAAE87-C5A6-8785-B599-0D28D30FB397}"/>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884916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6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6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7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7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7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7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8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3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18"/>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2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2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8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3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8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2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2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8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8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2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2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p:bldP spid="64" grpId="0" animBg="1"/>
      <p:bldP spid="65" grpId="0"/>
      <p:bldP spid="84" grpId="0" animBg="1"/>
      <p:bldP spid="85" grpId="0"/>
      <p:bldP spid="86" grpId="0" animBg="1"/>
      <p:bldP spid="87" grpId="0"/>
      <p:bldP spid="92" grpId="0" animBg="1"/>
      <p:bldP spid="93" grpId="0"/>
      <p:bldP spid="94" grpId="0" animBg="1"/>
      <p:bldP spid="95" grpId="0"/>
      <p:bldP spid="142" grpId="0" animBg="1"/>
      <p:bldP spid="143" grpId="0" animBg="1"/>
      <p:bldP spid="144" grpId="0"/>
      <p:bldP spid="151" grpId="0"/>
      <p:bldP spid="157" grpId="0" animBg="1"/>
      <p:bldP spid="158" grpId="0"/>
      <p:bldP spid="159" grpId="0" animBg="1"/>
      <p:bldP spid="160" grpId="0"/>
      <p:bldP spid="165" grpId="0" animBg="1"/>
      <p:bldP spid="166" grpId="0"/>
      <p:bldP spid="167" grpId="0" animBg="1"/>
      <p:bldP spid="168" grpId="0"/>
      <p:bldP spid="172" grpId="0" animBg="1"/>
      <p:bldP spid="173" grpId="0"/>
      <p:bldP spid="174" grpId="0" animBg="1"/>
      <p:bldP spid="175" grpId="0"/>
      <p:bldP spid="120" grpId="0" animBg="1"/>
      <p:bldP spid="135" grpId="0" animBg="1"/>
      <p:bldP spid="189" grpId="0"/>
      <p:bldP spid="19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1A5112-D6B6-E1E3-0887-FAA3C0863F2E}"/>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5" name="Rectangle 4">
            <a:extLst>
              <a:ext uri="{FF2B5EF4-FFF2-40B4-BE49-F238E27FC236}">
                <a16:creationId xmlns:a16="http://schemas.microsoft.com/office/drawing/2014/main" id="{9C0A8623-9D55-876B-AEB6-F62F4D90DA79}"/>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2596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3890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843077"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1163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821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1520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265075" y="75338"/>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2356894" y="608440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2436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2254638" y="505405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2254638" y="5054058"/>
                <a:ext cx="715161" cy="473591"/>
              </a:xfrm>
              <a:prstGeom prst="rect">
                <a:avLst/>
              </a:prstGeom>
              <a:blipFill>
                <a:blip r:embed="rId2"/>
                <a:stretch>
                  <a:fillRect/>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2588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1142057"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3553436" y="5006241"/>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2264419" y="61528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2264419" y="6152809"/>
                <a:ext cx="715161" cy="473591"/>
              </a:xfrm>
              <a:prstGeom prst="rect">
                <a:avLst/>
              </a:prstGeom>
              <a:blipFill>
                <a:blip r:embed="rId4"/>
                <a:stretch>
                  <a:fillRect/>
                </a:stretch>
              </a:blipFill>
            </p:spPr>
            <p:txBody>
              <a:bodyPr/>
              <a:lstStyle/>
              <a:p>
                <a:r>
                  <a:rPr lang="zh-TW" altLang="en-US">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831202" y="5006241"/>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5259587"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677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1293351" y="34449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1293351" y="3444906"/>
                <a:ext cx="715161" cy="473591"/>
              </a:xfrm>
              <a:prstGeom prst="rect">
                <a:avLst/>
              </a:prstGeom>
              <a:blipFill>
                <a:blip r:embed="rId6"/>
                <a:stretch>
                  <a:fillRect b="-10256"/>
                </a:stretch>
              </a:blipFill>
            </p:spPr>
            <p:txBody>
              <a:bodyPr/>
              <a:lstStyle/>
              <a:p>
                <a:r>
                  <a:rPr lang="zh-TW" altLang="en-US">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1397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554293" y="343492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554293" y="3434925"/>
                <a:ext cx="715161" cy="473591"/>
              </a:xfrm>
              <a:prstGeom prst="rect">
                <a:avLst/>
              </a:prstGeom>
              <a:blipFill>
                <a:blip r:embed="rId7"/>
                <a:stretch>
                  <a:fillRect b="-10256"/>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2276468"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2254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2954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2110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2726742" y="344279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2726742" y="3442794"/>
                <a:ext cx="715161" cy="473591"/>
              </a:xfrm>
              <a:prstGeom prst="rect">
                <a:avLst/>
              </a:prstGeom>
              <a:blipFill>
                <a:blip r:embed="rId8"/>
                <a:stretch>
                  <a:fillRect/>
                </a:stretch>
              </a:blipFill>
            </p:spPr>
            <p:txBody>
              <a:bodyPr/>
              <a:lstStyle/>
              <a:p>
                <a:r>
                  <a:rPr lang="zh-TW" altLang="en-US">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2830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2008962" y="343410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2008962" y="3434108"/>
                <a:ext cx="715161" cy="473591"/>
              </a:xfrm>
              <a:prstGeom prst="rect">
                <a:avLst/>
              </a:prstGeom>
              <a:blipFill>
                <a:blip r:embed="rId9"/>
                <a:stretch>
                  <a:fillRect/>
                </a:stretch>
              </a:blipFill>
            </p:spPr>
            <p:txBody>
              <a:bodyPr/>
              <a:lstStyle/>
              <a:p>
                <a:r>
                  <a:rPr lang="zh-TW" altLang="en-US">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3570630"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3548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4248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3404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4020904" y="3439863"/>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4020904" y="3439863"/>
                <a:ext cx="715161" cy="473591"/>
              </a:xfrm>
              <a:prstGeom prst="rect">
                <a:avLst/>
              </a:prstGeom>
              <a:blipFill>
                <a:blip r:embed="rId10"/>
                <a:stretch>
                  <a:fillRect/>
                </a:stretch>
              </a:blipFill>
            </p:spPr>
            <p:txBody>
              <a:bodyPr/>
              <a:lstStyle/>
              <a:p>
                <a:r>
                  <a:rPr lang="zh-TW" altLang="en-US">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4124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3357589" y="342891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3357589" y="3428914"/>
                <a:ext cx="715161" cy="473591"/>
              </a:xfrm>
              <a:prstGeom prst="rect">
                <a:avLst/>
              </a:prstGeom>
              <a:blipFill>
                <a:blip r:embed="rId11"/>
                <a:stretch>
                  <a:fillRect/>
                </a:stretch>
              </a:blipFill>
            </p:spPr>
            <p:txBody>
              <a:bodyPr/>
              <a:lstStyle/>
              <a:p>
                <a:r>
                  <a:rPr lang="zh-TW" altLang="en-US">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6915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8209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5162431"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5482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5140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5839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6676248" y="605318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6755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6573992" y="502283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6573992" y="5022839"/>
                <a:ext cx="715161" cy="473591"/>
              </a:xfrm>
              <a:prstGeom prst="rect">
                <a:avLst/>
              </a:prstGeom>
              <a:blipFill>
                <a:blip r:embed="rId12"/>
                <a:stretch>
                  <a:fillRect/>
                </a:stretch>
              </a:blipFill>
            </p:spPr>
            <p:txBody>
              <a:bodyPr/>
              <a:lstStyle/>
              <a:p>
                <a:r>
                  <a:rPr lang="zh-TW" altLang="en-US">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6908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5461411"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7872790" y="4975022"/>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6583773" y="61215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6583773" y="6121590"/>
                <a:ext cx="715161" cy="473591"/>
              </a:xfrm>
              <a:prstGeom prst="rect">
                <a:avLst/>
              </a:prstGeom>
              <a:blipFill>
                <a:blip r:embed="rId14"/>
                <a:stretch>
                  <a:fillRect/>
                </a:stretch>
              </a:blipFill>
            </p:spPr>
            <p:txBody>
              <a:bodyPr/>
              <a:lstStyle/>
              <a:p>
                <a:r>
                  <a:rPr lang="zh-TW" altLang="en-US">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5150556" y="4975022"/>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4996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5612705" y="341368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5612705" y="3413687"/>
                <a:ext cx="715161" cy="473591"/>
              </a:xfrm>
              <a:prstGeom prst="rect">
                <a:avLst/>
              </a:prstGeom>
              <a:blipFill>
                <a:blip r:embed="rId16"/>
                <a:stretch>
                  <a:fillRect b="-8974"/>
                </a:stretch>
              </a:blipFill>
            </p:spPr>
            <p:txBody>
              <a:bodyPr/>
              <a:lstStyle/>
              <a:p>
                <a:r>
                  <a:rPr lang="zh-TW" altLang="en-US">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5716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4873647" y="34037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4873647" y="3403706"/>
                <a:ext cx="715161" cy="473591"/>
              </a:xfrm>
              <a:prstGeom prst="rect">
                <a:avLst/>
              </a:prstGeom>
              <a:blipFill>
                <a:blip r:embed="rId17"/>
                <a:stretch>
                  <a:fillRect b="-10256"/>
                </a:stretch>
              </a:blipFill>
            </p:spPr>
            <p:txBody>
              <a:bodyPr/>
              <a:lstStyle/>
              <a:p>
                <a:r>
                  <a:rPr lang="zh-TW" altLang="en-US">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6595822"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6573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7273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6429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7046096" y="341157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7046096" y="3411575"/>
                <a:ext cx="715161" cy="473591"/>
              </a:xfrm>
              <a:prstGeom prst="rect">
                <a:avLst/>
              </a:prstGeom>
              <a:blipFill>
                <a:blip r:embed="rId18"/>
                <a:stretch>
                  <a:fillRect/>
                </a:stretch>
              </a:blipFill>
            </p:spPr>
            <p:txBody>
              <a:bodyPr/>
              <a:lstStyle/>
              <a:p>
                <a:r>
                  <a:rPr lang="zh-TW" altLang="en-US">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7149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6328316" y="340288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6328316" y="3402889"/>
                <a:ext cx="715161" cy="473591"/>
              </a:xfrm>
              <a:prstGeom prst="rect">
                <a:avLst/>
              </a:prstGeom>
              <a:blipFill>
                <a:blip r:embed="rId19"/>
                <a:stretch>
                  <a:fillRect/>
                </a:stretch>
              </a:blipFill>
            </p:spPr>
            <p:txBody>
              <a:bodyPr/>
              <a:lstStyle/>
              <a:p>
                <a:r>
                  <a:rPr lang="zh-TW" altLang="en-US">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7889984"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7868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8567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7724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8340258" y="340864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8340258" y="3408644"/>
                <a:ext cx="715161" cy="473591"/>
              </a:xfrm>
              <a:prstGeom prst="rect">
                <a:avLst/>
              </a:prstGeom>
              <a:blipFill>
                <a:blip r:embed="rId20"/>
                <a:stretch>
                  <a:fillRect/>
                </a:stretch>
              </a:blipFill>
            </p:spPr>
            <p:txBody>
              <a:bodyPr/>
              <a:lstStyle/>
              <a:p>
                <a:r>
                  <a:rPr lang="zh-TW" altLang="en-US">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8443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7676943" y="33976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7676943" y="3397695"/>
                <a:ext cx="715161" cy="473591"/>
              </a:xfrm>
              <a:prstGeom prst="rect">
                <a:avLst/>
              </a:prstGeom>
              <a:blipFill>
                <a:blip r:embed="rId21"/>
                <a:stretch>
                  <a:fillRect/>
                </a:stretch>
              </a:blipFill>
            </p:spPr>
            <p:txBody>
              <a:bodyPr/>
              <a:lstStyle/>
              <a:p>
                <a:r>
                  <a:rPr lang="zh-TW" altLang="en-US">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4349958" y="756044"/>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cxnSp>
        <p:nvCxnSpPr>
          <p:cNvPr id="96" name="直線單箭頭接點 95">
            <a:extLst>
              <a:ext uri="{FF2B5EF4-FFF2-40B4-BE49-F238E27FC236}">
                <a16:creationId xmlns:a16="http://schemas.microsoft.com/office/drawing/2014/main" id="{B84EF51E-785D-447E-9D58-92C9B25BA859}"/>
              </a:ext>
            </a:extLst>
          </p:cNvPr>
          <p:cNvCxnSpPr>
            <a:cxnSpLocks/>
            <a:endCxn id="99" idx="2"/>
          </p:cNvCxnSpPr>
          <p:nvPr/>
        </p:nvCxnSpPr>
        <p:spPr>
          <a:xfrm flipV="1">
            <a:off x="1541044" y="2484191"/>
            <a:ext cx="5667890" cy="9741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0A5B9176-4CD5-4D36-A198-A357C4E766C1}"/>
              </a:ext>
            </a:extLst>
          </p:cNvPr>
          <p:cNvCxnSpPr>
            <a:cxnSpLocks/>
          </p:cNvCxnSpPr>
          <p:nvPr/>
        </p:nvCxnSpPr>
        <p:spPr>
          <a:xfrm flipV="1">
            <a:off x="7403656" y="2491315"/>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橢圓 98">
            <a:extLst>
              <a:ext uri="{FF2B5EF4-FFF2-40B4-BE49-F238E27FC236}">
                <a16:creationId xmlns:a16="http://schemas.microsoft.com/office/drawing/2014/main" id="{F8FFDDD2-8D56-4BF5-93C5-8F9CEA3720B3}"/>
              </a:ext>
            </a:extLst>
          </p:cNvPr>
          <p:cNvSpPr/>
          <p:nvPr/>
        </p:nvSpPr>
        <p:spPr>
          <a:xfrm>
            <a:off x="7208934" y="2394191"/>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01" name="直線單箭頭接點 100">
            <a:extLst>
              <a:ext uri="{FF2B5EF4-FFF2-40B4-BE49-F238E27FC236}">
                <a16:creationId xmlns:a16="http://schemas.microsoft.com/office/drawing/2014/main" id="{5930367C-EC7D-4770-B419-ABEF5B6D3096}"/>
              </a:ext>
            </a:extLst>
          </p:cNvPr>
          <p:cNvCxnSpPr>
            <a:cxnSpLocks/>
          </p:cNvCxnSpPr>
          <p:nvPr/>
        </p:nvCxnSpPr>
        <p:spPr>
          <a:xfrm flipV="1">
            <a:off x="7302408" y="2574191"/>
            <a:ext cx="0" cy="900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群組 112">
            <a:extLst>
              <a:ext uri="{FF2B5EF4-FFF2-40B4-BE49-F238E27FC236}">
                <a16:creationId xmlns:a16="http://schemas.microsoft.com/office/drawing/2014/main" id="{7188C8DB-AA8B-49D9-95C5-68CD0CECAA7F}"/>
              </a:ext>
            </a:extLst>
          </p:cNvPr>
          <p:cNvGrpSpPr/>
          <p:nvPr/>
        </p:nvGrpSpPr>
        <p:grpSpPr>
          <a:xfrm>
            <a:off x="8433568" y="2339984"/>
            <a:ext cx="298383" cy="310013"/>
            <a:chOff x="-105878" y="1740168"/>
            <a:chExt cx="461666" cy="461665"/>
          </a:xfrm>
        </p:grpSpPr>
        <p:sp>
          <p:nvSpPr>
            <p:cNvPr id="114" name="矩形 113">
              <a:extLst>
                <a:ext uri="{FF2B5EF4-FFF2-40B4-BE49-F238E27FC236}">
                  <a16:creationId xmlns:a16="http://schemas.microsoft.com/office/drawing/2014/main" id="{A517E6BA-2450-42B2-A6E0-4E2913B2118C}"/>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5" name="群組 114">
              <a:extLst>
                <a:ext uri="{FF2B5EF4-FFF2-40B4-BE49-F238E27FC236}">
                  <a16:creationId xmlns:a16="http://schemas.microsoft.com/office/drawing/2014/main" id="{9CA1BEAD-99C8-4944-89E6-EBD26976FC31}"/>
                </a:ext>
              </a:extLst>
            </p:cNvPr>
            <p:cNvGrpSpPr/>
            <p:nvPr/>
          </p:nvGrpSpPr>
          <p:grpSpPr>
            <a:xfrm rot="21265833">
              <a:off x="-30571" y="1828628"/>
              <a:ext cx="317144" cy="302092"/>
              <a:chOff x="-43095" y="1828685"/>
              <a:chExt cx="317144" cy="302092"/>
            </a:xfrm>
          </p:grpSpPr>
          <p:cxnSp>
            <p:nvCxnSpPr>
              <p:cNvPr id="116" name="直線接點 115">
                <a:extLst>
                  <a:ext uri="{FF2B5EF4-FFF2-40B4-BE49-F238E27FC236}">
                    <a16:creationId xmlns:a16="http://schemas.microsoft.com/office/drawing/2014/main" id="{0816AA98-ADF5-449E-968B-CC18EB98A696}"/>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DA916ABB-36C5-4D83-8A62-661C1281E0AF}"/>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2" name="群組 101">
            <a:extLst>
              <a:ext uri="{FF2B5EF4-FFF2-40B4-BE49-F238E27FC236}">
                <a16:creationId xmlns:a16="http://schemas.microsoft.com/office/drawing/2014/main" id="{DDB94854-EA5E-4CBA-93DE-1752F7B0CD51}"/>
              </a:ext>
            </a:extLst>
          </p:cNvPr>
          <p:cNvGrpSpPr/>
          <p:nvPr/>
        </p:nvGrpSpPr>
        <p:grpSpPr>
          <a:xfrm>
            <a:off x="4349957" y="1422008"/>
            <a:ext cx="715161" cy="605813"/>
            <a:chOff x="635402" y="1337615"/>
            <a:chExt cx="715161" cy="605813"/>
          </a:xfrm>
        </p:grpSpPr>
        <p:sp>
          <p:nvSpPr>
            <p:cNvPr id="103" name="矩形 102">
              <a:extLst>
                <a:ext uri="{FF2B5EF4-FFF2-40B4-BE49-F238E27FC236}">
                  <a16:creationId xmlns:a16="http://schemas.microsoft.com/office/drawing/2014/main" id="{7878276E-BCBE-40E7-A80A-1B1DCC1FDE4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4" name="文字方塊 103">
                  <a:extLst>
                    <a:ext uri="{FF2B5EF4-FFF2-40B4-BE49-F238E27FC236}">
                      <a16:creationId xmlns:a16="http://schemas.microsoft.com/office/drawing/2014/main" id="{249E86AA-C6CD-4D66-8DE7-F654F26234E8}"/>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04" name="文字方塊 103">
                  <a:extLst>
                    <a:ext uri="{FF2B5EF4-FFF2-40B4-BE49-F238E27FC236}">
                      <a16:creationId xmlns:a16="http://schemas.microsoft.com/office/drawing/2014/main" id="{249E86AA-C6CD-4D66-8DE7-F654F26234E8}"/>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3"/>
                  <a:stretch>
                    <a:fillRect/>
                  </a:stretch>
                </a:blipFill>
              </p:spPr>
              <p:txBody>
                <a:bodyPr/>
                <a:lstStyle/>
                <a:p>
                  <a:r>
                    <a:rPr lang="zh-TW" altLang="en-US">
                      <a:noFill/>
                    </a:rPr>
                    <a:t> </a:t>
                  </a:r>
                </a:p>
              </p:txBody>
            </p:sp>
          </mc:Fallback>
        </mc:AlternateContent>
      </p:grpSp>
      <p:cxnSp>
        <p:nvCxnSpPr>
          <p:cNvPr id="118" name="直線單箭頭接點 117">
            <a:extLst>
              <a:ext uri="{FF2B5EF4-FFF2-40B4-BE49-F238E27FC236}">
                <a16:creationId xmlns:a16="http://schemas.microsoft.com/office/drawing/2014/main" id="{98807C0F-9002-41D4-B36F-7A7E29961CD1}"/>
              </a:ext>
            </a:extLst>
          </p:cNvPr>
          <p:cNvCxnSpPr>
            <a:cxnSpLocks/>
          </p:cNvCxnSpPr>
          <p:nvPr/>
        </p:nvCxnSpPr>
        <p:spPr>
          <a:xfrm flipV="1">
            <a:off x="8593487" y="2649997"/>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04BF7C7C-7B19-4513-8CA1-4AFBE66A7D43}"/>
              </a:ext>
            </a:extLst>
          </p:cNvPr>
          <p:cNvCxnSpPr>
            <a:cxnSpLocks/>
          </p:cNvCxnSpPr>
          <p:nvPr/>
        </p:nvCxnSpPr>
        <p:spPr>
          <a:xfrm flipH="1" flipV="1">
            <a:off x="8582759" y="1738325"/>
            <a:ext cx="0" cy="556293"/>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E831CA5-AAEF-4505-9E47-26E1DC75F040}"/>
              </a:ext>
            </a:extLst>
          </p:cNvPr>
          <p:cNvCxnSpPr>
            <a:cxnSpLocks/>
          </p:cNvCxnSpPr>
          <p:nvPr/>
        </p:nvCxnSpPr>
        <p:spPr>
          <a:xfrm flipH="1" flipV="1">
            <a:off x="4952498" y="1724914"/>
            <a:ext cx="363026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群組 120">
            <a:extLst>
              <a:ext uri="{FF2B5EF4-FFF2-40B4-BE49-F238E27FC236}">
                <a16:creationId xmlns:a16="http://schemas.microsoft.com/office/drawing/2014/main" id="{81FA5E1B-A2C3-4F0A-B5C6-8B2418D1C52A}"/>
              </a:ext>
            </a:extLst>
          </p:cNvPr>
          <p:cNvGrpSpPr/>
          <p:nvPr/>
        </p:nvGrpSpPr>
        <p:grpSpPr>
          <a:xfrm>
            <a:off x="4119405" y="2336308"/>
            <a:ext cx="298383" cy="310013"/>
            <a:chOff x="-105878" y="1740168"/>
            <a:chExt cx="461666" cy="461665"/>
          </a:xfrm>
        </p:grpSpPr>
        <p:sp>
          <p:nvSpPr>
            <p:cNvPr id="122" name="矩形 121">
              <a:extLst>
                <a:ext uri="{FF2B5EF4-FFF2-40B4-BE49-F238E27FC236}">
                  <a16:creationId xmlns:a16="http://schemas.microsoft.com/office/drawing/2014/main" id="{568F52B1-96C8-4C34-913E-25417A457580}"/>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23" name="群組 122">
              <a:extLst>
                <a:ext uri="{FF2B5EF4-FFF2-40B4-BE49-F238E27FC236}">
                  <a16:creationId xmlns:a16="http://schemas.microsoft.com/office/drawing/2014/main" id="{9B848EC9-3D83-4D3E-A782-0AB2B1FB5507}"/>
                </a:ext>
              </a:extLst>
            </p:cNvPr>
            <p:cNvGrpSpPr/>
            <p:nvPr/>
          </p:nvGrpSpPr>
          <p:grpSpPr>
            <a:xfrm rot="21265833">
              <a:off x="-30571" y="1828628"/>
              <a:ext cx="317144" cy="302092"/>
              <a:chOff x="-43095" y="1828685"/>
              <a:chExt cx="317144" cy="302092"/>
            </a:xfrm>
          </p:grpSpPr>
          <p:cxnSp>
            <p:nvCxnSpPr>
              <p:cNvPr id="124" name="直線接點 123">
                <a:extLst>
                  <a:ext uri="{FF2B5EF4-FFF2-40B4-BE49-F238E27FC236}">
                    <a16:creationId xmlns:a16="http://schemas.microsoft.com/office/drawing/2014/main" id="{34539F8C-9817-48B8-99E7-F4E5DA459D52}"/>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24498099-D0B1-440B-A602-44FA9A01FA89}"/>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6" name="橢圓 125">
            <a:extLst>
              <a:ext uri="{FF2B5EF4-FFF2-40B4-BE49-F238E27FC236}">
                <a16:creationId xmlns:a16="http://schemas.microsoft.com/office/drawing/2014/main" id="{A4ACC9F5-3D5C-4176-95D5-A09FE93D9D84}"/>
              </a:ext>
            </a:extLst>
          </p:cNvPr>
          <p:cNvSpPr/>
          <p:nvPr/>
        </p:nvSpPr>
        <p:spPr>
          <a:xfrm>
            <a:off x="2896282" y="239196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27" name="直線單箭頭接點 126">
            <a:extLst>
              <a:ext uri="{FF2B5EF4-FFF2-40B4-BE49-F238E27FC236}">
                <a16:creationId xmlns:a16="http://schemas.microsoft.com/office/drawing/2014/main" id="{352F2CC4-FB6B-4368-AA84-20361C297069}"/>
              </a:ext>
            </a:extLst>
          </p:cNvPr>
          <p:cNvCxnSpPr>
            <a:cxnSpLocks/>
            <a:endCxn id="126" idx="3"/>
          </p:cNvCxnSpPr>
          <p:nvPr/>
        </p:nvCxnSpPr>
        <p:spPr>
          <a:xfrm flipV="1">
            <a:off x="1546363" y="2545607"/>
            <a:ext cx="1376279" cy="868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130">
            <a:extLst>
              <a:ext uri="{FF2B5EF4-FFF2-40B4-BE49-F238E27FC236}">
                <a16:creationId xmlns:a16="http://schemas.microsoft.com/office/drawing/2014/main" id="{92440216-0A7D-402A-B31F-A26B1484FF90}"/>
              </a:ext>
            </a:extLst>
          </p:cNvPr>
          <p:cNvCxnSpPr>
            <a:cxnSpLocks/>
          </p:cNvCxnSpPr>
          <p:nvPr/>
        </p:nvCxnSpPr>
        <p:spPr>
          <a:xfrm flipH="1" flipV="1">
            <a:off x="2998157" y="2588661"/>
            <a:ext cx="0" cy="8710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49A94B28-D0FA-4E1E-B755-A661C56891F0}"/>
              </a:ext>
            </a:extLst>
          </p:cNvPr>
          <p:cNvCxnSpPr>
            <a:cxnSpLocks/>
          </p:cNvCxnSpPr>
          <p:nvPr/>
        </p:nvCxnSpPr>
        <p:spPr>
          <a:xfrm flipV="1">
            <a:off x="3113243" y="2477301"/>
            <a:ext cx="100616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867D178D-C84B-4DCE-ACFE-EC4B92BC9B53}"/>
              </a:ext>
            </a:extLst>
          </p:cNvPr>
          <p:cNvCxnSpPr>
            <a:cxnSpLocks/>
          </p:cNvCxnSpPr>
          <p:nvPr/>
        </p:nvCxnSpPr>
        <p:spPr>
          <a:xfrm flipV="1">
            <a:off x="4274244" y="2622985"/>
            <a:ext cx="0" cy="8726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單箭頭接點 160">
            <a:extLst>
              <a:ext uri="{FF2B5EF4-FFF2-40B4-BE49-F238E27FC236}">
                <a16:creationId xmlns:a16="http://schemas.microsoft.com/office/drawing/2014/main" id="{BE7EED1B-24B5-4D6C-B0E2-0C883BB62CEA}"/>
              </a:ext>
            </a:extLst>
          </p:cNvPr>
          <p:cNvCxnSpPr>
            <a:cxnSpLocks/>
          </p:cNvCxnSpPr>
          <p:nvPr/>
        </p:nvCxnSpPr>
        <p:spPr>
          <a:xfrm flipH="1" flipV="1">
            <a:off x="4271919" y="1724914"/>
            <a:ext cx="0" cy="611395"/>
          </a:xfrm>
          <a:prstGeom prst="straightConnector1">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直線單箭頭接點 178">
            <a:extLst>
              <a:ext uri="{FF2B5EF4-FFF2-40B4-BE49-F238E27FC236}">
                <a16:creationId xmlns:a16="http://schemas.microsoft.com/office/drawing/2014/main" id="{FB229E63-F052-4878-B387-3F45DCC1BEED}"/>
              </a:ext>
            </a:extLst>
          </p:cNvPr>
          <p:cNvCxnSpPr>
            <a:cxnSpLocks/>
          </p:cNvCxnSpPr>
          <p:nvPr/>
        </p:nvCxnSpPr>
        <p:spPr>
          <a:xfrm>
            <a:off x="4248169" y="1738325"/>
            <a:ext cx="19957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0" name="文字方塊 179">
                <a:extLst>
                  <a:ext uri="{FF2B5EF4-FFF2-40B4-BE49-F238E27FC236}">
                    <a16:creationId xmlns:a16="http://schemas.microsoft.com/office/drawing/2014/main" id="{DD50E574-B1AC-44CA-8149-0E8A8AD12849}"/>
                  </a:ext>
                </a:extLst>
              </p:cNvPr>
              <p:cNvSpPr txBox="1"/>
              <p:nvPr/>
            </p:nvSpPr>
            <p:spPr>
              <a:xfrm>
                <a:off x="398520" y="6084405"/>
                <a:ext cx="148707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sup>
                      </m:sSup>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80" name="文字方塊 179">
                <a:extLst>
                  <a:ext uri="{FF2B5EF4-FFF2-40B4-BE49-F238E27FC236}">
                    <a16:creationId xmlns:a16="http://schemas.microsoft.com/office/drawing/2014/main" id="{DD50E574-B1AC-44CA-8149-0E8A8AD12849}"/>
                  </a:ext>
                </a:extLst>
              </p:cNvPr>
              <p:cNvSpPr txBox="1">
                <a:spLocks noRot="1" noChangeAspect="1" noMove="1" noResize="1" noEditPoints="1" noAdjustHandles="1" noChangeArrowheads="1" noChangeShapeType="1" noTextEdit="1"/>
              </p:cNvSpPr>
              <p:nvPr/>
            </p:nvSpPr>
            <p:spPr>
              <a:xfrm>
                <a:off x="398520" y="6084405"/>
                <a:ext cx="1487074" cy="381258"/>
              </a:xfrm>
              <a:prstGeom prst="rect">
                <a:avLst/>
              </a:prstGeom>
              <a:blipFill>
                <a:blip r:embed="rId24"/>
                <a:stretch>
                  <a:fillRect l="-4508" t="-1587" r="-1639"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20A7F60D-CC9C-4DB7-9060-4E26FC8FE814}"/>
                  </a:ext>
                </a:extLst>
              </p:cNvPr>
              <p:cNvSpPr txBox="1"/>
              <p:nvPr/>
            </p:nvSpPr>
            <p:spPr>
              <a:xfrm>
                <a:off x="408231" y="901981"/>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r>
                            <a:rPr lang="en-US" altLang="zh-TW" sz="2400" b="0" i="1" smtClean="0">
                              <a:latin typeface="Cambria Math" panose="02040503050406030204" pitchFamily="18" charset="0"/>
                            </a:rPr>
                            <m:t>,1</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1" name="文字方塊 180">
                <a:extLst>
                  <a:ext uri="{FF2B5EF4-FFF2-40B4-BE49-F238E27FC236}">
                    <a16:creationId xmlns:a16="http://schemas.microsoft.com/office/drawing/2014/main" id="{20A7F60D-CC9C-4DB7-9060-4E26FC8FE814}"/>
                  </a:ext>
                </a:extLst>
              </p:cNvPr>
              <p:cNvSpPr txBox="1">
                <a:spLocks noRot="1" noChangeAspect="1" noMove="1" noResize="1" noEditPoints="1" noAdjustHandles="1" noChangeArrowheads="1" noChangeShapeType="1" noTextEdit="1"/>
              </p:cNvSpPr>
              <p:nvPr/>
            </p:nvSpPr>
            <p:spPr>
              <a:xfrm>
                <a:off x="408231" y="901981"/>
                <a:ext cx="1833835" cy="381258"/>
              </a:xfrm>
              <a:prstGeom prst="rect">
                <a:avLst/>
              </a:prstGeom>
              <a:blipFill>
                <a:blip r:embed="rId25"/>
                <a:stretch>
                  <a:fillRect l="-3654" t="-1587" r="-997" b="-2381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2" name="文字方塊 181">
                <a:extLst>
                  <a:ext uri="{FF2B5EF4-FFF2-40B4-BE49-F238E27FC236}">
                    <a16:creationId xmlns:a16="http://schemas.microsoft.com/office/drawing/2014/main" id="{1E087325-E0CC-4FA1-B331-05F40467767B}"/>
                  </a:ext>
                </a:extLst>
              </p:cNvPr>
              <p:cNvSpPr txBox="1"/>
              <p:nvPr/>
            </p:nvSpPr>
            <p:spPr>
              <a:xfrm>
                <a:off x="398520" y="1390066"/>
                <a:ext cx="1833835"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𝑞</m:t>
                          </m:r>
                          <m:r>
                            <a:rPr lang="en-US" altLang="zh-TW" sz="2400" b="0" i="1" smtClean="0">
                              <a:latin typeface="Cambria Math" panose="02040503050406030204" pitchFamily="18" charset="0"/>
                            </a:rPr>
                            <m:t>,2</m:t>
                          </m:r>
                        </m:sup>
                      </m:s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𝑞</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82" name="文字方塊 181">
                <a:extLst>
                  <a:ext uri="{FF2B5EF4-FFF2-40B4-BE49-F238E27FC236}">
                    <a16:creationId xmlns:a16="http://schemas.microsoft.com/office/drawing/2014/main" id="{1E087325-E0CC-4FA1-B331-05F40467767B}"/>
                  </a:ext>
                </a:extLst>
              </p:cNvPr>
              <p:cNvSpPr txBox="1">
                <a:spLocks noRot="1" noChangeAspect="1" noMove="1" noResize="1" noEditPoints="1" noAdjustHandles="1" noChangeArrowheads="1" noChangeShapeType="1" noTextEdit="1"/>
              </p:cNvSpPr>
              <p:nvPr/>
            </p:nvSpPr>
            <p:spPr>
              <a:xfrm>
                <a:off x="398520" y="1390066"/>
                <a:ext cx="1833835" cy="381258"/>
              </a:xfrm>
              <a:prstGeom prst="rect">
                <a:avLst/>
              </a:prstGeom>
              <a:blipFill>
                <a:blip r:embed="rId26"/>
                <a:stretch>
                  <a:fillRect l="-3654" t="-1587" r="-997" b="-23810"/>
                </a:stretch>
              </a:blipFill>
            </p:spPr>
            <p:txBody>
              <a:bodyPr/>
              <a:lstStyle/>
              <a:p>
                <a:r>
                  <a:rPr lang="zh-TW" altLang="en-US">
                    <a:noFill/>
                  </a:rPr>
                  <a:t> </a:t>
                </a:r>
              </a:p>
            </p:txBody>
          </p:sp>
        </mc:Fallback>
      </mc:AlternateContent>
      <p:sp>
        <p:nvSpPr>
          <p:cNvPr id="2" name="TextBox 1">
            <a:extLst>
              <a:ext uri="{FF2B5EF4-FFF2-40B4-BE49-F238E27FC236}">
                <a16:creationId xmlns:a16="http://schemas.microsoft.com/office/drawing/2014/main" id="{508AD17C-E1A5-499C-93D6-670F9BA49916}"/>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0237014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CDAEEB-5BBF-9E80-FF78-CEA1AAD0213A}"/>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0" name="Rectangle 9">
            <a:extLst>
              <a:ext uri="{FF2B5EF4-FFF2-40B4-BE49-F238E27FC236}">
                <a16:creationId xmlns:a16="http://schemas.microsoft.com/office/drawing/2014/main" id="{2F8CEE21-3870-D31E-85A8-7F5121760BE2}"/>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cxnSp>
        <p:nvCxnSpPr>
          <p:cNvPr id="81" name="直線單箭頭接點 80">
            <a:extLst>
              <a:ext uri="{FF2B5EF4-FFF2-40B4-BE49-F238E27FC236}">
                <a16:creationId xmlns:a16="http://schemas.microsoft.com/office/drawing/2014/main" id="{FEBAF7FA-9A52-43FE-A44E-924758A67A0E}"/>
              </a:ext>
            </a:extLst>
          </p:cNvPr>
          <p:cNvCxnSpPr>
            <a:cxnSpLocks/>
          </p:cNvCxnSpPr>
          <p:nvPr/>
        </p:nvCxnSpPr>
        <p:spPr>
          <a:xfrm flipV="1">
            <a:off x="2596456" y="474271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BC1ADA4C-3EDE-4EF5-9E58-BE8A9FEEB2B5}"/>
              </a:ext>
            </a:extLst>
          </p:cNvPr>
          <p:cNvCxnSpPr>
            <a:cxnSpLocks/>
          </p:cNvCxnSpPr>
          <p:nvPr/>
        </p:nvCxnSpPr>
        <p:spPr>
          <a:xfrm flipV="1">
            <a:off x="3890618" y="4739780"/>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1D62AE9B-0F12-48B0-98F3-131EC32264A4}"/>
              </a:ext>
            </a:extLst>
          </p:cNvPr>
          <p:cNvCxnSpPr>
            <a:cxnSpLocks/>
          </p:cNvCxnSpPr>
          <p:nvPr/>
        </p:nvCxnSpPr>
        <p:spPr>
          <a:xfrm>
            <a:off x="843077" y="4750012"/>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2F49220C-299E-486B-9728-F63BD0E8FDF9}"/>
              </a:ext>
            </a:extLst>
          </p:cNvPr>
          <p:cNvCxnSpPr>
            <a:cxnSpLocks/>
          </p:cNvCxnSpPr>
          <p:nvPr/>
        </p:nvCxnSpPr>
        <p:spPr>
          <a:xfrm flipV="1">
            <a:off x="1163065" y="4744823"/>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CDF0E9D5-BFB6-430B-B7A6-CC1ED6A3BED7}"/>
              </a:ext>
            </a:extLst>
          </p:cNvPr>
          <p:cNvCxnSpPr>
            <a:cxnSpLocks/>
          </p:cNvCxnSpPr>
          <p:nvPr/>
        </p:nvCxnSpPr>
        <p:spPr>
          <a:xfrm flipV="1">
            <a:off x="821249" y="4487225"/>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4B57A16-7180-4774-8BF8-E837319C8538}"/>
              </a:ext>
            </a:extLst>
          </p:cNvPr>
          <p:cNvCxnSpPr>
            <a:cxnSpLocks/>
          </p:cNvCxnSpPr>
          <p:nvPr/>
        </p:nvCxnSpPr>
        <p:spPr>
          <a:xfrm flipV="1">
            <a:off x="1520616" y="4473329"/>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BCE1823E-F48D-4201-963F-B856C0DEFBDF}"/>
              </a:ext>
            </a:extLst>
          </p:cNvPr>
          <p:cNvSpPr/>
          <p:nvPr/>
        </p:nvSpPr>
        <p:spPr>
          <a:xfrm>
            <a:off x="265075" y="75338"/>
            <a:ext cx="4509632" cy="584775"/>
          </a:xfrm>
          <a:prstGeom prst="rect">
            <a:avLst/>
          </a:prstGeom>
        </p:spPr>
        <p:txBody>
          <a:bodyPr wrap="none">
            <a:spAutoFit/>
          </a:bodyPr>
          <a:lstStyle/>
          <a:p>
            <a:r>
              <a:rPr lang="en-US" altLang="zh-TW" sz="3200" b="1" i="1" u="sng" dirty="0"/>
              <a:t>Multi-head Self-attention</a:t>
            </a:r>
            <a:endParaRPr lang="zh-TW" altLang="en-US" sz="3200" b="1" i="1" u="sng" dirty="0"/>
          </a:p>
        </p:txBody>
      </p:sp>
      <p:sp>
        <p:nvSpPr>
          <p:cNvPr id="6" name="矩形 5">
            <a:extLst>
              <a:ext uri="{FF2B5EF4-FFF2-40B4-BE49-F238E27FC236}">
                <a16:creationId xmlns:a16="http://schemas.microsoft.com/office/drawing/2014/main" id="{5ACEA257-6C41-43FC-BE26-00A9F07663A6}"/>
              </a:ext>
            </a:extLst>
          </p:cNvPr>
          <p:cNvSpPr/>
          <p:nvPr/>
        </p:nvSpPr>
        <p:spPr>
          <a:xfrm>
            <a:off x="2356894" y="608440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6E285AF8-2060-448A-8624-6BBF6F1FF398}"/>
              </a:ext>
            </a:extLst>
          </p:cNvPr>
          <p:cNvSpPr/>
          <p:nvPr/>
        </p:nvSpPr>
        <p:spPr>
          <a:xfrm>
            <a:off x="2436123" y="5006241"/>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F611EDB-4EE7-4247-AF5E-DF99E98128FF}"/>
                  </a:ext>
                </a:extLst>
              </p:cNvPr>
              <p:cNvSpPr txBox="1"/>
              <p:nvPr/>
            </p:nvSpPr>
            <p:spPr>
              <a:xfrm>
                <a:off x="2254638" y="505405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4" name="文字方塊 13">
                <a:extLst>
                  <a:ext uri="{FF2B5EF4-FFF2-40B4-BE49-F238E27FC236}">
                    <a16:creationId xmlns:a16="http://schemas.microsoft.com/office/drawing/2014/main" id="{EF611EDB-4EE7-4247-AF5E-DF99E98128FF}"/>
                  </a:ext>
                </a:extLst>
              </p:cNvPr>
              <p:cNvSpPr txBox="1">
                <a:spLocks noRot="1" noChangeAspect="1" noMove="1" noResize="1" noEditPoints="1" noAdjustHandles="1" noChangeArrowheads="1" noChangeShapeType="1" noTextEdit="1"/>
              </p:cNvSpPr>
              <p:nvPr/>
            </p:nvSpPr>
            <p:spPr>
              <a:xfrm>
                <a:off x="2254638" y="5054058"/>
                <a:ext cx="715161" cy="473591"/>
              </a:xfrm>
              <a:prstGeom prst="rect">
                <a:avLst/>
              </a:prstGeom>
              <a:blipFill>
                <a:blip r:embed="rId2"/>
                <a:stretch>
                  <a:fillRect/>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82452422-F25D-41BF-8A03-773978232C2A}"/>
              </a:ext>
            </a:extLst>
          </p:cNvPr>
          <p:cNvCxnSpPr>
            <a:cxnSpLocks/>
          </p:cNvCxnSpPr>
          <p:nvPr/>
        </p:nvCxnSpPr>
        <p:spPr>
          <a:xfrm flipV="1">
            <a:off x="2588711" y="5550188"/>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0DCA3CC-418B-482F-970B-9A0F14D677FF}"/>
              </a:ext>
            </a:extLst>
          </p:cNvPr>
          <p:cNvCxnSpPr>
            <a:cxnSpLocks/>
          </p:cNvCxnSpPr>
          <p:nvPr/>
        </p:nvCxnSpPr>
        <p:spPr>
          <a:xfrm>
            <a:off x="1142057" y="5831695"/>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群組 40">
            <a:extLst>
              <a:ext uri="{FF2B5EF4-FFF2-40B4-BE49-F238E27FC236}">
                <a16:creationId xmlns:a16="http://schemas.microsoft.com/office/drawing/2014/main" id="{06DF0724-10C6-492F-8CEB-3C5C2EB8199C}"/>
              </a:ext>
            </a:extLst>
          </p:cNvPr>
          <p:cNvGrpSpPr/>
          <p:nvPr/>
        </p:nvGrpSpPr>
        <p:grpSpPr>
          <a:xfrm>
            <a:off x="3553436" y="5006241"/>
            <a:ext cx="715161" cy="813431"/>
            <a:chOff x="3154887" y="3748362"/>
            <a:chExt cx="715161" cy="813431"/>
          </a:xfrm>
        </p:grpSpPr>
        <p:sp>
          <p:nvSpPr>
            <p:cNvPr id="11" name="矩形 10">
              <a:extLst>
                <a:ext uri="{FF2B5EF4-FFF2-40B4-BE49-F238E27FC236}">
                  <a16:creationId xmlns:a16="http://schemas.microsoft.com/office/drawing/2014/main" id="{684D2D8C-7825-4094-B321-8D1F46277830}"/>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AE55535-1353-49C5-B3CD-693B9838336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2" name="文字方塊 11">
                  <a:extLst>
                    <a:ext uri="{FF2B5EF4-FFF2-40B4-BE49-F238E27FC236}">
                      <a16:creationId xmlns:a16="http://schemas.microsoft.com/office/drawing/2014/main" id="{CAE55535-1353-49C5-B3CD-693B9838336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3"/>
                  <a:stretch>
                    <a:fillRect/>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8D0FAA61-11F8-4343-9FAC-AA292A7C762F}"/>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081FC01-0DAE-4DE3-929C-91D6FBDF2D71}"/>
                  </a:ext>
                </a:extLst>
              </p:cNvPr>
              <p:cNvSpPr txBox="1"/>
              <p:nvPr/>
            </p:nvSpPr>
            <p:spPr>
              <a:xfrm>
                <a:off x="2264419" y="615280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8081FC01-0DAE-4DE3-929C-91D6FBDF2D71}"/>
                  </a:ext>
                </a:extLst>
              </p:cNvPr>
              <p:cNvSpPr txBox="1">
                <a:spLocks noRot="1" noChangeAspect="1" noMove="1" noResize="1" noEditPoints="1" noAdjustHandles="1" noChangeArrowheads="1" noChangeShapeType="1" noTextEdit="1"/>
              </p:cNvSpPr>
              <p:nvPr/>
            </p:nvSpPr>
            <p:spPr>
              <a:xfrm>
                <a:off x="2264419" y="6152809"/>
                <a:ext cx="715161" cy="473591"/>
              </a:xfrm>
              <a:prstGeom prst="rect">
                <a:avLst/>
              </a:prstGeom>
              <a:blipFill>
                <a:blip r:embed="rId4"/>
                <a:stretch>
                  <a:fillRect/>
                </a:stretch>
              </a:blipFill>
            </p:spPr>
            <p:txBody>
              <a:bodyPr/>
              <a:lstStyle/>
              <a:p>
                <a:r>
                  <a:rPr lang="zh-TW" altLang="en-US">
                    <a:noFill/>
                  </a:rPr>
                  <a:t> </a:t>
                </a:r>
              </a:p>
            </p:txBody>
          </p:sp>
        </mc:Fallback>
      </mc:AlternateContent>
      <p:grpSp>
        <p:nvGrpSpPr>
          <p:cNvPr id="42" name="群組 41">
            <a:extLst>
              <a:ext uri="{FF2B5EF4-FFF2-40B4-BE49-F238E27FC236}">
                <a16:creationId xmlns:a16="http://schemas.microsoft.com/office/drawing/2014/main" id="{D7E1C23A-1289-43B5-8C12-9C14808752E0}"/>
              </a:ext>
            </a:extLst>
          </p:cNvPr>
          <p:cNvGrpSpPr/>
          <p:nvPr/>
        </p:nvGrpSpPr>
        <p:grpSpPr>
          <a:xfrm>
            <a:off x="831202" y="5006241"/>
            <a:ext cx="715161" cy="813431"/>
            <a:chOff x="1299972" y="3748362"/>
            <a:chExt cx="715161" cy="813431"/>
          </a:xfrm>
        </p:grpSpPr>
        <p:grpSp>
          <p:nvGrpSpPr>
            <p:cNvPr id="39" name="群組 38">
              <a:extLst>
                <a:ext uri="{FF2B5EF4-FFF2-40B4-BE49-F238E27FC236}">
                  <a16:creationId xmlns:a16="http://schemas.microsoft.com/office/drawing/2014/main" id="{3B9ACEB8-D3E3-4435-A9DC-290C63A78BFB}"/>
                </a:ext>
              </a:extLst>
            </p:cNvPr>
            <p:cNvGrpSpPr/>
            <p:nvPr/>
          </p:nvGrpSpPr>
          <p:grpSpPr>
            <a:xfrm>
              <a:off x="1488062" y="3748362"/>
              <a:ext cx="288000" cy="813431"/>
              <a:chOff x="2212165" y="3748362"/>
              <a:chExt cx="288000" cy="813431"/>
            </a:xfrm>
          </p:grpSpPr>
          <p:sp>
            <p:nvSpPr>
              <p:cNvPr id="15" name="矩形 14">
                <a:extLst>
                  <a:ext uri="{FF2B5EF4-FFF2-40B4-BE49-F238E27FC236}">
                    <a16:creationId xmlns:a16="http://schemas.microsoft.com/office/drawing/2014/main" id="{51E5C2E0-E1A6-4A3D-82A8-5ADA26D6A31B}"/>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9" name="直線單箭頭接點 18">
                <a:extLst>
                  <a:ext uri="{FF2B5EF4-FFF2-40B4-BE49-F238E27FC236}">
                    <a16:creationId xmlns:a16="http://schemas.microsoft.com/office/drawing/2014/main" id="{4CFB0120-F33F-48CB-A22B-16B52C4209D9}"/>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327653C-8387-4F7D-9B60-A89815B2D95C}"/>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6" name="文字方塊 15">
                  <a:extLst>
                    <a:ext uri="{FF2B5EF4-FFF2-40B4-BE49-F238E27FC236}">
                      <a16:creationId xmlns:a16="http://schemas.microsoft.com/office/drawing/2014/main" id="{B327653C-8387-4F7D-9B60-A89815B2D95C}"/>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5"/>
                  <a:stretch>
                    <a:fillRect b="-10256"/>
                  </a:stretch>
                </a:blipFill>
              </p:spPr>
              <p:txBody>
                <a:bodyPr/>
                <a:lstStyle/>
                <a:p>
                  <a:r>
                    <a:rPr lang="zh-TW" altLang="en-US">
                      <a:noFill/>
                    </a:rPr>
                    <a:t> </a:t>
                  </a:r>
                </a:p>
              </p:txBody>
            </p:sp>
          </mc:Fallback>
        </mc:AlternateContent>
      </p:grpSp>
      <p:sp>
        <p:nvSpPr>
          <p:cNvPr id="40" name="文字方塊 39">
            <a:extLst>
              <a:ext uri="{FF2B5EF4-FFF2-40B4-BE49-F238E27FC236}">
                <a16:creationId xmlns:a16="http://schemas.microsoft.com/office/drawing/2014/main" id="{48047BE0-D0E9-4803-A070-A7783EA9F01F}"/>
              </a:ext>
            </a:extLst>
          </p:cNvPr>
          <p:cNvSpPr txBox="1"/>
          <p:nvPr/>
        </p:nvSpPr>
        <p:spPr>
          <a:xfrm>
            <a:off x="5259587" y="106115"/>
            <a:ext cx="3503221" cy="523220"/>
          </a:xfrm>
          <a:prstGeom prst="rect">
            <a:avLst/>
          </a:prstGeom>
          <a:noFill/>
        </p:spPr>
        <p:txBody>
          <a:bodyPr wrap="square" rtlCol="0">
            <a:spAutoFit/>
          </a:bodyPr>
          <a:lstStyle/>
          <a:p>
            <a:r>
              <a:rPr lang="en-US" altLang="zh-TW" sz="2800" dirty="0"/>
              <a:t>(2 heads as example)</a:t>
            </a:r>
            <a:endParaRPr lang="zh-TW" altLang="en-US" sz="2800" dirty="0"/>
          </a:p>
        </p:txBody>
      </p:sp>
      <p:sp>
        <p:nvSpPr>
          <p:cNvPr id="54" name="矩形 53">
            <a:extLst>
              <a:ext uri="{FF2B5EF4-FFF2-40B4-BE49-F238E27FC236}">
                <a16:creationId xmlns:a16="http://schemas.microsoft.com/office/drawing/2014/main" id="{E221CF90-0A7D-4C0E-A2CC-15ED7B86ED19}"/>
              </a:ext>
            </a:extLst>
          </p:cNvPr>
          <p:cNvSpPr/>
          <p:nvPr/>
        </p:nvSpPr>
        <p:spPr>
          <a:xfrm>
            <a:off x="677249" y="390948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3" name="文字方塊 62">
                <a:extLst>
                  <a:ext uri="{FF2B5EF4-FFF2-40B4-BE49-F238E27FC236}">
                    <a16:creationId xmlns:a16="http://schemas.microsoft.com/office/drawing/2014/main" id="{8BC01294-7889-4FBA-B708-F74A49C81C8C}"/>
                  </a:ext>
                </a:extLst>
              </p:cNvPr>
              <p:cNvSpPr txBox="1"/>
              <p:nvPr/>
            </p:nvSpPr>
            <p:spPr>
              <a:xfrm>
                <a:off x="1293351" y="34449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63" name="文字方塊 62">
                <a:extLst>
                  <a:ext uri="{FF2B5EF4-FFF2-40B4-BE49-F238E27FC236}">
                    <a16:creationId xmlns:a16="http://schemas.microsoft.com/office/drawing/2014/main" id="{8BC01294-7889-4FBA-B708-F74A49C81C8C}"/>
                  </a:ext>
                </a:extLst>
              </p:cNvPr>
              <p:cNvSpPr txBox="1">
                <a:spLocks noRot="1" noChangeAspect="1" noMove="1" noResize="1" noEditPoints="1" noAdjustHandles="1" noChangeArrowheads="1" noChangeShapeType="1" noTextEdit="1"/>
              </p:cNvSpPr>
              <p:nvPr/>
            </p:nvSpPr>
            <p:spPr>
              <a:xfrm>
                <a:off x="1293351" y="3444906"/>
                <a:ext cx="715161" cy="473591"/>
              </a:xfrm>
              <a:prstGeom prst="rect">
                <a:avLst/>
              </a:prstGeom>
              <a:blipFill>
                <a:blip r:embed="rId6"/>
                <a:stretch>
                  <a:fillRect b="-10256"/>
                </a:stretch>
              </a:blipFill>
            </p:spPr>
            <p:txBody>
              <a:bodyPr/>
              <a:lstStyle/>
              <a:p>
                <a:r>
                  <a:rPr lang="zh-TW" altLang="en-US">
                    <a:noFill/>
                  </a:rPr>
                  <a:t> </a:t>
                </a:r>
              </a:p>
            </p:txBody>
          </p:sp>
        </mc:Fallback>
      </mc:AlternateContent>
      <p:sp>
        <p:nvSpPr>
          <p:cNvPr id="64" name="矩形 63">
            <a:extLst>
              <a:ext uri="{FF2B5EF4-FFF2-40B4-BE49-F238E27FC236}">
                <a16:creationId xmlns:a16="http://schemas.microsoft.com/office/drawing/2014/main" id="{55E8DCFD-87AC-4F39-838D-EAF48E1AA2C6}"/>
              </a:ext>
            </a:extLst>
          </p:cNvPr>
          <p:cNvSpPr/>
          <p:nvPr/>
        </p:nvSpPr>
        <p:spPr>
          <a:xfrm>
            <a:off x="1397044" y="3894095"/>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04340317-C68A-4B3D-9D7E-4687FBD9262D}"/>
                  </a:ext>
                </a:extLst>
              </p:cNvPr>
              <p:cNvSpPr txBox="1"/>
              <p:nvPr/>
            </p:nvSpPr>
            <p:spPr>
              <a:xfrm>
                <a:off x="554293" y="343492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65" name="文字方塊 64">
                <a:extLst>
                  <a:ext uri="{FF2B5EF4-FFF2-40B4-BE49-F238E27FC236}">
                    <a16:creationId xmlns:a16="http://schemas.microsoft.com/office/drawing/2014/main" id="{04340317-C68A-4B3D-9D7E-4687FBD9262D}"/>
                  </a:ext>
                </a:extLst>
              </p:cNvPr>
              <p:cNvSpPr txBox="1">
                <a:spLocks noRot="1" noChangeAspect="1" noMove="1" noResize="1" noEditPoints="1" noAdjustHandles="1" noChangeArrowheads="1" noChangeShapeType="1" noTextEdit="1"/>
              </p:cNvSpPr>
              <p:nvPr/>
            </p:nvSpPr>
            <p:spPr>
              <a:xfrm>
                <a:off x="554293" y="3434925"/>
                <a:ext cx="715161" cy="473591"/>
              </a:xfrm>
              <a:prstGeom prst="rect">
                <a:avLst/>
              </a:prstGeom>
              <a:blipFill>
                <a:blip r:embed="rId7"/>
                <a:stretch>
                  <a:fillRect b="-10256"/>
                </a:stretch>
              </a:blipFill>
            </p:spPr>
            <p:txBody>
              <a:bodyPr/>
              <a:lstStyle/>
              <a:p>
                <a:r>
                  <a:rPr lang="zh-TW" altLang="en-US">
                    <a:noFill/>
                  </a:rPr>
                  <a:t> </a:t>
                </a:r>
              </a:p>
            </p:txBody>
          </p:sp>
        </mc:Fallback>
      </mc:AlternateContent>
      <p:cxnSp>
        <p:nvCxnSpPr>
          <p:cNvPr id="80" name="直線單箭頭接點 79">
            <a:extLst>
              <a:ext uri="{FF2B5EF4-FFF2-40B4-BE49-F238E27FC236}">
                <a16:creationId xmlns:a16="http://schemas.microsoft.com/office/drawing/2014/main" id="{370B5727-0DE9-417A-808A-F9623AEECD30}"/>
              </a:ext>
            </a:extLst>
          </p:cNvPr>
          <p:cNvCxnSpPr>
            <a:cxnSpLocks/>
          </p:cNvCxnSpPr>
          <p:nvPr/>
        </p:nvCxnSpPr>
        <p:spPr>
          <a:xfrm>
            <a:off x="2276468" y="474790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237FA8A2-F1D5-42CD-B9AF-4A324B1D141B}"/>
              </a:ext>
            </a:extLst>
          </p:cNvPr>
          <p:cNvCxnSpPr>
            <a:cxnSpLocks/>
          </p:cNvCxnSpPr>
          <p:nvPr/>
        </p:nvCxnSpPr>
        <p:spPr>
          <a:xfrm flipV="1">
            <a:off x="2254640" y="448511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554DB6FE-A524-4174-B121-6791CCB6A187}"/>
              </a:ext>
            </a:extLst>
          </p:cNvPr>
          <p:cNvCxnSpPr>
            <a:cxnSpLocks/>
          </p:cNvCxnSpPr>
          <p:nvPr/>
        </p:nvCxnSpPr>
        <p:spPr>
          <a:xfrm flipV="1">
            <a:off x="2954007" y="447121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83">
            <a:extLst>
              <a:ext uri="{FF2B5EF4-FFF2-40B4-BE49-F238E27FC236}">
                <a16:creationId xmlns:a16="http://schemas.microsoft.com/office/drawing/2014/main" id="{E8AC16EE-707D-4413-85C3-7E75144290EF}"/>
              </a:ext>
            </a:extLst>
          </p:cNvPr>
          <p:cNvSpPr/>
          <p:nvPr/>
        </p:nvSpPr>
        <p:spPr>
          <a:xfrm>
            <a:off x="2110640" y="390737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5" name="文字方塊 84">
                <a:extLst>
                  <a:ext uri="{FF2B5EF4-FFF2-40B4-BE49-F238E27FC236}">
                    <a16:creationId xmlns:a16="http://schemas.microsoft.com/office/drawing/2014/main" id="{EDF4CA8B-ACE4-4BAC-ADA9-8F1A37D8CCD6}"/>
                  </a:ext>
                </a:extLst>
              </p:cNvPr>
              <p:cNvSpPr txBox="1"/>
              <p:nvPr/>
            </p:nvSpPr>
            <p:spPr>
              <a:xfrm>
                <a:off x="2726742" y="344279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85" name="文字方塊 84">
                <a:extLst>
                  <a:ext uri="{FF2B5EF4-FFF2-40B4-BE49-F238E27FC236}">
                    <a16:creationId xmlns:a16="http://schemas.microsoft.com/office/drawing/2014/main" id="{EDF4CA8B-ACE4-4BAC-ADA9-8F1A37D8CCD6}"/>
                  </a:ext>
                </a:extLst>
              </p:cNvPr>
              <p:cNvSpPr txBox="1">
                <a:spLocks noRot="1" noChangeAspect="1" noMove="1" noResize="1" noEditPoints="1" noAdjustHandles="1" noChangeArrowheads="1" noChangeShapeType="1" noTextEdit="1"/>
              </p:cNvSpPr>
              <p:nvPr/>
            </p:nvSpPr>
            <p:spPr>
              <a:xfrm>
                <a:off x="2726742" y="3442794"/>
                <a:ext cx="715161" cy="473591"/>
              </a:xfrm>
              <a:prstGeom prst="rect">
                <a:avLst/>
              </a:prstGeom>
              <a:blipFill>
                <a:blip r:embed="rId8"/>
                <a:stretch>
                  <a:fillRect/>
                </a:stretch>
              </a:blipFill>
            </p:spPr>
            <p:txBody>
              <a:bodyPr/>
              <a:lstStyle/>
              <a:p>
                <a:r>
                  <a:rPr lang="zh-TW" altLang="en-US">
                    <a:noFill/>
                  </a:rPr>
                  <a:t> </a:t>
                </a:r>
              </a:p>
            </p:txBody>
          </p:sp>
        </mc:Fallback>
      </mc:AlternateContent>
      <p:sp>
        <p:nvSpPr>
          <p:cNvPr id="86" name="矩形 85">
            <a:extLst>
              <a:ext uri="{FF2B5EF4-FFF2-40B4-BE49-F238E27FC236}">
                <a16:creationId xmlns:a16="http://schemas.microsoft.com/office/drawing/2014/main" id="{A283BE6A-E96F-404C-B925-4A5CF53515E9}"/>
              </a:ext>
            </a:extLst>
          </p:cNvPr>
          <p:cNvSpPr/>
          <p:nvPr/>
        </p:nvSpPr>
        <p:spPr>
          <a:xfrm>
            <a:off x="2830435" y="389198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7" name="文字方塊 86">
                <a:extLst>
                  <a:ext uri="{FF2B5EF4-FFF2-40B4-BE49-F238E27FC236}">
                    <a16:creationId xmlns:a16="http://schemas.microsoft.com/office/drawing/2014/main" id="{8B39BD47-3F92-40C9-AEB1-ECC528E5B0A9}"/>
                  </a:ext>
                </a:extLst>
              </p:cNvPr>
              <p:cNvSpPr txBox="1"/>
              <p:nvPr/>
            </p:nvSpPr>
            <p:spPr>
              <a:xfrm>
                <a:off x="2008962" y="3434108"/>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87" name="文字方塊 86">
                <a:extLst>
                  <a:ext uri="{FF2B5EF4-FFF2-40B4-BE49-F238E27FC236}">
                    <a16:creationId xmlns:a16="http://schemas.microsoft.com/office/drawing/2014/main" id="{8B39BD47-3F92-40C9-AEB1-ECC528E5B0A9}"/>
                  </a:ext>
                </a:extLst>
              </p:cNvPr>
              <p:cNvSpPr txBox="1">
                <a:spLocks noRot="1" noChangeAspect="1" noMove="1" noResize="1" noEditPoints="1" noAdjustHandles="1" noChangeArrowheads="1" noChangeShapeType="1" noTextEdit="1"/>
              </p:cNvSpPr>
              <p:nvPr/>
            </p:nvSpPr>
            <p:spPr>
              <a:xfrm>
                <a:off x="2008962" y="3434108"/>
                <a:ext cx="715161" cy="473591"/>
              </a:xfrm>
              <a:prstGeom prst="rect">
                <a:avLst/>
              </a:prstGeom>
              <a:blipFill>
                <a:blip r:embed="rId9"/>
                <a:stretch>
                  <a:fillRect/>
                </a:stretch>
              </a:blipFill>
            </p:spPr>
            <p:txBody>
              <a:bodyPr/>
              <a:lstStyle/>
              <a:p>
                <a:r>
                  <a:rPr lang="zh-TW" altLang="en-US">
                    <a:noFill/>
                  </a:rPr>
                  <a:t> </a:t>
                </a:r>
              </a:p>
            </p:txBody>
          </p:sp>
        </mc:Fallback>
      </mc:AlternateContent>
      <p:cxnSp>
        <p:nvCxnSpPr>
          <p:cNvPr id="88" name="直線單箭頭接點 87">
            <a:extLst>
              <a:ext uri="{FF2B5EF4-FFF2-40B4-BE49-F238E27FC236}">
                <a16:creationId xmlns:a16="http://schemas.microsoft.com/office/drawing/2014/main" id="{99FA4966-947C-4D89-8863-E3158BD623B4}"/>
              </a:ext>
            </a:extLst>
          </p:cNvPr>
          <p:cNvCxnSpPr>
            <a:cxnSpLocks/>
          </p:cNvCxnSpPr>
          <p:nvPr/>
        </p:nvCxnSpPr>
        <p:spPr>
          <a:xfrm>
            <a:off x="3570630" y="4744969"/>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0D8C94F5-7013-4A18-A148-966A3554B83D}"/>
              </a:ext>
            </a:extLst>
          </p:cNvPr>
          <p:cNvCxnSpPr>
            <a:cxnSpLocks/>
          </p:cNvCxnSpPr>
          <p:nvPr/>
        </p:nvCxnSpPr>
        <p:spPr>
          <a:xfrm flipV="1">
            <a:off x="3548802" y="4482182"/>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B8EBC7C4-AE97-4A58-9D77-A5533426A057}"/>
              </a:ext>
            </a:extLst>
          </p:cNvPr>
          <p:cNvCxnSpPr>
            <a:cxnSpLocks/>
          </p:cNvCxnSpPr>
          <p:nvPr/>
        </p:nvCxnSpPr>
        <p:spPr>
          <a:xfrm flipV="1">
            <a:off x="4248169" y="446828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99928ECE-5F92-4944-8DEC-961DAF7A6383}"/>
              </a:ext>
            </a:extLst>
          </p:cNvPr>
          <p:cNvSpPr/>
          <p:nvPr/>
        </p:nvSpPr>
        <p:spPr>
          <a:xfrm>
            <a:off x="3404802" y="390444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3" name="文字方塊 92">
                <a:extLst>
                  <a:ext uri="{FF2B5EF4-FFF2-40B4-BE49-F238E27FC236}">
                    <a16:creationId xmlns:a16="http://schemas.microsoft.com/office/drawing/2014/main" id="{FB089001-CD01-40FC-BFE7-FCDB2C2C2255}"/>
                  </a:ext>
                </a:extLst>
              </p:cNvPr>
              <p:cNvSpPr txBox="1"/>
              <p:nvPr/>
            </p:nvSpPr>
            <p:spPr>
              <a:xfrm>
                <a:off x="4020904" y="3439863"/>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93" name="文字方塊 92">
                <a:extLst>
                  <a:ext uri="{FF2B5EF4-FFF2-40B4-BE49-F238E27FC236}">
                    <a16:creationId xmlns:a16="http://schemas.microsoft.com/office/drawing/2014/main" id="{FB089001-CD01-40FC-BFE7-FCDB2C2C2255}"/>
                  </a:ext>
                </a:extLst>
              </p:cNvPr>
              <p:cNvSpPr txBox="1">
                <a:spLocks noRot="1" noChangeAspect="1" noMove="1" noResize="1" noEditPoints="1" noAdjustHandles="1" noChangeArrowheads="1" noChangeShapeType="1" noTextEdit="1"/>
              </p:cNvSpPr>
              <p:nvPr/>
            </p:nvSpPr>
            <p:spPr>
              <a:xfrm>
                <a:off x="4020904" y="3439863"/>
                <a:ext cx="715161" cy="473591"/>
              </a:xfrm>
              <a:prstGeom prst="rect">
                <a:avLst/>
              </a:prstGeom>
              <a:blipFill>
                <a:blip r:embed="rId10"/>
                <a:stretch>
                  <a:fillRect/>
                </a:stretch>
              </a:blipFill>
            </p:spPr>
            <p:txBody>
              <a:bodyPr/>
              <a:lstStyle/>
              <a:p>
                <a:r>
                  <a:rPr lang="zh-TW" altLang="en-US">
                    <a:noFill/>
                  </a:rPr>
                  <a:t> </a:t>
                </a:r>
              </a:p>
            </p:txBody>
          </p:sp>
        </mc:Fallback>
      </mc:AlternateContent>
      <p:sp>
        <p:nvSpPr>
          <p:cNvPr id="94" name="矩形 93">
            <a:extLst>
              <a:ext uri="{FF2B5EF4-FFF2-40B4-BE49-F238E27FC236}">
                <a16:creationId xmlns:a16="http://schemas.microsoft.com/office/drawing/2014/main" id="{707C68F1-12A8-468A-9EE4-D4AACADC6FA7}"/>
              </a:ext>
            </a:extLst>
          </p:cNvPr>
          <p:cNvSpPr/>
          <p:nvPr/>
        </p:nvSpPr>
        <p:spPr>
          <a:xfrm>
            <a:off x="4124597" y="388905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95" name="文字方塊 94">
                <a:extLst>
                  <a:ext uri="{FF2B5EF4-FFF2-40B4-BE49-F238E27FC236}">
                    <a16:creationId xmlns:a16="http://schemas.microsoft.com/office/drawing/2014/main" id="{A6D8155C-3A19-4A2C-B8CE-80721882E0AA}"/>
                  </a:ext>
                </a:extLst>
              </p:cNvPr>
              <p:cNvSpPr txBox="1"/>
              <p:nvPr/>
            </p:nvSpPr>
            <p:spPr>
              <a:xfrm>
                <a:off x="3357589" y="342891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95" name="文字方塊 94">
                <a:extLst>
                  <a:ext uri="{FF2B5EF4-FFF2-40B4-BE49-F238E27FC236}">
                    <a16:creationId xmlns:a16="http://schemas.microsoft.com/office/drawing/2014/main" id="{A6D8155C-3A19-4A2C-B8CE-80721882E0AA}"/>
                  </a:ext>
                </a:extLst>
              </p:cNvPr>
              <p:cNvSpPr txBox="1">
                <a:spLocks noRot="1" noChangeAspect="1" noMove="1" noResize="1" noEditPoints="1" noAdjustHandles="1" noChangeArrowheads="1" noChangeShapeType="1" noTextEdit="1"/>
              </p:cNvSpPr>
              <p:nvPr/>
            </p:nvSpPr>
            <p:spPr>
              <a:xfrm>
                <a:off x="3357589" y="3428914"/>
                <a:ext cx="715161" cy="473591"/>
              </a:xfrm>
              <a:prstGeom prst="rect">
                <a:avLst/>
              </a:prstGeom>
              <a:blipFill>
                <a:blip r:embed="rId11"/>
                <a:stretch>
                  <a:fillRect/>
                </a:stretch>
              </a:blipFill>
            </p:spPr>
            <p:txBody>
              <a:bodyPr/>
              <a:lstStyle/>
              <a:p>
                <a:r>
                  <a:rPr lang="zh-TW" altLang="en-US">
                    <a:noFill/>
                  </a:rPr>
                  <a:t> </a:t>
                </a:r>
              </a:p>
            </p:txBody>
          </p:sp>
        </mc:Fallback>
      </mc:AlternateContent>
      <p:cxnSp>
        <p:nvCxnSpPr>
          <p:cNvPr id="136" name="直線單箭頭接點 135">
            <a:extLst>
              <a:ext uri="{FF2B5EF4-FFF2-40B4-BE49-F238E27FC236}">
                <a16:creationId xmlns:a16="http://schemas.microsoft.com/office/drawing/2014/main" id="{BCD0C340-0787-45EC-9B0A-AE706691A384}"/>
              </a:ext>
            </a:extLst>
          </p:cNvPr>
          <p:cNvCxnSpPr>
            <a:cxnSpLocks/>
          </p:cNvCxnSpPr>
          <p:nvPr/>
        </p:nvCxnSpPr>
        <p:spPr>
          <a:xfrm flipV="1">
            <a:off x="6915810" y="4711492"/>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F24611BE-7DBD-424E-933F-D5B988827534}"/>
              </a:ext>
            </a:extLst>
          </p:cNvPr>
          <p:cNvCxnSpPr>
            <a:cxnSpLocks/>
          </p:cNvCxnSpPr>
          <p:nvPr/>
        </p:nvCxnSpPr>
        <p:spPr>
          <a:xfrm flipV="1">
            <a:off x="8209972" y="4708561"/>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直線單箭頭接點 137">
            <a:extLst>
              <a:ext uri="{FF2B5EF4-FFF2-40B4-BE49-F238E27FC236}">
                <a16:creationId xmlns:a16="http://schemas.microsoft.com/office/drawing/2014/main" id="{66B849B5-65EB-4729-9BA0-9E8295B706E2}"/>
              </a:ext>
            </a:extLst>
          </p:cNvPr>
          <p:cNvCxnSpPr>
            <a:cxnSpLocks/>
          </p:cNvCxnSpPr>
          <p:nvPr/>
        </p:nvCxnSpPr>
        <p:spPr>
          <a:xfrm>
            <a:off x="5162431" y="4718793"/>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直線單箭頭接點 138">
            <a:extLst>
              <a:ext uri="{FF2B5EF4-FFF2-40B4-BE49-F238E27FC236}">
                <a16:creationId xmlns:a16="http://schemas.microsoft.com/office/drawing/2014/main" id="{A32D30F5-9C59-406C-AE2F-DE24A3834CEA}"/>
              </a:ext>
            </a:extLst>
          </p:cNvPr>
          <p:cNvCxnSpPr>
            <a:cxnSpLocks/>
          </p:cNvCxnSpPr>
          <p:nvPr/>
        </p:nvCxnSpPr>
        <p:spPr>
          <a:xfrm flipV="1">
            <a:off x="5482419" y="4713604"/>
            <a:ext cx="0" cy="508876"/>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直線單箭頭接點 139">
            <a:extLst>
              <a:ext uri="{FF2B5EF4-FFF2-40B4-BE49-F238E27FC236}">
                <a16:creationId xmlns:a16="http://schemas.microsoft.com/office/drawing/2014/main" id="{8636021D-BDCD-49E8-B26B-01EDEC5BE58C}"/>
              </a:ext>
            </a:extLst>
          </p:cNvPr>
          <p:cNvCxnSpPr>
            <a:cxnSpLocks/>
          </p:cNvCxnSpPr>
          <p:nvPr/>
        </p:nvCxnSpPr>
        <p:spPr>
          <a:xfrm flipV="1">
            <a:off x="5140603" y="4456006"/>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58BC020D-9550-4987-8E6C-B6C9A14C0DCA}"/>
              </a:ext>
            </a:extLst>
          </p:cNvPr>
          <p:cNvCxnSpPr>
            <a:cxnSpLocks/>
          </p:cNvCxnSpPr>
          <p:nvPr/>
        </p:nvCxnSpPr>
        <p:spPr>
          <a:xfrm flipV="1">
            <a:off x="5839970" y="4442110"/>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2" name="矩形 141">
            <a:extLst>
              <a:ext uri="{FF2B5EF4-FFF2-40B4-BE49-F238E27FC236}">
                <a16:creationId xmlns:a16="http://schemas.microsoft.com/office/drawing/2014/main" id="{624EE3C0-1EE9-49DD-AB30-B6C84B10A870}"/>
              </a:ext>
            </a:extLst>
          </p:cNvPr>
          <p:cNvSpPr/>
          <p:nvPr/>
        </p:nvSpPr>
        <p:spPr>
          <a:xfrm>
            <a:off x="6676248" y="605318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43" name="矩形 142">
            <a:extLst>
              <a:ext uri="{FF2B5EF4-FFF2-40B4-BE49-F238E27FC236}">
                <a16:creationId xmlns:a16="http://schemas.microsoft.com/office/drawing/2014/main" id="{EBFD409F-0FB1-4969-B1DD-C786A43EF7EC}"/>
              </a:ext>
            </a:extLst>
          </p:cNvPr>
          <p:cNvSpPr/>
          <p:nvPr/>
        </p:nvSpPr>
        <p:spPr>
          <a:xfrm>
            <a:off x="6755477" y="4975022"/>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4" name="文字方塊 143">
                <a:extLst>
                  <a:ext uri="{FF2B5EF4-FFF2-40B4-BE49-F238E27FC236}">
                    <a16:creationId xmlns:a16="http://schemas.microsoft.com/office/drawing/2014/main" id="{CDB5045F-D656-4550-8F42-320E4DFF8539}"/>
                  </a:ext>
                </a:extLst>
              </p:cNvPr>
              <p:cNvSpPr txBox="1"/>
              <p:nvPr/>
            </p:nvSpPr>
            <p:spPr>
              <a:xfrm>
                <a:off x="6573992" y="502283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4" name="文字方塊 143">
                <a:extLst>
                  <a:ext uri="{FF2B5EF4-FFF2-40B4-BE49-F238E27FC236}">
                    <a16:creationId xmlns:a16="http://schemas.microsoft.com/office/drawing/2014/main" id="{CDB5045F-D656-4550-8F42-320E4DFF8539}"/>
                  </a:ext>
                </a:extLst>
              </p:cNvPr>
              <p:cNvSpPr txBox="1">
                <a:spLocks noRot="1" noChangeAspect="1" noMove="1" noResize="1" noEditPoints="1" noAdjustHandles="1" noChangeArrowheads="1" noChangeShapeType="1" noTextEdit="1"/>
              </p:cNvSpPr>
              <p:nvPr/>
            </p:nvSpPr>
            <p:spPr>
              <a:xfrm>
                <a:off x="6573992" y="5022839"/>
                <a:ext cx="715161" cy="473591"/>
              </a:xfrm>
              <a:prstGeom prst="rect">
                <a:avLst/>
              </a:prstGeom>
              <a:blipFill>
                <a:blip r:embed="rId12"/>
                <a:stretch>
                  <a:fillRect/>
                </a:stretch>
              </a:blipFill>
            </p:spPr>
            <p:txBody>
              <a:bodyPr/>
              <a:lstStyle/>
              <a:p>
                <a:r>
                  <a:rPr lang="zh-TW" altLang="en-US">
                    <a:noFill/>
                  </a:rPr>
                  <a:t> </a:t>
                </a:r>
              </a:p>
            </p:txBody>
          </p:sp>
        </mc:Fallback>
      </mc:AlternateContent>
      <p:cxnSp>
        <p:nvCxnSpPr>
          <p:cNvPr id="145" name="直線單箭頭接點 144">
            <a:extLst>
              <a:ext uri="{FF2B5EF4-FFF2-40B4-BE49-F238E27FC236}">
                <a16:creationId xmlns:a16="http://schemas.microsoft.com/office/drawing/2014/main" id="{A8AFCAAF-10B3-4B78-9D58-560632F4C7E1}"/>
              </a:ext>
            </a:extLst>
          </p:cNvPr>
          <p:cNvCxnSpPr>
            <a:cxnSpLocks/>
          </p:cNvCxnSpPr>
          <p:nvPr/>
        </p:nvCxnSpPr>
        <p:spPr>
          <a:xfrm flipV="1">
            <a:off x="6908065" y="5518969"/>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直線單箭頭接點 145">
            <a:extLst>
              <a:ext uri="{FF2B5EF4-FFF2-40B4-BE49-F238E27FC236}">
                <a16:creationId xmlns:a16="http://schemas.microsoft.com/office/drawing/2014/main" id="{AFC4CAD1-3CC4-4B14-BB30-F9DDD953646F}"/>
              </a:ext>
            </a:extLst>
          </p:cNvPr>
          <p:cNvCxnSpPr>
            <a:cxnSpLocks/>
          </p:cNvCxnSpPr>
          <p:nvPr/>
        </p:nvCxnSpPr>
        <p:spPr>
          <a:xfrm>
            <a:off x="5461411" y="5800476"/>
            <a:ext cx="2768959"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7" name="群組 146">
            <a:extLst>
              <a:ext uri="{FF2B5EF4-FFF2-40B4-BE49-F238E27FC236}">
                <a16:creationId xmlns:a16="http://schemas.microsoft.com/office/drawing/2014/main" id="{8323770B-696E-42E2-ACD3-663DBB3F91C6}"/>
              </a:ext>
            </a:extLst>
          </p:cNvPr>
          <p:cNvGrpSpPr/>
          <p:nvPr/>
        </p:nvGrpSpPr>
        <p:grpSpPr>
          <a:xfrm>
            <a:off x="7872790" y="4975022"/>
            <a:ext cx="715161" cy="813431"/>
            <a:chOff x="3154887" y="3748362"/>
            <a:chExt cx="715161" cy="813431"/>
          </a:xfrm>
        </p:grpSpPr>
        <p:sp>
          <p:nvSpPr>
            <p:cNvPr id="148" name="矩形 147">
              <a:extLst>
                <a:ext uri="{FF2B5EF4-FFF2-40B4-BE49-F238E27FC236}">
                  <a16:creationId xmlns:a16="http://schemas.microsoft.com/office/drawing/2014/main" id="{9B36872D-A4A6-45F8-8A67-C6C52DF3A85E}"/>
                </a:ext>
              </a:extLst>
            </p:cNvPr>
            <p:cNvSpPr/>
            <p:nvPr/>
          </p:nvSpPr>
          <p:spPr>
            <a:xfrm>
              <a:off x="3346646" y="3748362"/>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49" name="文字方塊 148">
                  <a:extLst>
                    <a:ext uri="{FF2B5EF4-FFF2-40B4-BE49-F238E27FC236}">
                      <a16:creationId xmlns:a16="http://schemas.microsoft.com/office/drawing/2014/main" id="{AAB99A89-8376-43D3-AE0C-D0ABD7C02F0C}"/>
                    </a:ext>
                  </a:extLst>
                </p:cNvPr>
                <p:cNvSpPr txBox="1"/>
                <p:nvPr/>
              </p:nvSpPr>
              <p:spPr>
                <a:xfrm>
                  <a:off x="3154887" y="378590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49" name="文字方塊 148">
                  <a:extLst>
                    <a:ext uri="{FF2B5EF4-FFF2-40B4-BE49-F238E27FC236}">
                      <a16:creationId xmlns:a16="http://schemas.microsoft.com/office/drawing/2014/main" id="{AAB99A89-8376-43D3-AE0C-D0ABD7C02F0C}"/>
                    </a:ext>
                  </a:extLst>
                </p:cNvPr>
                <p:cNvSpPr txBox="1">
                  <a:spLocks noRot="1" noChangeAspect="1" noMove="1" noResize="1" noEditPoints="1" noAdjustHandles="1" noChangeArrowheads="1" noChangeShapeType="1" noTextEdit="1"/>
                </p:cNvSpPr>
                <p:nvPr/>
              </p:nvSpPr>
              <p:spPr>
                <a:xfrm>
                  <a:off x="3154887" y="3785905"/>
                  <a:ext cx="715161" cy="473591"/>
                </a:xfrm>
                <a:prstGeom prst="rect">
                  <a:avLst/>
                </a:prstGeom>
                <a:blipFill>
                  <a:blip r:embed="rId13"/>
                  <a:stretch>
                    <a:fillRect/>
                  </a:stretch>
                </a:blipFill>
              </p:spPr>
              <p:txBody>
                <a:bodyPr/>
                <a:lstStyle/>
                <a:p>
                  <a:r>
                    <a:rPr lang="zh-TW" altLang="en-US">
                      <a:noFill/>
                    </a:rPr>
                    <a:t> </a:t>
                  </a:r>
                </a:p>
              </p:txBody>
            </p:sp>
          </mc:Fallback>
        </mc:AlternateContent>
        <p:cxnSp>
          <p:nvCxnSpPr>
            <p:cNvPr id="150" name="直線單箭頭接點 149">
              <a:extLst>
                <a:ext uri="{FF2B5EF4-FFF2-40B4-BE49-F238E27FC236}">
                  <a16:creationId xmlns:a16="http://schemas.microsoft.com/office/drawing/2014/main" id="{22B55BC7-1769-4A89-97BC-FF8D23C60FE0}"/>
                </a:ext>
              </a:extLst>
            </p:cNvPr>
            <p:cNvCxnSpPr>
              <a:cxnSpLocks/>
            </p:cNvCxnSpPr>
            <p:nvPr/>
          </p:nvCxnSpPr>
          <p:spPr>
            <a:xfrm flipV="1">
              <a:off x="3490646"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1" name="文字方塊 150">
                <a:extLst>
                  <a:ext uri="{FF2B5EF4-FFF2-40B4-BE49-F238E27FC236}">
                    <a16:creationId xmlns:a16="http://schemas.microsoft.com/office/drawing/2014/main" id="{1823B9F6-342A-4423-AD7F-AA9C79DCB9D4}"/>
                  </a:ext>
                </a:extLst>
              </p:cNvPr>
              <p:cNvSpPr txBox="1"/>
              <p:nvPr/>
            </p:nvSpPr>
            <p:spPr>
              <a:xfrm>
                <a:off x="6583773" y="61215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1" name="文字方塊 150">
                <a:extLst>
                  <a:ext uri="{FF2B5EF4-FFF2-40B4-BE49-F238E27FC236}">
                    <a16:creationId xmlns:a16="http://schemas.microsoft.com/office/drawing/2014/main" id="{1823B9F6-342A-4423-AD7F-AA9C79DCB9D4}"/>
                  </a:ext>
                </a:extLst>
              </p:cNvPr>
              <p:cNvSpPr txBox="1">
                <a:spLocks noRot="1" noChangeAspect="1" noMove="1" noResize="1" noEditPoints="1" noAdjustHandles="1" noChangeArrowheads="1" noChangeShapeType="1" noTextEdit="1"/>
              </p:cNvSpPr>
              <p:nvPr/>
            </p:nvSpPr>
            <p:spPr>
              <a:xfrm>
                <a:off x="6583773" y="6121590"/>
                <a:ext cx="715161" cy="473591"/>
              </a:xfrm>
              <a:prstGeom prst="rect">
                <a:avLst/>
              </a:prstGeom>
              <a:blipFill>
                <a:blip r:embed="rId14"/>
                <a:stretch>
                  <a:fillRect/>
                </a:stretch>
              </a:blipFill>
            </p:spPr>
            <p:txBody>
              <a:bodyPr/>
              <a:lstStyle/>
              <a:p>
                <a:r>
                  <a:rPr lang="zh-TW" altLang="en-US">
                    <a:noFill/>
                  </a:rPr>
                  <a:t> </a:t>
                </a:r>
              </a:p>
            </p:txBody>
          </p:sp>
        </mc:Fallback>
      </mc:AlternateContent>
      <p:grpSp>
        <p:nvGrpSpPr>
          <p:cNvPr id="152" name="群組 151">
            <a:extLst>
              <a:ext uri="{FF2B5EF4-FFF2-40B4-BE49-F238E27FC236}">
                <a16:creationId xmlns:a16="http://schemas.microsoft.com/office/drawing/2014/main" id="{1F5C46DB-D09F-4D1A-B9CA-3BF24D986FA3}"/>
              </a:ext>
            </a:extLst>
          </p:cNvPr>
          <p:cNvGrpSpPr/>
          <p:nvPr/>
        </p:nvGrpSpPr>
        <p:grpSpPr>
          <a:xfrm>
            <a:off x="5150556" y="4975022"/>
            <a:ext cx="715161" cy="813431"/>
            <a:chOff x="1299972" y="3748362"/>
            <a:chExt cx="715161" cy="813431"/>
          </a:xfrm>
        </p:grpSpPr>
        <p:grpSp>
          <p:nvGrpSpPr>
            <p:cNvPr id="153" name="群組 152">
              <a:extLst>
                <a:ext uri="{FF2B5EF4-FFF2-40B4-BE49-F238E27FC236}">
                  <a16:creationId xmlns:a16="http://schemas.microsoft.com/office/drawing/2014/main" id="{AE8154E4-D37E-4827-BE33-1ADFCE55FA94}"/>
                </a:ext>
              </a:extLst>
            </p:cNvPr>
            <p:cNvGrpSpPr/>
            <p:nvPr/>
          </p:nvGrpSpPr>
          <p:grpSpPr>
            <a:xfrm>
              <a:off x="1488062" y="3748362"/>
              <a:ext cx="288000" cy="813431"/>
              <a:chOff x="2212165" y="3748362"/>
              <a:chExt cx="288000" cy="813431"/>
            </a:xfrm>
          </p:grpSpPr>
          <p:sp>
            <p:nvSpPr>
              <p:cNvPr id="155" name="矩形 154">
                <a:extLst>
                  <a:ext uri="{FF2B5EF4-FFF2-40B4-BE49-F238E27FC236}">
                    <a16:creationId xmlns:a16="http://schemas.microsoft.com/office/drawing/2014/main" id="{A7FC94DC-4C30-4E55-B3BB-38B4D7421A06}"/>
                  </a:ext>
                </a:extLst>
              </p:cNvPr>
              <p:cNvSpPr/>
              <p:nvPr/>
            </p:nvSpPr>
            <p:spPr>
              <a:xfrm>
                <a:off x="2212165" y="3748362"/>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cxnSp>
            <p:nvCxnSpPr>
              <p:cNvPr id="156" name="直線單箭頭接點 155">
                <a:extLst>
                  <a:ext uri="{FF2B5EF4-FFF2-40B4-BE49-F238E27FC236}">
                    <a16:creationId xmlns:a16="http://schemas.microsoft.com/office/drawing/2014/main" id="{CFD41D93-EBE4-44E2-9AD0-D7EB7A6A957B}"/>
                  </a:ext>
                </a:extLst>
              </p:cNvPr>
              <p:cNvCxnSpPr>
                <a:cxnSpLocks/>
              </p:cNvCxnSpPr>
              <p:nvPr/>
            </p:nvCxnSpPr>
            <p:spPr>
              <a:xfrm flipV="1">
                <a:off x="2344779" y="4290299"/>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4" name="文字方塊 153">
                  <a:extLst>
                    <a:ext uri="{FF2B5EF4-FFF2-40B4-BE49-F238E27FC236}">
                      <a16:creationId xmlns:a16="http://schemas.microsoft.com/office/drawing/2014/main" id="{42B091D5-5DFD-4BCB-8E6D-ABD6C8609303}"/>
                    </a:ext>
                  </a:extLst>
                </p:cNvPr>
                <p:cNvSpPr txBox="1"/>
                <p:nvPr/>
              </p:nvSpPr>
              <p:spPr>
                <a:xfrm>
                  <a:off x="1299972" y="379617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sup>
                        </m:sSup>
                      </m:oMath>
                    </m:oMathPara>
                  </a14:m>
                  <a:endParaRPr lang="zh-TW" altLang="en-US" sz="2400" dirty="0"/>
                </a:p>
              </p:txBody>
            </p:sp>
          </mc:Choice>
          <mc:Fallback xmlns="">
            <p:sp>
              <p:nvSpPr>
                <p:cNvPr id="154" name="文字方塊 153">
                  <a:extLst>
                    <a:ext uri="{FF2B5EF4-FFF2-40B4-BE49-F238E27FC236}">
                      <a16:creationId xmlns:a16="http://schemas.microsoft.com/office/drawing/2014/main" id="{42B091D5-5DFD-4BCB-8E6D-ABD6C8609303}"/>
                    </a:ext>
                  </a:extLst>
                </p:cNvPr>
                <p:cNvSpPr txBox="1">
                  <a:spLocks noRot="1" noChangeAspect="1" noMove="1" noResize="1" noEditPoints="1" noAdjustHandles="1" noChangeArrowheads="1" noChangeShapeType="1" noTextEdit="1"/>
                </p:cNvSpPr>
                <p:nvPr/>
              </p:nvSpPr>
              <p:spPr>
                <a:xfrm>
                  <a:off x="1299972" y="3796179"/>
                  <a:ext cx="715161" cy="473591"/>
                </a:xfrm>
                <a:prstGeom prst="rect">
                  <a:avLst/>
                </a:prstGeom>
                <a:blipFill>
                  <a:blip r:embed="rId15"/>
                  <a:stretch>
                    <a:fillRect b="-8974"/>
                  </a:stretch>
                </a:blipFill>
              </p:spPr>
              <p:txBody>
                <a:bodyPr/>
                <a:lstStyle/>
                <a:p>
                  <a:r>
                    <a:rPr lang="zh-TW" altLang="en-US">
                      <a:noFill/>
                    </a:rPr>
                    <a:t> </a:t>
                  </a:r>
                </a:p>
              </p:txBody>
            </p:sp>
          </mc:Fallback>
        </mc:AlternateContent>
      </p:grpSp>
      <p:sp>
        <p:nvSpPr>
          <p:cNvPr id="157" name="矩形 156">
            <a:extLst>
              <a:ext uri="{FF2B5EF4-FFF2-40B4-BE49-F238E27FC236}">
                <a16:creationId xmlns:a16="http://schemas.microsoft.com/office/drawing/2014/main" id="{1BC277D8-1DB5-41E0-AADD-C26534F108A3}"/>
              </a:ext>
            </a:extLst>
          </p:cNvPr>
          <p:cNvSpPr/>
          <p:nvPr/>
        </p:nvSpPr>
        <p:spPr>
          <a:xfrm>
            <a:off x="4996603" y="387826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58" name="文字方塊 157">
                <a:extLst>
                  <a:ext uri="{FF2B5EF4-FFF2-40B4-BE49-F238E27FC236}">
                    <a16:creationId xmlns:a16="http://schemas.microsoft.com/office/drawing/2014/main" id="{DFD6171F-8E7D-4038-BC94-2C90BE25AE41}"/>
                  </a:ext>
                </a:extLst>
              </p:cNvPr>
              <p:cNvSpPr txBox="1"/>
              <p:nvPr/>
            </p:nvSpPr>
            <p:spPr>
              <a:xfrm>
                <a:off x="5612705" y="341368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58" name="文字方塊 157">
                <a:extLst>
                  <a:ext uri="{FF2B5EF4-FFF2-40B4-BE49-F238E27FC236}">
                    <a16:creationId xmlns:a16="http://schemas.microsoft.com/office/drawing/2014/main" id="{DFD6171F-8E7D-4038-BC94-2C90BE25AE41}"/>
                  </a:ext>
                </a:extLst>
              </p:cNvPr>
              <p:cNvSpPr txBox="1">
                <a:spLocks noRot="1" noChangeAspect="1" noMove="1" noResize="1" noEditPoints="1" noAdjustHandles="1" noChangeArrowheads="1" noChangeShapeType="1" noTextEdit="1"/>
              </p:cNvSpPr>
              <p:nvPr/>
            </p:nvSpPr>
            <p:spPr>
              <a:xfrm>
                <a:off x="5612705" y="3413687"/>
                <a:ext cx="715161" cy="473591"/>
              </a:xfrm>
              <a:prstGeom prst="rect">
                <a:avLst/>
              </a:prstGeom>
              <a:blipFill>
                <a:blip r:embed="rId16"/>
                <a:stretch>
                  <a:fillRect b="-8974"/>
                </a:stretch>
              </a:blipFill>
            </p:spPr>
            <p:txBody>
              <a:bodyPr/>
              <a:lstStyle/>
              <a:p>
                <a:r>
                  <a:rPr lang="zh-TW" altLang="en-US">
                    <a:noFill/>
                  </a:rPr>
                  <a:t> </a:t>
                </a:r>
              </a:p>
            </p:txBody>
          </p:sp>
        </mc:Fallback>
      </mc:AlternateContent>
      <p:sp>
        <p:nvSpPr>
          <p:cNvPr id="159" name="矩形 158">
            <a:extLst>
              <a:ext uri="{FF2B5EF4-FFF2-40B4-BE49-F238E27FC236}">
                <a16:creationId xmlns:a16="http://schemas.microsoft.com/office/drawing/2014/main" id="{D894C578-DF7D-407A-9534-3E9D345E3EAC}"/>
              </a:ext>
            </a:extLst>
          </p:cNvPr>
          <p:cNvSpPr/>
          <p:nvPr/>
        </p:nvSpPr>
        <p:spPr>
          <a:xfrm>
            <a:off x="5716398" y="3862876"/>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0" name="文字方塊 159">
                <a:extLst>
                  <a:ext uri="{FF2B5EF4-FFF2-40B4-BE49-F238E27FC236}">
                    <a16:creationId xmlns:a16="http://schemas.microsoft.com/office/drawing/2014/main" id="{D4E6863D-4EC1-45B6-AE20-803112A8F46D}"/>
                  </a:ext>
                </a:extLst>
              </p:cNvPr>
              <p:cNvSpPr txBox="1"/>
              <p:nvPr/>
            </p:nvSpPr>
            <p:spPr>
              <a:xfrm>
                <a:off x="4873647" y="34037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0" name="文字方塊 159">
                <a:extLst>
                  <a:ext uri="{FF2B5EF4-FFF2-40B4-BE49-F238E27FC236}">
                    <a16:creationId xmlns:a16="http://schemas.microsoft.com/office/drawing/2014/main" id="{D4E6863D-4EC1-45B6-AE20-803112A8F46D}"/>
                  </a:ext>
                </a:extLst>
              </p:cNvPr>
              <p:cNvSpPr txBox="1">
                <a:spLocks noRot="1" noChangeAspect="1" noMove="1" noResize="1" noEditPoints="1" noAdjustHandles="1" noChangeArrowheads="1" noChangeShapeType="1" noTextEdit="1"/>
              </p:cNvSpPr>
              <p:nvPr/>
            </p:nvSpPr>
            <p:spPr>
              <a:xfrm>
                <a:off x="4873647" y="3403706"/>
                <a:ext cx="715161" cy="473591"/>
              </a:xfrm>
              <a:prstGeom prst="rect">
                <a:avLst/>
              </a:prstGeom>
              <a:blipFill>
                <a:blip r:embed="rId17"/>
                <a:stretch>
                  <a:fillRect b="-10256"/>
                </a:stretch>
              </a:blipFill>
            </p:spPr>
            <p:txBody>
              <a:bodyPr/>
              <a:lstStyle/>
              <a:p>
                <a:r>
                  <a:rPr lang="zh-TW" altLang="en-US">
                    <a:noFill/>
                  </a:rPr>
                  <a:t> </a:t>
                </a:r>
              </a:p>
            </p:txBody>
          </p:sp>
        </mc:Fallback>
      </mc:AlternateContent>
      <p:cxnSp>
        <p:nvCxnSpPr>
          <p:cNvPr id="162" name="直線單箭頭接點 161">
            <a:extLst>
              <a:ext uri="{FF2B5EF4-FFF2-40B4-BE49-F238E27FC236}">
                <a16:creationId xmlns:a16="http://schemas.microsoft.com/office/drawing/2014/main" id="{E39BDB91-DBF6-4144-86B6-4D1801C28215}"/>
              </a:ext>
            </a:extLst>
          </p:cNvPr>
          <p:cNvCxnSpPr>
            <a:cxnSpLocks/>
          </p:cNvCxnSpPr>
          <p:nvPr/>
        </p:nvCxnSpPr>
        <p:spPr>
          <a:xfrm>
            <a:off x="6595822" y="4716681"/>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直線單箭頭接點 162">
            <a:extLst>
              <a:ext uri="{FF2B5EF4-FFF2-40B4-BE49-F238E27FC236}">
                <a16:creationId xmlns:a16="http://schemas.microsoft.com/office/drawing/2014/main" id="{5247A413-CB58-4A93-BF6C-C8077A5E86C4}"/>
              </a:ext>
            </a:extLst>
          </p:cNvPr>
          <p:cNvCxnSpPr>
            <a:cxnSpLocks/>
          </p:cNvCxnSpPr>
          <p:nvPr/>
        </p:nvCxnSpPr>
        <p:spPr>
          <a:xfrm flipV="1">
            <a:off x="6573994" y="4453894"/>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線單箭頭接點 163">
            <a:extLst>
              <a:ext uri="{FF2B5EF4-FFF2-40B4-BE49-F238E27FC236}">
                <a16:creationId xmlns:a16="http://schemas.microsoft.com/office/drawing/2014/main" id="{A5A08BF7-F061-4887-8ABA-D5BE774D695B}"/>
              </a:ext>
            </a:extLst>
          </p:cNvPr>
          <p:cNvCxnSpPr>
            <a:cxnSpLocks/>
          </p:cNvCxnSpPr>
          <p:nvPr/>
        </p:nvCxnSpPr>
        <p:spPr>
          <a:xfrm flipV="1">
            <a:off x="7273361" y="4439998"/>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5" name="矩形 164">
            <a:extLst>
              <a:ext uri="{FF2B5EF4-FFF2-40B4-BE49-F238E27FC236}">
                <a16:creationId xmlns:a16="http://schemas.microsoft.com/office/drawing/2014/main" id="{D0427B6D-3431-4783-B2E1-72D686D626F9}"/>
              </a:ext>
            </a:extLst>
          </p:cNvPr>
          <p:cNvSpPr/>
          <p:nvPr/>
        </p:nvSpPr>
        <p:spPr>
          <a:xfrm>
            <a:off x="6429994" y="387615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6" name="文字方塊 165">
                <a:extLst>
                  <a:ext uri="{FF2B5EF4-FFF2-40B4-BE49-F238E27FC236}">
                    <a16:creationId xmlns:a16="http://schemas.microsoft.com/office/drawing/2014/main" id="{049B8D0A-1FBF-421E-BEFD-1197C26F1F48}"/>
                  </a:ext>
                </a:extLst>
              </p:cNvPr>
              <p:cNvSpPr txBox="1"/>
              <p:nvPr/>
            </p:nvSpPr>
            <p:spPr>
              <a:xfrm>
                <a:off x="7046096" y="341157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66" name="文字方塊 165">
                <a:extLst>
                  <a:ext uri="{FF2B5EF4-FFF2-40B4-BE49-F238E27FC236}">
                    <a16:creationId xmlns:a16="http://schemas.microsoft.com/office/drawing/2014/main" id="{049B8D0A-1FBF-421E-BEFD-1197C26F1F48}"/>
                  </a:ext>
                </a:extLst>
              </p:cNvPr>
              <p:cNvSpPr txBox="1">
                <a:spLocks noRot="1" noChangeAspect="1" noMove="1" noResize="1" noEditPoints="1" noAdjustHandles="1" noChangeArrowheads="1" noChangeShapeType="1" noTextEdit="1"/>
              </p:cNvSpPr>
              <p:nvPr/>
            </p:nvSpPr>
            <p:spPr>
              <a:xfrm>
                <a:off x="7046096" y="3411575"/>
                <a:ext cx="715161" cy="473591"/>
              </a:xfrm>
              <a:prstGeom prst="rect">
                <a:avLst/>
              </a:prstGeom>
              <a:blipFill>
                <a:blip r:embed="rId18"/>
                <a:stretch>
                  <a:fillRect/>
                </a:stretch>
              </a:blipFill>
            </p:spPr>
            <p:txBody>
              <a:bodyPr/>
              <a:lstStyle/>
              <a:p>
                <a:r>
                  <a:rPr lang="zh-TW" altLang="en-US">
                    <a:noFill/>
                  </a:rPr>
                  <a:t> </a:t>
                </a:r>
              </a:p>
            </p:txBody>
          </p:sp>
        </mc:Fallback>
      </mc:AlternateContent>
      <p:sp>
        <p:nvSpPr>
          <p:cNvPr id="167" name="矩形 166">
            <a:extLst>
              <a:ext uri="{FF2B5EF4-FFF2-40B4-BE49-F238E27FC236}">
                <a16:creationId xmlns:a16="http://schemas.microsoft.com/office/drawing/2014/main" id="{BCF914FA-1ED9-4BA6-90A3-519A5E75006E}"/>
              </a:ext>
            </a:extLst>
          </p:cNvPr>
          <p:cNvSpPr/>
          <p:nvPr/>
        </p:nvSpPr>
        <p:spPr>
          <a:xfrm>
            <a:off x="7149789" y="3860764"/>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68" name="文字方塊 167">
                <a:extLst>
                  <a:ext uri="{FF2B5EF4-FFF2-40B4-BE49-F238E27FC236}">
                    <a16:creationId xmlns:a16="http://schemas.microsoft.com/office/drawing/2014/main" id="{C3084C0B-494B-4A76-A8B4-A485FA58B444}"/>
                  </a:ext>
                </a:extLst>
              </p:cNvPr>
              <p:cNvSpPr txBox="1"/>
              <p:nvPr/>
            </p:nvSpPr>
            <p:spPr>
              <a:xfrm>
                <a:off x="6328316" y="340288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68" name="文字方塊 167">
                <a:extLst>
                  <a:ext uri="{FF2B5EF4-FFF2-40B4-BE49-F238E27FC236}">
                    <a16:creationId xmlns:a16="http://schemas.microsoft.com/office/drawing/2014/main" id="{C3084C0B-494B-4A76-A8B4-A485FA58B444}"/>
                  </a:ext>
                </a:extLst>
              </p:cNvPr>
              <p:cNvSpPr txBox="1">
                <a:spLocks noRot="1" noChangeAspect="1" noMove="1" noResize="1" noEditPoints="1" noAdjustHandles="1" noChangeArrowheads="1" noChangeShapeType="1" noTextEdit="1"/>
              </p:cNvSpPr>
              <p:nvPr/>
            </p:nvSpPr>
            <p:spPr>
              <a:xfrm>
                <a:off x="6328316" y="3402889"/>
                <a:ext cx="715161" cy="473591"/>
              </a:xfrm>
              <a:prstGeom prst="rect">
                <a:avLst/>
              </a:prstGeom>
              <a:blipFill>
                <a:blip r:embed="rId19"/>
                <a:stretch>
                  <a:fillRect/>
                </a:stretch>
              </a:blipFill>
            </p:spPr>
            <p:txBody>
              <a:bodyPr/>
              <a:lstStyle/>
              <a:p>
                <a:r>
                  <a:rPr lang="zh-TW" altLang="en-US">
                    <a:noFill/>
                  </a:rPr>
                  <a:t> </a:t>
                </a:r>
              </a:p>
            </p:txBody>
          </p:sp>
        </mc:Fallback>
      </mc:AlternateContent>
      <p:cxnSp>
        <p:nvCxnSpPr>
          <p:cNvPr id="169" name="直線單箭頭接點 168">
            <a:extLst>
              <a:ext uri="{FF2B5EF4-FFF2-40B4-BE49-F238E27FC236}">
                <a16:creationId xmlns:a16="http://schemas.microsoft.com/office/drawing/2014/main" id="{18125834-BB27-4104-8BE8-742A89940A8B}"/>
              </a:ext>
            </a:extLst>
          </p:cNvPr>
          <p:cNvCxnSpPr>
            <a:cxnSpLocks/>
          </p:cNvCxnSpPr>
          <p:nvPr/>
        </p:nvCxnSpPr>
        <p:spPr>
          <a:xfrm>
            <a:off x="7889984" y="4713750"/>
            <a:ext cx="697967" cy="0"/>
          </a:xfrm>
          <a:prstGeom prst="straightConnector1">
            <a:avLst/>
          </a:prstGeom>
          <a:ln w="254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直線單箭頭接點 169">
            <a:extLst>
              <a:ext uri="{FF2B5EF4-FFF2-40B4-BE49-F238E27FC236}">
                <a16:creationId xmlns:a16="http://schemas.microsoft.com/office/drawing/2014/main" id="{D73B6641-4B45-4FFA-AFEF-9B63389BEF6E}"/>
              </a:ext>
            </a:extLst>
          </p:cNvPr>
          <p:cNvCxnSpPr>
            <a:cxnSpLocks/>
          </p:cNvCxnSpPr>
          <p:nvPr/>
        </p:nvCxnSpPr>
        <p:spPr>
          <a:xfrm flipV="1">
            <a:off x="7868156" y="4450963"/>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線單箭頭接點 170">
            <a:extLst>
              <a:ext uri="{FF2B5EF4-FFF2-40B4-BE49-F238E27FC236}">
                <a16:creationId xmlns:a16="http://schemas.microsoft.com/office/drawing/2014/main" id="{EC4A417B-89C4-4BB8-9006-F7BE8FB29823}"/>
              </a:ext>
            </a:extLst>
          </p:cNvPr>
          <p:cNvCxnSpPr>
            <a:cxnSpLocks/>
          </p:cNvCxnSpPr>
          <p:nvPr/>
        </p:nvCxnSpPr>
        <p:spPr>
          <a:xfrm flipV="1">
            <a:off x="8567523" y="4437067"/>
            <a:ext cx="0" cy="2714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2" name="矩形 171">
            <a:extLst>
              <a:ext uri="{FF2B5EF4-FFF2-40B4-BE49-F238E27FC236}">
                <a16:creationId xmlns:a16="http://schemas.microsoft.com/office/drawing/2014/main" id="{AA0D07F5-F17A-4A33-8A87-6F438F59BAB2}"/>
              </a:ext>
            </a:extLst>
          </p:cNvPr>
          <p:cNvSpPr/>
          <p:nvPr/>
        </p:nvSpPr>
        <p:spPr>
          <a:xfrm>
            <a:off x="7724156" y="387322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3" name="文字方塊 172">
                <a:extLst>
                  <a:ext uri="{FF2B5EF4-FFF2-40B4-BE49-F238E27FC236}">
                    <a16:creationId xmlns:a16="http://schemas.microsoft.com/office/drawing/2014/main" id="{D50407BE-769C-4470-9EC6-A20901DDC8CA}"/>
                  </a:ext>
                </a:extLst>
              </p:cNvPr>
              <p:cNvSpPr txBox="1"/>
              <p:nvPr/>
            </p:nvSpPr>
            <p:spPr>
              <a:xfrm>
                <a:off x="8340258" y="3408644"/>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73" name="文字方塊 172">
                <a:extLst>
                  <a:ext uri="{FF2B5EF4-FFF2-40B4-BE49-F238E27FC236}">
                    <a16:creationId xmlns:a16="http://schemas.microsoft.com/office/drawing/2014/main" id="{D50407BE-769C-4470-9EC6-A20901DDC8CA}"/>
                  </a:ext>
                </a:extLst>
              </p:cNvPr>
              <p:cNvSpPr txBox="1">
                <a:spLocks noRot="1" noChangeAspect="1" noMove="1" noResize="1" noEditPoints="1" noAdjustHandles="1" noChangeArrowheads="1" noChangeShapeType="1" noTextEdit="1"/>
              </p:cNvSpPr>
              <p:nvPr/>
            </p:nvSpPr>
            <p:spPr>
              <a:xfrm>
                <a:off x="8340258" y="3408644"/>
                <a:ext cx="715161" cy="473591"/>
              </a:xfrm>
              <a:prstGeom prst="rect">
                <a:avLst/>
              </a:prstGeom>
              <a:blipFill>
                <a:blip r:embed="rId20"/>
                <a:stretch>
                  <a:fillRect/>
                </a:stretch>
              </a:blipFill>
            </p:spPr>
            <p:txBody>
              <a:bodyPr/>
              <a:lstStyle/>
              <a:p>
                <a:r>
                  <a:rPr lang="zh-TW" altLang="en-US">
                    <a:noFill/>
                  </a:rPr>
                  <a:t> </a:t>
                </a:r>
              </a:p>
            </p:txBody>
          </p:sp>
        </mc:Fallback>
      </mc:AlternateContent>
      <p:sp>
        <p:nvSpPr>
          <p:cNvPr id="174" name="矩形 173">
            <a:extLst>
              <a:ext uri="{FF2B5EF4-FFF2-40B4-BE49-F238E27FC236}">
                <a16:creationId xmlns:a16="http://schemas.microsoft.com/office/drawing/2014/main" id="{66E2A0A3-9E7B-4E0C-B05F-DCFFCD7CBA43}"/>
              </a:ext>
            </a:extLst>
          </p:cNvPr>
          <p:cNvSpPr/>
          <p:nvPr/>
        </p:nvSpPr>
        <p:spPr>
          <a:xfrm>
            <a:off x="8443951" y="385783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5" name="文字方塊 174">
                <a:extLst>
                  <a:ext uri="{FF2B5EF4-FFF2-40B4-BE49-F238E27FC236}">
                    <a16:creationId xmlns:a16="http://schemas.microsoft.com/office/drawing/2014/main" id="{06B0F45E-DF7E-4906-A2A2-1DA5071307CE}"/>
                  </a:ext>
                </a:extLst>
              </p:cNvPr>
              <p:cNvSpPr txBox="1"/>
              <p:nvPr/>
            </p:nvSpPr>
            <p:spPr>
              <a:xfrm>
                <a:off x="7676943" y="3397695"/>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5" name="文字方塊 174">
                <a:extLst>
                  <a:ext uri="{FF2B5EF4-FFF2-40B4-BE49-F238E27FC236}">
                    <a16:creationId xmlns:a16="http://schemas.microsoft.com/office/drawing/2014/main" id="{06B0F45E-DF7E-4906-A2A2-1DA5071307CE}"/>
                  </a:ext>
                </a:extLst>
              </p:cNvPr>
              <p:cNvSpPr txBox="1">
                <a:spLocks noRot="1" noChangeAspect="1" noMove="1" noResize="1" noEditPoints="1" noAdjustHandles="1" noChangeArrowheads="1" noChangeShapeType="1" noTextEdit="1"/>
              </p:cNvSpPr>
              <p:nvPr/>
            </p:nvSpPr>
            <p:spPr>
              <a:xfrm>
                <a:off x="7676943" y="3397695"/>
                <a:ext cx="715161" cy="473591"/>
              </a:xfrm>
              <a:prstGeom prst="rect">
                <a:avLst/>
              </a:prstGeom>
              <a:blipFill>
                <a:blip r:embed="rId21"/>
                <a:stretch>
                  <a:fillRect/>
                </a:stretch>
              </a:blipFill>
            </p:spPr>
            <p:txBody>
              <a:bodyPr/>
              <a:lstStyle/>
              <a:p>
                <a:r>
                  <a:rPr lang="zh-TW" altLang="en-US">
                    <a:noFill/>
                  </a:rPr>
                  <a:t> </a:t>
                </a:r>
              </a:p>
            </p:txBody>
          </p:sp>
        </mc:Fallback>
      </mc:AlternateContent>
      <p:grpSp>
        <p:nvGrpSpPr>
          <p:cNvPr id="176" name="群組 175">
            <a:extLst>
              <a:ext uri="{FF2B5EF4-FFF2-40B4-BE49-F238E27FC236}">
                <a16:creationId xmlns:a16="http://schemas.microsoft.com/office/drawing/2014/main" id="{C80A486D-33A7-447C-BDDE-5A21BDDFECB6}"/>
              </a:ext>
            </a:extLst>
          </p:cNvPr>
          <p:cNvGrpSpPr/>
          <p:nvPr/>
        </p:nvGrpSpPr>
        <p:grpSpPr>
          <a:xfrm>
            <a:off x="4349958" y="756044"/>
            <a:ext cx="715161" cy="605813"/>
            <a:chOff x="635402" y="1337615"/>
            <a:chExt cx="715161" cy="605813"/>
          </a:xfrm>
        </p:grpSpPr>
        <p:sp>
          <p:nvSpPr>
            <p:cNvPr id="177" name="矩形 176">
              <a:extLst>
                <a:ext uri="{FF2B5EF4-FFF2-40B4-BE49-F238E27FC236}">
                  <a16:creationId xmlns:a16="http://schemas.microsoft.com/office/drawing/2014/main" id="{46973DD6-6DCC-40CC-91A0-61F94845BE0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8" name="文字方塊 177">
                  <a:extLst>
                    <a:ext uri="{FF2B5EF4-FFF2-40B4-BE49-F238E27FC236}">
                      <a16:creationId xmlns:a16="http://schemas.microsoft.com/office/drawing/2014/main" id="{55279803-A406-401B-B21E-523EB4209FF1}"/>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78" name="文字方塊 177">
                  <a:extLst>
                    <a:ext uri="{FF2B5EF4-FFF2-40B4-BE49-F238E27FC236}">
                      <a16:creationId xmlns:a16="http://schemas.microsoft.com/office/drawing/2014/main" id="{55279803-A406-401B-B21E-523EB4209FF1}"/>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2"/>
                  <a:stretch>
                    <a:fillRect/>
                  </a:stretch>
                </a:blipFill>
              </p:spPr>
              <p:txBody>
                <a:bodyPr/>
                <a:lstStyle/>
                <a:p>
                  <a:r>
                    <a:rPr lang="zh-TW" altLang="en-US">
                      <a:noFill/>
                    </a:rPr>
                    <a:t> </a:t>
                  </a:r>
                </a:p>
              </p:txBody>
            </p:sp>
          </mc:Fallback>
        </mc:AlternateContent>
      </p:grpSp>
      <p:grpSp>
        <p:nvGrpSpPr>
          <p:cNvPr id="102" name="群組 101">
            <a:extLst>
              <a:ext uri="{FF2B5EF4-FFF2-40B4-BE49-F238E27FC236}">
                <a16:creationId xmlns:a16="http://schemas.microsoft.com/office/drawing/2014/main" id="{DDB94854-EA5E-4CBA-93DE-1752F7B0CD51}"/>
              </a:ext>
            </a:extLst>
          </p:cNvPr>
          <p:cNvGrpSpPr/>
          <p:nvPr/>
        </p:nvGrpSpPr>
        <p:grpSpPr>
          <a:xfrm>
            <a:off x="4349957" y="1422008"/>
            <a:ext cx="715161" cy="605813"/>
            <a:chOff x="635402" y="1337615"/>
            <a:chExt cx="715161" cy="605813"/>
          </a:xfrm>
        </p:grpSpPr>
        <p:sp>
          <p:nvSpPr>
            <p:cNvPr id="103" name="矩形 102">
              <a:extLst>
                <a:ext uri="{FF2B5EF4-FFF2-40B4-BE49-F238E27FC236}">
                  <a16:creationId xmlns:a16="http://schemas.microsoft.com/office/drawing/2014/main" id="{7878276E-BCBE-40E7-A80A-1B1DCC1FDE47}"/>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4" name="文字方塊 103">
                  <a:extLst>
                    <a:ext uri="{FF2B5EF4-FFF2-40B4-BE49-F238E27FC236}">
                      <a16:creationId xmlns:a16="http://schemas.microsoft.com/office/drawing/2014/main" id="{249E86AA-C6CD-4D66-8DE7-F654F26234E8}"/>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04" name="文字方塊 103">
                  <a:extLst>
                    <a:ext uri="{FF2B5EF4-FFF2-40B4-BE49-F238E27FC236}">
                      <a16:creationId xmlns:a16="http://schemas.microsoft.com/office/drawing/2014/main" id="{249E86AA-C6CD-4D66-8DE7-F654F26234E8}"/>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3"/>
                  <a:stretch>
                    <a:fillRect/>
                  </a:stretch>
                </a:blipFill>
              </p:spPr>
              <p:txBody>
                <a:bodyPr/>
                <a:lstStyle/>
                <a:p>
                  <a:r>
                    <a:rPr lang="zh-TW" altLang="en-US">
                      <a:noFill/>
                    </a:rPr>
                    <a:t> </a:t>
                  </a:r>
                </a:p>
              </p:txBody>
            </p:sp>
          </mc:Fallback>
        </mc:AlternateContent>
      </p:grpSp>
      <p:grpSp>
        <p:nvGrpSpPr>
          <p:cNvPr id="112" name="群組 111">
            <a:extLst>
              <a:ext uri="{FF2B5EF4-FFF2-40B4-BE49-F238E27FC236}">
                <a16:creationId xmlns:a16="http://schemas.microsoft.com/office/drawing/2014/main" id="{1482EF19-EE9A-4A14-A8A3-7BA998AB1EE4}"/>
              </a:ext>
            </a:extLst>
          </p:cNvPr>
          <p:cNvGrpSpPr/>
          <p:nvPr/>
        </p:nvGrpSpPr>
        <p:grpSpPr>
          <a:xfrm>
            <a:off x="6216499" y="1067108"/>
            <a:ext cx="715161" cy="605813"/>
            <a:chOff x="635402" y="1337615"/>
            <a:chExt cx="715161" cy="605813"/>
          </a:xfrm>
        </p:grpSpPr>
        <p:sp>
          <p:nvSpPr>
            <p:cNvPr id="128" name="矩形 127">
              <a:extLst>
                <a:ext uri="{FF2B5EF4-FFF2-40B4-BE49-F238E27FC236}">
                  <a16:creationId xmlns:a16="http://schemas.microsoft.com/office/drawing/2014/main" id="{84A5889F-39F0-4928-8D07-07BE346B3189}"/>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9" name="文字方塊 128">
                  <a:extLst>
                    <a:ext uri="{FF2B5EF4-FFF2-40B4-BE49-F238E27FC236}">
                      <a16:creationId xmlns:a16="http://schemas.microsoft.com/office/drawing/2014/main" id="{155CDA8A-7761-408B-93B4-A4B2EE3B3E4C}"/>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29" name="文字方塊 128">
                  <a:extLst>
                    <a:ext uri="{FF2B5EF4-FFF2-40B4-BE49-F238E27FC236}">
                      <a16:creationId xmlns:a16="http://schemas.microsoft.com/office/drawing/2014/main" id="{155CDA8A-7761-408B-93B4-A4B2EE3B3E4C}"/>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4"/>
                  <a:stretch>
                    <a:fillRect/>
                  </a:stretch>
                </a:blipFill>
              </p:spPr>
              <p:txBody>
                <a:bodyPr/>
                <a:lstStyle/>
                <a:p>
                  <a:r>
                    <a:rPr lang="zh-TW" altLang="en-US">
                      <a:noFill/>
                    </a:rPr>
                    <a:t> </a:t>
                  </a:r>
                </a:p>
              </p:txBody>
            </p:sp>
          </mc:Fallback>
        </mc:AlternateContent>
      </p:grpSp>
      <p:cxnSp>
        <p:nvCxnSpPr>
          <p:cNvPr id="130" name="直線單箭頭接點 129">
            <a:extLst>
              <a:ext uri="{FF2B5EF4-FFF2-40B4-BE49-F238E27FC236}">
                <a16:creationId xmlns:a16="http://schemas.microsoft.com/office/drawing/2014/main" id="{FEC2854F-CBFD-47E3-8C1F-4F74562605BB}"/>
              </a:ext>
            </a:extLst>
          </p:cNvPr>
          <p:cNvCxnSpPr>
            <a:cxnSpLocks/>
            <a:endCxn id="129" idx="1"/>
          </p:cNvCxnSpPr>
          <p:nvPr/>
        </p:nvCxnSpPr>
        <p:spPr>
          <a:xfrm>
            <a:off x="5014811" y="1370014"/>
            <a:ext cx="12016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矩形 4">
            <a:extLst>
              <a:ext uri="{FF2B5EF4-FFF2-40B4-BE49-F238E27FC236}">
                <a16:creationId xmlns:a16="http://schemas.microsoft.com/office/drawing/2014/main" id="{9E433444-1C21-469F-A073-E6C6E607D9E8}"/>
              </a:ext>
            </a:extLst>
          </p:cNvPr>
          <p:cNvSpPr/>
          <p:nvPr/>
        </p:nvSpPr>
        <p:spPr>
          <a:xfrm>
            <a:off x="4349957" y="660113"/>
            <a:ext cx="664854" cy="14647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2" name="群組 131">
            <a:extLst>
              <a:ext uri="{FF2B5EF4-FFF2-40B4-BE49-F238E27FC236}">
                <a16:creationId xmlns:a16="http://schemas.microsoft.com/office/drawing/2014/main" id="{042EC140-A9ED-4249-8817-E0359838645F}"/>
              </a:ext>
            </a:extLst>
          </p:cNvPr>
          <p:cNvGrpSpPr/>
          <p:nvPr/>
        </p:nvGrpSpPr>
        <p:grpSpPr>
          <a:xfrm>
            <a:off x="588966" y="1833336"/>
            <a:ext cx="715161" cy="605813"/>
            <a:chOff x="635402" y="1337615"/>
            <a:chExt cx="715161" cy="605813"/>
          </a:xfrm>
        </p:grpSpPr>
        <p:sp>
          <p:nvSpPr>
            <p:cNvPr id="133" name="矩形 132">
              <a:extLst>
                <a:ext uri="{FF2B5EF4-FFF2-40B4-BE49-F238E27FC236}">
                  <a16:creationId xmlns:a16="http://schemas.microsoft.com/office/drawing/2014/main" id="{4A6DBFC9-33FC-4599-88A5-5915D06F34B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0" name="文字方塊 179">
                  <a:extLst>
                    <a:ext uri="{FF2B5EF4-FFF2-40B4-BE49-F238E27FC236}">
                      <a16:creationId xmlns:a16="http://schemas.microsoft.com/office/drawing/2014/main" id="{F92EA39A-2673-4906-9EA4-A9359A29F970}"/>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80" name="文字方塊 179">
                  <a:extLst>
                    <a:ext uri="{FF2B5EF4-FFF2-40B4-BE49-F238E27FC236}">
                      <a16:creationId xmlns:a16="http://schemas.microsoft.com/office/drawing/2014/main" id="{F92EA39A-2673-4906-9EA4-A9359A29F970}"/>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5"/>
                  <a:stretch>
                    <a:fillRect/>
                  </a:stretch>
                </a:blipFill>
              </p:spPr>
              <p:txBody>
                <a:bodyPr/>
                <a:lstStyle/>
                <a:p>
                  <a:r>
                    <a:rPr lang="zh-TW" altLang="en-US">
                      <a:noFill/>
                    </a:rPr>
                    <a:t> </a:t>
                  </a:r>
                </a:p>
              </p:txBody>
            </p:sp>
          </mc:Fallback>
        </mc:AlternateContent>
      </p:grpSp>
      <p:sp>
        <p:nvSpPr>
          <p:cNvPr id="7" name="文字方塊 6">
            <a:extLst>
              <a:ext uri="{FF2B5EF4-FFF2-40B4-BE49-F238E27FC236}">
                <a16:creationId xmlns:a16="http://schemas.microsoft.com/office/drawing/2014/main" id="{AB53DBF8-9AF0-432E-BD50-E3B75EE0305C}"/>
              </a:ext>
            </a:extLst>
          </p:cNvPr>
          <p:cNvSpPr txBox="1"/>
          <p:nvPr/>
        </p:nvSpPr>
        <p:spPr>
          <a:xfrm>
            <a:off x="1192339" y="1877219"/>
            <a:ext cx="427611"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C9415197-8472-438D-879E-9BB2713E7CBC}"/>
                  </a:ext>
                </a:extLst>
              </p:cNvPr>
              <p:cNvSpPr/>
              <p:nvPr/>
            </p:nvSpPr>
            <p:spPr>
              <a:xfrm>
                <a:off x="1591926" y="1794406"/>
                <a:ext cx="1415745" cy="7104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𝑂</m:t>
                          </m:r>
                        </m:sup>
                      </m:sSup>
                    </m:oMath>
                  </m:oMathPara>
                </a14:m>
                <a:endParaRPr lang="zh-TW" altLang="en-US" sz="2400" dirty="0"/>
              </a:p>
            </p:txBody>
          </p:sp>
        </mc:Choice>
        <mc:Fallback xmlns="">
          <p:sp>
            <p:nvSpPr>
              <p:cNvPr id="8" name="矩形 7">
                <a:extLst>
                  <a:ext uri="{FF2B5EF4-FFF2-40B4-BE49-F238E27FC236}">
                    <a16:creationId xmlns:a16="http://schemas.microsoft.com/office/drawing/2014/main" id="{C9415197-8472-438D-879E-9BB2713E7CBC}"/>
                  </a:ext>
                </a:extLst>
              </p:cNvPr>
              <p:cNvSpPr>
                <a:spLocks noRot="1" noChangeAspect="1" noMove="1" noResize="1" noEditPoints="1" noAdjustHandles="1" noChangeArrowheads="1" noChangeShapeType="1" noTextEdit="1"/>
              </p:cNvSpPr>
              <p:nvPr/>
            </p:nvSpPr>
            <p:spPr>
              <a:xfrm>
                <a:off x="1591926" y="1794406"/>
                <a:ext cx="1415745" cy="710493"/>
              </a:xfrm>
              <a:prstGeom prst="rect">
                <a:avLst/>
              </a:prstGeom>
              <a:blipFill>
                <a:blip r:embed="rId26"/>
                <a:stretch>
                  <a:fillRect/>
                </a:stretch>
              </a:blipFill>
            </p:spPr>
            <p:txBody>
              <a:bodyPr/>
              <a:lstStyle/>
              <a:p>
                <a:r>
                  <a:rPr lang="zh-TW" altLang="en-US">
                    <a:noFill/>
                  </a:rPr>
                  <a:t> </a:t>
                </a:r>
              </a:p>
            </p:txBody>
          </p:sp>
        </mc:Fallback>
      </mc:AlternateContent>
      <p:grpSp>
        <p:nvGrpSpPr>
          <p:cNvPr id="9" name="群組 8">
            <a:extLst>
              <a:ext uri="{FF2B5EF4-FFF2-40B4-BE49-F238E27FC236}">
                <a16:creationId xmlns:a16="http://schemas.microsoft.com/office/drawing/2014/main" id="{903BC6F5-B6F9-45F0-802A-B3574E2BE3B7}"/>
              </a:ext>
            </a:extLst>
          </p:cNvPr>
          <p:cNvGrpSpPr/>
          <p:nvPr/>
        </p:nvGrpSpPr>
        <p:grpSpPr>
          <a:xfrm>
            <a:off x="2991197" y="1541335"/>
            <a:ext cx="715162" cy="1271777"/>
            <a:chOff x="2942081" y="1373762"/>
            <a:chExt cx="715162" cy="1271777"/>
          </a:xfrm>
        </p:grpSpPr>
        <p:grpSp>
          <p:nvGrpSpPr>
            <p:cNvPr id="181" name="群組 180">
              <a:extLst>
                <a:ext uri="{FF2B5EF4-FFF2-40B4-BE49-F238E27FC236}">
                  <a16:creationId xmlns:a16="http://schemas.microsoft.com/office/drawing/2014/main" id="{75696754-E78E-4274-BBD1-CADCBDAB1EBA}"/>
                </a:ext>
              </a:extLst>
            </p:cNvPr>
            <p:cNvGrpSpPr/>
            <p:nvPr/>
          </p:nvGrpSpPr>
          <p:grpSpPr>
            <a:xfrm>
              <a:off x="2942082" y="1373762"/>
              <a:ext cx="715161" cy="605813"/>
              <a:chOff x="635402" y="1337615"/>
              <a:chExt cx="715161" cy="605813"/>
            </a:xfrm>
          </p:grpSpPr>
          <p:sp>
            <p:nvSpPr>
              <p:cNvPr id="182" name="矩形 181">
                <a:extLst>
                  <a:ext uri="{FF2B5EF4-FFF2-40B4-BE49-F238E27FC236}">
                    <a16:creationId xmlns:a16="http://schemas.microsoft.com/office/drawing/2014/main" id="{71775892-5E04-4092-B5CC-3572C33690DA}"/>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3" name="文字方塊 182">
                    <a:extLst>
                      <a:ext uri="{FF2B5EF4-FFF2-40B4-BE49-F238E27FC236}">
                        <a16:creationId xmlns:a16="http://schemas.microsoft.com/office/drawing/2014/main" id="{F992FCBD-7E73-4DD5-A3DB-0B45971751F3}"/>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83" name="文字方塊 182">
                    <a:extLst>
                      <a:ext uri="{FF2B5EF4-FFF2-40B4-BE49-F238E27FC236}">
                        <a16:creationId xmlns:a16="http://schemas.microsoft.com/office/drawing/2014/main" id="{F992FCBD-7E73-4DD5-A3DB-0B45971751F3}"/>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7"/>
                    <a:stretch>
                      <a:fillRect/>
                    </a:stretch>
                  </a:blipFill>
                </p:spPr>
                <p:txBody>
                  <a:bodyPr/>
                  <a:lstStyle/>
                  <a:p>
                    <a:r>
                      <a:rPr lang="zh-TW" altLang="en-US">
                        <a:noFill/>
                      </a:rPr>
                      <a:t> </a:t>
                    </a:r>
                  </a:p>
                </p:txBody>
              </p:sp>
            </mc:Fallback>
          </mc:AlternateContent>
        </p:grpSp>
        <p:grpSp>
          <p:nvGrpSpPr>
            <p:cNvPr id="184" name="群組 183">
              <a:extLst>
                <a:ext uri="{FF2B5EF4-FFF2-40B4-BE49-F238E27FC236}">
                  <a16:creationId xmlns:a16="http://schemas.microsoft.com/office/drawing/2014/main" id="{91B1154F-5B4A-41DC-868B-DE80C1786624}"/>
                </a:ext>
              </a:extLst>
            </p:cNvPr>
            <p:cNvGrpSpPr/>
            <p:nvPr/>
          </p:nvGrpSpPr>
          <p:grpSpPr>
            <a:xfrm>
              <a:off x="2942081" y="2039726"/>
              <a:ext cx="715161" cy="605813"/>
              <a:chOff x="635402" y="1337615"/>
              <a:chExt cx="715161" cy="605813"/>
            </a:xfrm>
          </p:grpSpPr>
          <p:sp>
            <p:nvSpPr>
              <p:cNvPr id="185" name="矩形 184">
                <a:extLst>
                  <a:ext uri="{FF2B5EF4-FFF2-40B4-BE49-F238E27FC236}">
                    <a16:creationId xmlns:a16="http://schemas.microsoft.com/office/drawing/2014/main" id="{DEDA2056-72C7-4AC3-9C8E-0362F6ADED28}"/>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86" name="文字方塊 185">
                    <a:extLst>
                      <a:ext uri="{FF2B5EF4-FFF2-40B4-BE49-F238E27FC236}">
                        <a16:creationId xmlns:a16="http://schemas.microsoft.com/office/drawing/2014/main" id="{1527409F-BFAA-4D86-BCC8-5B6EC320B76E}"/>
                      </a:ext>
                    </a:extLst>
                  </p:cNvPr>
                  <p:cNvSpPr txBox="1"/>
                  <p:nvPr/>
                </p:nvSpPr>
                <p:spPr>
                  <a:xfrm>
                    <a:off x="635402" y="141713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𝑖</m:t>
                              </m:r>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86" name="文字方塊 185">
                    <a:extLst>
                      <a:ext uri="{FF2B5EF4-FFF2-40B4-BE49-F238E27FC236}">
                        <a16:creationId xmlns:a16="http://schemas.microsoft.com/office/drawing/2014/main" id="{1527409F-BFAA-4D86-BCC8-5B6EC320B76E}"/>
                      </a:ext>
                    </a:extLst>
                  </p:cNvPr>
                  <p:cNvSpPr txBox="1">
                    <a:spLocks noRot="1" noChangeAspect="1" noMove="1" noResize="1" noEditPoints="1" noAdjustHandles="1" noChangeArrowheads="1" noChangeShapeType="1" noTextEdit="1"/>
                  </p:cNvSpPr>
                  <p:nvPr/>
                </p:nvSpPr>
                <p:spPr>
                  <a:xfrm>
                    <a:off x="635402" y="1417137"/>
                    <a:ext cx="715161" cy="473591"/>
                  </a:xfrm>
                  <a:prstGeom prst="rect">
                    <a:avLst/>
                  </a:prstGeom>
                  <a:blipFill>
                    <a:blip r:embed="rId28"/>
                    <a:stretch>
                      <a:fillRect/>
                    </a:stretch>
                  </a:blipFill>
                </p:spPr>
                <p:txBody>
                  <a:bodyPr/>
                  <a:lstStyle/>
                  <a:p>
                    <a:r>
                      <a:rPr lang="zh-TW" altLang="en-US">
                        <a:noFill/>
                      </a:rPr>
                      <a:t> </a:t>
                    </a:r>
                  </a:p>
                </p:txBody>
              </p:sp>
            </mc:Fallback>
          </mc:AlternateContent>
        </p:grpSp>
      </p:grpSp>
      <p:sp>
        <p:nvSpPr>
          <p:cNvPr id="188" name="矩形 187">
            <a:extLst>
              <a:ext uri="{FF2B5EF4-FFF2-40B4-BE49-F238E27FC236}">
                <a16:creationId xmlns:a16="http://schemas.microsoft.com/office/drawing/2014/main" id="{10F74109-C27C-410E-9CCF-02A94A0B38E5}"/>
              </a:ext>
            </a:extLst>
          </p:cNvPr>
          <p:cNvSpPr/>
          <p:nvPr/>
        </p:nvSpPr>
        <p:spPr>
          <a:xfrm>
            <a:off x="375417" y="1328987"/>
            <a:ext cx="3470446" cy="166306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1">
            <a:extLst>
              <a:ext uri="{FF2B5EF4-FFF2-40B4-BE49-F238E27FC236}">
                <a16:creationId xmlns:a16="http://schemas.microsoft.com/office/drawing/2014/main" id="{E5503E77-6214-D553-0776-1F55100924AC}"/>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6456761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8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78E90-E13E-E049-BAC3-2625C8408B1B}"/>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6" name="Rectangle 5">
            <a:extLst>
              <a:ext uri="{FF2B5EF4-FFF2-40B4-BE49-F238E27FC236}">
                <a16:creationId xmlns:a16="http://schemas.microsoft.com/office/drawing/2014/main" id="{E9FE8E78-2B0E-FAB7-CBD2-3E1477A5C491}"/>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標題 1">
            <a:extLst>
              <a:ext uri="{FF2B5EF4-FFF2-40B4-BE49-F238E27FC236}">
                <a16:creationId xmlns:a16="http://schemas.microsoft.com/office/drawing/2014/main" id="{4B7FAEBA-ACE6-4DA9-B05D-A24B9CE6E7C6}"/>
              </a:ext>
            </a:extLst>
          </p:cNvPr>
          <p:cNvSpPr>
            <a:spLocks noGrp="1"/>
          </p:cNvSpPr>
          <p:nvPr>
            <p:ph type="title"/>
          </p:nvPr>
        </p:nvSpPr>
        <p:spPr/>
        <p:txBody>
          <a:bodyPr/>
          <a:lstStyle/>
          <a:p>
            <a:r>
              <a:rPr lang="en-US" altLang="zh-TW" dirty="0"/>
              <a:t>Positional Encoding </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49A8B7FC-4077-425E-8442-D6477FE18CE3}"/>
                  </a:ext>
                </a:extLst>
              </p:cNvPr>
              <p:cNvSpPr>
                <a:spLocks noGrp="1"/>
              </p:cNvSpPr>
              <p:nvPr>
                <p:ph idx="1"/>
              </p:nvPr>
            </p:nvSpPr>
            <p:spPr>
              <a:xfrm>
                <a:off x="577857" y="1064685"/>
                <a:ext cx="6115589" cy="4351338"/>
              </a:xfrm>
            </p:spPr>
            <p:txBody>
              <a:bodyPr>
                <a:normAutofit/>
              </a:bodyPr>
              <a:lstStyle/>
              <a:p>
                <a:r>
                  <a:rPr lang="en-US" altLang="zh-TW" sz="2400" dirty="0"/>
                  <a:t>No position information in self-attention.</a:t>
                </a:r>
              </a:p>
              <a:p>
                <a:r>
                  <a:rPr lang="en-US" altLang="zh-TW" sz="2400" dirty="0"/>
                  <a:t>Each position has a unique positional vector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𝑒</m:t>
                        </m:r>
                      </m:e>
                      <m:sup>
                        <m:r>
                          <a:rPr lang="en-US" altLang="zh-TW" sz="2400" i="1">
                            <a:latin typeface="Cambria Math" panose="02040503050406030204" pitchFamily="18" charset="0"/>
                          </a:rPr>
                          <m:t>𝑖</m:t>
                        </m:r>
                      </m:sup>
                    </m:sSup>
                  </m:oMath>
                </a14:m>
                <a:r>
                  <a:rPr lang="en-US" altLang="zh-TW" sz="2400" dirty="0"/>
                  <a:t> (not learned from data)</a:t>
                </a:r>
              </a:p>
              <a:p>
                <a:r>
                  <a:rPr lang="en-US" altLang="zh-TW" sz="2400" dirty="0"/>
                  <a:t>Idea: Append each </a:t>
                </a:r>
                <a14:m>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𝑖</m:t>
                        </m:r>
                      </m:sup>
                    </m:sSup>
                  </m:oMath>
                </a14:m>
                <a:r>
                  <a:rPr lang="zh-TW" altLang="en-US" sz="2400" dirty="0"/>
                  <a:t> </a:t>
                </a:r>
                <a:r>
                  <a:rPr lang="de-DE" altLang="zh-TW" sz="2400" dirty="0" err="1"/>
                  <a:t>is</a:t>
                </a:r>
                <a:r>
                  <a:rPr lang="de-DE" altLang="zh-TW" sz="2400" dirty="0"/>
                  <a:t> </a:t>
                </a:r>
                <a:r>
                  <a:rPr lang="en-US" altLang="zh-TW" sz="2400" dirty="0"/>
                  <a:t>with a one-hot vector </a:t>
                </a:r>
                <a14:m>
                  <m:oMath xmlns:m="http://schemas.openxmlformats.org/officeDocument/2006/math">
                    <m:sSup>
                      <m:sSupPr>
                        <m:ctrlPr>
                          <a:rPr lang="en-US" altLang="zh-TW" sz="2400" i="1">
                            <a:latin typeface="Cambria Math" panose="02040503050406030204" pitchFamily="18" charset="0"/>
                          </a:rPr>
                        </m:ctrlPr>
                      </m:sSupPr>
                      <m:e>
                        <m:r>
                          <a:rPr lang="en-US" altLang="zh-TW" sz="2400" b="0" i="1" smtClean="0">
                            <a:latin typeface="Cambria Math" panose="02040503050406030204" pitchFamily="18" charset="0"/>
                          </a:rPr>
                          <m:t>𝑝</m:t>
                        </m:r>
                      </m:e>
                      <m:sup>
                        <m:r>
                          <a:rPr lang="en-US" altLang="zh-TW" sz="2400" i="1">
                            <a:latin typeface="Cambria Math" panose="02040503050406030204" pitchFamily="18" charset="0"/>
                          </a:rPr>
                          <m:t>𝑖</m:t>
                        </m:r>
                      </m:sup>
                    </m:sSup>
                  </m:oMath>
                </a14:m>
                <a:endParaRPr lang="zh-TW" altLang="en-US" sz="2400" dirty="0"/>
              </a:p>
              <a:p>
                <a:endParaRPr lang="zh-TW" altLang="en-US" sz="2400" dirty="0"/>
              </a:p>
            </p:txBody>
          </p:sp>
        </mc:Choice>
        <mc:Fallback xmlns="">
          <p:sp>
            <p:nvSpPr>
              <p:cNvPr id="3" name="內容版面配置區 2">
                <a:extLst>
                  <a:ext uri="{FF2B5EF4-FFF2-40B4-BE49-F238E27FC236}">
                    <a16:creationId xmlns:a16="http://schemas.microsoft.com/office/drawing/2014/main" id="{49A8B7FC-4077-425E-8442-D6477FE18CE3}"/>
                  </a:ext>
                </a:extLst>
              </p:cNvPr>
              <p:cNvSpPr>
                <a:spLocks noGrp="1" noRot="1" noChangeAspect="1" noMove="1" noResize="1" noEditPoints="1" noAdjustHandles="1" noChangeArrowheads="1" noChangeShapeType="1" noTextEdit="1"/>
              </p:cNvSpPr>
              <p:nvPr>
                <p:ph idx="1"/>
              </p:nvPr>
            </p:nvSpPr>
            <p:spPr>
              <a:xfrm>
                <a:off x="577857" y="1064685"/>
                <a:ext cx="6115589" cy="4351338"/>
              </a:xfrm>
              <a:blipFill>
                <a:blip r:embed="rId3"/>
                <a:stretch>
                  <a:fillRect l="-1656" t="-1166" r="-2484"/>
                </a:stretch>
              </a:blipFill>
            </p:spPr>
            <p:txBody>
              <a:bodyPr/>
              <a:lstStyle/>
              <a:p>
                <a:r>
                  <a:rPr lang="en-DE">
                    <a:noFill/>
                  </a:rPr>
                  <a:t> </a:t>
                </a:r>
              </a:p>
            </p:txBody>
          </p:sp>
        </mc:Fallback>
      </mc:AlternateContent>
      <p:sp>
        <p:nvSpPr>
          <p:cNvPr id="85" name="矩形 84">
            <a:extLst>
              <a:ext uri="{FF2B5EF4-FFF2-40B4-BE49-F238E27FC236}">
                <a16:creationId xmlns:a16="http://schemas.microsoft.com/office/drawing/2014/main" id="{60E065B5-170C-4C2E-B80C-521A72F8D008}"/>
              </a:ext>
            </a:extLst>
          </p:cNvPr>
          <p:cNvSpPr/>
          <p:nvPr/>
        </p:nvSpPr>
        <p:spPr>
          <a:xfrm>
            <a:off x="7599675" y="1379186"/>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86" name="矩形 85">
            <a:extLst>
              <a:ext uri="{FF2B5EF4-FFF2-40B4-BE49-F238E27FC236}">
                <a16:creationId xmlns:a16="http://schemas.microsoft.com/office/drawing/2014/main" id="{3B33503E-D298-4F85-9811-F6429793A0F0}"/>
              </a:ext>
            </a:extLst>
          </p:cNvPr>
          <p:cNvSpPr/>
          <p:nvPr/>
        </p:nvSpPr>
        <p:spPr>
          <a:xfrm>
            <a:off x="7628702" y="2382920"/>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cxnSp>
        <p:nvCxnSpPr>
          <p:cNvPr id="87" name="直線單箭頭接點 86">
            <a:extLst>
              <a:ext uri="{FF2B5EF4-FFF2-40B4-BE49-F238E27FC236}">
                <a16:creationId xmlns:a16="http://schemas.microsoft.com/office/drawing/2014/main" id="{806CE855-D0E9-4CB6-BA49-390610756CC1}"/>
              </a:ext>
            </a:extLst>
          </p:cNvPr>
          <p:cNvCxnSpPr/>
          <p:nvPr/>
        </p:nvCxnSpPr>
        <p:spPr>
          <a:xfrm flipV="1">
            <a:off x="7848426" y="2017366"/>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文字方塊 87">
                <a:extLst>
                  <a:ext uri="{FF2B5EF4-FFF2-40B4-BE49-F238E27FC236}">
                    <a16:creationId xmlns:a16="http://schemas.microsoft.com/office/drawing/2014/main" id="{F32298CF-C7E4-4D97-A419-FFF0739AF3D5}"/>
                  </a:ext>
                </a:extLst>
              </p:cNvPr>
              <p:cNvSpPr txBox="1"/>
              <p:nvPr/>
            </p:nvSpPr>
            <p:spPr>
              <a:xfrm>
                <a:off x="7521837" y="2453342"/>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F32298CF-C7E4-4D97-A419-FFF0739AF3D5}"/>
                  </a:ext>
                </a:extLst>
              </p:cNvPr>
              <p:cNvSpPr txBox="1">
                <a:spLocks noRot="1" noChangeAspect="1" noMove="1" noResize="1" noEditPoints="1" noAdjustHandles="1" noChangeArrowheads="1" noChangeShapeType="1" noTextEdit="1"/>
              </p:cNvSpPr>
              <p:nvPr/>
            </p:nvSpPr>
            <p:spPr>
              <a:xfrm>
                <a:off x="7521837" y="2453342"/>
                <a:ext cx="715161" cy="473591"/>
              </a:xfrm>
              <a:prstGeom prst="rect">
                <a:avLst/>
              </a:prstGeom>
              <a:blipFill>
                <a:blip r:embed="rId4"/>
                <a:stretch>
                  <a:fillRect/>
                </a:stretch>
              </a:blipFill>
            </p:spPr>
            <p:txBody>
              <a:bodyPr/>
              <a:lstStyle/>
              <a:p>
                <a:r>
                  <a:rPr lang="zh-TW" altLang="en-US">
                    <a:noFill/>
                  </a:rPr>
                  <a:t> </a:t>
                </a:r>
              </a:p>
            </p:txBody>
          </p:sp>
        </mc:Fallback>
      </mc:AlternateContent>
      <p:grpSp>
        <p:nvGrpSpPr>
          <p:cNvPr id="73" name="群組 72">
            <a:extLst>
              <a:ext uri="{FF2B5EF4-FFF2-40B4-BE49-F238E27FC236}">
                <a16:creationId xmlns:a16="http://schemas.microsoft.com/office/drawing/2014/main" id="{2B40011F-DFFF-403E-B0F9-A7CEDBA066AE}"/>
              </a:ext>
            </a:extLst>
          </p:cNvPr>
          <p:cNvGrpSpPr/>
          <p:nvPr/>
        </p:nvGrpSpPr>
        <p:grpSpPr>
          <a:xfrm>
            <a:off x="6935316" y="301022"/>
            <a:ext cx="1839368" cy="1052823"/>
            <a:chOff x="401919" y="3795863"/>
            <a:chExt cx="1839368" cy="1052823"/>
          </a:xfrm>
        </p:grpSpPr>
        <p:sp>
          <p:nvSpPr>
            <p:cNvPr id="75" name="矩形 74">
              <a:extLst>
                <a:ext uri="{FF2B5EF4-FFF2-40B4-BE49-F238E27FC236}">
                  <a16:creationId xmlns:a16="http://schemas.microsoft.com/office/drawing/2014/main" id="{6A55BB47-268D-4F74-BE1C-CF3439137706}"/>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001FF3C7-826C-4C78-8FB9-C1688C25281F}"/>
                    </a:ext>
                  </a:extLst>
                </p:cNvPr>
                <p:cNvSpPr txBox="1"/>
                <p:nvPr/>
              </p:nvSpPr>
              <p:spPr>
                <a:xfrm>
                  <a:off x="1526126" y="383340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6" name="文字方塊 75">
                  <a:extLst>
                    <a:ext uri="{FF2B5EF4-FFF2-40B4-BE49-F238E27FC236}">
                      <a16:creationId xmlns:a16="http://schemas.microsoft.com/office/drawing/2014/main" id="{001FF3C7-826C-4C78-8FB9-C1688C25281F}"/>
                    </a:ext>
                  </a:extLst>
                </p:cNvPr>
                <p:cNvSpPr txBox="1">
                  <a:spLocks noRot="1" noChangeAspect="1" noMove="1" noResize="1" noEditPoints="1" noAdjustHandles="1" noChangeArrowheads="1" noChangeShapeType="1" noTextEdit="1"/>
                </p:cNvSpPr>
                <p:nvPr/>
              </p:nvSpPr>
              <p:spPr>
                <a:xfrm>
                  <a:off x="1526126" y="3833406"/>
                  <a:ext cx="715161" cy="473591"/>
                </a:xfrm>
                <a:prstGeom prst="rect">
                  <a:avLst/>
                </a:prstGeom>
                <a:blipFill>
                  <a:blip r:embed="rId5"/>
                  <a:stretch>
                    <a:fillRect/>
                  </a:stretch>
                </a:blipFill>
              </p:spPr>
              <p:txBody>
                <a:bodyPr/>
                <a:lstStyle/>
                <a:p>
                  <a:r>
                    <a:rPr lang="zh-TW" altLang="en-US">
                      <a:noFill/>
                    </a:rPr>
                    <a:t> </a:t>
                  </a:r>
                </a:p>
              </p:txBody>
            </p:sp>
          </mc:Fallback>
        </mc:AlternateContent>
        <p:sp>
          <p:nvSpPr>
            <p:cNvPr id="77" name="矩形 76">
              <a:extLst>
                <a:ext uri="{FF2B5EF4-FFF2-40B4-BE49-F238E27FC236}">
                  <a16:creationId xmlns:a16="http://schemas.microsoft.com/office/drawing/2014/main" id="{ECD7207E-EAD5-486B-80AB-AC7FA11778D3}"/>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78" name="文字方塊 77">
                  <a:extLst>
                    <a:ext uri="{FF2B5EF4-FFF2-40B4-BE49-F238E27FC236}">
                      <a16:creationId xmlns:a16="http://schemas.microsoft.com/office/drawing/2014/main" id="{ABC151D6-1989-482C-AE0E-A587311965AC}"/>
                    </a:ext>
                  </a:extLst>
                </p:cNvPr>
                <p:cNvSpPr txBox="1"/>
                <p:nvPr/>
              </p:nvSpPr>
              <p:spPr>
                <a:xfrm>
                  <a:off x="964022" y="384368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8" name="文字方塊 77">
                  <a:extLst>
                    <a:ext uri="{FF2B5EF4-FFF2-40B4-BE49-F238E27FC236}">
                      <a16:creationId xmlns:a16="http://schemas.microsoft.com/office/drawing/2014/main" id="{ABC151D6-1989-482C-AE0E-A587311965AC}"/>
                    </a:ext>
                  </a:extLst>
                </p:cNvPr>
                <p:cNvSpPr txBox="1">
                  <a:spLocks noRot="1" noChangeAspect="1" noMove="1" noResize="1" noEditPoints="1" noAdjustHandles="1" noChangeArrowheads="1" noChangeShapeType="1" noTextEdit="1"/>
                </p:cNvSpPr>
                <p:nvPr/>
              </p:nvSpPr>
              <p:spPr>
                <a:xfrm>
                  <a:off x="964022" y="3843680"/>
                  <a:ext cx="715161" cy="473591"/>
                </a:xfrm>
                <a:prstGeom prst="rect">
                  <a:avLst/>
                </a:prstGeom>
                <a:blipFill>
                  <a:blip r:embed="rId6"/>
                  <a:stretch>
                    <a:fillRect/>
                  </a:stretch>
                </a:blipFill>
              </p:spPr>
              <p:txBody>
                <a:bodyPr/>
                <a:lstStyle/>
                <a:p>
                  <a:r>
                    <a:rPr lang="zh-TW" altLang="en-US">
                      <a:noFill/>
                    </a:rPr>
                    <a:t> </a:t>
                  </a:r>
                </a:p>
              </p:txBody>
            </p:sp>
          </mc:Fallback>
        </mc:AlternateContent>
        <p:sp>
          <p:nvSpPr>
            <p:cNvPr id="79" name="矩形 78">
              <a:extLst>
                <a:ext uri="{FF2B5EF4-FFF2-40B4-BE49-F238E27FC236}">
                  <a16:creationId xmlns:a16="http://schemas.microsoft.com/office/drawing/2014/main" id="{F89CD16C-558A-46C4-95A6-9FB716CA5A2A}"/>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0" name="文字方塊 79">
                  <a:extLst>
                    <a:ext uri="{FF2B5EF4-FFF2-40B4-BE49-F238E27FC236}">
                      <a16:creationId xmlns:a16="http://schemas.microsoft.com/office/drawing/2014/main" id="{4F10F7AC-9D0D-4B05-9920-47669D5BD2AD}"/>
                    </a:ext>
                  </a:extLst>
                </p:cNvPr>
                <p:cNvSpPr txBox="1"/>
                <p:nvPr/>
              </p:nvSpPr>
              <p:spPr>
                <a:xfrm>
                  <a:off x="401919" y="384368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80" name="文字方塊 79">
                  <a:extLst>
                    <a:ext uri="{FF2B5EF4-FFF2-40B4-BE49-F238E27FC236}">
                      <a16:creationId xmlns:a16="http://schemas.microsoft.com/office/drawing/2014/main" id="{4F10F7AC-9D0D-4B05-9920-47669D5BD2AD}"/>
                    </a:ext>
                  </a:extLst>
                </p:cNvPr>
                <p:cNvSpPr txBox="1">
                  <a:spLocks noRot="1" noChangeAspect="1" noMove="1" noResize="1" noEditPoints="1" noAdjustHandles="1" noChangeArrowheads="1" noChangeShapeType="1" noTextEdit="1"/>
                </p:cNvSpPr>
                <p:nvPr/>
              </p:nvSpPr>
              <p:spPr>
                <a:xfrm>
                  <a:off x="401919" y="3843680"/>
                  <a:ext cx="715161" cy="473591"/>
                </a:xfrm>
                <a:prstGeom prst="rect">
                  <a:avLst/>
                </a:prstGeom>
                <a:blipFill>
                  <a:blip r:embed="rId7"/>
                  <a:stretch>
                    <a:fillRect b="-10256"/>
                  </a:stretch>
                </a:blipFill>
              </p:spPr>
              <p:txBody>
                <a:bodyPr/>
                <a:lstStyle/>
                <a:p>
                  <a:r>
                    <a:rPr lang="zh-TW" altLang="en-US">
                      <a:noFill/>
                    </a:rPr>
                    <a:t> </a:t>
                  </a:r>
                </a:p>
              </p:txBody>
            </p:sp>
          </mc:Fallback>
        </mc:AlternateContent>
        <p:cxnSp>
          <p:nvCxnSpPr>
            <p:cNvPr id="81" name="直線單箭頭接點 80">
              <a:extLst>
                <a:ext uri="{FF2B5EF4-FFF2-40B4-BE49-F238E27FC236}">
                  <a16:creationId xmlns:a16="http://schemas.microsoft.com/office/drawing/2014/main" id="{6F4CCC87-B024-4456-9FF4-CE202C85EA49}"/>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695ADC9A-1F96-4CF3-B97E-BA49DC5D19F6}"/>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76807AE-8CFC-46E7-ADF7-DB78860768AF}"/>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2699F9AA-3D8C-4749-82E9-DA2CD7652B3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B603BF97-6E87-49E5-93F8-CA594AB3DC63}"/>
                  </a:ext>
                </a:extLst>
              </p:cNvPr>
              <p:cNvSpPr txBox="1"/>
              <p:nvPr/>
            </p:nvSpPr>
            <p:spPr>
              <a:xfrm>
                <a:off x="7507200" y="144759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74" name="文字方塊 73">
                <a:extLst>
                  <a:ext uri="{FF2B5EF4-FFF2-40B4-BE49-F238E27FC236}">
                    <a16:creationId xmlns:a16="http://schemas.microsoft.com/office/drawing/2014/main" id="{B603BF97-6E87-49E5-93F8-CA594AB3DC63}"/>
                  </a:ext>
                </a:extLst>
              </p:cNvPr>
              <p:cNvSpPr txBox="1">
                <a:spLocks noRot="1" noChangeAspect="1" noMove="1" noResize="1" noEditPoints="1" noAdjustHandles="1" noChangeArrowheads="1" noChangeShapeType="1" noTextEdit="1"/>
              </p:cNvSpPr>
              <p:nvPr/>
            </p:nvSpPr>
            <p:spPr>
              <a:xfrm>
                <a:off x="7507200" y="1447590"/>
                <a:ext cx="715161" cy="473591"/>
              </a:xfrm>
              <a:prstGeom prst="rect">
                <a:avLst/>
              </a:prstGeom>
              <a:blipFill>
                <a:blip r:embed="rId8"/>
                <a:stretch>
                  <a:fillRect/>
                </a:stretch>
              </a:blipFill>
            </p:spPr>
            <p:txBody>
              <a:bodyPr/>
              <a:lstStyle/>
              <a:p>
                <a:r>
                  <a:rPr lang="zh-TW" altLang="en-US">
                    <a:noFill/>
                  </a:rPr>
                  <a:t> </a:t>
                </a:r>
              </a:p>
            </p:txBody>
          </p:sp>
        </mc:Fallback>
      </mc:AlternateContent>
      <p:grpSp>
        <p:nvGrpSpPr>
          <p:cNvPr id="21" name="群組 20">
            <a:extLst>
              <a:ext uri="{FF2B5EF4-FFF2-40B4-BE49-F238E27FC236}">
                <a16:creationId xmlns:a16="http://schemas.microsoft.com/office/drawing/2014/main" id="{936C04CF-2F7F-432D-A010-FB5DCB3855F4}"/>
              </a:ext>
            </a:extLst>
          </p:cNvPr>
          <p:cNvGrpSpPr/>
          <p:nvPr/>
        </p:nvGrpSpPr>
        <p:grpSpPr>
          <a:xfrm>
            <a:off x="6587058" y="1392335"/>
            <a:ext cx="715161" cy="605813"/>
            <a:chOff x="6596954" y="2212974"/>
            <a:chExt cx="715161" cy="605813"/>
          </a:xfrm>
        </p:grpSpPr>
        <p:sp>
          <p:nvSpPr>
            <p:cNvPr id="92" name="矩形 91">
              <a:extLst>
                <a:ext uri="{FF2B5EF4-FFF2-40B4-BE49-F238E27FC236}">
                  <a16:creationId xmlns:a16="http://schemas.microsoft.com/office/drawing/2014/main" id="{952283C5-7E33-45B6-8E6B-F4EA96701D94}"/>
                </a:ext>
              </a:extLst>
            </p:cNvPr>
            <p:cNvSpPr/>
            <p:nvPr/>
          </p:nvSpPr>
          <p:spPr>
            <a:xfrm>
              <a:off x="6714726" y="2212974"/>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9" name="文字方塊 88">
                  <a:extLst>
                    <a:ext uri="{FF2B5EF4-FFF2-40B4-BE49-F238E27FC236}">
                      <a16:creationId xmlns:a16="http://schemas.microsoft.com/office/drawing/2014/main" id="{B6165539-4B4C-44F1-B4A9-A65A3D8CF3EB}"/>
                    </a:ext>
                  </a:extLst>
                </p:cNvPr>
                <p:cNvSpPr txBox="1"/>
                <p:nvPr/>
              </p:nvSpPr>
              <p:spPr>
                <a:xfrm>
                  <a:off x="6596954" y="226582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89" name="文字方塊 88">
                  <a:extLst>
                    <a:ext uri="{FF2B5EF4-FFF2-40B4-BE49-F238E27FC236}">
                      <a16:creationId xmlns:a16="http://schemas.microsoft.com/office/drawing/2014/main" id="{B6165539-4B4C-44F1-B4A9-A65A3D8CF3EB}"/>
                    </a:ext>
                  </a:extLst>
                </p:cNvPr>
                <p:cNvSpPr txBox="1">
                  <a:spLocks noRot="1" noChangeAspect="1" noMove="1" noResize="1" noEditPoints="1" noAdjustHandles="1" noChangeArrowheads="1" noChangeShapeType="1" noTextEdit="1"/>
                </p:cNvSpPr>
                <p:nvPr/>
              </p:nvSpPr>
              <p:spPr>
                <a:xfrm>
                  <a:off x="6596954" y="2265820"/>
                  <a:ext cx="715161" cy="473591"/>
                </a:xfrm>
                <a:prstGeom prst="rect">
                  <a:avLst/>
                </a:prstGeom>
                <a:blipFill>
                  <a:blip r:embed="rId9"/>
                  <a:stretch>
                    <a:fillRect/>
                  </a:stretch>
                </a:blipFill>
              </p:spPr>
              <p:txBody>
                <a:bodyPr/>
                <a:lstStyle/>
                <a:p>
                  <a:r>
                    <a:rPr lang="zh-TW" altLang="en-US">
                      <a:noFill/>
                    </a:rPr>
                    <a:t> </a:t>
                  </a:r>
                </a:p>
              </p:txBody>
            </p:sp>
          </mc:Fallback>
        </mc:AlternateContent>
      </p:grpSp>
      <p:sp>
        <p:nvSpPr>
          <p:cNvPr id="23" name="文字方塊 22">
            <a:extLst>
              <a:ext uri="{FF2B5EF4-FFF2-40B4-BE49-F238E27FC236}">
                <a16:creationId xmlns:a16="http://schemas.microsoft.com/office/drawing/2014/main" id="{17C32B17-0E14-4440-8822-41D84C600640}"/>
              </a:ext>
            </a:extLst>
          </p:cNvPr>
          <p:cNvSpPr txBox="1"/>
          <p:nvPr/>
        </p:nvSpPr>
        <p:spPr>
          <a:xfrm>
            <a:off x="7188346" y="1406102"/>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grpSp>
        <p:nvGrpSpPr>
          <p:cNvPr id="29" name="群組 28">
            <a:extLst>
              <a:ext uri="{FF2B5EF4-FFF2-40B4-BE49-F238E27FC236}">
                <a16:creationId xmlns:a16="http://schemas.microsoft.com/office/drawing/2014/main" id="{45F36913-AA16-463A-BFA7-C0EB35CE0749}"/>
              </a:ext>
            </a:extLst>
          </p:cNvPr>
          <p:cNvGrpSpPr/>
          <p:nvPr/>
        </p:nvGrpSpPr>
        <p:grpSpPr>
          <a:xfrm>
            <a:off x="206393" y="4328391"/>
            <a:ext cx="2622350" cy="2164483"/>
            <a:chOff x="454139" y="4330186"/>
            <a:chExt cx="2622350" cy="2164483"/>
          </a:xfrm>
        </p:grpSpPr>
        <mc:AlternateContent xmlns:mc="http://schemas.openxmlformats.org/markup-compatibility/2006" xmlns:a14="http://schemas.microsoft.com/office/drawing/2010/main">
          <mc:Choice Requires="a14">
            <p:sp>
              <p:nvSpPr>
                <p:cNvPr id="24" name="矩形 23">
                  <a:extLst>
                    <a:ext uri="{FF2B5EF4-FFF2-40B4-BE49-F238E27FC236}">
                      <a16:creationId xmlns:a16="http://schemas.microsoft.com/office/drawing/2014/main" id="{7F348E56-13FB-49C9-8BC4-C650E516BED4}"/>
                    </a:ext>
                  </a:extLst>
                </p:cNvPr>
                <p:cNvSpPr/>
                <p:nvPr/>
              </p:nvSpPr>
              <p:spPr>
                <a:xfrm>
                  <a:off x="454139" y="5033052"/>
                  <a:ext cx="845616"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r>
                          <a:rPr lang="en-US" altLang="zh-TW" sz="2400" b="0" i="1" smtClean="0">
                            <a:latin typeface="Cambria Math" panose="02040503050406030204" pitchFamily="18" charset="0"/>
                          </a:rPr>
                          <m:t>=</m:t>
                        </m:r>
                      </m:oMath>
                    </m:oMathPara>
                  </a14:m>
                  <a:endParaRPr lang="zh-TW" altLang="en-US" sz="2400" dirty="0"/>
                </a:p>
              </p:txBody>
            </p:sp>
          </mc:Choice>
          <mc:Fallback xmlns="">
            <p:sp>
              <p:nvSpPr>
                <p:cNvPr id="24" name="矩形 23">
                  <a:extLst>
                    <a:ext uri="{FF2B5EF4-FFF2-40B4-BE49-F238E27FC236}">
                      <a16:creationId xmlns:a16="http://schemas.microsoft.com/office/drawing/2014/main" id="{7F348E56-13FB-49C9-8BC4-C650E516BED4}"/>
                    </a:ext>
                  </a:extLst>
                </p:cNvPr>
                <p:cNvSpPr>
                  <a:spLocks noRot="1" noChangeAspect="1" noMove="1" noResize="1" noEditPoints="1" noAdjustHandles="1" noChangeArrowheads="1" noChangeShapeType="1" noTextEdit="1"/>
                </p:cNvSpPr>
                <p:nvPr/>
              </p:nvSpPr>
              <p:spPr>
                <a:xfrm>
                  <a:off x="454139" y="5033052"/>
                  <a:ext cx="845616" cy="473591"/>
                </a:xfrm>
                <a:prstGeom prst="rect">
                  <a:avLst/>
                </a:prstGeom>
                <a:blipFill>
                  <a:blip r:embed="rId10"/>
                  <a:stretch>
                    <a:fillRect b="-10256"/>
                  </a:stretch>
                </a:blipFill>
              </p:spPr>
              <p:txBody>
                <a:bodyPr/>
                <a:lstStyle/>
                <a:p>
                  <a:r>
                    <a:rPr lang="zh-TW" altLang="en-US">
                      <a:noFill/>
                    </a:rPr>
                    <a:t> </a:t>
                  </a:r>
                </a:p>
              </p:txBody>
            </p:sp>
          </mc:Fallback>
        </mc:AlternateContent>
        <p:sp>
          <p:nvSpPr>
            <p:cNvPr id="25" name="矩形 24">
              <a:extLst>
                <a:ext uri="{FF2B5EF4-FFF2-40B4-BE49-F238E27FC236}">
                  <a16:creationId xmlns:a16="http://schemas.microsoft.com/office/drawing/2014/main" id="{0E12D52E-A364-4786-9B81-DEB42E6791BB}"/>
                </a:ext>
              </a:extLst>
            </p:cNvPr>
            <p:cNvSpPr/>
            <p:nvPr/>
          </p:nvSpPr>
          <p:spPr>
            <a:xfrm>
              <a:off x="1322559" y="4330186"/>
              <a:ext cx="303414" cy="21256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F2DC81C3-583E-4674-B6ED-920C8CC770DC}"/>
                </a:ext>
              </a:extLst>
            </p:cNvPr>
            <p:cNvSpPr txBox="1"/>
            <p:nvPr/>
          </p:nvSpPr>
          <p:spPr>
            <a:xfrm>
              <a:off x="1322559" y="5410169"/>
              <a:ext cx="427512" cy="461665"/>
            </a:xfrm>
            <a:prstGeom prst="rect">
              <a:avLst/>
            </a:prstGeom>
            <a:noFill/>
          </p:spPr>
          <p:txBody>
            <a:bodyPr wrap="square" rtlCol="0">
              <a:spAutoFit/>
            </a:bodyPr>
            <a:lstStyle/>
            <a:p>
              <a:r>
                <a:rPr lang="en-US" altLang="zh-TW" sz="2400" dirty="0"/>
                <a:t>1</a:t>
              </a:r>
              <a:endParaRPr lang="zh-TW" altLang="en-US" sz="2400" dirty="0"/>
            </a:p>
          </p:txBody>
        </p:sp>
        <p:sp>
          <p:nvSpPr>
            <p:cNvPr id="96" name="文字方塊 95">
              <a:extLst>
                <a:ext uri="{FF2B5EF4-FFF2-40B4-BE49-F238E27FC236}">
                  <a16:creationId xmlns:a16="http://schemas.microsoft.com/office/drawing/2014/main" id="{8D624B34-8CA2-4B56-8C63-26C51806D3D9}"/>
                </a:ext>
              </a:extLst>
            </p:cNvPr>
            <p:cNvSpPr txBox="1"/>
            <p:nvPr/>
          </p:nvSpPr>
          <p:spPr>
            <a:xfrm>
              <a:off x="1322559" y="5044400"/>
              <a:ext cx="427512" cy="461665"/>
            </a:xfrm>
            <a:prstGeom prst="rect">
              <a:avLst/>
            </a:prstGeom>
            <a:noFill/>
          </p:spPr>
          <p:txBody>
            <a:bodyPr wrap="square" rtlCol="0">
              <a:spAutoFit/>
            </a:bodyPr>
            <a:lstStyle/>
            <a:p>
              <a:r>
                <a:rPr lang="en-US" altLang="zh-TW" sz="2400" dirty="0"/>
                <a:t>0</a:t>
              </a:r>
              <a:endParaRPr lang="zh-TW" altLang="en-US" sz="2400" dirty="0"/>
            </a:p>
          </p:txBody>
        </p:sp>
        <p:sp>
          <p:nvSpPr>
            <p:cNvPr id="97" name="文字方塊 96">
              <a:extLst>
                <a:ext uri="{FF2B5EF4-FFF2-40B4-BE49-F238E27FC236}">
                  <a16:creationId xmlns:a16="http://schemas.microsoft.com/office/drawing/2014/main" id="{4D557D60-E255-4CCF-86AB-49444C4D26E0}"/>
                </a:ext>
              </a:extLst>
            </p:cNvPr>
            <p:cNvSpPr txBox="1"/>
            <p:nvPr/>
          </p:nvSpPr>
          <p:spPr>
            <a:xfrm>
              <a:off x="1327440" y="5752960"/>
              <a:ext cx="427512" cy="461665"/>
            </a:xfrm>
            <a:prstGeom prst="rect">
              <a:avLst/>
            </a:prstGeom>
            <a:noFill/>
          </p:spPr>
          <p:txBody>
            <a:bodyPr wrap="square" rtlCol="0">
              <a:spAutoFit/>
            </a:bodyPr>
            <a:lstStyle/>
            <a:p>
              <a:r>
                <a:rPr lang="en-US" altLang="zh-TW" sz="2400" dirty="0"/>
                <a:t>0</a:t>
              </a:r>
              <a:endParaRPr lang="zh-TW" altLang="en-US" sz="2400" dirty="0"/>
            </a:p>
          </p:txBody>
        </p:sp>
        <p:sp>
          <p:nvSpPr>
            <p:cNvPr id="98" name="文字方塊 97">
              <a:extLst>
                <a:ext uri="{FF2B5EF4-FFF2-40B4-BE49-F238E27FC236}">
                  <a16:creationId xmlns:a16="http://schemas.microsoft.com/office/drawing/2014/main" id="{246A6EBB-B0EC-4D7D-9EB4-E9CA1E3E997E}"/>
                </a:ext>
              </a:extLst>
            </p:cNvPr>
            <p:cNvSpPr txBox="1"/>
            <p:nvPr/>
          </p:nvSpPr>
          <p:spPr>
            <a:xfrm rot="5400000">
              <a:off x="1368762" y="6050080"/>
              <a:ext cx="427512" cy="461665"/>
            </a:xfrm>
            <a:prstGeom prst="rect">
              <a:avLst/>
            </a:prstGeom>
            <a:noFill/>
          </p:spPr>
          <p:txBody>
            <a:bodyPr wrap="square" rtlCol="0">
              <a:spAutoFit/>
            </a:bodyPr>
            <a:lstStyle/>
            <a:p>
              <a:r>
                <a:rPr lang="en-US" altLang="zh-TW" sz="2400" dirty="0"/>
                <a:t>…</a:t>
              </a:r>
              <a:endParaRPr lang="zh-TW" altLang="en-US" sz="2400" dirty="0"/>
            </a:p>
          </p:txBody>
        </p:sp>
        <p:sp>
          <p:nvSpPr>
            <p:cNvPr id="99" name="文字方塊 98">
              <a:extLst>
                <a:ext uri="{FF2B5EF4-FFF2-40B4-BE49-F238E27FC236}">
                  <a16:creationId xmlns:a16="http://schemas.microsoft.com/office/drawing/2014/main" id="{B4A1B8FD-83AF-4F59-AD5A-E9ABCF3BB2C3}"/>
                </a:ext>
              </a:extLst>
            </p:cNvPr>
            <p:cNvSpPr txBox="1"/>
            <p:nvPr/>
          </p:nvSpPr>
          <p:spPr>
            <a:xfrm rot="5400000">
              <a:off x="627121" y="5041884"/>
              <a:ext cx="1885061" cy="461665"/>
            </a:xfrm>
            <a:prstGeom prst="rect">
              <a:avLst/>
            </a:prstGeom>
            <a:noFill/>
          </p:spPr>
          <p:txBody>
            <a:bodyPr wrap="square" rtlCol="0">
              <a:spAutoFit/>
            </a:bodyPr>
            <a:lstStyle/>
            <a:p>
              <a:r>
                <a:rPr lang="en-US" altLang="zh-TW" sz="2400" dirty="0"/>
                <a:t>……</a:t>
              </a:r>
              <a:endParaRPr lang="zh-TW" altLang="en-US" sz="2400" dirty="0"/>
            </a:p>
          </p:txBody>
        </p:sp>
        <p:sp>
          <p:nvSpPr>
            <p:cNvPr id="27" name="文字方塊 26">
              <a:extLst>
                <a:ext uri="{FF2B5EF4-FFF2-40B4-BE49-F238E27FC236}">
                  <a16:creationId xmlns:a16="http://schemas.microsoft.com/office/drawing/2014/main" id="{FFD751DF-0544-404B-9424-814C93E84AF2}"/>
                </a:ext>
              </a:extLst>
            </p:cNvPr>
            <p:cNvSpPr txBox="1"/>
            <p:nvPr/>
          </p:nvSpPr>
          <p:spPr>
            <a:xfrm>
              <a:off x="1924582" y="5417959"/>
              <a:ext cx="1151907" cy="461665"/>
            </a:xfrm>
            <a:prstGeom prst="rect">
              <a:avLst/>
            </a:prstGeom>
            <a:noFill/>
          </p:spPr>
          <p:txBody>
            <a:bodyPr wrap="square" rtlCol="0">
              <a:spAutoFit/>
            </a:bodyPr>
            <a:lstStyle/>
            <a:p>
              <a:r>
                <a:rPr lang="en-US" altLang="zh-TW" sz="2400" dirty="0" err="1"/>
                <a:t>i-th</a:t>
              </a:r>
              <a:r>
                <a:rPr lang="en-US" altLang="zh-TW" sz="2400" dirty="0"/>
                <a:t> dim</a:t>
              </a:r>
              <a:endParaRPr lang="zh-TW" altLang="en-US" sz="2400" dirty="0"/>
            </a:p>
          </p:txBody>
        </p:sp>
        <p:sp>
          <p:nvSpPr>
            <p:cNvPr id="28" name="箭號: 向右 27">
              <a:extLst>
                <a:ext uri="{FF2B5EF4-FFF2-40B4-BE49-F238E27FC236}">
                  <a16:creationId xmlns:a16="http://schemas.microsoft.com/office/drawing/2014/main" id="{75F8FD71-01C3-4FBA-B24E-A3E972D7473D}"/>
                </a:ext>
              </a:extLst>
            </p:cNvPr>
            <p:cNvSpPr/>
            <p:nvPr/>
          </p:nvSpPr>
          <p:spPr>
            <a:xfrm flipH="1">
              <a:off x="1650795" y="5499788"/>
              <a:ext cx="320634" cy="30989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53172D70-3F06-428E-9DB4-90FF267C1E17}"/>
              </a:ext>
            </a:extLst>
          </p:cNvPr>
          <p:cNvGrpSpPr/>
          <p:nvPr/>
        </p:nvGrpSpPr>
        <p:grpSpPr>
          <a:xfrm>
            <a:off x="4599522" y="3640384"/>
            <a:ext cx="715161" cy="1725585"/>
            <a:chOff x="4572000" y="4271618"/>
            <a:chExt cx="715161" cy="1725585"/>
          </a:xfrm>
        </p:grpSpPr>
        <p:sp>
          <p:nvSpPr>
            <p:cNvPr id="100" name="矩形 99">
              <a:extLst>
                <a:ext uri="{FF2B5EF4-FFF2-40B4-BE49-F238E27FC236}">
                  <a16:creationId xmlns:a16="http://schemas.microsoft.com/office/drawing/2014/main" id="{EA825B0F-A102-4B47-A327-5D2E5843A78F}"/>
                </a:ext>
              </a:extLst>
            </p:cNvPr>
            <p:cNvSpPr/>
            <p:nvPr/>
          </p:nvSpPr>
          <p:spPr>
            <a:xfrm>
              <a:off x="4668355" y="4271618"/>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1" name="文字方塊 100">
                  <a:extLst>
                    <a:ext uri="{FF2B5EF4-FFF2-40B4-BE49-F238E27FC236}">
                      <a16:creationId xmlns:a16="http://schemas.microsoft.com/office/drawing/2014/main" id="{6B03E468-F6BE-4EE2-A75B-47063B8CB0CA}"/>
                    </a:ext>
                  </a:extLst>
                </p:cNvPr>
                <p:cNvSpPr txBox="1"/>
                <p:nvPr/>
              </p:nvSpPr>
              <p:spPr>
                <a:xfrm>
                  <a:off x="4572000" y="434204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6B03E468-F6BE-4EE2-A75B-47063B8CB0CA}"/>
                    </a:ext>
                  </a:extLst>
                </p:cNvPr>
                <p:cNvSpPr txBox="1">
                  <a:spLocks noRot="1" noChangeAspect="1" noMove="1" noResize="1" noEditPoints="1" noAdjustHandles="1" noChangeArrowheads="1" noChangeShapeType="1" noTextEdit="1"/>
                </p:cNvSpPr>
                <p:nvPr/>
              </p:nvSpPr>
              <p:spPr>
                <a:xfrm>
                  <a:off x="4572000" y="4342040"/>
                  <a:ext cx="715161" cy="473591"/>
                </a:xfrm>
                <a:prstGeom prst="rect">
                  <a:avLst/>
                </a:prstGeom>
                <a:blipFill>
                  <a:blip r:embed="rId11"/>
                  <a:stretch>
                    <a:fillRect/>
                  </a:stretch>
                </a:blipFill>
              </p:spPr>
              <p:txBody>
                <a:bodyPr/>
                <a:lstStyle/>
                <a:p>
                  <a:r>
                    <a:rPr lang="zh-TW" altLang="en-US">
                      <a:noFill/>
                    </a:rPr>
                    <a:t> </a:t>
                  </a:r>
                </a:p>
              </p:txBody>
            </p:sp>
          </mc:Fallback>
        </mc:AlternateContent>
        <p:sp>
          <p:nvSpPr>
            <p:cNvPr id="103" name="矩形 102">
              <a:extLst>
                <a:ext uri="{FF2B5EF4-FFF2-40B4-BE49-F238E27FC236}">
                  <a16:creationId xmlns:a16="http://schemas.microsoft.com/office/drawing/2014/main" id="{E5882A90-A88E-4D19-8B89-814FD7E80777}"/>
                </a:ext>
              </a:extLst>
            </p:cNvPr>
            <p:cNvSpPr/>
            <p:nvPr/>
          </p:nvSpPr>
          <p:spPr>
            <a:xfrm>
              <a:off x="4671727" y="5016730"/>
              <a:ext cx="465153" cy="9804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02" name="矩形 101">
                  <a:extLst>
                    <a:ext uri="{FF2B5EF4-FFF2-40B4-BE49-F238E27FC236}">
                      <a16:creationId xmlns:a16="http://schemas.microsoft.com/office/drawing/2014/main" id="{55C913C4-4946-4E07-A9FA-DC2158741FC0}"/>
                    </a:ext>
                  </a:extLst>
                </p:cNvPr>
                <p:cNvSpPr/>
                <p:nvPr/>
              </p:nvSpPr>
              <p:spPr>
                <a:xfrm>
                  <a:off x="4664122" y="5210070"/>
                  <a:ext cx="530915"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02" name="矩形 101">
                  <a:extLst>
                    <a:ext uri="{FF2B5EF4-FFF2-40B4-BE49-F238E27FC236}">
                      <a16:creationId xmlns:a16="http://schemas.microsoft.com/office/drawing/2014/main" id="{55C913C4-4946-4E07-A9FA-DC2158741FC0}"/>
                    </a:ext>
                  </a:extLst>
                </p:cNvPr>
                <p:cNvSpPr>
                  <a:spLocks noRot="1" noChangeAspect="1" noMove="1" noResize="1" noEditPoints="1" noAdjustHandles="1" noChangeArrowheads="1" noChangeShapeType="1" noTextEdit="1"/>
                </p:cNvSpPr>
                <p:nvPr/>
              </p:nvSpPr>
              <p:spPr>
                <a:xfrm>
                  <a:off x="4664122" y="5210070"/>
                  <a:ext cx="530915" cy="473591"/>
                </a:xfrm>
                <a:prstGeom prst="rect">
                  <a:avLst/>
                </a:prstGeom>
                <a:blipFill>
                  <a:blip r:embed="rId12"/>
                  <a:stretch>
                    <a:fillRect b="-10256"/>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104" name="矩形 103">
                <a:extLst>
                  <a:ext uri="{FF2B5EF4-FFF2-40B4-BE49-F238E27FC236}">
                    <a16:creationId xmlns:a16="http://schemas.microsoft.com/office/drawing/2014/main" id="{059D0D8A-ACED-4C5E-A783-BEB62706E3CE}"/>
                  </a:ext>
                </a:extLst>
              </p:cNvPr>
              <p:cNvSpPr/>
              <p:nvPr/>
            </p:nvSpPr>
            <p:spPr>
              <a:xfrm>
                <a:off x="2499330" y="4119827"/>
                <a:ext cx="2072670" cy="6958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𝑊</m:t>
                      </m:r>
                    </m:oMath>
                  </m:oMathPara>
                </a14:m>
                <a:endParaRPr lang="zh-TW" altLang="en-US" sz="2400" dirty="0"/>
              </a:p>
            </p:txBody>
          </p:sp>
        </mc:Choice>
        <mc:Fallback xmlns="">
          <p:sp>
            <p:nvSpPr>
              <p:cNvPr id="104" name="矩形 103">
                <a:extLst>
                  <a:ext uri="{FF2B5EF4-FFF2-40B4-BE49-F238E27FC236}">
                    <a16:creationId xmlns:a16="http://schemas.microsoft.com/office/drawing/2014/main" id="{059D0D8A-ACED-4C5E-A783-BEB62706E3CE}"/>
                  </a:ext>
                </a:extLst>
              </p:cNvPr>
              <p:cNvSpPr>
                <a:spLocks noRot="1" noChangeAspect="1" noMove="1" noResize="1" noEditPoints="1" noAdjustHandles="1" noChangeArrowheads="1" noChangeShapeType="1" noTextEdit="1"/>
              </p:cNvSpPr>
              <p:nvPr/>
            </p:nvSpPr>
            <p:spPr>
              <a:xfrm>
                <a:off x="2499330" y="4119827"/>
                <a:ext cx="2072670" cy="695804"/>
              </a:xfrm>
              <a:prstGeom prst="rect">
                <a:avLst/>
              </a:prstGeom>
              <a:blipFill>
                <a:blip r:embed="rId13"/>
                <a:stretch>
                  <a:fillRect/>
                </a:stretch>
              </a:blipFill>
            </p:spPr>
            <p:txBody>
              <a:bodyPr/>
              <a:lstStyle/>
              <a:p>
                <a:r>
                  <a:rPr lang="zh-TW" altLang="en-US">
                    <a:noFill/>
                  </a:rPr>
                  <a:t> </a:t>
                </a:r>
              </a:p>
            </p:txBody>
          </p:sp>
        </mc:Fallback>
      </mc:AlternateContent>
      <p:cxnSp>
        <p:nvCxnSpPr>
          <p:cNvPr id="32" name="直線接點 31">
            <a:extLst>
              <a:ext uri="{FF2B5EF4-FFF2-40B4-BE49-F238E27FC236}">
                <a16:creationId xmlns:a16="http://schemas.microsoft.com/office/drawing/2014/main" id="{C2DD0A97-D73F-43D7-8F99-28E9E0707161}"/>
              </a:ext>
            </a:extLst>
          </p:cNvPr>
          <p:cNvCxnSpPr>
            <a:cxnSpLocks/>
          </p:cNvCxnSpPr>
          <p:nvPr/>
        </p:nvCxnSpPr>
        <p:spPr>
          <a:xfrm>
            <a:off x="3268718" y="3967554"/>
            <a:ext cx="0" cy="110482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7B1BF07A-B622-47C0-B653-937516A46361}"/>
                  </a:ext>
                </a:extLst>
              </p:cNvPr>
              <p:cNvSpPr txBox="1"/>
              <p:nvPr/>
            </p:nvSpPr>
            <p:spPr>
              <a:xfrm>
                <a:off x="2668098" y="4867761"/>
                <a:ext cx="4880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𝐼</m:t>
                          </m:r>
                        </m:sup>
                      </m:sSup>
                    </m:oMath>
                  </m:oMathPara>
                </a14:m>
                <a:endParaRPr lang="zh-TW" altLang="en-US" sz="2400" dirty="0"/>
              </a:p>
            </p:txBody>
          </p:sp>
        </mc:Choice>
        <mc:Fallback xmlns="">
          <p:sp>
            <p:nvSpPr>
              <p:cNvPr id="34" name="文字方塊 33">
                <a:extLst>
                  <a:ext uri="{FF2B5EF4-FFF2-40B4-BE49-F238E27FC236}">
                    <a16:creationId xmlns:a16="http://schemas.microsoft.com/office/drawing/2014/main" id="{7B1BF07A-B622-47C0-B653-937516A46361}"/>
                  </a:ext>
                </a:extLst>
              </p:cNvPr>
              <p:cNvSpPr txBox="1">
                <a:spLocks noRot="1" noChangeAspect="1" noMove="1" noResize="1" noEditPoints="1" noAdjustHandles="1" noChangeArrowheads="1" noChangeShapeType="1" noTextEdit="1"/>
              </p:cNvSpPr>
              <p:nvPr/>
            </p:nvSpPr>
            <p:spPr>
              <a:xfrm>
                <a:off x="2668098" y="4867761"/>
                <a:ext cx="488019" cy="369332"/>
              </a:xfrm>
              <a:prstGeom prst="rect">
                <a:avLst/>
              </a:prstGeom>
              <a:blipFill>
                <a:blip r:embed="rId14"/>
                <a:stretch>
                  <a:fillRect l="-15000" t="-1667" r="-2500"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5" name="文字方塊 104">
                <a:extLst>
                  <a:ext uri="{FF2B5EF4-FFF2-40B4-BE49-F238E27FC236}">
                    <a16:creationId xmlns:a16="http://schemas.microsoft.com/office/drawing/2014/main" id="{19237BFC-1940-4A0E-B91B-467E4C83AB79}"/>
                  </a:ext>
                </a:extLst>
              </p:cNvPr>
              <p:cNvSpPr txBox="1"/>
              <p:nvPr/>
            </p:nvSpPr>
            <p:spPr>
              <a:xfrm>
                <a:off x="3730131" y="4862368"/>
                <a:ext cx="42408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𝑃</m:t>
                          </m:r>
                        </m:sup>
                      </m:sSup>
                    </m:oMath>
                  </m:oMathPara>
                </a14:m>
                <a:endParaRPr lang="zh-TW" altLang="en-US" sz="2400" dirty="0"/>
              </a:p>
            </p:txBody>
          </p:sp>
        </mc:Choice>
        <mc:Fallback xmlns="">
          <p:sp>
            <p:nvSpPr>
              <p:cNvPr id="105" name="文字方塊 104">
                <a:extLst>
                  <a:ext uri="{FF2B5EF4-FFF2-40B4-BE49-F238E27FC236}">
                    <a16:creationId xmlns:a16="http://schemas.microsoft.com/office/drawing/2014/main" id="{19237BFC-1940-4A0E-B91B-467E4C83AB79}"/>
                  </a:ext>
                </a:extLst>
              </p:cNvPr>
              <p:cNvSpPr txBox="1">
                <a:spLocks noRot="1" noChangeAspect="1" noMove="1" noResize="1" noEditPoints="1" noAdjustHandles="1" noChangeArrowheads="1" noChangeShapeType="1" noTextEdit="1"/>
              </p:cNvSpPr>
              <p:nvPr/>
            </p:nvSpPr>
            <p:spPr>
              <a:xfrm>
                <a:off x="3730131" y="4862368"/>
                <a:ext cx="424089" cy="369332"/>
              </a:xfrm>
              <a:prstGeom prst="rect">
                <a:avLst/>
              </a:prstGeom>
              <a:blipFill>
                <a:blip r:embed="rId15"/>
                <a:stretch>
                  <a:fillRect l="-26087" t="-1667" r="-24638"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6" name="矩形 105">
                <a:extLst>
                  <a:ext uri="{FF2B5EF4-FFF2-40B4-BE49-F238E27FC236}">
                    <a16:creationId xmlns:a16="http://schemas.microsoft.com/office/drawing/2014/main" id="{F62D10E3-2B49-4D29-A0A1-3F6B9634F0A6}"/>
                  </a:ext>
                </a:extLst>
              </p:cNvPr>
              <p:cNvSpPr/>
              <p:nvPr/>
            </p:nvSpPr>
            <p:spPr>
              <a:xfrm>
                <a:off x="5759983" y="4095241"/>
                <a:ext cx="731016" cy="7237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𝐼</m:t>
                          </m:r>
                        </m:sup>
                      </m:sSup>
                    </m:oMath>
                  </m:oMathPara>
                </a14:m>
                <a:endParaRPr lang="zh-TW" altLang="en-US" sz="2400" dirty="0"/>
              </a:p>
            </p:txBody>
          </p:sp>
        </mc:Choice>
        <mc:Fallback xmlns="">
          <p:sp>
            <p:nvSpPr>
              <p:cNvPr id="106" name="矩形 105">
                <a:extLst>
                  <a:ext uri="{FF2B5EF4-FFF2-40B4-BE49-F238E27FC236}">
                    <a16:creationId xmlns:a16="http://schemas.microsoft.com/office/drawing/2014/main" id="{F62D10E3-2B49-4D29-A0A1-3F6B9634F0A6}"/>
                  </a:ext>
                </a:extLst>
              </p:cNvPr>
              <p:cNvSpPr>
                <a:spLocks noRot="1" noChangeAspect="1" noMove="1" noResize="1" noEditPoints="1" noAdjustHandles="1" noChangeArrowheads="1" noChangeShapeType="1" noTextEdit="1"/>
              </p:cNvSpPr>
              <p:nvPr/>
            </p:nvSpPr>
            <p:spPr>
              <a:xfrm>
                <a:off x="5759983" y="4095241"/>
                <a:ext cx="731016" cy="723737"/>
              </a:xfrm>
              <a:prstGeom prst="rect">
                <a:avLst/>
              </a:prstGeom>
              <a:blipFill>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7" name="矩形 106">
                <a:extLst>
                  <a:ext uri="{FF2B5EF4-FFF2-40B4-BE49-F238E27FC236}">
                    <a16:creationId xmlns:a16="http://schemas.microsoft.com/office/drawing/2014/main" id="{1A3842EB-D548-4F43-B513-DFF979CC35AF}"/>
                  </a:ext>
                </a:extLst>
              </p:cNvPr>
              <p:cNvSpPr/>
              <p:nvPr/>
            </p:nvSpPr>
            <p:spPr>
              <a:xfrm>
                <a:off x="5777559" y="5523648"/>
                <a:ext cx="1255746" cy="72373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𝑃</m:t>
                          </m:r>
                        </m:sup>
                      </m:sSup>
                    </m:oMath>
                  </m:oMathPara>
                </a14:m>
                <a:endParaRPr lang="zh-TW" altLang="en-US" sz="2400" dirty="0"/>
              </a:p>
            </p:txBody>
          </p:sp>
        </mc:Choice>
        <mc:Fallback xmlns="">
          <p:sp>
            <p:nvSpPr>
              <p:cNvPr id="107" name="矩形 106">
                <a:extLst>
                  <a:ext uri="{FF2B5EF4-FFF2-40B4-BE49-F238E27FC236}">
                    <a16:creationId xmlns:a16="http://schemas.microsoft.com/office/drawing/2014/main" id="{1A3842EB-D548-4F43-B513-DFF979CC35AF}"/>
                  </a:ext>
                </a:extLst>
              </p:cNvPr>
              <p:cNvSpPr>
                <a:spLocks noRot="1" noChangeAspect="1" noMove="1" noResize="1" noEditPoints="1" noAdjustHandles="1" noChangeArrowheads="1" noChangeShapeType="1" noTextEdit="1"/>
              </p:cNvSpPr>
              <p:nvPr/>
            </p:nvSpPr>
            <p:spPr>
              <a:xfrm>
                <a:off x="5777559" y="5523648"/>
                <a:ext cx="1255746" cy="723737"/>
              </a:xfrm>
              <a:prstGeom prst="rect">
                <a:avLst/>
              </a:prstGeom>
              <a:blipFill>
                <a:blip r:embed="rId17"/>
                <a:stretch>
                  <a:fillRect/>
                </a:stretch>
              </a:blipFill>
            </p:spPr>
            <p:txBody>
              <a:bodyPr/>
              <a:lstStyle/>
              <a:p>
                <a:r>
                  <a:rPr lang="zh-TW" altLang="en-US">
                    <a:noFill/>
                  </a:rPr>
                  <a:t> </a:t>
                </a:r>
              </a:p>
            </p:txBody>
          </p:sp>
        </mc:Fallback>
      </mc:AlternateContent>
      <p:sp>
        <p:nvSpPr>
          <p:cNvPr id="108" name="文字方塊 107">
            <a:extLst>
              <a:ext uri="{FF2B5EF4-FFF2-40B4-BE49-F238E27FC236}">
                <a16:creationId xmlns:a16="http://schemas.microsoft.com/office/drawing/2014/main" id="{F641757F-3897-4FC6-8D4B-FD1AF404EDEC}"/>
              </a:ext>
            </a:extLst>
          </p:cNvPr>
          <p:cNvSpPr txBox="1"/>
          <p:nvPr/>
        </p:nvSpPr>
        <p:spPr>
          <a:xfrm>
            <a:off x="5282235" y="5653630"/>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sp>
        <p:nvSpPr>
          <p:cNvPr id="109" name="文字方塊 108">
            <a:extLst>
              <a:ext uri="{FF2B5EF4-FFF2-40B4-BE49-F238E27FC236}">
                <a16:creationId xmlns:a16="http://schemas.microsoft.com/office/drawing/2014/main" id="{17C80598-0FCD-4F40-B86C-54638F3F44BF}"/>
              </a:ext>
            </a:extLst>
          </p:cNvPr>
          <p:cNvSpPr txBox="1"/>
          <p:nvPr/>
        </p:nvSpPr>
        <p:spPr>
          <a:xfrm>
            <a:off x="5276921" y="4172203"/>
            <a:ext cx="451263" cy="523220"/>
          </a:xfrm>
          <a:prstGeom prst="rect">
            <a:avLst/>
          </a:prstGeom>
          <a:noFill/>
        </p:spPr>
        <p:txBody>
          <a:bodyPr wrap="square" rtlCol="0">
            <a:spAutoFit/>
          </a:bodyPr>
          <a:lstStyle/>
          <a:p>
            <a:pPr algn="ctr"/>
            <a:r>
              <a:rPr lang="en-US" altLang="zh-TW" sz="2800" b="1" dirty="0"/>
              <a:t>=</a:t>
            </a:r>
            <a:endParaRPr lang="zh-TW" altLang="en-US" sz="2800" b="1" dirty="0"/>
          </a:p>
        </p:txBody>
      </p:sp>
      <p:grpSp>
        <p:nvGrpSpPr>
          <p:cNvPr id="35" name="群組 34">
            <a:extLst>
              <a:ext uri="{FF2B5EF4-FFF2-40B4-BE49-F238E27FC236}">
                <a16:creationId xmlns:a16="http://schemas.microsoft.com/office/drawing/2014/main" id="{44584636-D941-4AA9-8317-C935BBC2C55E}"/>
              </a:ext>
            </a:extLst>
          </p:cNvPr>
          <p:cNvGrpSpPr/>
          <p:nvPr/>
        </p:nvGrpSpPr>
        <p:grpSpPr>
          <a:xfrm>
            <a:off x="6529312" y="4124372"/>
            <a:ext cx="715161" cy="665474"/>
            <a:chOff x="7695346" y="3967554"/>
            <a:chExt cx="715161" cy="665474"/>
          </a:xfrm>
        </p:grpSpPr>
        <p:sp>
          <p:nvSpPr>
            <p:cNvPr id="111" name="矩形 110">
              <a:extLst>
                <a:ext uri="{FF2B5EF4-FFF2-40B4-BE49-F238E27FC236}">
                  <a16:creationId xmlns:a16="http://schemas.microsoft.com/office/drawing/2014/main" id="{2C31C5C0-8377-406C-85F1-BB9678775AA4}"/>
                </a:ext>
              </a:extLst>
            </p:cNvPr>
            <p:cNvSpPr/>
            <p:nvPr/>
          </p:nvSpPr>
          <p:spPr>
            <a:xfrm>
              <a:off x="7791701" y="3967554"/>
              <a:ext cx="465153" cy="66547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2" name="文字方塊 111">
                  <a:extLst>
                    <a:ext uri="{FF2B5EF4-FFF2-40B4-BE49-F238E27FC236}">
                      <a16:creationId xmlns:a16="http://schemas.microsoft.com/office/drawing/2014/main" id="{525B49F8-4687-490B-A700-E6A98A15E994}"/>
                    </a:ext>
                  </a:extLst>
                </p:cNvPr>
                <p:cNvSpPr txBox="1"/>
                <p:nvPr/>
              </p:nvSpPr>
              <p:spPr>
                <a:xfrm>
                  <a:off x="7695346" y="4037976"/>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12" name="文字方塊 111">
                  <a:extLst>
                    <a:ext uri="{FF2B5EF4-FFF2-40B4-BE49-F238E27FC236}">
                      <a16:creationId xmlns:a16="http://schemas.microsoft.com/office/drawing/2014/main" id="{525B49F8-4687-490B-A700-E6A98A15E994}"/>
                    </a:ext>
                  </a:extLst>
                </p:cNvPr>
                <p:cNvSpPr txBox="1">
                  <a:spLocks noRot="1" noChangeAspect="1" noMove="1" noResize="1" noEditPoints="1" noAdjustHandles="1" noChangeArrowheads="1" noChangeShapeType="1" noTextEdit="1"/>
                </p:cNvSpPr>
                <p:nvPr/>
              </p:nvSpPr>
              <p:spPr>
                <a:xfrm>
                  <a:off x="7695346" y="4037976"/>
                  <a:ext cx="715161" cy="473591"/>
                </a:xfrm>
                <a:prstGeom prst="rect">
                  <a:avLst/>
                </a:prstGeom>
                <a:blipFill>
                  <a:blip r:embed="rId18"/>
                  <a:stretch>
                    <a:fillRect/>
                  </a:stretch>
                </a:blipFill>
              </p:spPr>
              <p:txBody>
                <a:bodyPr/>
                <a:lstStyle/>
                <a:p>
                  <a:r>
                    <a:rPr lang="zh-TW" altLang="en-US">
                      <a:noFill/>
                    </a:rPr>
                    <a:t> </a:t>
                  </a:r>
                </a:p>
              </p:txBody>
            </p:sp>
          </mc:Fallback>
        </mc:AlternateContent>
      </p:grpSp>
      <p:grpSp>
        <p:nvGrpSpPr>
          <p:cNvPr id="36" name="群組 35">
            <a:extLst>
              <a:ext uri="{FF2B5EF4-FFF2-40B4-BE49-F238E27FC236}">
                <a16:creationId xmlns:a16="http://schemas.microsoft.com/office/drawing/2014/main" id="{E681F812-6C5F-48E7-B2D5-3A755CB9307D}"/>
              </a:ext>
            </a:extLst>
          </p:cNvPr>
          <p:cNvGrpSpPr/>
          <p:nvPr/>
        </p:nvGrpSpPr>
        <p:grpSpPr>
          <a:xfrm>
            <a:off x="7164012" y="5408374"/>
            <a:ext cx="530915" cy="980473"/>
            <a:chOff x="7787468" y="4712666"/>
            <a:chExt cx="530915" cy="980473"/>
          </a:xfrm>
        </p:grpSpPr>
        <p:sp>
          <p:nvSpPr>
            <p:cNvPr id="113" name="矩形 112">
              <a:extLst>
                <a:ext uri="{FF2B5EF4-FFF2-40B4-BE49-F238E27FC236}">
                  <a16:creationId xmlns:a16="http://schemas.microsoft.com/office/drawing/2014/main" id="{4A76C1A9-E8D8-470D-9F54-7A6F41F2B9F7}"/>
                </a:ext>
              </a:extLst>
            </p:cNvPr>
            <p:cNvSpPr/>
            <p:nvPr/>
          </p:nvSpPr>
          <p:spPr>
            <a:xfrm>
              <a:off x="7795073" y="4712666"/>
              <a:ext cx="465153" cy="98047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4" name="矩形 113">
                  <a:extLst>
                    <a:ext uri="{FF2B5EF4-FFF2-40B4-BE49-F238E27FC236}">
                      <a16:creationId xmlns:a16="http://schemas.microsoft.com/office/drawing/2014/main" id="{5666F92D-7BAA-4096-8A0A-5F334551D6F9}"/>
                    </a:ext>
                  </a:extLst>
                </p:cNvPr>
                <p:cNvSpPr/>
                <p:nvPr/>
              </p:nvSpPr>
              <p:spPr>
                <a:xfrm>
                  <a:off x="7787468" y="4906006"/>
                  <a:ext cx="530915" cy="4735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𝑝</m:t>
                            </m:r>
                          </m:e>
                          <m:sup>
                            <m:r>
                              <a:rPr lang="en-US" altLang="zh-TW" sz="2400" i="1">
                                <a:latin typeface="Cambria Math" panose="02040503050406030204" pitchFamily="18" charset="0"/>
                              </a:rPr>
                              <m:t>𝑖</m:t>
                            </m:r>
                          </m:sup>
                        </m:sSup>
                      </m:oMath>
                    </m:oMathPara>
                  </a14:m>
                  <a:endParaRPr lang="zh-TW" altLang="en-US" sz="2400" dirty="0"/>
                </a:p>
              </p:txBody>
            </p:sp>
          </mc:Choice>
          <mc:Fallback xmlns="">
            <p:sp>
              <p:nvSpPr>
                <p:cNvPr id="114" name="矩形 113">
                  <a:extLst>
                    <a:ext uri="{FF2B5EF4-FFF2-40B4-BE49-F238E27FC236}">
                      <a16:creationId xmlns:a16="http://schemas.microsoft.com/office/drawing/2014/main" id="{5666F92D-7BAA-4096-8A0A-5F334551D6F9}"/>
                    </a:ext>
                  </a:extLst>
                </p:cNvPr>
                <p:cNvSpPr>
                  <a:spLocks noRot="1" noChangeAspect="1" noMove="1" noResize="1" noEditPoints="1" noAdjustHandles="1" noChangeArrowheads="1" noChangeShapeType="1" noTextEdit="1"/>
                </p:cNvSpPr>
                <p:nvPr/>
              </p:nvSpPr>
              <p:spPr>
                <a:xfrm>
                  <a:off x="7787468" y="4906006"/>
                  <a:ext cx="530915" cy="473591"/>
                </a:xfrm>
                <a:prstGeom prst="rect">
                  <a:avLst/>
                </a:prstGeom>
                <a:blipFill>
                  <a:blip r:embed="rId19"/>
                  <a:stretch>
                    <a:fillRect b="-8974"/>
                  </a:stretch>
                </a:blipFill>
              </p:spPr>
              <p:txBody>
                <a:bodyPr/>
                <a:lstStyle/>
                <a:p>
                  <a:r>
                    <a:rPr lang="zh-TW" altLang="en-US">
                      <a:noFill/>
                    </a:rPr>
                    <a:t> </a:t>
                  </a:r>
                </a:p>
              </p:txBody>
            </p:sp>
          </mc:Fallback>
        </mc:AlternateContent>
      </p:grpSp>
      <p:sp>
        <p:nvSpPr>
          <p:cNvPr id="115" name="矩形 114">
            <a:extLst>
              <a:ext uri="{FF2B5EF4-FFF2-40B4-BE49-F238E27FC236}">
                <a16:creationId xmlns:a16="http://schemas.microsoft.com/office/drawing/2014/main" id="{B98E9669-047A-4081-B0B2-44A28FB075BE}"/>
              </a:ext>
            </a:extLst>
          </p:cNvPr>
          <p:cNvSpPr/>
          <p:nvPr/>
        </p:nvSpPr>
        <p:spPr>
          <a:xfrm>
            <a:off x="7374138" y="3676523"/>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17" name="文字方塊 116">
                <a:extLst>
                  <a:ext uri="{FF2B5EF4-FFF2-40B4-BE49-F238E27FC236}">
                    <a16:creationId xmlns:a16="http://schemas.microsoft.com/office/drawing/2014/main" id="{6CB7FB8D-9DD5-4C5F-B169-254F4A7E4095}"/>
                  </a:ext>
                </a:extLst>
              </p:cNvPr>
              <p:cNvSpPr txBox="1"/>
              <p:nvPr/>
            </p:nvSpPr>
            <p:spPr>
              <a:xfrm>
                <a:off x="7281663" y="3744927"/>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6CB7FB8D-9DD5-4C5F-B169-254F4A7E4095}"/>
                  </a:ext>
                </a:extLst>
              </p:cNvPr>
              <p:cNvSpPr txBox="1">
                <a:spLocks noRot="1" noChangeAspect="1" noMove="1" noResize="1" noEditPoints="1" noAdjustHandles="1" noChangeArrowheads="1" noChangeShapeType="1" noTextEdit="1"/>
              </p:cNvSpPr>
              <p:nvPr/>
            </p:nvSpPr>
            <p:spPr>
              <a:xfrm>
                <a:off x="7281663" y="3744927"/>
                <a:ext cx="715161" cy="473591"/>
              </a:xfrm>
              <a:prstGeom prst="rect">
                <a:avLst/>
              </a:prstGeom>
              <a:blipFill>
                <a:blip r:embed="rId20"/>
                <a:stretch>
                  <a:fillRect/>
                </a:stretch>
              </a:blipFill>
            </p:spPr>
            <p:txBody>
              <a:bodyPr/>
              <a:lstStyle/>
              <a:p>
                <a:r>
                  <a:rPr lang="zh-TW" altLang="en-US">
                    <a:noFill/>
                  </a:rPr>
                  <a:t> </a:t>
                </a:r>
              </a:p>
            </p:txBody>
          </p:sp>
        </mc:Fallback>
      </mc:AlternateContent>
      <p:grpSp>
        <p:nvGrpSpPr>
          <p:cNvPr id="118" name="群組 117">
            <a:extLst>
              <a:ext uri="{FF2B5EF4-FFF2-40B4-BE49-F238E27FC236}">
                <a16:creationId xmlns:a16="http://schemas.microsoft.com/office/drawing/2014/main" id="{9DC49AC9-75A6-4ED9-8C89-396E8F40186A}"/>
              </a:ext>
            </a:extLst>
          </p:cNvPr>
          <p:cNvGrpSpPr/>
          <p:nvPr/>
        </p:nvGrpSpPr>
        <p:grpSpPr>
          <a:xfrm>
            <a:off x="7705377" y="5175907"/>
            <a:ext cx="715161" cy="605813"/>
            <a:chOff x="6596954" y="2212974"/>
            <a:chExt cx="715161" cy="605813"/>
          </a:xfrm>
        </p:grpSpPr>
        <p:sp>
          <p:nvSpPr>
            <p:cNvPr id="119" name="矩形 118">
              <a:extLst>
                <a:ext uri="{FF2B5EF4-FFF2-40B4-BE49-F238E27FC236}">
                  <a16:creationId xmlns:a16="http://schemas.microsoft.com/office/drawing/2014/main" id="{2AE40094-1FB6-4BE9-8D17-8A28985D0CBA}"/>
                </a:ext>
              </a:extLst>
            </p:cNvPr>
            <p:cNvSpPr/>
            <p:nvPr/>
          </p:nvSpPr>
          <p:spPr>
            <a:xfrm>
              <a:off x="6714726" y="2212974"/>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0" name="文字方塊 119">
                  <a:extLst>
                    <a:ext uri="{FF2B5EF4-FFF2-40B4-BE49-F238E27FC236}">
                      <a16:creationId xmlns:a16="http://schemas.microsoft.com/office/drawing/2014/main" id="{FFEDA905-B89C-424A-9BD2-9407CFB0AD3F}"/>
                    </a:ext>
                  </a:extLst>
                </p:cNvPr>
                <p:cNvSpPr txBox="1"/>
                <p:nvPr/>
              </p:nvSpPr>
              <p:spPr>
                <a:xfrm>
                  <a:off x="6596954" y="2265820"/>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𝑒</m:t>
                            </m:r>
                          </m:e>
                          <m:sup>
                            <m:r>
                              <a:rPr lang="en-US" altLang="zh-TW" sz="2400" b="0" i="1" smtClean="0">
                                <a:latin typeface="Cambria Math" panose="02040503050406030204" pitchFamily="18" charset="0"/>
                              </a:rPr>
                              <m:t>𝑖</m:t>
                            </m:r>
                          </m:sup>
                        </m:sSup>
                      </m:oMath>
                    </m:oMathPara>
                  </a14:m>
                  <a:endParaRPr lang="zh-TW" altLang="en-US" sz="2400" dirty="0"/>
                </a:p>
              </p:txBody>
            </p:sp>
          </mc:Choice>
          <mc:Fallback xmlns="">
            <p:sp>
              <p:nvSpPr>
                <p:cNvPr id="120" name="文字方塊 119">
                  <a:extLst>
                    <a:ext uri="{FF2B5EF4-FFF2-40B4-BE49-F238E27FC236}">
                      <a16:creationId xmlns:a16="http://schemas.microsoft.com/office/drawing/2014/main" id="{FFEDA905-B89C-424A-9BD2-9407CFB0AD3F}"/>
                    </a:ext>
                  </a:extLst>
                </p:cNvPr>
                <p:cNvSpPr txBox="1">
                  <a:spLocks noRot="1" noChangeAspect="1" noMove="1" noResize="1" noEditPoints="1" noAdjustHandles="1" noChangeArrowheads="1" noChangeShapeType="1" noTextEdit="1"/>
                </p:cNvSpPr>
                <p:nvPr/>
              </p:nvSpPr>
              <p:spPr>
                <a:xfrm>
                  <a:off x="6596954" y="2265820"/>
                  <a:ext cx="715161" cy="473591"/>
                </a:xfrm>
                <a:prstGeom prst="rect">
                  <a:avLst/>
                </a:prstGeom>
                <a:blipFill>
                  <a:blip r:embed="rId21"/>
                  <a:stretch>
                    <a:fillRect/>
                  </a:stretch>
                </a:blipFill>
              </p:spPr>
              <p:txBody>
                <a:bodyPr/>
                <a:lstStyle/>
                <a:p>
                  <a:r>
                    <a:rPr lang="zh-TW" altLang="en-US">
                      <a:noFill/>
                    </a:rPr>
                    <a:t> </a:t>
                  </a:r>
                </a:p>
              </p:txBody>
            </p:sp>
          </mc:Fallback>
        </mc:AlternateContent>
      </p:grpSp>
      <p:sp>
        <p:nvSpPr>
          <p:cNvPr id="121" name="矩形 120">
            <a:extLst>
              <a:ext uri="{FF2B5EF4-FFF2-40B4-BE49-F238E27FC236}">
                <a16:creationId xmlns:a16="http://schemas.microsoft.com/office/drawing/2014/main" id="{73E0694B-A7C3-4B92-8AE8-21686E284B2D}"/>
              </a:ext>
            </a:extLst>
          </p:cNvPr>
          <p:cNvSpPr/>
          <p:nvPr/>
        </p:nvSpPr>
        <p:spPr>
          <a:xfrm>
            <a:off x="5687141" y="3967554"/>
            <a:ext cx="1545948" cy="9804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a:extLst>
              <a:ext uri="{FF2B5EF4-FFF2-40B4-BE49-F238E27FC236}">
                <a16:creationId xmlns:a16="http://schemas.microsoft.com/office/drawing/2014/main" id="{5D346E98-F27D-4E8F-90D6-2958D91331FA}"/>
              </a:ext>
            </a:extLst>
          </p:cNvPr>
          <p:cNvSpPr/>
          <p:nvPr/>
        </p:nvSpPr>
        <p:spPr>
          <a:xfrm>
            <a:off x="5708878" y="5338669"/>
            <a:ext cx="1980536" cy="11364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TextBox 3">
            <a:extLst>
              <a:ext uri="{FF2B5EF4-FFF2-40B4-BE49-F238E27FC236}">
                <a16:creationId xmlns:a16="http://schemas.microsoft.com/office/drawing/2014/main" id="{41BA10B0-1928-BDC0-AECA-B9CE9A6E5E75}"/>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7" name="Cloud Callout 6">
            <a:extLst>
              <a:ext uri="{FF2B5EF4-FFF2-40B4-BE49-F238E27FC236}">
                <a16:creationId xmlns:a16="http://schemas.microsoft.com/office/drawing/2014/main" id="{E6FD9B44-B680-8595-2FCB-666C09275702}"/>
              </a:ext>
            </a:extLst>
          </p:cNvPr>
          <p:cNvSpPr/>
          <p:nvPr/>
        </p:nvSpPr>
        <p:spPr>
          <a:xfrm>
            <a:off x="2387444" y="2959619"/>
            <a:ext cx="4488144" cy="711172"/>
          </a:xfrm>
          <a:prstGeom prst="cloudCallout">
            <a:avLst>
              <a:gd name="adj1" fmla="val 9473"/>
              <a:gd name="adj2" fmla="val -73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More clever solution used in the original paper</a:t>
            </a:r>
          </a:p>
        </p:txBody>
      </p:sp>
    </p:spTree>
    <p:extLst>
      <p:ext uri="{BB962C8B-B14F-4D97-AF65-F5344CB8AC3E}">
        <p14:creationId xmlns:p14="http://schemas.microsoft.com/office/powerpoint/2010/main" val="2529545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dissolv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P spid="104" grpId="0" animBg="1"/>
      <p:bldP spid="34" grpId="0"/>
      <p:bldP spid="105" grpId="0"/>
      <p:bldP spid="106" grpId="0" animBg="1"/>
      <p:bldP spid="107" grpId="0" animBg="1"/>
      <p:bldP spid="108" grpId="0"/>
      <p:bldP spid="109" grpId="0"/>
      <p:bldP spid="115" grpId="0" animBg="1"/>
      <p:bldP spid="117" grpId="0"/>
      <p:bldP spid="121" grpId="0" animBg="1"/>
      <p:bldP spid="122"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A7D6A99-811B-6263-19BA-74BC2C78FF35}"/>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7" name="Rectangle 46">
            <a:extLst>
              <a:ext uri="{FF2B5EF4-FFF2-40B4-BE49-F238E27FC236}">
                <a16:creationId xmlns:a16="http://schemas.microsoft.com/office/drawing/2014/main" id="{A6C9380E-9DA1-A312-4570-97BCF17049DF}"/>
              </a:ext>
            </a:extLst>
          </p:cNvPr>
          <p:cNvSpPr/>
          <p:nvPr/>
        </p:nvSpPr>
        <p:spPr>
          <a:xfrm>
            <a:off x="83128" y="6207695"/>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標題 1">
            <a:extLst>
              <a:ext uri="{FF2B5EF4-FFF2-40B4-BE49-F238E27FC236}">
                <a16:creationId xmlns:a16="http://schemas.microsoft.com/office/drawing/2014/main" id="{A6ACAE42-54B9-4A59-AA96-9C8E80636DAF}"/>
              </a:ext>
            </a:extLst>
          </p:cNvPr>
          <p:cNvSpPr>
            <a:spLocks noGrp="1"/>
          </p:cNvSpPr>
          <p:nvPr>
            <p:ph type="title"/>
          </p:nvPr>
        </p:nvSpPr>
        <p:spPr/>
        <p:txBody>
          <a:bodyPr/>
          <a:lstStyle/>
          <a:p>
            <a:r>
              <a:rPr lang="en-US" altLang="zh-TW" dirty="0"/>
              <a:t>Seq2seq with Attention</a:t>
            </a:r>
            <a:endParaRPr lang="zh-TW" altLang="en-US" dirty="0"/>
          </a:p>
        </p:txBody>
      </p:sp>
      <p:sp>
        <p:nvSpPr>
          <p:cNvPr id="4" name="矩形: 圓角 3">
            <a:extLst>
              <a:ext uri="{FF2B5EF4-FFF2-40B4-BE49-F238E27FC236}">
                <a16:creationId xmlns:a16="http://schemas.microsoft.com/office/drawing/2014/main" id="{42F0CE48-7F60-4640-B2C1-9D1CF0ED480A}"/>
              </a:ext>
            </a:extLst>
          </p:cNvPr>
          <p:cNvSpPr/>
          <p:nvPr/>
        </p:nvSpPr>
        <p:spPr>
          <a:xfrm>
            <a:off x="621327" y="3347838"/>
            <a:ext cx="4013735" cy="1488255"/>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3AA96A69-EFF7-42A0-AADB-E900BB05DB3F}"/>
              </a:ext>
            </a:extLst>
          </p:cNvPr>
          <p:cNvSpPr/>
          <p:nvPr/>
        </p:nvSpPr>
        <p:spPr>
          <a:xfrm>
            <a:off x="973581" y="3748116"/>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FDADBD8C-E4B4-4472-AB8D-A8FCE21BBB56}"/>
              </a:ext>
            </a:extLst>
          </p:cNvPr>
          <p:cNvSpPr/>
          <p:nvPr/>
        </p:nvSpPr>
        <p:spPr>
          <a:xfrm>
            <a:off x="1932505"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7" name="直線單箭頭接點 6">
            <a:extLst>
              <a:ext uri="{FF2B5EF4-FFF2-40B4-BE49-F238E27FC236}">
                <a16:creationId xmlns:a16="http://schemas.microsoft.com/office/drawing/2014/main" id="{D50F58F2-375B-46F1-9211-EF5B429D1635}"/>
              </a:ext>
            </a:extLst>
          </p:cNvPr>
          <p:cNvCxnSpPr>
            <a:cxnSpLocks/>
          </p:cNvCxnSpPr>
          <p:nvPr/>
        </p:nvCxnSpPr>
        <p:spPr>
          <a:xfrm>
            <a:off x="1453547"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F0DD2C08-02DC-46B2-90E7-4E5FA7F8A37E}"/>
              </a:ext>
            </a:extLst>
          </p:cNvPr>
          <p:cNvCxnSpPr>
            <a:cxnSpLocks/>
          </p:cNvCxnSpPr>
          <p:nvPr/>
        </p:nvCxnSpPr>
        <p:spPr>
          <a:xfrm flipV="1">
            <a:off x="1202889" y="4382441"/>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1650B74-009B-499C-95B2-EE4A14338323}"/>
              </a:ext>
            </a:extLst>
          </p:cNvPr>
          <p:cNvSpPr/>
          <p:nvPr/>
        </p:nvSpPr>
        <p:spPr>
          <a:xfrm>
            <a:off x="2894916"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10" name="直線單箭頭接點 9">
            <a:extLst>
              <a:ext uri="{FF2B5EF4-FFF2-40B4-BE49-F238E27FC236}">
                <a16:creationId xmlns:a16="http://schemas.microsoft.com/office/drawing/2014/main" id="{C216970B-F44B-4C96-A1FE-966DD3EBC7DB}"/>
              </a:ext>
            </a:extLst>
          </p:cNvPr>
          <p:cNvCxnSpPr>
            <a:cxnSpLocks/>
          </p:cNvCxnSpPr>
          <p:nvPr/>
        </p:nvCxnSpPr>
        <p:spPr>
          <a:xfrm>
            <a:off x="2415958"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078A44B0-C1B0-4A65-96A9-51026779E268}"/>
              </a:ext>
            </a:extLst>
          </p:cNvPr>
          <p:cNvSpPr/>
          <p:nvPr/>
        </p:nvSpPr>
        <p:spPr>
          <a:xfrm>
            <a:off x="3879820" y="3748115"/>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12" name="直線單箭頭接點 11">
            <a:extLst>
              <a:ext uri="{FF2B5EF4-FFF2-40B4-BE49-F238E27FC236}">
                <a16:creationId xmlns:a16="http://schemas.microsoft.com/office/drawing/2014/main" id="{26860DDC-5915-48FB-B032-2613D5BF803A}"/>
              </a:ext>
            </a:extLst>
          </p:cNvPr>
          <p:cNvCxnSpPr>
            <a:cxnSpLocks/>
          </p:cNvCxnSpPr>
          <p:nvPr/>
        </p:nvCxnSpPr>
        <p:spPr>
          <a:xfrm>
            <a:off x="3400862" y="4112077"/>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9971F672-8AAB-445C-BB5E-CAF1E053A728}"/>
              </a:ext>
            </a:extLst>
          </p:cNvPr>
          <p:cNvCxnSpPr>
            <a:cxnSpLocks/>
          </p:cNvCxnSpPr>
          <p:nvPr/>
        </p:nvCxnSpPr>
        <p:spPr>
          <a:xfrm flipH="1">
            <a:off x="1434489"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4A515C10-7F11-4083-9A98-747D54965489}"/>
              </a:ext>
            </a:extLst>
          </p:cNvPr>
          <p:cNvCxnSpPr>
            <a:cxnSpLocks/>
          </p:cNvCxnSpPr>
          <p:nvPr/>
        </p:nvCxnSpPr>
        <p:spPr>
          <a:xfrm flipH="1">
            <a:off x="2396900"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88B0F8BE-2012-4878-80DF-9F563BAAE77C}"/>
              </a:ext>
            </a:extLst>
          </p:cNvPr>
          <p:cNvCxnSpPr>
            <a:cxnSpLocks/>
          </p:cNvCxnSpPr>
          <p:nvPr/>
        </p:nvCxnSpPr>
        <p:spPr>
          <a:xfrm flipH="1">
            <a:off x="3381804" y="3994970"/>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6FBBB622-FDBF-4A8F-BFBF-5771C6717E53}"/>
              </a:ext>
            </a:extLst>
          </p:cNvPr>
          <p:cNvSpPr/>
          <p:nvPr/>
        </p:nvSpPr>
        <p:spPr>
          <a:xfrm>
            <a:off x="983014" y="5166439"/>
            <a:ext cx="461666" cy="6058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7" name="矩形 16">
            <a:extLst>
              <a:ext uri="{FF2B5EF4-FFF2-40B4-BE49-F238E27FC236}">
                <a16:creationId xmlns:a16="http://schemas.microsoft.com/office/drawing/2014/main" id="{40674091-EA7F-47DC-BFB9-5E8B9C493CDA}"/>
              </a:ext>
            </a:extLst>
          </p:cNvPr>
          <p:cNvSpPr/>
          <p:nvPr/>
        </p:nvSpPr>
        <p:spPr>
          <a:xfrm>
            <a:off x="1941938"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8" name="矩形 17">
            <a:extLst>
              <a:ext uri="{FF2B5EF4-FFF2-40B4-BE49-F238E27FC236}">
                <a16:creationId xmlns:a16="http://schemas.microsoft.com/office/drawing/2014/main" id="{C7E5D759-A30E-4CF4-9958-6218D19B53E6}"/>
              </a:ext>
            </a:extLst>
          </p:cNvPr>
          <p:cNvSpPr/>
          <p:nvPr/>
        </p:nvSpPr>
        <p:spPr>
          <a:xfrm>
            <a:off x="2904349"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9" name="矩形 18">
            <a:extLst>
              <a:ext uri="{FF2B5EF4-FFF2-40B4-BE49-F238E27FC236}">
                <a16:creationId xmlns:a16="http://schemas.microsoft.com/office/drawing/2014/main" id="{A2492FD9-0F6C-4E5C-A8A5-B6BFDD385F61}"/>
              </a:ext>
            </a:extLst>
          </p:cNvPr>
          <p:cNvSpPr/>
          <p:nvPr/>
        </p:nvSpPr>
        <p:spPr>
          <a:xfrm>
            <a:off x="3889253" y="5166438"/>
            <a:ext cx="465153" cy="6058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2FA805A-6259-4A86-9935-8792D57D4645}"/>
                  </a:ext>
                </a:extLst>
              </p:cNvPr>
              <p:cNvSpPr txBox="1"/>
              <p:nvPr/>
            </p:nvSpPr>
            <p:spPr>
              <a:xfrm>
                <a:off x="3764248" y="525393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20" name="文字方塊 19">
                <a:extLst>
                  <a:ext uri="{FF2B5EF4-FFF2-40B4-BE49-F238E27FC236}">
                    <a16:creationId xmlns:a16="http://schemas.microsoft.com/office/drawing/2014/main" id="{92FA805A-6259-4A86-9935-8792D57D4645}"/>
                  </a:ext>
                </a:extLst>
              </p:cNvPr>
              <p:cNvSpPr txBox="1">
                <a:spLocks noRot="1" noChangeAspect="1" noMove="1" noResize="1" noEditPoints="1" noAdjustHandles="1" noChangeArrowheads="1" noChangeShapeType="1" noTextEdit="1"/>
              </p:cNvSpPr>
              <p:nvPr/>
            </p:nvSpPr>
            <p:spPr>
              <a:xfrm>
                <a:off x="3764248" y="5253933"/>
                <a:ext cx="715161" cy="461665"/>
              </a:xfrm>
              <a:prstGeom prst="rect">
                <a:avLst/>
              </a:prstGeom>
              <a:blipFill>
                <a:blip r:embed="rId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DB00A69A-0EFD-4F54-B69F-CF8FBB20454C}"/>
                  </a:ext>
                </a:extLst>
              </p:cNvPr>
              <p:cNvSpPr txBox="1"/>
              <p:nvPr/>
            </p:nvSpPr>
            <p:spPr>
              <a:xfrm>
                <a:off x="2788049" y="526134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21" name="文字方塊 20">
                <a:extLst>
                  <a:ext uri="{FF2B5EF4-FFF2-40B4-BE49-F238E27FC236}">
                    <a16:creationId xmlns:a16="http://schemas.microsoft.com/office/drawing/2014/main" id="{DB00A69A-0EFD-4F54-B69F-CF8FBB20454C}"/>
                  </a:ext>
                </a:extLst>
              </p:cNvPr>
              <p:cNvSpPr txBox="1">
                <a:spLocks noRot="1" noChangeAspect="1" noMove="1" noResize="1" noEditPoints="1" noAdjustHandles="1" noChangeArrowheads="1" noChangeShapeType="1" noTextEdit="1"/>
              </p:cNvSpPr>
              <p:nvPr/>
            </p:nvSpPr>
            <p:spPr>
              <a:xfrm>
                <a:off x="2788049" y="5261345"/>
                <a:ext cx="715161" cy="461665"/>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0782D6B5-9912-4EC8-B677-0F9B8A101E44}"/>
                  </a:ext>
                </a:extLst>
              </p:cNvPr>
              <p:cNvSpPr txBox="1"/>
              <p:nvPr/>
            </p:nvSpPr>
            <p:spPr>
              <a:xfrm>
                <a:off x="1825638" y="5280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22" name="文字方塊 21">
                <a:extLst>
                  <a:ext uri="{FF2B5EF4-FFF2-40B4-BE49-F238E27FC236}">
                    <a16:creationId xmlns:a16="http://schemas.microsoft.com/office/drawing/2014/main" id="{0782D6B5-9912-4EC8-B677-0F9B8A101E44}"/>
                  </a:ext>
                </a:extLst>
              </p:cNvPr>
              <p:cNvSpPr txBox="1">
                <a:spLocks noRot="1" noChangeAspect="1" noMove="1" noResize="1" noEditPoints="1" noAdjustHandles="1" noChangeArrowheads="1" noChangeShapeType="1" noTextEdit="1"/>
              </p:cNvSpPr>
              <p:nvPr/>
            </p:nvSpPr>
            <p:spPr>
              <a:xfrm>
                <a:off x="1825638" y="5280680"/>
                <a:ext cx="715161" cy="461665"/>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F55AF7C1-4F30-4B98-8D54-A72985A00722}"/>
                  </a:ext>
                </a:extLst>
              </p:cNvPr>
              <p:cNvSpPr txBox="1"/>
              <p:nvPr/>
            </p:nvSpPr>
            <p:spPr>
              <a:xfrm>
                <a:off x="885505" y="523569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23" name="文字方塊 22">
                <a:extLst>
                  <a:ext uri="{FF2B5EF4-FFF2-40B4-BE49-F238E27FC236}">
                    <a16:creationId xmlns:a16="http://schemas.microsoft.com/office/drawing/2014/main" id="{F55AF7C1-4F30-4B98-8D54-A72985A00722}"/>
                  </a:ext>
                </a:extLst>
              </p:cNvPr>
              <p:cNvSpPr txBox="1">
                <a:spLocks noRot="1" noChangeAspect="1" noMove="1" noResize="1" noEditPoints="1" noAdjustHandles="1" noChangeArrowheads="1" noChangeShapeType="1" noTextEdit="1"/>
              </p:cNvSpPr>
              <p:nvPr/>
            </p:nvSpPr>
            <p:spPr>
              <a:xfrm>
                <a:off x="885505" y="5235698"/>
                <a:ext cx="715161" cy="461665"/>
              </a:xfrm>
              <a:prstGeom prst="rect">
                <a:avLst/>
              </a:prstGeom>
              <a:blipFill>
                <a:blip r:embed="rId5"/>
                <a:stretch>
                  <a:fillRect/>
                </a:stretch>
              </a:blipFill>
            </p:spPr>
            <p:txBody>
              <a:bodyPr/>
              <a:lstStyle/>
              <a:p>
                <a:r>
                  <a:rPr lang="en-DE">
                    <a:noFill/>
                  </a:rPr>
                  <a:t> </a:t>
                </a:r>
              </a:p>
            </p:txBody>
          </p:sp>
        </mc:Fallback>
      </mc:AlternateContent>
      <p:sp>
        <p:nvSpPr>
          <p:cNvPr id="24" name="矩形 23">
            <a:extLst>
              <a:ext uri="{FF2B5EF4-FFF2-40B4-BE49-F238E27FC236}">
                <a16:creationId xmlns:a16="http://schemas.microsoft.com/office/drawing/2014/main" id="{1967DF42-4970-4E46-80C2-DCAF8487B299}"/>
              </a:ext>
            </a:extLst>
          </p:cNvPr>
          <p:cNvSpPr/>
          <p:nvPr/>
        </p:nvSpPr>
        <p:spPr>
          <a:xfrm>
            <a:off x="982067" y="2404249"/>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5" name="矩形 24">
            <a:extLst>
              <a:ext uri="{FF2B5EF4-FFF2-40B4-BE49-F238E27FC236}">
                <a16:creationId xmlns:a16="http://schemas.microsoft.com/office/drawing/2014/main" id="{6D56B4FF-412B-476C-934E-F9AFB4C51890}"/>
              </a:ext>
            </a:extLst>
          </p:cNvPr>
          <p:cNvSpPr/>
          <p:nvPr/>
        </p:nvSpPr>
        <p:spPr>
          <a:xfrm>
            <a:off x="1940991"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6" name="矩形 25">
            <a:extLst>
              <a:ext uri="{FF2B5EF4-FFF2-40B4-BE49-F238E27FC236}">
                <a16:creationId xmlns:a16="http://schemas.microsoft.com/office/drawing/2014/main" id="{C7DC989B-04D1-497D-9408-A921784E91DD}"/>
              </a:ext>
            </a:extLst>
          </p:cNvPr>
          <p:cNvSpPr/>
          <p:nvPr/>
        </p:nvSpPr>
        <p:spPr>
          <a:xfrm>
            <a:off x="2903402"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27" name="矩形 26">
            <a:extLst>
              <a:ext uri="{FF2B5EF4-FFF2-40B4-BE49-F238E27FC236}">
                <a16:creationId xmlns:a16="http://schemas.microsoft.com/office/drawing/2014/main" id="{F169D686-25E2-47CC-BC2D-B142C4645598}"/>
              </a:ext>
            </a:extLst>
          </p:cNvPr>
          <p:cNvSpPr/>
          <p:nvPr/>
        </p:nvSpPr>
        <p:spPr>
          <a:xfrm>
            <a:off x="3888306" y="2404248"/>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7A99145D-9E9C-41E8-9EBD-E31A7761910A}"/>
                  </a:ext>
                </a:extLst>
              </p:cNvPr>
              <p:cNvSpPr txBox="1"/>
              <p:nvPr/>
            </p:nvSpPr>
            <p:spPr>
              <a:xfrm>
                <a:off x="3763301" y="2491743"/>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h</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7A99145D-9E9C-41E8-9EBD-E31A7761910A}"/>
                  </a:ext>
                </a:extLst>
              </p:cNvPr>
              <p:cNvSpPr txBox="1">
                <a:spLocks noRot="1" noChangeAspect="1" noMove="1" noResize="1" noEditPoints="1" noAdjustHandles="1" noChangeArrowheads="1" noChangeShapeType="1" noTextEdit="1"/>
              </p:cNvSpPr>
              <p:nvPr/>
            </p:nvSpPr>
            <p:spPr>
              <a:xfrm>
                <a:off x="3763301" y="2491743"/>
                <a:ext cx="715161" cy="461665"/>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810ABA54-D04A-4CEB-9A9F-5761AEC52D18}"/>
                  </a:ext>
                </a:extLst>
              </p:cNvPr>
              <p:cNvSpPr txBox="1"/>
              <p:nvPr/>
            </p:nvSpPr>
            <p:spPr>
              <a:xfrm>
                <a:off x="2787102" y="249915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h</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29" name="文字方塊 28">
                <a:extLst>
                  <a:ext uri="{FF2B5EF4-FFF2-40B4-BE49-F238E27FC236}">
                    <a16:creationId xmlns:a16="http://schemas.microsoft.com/office/drawing/2014/main" id="{810ABA54-D04A-4CEB-9A9F-5761AEC52D18}"/>
                  </a:ext>
                </a:extLst>
              </p:cNvPr>
              <p:cNvSpPr txBox="1">
                <a:spLocks noRot="1" noChangeAspect="1" noMove="1" noResize="1" noEditPoints="1" noAdjustHandles="1" noChangeArrowheads="1" noChangeShapeType="1" noTextEdit="1"/>
              </p:cNvSpPr>
              <p:nvPr/>
            </p:nvSpPr>
            <p:spPr>
              <a:xfrm>
                <a:off x="2787102" y="2499155"/>
                <a:ext cx="715161" cy="461665"/>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B721A5F9-B4BE-4CC7-987B-D6BBC92437F3}"/>
                  </a:ext>
                </a:extLst>
              </p:cNvPr>
              <p:cNvSpPr txBox="1"/>
              <p:nvPr/>
            </p:nvSpPr>
            <p:spPr>
              <a:xfrm>
                <a:off x="1824691" y="251849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h</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30" name="文字方塊 29">
                <a:extLst>
                  <a:ext uri="{FF2B5EF4-FFF2-40B4-BE49-F238E27FC236}">
                    <a16:creationId xmlns:a16="http://schemas.microsoft.com/office/drawing/2014/main" id="{B721A5F9-B4BE-4CC7-987B-D6BBC92437F3}"/>
                  </a:ext>
                </a:extLst>
              </p:cNvPr>
              <p:cNvSpPr txBox="1">
                <a:spLocks noRot="1" noChangeAspect="1" noMove="1" noResize="1" noEditPoints="1" noAdjustHandles="1" noChangeArrowheads="1" noChangeShapeType="1" noTextEdit="1"/>
              </p:cNvSpPr>
              <p:nvPr/>
            </p:nvSpPr>
            <p:spPr>
              <a:xfrm>
                <a:off x="1824691" y="2518490"/>
                <a:ext cx="715161" cy="461665"/>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B445443-13D0-44FA-8BFE-F6FD157EEBD0}"/>
                  </a:ext>
                </a:extLst>
              </p:cNvPr>
              <p:cNvSpPr txBox="1"/>
              <p:nvPr/>
            </p:nvSpPr>
            <p:spPr>
              <a:xfrm>
                <a:off x="884558" y="2473508"/>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h</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1" name="文字方塊 30">
                <a:extLst>
                  <a:ext uri="{FF2B5EF4-FFF2-40B4-BE49-F238E27FC236}">
                    <a16:creationId xmlns:a16="http://schemas.microsoft.com/office/drawing/2014/main" id="{8B445443-13D0-44FA-8BFE-F6FD157EEBD0}"/>
                  </a:ext>
                </a:extLst>
              </p:cNvPr>
              <p:cNvSpPr txBox="1">
                <a:spLocks noRot="1" noChangeAspect="1" noMove="1" noResize="1" noEditPoints="1" noAdjustHandles="1" noChangeArrowheads="1" noChangeShapeType="1" noTextEdit="1"/>
              </p:cNvSpPr>
              <p:nvPr/>
            </p:nvSpPr>
            <p:spPr>
              <a:xfrm>
                <a:off x="884558" y="2473508"/>
                <a:ext cx="715161" cy="461665"/>
              </a:xfrm>
              <a:prstGeom prst="rect">
                <a:avLst/>
              </a:prstGeom>
              <a:blipFill>
                <a:blip r:embed="rId9"/>
                <a:stretch>
                  <a:fillRect/>
                </a:stretch>
              </a:blipFill>
            </p:spPr>
            <p:txBody>
              <a:bodyPr/>
              <a:lstStyle/>
              <a:p>
                <a:r>
                  <a:rPr lang="en-DE">
                    <a:noFill/>
                  </a:rPr>
                  <a:t> </a:t>
                </a:r>
              </a:p>
            </p:txBody>
          </p:sp>
        </mc:Fallback>
      </mc:AlternateContent>
      <p:cxnSp>
        <p:nvCxnSpPr>
          <p:cNvPr id="32" name="直線單箭頭接點 31">
            <a:extLst>
              <a:ext uri="{FF2B5EF4-FFF2-40B4-BE49-F238E27FC236}">
                <a16:creationId xmlns:a16="http://schemas.microsoft.com/office/drawing/2014/main" id="{39E96C51-CB2A-4338-99D5-49859360B268}"/>
              </a:ext>
            </a:extLst>
          </p:cNvPr>
          <p:cNvCxnSpPr>
            <a:cxnSpLocks/>
          </p:cNvCxnSpPr>
          <p:nvPr/>
        </p:nvCxnSpPr>
        <p:spPr>
          <a:xfrm flipV="1">
            <a:off x="2163811" y="4382441"/>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C06CE500-1BD1-4532-B176-46CB2C5637A5}"/>
              </a:ext>
            </a:extLst>
          </p:cNvPr>
          <p:cNvCxnSpPr>
            <a:cxnSpLocks/>
          </p:cNvCxnSpPr>
          <p:nvPr/>
        </p:nvCxnSpPr>
        <p:spPr>
          <a:xfrm flipV="1">
            <a:off x="3134359" y="4363554"/>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CFE1977A-0EF0-41AC-8C56-66D10B0CFA10}"/>
              </a:ext>
            </a:extLst>
          </p:cNvPr>
          <p:cNvCxnSpPr>
            <a:cxnSpLocks/>
          </p:cNvCxnSpPr>
          <p:nvPr/>
        </p:nvCxnSpPr>
        <p:spPr>
          <a:xfrm flipV="1">
            <a:off x="4124157" y="4363554"/>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AA2146AE-01C0-4610-8FED-805A7650900F}"/>
              </a:ext>
            </a:extLst>
          </p:cNvPr>
          <p:cNvCxnSpPr>
            <a:cxnSpLocks/>
          </p:cNvCxnSpPr>
          <p:nvPr/>
        </p:nvCxnSpPr>
        <p:spPr>
          <a:xfrm flipV="1">
            <a:off x="1202122" y="2983005"/>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FF61C3FD-5898-4DA4-910E-295CDA8EFFE4}"/>
              </a:ext>
            </a:extLst>
          </p:cNvPr>
          <p:cNvCxnSpPr>
            <a:cxnSpLocks/>
          </p:cNvCxnSpPr>
          <p:nvPr/>
        </p:nvCxnSpPr>
        <p:spPr>
          <a:xfrm flipV="1">
            <a:off x="2163044" y="2983005"/>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19F0C9-1842-48F9-BDC8-FF2351FC9DFE}"/>
              </a:ext>
            </a:extLst>
          </p:cNvPr>
          <p:cNvCxnSpPr>
            <a:cxnSpLocks/>
          </p:cNvCxnSpPr>
          <p:nvPr/>
        </p:nvCxnSpPr>
        <p:spPr>
          <a:xfrm flipV="1">
            <a:off x="3133592" y="2964118"/>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81F92690-08AE-4333-880E-F6DD5952B5A3}"/>
              </a:ext>
            </a:extLst>
          </p:cNvPr>
          <p:cNvCxnSpPr>
            <a:cxnSpLocks/>
          </p:cNvCxnSpPr>
          <p:nvPr/>
        </p:nvCxnSpPr>
        <p:spPr>
          <a:xfrm flipV="1">
            <a:off x="4123390" y="2964118"/>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902F9A34-7D88-4A8E-AE72-A9A74BBA7191}"/>
              </a:ext>
            </a:extLst>
          </p:cNvPr>
          <p:cNvSpPr txBox="1"/>
          <p:nvPr/>
        </p:nvSpPr>
        <p:spPr>
          <a:xfrm>
            <a:off x="1611152" y="5811605"/>
            <a:ext cx="2050454" cy="523220"/>
          </a:xfrm>
          <a:prstGeom prst="rect">
            <a:avLst/>
          </a:prstGeom>
          <a:noFill/>
        </p:spPr>
        <p:txBody>
          <a:bodyPr wrap="square" rtlCol="0">
            <a:spAutoFit/>
          </a:bodyPr>
          <a:lstStyle/>
          <a:p>
            <a:pPr algn="ctr"/>
            <a:r>
              <a:rPr lang="en-US" altLang="zh-TW" sz="2800" b="1" i="1" u="sng" dirty="0"/>
              <a:t>Encoder</a:t>
            </a:r>
            <a:endParaRPr lang="zh-TW" altLang="en-US" sz="2800" b="1" i="1" u="sng" dirty="0"/>
          </a:p>
        </p:txBody>
      </p:sp>
      <p:sp>
        <p:nvSpPr>
          <p:cNvPr id="40" name="右大括弧 39">
            <a:extLst>
              <a:ext uri="{FF2B5EF4-FFF2-40B4-BE49-F238E27FC236}">
                <a16:creationId xmlns:a16="http://schemas.microsoft.com/office/drawing/2014/main" id="{45F16DE1-8EB1-414B-8E07-875EB51AB266}"/>
              </a:ext>
            </a:extLst>
          </p:cNvPr>
          <p:cNvSpPr/>
          <p:nvPr/>
        </p:nvSpPr>
        <p:spPr>
          <a:xfrm rot="16200000" flipV="1">
            <a:off x="1565548" y="1494997"/>
            <a:ext cx="314282" cy="1445249"/>
          </a:xfrm>
          <a:prstGeom prst="rightBrace">
            <a:avLst>
              <a:gd name="adj1" fmla="val 4672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1" name="右大括弧 40">
            <a:extLst>
              <a:ext uri="{FF2B5EF4-FFF2-40B4-BE49-F238E27FC236}">
                <a16:creationId xmlns:a16="http://schemas.microsoft.com/office/drawing/2014/main" id="{80CE9758-367B-4070-A5FF-AE1066254FA5}"/>
              </a:ext>
            </a:extLst>
          </p:cNvPr>
          <p:cNvSpPr/>
          <p:nvPr/>
        </p:nvSpPr>
        <p:spPr>
          <a:xfrm rot="16200000" flipV="1">
            <a:off x="3464237" y="1501672"/>
            <a:ext cx="314282" cy="1445249"/>
          </a:xfrm>
          <a:prstGeom prst="rightBrace">
            <a:avLst>
              <a:gd name="adj1" fmla="val 4672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5F30BC4D-73BE-46E7-AC74-64975A02D322}"/>
              </a:ext>
            </a:extLst>
          </p:cNvPr>
          <p:cNvSpPr/>
          <p:nvPr/>
        </p:nvSpPr>
        <p:spPr>
          <a:xfrm>
            <a:off x="1484028" y="1052736"/>
            <a:ext cx="461666" cy="7794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FE6715BD-3FFA-4833-9983-79F145230AC2}"/>
                  </a:ext>
                </a:extLst>
              </p:cNvPr>
              <p:cNvSpPr txBox="1"/>
              <p:nvPr/>
            </p:nvSpPr>
            <p:spPr>
              <a:xfrm>
                <a:off x="1551814" y="1283130"/>
                <a:ext cx="3609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43" name="文字方塊 42">
                <a:extLst>
                  <a:ext uri="{FF2B5EF4-FFF2-40B4-BE49-F238E27FC236}">
                    <a16:creationId xmlns:a16="http://schemas.microsoft.com/office/drawing/2014/main" id="{FE6715BD-3FFA-4833-9983-79F145230AC2}"/>
                  </a:ext>
                </a:extLst>
              </p:cNvPr>
              <p:cNvSpPr txBox="1">
                <a:spLocks noRot="1" noChangeAspect="1" noMove="1" noResize="1" noEditPoints="1" noAdjustHandles="1" noChangeArrowheads="1" noChangeShapeType="1" noTextEdit="1"/>
              </p:cNvSpPr>
              <p:nvPr/>
            </p:nvSpPr>
            <p:spPr>
              <a:xfrm>
                <a:off x="1551814" y="1283130"/>
                <a:ext cx="360996" cy="369332"/>
              </a:xfrm>
              <a:prstGeom prst="rect">
                <a:avLst/>
              </a:prstGeom>
              <a:blipFill>
                <a:blip r:embed="rId10"/>
                <a:stretch>
                  <a:fillRect l="-10345" r="-6897"/>
                </a:stretch>
              </a:blipFill>
            </p:spPr>
            <p:txBody>
              <a:bodyPr/>
              <a:lstStyle/>
              <a:p>
                <a:r>
                  <a:rPr lang="en-DE">
                    <a:noFill/>
                  </a:rPr>
                  <a:t> </a:t>
                </a:r>
              </a:p>
            </p:txBody>
          </p:sp>
        </mc:Fallback>
      </mc:AlternateContent>
      <p:sp>
        <p:nvSpPr>
          <p:cNvPr id="44" name="矩形 43">
            <a:extLst>
              <a:ext uri="{FF2B5EF4-FFF2-40B4-BE49-F238E27FC236}">
                <a16:creationId xmlns:a16="http://schemas.microsoft.com/office/drawing/2014/main" id="{E2EB4900-0994-4A1E-932C-D3EBFC02EC5E}"/>
              </a:ext>
            </a:extLst>
          </p:cNvPr>
          <p:cNvSpPr/>
          <p:nvPr/>
        </p:nvSpPr>
        <p:spPr>
          <a:xfrm>
            <a:off x="3399096" y="1100936"/>
            <a:ext cx="461666" cy="7794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FA02DED6-088E-40DF-8DB8-5BA0B2990B87}"/>
                  </a:ext>
                </a:extLst>
              </p:cNvPr>
              <p:cNvSpPr txBox="1"/>
              <p:nvPr/>
            </p:nvSpPr>
            <p:spPr>
              <a:xfrm>
                <a:off x="3458580" y="1318363"/>
                <a:ext cx="36760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45" name="文字方塊 44">
                <a:extLst>
                  <a:ext uri="{FF2B5EF4-FFF2-40B4-BE49-F238E27FC236}">
                    <a16:creationId xmlns:a16="http://schemas.microsoft.com/office/drawing/2014/main" id="{FA02DED6-088E-40DF-8DB8-5BA0B2990B87}"/>
                  </a:ext>
                </a:extLst>
              </p:cNvPr>
              <p:cNvSpPr txBox="1">
                <a:spLocks noRot="1" noChangeAspect="1" noMove="1" noResize="1" noEditPoints="1" noAdjustHandles="1" noChangeArrowheads="1" noChangeShapeType="1" noTextEdit="1"/>
              </p:cNvSpPr>
              <p:nvPr/>
            </p:nvSpPr>
            <p:spPr>
              <a:xfrm>
                <a:off x="3458580" y="1318363"/>
                <a:ext cx="367601" cy="369332"/>
              </a:xfrm>
              <a:prstGeom prst="rect">
                <a:avLst/>
              </a:prstGeom>
              <a:blipFill>
                <a:blip r:embed="rId11"/>
                <a:stretch>
                  <a:fillRect l="-10000" r="-6667"/>
                </a:stretch>
              </a:blipFill>
            </p:spPr>
            <p:txBody>
              <a:bodyPr/>
              <a:lstStyle/>
              <a:p>
                <a:r>
                  <a:rPr lang="en-DE">
                    <a:noFill/>
                  </a:rPr>
                  <a:t> </a:t>
                </a:r>
              </a:p>
            </p:txBody>
          </p:sp>
        </mc:Fallback>
      </mc:AlternateContent>
      <p:grpSp>
        <p:nvGrpSpPr>
          <p:cNvPr id="49" name="群組 48">
            <a:extLst>
              <a:ext uri="{FF2B5EF4-FFF2-40B4-BE49-F238E27FC236}">
                <a16:creationId xmlns:a16="http://schemas.microsoft.com/office/drawing/2014/main" id="{ED2250D6-EE34-47C5-854E-FE6EB55D8325}"/>
              </a:ext>
            </a:extLst>
          </p:cNvPr>
          <p:cNvGrpSpPr/>
          <p:nvPr/>
        </p:nvGrpSpPr>
        <p:grpSpPr>
          <a:xfrm>
            <a:off x="5591772" y="1523374"/>
            <a:ext cx="461665" cy="1413164"/>
            <a:chOff x="1417239" y="5157069"/>
            <a:chExt cx="461665" cy="1413164"/>
          </a:xfrm>
        </p:grpSpPr>
        <p:sp>
          <p:nvSpPr>
            <p:cNvPr id="50" name="矩形 49">
              <a:extLst>
                <a:ext uri="{FF2B5EF4-FFF2-40B4-BE49-F238E27FC236}">
                  <a16:creationId xmlns:a16="http://schemas.microsoft.com/office/drawing/2014/main" id="{E661C1DC-CA70-49B7-A9EA-9433C65677C5}"/>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1" name="文字方塊 50">
              <a:extLst>
                <a:ext uri="{FF2B5EF4-FFF2-40B4-BE49-F238E27FC236}">
                  <a16:creationId xmlns:a16="http://schemas.microsoft.com/office/drawing/2014/main" id="{530A34F8-0CE1-40C3-B9DE-3C38C9A75845}"/>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p:sp>
        <p:nvSpPr>
          <p:cNvPr id="63" name="文字方塊 62">
            <a:extLst>
              <a:ext uri="{FF2B5EF4-FFF2-40B4-BE49-F238E27FC236}">
                <a16:creationId xmlns:a16="http://schemas.microsoft.com/office/drawing/2014/main" id="{0848EAB2-9D81-4196-A119-C2E3AD38E67F}"/>
              </a:ext>
            </a:extLst>
          </p:cNvPr>
          <p:cNvSpPr txBox="1"/>
          <p:nvPr/>
        </p:nvSpPr>
        <p:spPr>
          <a:xfrm>
            <a:off x="5884639" y="5827557"/>
            <a:ext cx="2050454" cy="523220"/>
          </a:xfrm>
          <a:prstGeom prst="rect">
            <a:avLst/>
          </a:prstGeom>
          <a:noFill/>
        </p:spPr>
        <p:txBody>
          <a:bodyPr wrap="square" rtlCol="0">
            <a:spAutoFit/>
          </a:bodyPr>
          <a:lstStyle/>
          <a:p>
            <a:pPr algn="ctr"/>
            <a:r>
              <a:rPr lang="en-US" altLang="zh-TW" sz="2800" b="1" i="1" u="sng" dirty="0"/>
              <a:t>Decoder</a:t>
            </a:r>
            <a:endParaRPr lang="zh-TW" altLang="en-US" sz="2800" b="1" i="1" u="sng" dirty="0"/>
          </a:p>
        </p:txBody>
      </p:sp>
      <p:sp>
        <p:nvSpPr>
          <p:cNvPr id="78" name="矩形: 圓角 77">
            <a:extLst>
              <a:ext uri="{FF2B5EF4-FFF2-40B4-BE49-F238E27FC236}">
                <a16:creationId xmlns:a16="http://schemas.microsoft.com/office/drawing/2014/main" id="{C440CF5E-456C-4561-A15D-AC9D1C902C93}"/>
              </a:ext>
            </a:extLst>
          </p:cNvPr>
          <p:cNvSpPr/>
          <p:nvPr/>
        </p:nvSpPr>
        <p:spPr>
          <a:xfrm>
            <a:off x="5261066" y="3318353"/>
            <a:ext cx="3036910" cy="1488255"/>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F7D866D5-09E3-4DDD-92BD-1A2C7533309E}"/>
              </a:ext>
            </a:extLst>
          </p:cNvPr>
          <p:cNvSpPr/>
          <p:nvPr/>
        </p:nvSpPr>
        <p:spPr>
          <a:xfrm>
            <a:off x="5613319" y="3718631"/>
            <a:ext cx="461666" cy="6058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sp>
        <p:nvSpPr>
          <p:cNvPr id="80" name="矩形 79">
            <a:extLst>
              <a:ext uri="{FF2B5EF4-FFF2-40B4-BE49-F238E27FC236}">
                <a16:creationId xmlns:a16="http://schemas.microsoft.com/office/drawing/2014/main" id="{D68F58A0-2069-4791-8C87-0A351163030C}"/>
              </a:ext>
            </a:extLst>
          </p:cNvPr>
          <p:cNvSpPr/>
          <p:nvPr/>
        </p:nvSpPr>
        <p:spPr>
          <a:xfrm>
            <a:off x="6572243" y="3718630"/>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81" name="直線單箭頭接點 80">
            <a:extLst>
              <a:ext uri="{FF2B5EF4-FFF2-40B4-BE49-F238E27FC236}">
                <a16:creationId xmlns:a16="http://schemas.microsoft.com/office/drawing/2014/main" id="{8C912C26-D888-417D-91EC-202B0FDE957F}"/>
              </a:ext>
            </a:extLst>
          </p:cNvPr>
          <p:cNvCxnSpPr>
            <a:cxnSpLocks/>
          </p:cNvCxnSpPr>
          <p:nvPr/>
        </p:nvCxnSpPr>
        <p:spPr>
          <a:xfrm>
            <a:off x="6093285" y="4051062"/>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CFB3C03C-0318-4829-9F1E-35CD044BE64C}"/>
              </a:ext>
            </a:extLst>
          </p:cNvPr>
          <p:cNvCxnSpPr>
            <a:cxnSpLocks/>
          </p:cNvCxnSpPr>
          <p:nvPr/>
        </p:nvCxnSpPr>
        <p:spPr>
          <a:xfrm flipV="1">
            <a:off x="5842627" y="4352956"/>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E4E5F0A3-5093-4AFF-9A6A-197374DB70C6}"/>
              </a:ext>
            </a:extLst>
          </p:cNvPr>
          <p:cNvSpPr/>
          <p:nvPr/>
        </p:nvSpPr>
        <p:spPr>
          <a:xfrm>
            <a:off x="7534654" y="3718630"/>
            <a:ext cx="465153" cy="605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p>
        </p:txBody>
      </p:sp>
      <p:cxnSp>
        <p:nvCxnSpPr>
          <p:cNvPr id="84" name="直線單箭頭接點 83">
            <a:extLst>
              <a:ext uri="{FF2B5EF4-FFF2-40B4-BE49-F238E27FC236}">
                <a16:creationId xmlns:a16="http://schemas.microsoft.com/office/drawing/2014/main" id="{771C9946-4DCC-4E40-942B-DC7233FE5C0B}"/>
              </a:ext>
            </a:extLst>
          </p:cNvPr>
          <p:cNvCxnSpPr>
            <a:cxnSpLocks/>
          </p:cNvCxnSpPr>
          <p:nvPr/>
        </p:nvCxnSpPr>
        <p:spPr>
          <a:xfrm>
            <a:off x="7055696" y="4061572"/>
            <a:ext cx="4789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80614F2D-F354-4672-A13A-40E136BE8343}"/>
              </a:ext>
            </a:extLst>
          </p:cNvPr>
          <p:cNvCxnSpPr>
            <a:cxnSpLocks/>
          </p:cNvCxnSpPr>
          <p:nvPr/>
        </p:nvCxnSpPr>
        <p:spPr>
          <a:xfrm flipV="1">
            <a:off x="6803549" y="4352956"/>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CCFCE8AE-C21C-47E1-A809-7CD0713B3B62}"/>
              </a:ext>
            </a:extLst>
          </p:cNvPr>
          <p:cNvCxnSpPr>
            <a:cxnSpLocks/>
          </p:cNvCxnSpPr>
          <p:nvPr/>
        </p:nvCxnSpPr>
        <p:spPr>
          <a:xfrm flipV="1">
            <a:off x="7774097" y="4334069"/>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4E77D33F-F0AF-4181-A5F5-CB31DB113875}"/>
              </a:ext>
            </a:extLst>
          </p:cNvPr>
          <p:cNvCxnSpPr>
            <a:cxnSpLocks/>
          </p:cNvCxnSpPr>
          <p:nvPr/>
        </p:nvCxnSpPr>
        <p:spPr>
          <a:xfrm flipV="1">
            <a:off x="5841860" y="2953520"/>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8D02D5FB-51EB-4185-8F5E-DA0FF4B29791}"/>
              </a:ext>
            </a:extLst>
          </p:cNvPr>
          <p:cNvCxnSpPr>
            <a:cxnSpLocks/>
          </p:cNvCxnSpPr>
          <p:nvPr/>
        </p:nvCxnSpPr>
        <p:spPr>
          <a:xfrm flipV="1">
            <a:off x="6802782" y="2953520"/>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319D88B6-F099-4205-A6F6-2EE065B56992}"/>
              </a:ext>
            </a:extLst>
          </p:cNvPr>
          <p:cNvCxnSpPr>
            <a:cxnSpLocks/>
          </p:cNvCxnSpPr>
          <p:nvPr/>
        </p:nvCxnSpPr>
        <p:spPr>
          <a:xfrm flipV="1">
            <a:off x="7773330" y="2934633"/>
            <a:ext cx="0" cy="78399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矩形 118">
            <a:extLst>
              <a:ext uri="{FF2B5EF4-FFF2-40B4-BE49-F238E27FC236}">
                <a16:creationId xmlns:a16="http://schemas.microsoft.com/office/drawing/2014/main" id="{478985D5-220D-40E0-BB48-C5253BDA09EB}"/>
              </a:ext>
            </a:extLst>
          </p:cNvPr>
          <p:cNvSpPr/>
          <p:nvPr/>
        </p:nvSpPr>
        <p:spPr>
          <a:xfrm>
            <a:off x="5606937" y="5139596"/>
            <a:ext cx="461666" cy="6058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120" name="矩形 119">
            <a:extLst>
              <a:ext uri="{FF2B5EF4-FFF2-40B4-BE49-F238E27FC236}">
                <a16:creationId xmlns:a16="http://schemas.microsoft.com/office/drawing/2014/main" id="{17F438E0-E275-4736-BE15-295EBAE23381}"/>
              </a:ext>
            </a:extLst>
          </p:cNvPr>
          <p:cNvSpPr/>
          <p:nvPr/>
        </p:nvSpPr>
        <p:spPr>
          <a:xfrm>
            <a:off x="6565861" y="5139595"/>
            <a:ext cx="465153" cy="6058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p:sp>
        <p:nvSpPr>
          <p:cNvPr id="121" name="矩形 120">
            <a:extLst>
              <a:ext uri="{FF2B5EF4-FFF2-40B4-BE49-F238E27FC236}">
                <a16:creationId xmlns:a16="http://schemas.microsoft.com/office/drawing/2014/main" id="{044B1352-54FC-4840-9E99-6E38992C39BF}"/>
              </a:ext>
            </a:extLst>
          </p:cNvPr>
          <p:cNvSpPr/>
          <p:nvPr/>
        </p:nvSpPr>
        <p:spPr>
          <a:xfrm>
            <a:off x="7528272" y="5139595"/>
            <a:ext cx="465153" cy="6058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2" name="文字方塊 121">
                <a:extLst>
                  <a:ext uri="{FF2B5EF4-FFF2-40B4-BE49-F238E27FC236}">
                    <a16:creationId xmlns:a16="http://schemas.microsoft.com/office/drawing/2014/main" id="{FC16B291-69FA-4A5B-8F5C-13DCF786802D}"/>
                  </a:ext>
                </a:extLst>
              </p:cNvPr>
              <p:cNvSpPr txBox="1"/>
              <p:nvPr/>
            </p:nvSpPr>
            <p:spPr>
              <a:xfrm>
                <a:off x="7411972" y="5234502"/>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22" name="文字方塊 121">
                <a:extLst>
                  <a:ext uri="{FF2B5EF4-FFF2-40B4-BE49-F238E27FC236}">
                    <a16:creationId xmlns:a16="http://schemas.microsoft.com/office/drawing/2014/main" id="{FC16B291-69FA-4A5B-8F5C-13DCF786802D}"/>
                  </a:ext>
                </a:extLst>
              </p:cNvPr>
              <p:cNvSpPr txBox="1">
                <a:spLocks noRot="1" noChangeAspect="1" noMove="1" noResize="1" noEditPoints="1" noAdjustHandles="1" noChangeArrowheads="1" noChangeShapeType="1" noTextEdit="1"/>
              </p:cNvSpPr>
              <p:nvPr/>
            </p:nvSpPr>
            <p:spPr>
              <a:xfrm>
                <a:off x="7411972" y="5234502"/>
                <a:ext cx="715161" cy="461665"/>
              </a:xfrm>
              <a:prstGeom prst="rect">
                <a:avLst/>
              </a:prstGeom>
              <a:blipFill>
                <a:blip r:embed="rId1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3" name="文字方塊 122">
                <a:extLst>
                  <a:ext uri="{FF2B5EF4-FFF2-40B4-BE49-F238E27FC236}">
                    <a16:creationId xmlns:a16="http://schemas.microsoft.com/office/drawing/2014/main" id="{3D719ADE-1963-4036-A07C-A33AC7BE1C07}"/>
                  </a:ext>
                </a:extLst>
              </p:cNvPr>
              <p:cNvSpPr txBox="1"/>
              <p:nvPr/>
            </p:nvSpPr>
            <p:spPr>
              <a:xfrm>
                <a:off x="6449561" y="52538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23" name="文字方塊 122">
                <a:extLst>
                  <a:ext uri="{FF2B5EF4-FFF2-40B4-BE49-F238E27FC236}">
                    <a16:creationId xmlns:a16="http://schemas.microsoft.com/office/drawing/2014/main" id="{3D719ADE-1963-4036-A07C-A33AC7BE1C07}"/>
                  </a:ext>
                </a:extLst>
              </p:cNvPr>
              <p:cNvSpPr txBox="1">
                <a:spLocks noRot="1" noChangeAspect="1" noMove="1" noResize="1" noEditPoints="1" noAdjustHandles="1" noChangeArrowheads="1" noChangeShapeType="1" noTextEdit="1"/>
              </p:cNvSpPr>
              <p:nvPr/>
            </p:nvSpPr>
            <p:spPr>
              <a:xfrm>
                <a:off x="6449561" y="5253837"/>
                <a:ext cx="715161" cy="461665"/>
              </a:xfrm>
              <a:prstGeom prst="rect">
                <a:avLst/>
              </a:prstGeom>
              <a:blipFill>
                <a:blip r:embed="rId1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4" name="文字方塊 123">
                <a:extLst>
                  <a:ext uri="{FF2B5EF4-FFF2-40B4-BE49-F238E27FC236}">
                    <a16:creationId xmlns:a16="http://schemas.microsoft.com/office/drawing/2014/main" id="{8FC8BDEF-0AC1-4474-B149-D47F78EF9F6B}"/>
                  </a:ext>
                </a:extLst>
              </p:cNvPr>
              <p:cNvSpPr txBox="1"/>
              <p:nvPr/>
            </p:nvSpPr>
            <p:spPr>
              <a:xfrm>
                <a:off x="5509428" y="5208855"/>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𝑐</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24" name="文字方塊 123">
                <a:extLst>
                  <a:ext uri="{FF2B5EF4-FFF2-40B4-BE49-F238E27FC236}">
                    <a16:creationId xmlns:a16="http://schemas.microsoft.com/office/drawing/2014/main" id="{8FC8BDEF-0AC1-4474-B149-D47F78EF9F6B}"/>
                  </a:ext>
                </a:extLst>
              </p:cNvPr>
              <p:cNvSpPr txBox="1">
                <a:spLocks noRot="1" noChangeAspect="1" noMove="1" noResize="1" noEditPoints="1" noAdjustHandles="1" noChangeArrowheads="1" noChangeShapeType="1" noTextEdit="1"/>
              </p:cNvSpPr>
              <p:nvPr/>
            </p:nvSpPr>
            <p:spPr>
              <a:xfrm>
                <a:off x="5509428" y="5208855"/>
                <a:ext cx="715161" cy="461665"/>
              </a:xfrm>
              <a:prstGeom prst="rect">
                <a:avLst/>
              </a:prstGeom>
              <a:blipFill>
                <a:blip r:embed="rId14"/>
                <a:stretch>
                  <a:fillRect/>
                </a:stretch>
              </a:blipFill>
            </p:spPr>
            <p:txBody>
              <a:bodyPr/>
              <a:lstStyle/>
              <a:p>
                <a:r>
                  <a:rPr lang="en-DE">
                    <a:noFill/>
                  </a:rPr>
                  <a:t> </a:t>
                </a:r>
              </a:p>
            </p:txBody>
          </p:sp>
        </mc:Fallback>
      </mc:AlternateContent>
      <p:grpSp>
        <p:nvGrpSpPr>
          <p:cNvPr id="126" name="群組 125">
            <a:extLst>
              <a:ext uri="{FF2B5EF4-FFF2-40B4-BE49-F238E27FC236}">
                <a16:creationId xmlns:a16="http://schemas.microsoft.com/office/drawing/2014/main" id="{7526C1F6-D34C-4240-BFA4-F016914EDB89}"/>
              </a:ext>
            </a:extLst>
          </p:cNvPr>
          <p:cNvGrpSpPr/>
          <p:nvPr/>
        </p:nvGrpSpPr>
        <p:grpSpPr>
          <a:xfrm>
            <a:off x="6573986" y="1517714"/>
            <a:ext cx="461665" cy="1413164"/>
            <a:chOff x="1417239" y="5157069"/>
            <a:chExt cx="461665" cy="1413164"/>
          </a:xfrm>
        </p:grpSpPr>
        <p:sp>
          <p:nvSpPr>
            <p:cNvPr id="127" name="矩形 126">
              <a:extLst>
                <a:ext uri="{FF2B5EF4-FFF2-40B4-BE49-F238E27FC236}">
                  <a16:creationId xmlns:a16="http://schemas.microsoft.com/office/drawing/2014/main" id="{43E07CB3-2CD2-4F5C-962D-DD4A93C6037B}"/>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8" name="文字方塊 127">
              <a:extLst>
                <a:ext uri="{FF2B5EF4-FFF2-40B4-BE49-F238E27FC236}">
                  <a16:creationId xmlns:a16="http://schemas.microsoft.com/office/drawing/2014/main" id="{52C7B4A7-9C25-4E6A-9A75-B554B2951114}"/>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p:grpSp>
        <p:nvGrpSpPr>
          <p:cNvPr id="129" name="群組 128">
            <a:extLst>
              <a:ext uri="{FF2B5EF4-FFF2-40B4-BE49-F238E27FC236}">
                <a16:creationId xmlns:a16="http://schemas.microsoft.com/office/drawing/2014/main" id="{259182F9-5BFE-41E0-8746-CF7CB9F6A749}"/>
              </a:ext>
            </a:extLst>
          </p:cNvPr>
          <p:cNvGrpSpPr/>
          <p:nvPr/>
        </p:nvGrpSpPr>
        <p:grpSpPr>
          <a:xfrm>
            <a:off x="7528272" y="1523373"/>
            <a:ext cx="461665" cy="1413164"/>
            <a:chOff x="1417239" y="5157069"/>
            <a:chExt cx="461665" cy="1413164"/>
          </a:xfrm>
        </p:grpSpPr>
        <p:sp>
          <p:nvSpPr>
            <p:cNvPr id="130" name="矩形 129">
              <a:extLst>
                <a:ext uri="{FF2B5EF4-FFF2-40B4-BE49-F238E27FC236}">
                  <a16:creationId xmlns:a16="http://schemas.microsoft.com/office/drawing/2014/main" id="{075B45B5-D877-45AC-9287-332D3B61C575}"/>
                </a:ext>
              </a:extLst>
            </p:cNvPr>
            <p:cNvSpPr/>
            <p:nvPr/>
          </p:nvSpPr>
          <p:spPr>
            <a:xfrm>
              <a:off x="1467114" y="5231885"/>
              <a:ext cx="299260" cy="1271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1" name="文字方塊 130">
              <a:extLst>
                <a:ext uri="{FF2B5EF4-FFF2-40B4-BE49-F238E27FC236}">
                  <a16:creationId xmlns:a16="http://schemas.microsoft.com/office/drawing/2014/main" id="{E548E596-8FFE-45EA-98D0-602786C1F121}"/>
                </a:ext>
              </a:extLst>
            </p:cNvPr>
            <p:cNvSpPr txBox="1"/>
            <p:nvPr/>
          </p:nvSpPr>
          <p:spPr>
            <a:xfrm rot="5400000">
              <a:off x="941490" y="5632818"/>
              <a:ext cx="141316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endParaRPr lang="zh-TW" altLang="en-US" sz="2400" dirty="0">
                <a:solidFill>
                  <a:schemeClr val="tx1"/>
                </a:solidFill>
              </a:endParaRPr>
            </a:p>
          </p:txBody>
        </p:sp>
      </p:gr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C4BCAC6D-4F58-4EEE-AFB6-E68506AA1D89}"/>
                  </a:ext>
                </a:extLst>
              </p:cNvPr>
              <p:cNvSpPr txBox="1"/>
              <p:nvPr/>
            </p:nvSpPr>
            <p:spPr>
              <a:xfrm>
                <a:off x="5661839" y="2073714"/>
                <a:ext cx="3781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𝑜</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132" name="文字方塊 131">
                <a:extLst>
                  <a:ext uri="{FF2B5EF4-FFF2-40B4-BE49-F238E27FC236}">
                    <a16:creationId xmlns:a16="http://schemas.microsoft.com/office/drawing/2014/main" id="{C4BCAC6D-4F58-4EEE-AFB6-E68506AA1D89}"/>
                  </a:ext>
                </a:extLst>
              </p:cNvPr>
              <p:cNvSpPr txBox="1">
                <a:spLocks noRot="1" noChangeAspect="1" noMove="1" noResize="1" noEditPoints="1" noAdjustHandles="1" noChangeArrowheads="1" noChangeShapeType="1" noTextEdit="1"/>
              </p:cNvSpPr>
              <p:nvPr/>
            </p:nvSpPr>
            <p:spPr>
              <a:xfrm>
                <a:off x="5661839" y="2073714"/>
                <a:ext cx="378180" cy="369332"/>
              </a:xfrm>
              <a:prstGeom prst="rect">
                <a:avLst/>
              </a:prstGeom>
              <a:blipFill>
                <a:blip r:embed="rId15"/>
                <a:stretch>
                  <a:fillRect l="-6452"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3" name="文字方塊 132">
                <a:extLst>
                  <a:ext uri="{FF2B5EF4-FFF2-40B4-BE49-F238E27FC236}">
                    <a16:creationId xmlns:a16="http://schemas.microsoft.com/office/drawing/2014/main" id="{87E870FA-31F8-47F7-9CD3-E44D0EFE831A}"/>
                  </a:ext>
                </a:extLst>
              </p:cNvPr>
              <p:cNvSpPr txBox="1"/>
              <p:nvPr/>
            </p:nvSpPr>
            <p:spPr>
              <a:xfrm>
                <a:off x="6652834" y="2108609"/>
                <a:ext cx="3847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𝑜</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33" name="文字方塊 132">
                <a:extLst>
                  <a:ext uri="{FF2B5EF4-FFF2-40B4-BE49-F238E27FC236}">
                    <a16:creationId xmlns:a16="http://schemas.microsoft.com/office/drawing/2014/main" id="{87E870FA-31F8-47F7-9CD3-E44D0EFE831A}"/>
                  </a:ext>
                </a:extLst>
              </p:cNvPr>
              <p:cNvSpPr txBox="1">
                <a:spLocks noRot="1" noChangeAspect="1" noMove="1" noResize="1" noEditPoints="1" noAdjustHandles="1" noChangeArrowheads="1" noChangeShapeType="1" noTextEdit="1"/>
              </p:cNvSpPr>
              <p:nvPr/>
            </p:nvSpPr>
            <p:spPr>
              <a:xfrm>
                <a:off x="6652834" y="2108609"/>
                <a:ext cx="384785" cy="369332"/>
              </a:xfrm>
              <a:prstGeom prst="rect">
                <a:avLst/>
              </a:prstGeom>
              <a:blipFill>
                <a:blip r:embed="rId16"/>
                <a:stretch>
                  <a:fillRect l="-9677" r="-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202492D0-435A-471B-B5AF-D47F4662AAD5}"/>
                  </a:ext>
                </a:extLst>
              </p:cNvPr>
              <p:cNvSpPr txBox="1"/>
              <p:nvPr/>
            </p:nvSpPr>
            <p:spPr>
              <a:xfrm>
                <a:off x="7592055" y="2120751"/>
                <a:ext cx="3847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𝑜</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134" name="文字方塊 133">
                <a:extLst>
                  <a:ext uri="{FF2B5EF4-FFF2-40B4-BE49-F238E27FC236}">
                    <a16:creationId xmlns:a16="http://schemas.microsoft.com/office/drawing/2014/main" id="{202492D0-435A-471B-B5AF-D47F4662AAD5}"/>
                  </a:ext>
                </a:extLst>
              </p:cNvPr>
              <p:cNvSpPr txBox="1">
                <a:spLocks noRot="1" noChangeAspect="1" noMove="1" noResize="1" noEditPoints="1" noAdjustHandles="1" noChangeArrowheads="1" noChangeShapeType="1" noTextEdit="1"/>
              </p:cNvSpPr>
              <p:nvPr/>
            </p:nvSpPr>
            <p:spPr>
              <a:xfrm>
                <a:off x="7592055" y="2120751"/>
                <a:ext cx="384785" cy="369332"/>
              </a:xfrm>
              <a:prstGeom prst="rect">
                <a:avLst/>
              </a:prstGeom>
              <a:blipFill>
                <a:blip r:embed="rId17"/>
                <a:stretch>
                  <a:fillRect l="-9375" r="-3125"/>
                </a:stretch>
              </a:blipFill>
            </p:spPr>
            <p:txBody>
              <a:bodyPr/>
              <a:lstStyle/>
              <a:p>
                <a:r>
                  <a:rPr lang="en-DE">
                    <a:noFill/>
                  </a:rPr>
                  <a:t> </a:t>
                </a:r>
              </a:p>
            </p:txBody>
          </p:sp>
        </mc:Fallback>
      </mc:AlternateContent>
      <p:sp>
        <p:nvSpPr>
          <p:cNvPr id="136" name="矩形: 圓角 135">
            <a:extLst>
              <a:ext uri="{FF2B5EF4-FFF2-40B4-BE49-F238E27FC236}">
                <a16:creationId xmlns:a16="http://schemas.microsoft.com/office/drawing/2014/main" id="{E29AED20-2FE8-4170-BA58-91CCA32D2A2C}"/>
              </a:ext>
            </a:extLst>
          </p:cNvPr>
          <p:cNvSpPr/>
          <p:nvPr/>
        </p:nvSpPr>
        <p:spPr>
          <a:xfrm>
            <a:off x="592456" y="3301118"/>
            <a:ext cx="4042450" cy="1560602"/>
          </a:xfrm>
          <a:prstGeom prst="roundRect">
            <a:avLst/>
          </a:prstGeom>
          <a:blipFill>
            <a:blip r:embed="rId18"/>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p:sp>
        <p:nvSpPr>
          <p:cNvPr id="137" name="矩形: 圓角 136">
            <a:extLst>
              <a:ext uri="{FF2B5EF4-FFF2-40B4-BE49-F238E27FC236}">
                <a16:creationId xmlns:a16="http://schemas.microsoft.com/office/drawing/2014/main" id="{37A6A1A1-3991-433E-AE9B-570FAE9C710D}"/>
              </a:ext>
            </a:extLst>
          </p:cNvPr>
          <p:cNvSpPr/>
          <p:nvPr/>
        </p:nvSpPr>
        <p:spPr>
          <a:xfrm>
            <a:off x="5215701" y="3323575"/>
            <a:ext cx="3154470" cy="1478897"/>
          </a:xfrm>
          <a:prstGeom prst="roundRect">
            <a:avLst/>
          </a:prstGeom>
          <a:blipFill>
            <a:blip r:embed="rId18"/>
            <a:tile tx="0" ty="0" sx="100000" sy="100000" flip="none" algn="tl"/>
          </a:blipFill>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Self-Attention Layer</a:t>
            </a:r>
            <a:endParaRPr lang="zh-TW" altLang="en-US" sz="2800" dirty="0"/>
          </a:p>
        </p:txBody>
      </p:sp>
      <p:sp>
        <p:nvSpPr>
          <p:cNvPr id="56" name="手繪多邊形 26">
            <a:extLst>
              <a:ext uri="{FF2B5EF4-FFF2-40B4-BE49-F238E27FC236}">
                <a16:creationId xmlns:a16="http://schemas.microsoft.com/office/drawing/2014/main" id="{E175D7A8-E01B-45E1-BB46-7881C70337FC}"/>
              </a:ext>
            </a:extLst>
          </p:cNvPr>
          <p:cNvSpPr/>
          <p:nvPr/>
        </p:nvSpPr>
        <p:spPr>
          <a:xfrm>
            <a:off x="5977623" y="2649860"/>
            <a:ext cx="743551" cy="2332697"/>
          </a:xfrm>
          <a:custGeom>
            <a:avLst/>
            <a:gdLst>
              <a:gd name="connsiteX0" fmla="*/ 0 w 685800"/>
              <a:gd name="connsiteY0" fmla="*/ 0 h 2016606"/>
              <a:gd name="connsiteX1" fmla="*/ 215900 w 685800"/>
              <a:gd name="connsiteY1" fmla="*/ 381000 h 2016606"/>
              <a:gd name="connsiteX2" fmla="*/ 266700 w 685800"/>
              <a:gd name="connsiteY2" fmla="*/ 1524000 h 2016606"/>
              <a:gd name="connsiteX3" fmla="*/ 342900 w 685800"/>
              <a:gd name="connsiteY3" fmla="*/ 1917700 h 2016606"/>
              <a:gd name="connsiteX4" fmla="*/ 546100 w 685800"/>
              <a:gd name="connsiteY4" fmla="*/ 2006600 h 2016606"/>
              <a:gd name="connsiteX5" fmla="*/ 685800 w 685800"/>
              <a:gd name="connsiteY5" fmla="*/ 1739900 h 2016606"/>
              <a:gd name="connsiteX0" fmla="*/ 0 w 705050"/>
              <a:gd name="connsiteY0" fmla="*/ 0 h 2016606"/>
              <a:gd name="connsiteX1" fmla="*/ 215900 w 705050"/>
              <a:gd name="connsiteY1" fmla="*/ 381000 h 2016606"/>
              <a:gd name="connsiteX2" fmla="*/ 266700 w 705050"/>
              <a:gd name="connsiteY2" fmla="*/ 1524000 h 2016606"/>
              <a:gd name="connsiteX3" fmla="*/ 342900 w 705050"/>
              <a:gd name="connsiteY3" fmla="*/ 1917700 h 2016606"/>
              <a:gd name="connsiteX4" fmla="*/ 546100 w 705050"/>
              <a:gd name="connsiteY4" fmla="*/ 2006600 h 2016606"/>
              <a:gd name="connsiteX5" fmla="*/ 705050 w 705050"/>
              <a:gd name="connsiteY5" fmla="*/ 1440344 h 2016606"/>
              <a:gd name="connsiteX0" fmla="*/ 0 w 743551"/>
              <a:gd name="connsiteY0" fmla="*/ 0 h 2016606"/>
              <a:gd name="connsiteX1" fmla="*/ 215900 w 743551"/>
              <a:gd name="connsiteY1" fmla="*/ 381000 h 2016606"/>
              <a:gd name="connsiteX2" fmla="*/ 266700 w 743551"/>
              <a:gd name="connsiteY2" fmla="*/ 1524000 h 2016606"/>
              <a:gd name="connsiteX3" fmla="*/ 342900 w 743551"/>
              <a:gd name="connsiteY3" fmla="*/ 1917700 h 2016606"/>
              <a:gd name="connsiteX4" fmla="*/ 546100 w 743551"/>
              <a:gd name="connsiteY4" fmla="*/ 2006600 h 2016606"/>
              <a:gd name="connsiteX5" fmla="*/ 743551 w 743551"/>
              <a:gd name="connsiteY5" fmla="*/ 1415381 h 20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551" h="2016606">
                <a:moveTo>
                  <a:pt x="0" y="0"/>
                </a:moveTo>
                <a:cubicBezTo>
                  <a:pt x="85725" y="63500"/>
                  <a:pt x="171450" y="127000"/>
                  <a:pt x="215900" y="381000"/>
                </a:cubicBezTo>
                <a:cubicBezTo>
                  <a:pt x="260350" y="635000"/>
                  <a:pt x="245533" y="1267883"/>
                  <a:pt x="266700" y="1524000"/>
                </a:cubicBezTo>
                <a:cubicBezTo>
                  <a:pt x="287867" y="1780117"/>
                  <a:pt x="296333" y="1837267"/>
                  <a:pt x="342900" y="1917700"/>
                </a:cubicBezTo>
                <a:cubicBezTo>
                  <a:pt x="389467" y="1998133"/>
                  <a:pt x="488950" y="2036233"/>
                  <a:pt x="546100" y="2006600"/>
                </a:cubicBezTo>
                <a:cubicBezTo>
                  <a:pt x="603250" y="1976967"/>
                  <a:pt x="702276" y="1533914"/>
                  <a:pt x="743551" y="1415381"/>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5" name="手繪多邊形 26">
            <a:extLst>
              <a:ext uri="{FF2B5EF4-FFF2-40B4-BE49-F238E27FC236}">
                <a16:creationId xmlns:a16="http://schemas.microsoft.com/office/drawing/2014/main" id="{F9D6419C-60F7-4A9A-8596-B135DAEDF67A}"/>
              </a:ext>
            </a:extLst>
          </p:cNvPr>
          <p:cNvSpPr/>
          <p:nvPr/>
        </p:nvSpPr>
        <p:spPr>
          <a:xfrm>
            <a:off x="6928265" y="2648910"/>
            <a:ext cx="743551" cy="2332697"/>
          </a:xfrm>
          <a:custGeom>
            <a:avLst/>
            <a:gdLst>
              <a:gd name="connsiteX0" fmla="*/ 0 w 685800"/>
              <a:gd name="connsiteY0" fmla="*/ 0 h 2016606"/>
              <a:gd name="connsiteX1" fmla="*/ 215900 w 685800"/>
              <a:gd name="connsiteY1" fmla="*/ 381000 h 2016606"/>
              <a:gd name="connsiteX2" fmla="*/ 266700 w 685800"/>
              <a:gd name="connsiteY2" fmla="*/ 1524000 h 2016606"/>
              <a:gd name="connsiteX3" fmla="*/ 342900 w 685800"/>
              <a:gd name="connsiteY3" fmla="*/ 1917700 h 2016606"/>
              <a:gd name="connsiteX4" fmla="*/ 546100 w 685800"/>
              <a:gd name="connsiteY4" fmla="*/ 2006600 h 2016606"/>
              <a:gd name="connsiteX5" fmla="*/ 685800 w 685800"/>
              <a:gd name="connsiteY5" fmla="*/ 1739900 h 2016606"/>
              <a:gd name="connsiteX0" fmla="*/ 0 w 705050"/>
              <a:gd name="connsiteY0" fmla="*/ 0 h 2016606"/>
              <a:gd name="connsiteX1" fmla="*/ 215900 w 705050"/>
              <a:gd name="connsiteY1" fmla="*/ 381000 h 2016606"/>
              <a:gd name="connsiteX2" fmla="*/ 266700 w 705050"/>
              <a:gd name="connsiteY2" fmla="*/ 1524000 h 2016606"/>
              <a:gd name="connsiteX3" fmla="*/ 342900 w 705050"/>
              <a:gd name="connsiteY3" fmla="*/ 1917700 h 2016606"/>
              <a:gd name="connsiteX4" fmla="*/ 546100 w 705050"/>
              <a:gd name="connsiteY4" fmla="*/ 2006600 h 2016606"/>
              <a:gd name="connsiteX5" fmla="*/ 705050 w 705050"/>
              <a:gd name="connsiteY5" fmla="*/ 1440344 h 2016606"/>
              <a:gd name="connsiteX0" fmla="*/ 0 w 743551"/>
              <a:gd name="connsiteY0" fmla="*/ 0 h 2016606"/>
              <a:gd name="connsiteX1" fmla="*/ 215900 w 743551"/>
              <a:gd name="connsiteY1" fmla="*/ 381000 h 2016606"/>
              <a:gd name="connsiteX2" fmla="*/ 266700 w 743551"/>
              <a:gd name="connsiteY2" fmla="*/ 1524000 h 2016606"/>
              <a:gd name="connsiteX3" fmla="*/ 342900 w 743551"/>
              <a:gd name="connsiteY3" fmla="*/ 1917700 h 2016606"/>
              <a:gd name="connsiteX4" fmla="*/ 546100 w 743551"/>
              <a:gd name="connsiteY4" fmla="*/ 2006600 h 2016606"/>
              <a:gd name="connsiteX5" fmla="*/ 743551 w 743551"/>
              <a:gd name="connsiteY5" fmla="*/ 1415381 h 20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551" h="2016606">
                <a:moveTo>
                  <a:pt x="0" y="0"/>
                </a:moveTo>
                <a:cubicBezTo>
                  <a:pt x="85725" y="63500"/>
                  <a:pt x="171450" y="127000"/>
                  <a:pt x="215900" y="381000"/>
                </a:cubicBezTo>
                <a:cubicBezTo>
                  <a:pt x="260350" y="635000"/>
                  <a:pt x="245533" y="1267883"/>
                  <a:pt x="266700" y="1524000"/>
                </a:cubicBezTo>
                <a:cubicBezTo>
                  <a:pt x="287867" y="1780117"/>
                  <a:pt x="296333" y="1837267"/>
                  <a:pt x="342900" y="1917700"/>
                </a:cubicBezTo>
                <a:cubicBezTo>
                  <a:pt x="389467" y="1998133"/>
                  <a:pt x="488950" y="2036233"/>
                  <a:pt x="546100" y="2006600"/>
                </a:cubicBezTo>
                <a:cubicBezTo>
                  <a:pt x="603250" y="1976967"/>
                  <a:pt x="702276" y="1533914"/>
                  <a:pt x="743551" y="1415381"/>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FA23318B-1111-178A-2663-2D5F30003809}"/>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798868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A804CB-6CD3-B7C8-D2FB-45269EAC09B4}"/>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6" name="Rectangle 15">
            <a:extLst>
              <a:ext uri="{FF2B5EF4-FFF2-40B4-BE49-F238E27FC236}">
                <a16:creationId xmlns:a16="http://schemas.microsoft.com/office/drawing/2014/main" id="{C3F0A6CA-FDB8-E8D1-4EF9-271833F4EDE0}"/>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4" name="圖片 3">
            <a:extLst>
              <a:ext uri="{FF2B5EF4-FFF2-40B4-BE49-F238E27FC236}">
                <a16:creationId xmlns:a16="http://schemas.microsoft.com/office/drawing/2014/main" id="{A7571F49-DD4D-418B-8527-7B070A41E67F}"/>
              </a:ext>
            </a:extLst>
          </p:cNvPr>
          <p:cNvPicPr>
            <a:picLocks noChangeAspect="1"/>
          </p:cNvPicPr>
          <p:nvPr/>
        </p:nvPicPr>
        <p:blipFill>
          <a:blip r:embed="rId2"/>
          <a:stretch>
            <a:fillRect/>
          </a:stretch>
        </p:blipFill>
        <p:spPr>
          <a:xfrm>
            <a:off x="2507084" y="341602"/>
            <a:ext cx="4319694" cy="6022036"/>
          </a:xfrm>
          <a:prstGeom prst="rect">
            <a:avLst/>
          </a:prstGeom>
        </p:spPr>
      </p:pic>
      <p:sp>
        <p:nvSpPr>
          <p:cNvPr id="5" name="矩形 4">
            <a:extLst>
              <a:ext uri="{FF2B5EF4-FFF2-40B4-BE49-F238E27FC236}">
                <a16:creationId xmlns:a16="http://schemas.microsoft.com/office/drawing/2014/main" id="{26F34D1C-B352-413B-947B-5D5B7D5D5420}"/>
              </a:ext>
            </a:extLst>
          </p:cNvPr>
          <p:cNvSpPr/>
          <p:nvPr/>
        </p:nvSpPr>
        <p:spPr>
          <a:xfrm>
            <a:off x="151567" y="49215"/>
            <a:ext cx="2355517" cy="584775"/>
          </a:xfrm>
          <a:prstGeom prst="rect">
            <a:avLst/>
          </a:prstGeom>
        </p:spPr>
        <p:txBody>
          <a:bodyPr wrap="none">
            <a:spAutoFit/>
          </a:bodyPr>
          <a:lstStyle/>
          <a:p>
            <a:r>
              <a:rPr lang="en-US" altLang="zh-TW" sz="3200" b="1" i="1" u="sng" dirty="0"/>
              <a:t>Transformer </a:t>
            </a:r>
            <a:endParaRPr lang="zh-TW" altLang="en-US" sz="3200" b="1" i="1" u="sng" dirty="0"/>
          </a:p>
        </p:txBody>
      </p:sp>
      <p:sp>
        <p:nvSpPr>
          <p:cNvPr id="6" name="矩形 5">
            <a:extLst>
              <a:ext uri="{FF2B5EF4-FFF2-40B4-BE49-F238E27FC236}">
                <a16:creationId xmlns:a16="http://schemas.microsoft.com/office/drawing/2014/main" id="{5F46B7D9-CEBC-4470-80BA-0AAC7F385E91}"/>
              </a:ext>
            </a:extLst>
          </p:cNvPr>
          <p:cNvSpPr/>
          <p:nvPr/>
        </p:nvSpPr>
        <p:spPr>
          <a:xfrm>
            <a:off x="2617076" y="2406868"/>
            <a:ext cx="1996964" cy="333177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789A844-F38B-4421-AE72-48F8675ADE0D}"/>
              </a:ext>
            </a:extLst>
          </p:cNvPr>
          <p:cNvSpPr/>
          <p:nvPr/>
        </p:nvSpPr>
        <p:spPr>
          <a:xfrm>
            <a:off x="4735224" y="914400"/>
            <a:ext cx="2091554" cy="482424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A32C6CF7-C47F-4808-89C9-D1A295285EE6}"/>
              </a:ext>
            </a:extLst>
          </p:cNvPr>
          <p:cNvSpPr txBox="1"/>
          <p:nvPr/>
        </p:nvSpPr>
        <p:spPr>
          <a:xfrm>
            <a:off x="861718" y="3728928"/>
            <a:ext cx="1634174" cy="523220"/>
          </a:xfrm>
          <a:prstGeom prst="rect">
            <a:avLst/>
          </a:prstGeom>
          <a:noFill/>
        </p:spPr>
        <p:txBody>
          <a:bodyPr wrap="square" rtlCol="0">
            <a:spAutoFit/>
          </a:bodyPr>
          <a:lstStyle/>
          <a:p>
            <a:r>
              <a:rPr lang="en-US" altLang="zh-TW" sz="2800" dirty="0">
                <a:solidFill>
                  <a:srgbClr val="0070C0"/>
                </a:solidFill>
              </a:rPr>
              <a:t>Encoder</a:t>
            </a:r>
            <a:endParaRPr lang="zh-TW" altLang="en-US" sz="2800" dirty="0">
              <a:solidFill>
                <a:srgbClr val="0070C0"/>
              </a:solidFill>
            </a:endParaRPr>
          </a:p>
        </p:txBody>
      </p:sp>
      <p:sp>
        <p:nvSpPr>
          <p:cNvPr id="9" name="文字方塊 8">
            <a:extLst>
              <a:ext uri="{FF2B5EF4-FFF2-40B4-BE49-F238E27FC236}">
                <a16:creationId xmlns:a16="http://schemas.microsoft.com/office/drawing/2014/main" id="{B6EF4895-345C-433F-8C65-F6BD8FAFD8D0}"/>
              </a:ext>
            </a:extLst>
          </p:cNvPr>
          <p:cNvSpPr txBox="1"/>
          <p:nvPr/>
        </p:nvSpPr>
        <p:spPr>
          <a:xfrm>
            <a:off x="6947961" y="3712779"/>
            <a:ext cx="1481335" cy="523220"/>
          </a:xfrm>
          <a:prstGeom prst="rect">
            <a:avLst/>
          </a:prstGeom>
          <a:noFill/>
        </p:spPr>
        <p:txBody>
          <a:bodyPr wrap="square" rtlCol="0">
            <a:spAutoFit/>
          </a:bodyPr>
          <a:lstStyle/>
          <a:p>
            <a:r>
              <a:rPr lang="en-US" altLang="zh-TW" sz="2800" dirty="0">
                <a:solidFill>
                  <a:srgbClr val="0070C0"/>
                </a:solidFill>
              </a:rPr>
              <a:t>Decoder</a:t>
            </a:r>
            <a:endParaRPr lang="zh-TW" altLang="en-US" sz="2800" dirty="0">
              <a:solidFill>
                <a:srgbClr val="0070C0"/>
              </a:solidFill>
            </a:endParaRPr>
          </a:p>
        </p:txBody>
      </p:sp>
      <p:sp>
        <p:nvSpPr>
          <p:cNvPr id="10" name="文字方塊 9">
            <a:extLst>
              <a:ext uri="{FF2B5EF4-FFF2-40B4-BE49-F238E27FC236}">
                <a16:creationId xmlns:a16="http://schemas.microsoft.com/office/drawing/2014/main" id="{ACD0F3B8-43EE-4E07-87E3-6F69CA4BFA0C}"/>
              </a:ext>
            </a:extLst>
          </p:cNvPr>
          <p:cNvSpPr txBox="1"/>
          <p:nvPr/>
        </p:nvSpPr>
        <p:spPr>
          <a:xfrm>
            <a:off x="751542" y="1169641"/>
            <a:ext cx="3268717" cy="830997"/>
          </a:xfrm>
          <a:prstGeom prst="rect">
            <a:avLst/>
          </a:prstGeom>
          <a:noFill/>
        </p:spPr>
        <p:txBody>
          <a:bodyPr wrap="square" rtlCol="0">
            <a:spAutoFit/>
          </a:bodyPr>
          <a:lstStyle/>
          <a:p>
            <a:r>
              <a:rPr lang="en-US" altLang="zh-TW" sz="2400" dirty="0"/>
              <a:t>Using Chinese to English translation as example</a:t>
            </a:r>
            <a:endParaRPr lang="zh-TW" altLang="en-US" sz="2400" dirty="0"/>
          </a:p>
        </p:txBody>
      </p:sp>
      <p:sp>
        <p:nvSpPr>
          <p:cNvPr id="11" name="文字方塊 10">
            <a:extLst>
              <a:ext uri="{FF2B5EF4-FFF2-40B4-BE49-F238E27FC236}">
                <a16:creationId xmlns:a16="http://schemas.microsoft.com/office/drawing/2014/main" id="{65D9444F-B11D-4A76-82FD-F24B7AB9DA0E}"/>
              </a:ext>
            </a:extLst>
          </p:cNvPr>
          <p:cNvSpPr txBox="1"/>
          <p:nvPr/>
        </p:nvSpPr>
        <p:spPr>
          <a:xfrm>
            <a:off x="1019502" y="6132805"/>
            <a:ext cx="3184635"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機   器   學   習</a:t>
            </a:r>
          </a:p>
        </p:txBody>
      </p:sp>
      <p:sp>
        <p:nvSpPr>
          <p:cNvPr id="12" name="文字方塊 11">
            <a:extLst>
              <a:ext uri="{FF2B5EF4-FFF2-40B4-BE49-F238E27FC236}">
                <a16:creationId xmlns:a16="http://schemas.microsoft.com/office/drawing/2014/main" id="{2B605DB1-C851-4E49-A46E-6BE6733BDAF0}"/>
              </a:ext>
            </a:extLst>
          </p:cNvPr>
          <p:cNvSpPr txBox="1"/>
          <p:nvPr/>
        </p:nvSpPr>
        <p:spPr>
          <a:xfrm>
            <a:off x="5959679" y="6138060"/>
            <a:ext cx="1265874" cy="461665"/>
          </a:xfrm>
          <a:prstGeom prst="rect">
            <a:avLst/>
          </a:prstGeom>
          <a:noFill/>
        </p:spPr>
        <p:txBody>
          <a:bodyPr wrap="square" rtlCol="0">
            <a:spAutoFit/>
          </a:bodyPr>
          <a:lstStyle/>
          <a:p>
            <a:r>
              <a:rPr lang="en-US" altLang="zh-TW" sz="2400" dirty="0">
                <a:ea typeface="微軟正黑體" panose="020B0604030504040204" pitchFamily="34" charset="-120"/>
              </a:rPr>
              <a:t>&lt;BOS&gt;</a:t>
            </a:r>
            <a:endParaRPr lang="zh-TW" altLang="en-US" sz="2400" dirty="0">
              <a:ea typeface="微軟正黑體" panose="020B0604030504040204" pitchFamily="34" charset="-120"/>
            </a:endParaRPr>
          </a:p>
        </p:txBody>
      </p:sp>
      <p:sp>
        <p:nvSpPr>
          <p:cNvPr id="13" name="文字方塊 12">
            <a:extLst>
              <a:ext uri="{FF2B5EF4-FFF2-40B4-BE49-F238E27FC236}">
                <a16:creationId xmlns:a16="http://schemas.microsoft.com/office/drawing/2014/main" id="{DEA4F9B6-2B56-4BDC-A8C5-52BE1E52C767}"/>
              </a:ext>
            </a:extLst>
          </p:cNvPr>
          <p:cNvSpPr txBox="1"/>
          <p:nvPr/>
        </p:nvSpPr>
        <p:spPr>
          <a:xfrm>
            <a:off x="5851948" y="306541"/>
            <a:ext cx="1481335" cy="461665"/>
          </a:xfrm>
          <a:prstGeom prst="rect">
            <a:avLst/>
          </a:prstGeom>
          <a:noFill/>
        </p:spPr>
        <p:txBody>
          <a:bodyPr wrap="square" rtlCol="0">
            <a:spAutoFit/>
          </a:bodyPr>
          <a:lstStyle/>
          <a:p>
            <a:r>
              <a:rPr lang="en-US" altLang="zh-TW" sz="2400" dirty="0">
                <a:ea typeface="微軟正黑體" panose="020B0604030504040204" pitchFamily="34" charset="-120"/>
              </a:rPr>
              <a:t>machine</a:t>
            </a:r>
            <a:endParaRPr lang="zh-TW" altLang="en-US" sz="2400" dirty="0">
              <a:ea typeface="微軟正黑體" panose="020B0604030504040204" pitchFamily="34" charset="-120"/>
            </a:endParaRPr>
          </a:p>
        </p:txBody>
      </p:sp>
      <p:sp>
        <p:nvSpPr>
          <p:cNvPr id="14" name="文字方塊 13">
            <a:extLst>
              <a:ext uri="{FF2B5EF4-FFF2-40B4-BE49-F238E27FC236}">
                <a16:creationId xmlns:a16="http://schemas.microsoft.com/office/drawing/2014/main" id="{8244629B-0354-49B3-B276-00F3598E763A}"/>
              </a:ext>
            </a:extLst>
          </p:cNvPr>
          <p:cNvSpPr txBox="1"/>
          <p:nvPr/>
        </p:nvSpPr>
        <p:spPr>
          <a:xfrm>
            <a:off x="7333283" y="6132804"/>
            <a:ext cx="1481335" cy="461665"/>
          </a:xfrm>
          <a:prstGeom prst="rect">
            <a:avLst/>
          </a:prstGeom>
          <a:noFill/>
        </p:spPr>
        <p:txBody>
          <a:bodyPr wrap="square" rtlCol="0">
            <a:spAutoFit/>
          </a:bodyPr>
          <a:lstStyle/>
          <a:p>
            <a:r>
              <a:rPr lang="en-US" altLang="zh-TW" sz="2400" dirty="0">
                <a:ea typeface="微軟正黑體" panose="020B0604030504040204" pitchFamily="34" charset="-120"/>
              </a:rPr>
              <a:t>machine</a:t>
            </a:r>
            <a:endParaRPr lang="zh-TW" altLang="en-US" sz="2400" dirty="0">
              <a:ea typeface="微軟正黑體" panose="020B0604030504040204" pitchFamily="34" charset="-120"/>
            </a:endParaRPr>
          </a:p>
        </p:txBody>
      </p:sp>
      <p:sp>
        <p:nvSpPr>
          <p:cNvPr id="15" name="文字方塊 14">
            <a:extLst>
              <a:ext uri="{FF2B5EF4-FFF2-40B4-BE49-F238E27FC236}">
                <a16:creationId xmlns:a16="http://schemas.microsoft.com/office/drawing/2014/main" id="{86BEA8BC-69A0-4A93-9A22-302B7FE9C450}"/>
              </a:ext>
            </a:extLst>
          </p:cNvPr>
          <p:cNvSpPr txBox="1"/>
          <p:nvPr/>
        </p:nvSpPr>
        <p:spPr>
          <a:xfrm>
            <a:off x="7333283" y="306541"/>
            <a:ext cx="1481335" cy="461665"/>
          </a:xfrm>
          <a:prstGeom prst="rect">
            <a:avLst/>
          </a:prstGeom>
          <a:noFill/>
        </p:spPr>
        <p:txBody>
          <a:bodyPr wrap="square" rtlCol="0">
            <a:spAutoFit/>
          </a:bodyPr>
          <a:lstStyle/>
          <a:p>
            <a:r>
              <a:rPr lang="en-US" altLang="zh-TW" sz="2400" dirty="0">
                <a:ea typeface="微軟正黑體" panose="020B0604030504040204" pitchFamily="34" charset="-120"/>
              </a:rPr>
              <a:t>learning</a:t>
            </a:r>
            <a:endParaRPr lang="zh-TW" altLang="en-US" sz="2400" dirty="0">
              <a:ea typeface="微軟正黑體" panose="020B0604030504040204" pitchFamily="34" charset="-120"/>
            </a:endParaRPr>
          </a:p>
        </p:txBody>
      </p:sp>
      <p:sp>
        <p:nvSpPr>
          <p:cNvPr id="2" name="TextBox 1">
            <a:extLst>
              <a:ext uri="{FF2B5EF4-FFF2-40B4-BE49-F238E27FC236}">
                <a16:creationId xmlns:a16="http://schemas.microsoft.com/office/drawing/2014/main" id="{8EF0F513-ADAD-8CDE-5898-CB1F9F882945}"/>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5222212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1" grpId="0"/>
      <p:bldP spid="12"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41AC8D-E9FF-40F5-3DC2-A8451CA2735F}"/>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0" name="Rectangle 9">
            <a:extLst>
              <a:ext uri="{FF2B5EF4-FFF2-40B4-BE49-F238E27FC236}">
                <a16:creationId xmlns:a16="http://schemas.microsoft.com/office/drawing/2014/main" id="{5ADED2C1-9720-24CB-1D55-F194B8BAF640}"/>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4" name="圖片 3">
            <a:extLst>
              <a:ext uri="{FF2B5EF4-FFF2-40B4-BE49-F238E27FC236}">
                <a16:creationId xmlns:a16="http://schemas.microsoft.com/office/drawing/2014/main" id="{03B9796C-02DB-41E8-B0EF-43DEE2A75B76}"/>
              </a:ext>
            </a:extLst>
          </p:cNvPr>
          <p:cNvPicPr>
            <a:picLocks noChangeAspect="1"/>
          </p:cNvPicPr>
          <p:nvPr/>
        </p:nvPicPr>
        <p:blipFill>
          <a:blip r:embed="rId3"/>
          <a:stretch>
            <a:fillRect/>
          </a:stretch>
        </p:blipFill>
        <p:spPr>
          <a:xfrm>
            <a:off x="2507084" y="341602"/>
            <a:ext cx="4319694" cy="6022036"/>
          </a:xfrm>
          <a:prstGeom prst="rect">
            <a:avLst/>
          </a:prstGeom>
        </p:spPr>
      </p:pic>
      <p:grpSp>
        <p:nvGrpSpPr>
          <p:cNvPr id="26" name="群組 25">
            <a:extLst>
              <a:ext uri="{FF2B5EF4-FFF2-40B4-BE49-F238E27FC236}">
                <a16:creationId xmlns:a16="http://schemas.microsoft.com/office/drawing/2014/main" id="{76C6ADC8-3555-4E08-A2AF-056CA62A0189}"/>
              </a:ext>
            </a:extLst>
          </p:cNvPr>
          <p:cNvGrpSpPr/>
          <p:nvPr/>
        </p:nvGrpSpPr>
        <p:grpSpPr>
          <a:xfrm>
            <a:off x="151567" y="633990"/>
            <a:ext cx="2713223" cy="3528107"/>
            <a:chOff x="151567" y="633990"/>
            <a:chExt cx="2713223" cy="3528107"/>
          </a:xfrm>
        </p:grpSpPr>
        <p:sp>
          <p:nvSpPr>
            <p:cNvPr id="21" name="矩形 20">
              <a:extLst>
                <a:ext uri="{FF2B5EF4-FFF2-40B4-BE49-F238E27FC236}">
                  <a16:creationId xmlns:a16="http://schemas.microsoft.com/office/drawing/2014/main" id="{587826E5-522F-4C89-B824-2CD9ECF9AA10}"/>
                </a:ext>
              </a:extLst>
            </p:cNvPr>
            <p:cNvSpPr/>
            <p:nvPr/>
          </p:nvSpPr>
          <p:spPr>
            <a:xfrm>
              <a:off x="151567" y="633990"/>
              <a:ext cx="1235862" cy="3528107"/>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1713601E-0188-4EE3-A207-02AAD1FDD139}"/>
                </a:ext>
              </a:extLst>
            </p:cNvPr>
            <p:cNvSpPr/>
            <p:nvPr/>
          </p:nvSpPr>
          <p:spPr>
            <a:xfrm>
              <a:off x="503295" y="641654"/>
              <a:ext cx="2361495" cy="897764"/>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pSp>
      <p:cxnSp>
        <p:nvCxnSpPr>
          <p:cNvPr id="35" name="直線單箭頭接點 34">
            <a:extLst>
              <a:ext uri="{FF2B5EF4-FFF2-40B4-BE49-F238E27FC236}">
                <a16:creationId xmlns:a16="http://schemas.microsoft.com/office/drawing/2014/main" id="{0A6A7F41-2603-47FF-A0BF-C7D122825FA7}"/>
              </a:ext>
            </a:extLst>
          </p:cNvPr>
          <p:cNvCxnSpPr>
            <a:cxnSpLocks/>
          </p:cNvCxnSpPr>
          <p:nvPr/>
        </p:nvCxnSpPr>
        <p:spPr>
          <a:xfrm flipV="1">
            <a:off x="1064115" y="1106516"/>
            <a:ext cx="407421" cy="3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0A540A60-F505-408E-A5BF-A72DB94ACD8F}"/>
              </a:ext>
            </a:extLst>
          </p:cNvPr>
          <p:cNvSpPr txBox="1"/>
          <p:nvPr/>
        </p:nvSpPr>
        <p:spPr>
          <a:xfrm rot="5400000">
            <a:off x="618735" y="3041559"/>
            <a:ext cx="825115" cy="461665"/>
          </a:xfrm>
          <a:prstGeom prst="rect">
            <a:avLst/>
          </a:prstGeom>
          <a:noFill/>
        </p:spPr>
        <p:txBody>
          <a:bodyPr wrap="square" rtlCol="0">
            <a:spAutoFit/>
          </a:bodyPr>
          <a:lstStyle/>
          <a:p>
            <a:r>
              <a:rPr lang="en-US" altLang="zh-TW" sz="2400" dirty="0"/>
              <a:t>…</a:t>
            </a:r>
            <a:endParaRPr lang="zh-TW" altLang="en-US" sz="2400" dirty="0"/>
          </a:p>
        </p:txBody>
      </p:sp>
      <p:sp>
        <p:nvSpPr>
          <p:cNvPr id="5" name="矩形 4">
            <a:extLst>
              <a:ext uri="{FF2B5EF4-FFF2-40B4-BE49-F238E27FC236}">
                <a16:creationId xmlns:a16="http://schemas.microsoft.com/office/drawing/2014/main" id="{4EBB63C6-160A-4CC8-A0E4-DE8E02CC7133}"/>
              </a:ext>
            </a:extLst>
          </p:cNvPr>
          <p:cNvSpPr/>
          <p:nvPr/>
        </p:nvSpPr>
        <p:spPr>
          <a:xfrm>
            <a:off x="151567" y="49215"/>
            <a:ext cx="2355517" cy="584775"/>
          </a:xfrm>
          <a:prstGeom prst="rect">
            <a:avLst/>
          </a:prstGeom>
        </p:spPr>
        <p:txBody>
          <a:bodyPr wrap="none">
            <a:spAutoFit/>
          </a:bodyPr>
          <a:lstStyle/>
          <a:p>
            <a:r>
              <a:rPr lang="en-US" altLang="zh-TW" sz="3200" b="1" i="1" u="sng" dirty="0"/>
              <a:t>Transformer </a:t>
            </a:r>
            <a:endParaRPr lang="zh-TW" altLang="en-US" sz="3200" b="1" i="1" u="sng" dirty="0"/>
          </a:p>
        </p:txBody>
      </p:sp>
      <p:pic>
        <p:nvPicPr>
          <p:cNvPr id="6" name="圖片 5">
            <a:extLst>
              <a:ext uri="{FF2B5EF4-FFF2-40B4-BE49-F238E27FC236}">
                <a16:creationId xmlns:a16="http://schemas.microsoft.com/office/drawing/2014/main" id="{E5EF2FB2-BC63-4E7E-9F2F-C22F1EB5D12E}"/>
              </a:ext>
            </a:extLst>
          </p:cNvPr>
          <p:cNvPicPr>
            <a:picLocks noChangeAspect="1"/>
          </p:cNvPicPr>
          <p:nvPr/>
        </p:nvPicPr>
        <p:blipFill>
          <a:blip r:embed="rId4"/>
          <a:stretch>
            <a:fillRect/>
          </a:stretch>
        </p:blipFill>
        <p:spPr>
          <a:xfrm>
            <a:off x="136119" y="4372465"/>
            <a:ext cx="2305477" cy="1890492"/>
          </a:xfrm>
          <a:prstGeom prst="rect">
            <a:avLst/>
          </a:prstGeom>
        </p:spPr>
      </p:pic>
      <p:cxnSp>
        <p:nvCxnSpPr>
          <p:cNvPr id="8" name="直線單箭頭接點 7">
            <a:extLst>
              <a:ext uri="{FF2B5EF4-FFF2-40B4-BE49-F238E27FC236}">
                <a16:creationId xmlns:a16="http://schemas.microsoft.com/office/drawing/2014/main" id="{6A6D63C2-0B79-4E56-A05C-32DE321B57AC}"/>
              </a:ext>
            </a:extLst>
          </p:cNvPr>
          <p:cNvCxnSpPr>
            <a:cxnSpLocks/>
            <a:endCxn id="6" idx="3"/>
          </p:cNvCxnSpPr>
          <p:nvPr/>
        </p:nvCxnSpPr>
        <p:spPr>
          <a:xfrm flipH="1">
            <a:off x="2441596" y="4297632"/>
            <a:ext cx="1034926" cy="10200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群組 17">
            <a:extLst>
              <a:ext uri="{FF2B5EF4-FFF2-40B4-BE49-F238E27FC236}">
                <a16:creationId xmlns:a16="http://schemas.microsoft.com/office/drawing/2014/main" id="{9053449C-99F4-4467-A734-D5BAE3DCBA37}"/>
              </a:ext>
            </a:extLst>
          </p:cNvPr>
          <p:cNvGrpSpPr/>
          <p:nvPr/>
        </p:nvGrpSpPr>
        <p:grpSpPr>
          <a:xfrm>
            <a:off x="573697" y="802562"/>
            <a:ext cx="715161" cy="605814"/>
            <a:chOff x="2411392" y="1296149"/>
            <a:chExt cx="715161" cy="605814"/>
          </a:xfrm>
        </p:grpSpPr>
        <p:sp>
          <p:nvSpPr>
            <p:cNvPr id="16" name="矩形 15">
              <a:extLst>
                <a:ext uri="{FF2B5EF4-FFF2-40B4-BE49-F238E27FC236}">
                  <a16:creationId xmlns:a16="http://schemas.microsoft.com/office/drawing/2014/main" id="{BB5D5413-89A4-4B95-8444-1262F1302606}"/>
                </a:ext>
              </a:extLst>
            </p:cNvPr>
            <p:cNvSpPr/>
            <p:nvPr/>
          </p:nvSpPr>
          <p:spPr>
            <a:xfrm>
              <a:off x="2536397" y="1296149"/>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87A283EF-D651-432D-973B-FE05EF80D8B7}"/>
                    </a:ext>
                  </a:extLst>
                </p:cNvPr>
                <p:cNvSpPr txBox="1"/>
                <p:nvPr/>
              </p:nvSpPr>
              <p:spPr>
                <a:xfrm>
                  <a:off x="2411392" y="13836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17" name="文字方塊 16">
                  <a:extLst>
                    <a:ext uri="{FF2B5EF4-FFF2-40B4-BE49-F238E27FC236}">
                      <a16:creationId xmlns:a16="http://schemas.microsoft.com/office/drawing/2014/main" id="{87A283EF-D651-432D-973B-FE05EF80D8B7}"/>
                    </a:ext>
                  </a:extLst>
                </p:cNvPr>
                <p:cNvSpPr txBox="1">
                  <a:spLocks noRot="1" noChangeAspect="1" noMove="1" noResize="1" noEditPoints="1" noAdjustHandles="1" noChangeArrowheads="1" noChangeShapeType="1" noTextEdit="1"/>
                </p:cNvSpPr>
                <p:nvPr/>
              </p:nvSpPr>
              <p:spPr>
                <a:xfrm>
                  <a:off x="2411392" y="1383644"/>
                  <a:ext cx="715161" cy="461665"/>
                </a:xfrm>
                <a:prstGeom prst="rect">
                  <a:avLst/>
                </a:prstGeom>
                <a:blipFill>
                  <a:blip r:embed="rId5"/>
                  <a:stretch>
                    <a:fillRect/>
                  </a:stretch>
                </a:blipFill>
              </p:spPr>
              <p:txBody>
                <a:bodyPr/>
                <a:lstStyle/>
                <a:p>
                  <a:r>
                    <a:rPr lang="zh-TW" altLang="en-US">
                      <a:noFill/>
                    </a:rPr>
                    <a:t> </a:t>
                  </a:r>
                </a:p>
              </p:txBody>
            </p:sp>
          </mc:Fallback>
        </mc:AlternateContent>
      </p:grpSp>
      <p:cxnSp>
        <p:nvCxnSpPr>
          <p:cNvPr id="22" name="直線單箭頭接點 21">
            <a:extLst>
              <a:ext uri="{FF2B5EF4-FFF2-40B4-BE49-F238E27FC236}">
                <a16:creationId xmlns:a16="http://schemas.microsoft.com/office/drawing/2014/main" id="{72C21911-D778-4A17-8625-FD99DB1CF089}"/>
              </a:ext>
            </a:extLst>
          </p:cNvPr>
          <p:cNvCxnSpPr/>
          <p:nvPr/>
        </p:nvCxnSpPr>
        <p:spPr>
          <a:xfrm flipV="1">
            <a:off x="956636" y="3209552"/>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CF56BFB-D314-4653-A2A8-FFEFE26F4F40}"/>
              </a:ext>
            </a:extLst>
          </p:cNvPr>
          <p:cNvCxnSpPr/>
          <p:nvPr/>
        </p:nvCxnSpPr>
        <p:spPr>
          <a:xfrm flipV="1">
            <a:off x="936759" y="1971032"/>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8BF26B6C-206E-40F1-A52E-6DB04F3A7819}"/>
              </a:ext>
            </a:extLst>
          </p:cNvPr>
          <p:cNvCxnSpPr/>
          <p:nvPr/>
        </p:nvCxnSpPr>
        <p:spPr>
          <a:xfrm flipV="1">
            <a:off x="926249" y="1418886"/>
            <a:ext cx="0" cy="3438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94097D50-B6DD-4391-A05D-CB3BFE4A5E63}"/>
              </a:ext>
            </a:extLst>
          </p:cNvPr>
          <p:cNvCxnSpPr>
            <a:cxnSpLocks/>
          </p:cNvCxnSpPr>
          <p:nvPr/>
        </p:nvCxnSpPr>
        <p:spPr>
          <a:xfrm flipH="1">
            <a:off x="286021" y="3788076"/>
            <a:ext cx="440521"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A31D0955-D7CC-4E6C-BC34-39C27C62E80E}"/>
              </a:ext>
            </a:extLst>
          </p:cNvPr>
          <p:cNvCxnSpPr>
            <a:cxnSpLocks/>
          </p:cNvCxnSpPr>
          <p:nvPr/>
        </p:nvCxnSpPr>
        <p:spPr>
          <a:xfrm flipV="1">
            <a:off x="308126" y="1838644"/>
            <a:ext cx="0" cy="193852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C0347723-B612-418E-98E4-0FC719832A26}"/>
              </a:ext>
            </a:extLst>
          </p:cNvPr>
          <p:cNvCxnSpPr>
            <a:cxnSpLocks/>
          </p:cNvCxnSpPr>
          <p:nvPr/>
        </p:nvCxnSpPr>
        <p:spPr>
          <a:xfrm>
            <a:off x="308126" y="1822750"/>
            <a:ext cx="47532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DB622E9F-15B4-4D35-99BF-A4B3F92B9F28}"/>
              </a:ext>
            </a:extLst>
          </p:cNvPr>
          <p:cNvSpPr/>
          <p:nvPr/>
        </p:nvSpPr>
        <p:spPr>
          <a:xfrm>
            <a:off x="777752" y="1624190"/>
            <a:ext cx="307052" cy="3678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a:t>+</a:t>
            </a:r>
            <a:endParaRPr lang="zh-TW" altLang="en-US" sz="2400" dirty="0"/>
          </a:p>
        </p:txBody>
      </p:sp>
      <p:sp>
        <p:nvSpPr>
          <p:cNvPr id="11" name="矩形 10">
            <a:extLst>
              <a:ext uri="{FF2B5EF4-FFF2-40B4-BE49-F238E27FC236}">
                <a16:creationId xmlns:a16="http://schemas.microsoft.com/office/drawing/2014/main" id="{2C388D4A-2425-4AB3-B008-6C8E23C9DC7E}"/>
              </a:ext>
            </a:extLst>
          </p:cNvPr>
          <p:cNvSpPr/>
          <p:nvPr/>
        </p:nvSpPr>
        <p:spPr>
          <a:xfrm>
            <a:off x="704183" y="3474264"/>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7A3FEF1D-B36E-4314-9671-2467B4F33F78}"/>
                  </a:ext>
                </a:extLst>
              </p:cNvPr>
              <p:cNvSpPr txBox="1"/>
              <p:nvPr/>
            </p:nvSpPr>
            <p:spPr>
              <a:xfrm>
                <a:off x="579178" y="3561759"/>
                <a:ext cx="715161" cy="4735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xmlns="">
          <p:sp>
            <p:nvSpPr>
              <p:cNvPr id="12" name="文字方塊 11">
                <a:extLst>
                  <a:ext uri="{FF2B5EF4-FFF2-40B4-BE49-F238E27FC236}">
                    <a16:creationId xmlns:a16="http://schemas.microsoft.com/office/drawing/2014/main" id="{7A3FEF1D-B36E-4314-9671-2467B4F33F78}"/>
                  </a:ext>
                </a:extLst>
              </p:cNvPr>
              <p:cNvSpPr txBox="1">
                <a:spLocks noRot="1" noChangeAspect="1" noMove="1" noResize="1" noEditPoints="1" noAdjustHandles="1" noChangeArrowheads="1" noChangeShapeType="1" noTextEdit="1"/>
              </p:cNvSpPr>
              <p:nvPr/>
            </p:nvSpPr>
            <p:spPr>
              <a:xfrm>
                <a:off x="579178" y="3561759"/>
                <a:ext cx="715161" cy="473591"/>
              </a:xfrm>
              <a:prstGeom prst="rect">
                <a:avLst/>
              </a:prstGeom>
              <a:blipFill>
                <a:blip r:embed="rId6"/>
                <a:stretch>
                  <a:fillRect/>
                </a:stretch>
              </a:blipFill>
            </p:spPr>
            <p:txBody>
              <a:bodyPr/>
              <a:lstStyle/>
              <a:p>
                <a:r>
                  <a:rPr lang="zh-TW" altLang="en-US">
                    <a:noFill/>
                  </a:rPr>
                  <a:t> </a:t>
                </a:r>
              </a:p>
            </p:txBody>
          </p:sp>
        </mc:Fallback>
      </mc:AlternateContent>
      <p:grpSp>
        <p:nvGrpSpPr>
          <p:cNvPr id="32" name="群組 31">
            <a:extLst>
              <a:ext uri="{FF2B5EF4-FFF2-40B4-BE49-F238E27FC236}">
                <a16:creationId xmlns:a16="http://schemas.microsoft.com/office/drawing/2014/main" id="{BEA7C3AD-67A1-4CDB-952A-B4AE0E56DE08}"/>
              </a:ext>
            </a:extLst>
          </p:cNvPr>
          <p:cNvGrpSpPr/>
          <p:nvPr/>
        </p:nvGrpSpPr>
        <p:grpSpPr>
          <a:xfrm>
            <a:off x="573697" y="2262154"/>
            <a:ext cx="715161" cy="605814"/>
            <a:chOff x="2411392" y="1296149"/>
            <a:chExt cx="715161" cy="605814"/>
          </a:xfrm>
        </p:grpSpPr>
        <p:sp>
          <p:nvSpPr>
            <p:cNvPr id="33" name="矩形 32">
              <a:extLst>
                <a:ext uri="{FF2B5EF4-FFF2-40B4-BE49-F238E27FC236}">
                  <a16:creationId xmlns:a16="http://schemas.microsoft.com/office/drawing/2014/main" id="{054DDB32-200B-4C74-8AC8-02616D7324EB}"/>
                </a:ext>
              </a:extLst>
            </p:cNvPr>
            <p:cNvSpPr/>
            <p:nvPr/>
          </p:nvSpPr>
          <p:spPr>
            <a:xfrm>
              <a:off x="2536397" y="1296149"/>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A6C1AA1F-8790-46A1-98C6-9F736CDF05A1}"/>
                    </a:ext>
                  </a:extLst>
                </p:cNvPr>
                <p:cNvSpPr txBox="1"/>
                <p:nvPr/>
              </p:nvSpPr>
              <p:spPr>
                <a:xfrm>
                  <a:off x="2411392" y="1383644"/>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𝑏</m:t>
                        </m:r>
                      </m:oMath>
                    </m:oMathPara>
                  </a14:m>
                  <a:endParaRPr lang="zh-TW" altLang="en-US" sz="2400" dirty="0"/>
                </a:p>
              </p:txBody>
            </p:sp>
          </mc:Choice>
          <mc:Fallback xmlns="">
            <p:sp>
              <p:nvSpPr>
                <p:cNvPr id="34" name="文字方塊 33">
                  <a:extLst>
                    <a:ext uri="{FF2B5EF4-FFF2-40B4-BE49-F238E27FC236}">
                      <a16:creationId xmlns:a16="http://schemas.microsoft.com/office/drawing/2014/main" id="{A6C1AA1F-8790-46A1-98C6-9F736CDF05A1}"/>
                    </a:ext>
                  </a:extLst>
                </p:cNvPr>
                <p:cNvSpPr txBox="1">
                  <a:spLocks noRot="1" noChangeAspect="1" noMove="1" noResize="1" noEditPoints="1" noAdjustHandles="1" noChangeArrowheads="1" noChangeShapeType="1" noTextEdit="1"/>
                </p:cNvSpPr>
                <p:nvPr/>
              </p:nvSpPr>
              <p:spPr>
                <a:xfrm>
                  <a:off x="2411392" y="1383644"/>
                  <a:ext cx="715161"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39" name="直線單箭頭接點 38">
            <a:extLst>
              <a:ext uri="{FF2B5EF4-FFF2-40B4-BE49-F238E27FC236}">
                <a16:creationId xmlns:a16="http://schemas.microsoft.com/office/drawing/2014/main" id="{D8570E58-91B2-487F-8F3D-8B5B03A31266}"/>
              </a:ext>
            </a:extLst>
          </p:cNvPr>
          <p:cNvCxnSpPr>
            <a:cxnSpLocks/>
          </p:cNvCxnSpPr>
          <p:nvPr/>
        </p:nvCxnSpPr>
        <p:spPr>
          <a:xfrm>
            <a:off x="5838496" y="3023940"/>
            <a:ext cx="1072389" cy="7221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E12D65E1-F634-426C-9D4A-6C2CA5B4D98E}"/>
              </a:ext>
            </a:extLst>
          </p:cNvPr>
          <p:cNvCxnSpPr>
            <a:cxnSpLocks/>
            <a:endCxn id="42" idx="0"/>
          </p:cNvCxnSpPr>
          <p:nvPr/>
        </p:nvCxnSpPr>
        <p:spPr>
          <a:xfrm>
            <a:off x="5796442" y="4071777"/>
            <a:ext cx="1782819" cy="12275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F22DC43A-A3D4-4704-824D-41C0298369C8}"/>
              </a:ext>
            </a:extLst>
          </p:cNvPr>
          <p:cNvSpPr txBox="1"/>
          <p:nvPr/>
        </p:nvSpPr>
        <p:spPr>
          <a:xfrm>
            <a:off x="6048222" y="5299285"/>
            <a:ext cx="3062077" cy="1200329"/>
          </a:xfrm>
          <a:prstGeom prst="rect">
            <a:avLst/>
          </a:prstGeom>
          <a:noFill/>
        </p:spPr>
        <p:txBody>
          <a:bodyPr wrap="square" rtlCol="0">
            <a:spAutoFit/>
          </a:bodyPr>
          <a:lstStyle/>
          <a:p>
            <a:r>
              <a:rPr lang="en-US" altLang="zh-TW" sz="2400" b="1" i="1" u="sng" dirty="0"/>
              <a:t>Masked</a:t>
            </a:r>
            <a:r>
              <a:rPr lang="en-US" altLang="zh-TW" sz="2400" dirty="0"/>
              <a:t>: attend on the generated sequence [MASK]</a:t>
            </a:r>
            <a:endParaRPr lang="zh-TW" altLang="en-US" sz="2400" dirty="0"/>
          </a:p>
        </p:txBody>
      </p:sp>
      <p:sp>
        <p:nvSpPr>
          <p:cNvPr id="43" name="文字方塊 42">
            <a:extLst>
              <a:ext uri="{FF2B5EF4-FFF2-40B4-BE49-F238E27FC236}">
                <a16:creationId xmlns:a16="http://schemas.microsoft.com/office/drawing/2014/main" id="{D6A8A62B-E48A-4085-9681-57830F6EAB08}"/>
              </a:ext>
            </a:extLst>
          </p:cNvPr>
          <p:cNvSpPr txBox="1"/>
          <p:nvPr/>
        </p:nvSpPr>
        <p:spPr>
          <a:xfrm>
            <a:off x="6799902" y="3657141"/>
            <a:ext cx="2457102" cy="830997"/>
          </a:xfrm>
          <a:prstGeom prst="rect">
            <a:avLst/>
          </a:prstGeom>
          <a:noFill/>
        </p:spPr>
        <p:txBody>
          <a:bodyPr wrap="square" rtlCol="0">
            <a:spAutoFit/>
          </a:bodyPr>
          <a:lstStyle/>
          <a:p>
            <a:r>
              <a:rPr lang="en-US" altLang="zh-TW" sz="2400" dirty="0"/>
              <a:t>attend on the input sequence</a:t>
            </a:r>
            <a:endParaRPr lang="zh-TW" altLang="en-US" sz="2400" dirty="0"/>
          </a:p>
        </p:txBody>
      </p:sp>
      <p:sp>
        <p:nvSpPr>
          <p:cNvPr id="46" name="矩形 45">
            <a:extLst>
              <a:ext uri="{FF2B5EF4-FFF2-40B4-BE49-F238E27FC236}">
                <a16:creationId xmlns:a16="http://schemas.microsoft.com/office/drawing/2014/main" id="{50AF9A3C-B7E7-45E6-B8EF-C23327C00B67}"/>
              </a:ext>
            </a:extLst>
          </p:cNvPr>
          <p:cNvSpPr/>
          <p:nvPr/>
        </p:nvSpPr>
        <p:spPr>
          <a:xfrm>
            <a:off x="2994042" y="453506"/>
            <a:ext cx="1781629" cy="646331"/>
          </a:xfrm>
          <a:prstGeom prst="rect">
            <a:avLst/>
          </a:prstGeom>
        </p:spPr>
        <p:txBody>
          <a:bodyPr wrap="square">
            <a:spAutoFit/>
          </a:bodyPr>
          <a:lstStyle/>
          <a:p>
            <a:r>
              <a:rPr lang="en-US" altLang="zh-TW" dirty="0"/>
              <a:t>https://arxiv.org/abs/1607.06450</a:t>
            </a:r>
            <a:endParaRPr lang="zh-TW" altLang="en-US" dirty="0"/>
          </a:p>
        </p:txBody>
      </p:sp>
      <p:grpSp>
        <p:nvGrpSpPr>
          <p:cNvPr id="75" name="群組 74">
            <a:extLst>
              <a:ext uri="{FF2B5EF4-FFF2-40B4-BE49-F238E27FC236}">
                <a16:creationId xmlns:a16="http://schemas.microsoft.com/office/drawing/2014/main" id="{9F785DA4-B45E-49ED-AA08-A1F399C359D7}"/>
              </a:ext>
            </a:extLst>
          </p:cNvPr>
          <p:cNvGrpSpPr/>
          <p:nvPr/>
        </p:nvGrpSpPr>
        <p:grpSpPr>
          <a:xfrm>
            <a:off x="6470138" y="1041728"/>
            <a:ext cx="1223959" cy="1161185"/>
            <a:chOff x="6593605" y="1438824"/>
            <a:chExt cx="1223959" cy="1161185"/>
          </a:xfrm>
        </p:grpSpPr>
        <p:grpSp>
          <p:nvGrpSpPr>
            <p:cNvPr id="54" name="群組 53">
              <a:extLst>
                <a:ext uri="{FF2B5EF4-FFF2-40B4-BE49-F238E27FC236}">
                  <a16:creationId xmlns:a16="http://schemas.microsoft.com/office/drawing/2014/main" id="{556453FC-DCEC-465F-80B4-1AA398C70157}"/>
                </a:ext>
              </a:extLst>
            </p:cNvPr>
            <p:cNvGrpSpPr/>
            <p:nvPr/>
          </p:nvGrpSpPr>
          <p:grpSpPr>
            <a:xfrm>
              <a:off x="6593605" y="1438824"/>
              <a:ext cx="254200" cy="1161185"/>
              <a:chOff x="6593605" y="1447760"/>
              <a:chExt cx="254200" cy="1161185"/>
            </a:xfrm>
          </p:grpSpPr>
          <p:sp>
            <p:nvSpPr>
              <p:cNvPr id="49" name="矩形 48">
                <a:extLst>
                  <a:ext uri="{FF2B5EF4-FFF2-40B4-BE49-F238E27FC236}">
                    <a16:creationId xmlns:a16="http://schemas.microsoft.com/office/drawing/2014/main" id="{E0AC7FA7-8FAD-462D-BB1F-B3AA5484D153}"/>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B82501BF-4556-4A5F-9FAE-3B383DAD20ED}"/>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橢圓 50">
                <a:extLst>
                  <a:ext uri="{FF2B5EF4-FFF2-40B4-BE49-F238E27FC236}">
                    <a16:creationId xmlns:a16="http://schemas.microsoft.com/office/drawing/2014/main" id="{6B78665B-7388-42E4-B04D-A8E4013E69BF}"/>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a:extLst>
                  <a:ext uri="{FF2B5EF4-FFF2-40B4-BE49-F238E27FC236}">
                    <a16:creationId xmlns:a16="http://schemas.microsoft.com/office/drawing/2014/main" id="{3EAF2B1B-BBF3-4627-9224-327A86F353ED}"/>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a:extLst>
                  <a:ext uri="{FF2B5EF4-FFF2-40B4-BE49-F238E27FC236}">
                    <a16:creationId xmlns:a16="http://schemas.microsoft.com/office/drawing/2014/main" id="{72C77903-B5A2-4700-BEB2-D81E1821903F}"/>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5" name="群組 54">
              <a:extLst>
                <a:ext uri="{FF2B5EF4-FFF2-40B4-BE49-F238E27FC236}">
                  <a16:creationId xmlns:a16="http://schemas.microsoft.com/office/drawing/2014/main" id="{DED7A41E-194A-40F6-BA9A-C4E5DD1E446C}"/>
                </a:ext>
              </a:extLst>
            </p:cNvPr>
            <p:cNvGrpSpPr/>
            <p:nvPr/>
          </p:nvGrpSpPr>
          <p:grpSpPr>
            <a:xfrm>
              <a:off x="6916858" y="1438824"/>
              <a:ext cx="254200" cy="1161185"/>
              <a:chOff x="6593605" y="1447760"/>
              <a:chExt cx="254200" cy="1161185"/>
            </a:xfrm>
          </p:grpSpPr>
          <p:sp>
            <p:nvSpPr>
              <p:cNvPr id="56" name="矩形 55">
                <a:extLst>
                  <a:ext uri="{FF2B5EF4-FFF2-40B4-BE49-F238E27FC236}">
                    <a16:creationId xmlns:a16="http://schemas.microsoft.com/office/drawing/2014/main" id="{E210E7AB-218F-475A-A68F-9252C807DB18}"/>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7" name="橢圓 56">
                <a:extLst>
                  <a:ext uri="{FF2B5EF4-FFF2-40B4-BE49-F238E27FC236}">
                    <a16:creationId xmlns:a16="http://schemas.microsoft.com/office/drawing/2014/main" id="{373450D4-9CB5-4C5E-BBAB-75A34109A74B}"/>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橢圓 57">
                <a:extLst>
                  <a:ext uri="{FF2B5EF4-FFF2-40B4-BE49-F238E27FC236}">
                    <a16:creationId xmlns:a16="http://schemas.microsoft.com/office/drawing/2014/main" id="{74547751-A6BC-4276-B3EE-702E8966BA27}"/>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橢圓 58">
                <a:extLst>
                  <a:ext uri="{FF2B5EF4-FFF2-40B4-BE49-F238E27FC236}">
                    <a16:creationId xmlns:a16="http://schemas.microsoft.com/office/drawing/2014/main" id="{CE3FF04A-A99A-4AE0-B340-26CDDD9F83E9}"/>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橢圓 59">
                <a:extLst>
                  <a:ext uri="{FF2B5EF4-FFF2-40B4-BE49-F238E27FC236}">
                    <a16:creationId xmlns:a16="http://schemas.microsoft.com/office/drawing/2014/main" id="{3A386A6E-A1DA-421B-BD0C-A8C3E2A62149}"/>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1" name="群組 60">
              <a:extLst>
                <a:ext uri="{FF2B5EF4-FFF2-40B4-BE49-F238E27FC236}">
                  <a16:creationId xmlns:a16="http://schemas.microsoft.com/office/drawing/2014/main" id="{7340043E-4179-4085-A168-F72ABBB951C9}"/>
                </a:ext>
              </a:extLst>
            </p:cNvPr>
            <p:cNvGrpSpPr/>
            <p:nvPr/>
          </p:nvGrpSpPr>
          <p:grpSpPr>
            <a:xfrm>
              <a:off x="7240111" y="1438824"/>
              <a:ext cx="254200" cy="1161185"/>
              <a:chOff x="6593605" y="1447760"/>
              <a:chExt cx="254200" cy="1161185"/>
            </a:xfrm>
          </p:grpSpPr>
          <p:sp>
            <p:nvSpPr>
              <p:cNvPr id="62" name="矩形 61">
                <a:extLst>
                  <a:ext uri="{FF2B5EF4-FFF2-40B4-BE49-F238E27FC236}">
                    <a16:creationId xmlns:a16="http://schemas.microsoft.com/office/drawing/2014/main" id="{9D38A4F8-E183-40CF-AD3E-2879921F3F72}"/>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63" name="橢圓 62">
                <a:extLst>
                  <a:ext uri="{FF2B5EF4-FFF2-40B4-BE49-F238E27FC236}">
                    <a16:creationId xmlns:a16="http://schemas.microsoft.com/office/drawing/2014/main" id="{4112E2D5-4174-4DD6-ABE2-2D46A75E80A8}"/>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橢圓 63">
                <a:extLst>
                  <a:ext uri="{FF2B5EF4-FFF2-40B4-BE49-F238E27FC236}">
                    <a16:creationId xmlns:a16="http://schemas.microsoft.com/office/drawing/2014/main" id="{D0CCBD72-15CA-4E07-BD07-7D30998BCE45}"/>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橢圓 64">
                <a:extLst>
                  <a:ext uri="{FF2B5EF4-FFF2-40B4-BE49-F238E27FC236}">
                    <a16:creationId xmlns:a16="http://schemas.microsoft.com/office/drawing/2014/main" id="{E9CA3FB5-D09B-4336-BE1C-6770630C0E64}"/>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027D3AA4-537B-4469-AD05-383D78CC4E3A}"/>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7" name="群組 66">
              <a:extLst>
                <a:ext uri="{FF2B5EF4-FFF2-40B4-BE49-F238E27FC236}">
                  <a16:creationId xmlns:a16="http://schemas.microsoft.com/office/drawing/2014/main" id="{634DD4A6-8086-413A-932F-85F16860DD5D}"/>
                </a:ext>
              </a:extLst>
            </p:cNvPr>
            <p:cNvGrpSpPr/>
            <p:nvPr/>
          </p:nvGrpSpPr>
          <p:grpSpPr>
            <a:xfrm>
              <a:off x="7563364" y="1438824"/>
              <a:ext cx="254200" cy="1161185"/>
              <a:chOff x="6593605" y="1447760"/>
              <a:chExt cx="254200" cy="1161185"/>
            </a:xfrm>
          </p:grpSpPr>
          <p:sp>
            <p:nvSpPr>
              <p:cNvPr id="68" name="矩形 67">
                <a:extLst>
                  <a:ext uri="{FF2B5EF4-FFF2-40B4-BE49-F238E27FC236}">
                    <a16:creationId xmlns:a16="http://schemas.microsoft.com/office/drawing/2014/main" id="{DB78490A-AD4B-4EF0-9F7E-A95AF2D68D03}"/>
                  </a:ext>
                </a:extLst>
              </p:cNvPr>
              <p:cNvSpPr/>
              <p:nvPr/>
            </p:nvSpPr>
            <p:spPr>
              <a:xfrm>
                <a:off x="6593605" y="1447760"/>
                <a:ext cx="254200" cy="11611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69" name="橢圓 68">
                <a:extLst>
                  <a:ext uri="{FF2B5EF4-FFF2-40B4-BE49-F238E27FC236}">
                    <a16:creationId xmlns:a16="http://schemas.microsoft.com/office/drawing/2014/main" id="{068EFA4B-B0E2-43F1-9911-E52DF9FAB699}"/>
                  </a:ext>
                </a:extLst>
              </p:cNvPr>
              <p:cNvSpPr/>
              <p:nvPr/>
            </p:nvSpPr>
            <p:spPr>
              <a:xfrm>
                <a:off x="6602247" y="1483808"/>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a:extLst>
                  <a:ext uri="{FF2B5EF4-FFF2-40B4-BE49-F238E27FC236}">
                    <a16:creationId xmlns:a16="http://schemas.microsoft.com/office/drawing/2014/main" id="{BF2777BC-2C61-4CAE-87F4-AF030487A3F7}"/>
                  </a:ext>
                </a:extLst>
              </p:cNvPr>
              <p:cNvSpPr/>
              <p:nvPr/>
            </p:nvSpPr>
            <p:spPr>
              <a:xfrm>
                <a:off x="6602247" y="1771794"/>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橢圓 70">
                <a:extLst>
                  <a:ext uri="{FF2B5EF4-FFF2-40B4-BE49-F238E27FC236}">
                    <a16:creationId xmlns:a16="http://schemas.microsoft.com/office/drawing/2014/main" id="{8BC085C4-9EC3-4290-86F0-1703670DE5E5}"/>
                  </a:ext>
                </a:extLst>
              </p:cNvPr>
              <p:cNvSpPr/>
              <p:nvPr/>
            </p:nvSpPr>
            <p:spPr>
              <a:xfrm>
                <a:off x="6605850" y="2059780"/>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橢圓 71">
                <a:extLst>
                  <a:ext uri="{FF2B5EF4-FFF2-40B4-BE49-F238E27FC236}">
                    <a16:creationId xmlns:a16="http://schemas.microsoft.com/office/drawing/2014/main" id="{244B3283-DFDD-4FDA-86DA-9B6D242A463F}"/>
                  </a:ext>
                </a:extLst>
              </p:cNvPr>
              <p:cNvSpPr/>
              <p:nvPr/>
            </p:nvSpPr>
            <p:spPr>
              <a:xfrm>
                <a:off x="6610997" y="2347765"/>
                <a:ext cx="219416" cy="222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73" name="文字方塊 72">
            <a:extLst>
              <a:ext uri="{FF2B5EF4-FFF2-40B4-BE49-F238E27FC236}">
                <a16:creationId xmlns:a16="http://schemas.microsoft.com/office/drawing/2014/main" id="{D1FC3291-074A-44CC-BABC-25CC04A59EFA}"/>
              </a:ext>
            </a:extLst>
          </p:cNvPr>
          <p:cNvSpPr txBox="1"/>
          <p:nvPr/>
        </p:nvSpPr>
        <p:spPr>
          <a:xfrm>
            <a:off x="6288131" y="365687"/>
            <a:ext cx="1518920" cy="461665"/>
          </a:xfrm>
          <a:prstGeom prst="rect">
            <a:avLst/>
          </a:prstGeom>
          <a:noFill/>
        </p:spPr>
        <p:txBody>
          <a:bodyPr wrap="square" rtlCol="0">
            <a:spAutoFit/>
          </a:bodyPr>
          <a:lstStyle/>
          <a:p>
            <a:pPr algn="ctr"/>
            <a:r>
              <a:rPr lang="en-US" altLang="zh-TW" sz="2400" dirty="0"/>
              <a:t>Batch Size</a:t>
            </a:r>
            <a:endParaRPr lang="zh-TW" altLang="en-US" sz="2400" dirty="0"/>
          </a:p>
        </p:txBody>
      </p:sp>
      <mc:AlternateContent xmlns:mc="http://schemas.openxmlformats.org/markup-compatibility/2006" xmlns:a14="http://schemas.microsoft.com/office/drawing/2010/main">
        <mc:Choice Requires="a14">
          <p:sp>
            <p:nvSpPr>
              <p:cNvPr id="74" name="文字方塊 73">
                <a:extLst>
                  <a:ext uri="{FF2B5EF4-FFF2-40B4-BE49-F238E27FC236}">
                    <a16:creationId xmlns:a16="http://schemas.microsoft.com/office/drawing/2014/main" id="{2BFFADC1-52A6-4D86-B816-39BA5FDAAAAC}"/>
                  </a:ext>
                </a:extLst>
              </p:cNvPr>
              <p:cNvSpPr txBox="1"/>
              <p:nvPr/>
            </p:nvSpPr>
            <p:spPr>
              <a:xfrm>
                <a:off x="6698196" y="2435278"/>
                <a:ext cx="189602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𝜇</m:t>
                      </m:r>
                      <m:r>
                        <a:rPr lang="en-US" altLang="zh-TW" sz="2400" b="0" i="1" smtClean="0">
                          <a:latin typeface="Cambria Math" panose="02040503050406030204" pitchFamily="18" charset="0"/>
                        </a:rPr>
                        <m:t>=0,</m:t>
                      </m:r>
                      <m:r>
                        <a:rPr lang="zh-TW" altLang="en-US" sz="2400" b="0" i="1" smtClean="0">
                          <a:latin typeface="Cambria Math" panose="02040503050406030204" pitchFamily="18" charset="0"/>
                        </a:rPr>
                        <m:t>𝜎</m:t>
                      </m:r>
                      <m:r>
                        <a:rPr lang="en-US" altLang="zh-TW" sz="2400" b="0" i="1" smtClean="0">
                          <a:latin typeface="Cambria Math" panose="02040503050406030204" pitchFamily="18" charset="0"/>
                        </a:rPr>
                        <m:t>=1</m:t>
                      </m:r>
                    </m:oMath>
                  </m:oMathPara>
                </a14:m>
                <a:endParaRPr lang="zh-TW" altLang="en-US" sz="2400" dirty="0"/>
              </a:p>
            </p:txBody>
          </p:sp>
        </mc:Choice>
        <mc:Fallback xmlns="">
          <p:sp>
            <p:nvSpPr>
              <p:cNvPr id="74" name="文字方塊 73">
                <a:extLst>
                  <a:ext uri="{FF2B5EF4-FFF2-40B4-BE49-F238E27FC236}">
                    <a16:creationId xmlns:a16="http://schemas.microsoft.com/office/drawing/2014/main" id="{2BFFADC1-52A6-4D86-B816-39BA5FDAAAAC}"/>
                  </a:ext>
                </a:extLst>
              </p:cNvPr>
              <p:cNvSpPr txBox="1">
                <a:spLocks noRot="1" noChangeAspect="1" noMove="1" noResize="1" noEditPoints="1" noAdjustHandles="1" noChangeArrowheads="1" noChangeShapeType="1" noTextEdit="1"/>
              </p:cNvSpPr>
              <p:nvPr/>
            </p:nvSpPr>
            <p:spPr>
              <a:xfrm>
                <a:off x="6698196" y="2435278"/>
                <a:ext cx="1896028" cy="461665"/>
              </a:xfrm>
              <a:prstGeom prst="rect">
                <a:avLst/>
              </a:prstGeom>
              <a:blipFill>
                <a:blip r:embed="rId8"/>
                <a:stretch>
                  <a:fillRect b="-789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6" name="文字方塊 75">
                <a:extLst>
                  <a:ext uri="{FF2B5EF4-FFF2-40B4-BE49-F238E27FC236}">
                    <a16:creationId xmlns:a16="http://schemas.microsoft.com/office/drawing/2014/main" id="{43AD3D77-93BC-4538-BBF2-93ED2A423E3F}"/>
                  </a:ext>
                </a:extLst>
              </p:cNvPr>
              <p:cNvSpPr txBox="1"/>
              <p:nvPr/>
            </p:nvSpPr>
            <p:spPr>
              <a:xfrm>
                <a:off x="7875282" y="1208691"/>
                <a:ext cx="123501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𝜇</m:t>
                      </m:r>
                      <m:r>
                        <a:rPr lang="en-US" altLang="zh-TW" sz="2400" b="0" i="1" smtClean="0">
                          <a:latin typeface="Cambria Math" panose="02040503050406030204" pitchFamily="18" charset="0"/>
                        </a:rPr>
                        <m:t>=0,</m:t>
                      </m:r>
                    </m:oMath>
                  </m:oMathPara>
                </a14:m>
                <a:endParaRPr lang="en-US" altLang="zh-TW"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zh-TW" altLang="en-US" sz="2400" b="0" i="1" smtClean="0">
                          <a:latin typeface="Cambria Math" panose="02040503050406030204" pitchFamily="18" charset="0"/>
                        </a:rPr>
                        <m:t>𝜎</m:t>
                      </m:r>
                      <m:r>
                        <a:rPr lang="en-US" altLang="zh-TW" sz="2400" b="0" i="1" smtClean="0">
                          <a:latin typeface="Cambria Math" panose="02040503050406030204" pitchFamily="18" charset="0"/>
                        </a:rPr>
                        <m:t>=1</m:t>
                      </m:r>
                    </m:oMath>
                  </m:oMathPara>
                </a14:m>
                <a:endParaRPr lang="zh-TW" altLang="en-US" sz="2400" dirty="0"/>
              </a:p>
            </p:txBody>
          </p:sp>
        </mc:Choice>
        <mc:Fallback xmlns="">
          <p:sp>
            <p:nvSpPr>
              <p:cNvPr id="76" name="文字方塊 75">
                <a:extLst>
                  <a:ext uri="{FF2B5EF4-FFF2-40B4-BE49-F238E27FC236}">
                    <a16:creationId xmlns:a16="http://schemas.microsoft.com/office/drawing/2014/main" id="{43AD3D77-93BC-4538-BBF2-93ED2A423E3F}"/>
                  </a:ext>
                </a:extLst>
              </p:cNvPr>
              <p:cNvSpPr txBox="1">
                <a:spLocks noRot="1" noChangeAspect="1" noMove="1" noResize="1" noEditPoints="1" noAdjustHandles="1" noChangeArrowheads="1" noChangeShapeType="1" noTextEdit="1"/>
              </p:cNvSpPr>
              <p:nvPr/>
            </p:nvSpPr>
            <p:spPr>
              <a:xfrm>
                <a:off x="7875282" y="1208691"/>
                <a:ext cx="1235017" cy="830997"/>
              </a:xfrm>
              <a:prstGeom prst="rect">
                <a:avLst/>
              </a:prstGeom>
              <a:blipFill>
                <a:blip r:embed="rId9"/>
                <a:stretch>
                  <a:fillRect/>
                </a:stretch>
              </a:blipFill>
            </p:spPr>
            <p:txBody>
              <a:bodyPr/>
              <a:lstStyle/>
              <a:p>
                <a:r>
                  <a:rPr lang="zh-TW" altLang="en-US">
                    <a:noFill/>
                  </a:rPr>
                  <a:t> </a:t>
                </a:r>
              </a:p>
            </p:txBody>
          </p:sp>
        </mc:Fallback>
      </mc:AlternateContent>
      <p:sp>
        <p:nvSpPr>
          <p:cNvPr id="77" name="右大括弧 76">
            <a:extLst>
              <a:ext uri="{FF2B5EF4-FFF2-40B4-BE49-F238E27FC236}">
                <a16:creationId xmlns:a16="http://schemas.microsoft.com/office/drawing/2014/main" id="{89124C63-106C-4140-A853-8463180B4DE6}"/>
              </a:ext>
            </a:extLst>
          </p:cNvPr>
          <p:cNvSpPr/>
          <p:nvPr/>
        </p:nvSpPr>
        <p:spPr>
          <a:xfrm rot="16200000">
            <a:off x="6967798" y="338960"/>
            <a:ext cx="197439" cy="1215317"/>
          </a:xfrm>
          <a:prstGeom prst="rightBrace">
            <a:avLst>
              <a:gd name="adj1" fmla="val 8000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B4CC6EE5-499C-4989-B133-850F93D8A69C}"/>
              </a:ext>
            </a:extLst>
          </p:cNvPr>
          <p:cNvSpPr/>
          <p:nvPr/>
        </p:nvSpPr>
        <p:spPr>
          <a:xfrm>
            <a:off x="6381316" y="1319518"/>
            <a:ext cx="1370404" cy="309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ED550BB2-4450-4669-AB26-E487CEE99AF5}"/>
              </a:ext>
            </a:extLst>
          </p:cNvPr>
          <p:cNvSpPr/>
          <p:nvPr/>
        </p:nvSpPr>
        <p:spPr>
          <a:xfrm rot="5400000">
            <a:off x="6604040" y="1474299"/>
            <a:ext cx="1282684" cy="309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箭號: 向右 79">
            <a:extLst>
              <a:ext uri="{FF2B5EF4-FFF2-40B4-BE49-F238E27FC236}">
                <a16:creationId xmlns:a16="http://schemas.microsoft.com/office/drawing/2014/main" id="{69926187-7143-420C-8E5F-A057E8A88EB0}"/>
              </a:ext>
            </a:extLst>
          </p:cNvPr>
          <p:cNvSpPr/>
          <p:nvPr/>
        </p:nvSpPr>
        <p:spPr>
          <a:xfrm>
            <a:off x="7807051" y="1377304"/>
            <a:ext cx="224367" cy="2277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1" name="箭號: 向右 80">
            <a:extLst>
              <a:ext uri="{FF2B5EF4-FFF2-40B4-BE49-F238E27FC236}">
                <a16:creationId xmlns:a16="http://schemas.microsoft.com/office/drawing/2014/main" id="{5022CB4F-0DC3-4982-B0D3-065009F98A2B}"/>
              </a:ext>
            </a:extLst>
          </p:cNvPr>
          <p:cNvSpPr/>
          <p:nvPr/>
        </p:nvSpPr>
        <p:spPr>
          <a:xfrm rot="5400000">
            <a:off x="7122810" y="2293059"/>
            <a:ext cx="224367" cy="2277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5" name="直線單箭頭接點 84">
            <a:extLst>
              <a:ext uri="{FF2B5EF4-FFF2-40B4-BE49-F238E27FC236}">
                <a16:creationId xmlns:a16="http://schemas.microsoft.com/office/drawing/2014/main" id="{7678CDEC-1FB3-4EAE-A9AE-525DBA2C1326}"/>
              </a:ext>
            </a:extLst>
          </p:cNvPr>
          <p:cNvCxnSpPr>
            <a:cxnSpLocks/>
          </p:cNvCxnSpPr>
          <p:nvPr/>
        </p:nvCxnSpPr>
        <p:spPr>
          <a:xfrm flipH="1" flipV="1">
            <a:off x="1471536" y="2576139"/>
            <a:ext cx="2004553" cy="11158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3381D05-766A-401B-A7A7-5CB6DA65A302}"/>
              </a:ext>
            </a:extLst>
          </p:cNvPr>
          <p:cNvSpPr/>
          <p:nvPr/>
        </p:nvSpPr>
        <p:spPr>
          <a:xfrm>
            <a:off x="2985102" y="1414387"/>
            <a:ext cx="1932730" cy="923330"/>
          </a:xfrm>
          <a:prstGeom prst="rect">
            <a:avLst/>
          </a:prstGeom>
        </p:spPr>
        <p:txBody>
          <a:bodyPr wrap="square">
            <a:spAutoFit/>
          </a:bodyPr>
          <a:lstStyle/>
          <a:p>
            <a:r>
              <a:rPr lang="zh-TW" altLang="en-US" dirty="0"/>
              <a:t>https://www.youtube.com/watch?v=BZh1ltr5Rkg</a:t>
            </a:r>
          </a:p>
        </p:txBody>
      </p:sp>
      <p:sp>
        <p:nvSpPr>
          <p:cNvPr id="86" name="文字方塊 85">
            <a:extLst>
              <a:ext uri="{FF2B5EF4-FFF2-40B4-BE49-F238E27FC236}">
                <a16:creationId xmlns:a16="http://schemas.microsoft.com/office/drawing/2014/main" id="{4C8A1D9F-3213-4EF5-9B67-FD417DE5FF7D}"/>
              </a:ext>
            </a:extLst>
          </p:cNvPr>
          <p:cNvSpPr txBox="1"/>
          <p:nvPr/>
        </p:nvSpPr>
        <p:spPr>
          <a:xfrm>
            <a:off x="2963425" y="112581"/>
            <a:ext cx="2355517" cy="461665"/>
          </a:xfrm>
          <a:prstGeom prst="rect">
            <a:avLst/>
          </a:prstGeom>
          <a:noFill/>
        </p:spPr>
        <p:txBody>
          <a:bodyPr wrap="square" rtlCol="0">
            <a:spAutoFit/>
          </a:bodyPr>
          <a:lstStyle/>
          <a:p>
            <a:r>
              <a:rPr lang="en-US" altLang="zh-TW" sz="2400" dirty="0">
                <a:highlight>
                  <a:srgbClr val="FFFF00"/>
                </a:highlight>
              </a:rPr>
              <a:t>Layer </a:t>
            </a:r>
            <a:r>
              <a:rPr lang="en-US" altLang="zh-TW" sz="2400" dirty="0"/>
              <a:t>Norm:</a:t>
            </a:r>
            <a:endParaRPr lang="zh-TW" altLang="en-US" sz="2400" dirty="0"/>
          </a:p>
        </p:txBody>
      </p:sp>
      <p:sp>
        <p:nvSpPr>
          <p:cNvPr id="87" name="文字方塊 86">
            <a:extLst>
              <a:ext uri="{FF2B5EF4-FFF2-40B4-BE49-F238E27FC236}">
                <a16:creationId xmlns:a16="http://schemas.microsoft.com/office/drawing/2014/main" id="{21E072CA-E274-443D-BC5D-016E718F1965}"/>
              </a:ext>
            </a:extLst>
          </p:cNvPr>
          <p:cNvSpPr txBox="1"/>
          <p:nvPr/>
        </p:nvSpPr>
        <p:spPr>
          <a:xfrm>
            <a:off x="2964158" y="1011932"/>
            <a:ext cx="2864595" cy="461665"/>
          </a:xfrm>
          <a:prstGeom prst="rect">
            <a:avLst/>
          </a:prstGeom>
          <a:noFill/>
        </p:spPr>
        <p:txBody>
          <a:bodyPr wrap="square" rtlCol="0">
            <a:spAutoFit/>
          </a:bodyPr>
          <a:lstStyle/>
          <a:p>
            <a:r>
              <a:rPr lang="en-US" altLang="zh-TW" sz="2400" dirty="0"/>
              <a:t>Batch Norm:</a:t>
            </a:r>
            <a:endParaRPr lang="zh-TW" altLang="en-US" sz="2400" dirty="0"/>
          </a:p>
        </p:txBody>
      </p:sp>
      <p:cxnSp>
        <p:nvCxnSpPr>
          <p:cNvPr id="88" name="直線單箭頭接點 87">
            <a:extLst>
              <a:ext uri="{FF2B5EF4-FFF2-40B4-BE49-F238E27FC236}">
                <a16:creationId xmlns:a16="http://schemas.microsoft.com/office/drawing/2014/main" id="{E894192E-D13F-4367-B49A-2EFB44B4A404}"/>
              </a:ext>
            </a:extLst>
          </p:cNvPr>
          <p:cNvCxnSpPr>
            <a:cxnSpLocks/>
          </p:cNvCxnSpPr>
          <p:nvPr/>
        </p:nvCxnSpPr>
        <p:spPr>
          <a:xfrm flipV="1">
            <a:off x="2381120" y="1110991"/>
            <a:ext cx="407421" cy="3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C5A0645B-D146-4ECD-8416-997848C752CD}"/>
              </a:ext>
            </a:extLst>
          </p:cNvPr>
          <p:cNvSpPr/>
          <p:nvPr/>
        </p:nvSpPr>
        <p:spPr>
          <a:xfrm>
            <a:off x="1457339" y="740172"/>
            <a:ext cx="1046226" cy="6831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Layer</a:t>
            </a:r>
          </a:p>
          <a:p>
            <a:pPr algn="ctr"/>
            <a:r>
              <a:rPr lang="en-US" altLang="zh-TW" sz="2400" dirty="0"/>
              <a:t>Norm</a:t>
            </a:r>
            <a:endParaRPr lang="zh-TW" altLang="en-US" sz="2400" dirty="0"/>
          </a:p>
        </p:txBody>
      </p:sp>
      <p:sp>
        <p:nvSpPr>
          <p:cNvPr id="19" name="文字方塊 18">
            <a:extLst>
              <a:ext uri="{FF2B5EF4-FFF2-40B4-BE49-F238E27FC236}">
                <a16:creationId xmlns:a16="http://schemas.microsoft.com/office/drawing/2014/main" id="{E2960373-8439-4724-94F2-2042D6C02004}"/>
              </a:ext>
            </a:extLst>
          </p:cNvPr>
          <p:cNvSpPr txBox="1"/>
          <p:nvPr/>
        </p:nvSpPr>
        <p:spPr>
          <a:xfrm>
            <a:off x="7131798" y="2811221"/>
            <a:ext cx="1028823" cy="461665"/>
          </a:xfrm>
          <a:prstGeom prst="rect">
            <a:avLst/>
          </a:prstGeom>
          <a:noFill/>
        </p:spPr>
        <p:txBody>
          <a:bodyPr wrap="square" rtlCol="0">
            <a:spAutoFit/>
          </a:bodyPr>
          <a:lstStyle/>
          <a:p>
            <a:pPr algn="ctr"/>
            <a:r>
              <a:rPr lang="en-US" altLang="zh-TW" sz="2400" dirty="0"/>
              <a:t>Layer</a:t>
            </a:r>
            <a:endParaRPr lang="zh-TW" altLang="en-US" sz="2400" dirty="0"/>
          </a:p>
        </p:txBody>
      </p:sp>
      <p:sp>
        <p:nvSpPr>
          <p:cNvPr id="89" name="文字方塊 88">
            <a:extLst>
              <a:ext uri="{FF2B5EF4-FFF2-40B4-BE49-F238E27FC236}">
                <a16:creationId xmlns:a16="http://schemas.microsoft.com/office/drawing/2014/main" id="{7BA360CB-5934-43AE-8538-6C8A022CC9CB}"/>
              </a:ext>
            </a:extLst>
          </p:cNvPr>
          <p:cNvSpPr txBox="1"/>
          <p:nvPr/>
        </p:nvSpPr>
        <p:spPr>
          <a:xfrm>
            <a:off x="7930886" y="1924164"/>
            <a:ext cx="1028823" cy="461665"/>
          </a:xfrm>
          <a:prstGeom prst="rect">
            <a:avLst/>
          </a:prstGeom>
          <a:noFill/>
        </p:spPr>
        <p:txBody>
          <a:bodyPr wrap="square" rtlCol="0">
            <a:spAutoFit/>
          </a:bodyPr>
          <a:lstStyle/>
          <a:p>
            <a:pPr algn="ctr"/>
            <a:r>
              <a:rPr lang="en-US" altLang="zh-TW" sz="2400" dirty="0"/>
              <a:t>Batch</a:t>
            </a:r>
            <a:endParaRPr lang="zh-TW" altLang="en-US" sz="2400" dirty="0"/>
          </a:p>
        </p:txBody>
      </p:sp>
      <p:sp>
        <p:nvSpPr>
          <p:cNvPr id="3" name="TextBox 2">
            <a:extLst>
              <a:ext uri="{FF2B5EF4-FFF2-40B4-BE49-F238E27FC236}">
                <a16:creationId xmlns:a16="http://schemas.microsoft.com/office/drawing/2014/main" id="{B1D9527F-6207-1E00-0EA7-FB24C4E27F31}"/>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820134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1" grpId="0" animBg="1"/>
      <p:bldP spid="12" grpId="0"/>
      <p:bldP spid="42" grpId="0"/>
      <p:bldP spid="43" grpId="0"/>
      <p:bldP spid="46" grpId="0"/>
      <p:bldP spid="73" grpId="0"/>
      <p:bldP spid="74" grpId="0"/>
      <p:bldP spid="76" grpId="0"/>
      <p:bldP spid="77" grpId="0" animBg="1"/>
      <p:bldP spid="78" grpId="0" animBg="1"/>
      <p:bldP spid="79" grpId="0" animBg="1"/>
      <p:bldP spid="80" grpId="0" animBg="1"/>
      <p:bldP spid="81" grpId="0" animBg="1"/>
      <p:bldP spid="2" grpId="0"/>
      <p:bldP spid="86" grpId="0"/>
      <p:bldP spid="87" grpId="0"/>
      <p:bldP spid="31" grpId="0" animBg="1"/>
      <p:bldP spid="19" grpId="0"/>
      <p:bldP spid="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95536" y="-88487"/>
            <a:ext cx="8424936" cy="118903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Recap: </a:t>
            </a:r>
            <a:r>
              <a:rPr lang="en-US" sz="3200" dirty="0" err="1"/>
              <a:t>ConvNets</a:t>
            </a:r>
            <a:r>
              <a:rPr lang="en-US" sz="3200" dirty="0"/>
              <a:t> (CNs)</a:t>
            </a:r>
          </a:p>
        </p:txBody>
      </p:sp>
      <p:sp>
        <p:nvSpPr>
          <p:cNvPr id="12" name="TextBox 11"/>
          <p:cNvSpPr txBox="1"/>
          <p:nvPr/>
        </p:nvSpPr>
        <p:spPr>
          <a:xfrm>
            <a:off x="882445" y="5250783"/>
            <a:ext cx="5851282" cy="646331"/>
          </a:xfrm>
          <a:prstGeom prst="rect">
            <a:avLst/>
          </a:prstGeom>
          <a:noFill/>
        </p:spPr>
        <p:txBody>
          <a:bodyPr wrap="none" rtlCol="0">
            <a:spAutoFit/>
          </a:bodyPr>
          <a:lstStyle/>
          <a:p>
            <a:r>
              <a:rPr lang="en-US" dirty="0"/>
              <a:t>Main </a:t>
            </a:r>
            <a:r>
              <a:rPr lang="en-US" dirty="0" err="1"/>
              <a:t>ConvNet</a:t>
            </a:r>
            <a:r>
              <a:rPr lang="en-US" dirty="0"/>
              <a:t> idea for text:</a:t>
            </a:r>
          </a:p>
          <a:p>
            <a:r>
              <a:rPr lang="en-US" dirty="0"/>
              <a:t>Compute vectors for n-grams and </a:t>
            </a:r>
            <a:r>
              <a:rPr lang="en-US" b="1" dirty="0">
                <a:solidFill>
                  <a:schemeClr val="accent2"/>
                </a:solidFill>
              </a:rPr>
              <a:t>group them afterwards</a:t>
            </a:r>
          </a:p>
        </p:txBody>
      </p:sp>
      <p:pic>
        <p:nvPicPr>
          <p:cNvPr id="9" name="Εικόνα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445788"/>
            <a:ext cx="5442607" cy="3035300"/>
          </a:xfrm>
          <a:prstGeom prst="rect">
            <a:avLst/>
          </a:prstGeom>
        </p:spPr>
      </p:pic>
      <p:sp>
        <p:nvSpPr>
          <p:cNvPr id="2" name="Ορθογώνιο 1"/>
          <p:cNvSpPr/>
          <p:nvPr/>
        </p:nvSpPr>
        <p:spPr>
          <a:xfrm>
            <a:off x="2410389" y="6121136"/>
            <a:ext cx="4572000" cy="230832"/>
          </a:xfrm>
          <a:prstGeom prst="rect">
            <a:avLst/>
          </a:prstGeom>
        </p:spPr>
        <p:txBody>
          <a:bodyPr>
            <a:spAutoFit/>
          </a:bodyPr>
          <a:lstStyle/>
          <a:p>
            <a:pPr algn="ctr"/>
            <a:r>
              <a:rPr lang="en-US" sz="900" i="1" dirty="0">
                <a:latin typeface="Arial" charset="0"/>
                <a:ea typeface="Arial" charset="0"/>
                <a:cs typeface="Arial" charset="0"/>
              </a:rPr>
              <a:t>https://</a:t>
            </a:r>
            <a:r>
              <a:rPr lang="en-US" sz="900" i="1" dirty="0" err="1">
                <a:latin typeface="Arial" charset="0"/>
                <a:ea typeface="Arial" charset="0"/>
                <a:cs typeface="Arial" charset="0"/>
              </a:rPr>
              <a:t>shafeentejani.github.io</a:t>
            </a:r>
            <a:r>
              <a:rPr lang="en-US" sz="900" i="1" dirty="0">
                <a:latin typeface="Arial" charset="0"/>
                <a:ea typeface="Arial" charset="0"/>
                <a:cs typeface="Arial" charset="0"/>
              </a:rPr>
              <a:t>/assets/images/</a:t>
            </a:r>
            <a:r>
              <a:rPr lang="en-US" sz="900" i="1" dirty="0" err="1">
                <a:latin typeface="Arial" charset="0"/>
                <a:ea typeface="Arial" charset="0"/>
                <a:cs typeface="Arial" charset="0"/>
              </a:rPr>
              <a:t>pooling.gif</a:t>
            </a:r>
            <a:endParaRPr lang="en-US" sz="900" i="1" dirty="0">
              <a:latin typeface="Arial" charset="0"/>
              <a:ea typeface="Arial" charset="0"/>
              <a:cs typeface="Arial" charset="0"/>
            </a:endParaRPr>
          </a:p>
        </p:txBody>
      </p:sp>
      <p:sp>
        <p:nvSpPr>
          <p:cNvPr id="4" name="TextBox 3"/>
          <p:cNvSpPr txBox="1"/>
          <p:nvPr/>
        </p:nvSpPr>
        <p:spPr>
          <a:xfrm>
            <a:off x="4177578" y="2388748"/>
            <a:ext cx="1199367" cy="738664"/>
          </a:xfrm>
          <a:prstGeom prst="rect">
            <a:avLst/>
          </a:prstGeom>
          <a:noFill/>
        </p:spPr>
        <p:txBody>
          <a:bodyPr wrap="none" rtlCol="0">
            <a:spAutoFit/>
          </a:bodyPr>
          <a:lstStyle/>
          <a:p>
            <a:r>
              <a:rPr lang="en-US" sz="1400" dirty="0"/>
              <a:t>max pool</a:t>
            </a:r>
          </a:p>
          <a:p>
            <a:r>
              <a:rPr lang="en-US" sz="1400" dirty="0"/>
              <a:t>2x2 filters </a:t>
            </a:r>
          </a:p>
          <a:p>
            <a:r>
              <a:rPr lang="en-US" sz="1400" dirty="0"/>
              <a:t>and stride 2</a:t>
            </a:r>
            <a:endParaRPr lang="el-GR" sz="1400" dirty="0"/>
          </a:p>
        </p:txBody>
      </p:sp>
      <p:cxnSp>
        <p:nvCxnSpPr>
          <p:cNvPr id="16" name="Ευθύγραμμο βέλος σύνδεσης 15"/>
          <p:cNvCxnSpPr/>
          <p:nvPr/>
        </p:nvCxnSpPr>
        <p:spPr>
          <a:xfrm>
            <a:off x="4096705" y="3142766"/>
            <a:ext cx="1199367" cy="127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3" name="TextBox 2">
            <a:extLst>
              <a:ext uri="{FF2B5EF4-FFF2-40B4-BE49-F238E27FC236}">
                <a16:creationId xmlns:a16="http://schemas.microsoft.com/office/drawing/2014/main" id="{5A753723-484C-FC4B-A7BD-24FED1174F6C}"/>
              </a:ext>
            </a:extLst>
          </p:cNvPr>
          <p:cNvSpPr txBox="1"/>
          <p:nvPr/>
        </p:nvSpPr>
        <p:spPr>
          <a:xfrm>
            <a:off x="5076056" y="3956900"/>
            <a:ext cx="2217274" cy="369332"/>
          </a:xfrm>
          <a:prstGeom prst="rect">
            <a:avLst/>
          </a:prstGeom>
          <a:noFill/>
        </p:spPr>
        <p:txBody>
          <a:bodyPr wrap="none" rtlCol="0">
            <a:spAutoFit/>
          </a:bodyPr>
          <a:lstStyle/>
          <a:p>
            <a:r>
              <a:rPr lang="en-DE" dirty="0"/>
              <a:t>Dimension reduction</a:t>
            </a:r>
          </a:p>
        </p:txBody>
      </p:sp>
      <p:sp>
        <p:nvSpPr>
          <p:cNvPr id="10" name="Slide Number Placeholder 3">
            <a:extLst>
              <a:ext uri="{FF2B5EF4-FFF2-40B4-BE49-F238E27FC236}">
                <a16:creationId xmlns:a16="http://schemas.microsoft.com/office/drawing/2014/main" id="{AD5D636E-44F7-7843-B7CA-87E16F08049B}"/>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5</a:t>
            </a:fld>
            <a:endParaRPr lang="de-DE"/>
          </a:p>
        </p:txBody>
      </p:sp>
    </p:spTree>
    <p:extLst>
      <p:ext uri="{BB962C8B-B14F-4D97-AF65-F5344CB8AC3E}">
        <p14:creationId xmlns:p14="http://schemas.microsoft.com/office/powerpoint/2010/main" val="2241972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2D8-B267-61D5-AC69-918647D4F232}"/>
              </a:ext>
            </a:extLst>
          </p:cNvPr>
          <p:cNvSpPr>
            <a:spLocks noGrp="1"/>
          </p:cNvSpPr>
          <p:nvPr>
            <p:ph type="title"/>
          </p:nvPr>
        </p:nvSpPr>
        <p:spPr/>
        <p:txBody>
          <a:bodyPr/>
          <a:lstStyle/>
          <a:p>
            <a:r>
              <a:rPr lang="en-DE" dirty="0"/>
              <a:t>Masked Multihead Attention</a:t>
            </a:r>
          </a:p>
        </p:txBody>
      </p:sp>
      <p:sp>
        <p:nvSpPr>
          <p:cNvPr id="3" name="Content Placeholder 2">
            <a:extLst>
              <a:ext uri="{FF2B5EF4-FFF2-40B4-BE49-F238E27FC236}">
                <a16:creationId xmlns:a16="http://schemas.microsoft.com/office/drawing/2014/main" id="{3192F9B8-EAAB-6FB2-880E-56D8B2A70775}"/>
              </a:ext>
            </a:extLst>
          </p:cNvPr>
          <p:cNvSpPr>
            <a:spLocks noGrp="1"/>
          </p:cNvSpPr>
          <p:nvPr>
            <p:ph idx="1"/>
          </p:nvPr>
        </p:nvSpPr>
        <p:spPr/>
        <p:txBody>
          <a:bodyPr/>
          <a:lstStyle/>
          <a:p>
            <a:r>
              <a:rPr lang="en-DE" dirty="0"/>
              <a:t>Decoder should work in parallel as well</a:t>
            </a:r>
          </a:p>
          <a:p>
            <a:r>
              <a:rPr lang="en-DE" dirty="0"/>
              <a:t>During training all output tokens are known</a:t>
            </a:r>
          </a:p>
          <a:p>
            <a:r>
              <a:rPr lang="en-DE" dirty="0"/>
              <a:t>Copy output #token times</a:t>
            </a:r>
          </a:p>
          <a:p>
            <a:r>
              <a:rPr lang="en-DE" dirty="0"/>
              <a:t>For each position use [MASK] token in copies</a:t>
            </a:r>
          </a:p>
          <a:p>
            <a:r>
              <a:rPr lang="en-DE" dirty="0"/>
              <a:t>Attention becomes possible during training also for decoding</a:t>
            </a:r>
          </a:p>
          <a:p>
            <a:r>
              <a:rPr lang="en-DE" dirty="0"/>
              <a:t>Train decoder such that [MASK] is replaced correctly while paying attention to the overall output training data</a:t>
            </a:r>
          </a:p>
        </p:txBody>
      </p:sp>
      <p:sp>
        <p:nvSpPr>
          <p:cNvPr id="4" name="Slide Number Placeholder 3">
            <a:extLst>
              <a:ext uri="{FF2B5EF4-FFF2-40B4-BE49-F238E27FC236}">
                <a16:creationId xmlns:a16="http://schemas.microsoft.com/office/drawing/2014/main" id="{AC15A3F5-4B50-70D2-7F86-06A788206914}"/>
              </a:ext>
            </a:extLst>
          </p:cNvPr>
          <p:cNvSpPr>
            <a:spLocks noGrp="1"/>
          </p:cNvSpPr>
          <p:nvPr>
            <p:ph type="sldNum" sz="quarter" idx="12"/>
          </p:nvPr>
        </p:nvSpPr>
        <p:spPr/>
        <p:txBody>
          <a:bodyPr/>
          <a:lstStyle/>
          <a:p>
            <a:pPr>
              <a:defRPr/>
            </a:pPr>
            <a:fld id="{A4C577E2-95DD-1F4B-A688-E8FB02007787}" type="slidenum">
              <a:rPr lang="de-DE" smtClean="0"/>
              <a:pPr>
                <a:defRPr/>
              </a:pPr>
              <a:t>50</a:t>
            </a:fld>
            <a:endParaRPr lang="de-DE"/>
          </a:p>
        </p:txBody>
      </p:sp>
    </p:spTree>
    <p:extLst>
      <p:ext uri="{BB962C8B-B14F-4D97-AF65-F5344CB8AC3E}">
        <p14:creationId xmlns:p14="http://schemas.microsoft.com/office/powerpoint/2010/main" val="3705620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94E5CA-39C5-7F00-936A-794434DEAA0C}"/>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8" name="Rectangle 7">
            <a:extLst>
              <a:ext uri="{FF2B5EF4-FFF2-40B4-BE49-F238E27FC236}">
                <a16:creationId xmlns:a16="http://schemas.microsoft.com/office/drawing/2014/main" id="{38FA71AB-944A-AF53-E0B9-6F8E9DF3F6EA}"/>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標題 1">
            <a:extLst>
              <a:ext uri="{FF2B5EF4-FFF2-40B4-BE49-F238E27FC236}">
                <a16:creationId xmlns:a16="http://schemas.microsoft.com/office/drawing/2014/main" id="{EC664DD2-D915-4481-868E-82A21B972B95}"/>
              </a:ext>
            </a:extLst>
          </p:cNvPr>
          <p:cNvSpPr>
            <a:spLocks noGrp="1"/>
          </p:cNvSpPr>
          <p:nvPr>
            <p:ph type="title"/>
          </p:nvPr>
        </p:nvSpPr>
        <p:spPr/>
        <p:txBody>
          <a:bodyPr/>
          <a:lstStyle/>
          <a:p>
            <a:r>
              <a:rPr lang="en-US" altLang="zh-TW" dirty="0"/>
              <a:t>Attention Visualization </a:t>
            </a:r>
            <a:endParaRPr lang="zh-TW" altLang="en-US" dirty="0"/>
          </a:p>
        </p:txBody>
      </p:sp>
      <p:sp>
        <p:nvSpPr>
          <p:cNvPr id="3" name="內容版面配置區 2">
            <a:extLst>
              <a:ext uri="{FF2B5EF4-FFF2-40B4-BE49-F238E27FC236}">
                <a16:creationId xmlns:a16="http://schemas.microsoft.com/office/drawing/2014/main" id="{20356DA2-BFBA-4E63-9807-EFC0788A9F5C}"/>
              </a:ext>
            </a:extLst>
          </p:cNvPr>
          <p:cNvSpPr>
            <a:spLocks noGrp="1"/>
          </p:cNvSpPr>
          <p:nvPr>
            <p:ph idx="1"/>
          </p:nvPr>
        </p:nvSpPr>
        <p:spPr/>
        <p:txBody>
          <a:bodyPr/>
          <a:lstStyle/>
          <a:p>
            <a:endParaRPr lang="zh-TW" altLang="en-US"/>
          </a:p>
        </p:txBody>
      </p:sp>
      <p:pic>
        <p:nvPicPr>
          <p:cNvPr id="4" name="圖片 3">
            <a:extLst>
              <a:ext uri="{FF2B5EF4-FFF2-40B4-BE49-F238E27FC236}">
                <a16:creationId xmlns:a16="http://schemas.microsoft.com/office/drawing/2014/main" id="{FD11DC2D-08AF-416D-856C-F3C048099DDF}"/>
              </a:ext>
            </a:extLst>
          </p:cNvPr>
          <p:cNvPicPr>
            <a:picLocks noChangeAspect="1"/>
          </p:cNvPicPr>
          <p:nvPr/>
        </p:nvPicPr>
        <p:blipFill>
          <a:blip r:embed="rId2"/>
          <a:stretch>
            <a:fillRect/>
          </a:stretch>
        </p:blipFill>
        <p:spPr>
          <a:xfrm>
            <a:off x="455394" y="1825625"/>
            <a:ext cx="8399847" cy="4146760"/>
          </a:xfrm>
          <a:prstGeom prst="rect">
            <a:avLst/>
          </a:prstGeom>
        </p:spPr>
      </p:pic>
      <p:sp>
        <p:nvSpPr>
          <p:cNvPr id="5" name="矩形 4">
            <a:extLst>
              <a:ext uri="{FF2B5EF4-FFF2-40B4-BE49-F238E27FC236}">
                <a16:creationId xmlns:a16="http://schemas.microsoft.com/office/drawing/2014/main" id="{168DB669-704B-4A1A-BCF3-CE78D64D9737}"/>
              </a:ext>
            </a:extLst>
          </p:cNvPr>
          <p:cNvSpPr/>
          <p:nvPr/>
        </p:nvSpPr>
        <p:spPr>
          <a:xfrm>
            <a:off x="5542539" y="6311899"/>
            <a:ext cx="3312702" cy="369332"/>
          </a:xfrm>
          <a:prstGeom prst="rect">
            <a:avLst/>
          </a:prstGeom>
        </p:spPr>
        <p:txBody>
          <a:bodyPr wrap="none">
            <a:spAutoFit/>
          </a:bodyPr>
          <a:lstStyle/>
          <a:p>
            <a:r>
              <a:rPr lang="en-US" altLang="zh-TW" dirty="0"/>
              <a:t>https://arxiv.org/abs/1706.03762</a:t>
            </a:r>
            <a:endParaRPr lang="zh-TW" altLang="en-US" dirty="0"/>
          </a:p>
        </p:txBody>
      </p:sp>
      <p:sp>
        <p:nvSpPr>
          <p:cNvPr id="6" name="TextBox 5">
            <a:extLst>
              <a:ext uri="{FF2B5EF4-FFF2-40B4-BE49-F238E27FC236}">
                <a16:creationId xmlns:a16="http://schemas.microsoft.com/office/drawing/2014/main" id="{ED066303-A5DC-93D4-A1C6-4CD1BC2482B3}"/>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1060683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4C05BA-D15C-51AD-B1EC-11FD9A3080B3}"/>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8" name="Rectangle 7">
            <a:extLst>
              <a:ext uri="{FF2B5EF4-FFF2-40B4-BE49-F238E27FC236}">
                <a16:creationId xmlns:a16="http://schemas.microsoft.com/office/drawing/2014/main" id="{8EC1200B-5D5D-82AC-B2EA-44B91A08A1EE}"/>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標題 1">
            <a:extLst>
              <a:ext uri="{FF2B5EF4-FFF2-40B4-BE49-F238E27FC236}">
                <a16:creationId xmlns:a16="http://schemas.microsoft.com/office/drawing/2014/main" id="{9854E5FF-3014-4EC8-87D8-6C60EDAA0815}"/>
              </a:ext>
            </a:extLst>
          </p:cNvPr>
          <p:cNvSpPr>
            <a:spLocks noGrp="1"/>
          </p:cNvSpPr>
          <p:nvPr>
            <p:ph type="title"/>
          </p:nvPr>
        </p:nvSpPr>
        <p:spPr/>
        <p:txBody>
          <a:bodyPr/>
          <a:lstStyle/>
          <a:p>
            <a:r>
              <a:rPr lang="en-US" altLang="zh-TW" dirty="0"/>
              <a:t>Attention Visualization </a:t>
            </a:r>
            <a:endParaRPr lang="zh-TW" altLang="en-US" dirty="0"/>
          </a:p>
        </p:txBody>
      </p:sp>
      <p:sp>
        <p:nvSpPr>
          <p:cNvPr id="3" name="內容版面配置區 2">
            <a:extLst>
              <a:ext uri="{FF2B5EF4-FFF2-40B4-BE49-F238E27FC236}">
                <a16:creationId xmlns:a16="http://schemas.microsoft.com/office/drawing/2014/main" id="{E66D6E2D-2C8E-4C9F-A8B2-A5C004C27992}"/>
              </a:ext>
            </a:extLst>
          </p:cNvPr>
          <p:cNvSpPr>
            <a:spLocks noGrp="1"/>
          </p:cNvSpPr>
          <p:nvPr>
            <p:ph idx="1"/>
          </p:nvPr>
        </p:nvSpPr>
        <p:spPr/>
        <p:txBody>
          <a:bodyPr/>
          <a:lstStyle/>
          <a:p>
            <a:endParaRPr lang="zh-TW" altLang="en-US"/>
          </a:p>
        </p:txBody>
      </p:sp>
      <p:pic>
        <p:nvPicPr>
          <p:cNvPr id="8194" name="Picture 2" descr="https://1.bp.blogspot.com/-AVGK0ApREtk/WaiAuzddKVI/AAAAAAAAB_A/WPV5ropBU-cxrcMpqJBFHg73K9NX4vywwCLcBGAs/s640/image2.png">
            <a:extLst>
              <a:ext uri="{FF2B5EF4-FFF2-40B4-BE49-F238E27FC236}">
                <a16:creationId xmlns:a16="http://schemas.microsoft.com/office/drawing/2014/main" id="{891F821B-D6BB-4695-B732-A67380F52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53" y="1825625"/>
            <a:ext cx="8381694" cy="345744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ACACCDB2-9A03-49C9-B36D-CCF0080F4BE9}"/>
              </a:ext>
            </a:extLst>
          </p:cNvPr>
          <p:cNvSpPr/>
          <p:nvPr/>
        </p:nvSpPr>
        <p:spPr>
          <a:xfrm>
            <a:off x="28875" y="5572816"/>
            <a:ext cx="9071811" cy="646331"/>
          </a:xfrm>
          <a:prstGeom prst="rect">
            <a:avLst/>
          </a:prstGeom>
        </p:spPr>
        <p:txBody>
          <a:bodyPr wrap="square">
            <a:spAutoFit/>
          </a:bodyPr>
          <a:lstStyle/>
          <a:p>
            <a:r>
              <a:rPr lang="en-US" altLang="zh-TW" dirty="0">
                <a:latin typeface="Roboto"/>
              </a:rPr>
              <a:t>The encoder self-attention distribution for the word “it” from the 5th to the 6th layer of a Transformer trained on English to French translation (one of eight attention heads).</a:t>
            </a:r>
            <a:endParaRPr lang="zh-TW" altLang="en-US" dirty="0"/>
          </a:p>
        </p:txBody>
      </p:sp>
      <p:sp>
        <p:nvSpPr>
          <p:cNvPr id="5" name="矩形 4">
            <a:extLst>
              <a:ext uri="{FF2B5EF4-FFF2-40B4-BE49-F238E27FC236}">
                <a16:creationId xmlns:a16="http://schemas.microsoft.com/office/drawing/2014/main" id="{A9F009E2-3463-4DF3-8684-43020B523FFB}"/>
              </a:ext>
            </a:extLst>
          </p:cNvPr>
          <p:cNvSpPr/>
          <p:nvPr/>
        </p:nvSpPr>
        <p:spPr>
          <a:xfrm>
            <a:off x="1015463" y="6167338"/>
            <a:ext cx="7656897" cy="369332"/>
          </a:xfrm>
          <a:prstGeom prst="rect">
            <a:avLst/>
          </a:prstGeom>
        </p:spPr>
        <p:txBody>
          <a:bodyPr wrap="square">
            <a:spAutoFit/>
          </a:bodyPr>
          <a:lstStyle/>
          <a:p>
            <a:r>
              <a:rPr lang="en-US" altLang="zh-TW" dirty="0"/>
              <a:t>https://ai.googleblog.com/2017/08/transformer-novel-neural-network.html</a:t>
            </a:r>
            <a:endParaRPr lang="zh-TW" altLang="en-US" dirty="0"/>
          </a:p>
        </p:txBody>
      </p:sp>
      <p:sp>
        <p:nvSpPr>
          <p:cNvPr id="6" name="TextBox 5">
            <a:extLst>
              <a:ext uri="{FF2B5EF4-FFF2-40B4-BE49-F238E27FC236}">
                <a16:creationId xmlns:a16="http://schemas.microsoft.com/office/drawing/2014/main" id="{D3CEDFA2-AE68-E830-575B-DEE59D697392}"/>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25395654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C6C007-D054-6B47-12FD-A2100D2F7F77}"/>
              </a:ext>
            </a:extLst>
          </p:cNvPr>
          <p:cNvSpPr/>
          <p:nvPr/>
        </p:nvSpPr>
        <p:spPr>
          <a:xfrm>
            <a:off x="0" y="715984"/>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7" name="Rectangle 6">
            <a:extLst>
              <a:ext uri="{FF2B5EF4-FFF2-40B4-BE49-F238E27FC236}">
                <a16:creationId xmlns:a16="http://schemas.microsoft.com/office/drawing/2014/main" id="{2D8B96B9-963B-4BE6-5012-9CAB1B218B0E}"/>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4" name="圖片 3">
            <a:extLst>
              <a:ext uri="{FF2B5EF4-FFF2-40B4-BE49-F238E27FC236}">
                <a16:creationId xmlns:a16="http://schemas.microsoft.com/office/drawing/2014/main" id="{D2F6FE4B-8F3C-4E84-95F2-4ECE8A740B66}"/>
              </a:ext>
            </a:extLst>
          </p:cNvPr>
          <p:cNvPicPr>
            <a:picLocks noChangeAspect="1"/>
          </p:cNvPicPr>
          <p:nvPr/>
        </p:nvPicPr>
        <p:blipFill>
          <a:blip r:embed="rId2"/>
          <a:stretch>
            <a:fillRect/>
          </a:stretch>
        </p:blipFill>
        <p:spPr>
          <a:xfrm>
            <a:off x="2401352" y="104333"/>
            <a:ext cx="6362299" cy="3298378"/>
          </a:xfrm>
          <a:prstGeom prst="rect">
            <a:avLst/>
          </a:prstGeom>
        </p:spPr>
      </p:pic>
      <p:pic>
        <p:nvPicPr>
          <p:cNvPr id="5" name="圖片 4">
            <a:extLst>
              <a:ext uri="{FF2B5EF4-FFF2-40B4-BE49-F238E27FC236}">
                <a16:creationId xmlns:a16="http://schemas.microsoft.com/office/drawing/2014/main" id="{4D4C0CBC-9BD5-44B2-B841-EC68F9904438}"/>
              </a:ext>
            </a:extLst>
          </p:cNvPr>
          <p:cNvPicPr>
            <a:picLocks noChangeAspect="1"/>
          </p:cNvPicPr>
          <p:nvPr/>
        </p:nvPicPr>
        <p:blipFill>
          <a:blip r:embed="rId3"/>
          <a:stretch>
            <a:fillRect/>
          </a:stretch>
        </p:blipFill>
        <p:spPr>
          <a:xfrm>
            <a:off x="2401352" y="3446333"/>
            <a:ext cx="6343049" cy="3233711"/>
          </a:xfrm>
          <a:prstGeom prst="rect">
            <a:avLst/>
          </a:prstGeom>
        </p:spPr>
      </p:pic>
      <p:sp>
        <p:nvSpPr>
          <p:cNvPr id="6" name="文字方塊 5">
            <a:extLst>
              <a:ext uri="{FF2B5EF4-FFF2-40B4-BE49-F238E27FC236}">
                <a16:creationId xmlns:a16="http://schemas.microsoft.com/office/drawing/2014/main" id="{7584A6BB-EBAF-4406-858B-12A01FC6A7DF}"/>
              </a:ext>
            </a:extLst>
          </p:cNvPr>
          <p:cNvSpPr txBox="1"/>
          <p:nvPr/>
        </p:nvSpPr>
        <p:spPr>
          <a:xfrm>
            <a:off x="245595" y="177956"/>
            <a:ext cx="2550695" cy="1077218"/>
          </a:xfrm>
          <a:prstGeom prst="rect">
            <a:avLst/>
          </a:prstGeom>
          <a:noFill/>
        </p:spPr>
        <p:txBody>
          <a:bodyPr wrap="square" rtlCol="0">
            <a:spAutoFit/>
          </a:bodyPr>
          <a:lstStyle/>
          <a:p>
            <a:r>
              <a:rPr lang="en-US" altLang="zh-TW" sz="3200" b="1" i="1" u="sng" dirty="0"/>
              <a:t>Multi-head</a:t>
            </a:r>
          </a:p>
          <a:p>
            <a:r>
              <a:rPr lang="en-US" altLang="zh-TW" sz="3200" b="1" i="1" u="sng" dirty="0"/>
              <a:t>Attention</a:t>
            </a:r>
            <a:endParaRPr lang="zh-TW" altLang="en-US" sz="3200" b="1" i="1" u="sng" dirty="0"/>
          </a:p>
        </p:txBody>
      </p:sp>
      <p:sp>
        <p:nvSpPr>
          <p:cNvPr id="2" name="TextBox 1">
            <a:extLst>
              <a:ext uri="{FF2B5EF4-FFF2-40B4-BE49-F238E27FC236}">
                <a16:creationId xmlns:a16="http://schemas.microsoft.com/office/drawing/2014/main" id="{559EF8C3-032E-A51F-0462-183E26FDB323}"/>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Tree>
    <p:extLst>
      <p:ext uri="{BB962C8B-B14F-4D97-AF65-F5344CB8AC3E}">
        <p14:creationId xmlns:p14="http://schemas.microsoft.com/office/powerpoint/2010/main" val="3928088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9752" y="283760"/>
            <a:ext cx="618293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113046" algn="l"/>
                <a:tab pos="3397625" algn="l"/>
                <a:tab pos="3758818" algn="l"/>
                <a:tab pos="6467989" algn="l"/>
              </a:tabLst>
            </a:pPr>
            <a:r>
              <a:rPr dirty="0"/>
              <a:t>P</a:t>
            </a:r>
            <a:r>
              <a:rPr spc="-56" dirty="0"/>
              <a:t>r</a:t>
            </a:r>
            <a:r>
              <a:rPr dirty="0"/>
              <a:t>e-</a:t>
            </a:r>
            <a:r>
              <a:rPr spc="-274" dirty="0"/>
              <a:t>T</a:t>
            </a:r>
            <a:r>
              <a:rPr dirty="0"/>
              <a:t>raining</a:t>
            </a:r>
            <a:r>
              <a:rPr lang="de-DE" dirty="0"/>
              <a:t> </a:t>
            </a:r>
            <a:r>
              <a:rPr dirty="0"/>
              <a:t>&amp;</a:t>
            </a:r>
            <a:r>
              <a:rPr lang="de-DE" dirty="0"/>
              <a:t> Fine Tuning</a:t>
            </a:r>
            <a:endParaRPr dirty="0"/>
          </a:p>
        </p:txBody>
      </p:sp>
      <p:sp>
        <p:nvSpPr>
          <p:cNvPr id="4" name="object 4"/>
          <p:cNvSpPr/>
          <p:nvPr/>
        </p:nvSpPr>
        <p:spPr>
          <a:xfrm>
            <a:off x="596556" y="2453863"/>
            <a:ext cx="4129980" cy="2563267"/>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6" name="object 6"/>
          <p:cNvSpPr txBox="1"/>
          <p:nvPr/>
        </p:nvSpPr>
        <p:spPr>
          <a:xfrm>
            <a:off x="979207" y="3152104"/>
            <a:ext cx="1693071" cy="732708"/>
          </a:xfrm>
          <a:prstGeom prst="rect">
            <a:avLst/>
          </a:prstGeom>
        </p:spPr>
        <p:txBody>
          <a:bodyPr vert="horz" wrap="square" lIns="0" tIns="44648" rIns="0" bIns="0" rtlCol="0">
            <a:spAutoFit/>
          </a:bodyPr>
          <a:lstStyle/>
          <a:p>
            <a:pPr marL="8929">
              <a:spcBef>
                <a:spcPts val="352"/>
              </a:spcBef>
            </a:pPr>
            <a:r>
              <a:rPr lang="de-DE" sz="2109" i="1" spc="-165" dirty="0" err="1">
                <a:latin typeface="Arial"/>
                <a:cs typeface="Arial"/>
              </a:rPr>
              <a:t>Pretrained</a:t>
            </a:r>
            <a:endParaRPr sz="2109" dirty="0">
              <a:latin typeface="Arial"/>
              <a:cs typeface="Arial"/>
            </a:endParaRPr>
          </a:p>
          <a:p>
            <a:pPr marL="8929">
              <a:spcBef>
                <a:spcPts val="281"/>
              </a:spcBef>
            </a:pPr>
            <a:r>
              <a:rPr sz="2109" i="1" spc="63" dirty="0">
                <a:latin typeface="Arial"/>
                <a:cs typeface="Arial"/>
              </a:rPr>
              <a:t>Model</a:t>
            </a:r>
            <a:endParaRPr sz="2109" dirty="0">
              <a:latin typeface="Arial"/>
              <a:cs typeface="Arial"/>
            </a:endParaRPr>
          </a:p>
        </p:txBody>
      </p:sp>
      <p:sp>
        <p:nvSpPr>
          <p:cNvPr id="7" name="object 7"/>
          <p:cNvSpPr txBox="1"/>
          <p:nvPr/>
        </p:nvSpPr>
        <p:spPr>
          <a:xfrm>
            <a:off x="1349587" y="1556792"/>
            <a:ext cx="2623989" cy="775243"/>
          </a:xfrm>
          <a:prstGeom prst="rect">
            <a:avLst/>
          </a:prstGeom>
        </p:spPr>
        <p:txBody>
          <a:bodyPr vert="horz" wrap="square" lIns="0" tIns="6697" rIns="0" bIns="0" rtlCol="0">
            <a:spAutoFit/>
          </a:bodyPr>
          <a:lstStyle/>
          <a:p>
            <a:pPr marL="8929" marR="3572" indent="350478">
              <a:lnSpc>
                <a:spcPct val="100899"/>
              </a:lnSpc>
              <a:spcBef>
                <a:spcPts val="53"/>
              </a:spcBef>
            </a:pPr>
            <a:r>
              <a:rPr sz="1687" b="1" dirty="0">
                <a:latin typeface="Helvetica Neue"/>
                <a:cs typeface="Helvetica Neue"/>
              </a:rPr>
              <a:t>1) Download </a:t>
            </a:r>
            <a:r>
              <a:rPr lang="de-DE" sz="1687" b="1" spc="-11" dirty="0">
                <a:latin typeface="Helvetica Neue"/>
                <a:cs typeface="Helvetica Neue"/>
              </a:rPr>
              <a:t>LM</a:t>
            </a:r>
            <a:r>
              <a:rPr sz="1687" b="1" spc="-11" dirty="0">
                <a:latin typeface="Helvetica Neue"/>
                <a:cs typeface="Helvetica Neue"/>
              </a:rPr>
              <a:t>  </a:t>
            </a:r>
            <a:br>
              <a:rPr lang="de-DE" sz="1687" b="1" spc="-11" dirty="0">
                <a:latin typeface="Helvetica Neue"/>
                <a:cs typeface="Helvetica Neue"/>
              </a:rPr>
            </a:br>
            <a:r>
              <a:rPr sz="1687" spc="-4" dirty="0">
                <a:latin typeface="Helvetica Neue"/>
                <a:cs typeface="Helvetica Neue"/>
              </a:rPr>
              <a:t>pre-trained </a:t>
            </a:r>
            <a:r>
              <a:rPr sz="1687" dirty="0">
                <a:latin typeface="Helvetica Neue"/>
                <a:cs typeface="Helvetica Neue"/>
              </a:rPr>
              <a:t>on </a:t>
            </a:r>
            <a:r>
              <a:rPr sz="1687" spc="-11" dirty="0">
                <a:latin typeface="Helvetica Neue"/>
                <a:cs typeface="Helvetica Neue"/>
              </a:rPr>
              <a:t>large</a:t>
            </a:r>
            <a:r>
              <a:rPr sz="1687" spc="-56" dirty="0">
                <a:latin typeface="Helvetica Neue"/>
                <a:cs typeface="Helvetica Neue"/>
              </a:rPr>
              <a:t> </a:t>
            </a:r>
            <a:r>
              <a:rPr sz="1687" dirty="0">
                <a:latin typeface="Helvetica Neue"/>
                <a:cs typeface="Helvetica Neue"/>
              </a:rPr>
              <a:t>corpus  (in self-supervised</a:t>
            </a:r>
            <a:r>
              <a:rPr sz="1687" spc="-49" dirty="0">
                <a:latin typeface="Helvetica Neue"/>
                <a:cs typeface="Helvetica Neue"/>
              </a:rPr>
              <a:t> </a:t>
            </a:r>
            <a:r>
              <a:rPr sz="1687" dirty="0">
                <a:latin typeface="Helvetica Neue"/>
                <a:cs typeface="Helvetica Neue"/>
              </a:rPr>
              <a:t>fashion)</a:t>
            </a:r>
          </a:p>
        </p:txBody>
      </p:sp>
      <p:sp>
        <p:nvSpPr>
          <p:cNvPr id="8" name="object 8"/>
          <p:cNvSpPr/>
          <p:nvPr/>
        </p:nvSpPr>
        <p:spPr>
          <a:xfrm>
            <a:off x="3618388" y="2795525"/>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2816026" y="3552618"/>
            <a:ext cx="449610"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3256488" y="3509755"/>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2993313" y="4400040"/>
            <a:ext cx="1454646" cy="333593"/>
          </a:xfrm>
          <a:prstGeom prst="rect">
            <a:avLst/>
          </a:prstGeom>
        </p:spPr>
        <p:txBody>
          <a:bodyPr vert="horz" wrap="square" lIns="0" tIns="8930" rIns="0" bIns="0" rtlCol="0">
            <a:spAutoFit/>
          </a:bodyPr>
          <a:lstStyle/>
          <a:p>
            <a:pPr marL="8929">
              <a:spcBef>
                <a:spcPts val="70"/>
              </a:spcBef>
            </a:pPr>
            <a:r>
              <a:rPr sz="2109" i="1" spc="70" dirty="0">
                <a:latin typeface="Arial"/>
                <a:cs typeface="Arial"/>
              </a:rPr>
              <a:t>Embedding</a:t>
            </a:r>
            <a:endParaRPr sz="2109">
              <a:latin typeface="Arial"/>
              <a:cs typeface="Arial"/>
            </a:endParaRPr>
          </a:p>
        </p:txBody>
      </p:sp>
      <p:sp>
        <p:nvSpPr>
          <p:cNvPr id="12" name="object 12"/>
          <p:cNvSpPr txBox="1"/>
          <p:nvPr/>
        </p:nvSpPr>
        <p:spPr>
          <a:xfrm>
            <a:off x="4749723" y="1558573"/>
            <a:ext cx="4081760" cy="774933"/>
          </a:xfrm>
          <a:prstGeom prst="rect">
            <a:avLst/>
          </a:prstGeom>
        </p:spPr>
        <p:txBody>
          <a:bodyPr vert="horz" wrap="square" lIns="0" tIns="8930" rIns="0" bIns="0" rtlCol="0">
            <a:spAutoFit/>
          </a:bodyPr>
          <a:lstStyle/>
          <a:p>
            <a:pPr algn="ctr">
              <a:spcBef>
                <a:spcPts val="70"/>
              </a:spcBef>
            </a:pPr>
            <a:r>
              <a:rPr sz="1687" b="1" dirty="0">
                <a:latin typeface="Helvetica Neue"/>
                <a:cs typeface="Helvetica Neue"/>
              </a:rPr>
              <a:t>2) </a:t>
            </a:r>
            <a:r>
              <a:rPr sz="1687" b="1" spc="-4" dirty="0">
                <a:latin typeface="Helvetica Neue"/>
                <a:cs typeface="Helvetica Neue"/>
              </a:rPr>
              <a:t>Feature-based </a:t>
            </a:r>
            <a:r>
              <a:rPr sz="1687" b="1" dirty="0">
                <a:latin typeface="Helvetica Neue"/>
                <a:cs typeface="Helvetica Neue"/>
              </a:rPr>
              <a:t>training</a:t>
            </a:r>
            <a:r>
              <a:rPr sz="1687" b="1" spc="-21" dirty="0">
                <a:latin typeface="Helvetica Neue"/>
                <a:cs typeface="Helvetica Neue"/>
              </a:rPr>
              <a:t> </a:t>
            </a:r>
            <a:r>
              <a:rPr sz="1687" b="1" dirty="0">
                <a:latin typeface="Helvetica Neue"/>
                <a:cs typeface="Helvetica Neue"/>
              </a:rPr>
              <a:t>("fine-tuning")</a:t>
            </a:r>
            <a:endParaRPr sz="1687">
              <a:latin typeface="Helvetica Neue"/>
              <a:cs typeface="Helvetica Neue"/>
            </a:endParaRPr>
          </a:p>
          <a:p>
            <a:pPr marL="1052326" marR="1046969" algn="ctr">
              <a:lnSpc>
                <a:spcPct val="100699"/>
              </a:lnSpc>
              <a:spcBef>
                <a:spcPts val="7"/>
              </a:spcBef>
            </a:pPr>
            <a:r>
              <a:rPr sz="1687" dirty="0">
                <a:latin typeface="Helvetica Neue"/>
                <a:cs typeface="Helvetica Neue"/>
              </a:rPr>
              <a:t>on </a:t>
            </a:r>
            <a:r>
              <a:rPr sz="1687" spc="-11" dirty="0">
                <a:latin typeface="Helvetica Neue"/>
                <a:cs typeface="Helvetica Neue"/>
              </a:rPr>
              <a:t>target </a:t>
            </a:r>
            <a:r>
              <a:rPr sz="1687" dirty="0">
                <a:latin typeface="Helvetica Neue"/>
                <a:cs typeface="Helvetica Neue"/>
              </a:rPr>
              <a:t>task  (supervised</a:t>
            </a:r>
            <a:r>
              <a:rPr sz="1687" spc="-42" dirty="0">
                <a:latin typeface="Helvetica Neue"/>
                <a:cs typeface="Helvetica Neue"/>
              </a:rPr>
              <a:t> </a:t>
            </a:r>
            <a:r>
              <a:rPr sz="1687" dirty="0">
                <a:latin typeface="Helvetica Neue"/>
                <a:cs typeface="Helvetica Neue"/>
              </a:rPr>
              <a:t>learning)</a:t>
            </a:r>
            <a:endParaRPr sz="1687">
              <a:latin typeface="Helvetica Neue"/>
              <a:cs typeface="Helvetica Neue"/>
            </a:endParaRPr>
          </a:p>
        </p:txBody>
      </p:sp>
      <p:sp>
        <p:nvSpPr>
          <p:cNvPr id="13" name="object 13"/>
          <p:cNvSpPr/>
          <p:nvPr/>
        </p:nvSpPr>
        <p:spPr>
          <a:xfrm>
            <a:off x="5469778" y="2453863"/>
            <a:ext cx="2641848" cy="2563267"/>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4173965" y="3316061"/>
            <a:ext cx="1568946"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5733923" y="3273199"/>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5884100" y="2575541"/>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6505358" y="3013096"/>
            <a:ext cx="213420" cy="639365"/>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6161889" y="3332635"/>
            <a:ext cx="202257"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6355181" y="3289772"/>
            <a:ext cx="85725" cy="85725"/>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5656376" y="4348991"/>
            <a:ext cx="2217688" cy="312049"/>
          </a:xfrm>
          <a:prstGeom prst="rect">
            <a:avLst/>
          </a:prstGeom>
        </p:spPr>
        <p:txBody>
          <a:bodyPr vert="horz" wrap="square" lIns="0" tIns="8930" rIns="0" bIns="0" rtlCol="0">
            <a:spAutoFit/>
          </a:bodyPr>
          <a:lstStyle/>
          <a:p>
            <a:pPr marL="8929">
              <a:spcBef>
                <a:spcPts val="70"/>
              </a:spcBef>
            </a:pPr>
            <a:r>
              <a:rPr sz="1969" i="1" spc="42" dirty="0">
                <a:latin typeface="Arial"/>
                <a:cs typeface="Arial"/>
              </a:rPr>
              <a:t>One </a:t>
            </a:r>
            <a:r>
              <a:rPr sz="1969" i="1" spc="70" dirty="0">
                <a:latin typeface="Arial"/>
                <a:cs typeface="Arial"/>
              </a:rPr>
              <a:t>or </a:t>
            </a:r>
            <a:r>
              <a:rPr sz="1969" i="1" spc="63" dirty="0">
                <a:latin typeface="Arial"/>
                <a:cs typeface="Arial"/>
              </a:rPr>
              <a:t>more</a:t>
            </a:r>
            <a:r>
              <a:rPr sz="1969" i="1" spc="-246" dirty="0">
                <a:latin typeface="Arial"/>
                <a:cs typeface="Arial"/>
              </a:rPr>
              <a:t> </a:t>
            </a:r>
            <a:r>
              <a:rPr sz="1969" i="1" dirty="0">
                <a:latin typeface="Arial"/>
                <a:cs typeface="Arial"/>
              </a:rPr>
              <a:t>layers</a:t>
            </a:r>
            <a:endParaRPr sz="1969">
              <a:latin typeface="Arial"/>
              <a:cs typeface="Arial"/>
            </a:endParaRPr>
          </a:p>
        </p:txBody>
      </p:sp>
      <p:sp>
        <p:nvSpPr>
          <p:cNvPr id="21" name="object 21"/>
          <p:cNvSpPr txBox="1">
            <a:spLocks noGrp="1"/>
          </p:cNvSpPr>
          <p:nvPr>
            <p:ph type="sldNum" sz="quarter" idx="7"/>
          </p:nvPr>
        </p:nvSpPr>
        <p:spPr>
          <a:xfrm>
            <a:off x="12535576" y="9382296"/>
            <a:ext cx="538480" cy="343534"/>
          </a:xfrm>
          <a:prstGeom prst="rect">
            <a:avLst/>
          </a:prstGeom>
        </p:spPr>
        <p:txBody>
          <a:bodyPr vert="horz" wrap="square" lIns="0" tIns="0" rIns="0" bIns="0" rtlCol="0">
            <a:spAutoFit/>
          </a:bodyPr>
          <a:lstStyle>
            <a:defPPr>
              <a:defRPr lang="en-DE"/>
            </a:defPPr>
            <a:lvl1pPr marL="0" algn="l" defTabSz="914400" rtl="0" eaLnBrk="1" latinLnBrk="0" hangingPunct="1">
              <a:defRPr sz="20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0">
              <a:spcBef>
                <a:spcPts val="30"/>
              </a:spcBef>
            </a:pPr>
            <a:fld id="{81D60167-4931-47E6-BA6A-407CBD079E47}" type="slidenum">
              <a:rPr lang="en-DE" smtClean="0"/>
              <a:pPr marL="63500">
                <a:spcBef>
                  <a:spcPts val="30"/>
                </a:spcBef>
              </a:pPr>
              <a:t>54</a:t>
            </a:fld>
            <a:endParaRPr dirty="0"/>
          </a:p>
        </p:txBody>
      </p:sp>
      <p:sp>
        <p:nvSpPr>
          <p:cNvPr id="22" name="object 22"/>
          <p:cNvSpPr txBox="1">
            <a:spLocks noGrp="1"/>
          </p:cNvSpPr>
          <p:nvPr>
            <p:ph type="dt" sz="half" idx="6"/>
          </p:nvPr>
        </p:nvSpPr>
        <p:spPr>
          <a:xfrm>
            <a:off x="3973576" y="9395651"/>
            <a:ext cx="1663064"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a:t>Sebastian</a:t>
            </a:r>
            <a:r>
              <a:rPr lang="en-GB" spc="-80"/>
              <a:t> </a:t>
            </a:r>
            <a:r>
              <a:rPr lang="en-GB"/>
              <a:t>Raschka</a:t>
            </a:r>
            <a:endParaRPr dirty="0"/>
          </a:p>
        </p:txBody>
      </p:sp>
      <p:sp>
        <p:nvSpPr>
          <p:cNvPr id="23" name="object 23"/>
          <p:cNvSpPr txBox="1">
            <a:spLocks noGrp="1"/>
          </p:cNvSpPr>
          <p:nvPr>
            <p:ph type="ftr" sz="quarter" idx="5"/>
          </p:nvPr>
        </p:nvSpPr>
        <p:spPr>
          <a:xfrm>
            <a:off x="6193282" y="9395651"/>
            <a:ext cx="2838450"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spc="-70"/>
              <a:t>STAT </a:t>
            </a:r>
            <a:r>
              <a:rPr lang="en-GB"/>
              <a:t>453: </a:t>
            </a:r>
            <a:r>
              <a:rPr lang="en-GB" spc="-10"/>
              <a:t>Intro </a:t>
            </a:r>
            <a:r>
              <a:rPr lang="en-GB"/>
              <a:t>to Deep</a:t>
            </a:r>
            <a:r>
              <a:rPr lang="en-GB" spc="25"/>
              <a:t> </a:t>
            </a:r>
            <a:r>
              <a:rPr lang="en-GB"/>
              <a:t>Learning</a:t>
            </a:r>
            <a:endParaRPr dirty="0"/>
          </a:p>
        </p:txBody>
      </p:sp>
      <p:sp>
        <p:nvSpPr>
          <p:cNvPr id="3" name="Cloud Callout 2">
            <a:extLst>
              <a:ext uri="{FF2B5EF4-FFF2-40B4-BE49-F238E27FC236}">
                <a16:creationId xmlns:a16="http://schemas.microsoft.com/office/drawing/2014/main" id="{1DBA3C5A-3117-3B88-E873-65E6321F209D}"/>
              </a:ext>
            </a:extLst>
          </p:cNvPr>
          <p:cNvSpPr/>
          <p:nvPr/>
        </p:nvSpPr>
        <p:spPr>
          <a:xfrm>
            <a:off x="1349587" y="4862876"/>
            <a:ext cx="3006389" cy="1230420"/>
          </a:xfrm>
          <a:prstGeom prst="cloudCallout">
            <a:avLst>
              <a:gd name="adj1" fmla="val -41975"/>
              <a:gd name="adj2" fmla="val -685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spc="-7" dirty="0">
                <a:solidFill>
                  <a:sysClr val="windowText" lastClr="000000"/>
                </a:solidFill>
                <a:latin typeface="Helvetica Neue"/>
                <a:cs typeface="Helvetica Neue"/>
              </a:rPr>
              <a:t>Usually frozen </a:t>
            </a:r>
            <a:r>
              <a:rPr lang="en-GB" sz="1800" dirty="0">
                <a:solidFill>
                  <a:sysClr val="windowText" lastClr="000000"/>
                </a:solidFill>
                <a:latin typeface="Helvetica Neue"/>
                <a:cs typeface="Helvetica Neue"/>
              </a:rPr>
              <a:t>after</a:t>
            </a:r>
            <a:r>
              <a:rPr lang="en-GB" sz="1800" spc="14" dirty="0">
                <a:solidFill>
                  <a:sysClr val="windowText" lastClr="000000"/>
                </a:solidFill>
                <a:latin typeface="Helvetica Neue"/>
                <a:cs typeface="Helvetica Neue"/>
              </a:rPr>
              <a:t> </a:t>
            </a:r>
            <a:r>
              <a:rPr lang="en-GB" sz="1800" spc="-4" dirty="0">
                <a:solidFill>
                  <a:sysClr val="windowText" lastClr="000000"/>
                </a:solidFill>
                <a:latin typeface="Helvetica Neue"/>
                <a:cs typeface="Helvetica Neue"/>
              </a:rPr>
              <a:t>pre-training</a:t>
            </a:r>
            <a:endParaRPr lang="en-DE" dirty="0">
              <a:solidFill>
                <a:sysClr val="windowText" lastClr="000000"/>
              </a:solidFill>
            </a:endParaRPr>
          </a:p>
        </p:txBody>
      </p:sp>
    </p:spTree>
    <p:extLst>
      <p:ext uri="{BB962C8B-B14F-4D97-AF65-F5344CB8AC3E}">
        <p14:creationId xmlns:p14="http://schemas.microsoft.com/office/powerpoint/2010/main" val="33800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457200" y="2054226"/>
            <a:ext cx="8229600" cy="3446585"/>
          </a:xfrm>
          <a:prstGeom prst="rect">
            <a:avLst/>
          </a:prstGeom>
        </p:spPr>
        <p:txBody>
          <a:bodyPr vert="horz" wrap="square" lIns="0" tIns="12700" rIns="0" bIns="0" numCol="1" rtlCol="0" anchor="t" anchorCtr="0" compatLnSpc="1">
            <a:prstTxWarp prst="textNoShape">
              <a:avLst/>
            </a:prstTxWarp>
            <a:spAutoFit/>
          </a:bodyPr>
          <a:lstStyle/>
          <a:p>
            <a:pPr marL="2546350" indent="-381000">
              <a:spcBef>
                <a:spcPts val="100"/>
              </a:spcBef>
              <a:buClr>
                <a:srgbClr val="00AF50"/>
              </a:buClr>
              <a:buFont typeface="Arial Unicode MS"/>
              <a:buChar char="◉"/>
              <a:tabLst>
                <a:tab pos="2546350" algn="l"/>
              </a:tabLst>
            </a:pPr>
            <a:r>
              <a:rPr spc="-5" dirty="0"/>
              <a:t>Encoder</a:t>
            </a:r>
          </a:p>
          <a:p>
            <a:pPr marL="3003550" lvl="1" indent="-355600">
              <a:lnSpc>
                <a:spcPts val="2125"/>
              </a:lnSpc>
              <a:spcBef>
                <a:spcPts val="15"/>
              </a:spcBef>
              <a:buClr>
                <a:srgbClr val="FFCD00"/>
              </a:buClr>
              <a:buChar char="○"/>
              <a:tabLst>
                <a:tab pos="3002915" algn="l"/>
                <a:tab pos="3003550" algn="l"/>
              </a:tabLst>
            </a:pPr>
            <a:r>
              <a:rPr sz="1800" spc="-5" dirty="0">
                <a:latin typeface="Arial"/>
                <a:cs typeface="Arial"/>
              </a:rPr>
              <a:t>Bidirectional</a:t>
            </a:r>
            <a:r>
              <a:rPr sz="1800" spc="10" dirty="0">
                <a:latin typeface="Arial"/>
                <a:cs typeface="Arial"/>
              </a:rPr>
              <a:t> </a:t>
            </a:r>
            <a:r>
              <a:rPr sz="1800" spc="-5" dirty="0">
                <a:latin typeface="Arial"/>
                <a:cs typeface="Arial"/>
              </a:rPr>
              <a:t>context</a:t>
            </a:r>
            <a:endParaRPr sz="1800" dirty="0">
              <a:latin typeface="Arial"/>
              <a:cs typeface="Arial"/>
            </a:endParaRPr>
          </a:p>
          <a:p>
            <a:pPr marL="3003550" lvl="1" indent="-355600">
              <a:lnSpc>
                <a:spcPts val="2125"/>
              </a:lnSpc>
              <a:buClr>
                <a:srgbClr val="FFCD00"/>
              </a:buClr>
              <a:buChar char="○"/>
              <a:tabLst>
                <a:tab pos="3002915" algn="l"/>
                <a:tab pos="3003550" algn="l"/>
              </a:tabLst>
            </a:pPr>
            <a:r>
              <a:rPr sz="1800" spc="-5" dirty="0">
                <a:latin typeface="Arial"/>
                <a:cs typeface="Arial"/>
              </a:rPr>
              <a:t>Examples: </a:t>
            </a:r>
            <a:r>
              <a:rPr sz="1800" dirty="0">
                <a:latin typeface="Arial"/>
                <a:cs typeface="Arial"/>
              </a:rPr>
              <a:t>BERT </a:t>
            </a:r>
            <a:r>
              <a:rPr sz="1800" spc="-5" dirty="0">
                <a:latin typeface="Arial"/>
                <a:cs typeface="Arial"/>
              </a:rPr>
              <a:t>and </a:t>
            </a:r>
            <a:r>
              <a:rPr sz="1800" dirty="0">
                <a:latin typeface="Arial"/>
                <a:cs typeface="Arial"/>
              </a:rPr>
              <a:t>its</a:t>
            </a:r>
            <a:r>
              <a:rPr sz="1800" spc="10" dirty="0">
                <a:latin typeface="Arial"/>
                <a:cs typeface="Arial"/>
              </a:rPr>
              <a:t> </a:t>
            </a:r>
            <a:r>
              <a:rPr sz="1800" spc="-5" dirty="0">
                <a:latin typeface="Arial"/>
                <a:cs typeface="Arial"/>
              </a:rPr>
              <a:t>variants</a:t>
            </a:r>
            <a:endParaRPr sz="1800" dirty="0">
              <a:latin typeface="Arial"/>
              <a:cs typeface="Arial"/>
            </a:endParaRPr>
          </a:p>
          <a:p>
            <a:pPr marL="2546350" indent="-381000">
              <a:spcBef>
                <a:spcPts val="1655"/>
              </a:spcBef>
              <a:buClr>
                <a:srgbClr val="00AF50"/>
              </a:buClr>
              <a:buFont typeface="Arial Unicode MS"/>
              <a:buChar char="◉"/>
              <a:tabLst>
                <a:tab pos="2546350" algn="l"/>
              </a:tabLst>
            </a:pPr>
            <a:r>
              <a:rPr spc="-5" dirty="0"/>
              <a:t>Decoder</a:t>
            </a:r>
          </a:p>
          <a:p>
            <a:pPr marL="3003550" lvl="1" indent="-355600">
              <a:lnSpc>
                <a:spcPts val="2125"/>
              </a:lnSpc>
              <a:spcBef>
                <a:spcPts val="15"/>
              </a:spcBef>
              <a:buClr>
                <a:srgbClr val="FFCD00"/>
              </a:buClr>
              <a:buChar char="○"/>
              <a:tabLst>
                <a:tab pos="3002915" algn="l"/>
                <a:tab pos="3003550" algn="l"/>
              </a:tabLst>
            </a:pPr>
            <a:r>
              <a:rPr sz="1800" spc="-5" dirty="0">
                <a:latin typeface="Arial"/>
                <a:cs typeface="Arial"/>
              </a:rPr>
              <a:t>Language modeling; better for generation</a:t>
            </a:r>
            <a:endParaRPr sz="1800" dirty="0">
              <a:latin typeface="Arial"/>
              <a:cs typeface="Arial"/>
            </a:endParaRPr>
          </a:p>
          <a:p>
            <a:pPr marL="3003550" lvl="1" indent="-355600">
              <a:lnSpc>
                <a:spcPts val="2125"/>
              </a:lnSpc>
              <a:buClr>
                <a:srgbClr val="FFCD00"/>
              </a:buClr>
              <a:buChar char="○"/>
              <a:tabLst>
                <a:tab pos="3002915" algn="l"/>
                <a:tab pos="3003550" algn="l"/>
              </a:tabLst>
            </a:pPr>
            <a:r>
              <a:rPr sz="1800" spc="-5" dirty="0">
                <a:latin typeface="Arial"/>
                <a:cs typeface="Arial"/>
              </a:rPr>
              <a:t>Example: </a:t>
            </a:r>
            <a:r>
              <a:rPr sz="1800" dirty="0">
                <a:latin typeface="Arial"/>
                <a:cs typeface="Arial"/>
              </a:rPr>
              <a:t>GPT-2, GPT-3,</a:t>
            </a:r>
            <a:r>
              <a:rPr sz="1800" spc="-30" dirty="0">
                <a:solidFill>
                  <a:srgbClr val="ED7A08"/>
                </a:solidFill>
                <a:latin typeface="Arial"/>
                <a:cs typeface="Arial"/>
              </a:rPr>
              <a:t> </a:t>
            </a:r>
            <a:r>
              <a:rPr sz="1800" u="sng" spc="-5" dirty="0">
                <a:solidFill>
                  <a:srgbClr val="ED7A08"/>
                </a:solidFill>
                <a:uFill>
                  <a:solidFill>
                    <a:srgbClr val="ED7A08"/>
                  </a:solidFill>
                </a:uFill>
                <a:latin typeface="Arial"/>
                <a:cs typeface="Arial"/>
                <a:hlinkClick r:id="rId2"/>
              </a:rPr>
              <a:t>LaMDA</a:t>
            </a:r>
            <a:endParaRPr sz="1800" dirty="0">
              <a:latin typeface="Arial"/>
              <a:cs typeface="Arial"/>
            </a:endParaRPr>
          </a:p>
          <a:p>
            <a:pPr marL="2546350" indent="-381000">
              <a:spcBef>
                <a:spcPts val="1655"/>
              </a:spcBef>
              <a:buClr>
                <a:srgbClr val="00AF50"/>
              </a:buClr>
              <a:buFont typeface="Arial Unicode MS"/>
              <a:buChar char="◉"/>
              <a:tabLst>
                <a:tab pos="2546350" algn="l"/>
              </a:tabLst>
            </a:pPr>
            <a:r>
              <a:rPr spc="-5" dirty="0"/>
              <a:t>Encoder-Decoder</a:t>
            </a:r>
          </a:p>
          <a:p>
            <a:pPr marL="3003550" lvl="1" indent="-355600">
              <a:spcBef>
                <a:spcPts val="30"/>
              </a:spcBef>
              <a:buClr>
                <a:srgbClr val="FFCD00"/>
              </a:buClr>
              <a:buChar char="○"/>
              <a:tabLst>
                <a:tab pos="3002915" algn="l"/>
                <a:tab pos="3003550" algn="l"/>
              </a:tabLst>
            </a:pPr>
            <a:r>
              <a:rPr sz="1800" spc="-5" dirty="0">
                <a:latin typeface="Arial"/>
                <a:cs typeface="Arial"/>
              </a:rPr>
              <a:t>Sequence-to-sequence</a:t>
            </a:r>
            <a:r>
              <a:rPr sz="1800" spc="35" dirty="0">
                <a:latin typeface="Arial"/>
                <a:cs typeface="Arial"/>
              </a:rPr>
              <a:t> </a:t>
            </a:r>
            <a:r>
              <a:rPr sz="1800" spc="-5" dirty="0">
                <a:latin typeface="Arial"/>
                <a:cs typeface="Arial"/>
              </a:rPr>
              <a:t>model</a:t>
            </a:r>
            <a:endParaRPr sz="1800" dirty="0">
              <a:latin typeface="Arial"/>
              <a:cs typeface="Arial"/>
            </a:endParaRPr>
          </a:p>
          <a:p>
            <a:pPr marL="3003550" lvl="1" indent="-355600">
              <a:buClr>
                <a:srgbClr val="FFCD00"/>
              </a:buClr>
              <a:buChar char="○"/>
              <a:tabLst>
                <a:tab pos="3002915" algn="l"/>
                <a:tab pos="3003550" algn="l"/>
              </a:tabLst>
            </a:pPr>
            <a:r>
              <a:rPr sz="1800" spc="-5" dirty="0">
                <a:latin typeface="Arial"/>
                <a:cs typeface="Arial"/>
              </a:rPr>
              <a:t>Examples: </a:t>
            </a:r>
            <a:r>
              <a:rPr sz="1800" dirty="0">
                <a:latin typeface="Arial"/>
                <a:cs typeface="Arial"/>
              </a:rPr>
              <a:t>Transformer, BART,</a:t>
            </a:r>
            <a:r>
              <a:rPr sz="1800" spc="-10" dirty="0">
                <a:latin typeface="Arial"/>
                <a:cs typeface="Arial"/>
              </a:rPr>
              <a:t> </a:t>
            </a:r>
            <a:r>
              <a:rPr sz="1800" spc="5" dirty="0">
                <a:latin typeface="Arial"/>
                <a:cs typeface="Arial"/>
              </a:rPr>
              <a:t>T5</a:t>
            </a:r>
            <a:endParaRPr sz="1800" dirty="0">
              <a:latin typeface="Arial"/>
              <a:cs typeface="Arial"/>
            </a:endParaRPr>
          </a:p>
        </p:txBody>
      </p:sp>
      <p:sp>
        <p:nvSpPr>
          <p:cNvPr id="3" name="object 3"/>
          <p:cNvSpPr txBox="1">
            <a:spLocks noGrp="1"/>
          </p:cNvSpPr>
          <p:nvPr>
            <p:ph type="title"/>
          </p:nvPr>
        </p:nvSpPr>
        <p:spPr>
          <a:xfrm>
            <a:off x="683568" y="233151"/>
            <a:ext cx="7053580" cy="452120"/>
          </a:xfrm>
          <a:prstGeom prst="rect">
            <a:avLst/>
          </a:prstGeom>
        </p:spPr>
        <p:txBody>
          <a:bodyPr vert="horz" wrap="square" lIns="0" tIns="12065" rIns="0" bIns="0" numCol="1" rtlCol="0" anchor="t" anchorCtr="0" compatLnSpc="1">
            <a:prstTxWarp prst="textNoShape">
              <a:avLst/>
            </a:prstTxWarp>
            <a:spAutoFit/>
          </a:bodyPr>
          <a:lstStyle/>
          <a:p>
            <a:pPr marL="38100">
              <a:spcBef>
                <a:spcPts val="95"/>
              </a:spcBef>
              <a:tabLst>
                <a:tab pos="499745" algn="l"/>
                <a:tab pos="1073785" algn="l"/>
              </a:tabLst>
            </a:pPr>
            <a:r>
              <a:rPr sz="2400" strike="sngStrike" spc="-7" baseline="19097" dirty="0">
                <a:solidFill>
                  <a:srgbClr val="FFFFFF"/>
                </a:solidFill>
                <a:latin typeface="Arial"/>
                <a:cs typeface="Arial"/>
              </a:rPr>
              <a:t> 	2</a:t>
            </a:r>
            <a:r>
              <a:rPr sz="2800" spc="-5" dirty="0"/>
              <a:t>Model</a:t>
            </a:r>
            <a:r>
              <a:rPr sz="2800" spc="55" dirty="0"/>
              <a:t> </a:t>
            </a:r>
            <a:r>
              <a:rPr sz="2800" dirty="0"/>
              <a:t>Pre-Training</a:t>
            </a:r>
            <a:endParaRPr sz="2800" dirty="0">
              <a:latin typeface="Arial"/>
              <a:cs typeface="Arial"/>
            </a:endParaRPr>
          </a:p>
        </p:txBody>
      </p:sp>
      <p:sp>
        <p:nvSpPr>
          <p:cNvPr id="4" name="object 4"/>
          <p:cNvSpPr/>
          <p:nvPr/>
        </p:nvSpPr>
        <p:spPr>
          <a:xfrm>
            <a:off x="1015238" y="3093211"/>
            <a:ext cx="1276604" cy="10525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15238" y="1907539"/>
            <a:ext cx="1276604" cy="104800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20751" y="4353560"/>
            <a:ext cx="1573783" cy="152653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23945" y="1840053"/>
            <a:ext cx="4202430" cy="932815"/>
          </a:xfrm>
          <a:prstGeom prst="rect">
            <a:avLst/>
          </a:prstGeom>
        </p:spPr>
        <p:txBody>
          <a:bodyPr vert="horz" wrap="square" lIns="0" tIns="12700" rIns="0" bIns="0" rtlCol="0">
            <a:spAutoFit/>
          </a:bodyPr>
          <a:lstStyle/>
          <a:p>
            <a:pPr marL="393700" indent="-381000">
              <a:spcBef>
                <a:spcPts val="100"/>
              </a:spcBef>
              <a:buClr>
                <a:srgbClr val="00AF50"/>
              </a:buClr>
              <a:buFont typeface="Arial Unicode MS"/>
              <a:buChar char="◉"/>
              <a:tabLst>
                <a:tab pos="393700" algn="l"/>
              </a:tabLst>
            </a:pPr>
            <a:r>
              <a:rPr sz="2400" spc="-5" dirty="0">
                <a:latin typeface="Arial"/>
                <a:cs typeface="Arial"/>
              </a:rPr>
              <a:t>Encoder</a:t>
            </a:r>
            <a:endParaRPr sz="2400">
              <a:latin typeface="Arial"/>
              <a:cs typeface="Arial"/>
            </a:endParaRPr>
          </a:p>
          <a:p>
            <a:pPr marL="850900" lvl="1" indent="-355600">
              <a:lnSpc>
                <a:spcPts val="2125"/>
              </a:lnSpc>
              <a:spcBef>
                <a:spcPts val="15"/>
              </a:spcBef>
              <a:buClr>
                <a:srgbClr val="FFCD00"/>
              </a:buClr>
              <a:buChar char="○"/>
              <a:tabLst>
                <a:tab pos="850265" algn="l"/>
                <a:tab pos="850900" algn="l"/>
              </a:tabLst>
            </a:pPr>
            <a:r>
              <a:rPr spc="-5" dirty="0">
                <a:latin typeface="Arial"/>
                <a:cs typeface="Arial"/>
              </a:rPr>
              <a:t>Bidirectional</a:t>
            </a:r>
            <a:r>
              <a:rPr spc="10" dirty="0">
                <a:latin typeface="Arial"/>
                <a:cs typeface="Arial"/>
              </a:rPr>
              <a:t> </a:t>
            </a:r>
            <a:r>
              <a:rPr spc="-5" dirty="0">
                <a:latin typeface="Arial"/>
                <a:cs typeface="Arial"/>
              </a:rPr>
              <a:t>context</a:t>
            </a:r>
            <a:endParaRPr>
              <a:latin typeface="Arial"/>
              <a:cs typeface="Arial"/>
            </a:endParaRPr>
          </a:p>
          <a:p>
            <a:pPr marL="850900" lvl="1" indent="-355600">
              <a:lnSpc>
                <a:spcPts val="2125"/>
              </a:lnSpc>
              <a:buClr>
                <a:srgbClr val="FFCD00"/>
              </a:buClr>
              <a:buChar char="○"/>
              <a:tabLst>
                <a:tab pos="850265" algn="l"/>
                <a:tab pos="850900" algn="l"/>
              </a:tabLst>
            </a:pPr>
            <a:r>
              <a:rPr spc="-5" dirty="0">
                <a:latin typeface="Arial"/>
                <a:cs typeface="Arial"/>
              </a:rPr>
              <a:t>Examples: </a:t>
            </a:r>
            <a:r>
              <a:rPr dirty="0">
                <a:latin typeface="Arial"/>
                <a:cs typeface="Arial"/>
              </a:rPr>
              <a:t>BERT </a:t>
            </a:r>
            <a:r>
              <a:rPr spc="-5" dirty="0">
                <a:latin typeface="Arial"/>
                <a:cs typeface="Arial"/>
              </a:rPr>
              <a:t>and </a:t>
            </a:r>
            <a:r>
              <a:rPr dirty="0">
                <a:latin typeface="Arial"/>
                <a:cs typeface="Arial"/>
              </a:rPr>
              <a:t>its</a:t>
            </a:r>
            <a:r>
              <a:rPr spc="-30" dirty="0">
                <a:latin typeface="Arial"/>
                <a:cs typeface="Arial"/>
              </a:rPr>
              <a:t> </a:t>
            </a:r>
            <a:r>
              <a:rPr spc="-5" dirty="0">
                <a:latin typeface="Arial"/>
                <a:cs typeface="Arial"/>
              </a:rPr>
              <a:t>variants</a:t>
            </a:r>
            <a:endParaRPr>
              <a:latin typeface="Arial"/>
              <a:cs typeface="Arial"/>
            </a:endParaRPr>
          </a:p>
        </p:txBody>
      </p:sp>
      <p:sp>
        <p:nvSpPr>
          <p:cNvPr id="3" name="object 3"/>
          <p:cNvSpPr txBox="1"/>
          <p:nvPr/>
        </p:nvSpPr>
        <p:spPr>
          <a:xfrm>
            <a:off x="3136646" y="2999000"/>
            <a:ext cx="5023485" cy="2009775"/>
          </a:xfrm>
          <a:prstGeom prst="rect">
            <a:avLst/>
          </a:prstGeom>
        </p:spPr>
        <p:txBody>
          <a:bodyPr vert="horz" wrap="square" lIns="0" tIns="0" rIns="0" bIns="0" rtlCol="0">
            <a:spAutoFit/>
          </a:bodyPr>
          <a:lstStyle/>
          <a:p>
            <a:pPr>
              <a:lnSpc>
                <a:spcPts val="2655"/>
              </a:lnSpc>
            </a:pPr>
            <a:r>
              <a:rPr sz="2400" spc="565" dirty="0">
                <a:solidFill>
                  <a:srgbClr val="00AF50"/>
                </a:solidFill>
                <a:latin typeface="Arial Unicode MS"/>
                <a:cs typeface="Arial Unicode MS"/>
              </a:rPr>
              <a:t>◉</a:t>
            </a:r>
            <a:r>
              <a:rPr sz="2400" spc="320" dirty="0">
                <a:solidFill>
                  <a:srgbClr val="00AF50"/>
                </a:solidFill>
                <a:latin typeface="Arial Unicode MS"/>
                <a:cs typeface="Arial Unicode MS"/>
              </a:rPr>
              <a:t> </a:t>
            </a:r>
            <a:r>
              <a:rPr sz="2400" spc="-5" dirty="0">
                <a:latin typeface="Arial"/>
                <a:cs typeface="Arial"/>
              </a:rPr>
              <a:t>Decoder</a:t>
            </a:r>
            <a:endParaRPr sz="2400" dirty="0">
              <a:latin typeface="Arial"/>
              <a:cs typeface="Arial"/>
            </a:endParaRPr>
          </a:p>
          <a:p>
            <a:pPr marL="482600">
              <a:lnSpc>
                <a:spcPts val="2125"/>
              </a:lnSpc>
              <a:spcBef>
                <a:spcPts val="15"/>
              </a:spcBef>
              <a:tabLst>
                <a:tab pos="837565" algn="l"/>
              </a:tabLst>
            </a:pPr>
            <a:r>
              <a:rPr dirty="0">
                <a:solidFill>
                  <a:srgbClr val="FFCD00"/>
                </a:solidFill>
                <a:latin typeface="Arial"/>
                <a:cs typeface="Arial"/>
              </a:rPr>
              <a:t>○	</a:t>
            </a:r>
            <a:r>
              <a:rPr spc="-5" dirty="0">
                <a:latin typeface="Arial"/>
                <a:cs typeface="Arial"/>
              </a:rPr>
              <a:t>Language modeling; better for</a:t>
            </a:r>
            <a:r>
              <a:rPr dirty="0">
                <a:latin typeface="Arial"/>
                <a:cs typeface="Arial"/>
              </a:rPr>
              <a:t> </a:t>
            </a:r>
            <a:r>
              <a:rPr spc="-5" dirty="0">
                <a:latin typeface="Arial"/>
                <a:cs typeface="Arial"/>
              </a:rPr>
              <a:t>generation</a:t>
            </a:r>
            <a:endParaRPr dirty="0">
              <a:latin typeface="Arial"/>
              <a:cs typeface="Arial"/>
            </a:endParaRPr>
          </a:p>
          <a:p>
            <a:pPr marL="482600">
              <a:lnSpc>
                <a:spcPts val="2125"/>
              </a:lnSpc>
              <a:tabLst>
                <a:tab pos="837565" algn="l"/>
              </a:tabLst>
            </a:pPr>
            <a:r>
              <a:rPr dirty="0">
                <a:solidFill>
                  <a:srgbClr val="FFCD00"/>
                </a:solidFill>
                <a:latin typeface="Arial"/>
                <a:cs typeface="Arial"/>
              </a:rPr>
              <a:t>○	</a:t>
            </a:r>
            <a:r>
              <a:rPr spc="-5" dirty="0">
                <a:latin typeface="Arial"/>
                <a:cs typeface="Arial"/>
              </a:rPr>
              <a:t>Example: </a:t>
            </a:r>
            <a:r>
              <a:rPr dirty="0">
                <a:latin typeface="Arial"/>
                <a:cs typeface="Arial"/>
              </a:rPr>
              <a:t>GPT-2, GPT-3,</a:t>
            </a:r>
            <a:r>
              <a:rPr spc="-30" dirty="0">
                <a:latin typeface="Arial"/>
                <a:cs typeface="Arial"/>
              </a:rPr>
              <a:t> </a:t>
            </a:r>
            <a:r>
              <a:rPr spc="-5" dirty="0">
                <a:solidFill>
                  <a:srgbClr val="ED7A08"/>
                </a:solidFill>
                <a:latin typeface="Arial"/>
                <a:cs typeface="Arial"/>
                <a:hlinkClick r:id="rId2"/>
              </a:rPr>
              <a:t>LaMDA</a:t>
            </a:r>
            <a:endParaRPr dirty="0">
              <a:latin typeface="Arial"/>
              <a:cs typeface="Arial"/>
            </a:endParaRPr>
          </a:p>
          <a:p>
            <a:pPr>
              <a:spcBef>
                <a:spcPts val="1655"/>
              </a:spcBef>
            </a:pPr>
            <a:r>
              <a:rPr sz="2400" spc="565" dirty="0">
                <a:solidFill>
                  <a:srgbClr val="00AF50"/>
                </a:solidFill>
                <a:latin typeface="Arial Unicode MS"/>
                <a:cs typeface="Arial Unicode MS"/>
              </a:rPr>
              <a:t>◉</a:t>
            </a:r>
            <a:r>
              <a:rPr sz="2400" spc="320" dirty="0">
                <a:solidFill>
                  <a:srgbClr val="00AF50"/>
                </a:solidFill>
                <a:latin typeface="Arial Unicode MS"/>
                <a:cs typeface="Arial Unicode MS"/>
              </a:rPr>
              <a:t> </a:t>
            </a:r>
            <a:r>
              <a:rPr sz="2400" spc="-5" dirty="0">
                <a:latin typeface="Arial"/>
                <a:cs typeface="Arial"/>
              </a:rPr>
              <a:t>Encoder-Decoder</a:t>
            </a:r>
            <a:endParaRPr sz="2400" dirty="0">
              <a:latin typeface="Arial"/>
              <a:cs typeface="Arial"/>
            </a:endParaRPr>
          </a:p>
          <a:p>
            <a:pPr marL="482600">
              <a:spcBef>
                <a:spcPts val="25"/>
              </a:spcBef>
              <a:tabLst>
                <a:tab pos="837565" algn="l"/>
              </a:tabLst>
            </a:pPr>
            <a:r>
              <a:rPr dirty="0">
                <a:solidFill>
                  <a:srgbClr val="FFCD00"/>
                </a:solidFill>
                <a:latin typeface="Arial"/>
                <a:cs typeface="Arial"/>
              </a:rPr>
              <a:t>○	</a:t>
            </a:r>
            <a:r>
              <a:rPr spc="-5" dirty="0">
                <a:latin typeface="Arial"/>
                <a:cs typeface="Arial"/>
              </a:rPr>
              <a:t>Sequence-to-sequence</a:t>
            </a:r>
            <a:r>
              <a:rPr spc="35" dirty="0">
                <a:latin typeface="Arial"/>
                <a:cs typeface="Arial"/>
              </a:rPr>
              <a:t> </a:t>
            </a:r>
            <a:r>
              <a:rPr spc="-5" dirty="0">
                <a:latin typeface="Arial"/>
                <a:cs typeface="Arial"/>
              </a:rPr>
              <a:t>model</a:t>
            </a:r>
            <a:endParaRPr dirty="0">
              <a:latin typeface="Arial"/>
              <a:cs typeface="Arial"/>
            </a:endParaRPr>
          </a:p>
          <a:p>
            <a:pPr marL="482600">
              <a:tabLst>
                <a:tab pos="837565" algn="l"/>
              </a:tabLst>
            </a:pPr>
            <a:r>
              <a:rPr dirty="0">
                <a:solidFill>
                  <a:srgbClr val="FFCD00"/>
                </a:solidFill>
                <a:latin typeface="Arial"/>
                <a:cs typeface="Arial"/>
              </a:rPr>
              <a:t>○	</a:t>
            </a:r>
            <a:r>
              <a:rPr spc="-5" dirty="0">
                <a:latin typeface="Arial"/>
                <a:cs typeface="Arial"/>
              </a:rPr>
              <a:t>Examples: </a:t>
            </a:r>
            <a:r>
              <a:rPr dirty="0">
                <a:latin typeface="Arial"/>
                <a:cs typeface="Arial"/>
              </a:rPr>
              <a:t>Transformer, BART,</a:t>
            </a:r>
            <a:r>
              <a:rPr spc="-10" dirty="0">
                <a:latin typeface="Arial"/>
                <a:cs typeface="Arial"/>
              </a:rPr>
              <a:t> </a:t>
            </a:r>
            <a:r>
              <a:rPr spc="5" dirty="0">
                <a:latin typeface="Arial"/>
                <a:cs typeface="Arial"/>
              </a:rPr>
              <a:t>T5</a:t>
            </a:r>
            <a:endParaRPr dirty="0">
              <a:latin typeface="Arial"/>
              <a:cs typeface="Arial"/>
            </a:endParaRPr>
          </a:p>
        </p:txBody>
      </p:sp>
      <p:sp>
        <p:nvSpPr>
          <p:cNvPr id="4" name="object 4"/>
          <p:cNvSpPr txBox="1">
            <a:spLocks noGrp="1"/>
          </p:cNvSpPr>
          <p:nvPr>
            <p:ph type="title"/>
          </p:nvPr>
        </p:nvSpPr>
        <p:spPr>
          <a:xfrm>
            <a:off x="780288" y="260648"/>
            <a:ext cx="7053580" cy="452120"/>
          </a:xfrm>
          <a:prstGeom prst="rect">
            <a:avLst/>
          </a:prstGeom>
        </p:spPr>
        <p:txBody>
          <a:bodyPr vert="horz" wrap="square" lIns="0" tIns="12065" rIns="0" bIns="0" numCol="1" rtlCol="0" anchor="t" anchorCtr="0" compatLnSpc="1">
            <a:prstTxWarp prst="textNoShape">
              <a:avLst/>
            </a:prstTxWarp>
            <a:spAutoFit/>
          </a:bodyPr>
          <a:lstStyle/>
          <a:p>
            <a:pPr marL="38100">
              <a:spcBef>
                <a:spcPts val="95"/>
              </a:spcBef>
              <a:tabLst>
                <a:tab pos="499745" algn="l"/>
                <a:tab pos="1073785" algn="l"/>
              </a:tabLst>
            </a:pPr>
            <a:r>
              <a:rPr sz="2400" strike="sngStrike" spc="-7" baseline="19097" dirty="0">
                <a:solidFill>
                  <a:srgbClr val="FFFFFF"/>
                </a:solidFill>
                <a:latin typeface="Arial"/>
                <a:cs typeface="Arial"/>
              </a:rPr>
              <a:t> 	3</a:t>
            </a:r>
            <a:r>
              <a:rPr sz="2800" spc="-5" dirty="0"/>
              <a:t>Model</a:t>
            </a:r>
            <a:r>
              <a:rPr sz="2800" spc="55" dirty="0"/>
              <a:t> </a:t>
            </a:r>
            <a:r>
              <a:rPr sz="2800" dirty="0"/>
              <a:t>Pre-Training</a:t>
            </a:r>
            <a:endParaRPr sz="2800" dirty="0">
              <a:latin typeface="Arial"/>
              <a:cs typeface="Arial"/>
            </a:endParaRPr>
          </a:p>
        </p:txBody>
      </p:sp>
      <p:sp>
        <p:nvSpPr>
          <p:cNvPr id="5" name="object 5"/>
          <p:cNvSpPr/>
          <p:nvPr/>
        </p:nvSpPr>
        <p:spPr>
          <a:xfrm>
            <a:off x="1015238" y="3093211"/>
            <a:ext cx="1276604" cy="105257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15238" y="1907539"/>
            <a:ext cx="1276604" cy="104800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920751" y="4353560"/>
            <a:ext cx="1573783" cy="15265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80288" y="3031999"/>
            <a:ext cx="7566659" cy="2889885"/>
          </a:xfrm>
          <a:custGeom>
            <a:avLst/>
            <a:gdLst/>
            <a:ahLst/>
            <a:cxnLst/>
            <a:rect l="l" t="t" r="r" b="b"/>
            <a:pathLst>
              <a:path w="7566659" h="2889885">
                <a:moveTo>
                  <a:pt x="0" y="2889504"/>
                </a:moveTo>
                <a:lnTo>
                  <a:pt x="7566659" y="2889504"/>
                </a:lnTo>
                <a:lnTo>
                  <a:pt x="7566659" y="0"/>
                </a:lnTo>
                <a:lnTo>
                  <a:pt x="0" y="0"/>
                </a:lnTo>
                <a:lnTo>
                  <a:pt x="0" y="2889504"/>
                </a:lnTo>
                <a:close/>
              </a:path>
            </a:pathLst>
          </a:custGeom>
          <a:solidFill>
            <a:srgbClr val="FFFFFF">
              <a:alpha val="85881"/>
            </a:srgbClr>
          </a:solid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53508B-3A95-4244-B7A1-633E5F08F210}"/>
              </a:ext>
            </a:extLst>
          </p:cNvPr>
          <p:cNvSpPr>
            <a:spLocks noGrp="1"/>
          </p:cNvSpPr>
          <p:nvPr>
            <p:ph type="title"/>
          </p:nvPr>
        </p:nvSpPr>
        <p:spPr>
          <a:xfrm>
            <a:off x="323528" y="333474"/>
            <a:ext cx="8568183" cy="503238"/>
          </a:xfrm>
        </p:spPr>
        <p:txBody>
          <a:bodyPr>
            <a:noAutofit/>
          </a:bodyPr>
          <a:lstStyle/>
          <a:p>
            <a:r>
              <a:rPr lang="en-US" altLang="zh-TW" sz="2400" dirty="0">
                <a:solidFill>
                  <a:srgbClr val="FF0000"/>
                </a:solidFill>
              </a:rPr>
              <a:t>B</a:t>
            </a:r>
            <a:r>
              <a:rPr lang="en-US" altLang="zh-TW" sz="2400" dirty="0"/>
              <a:t>idirectional </a:t>
            </a:r>
            <a:r>
              <a:rPr lang="en-US" altLang="zh-TW" sz="2400" dirty="0">
                <a:solidFill>
                  <a:srgbClr val="FF0000"/>
                </a:solidFill>
              </a:rPr>
              <a:t>E</a:t>
            </a:r>
            <a:r>
              <a:rPr lang="en-US" altLang="zh-TW" sz="2400" dirty="0"/>
              <a:t>ncoder</a:t>
            </a:r>
            <a:r>
              <a:rPr lang="zh-TW" altLang="en-US" sz="2400" dirty="0"/>
              <a:t> </a:t>
            </a:r>
            <a:r>
              <a:rPr lang="en-US" altLang="zh-TW" sz="2400" dirty="0">
                <a:solidFill>
                  <a:srgbClr val="FF0000"/>
                </a:solidFill>
              </a:rPr>
              <a:t>R</a:t>
            </a:r>
            <a:r>
              <a:rPr lang="en-US" altLang="zh-TW" sz="2400" dirty="0"/>
              <a:t>epresentations from</a:t>
            </a:r>
            <a:r>
              <a:rPr lang="zh-TW" altLang="en-US" sz="2400" dirty="0"/>
              <a:t> </a:t>
            </a:r>
            <a:r>
              <a:rPr lang="en-US" altLang="zh-TW" sz="2400" dirty="0">
                <a:solidFill>
                  <a:srgbClr val="FF0000"/>
                </a:solidFill>
              </a:rPr>
              <a:t>T</a:t>
            </a:r>
            <a:r>
              <a:rPr lang="en-US" altLang="zh-TW" sz="2400" dirty="0"/>
              <a:t>ransformers</a:t>
            </a:r>
            <a:r>
              <a:rPr lang="zh-TW" altLang="en-US" sz="2400" dirty="0"/>
              <a:t> </a:t>
            </a:r>
            <a:r>
              <a:rPr lang="en-US" altLang="zh-TW" sz="2400" dirty="0"/>
              <a:t>(BERT)</a:t>
            </a:r>
            <a:endParaRPr lang="zh-TW" altLang="en-US" sz="2400" dirty="0"/>
          </a:p>
        </p:txBody>
      </p:sp>
      <p:sp>
        <p:nvSpPr>
          <p:cNvPr id="3" name="內容版面配置區 2">
            <a:extLst>
              <a:ext uri="{FF2B5EF4-FFF2-40B4-BE49-F238E27FC236}">
                <a16:creationId xmlns:a16="http://schemas.microsoft.com/office/drawing/2014/main" id="{7E11BAFB-AC9E-4617-A3BB-0E6302A90BBB}"/>
              </a:ext>
            </a:extLst>
          </p:cNvPr>
          <p:cNvSpPr>
            <a:spLocks noGrp="1"/>
          </p:cNvSpPr>
          <p:nvPr>
            <p:ph idx="1"/>
          </p:nvPr>
        </p:nvSpPr>
        <p:spPr/>
        <p:txBody>
          <a:bodyPr/>
          <a:lstStyle/>
          <a:p>
            <a:r>
              <a:rPr lang="en-US" altLang="zh-TW" dirty="0"/>
              <a:t>BERT</a:t>
            </a:r>
            <a:r>
              <a:rPr lang="zh-TW" altLang="en-US" dirty="0"/>
              <a:t> </a:t>
            </a:r>
            <a:r>
              <a:rPr lang="en-US" altLang="zh-TW" dirty="0"/>
              <a:t>=  Encoder of Transformer </a:t>
            </a:r>
            <a:endParaRPr lang="zh-TW" altLang="en-US" dirty="0"/>
          </a:p>
        </p:txBody>
      </p:sp>
      <p:grpSp>
        <p:nvGrpSpPr>
          <p:cNvPr id="8" name="群組 7">
            <a:extLst>
              <a:ext uri="{FF2B5EF4-FFF2-40B4-BE49-F238E27FC236}">
                <a16:creationId xmlns:a16="http://schemas.microsoft.com/office/drawing/2014/main" id="{A777928E-D44F-4911-A9DB-6113D7FBCBD4}"/>
              </a:ext>
            </a:extLst>
          </p:cNvPr>
          <p:cNvGrpSpPr/>
          <p:nvPr/>
        </p:nvGrpSpPr>
        <p:grpSpPr>
          <a:xfrm>
            <a:off x="5656348" y="1825625"/>
            <a:ext cx="3226758" cy="4498387"/>
            <a:chOff x="5625868" y="1825625"/>
            <a:chExt cx="3226758" cy="4498387"/>
          </a:xfrm>
        </p:grpSpPr>
        <p:pic>
          <p:nvPicPr>
            <p:cNvPr id="5" name="圖片 4">
              <a:extLst>
                <a:ext uri="{FF2B5EF4-FFF2-40B4-BE49-F238E27FC236}">
                  <a16:creationId xmlns:a16="http://schemas.microsoft.com/office/drawing/2014/main" id="{FA92E88B-8928-4E7F-9D11-65FF88E016CF}"/>
                </a:ext>
              </a:extLst>
            </p:cNvPr>
            <p:cNvPicPr>
              <a:picLocks noChangeAspect="1"/>
            </p:cNvPicPr>
            <p:nvPr/>
          </p:nvPicPr>
          <p:blipFill>
            <a:blip r:embed="rId3"/>
            <a:stretch>
              <a:fillRect/>
            </a:stretch>
          </p:blipFill>
          <p:spPr>
            <a:xfrm>
              <a:off x="5625868" y="1825625"/>
              <a:ext cx="3226758" cy="4498387"/>
            </a:xfrm>
            <a:prstGeom prst="rect">
              <a:avLst/>
            </a:prstGeom>
          </p:spPr>
        </p:pic>
        <p:sp>
          <p:nvSpPr>
            <p:cNvPr id="6" name="矩形 5">
              <a:extLst>
                <a:ext uri="{FF2B5EF4-FFF2-40B4-BE49-F238E27FC236}">
                  <a16:creationId xmlns:a16="http://schemas.microsoft.com/office/drawing/2014/main" id="{3DAB9A5F-6353-49EA-BDE1-A01548F77E04}"/>
                </a:ext>
              </a:extLst>
            </p:cNvPr>
            <p:cNvSpPr/>
            <p:nvPr/>
          </p:nvSpPr>
          <p:spPr>
            <a:xfrm>
              <a:off x="5699759" y="3342640"/>
              <a:ext cx="1549647" cy="283432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3C71F337-CCF5-4EED-88A4-8E30C37D9709}"/>
                </a:ext>
              </a:extLst>
            </p:cNvPr>
            <p:cNvSpPr txBox="1"/>
            <p:nvPr/>
          </p:nvSpPr>
          <p:spPr>
            <a:xfrm>
              <a:off x="5785563" y="2819420"/>
              <a:ext cx="1504433" cy="523220"/>
            </a:xfrm>
            <a:prstGeom prst="rect">
              <a:avLst/>
            </a:prstGeom>
            <a:noFill/>
          </p:spPr>
          <p:txBody>
            <a:bodyPr wrap="square" rtlCol="0">
              <a:spAutoFit/>
            </a:bodyPr>
            <a:lstStyle/>
            <a:p>
              <a:r>
                <a:rPr lang="en-US" altLang="zh-TW" sz="2800" dirty="0">
                  <a:solidFill>
                    <a:srgbClr val="0070C0"/>
                  </a:solidFill>
                </a:rPr>
                <a:t>Encoder</a:t>
              </a:r>
              <a:endParaRPr lang="zh-TW" altLang="en-US" sz="2800" dirty="0">
                <a:solidFill>
                  <a:srgbClr val="0070C0"/>
                </a:solidFill>
              </a:endParaRPr>
            </a:p>
          </p:txBody>
        </p:sp>
      </p:grpSp>
      <p:sp>
        <p:nvSpPr>
          <p:cNvPr id="9" name="矩形: 圓角 8">
            <a:extLst>
              <a:ext uri="{FF2B5EF4-FFF2-40B4-BE49-F238E27FC236}">
                <a16:creationId xmlns:a16="http://schemas.microsoft.com/office/drawing/2014/main" id="{95C335A7-D1D5-4DFC-91EF-2D53BDD4AA36}"/>
              </a:ext>
            </a:extLst>
          </p:cNvPr>
          <p:cNvSpPr/>
          <p:nvPr/>
        </p:nvSpPr>
        <p:spPr>
          <a:xfrm>
            <a:off x="782188" y="4301607"/>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11" name="群組 10">
            <a:extLst>
              <a:ext uri="{FF2B5EF4-FFF2-40B4-BE49-F238E27FC236}">
                <a16:creationId xmlns:a16="http://schemas.microsoft.com/office/drawing/2014/main" id="{4BB5AA7C-B221-426C-BF26-FBC1CF3B48F1}"/>
              </a:ext>
            </a:extLst>
          </p:cNvPr>
          <p:cNvGrpSpPr/>
          <p:nvPr/>
        </p:nvGrpSpPr>
        <p:grpSpPr>
          <a:xfrm>
            <a:off x="671026" y="5501429"/>
            <a:ext cx="1111321" cy="797614"/>
            <a:chOff x="1212077" y="5255291"/>
            <a:chExt cx="1111321" cy="797614"/>
          </a:xfrm>
        </p:grpSpPr>
        <p:sp>
          <p:nvSpPr>
            <p:cNvPr id="12" name="文字方塊 11">
              <a:extLst>
                <a:ext uri="{FF2B5EF4-FFF2-40B4-BE49-F238E27FC236}">
                  <a16:creationId xmlns:a16="http://schemas.microsoft.com/office/drawing/2014/main" id="{2E488FAC-3402-492F-9EC7-B62AFD39D66C}"/>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13" name="直線單箭頭接點 12">
              <a:extLst>
                <a:ext uri="{FF2B5EF4-FFF2-40B4-BE49-F238E27FC236}">
                  <a16:creationId xmlns:a16="http://schemas.microsoft.com/office/drawing/2014/main" id="{CD50C43A-3B1D-48C5-9215-445F2449CBC6}"/>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E086F44D-9AE1-46E2-8E52-101B3239A57A}"/>
              </a:ext>
            </a:extLst>
          </p:cNvPr>
          <p:cNvGrpSpPr/>
          <p:nvPr/>
        </p:nvGrpSpPr>
        <p:grpSpPr>
          <a:xfrm>
            <a:off x="1708427" y="5501429"/>
            <a:ext cx="1111321" cy="797614"/>
            <a:chOff x="2272598" y="5255291"/>
            <a:chExt cx="1111321" cy="797614"/>
          </a:xfrm>
        </p:grpSpPr>
        <p:sp>
          <p:nvSpPr>
            <p:cNvPr id="15" name="文字方塊 14">
              <a:extLst>
                <a:ext uri="{FF2B5EF4-FFF2-40B4-BE49-F238E27FC236}">
                  <a16:creationId xmlns:a16="http://schemas.microsoft.com/office/drawing/2014/main" id="{EBC7B8FC-A6CF-485D-A713-F66E870AA6B3}"/>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6" name="直線單箭頭接點 15">
              <a:extLst>
                <a:ext uri="{FF2B5EF4-FFF2-40B4-BE49-F238E27FC236}">
                  <a16:creationId xmlns:a16="http://schemas.microsoft.com/office/drawing/2014/main" id="{112243ED-D0EC-4183-8739-C5153E68B8AF}"/>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a:extLst>
              <a:ext uri="{FF2B5EF4-FFF2-40B4-BE49-F238E27FC236}">
                <a16:creationId xmlns:a16="http://schemas.microsoft.com/office/drawing/2014/main" id="{8CAEBAE9-2502-4FC7-B9CD-1A74F9D6C868}"/>
              </a:ext>
            </a:extLst>
          </p:cNvPr>
          <p:cNvGrpSpPr/>
          <p:nvPr/>
        </p:nvGrpSpPr>
        <p:grpSpPr>
          <a:xfrm>
            <a:off x="2745828" y="5501429"/>
            <a:ext cx="1111321" cy="797614"/>
            <a:chOff x="3332247" y="5255291"/>
            <a:chExt cx="1111321" cy="797614"/>
          </a:xfrm>
        </p:grpSpPr>
        <p:sp>
          <p:nvSpPr>
            <p:cNvPr id="18" name="文字方塊 17">
              <a:extLst>
                <a:ext uri="{FF2B5EF4-FFF2-40B4-BE49-F238E27FC236}">
                  <a16:creationId xmlns:a16="http://schemas.microsoft.com/office/drawing/2014/main" id="{51256688-6ABD-40D5-BE7A-B8FA709C4DD9}"/>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9" name="直線單箭頭接點 18">
              <a:extLst>
                <a:ext uri="{FF2B5EF4-FFF2-40B4-BE49-F238E27FC236}">
                  <a16:creationId xmlns:a16="http://schemas.microsoft.com/office/drawing/2014/main" id="{A4FD6724-1B8D-47B6-BAAD-4EFFC22512A3}"/>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a16="http://schemas.microsoft.com/office/drawing/2014/main" id="{137A59CB-7DEF-49AC-B0A6-FA3BD7739CC2}"/>
              </a:ext>
            </a:extLst>
          </p:cNvPr>
          <p:cNvGrpSpPr/>
          <p:nvPr/>
        </p:nvGrpSpPr>
        <p:grpSpPr>
          <a:xfrm>
            <a:off x="3783228" y="5501429"/>
            <a:ext cx="1111321" cy="797614"/>
            <a:chOff x="4324279" y="5255291"/>
            <a:chExt cx="1111321" cy="797614"/>
          </a:xfrm>
        </p:grpSpPr>
        <p:sp>
          <p:nvSpPr>
            <p:cNvPr id="21" name="文字方塊 20">
              <a:extLst>
                <a:ext uri="{FF2B5EF4-FFF2-40B4-BE49-F238E27FC236}">
                  <a16:creationId xmlns:a16="http://schemas.microsoft.com/office/drawing/2014/main" id="{36AB2119-F26A-4E31-AA32-64713F664D5B}"/>
                </a:ext>
              </a:extLst>
            </p:cNvPr>
            <p:cNvSpPr txBox="1"/>
            <p:nvPr/>
          </p:nvSpPr>
          <p:spPr>
            <a:xfrm>
              <a:off x="4324279"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22" name="直線單箭頭接點 21">
              <a:extLst>
                <a:ext uri="{FF2B5EF4-FFF2-40B4-BE49-F238E27FC236}">
                  <a16:creationId xmlns:a16="http://schemas.microsoft.com/office/drawing/2014/main" id="{8AAD789E-60E1-4ADA-AA2A-A09FE6608D7E}"/>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文字方塊 22">
            <a:extLst>
              <a:ext uri="{FF2B5EF4-FFF2-40B4-BE49-F238E27FC236}">
                <a16:creationId xmlns:a16="http://schemas.microsoft.com/office/drawing/2014/main" id="{3023A58D-F073-4C9F-973B-53546268118D}"/>
              </a:ext>
            </a:extLst>
          </p:cNvPr>
          <p:cNvSpPr txBox="1"/>
          <p:nvPr/>
        </p:nvSpPr>
        <p:spPr>
          <a:xfrm>
            <a:off x="4572000" y="5782766"/>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37" name="直線單箭頭接點 36">
            <a:extLst>
              <a:ext uri="{FF2B5EF4-FFF2-40B4-BE49-F238E27FC236}">
                <a16:creationId xmlns:a16="http://schemas.microsoft.com/office/drawing/2014/main" id="{85B19849-10A7-4817-86B3-6F6304AC9A86}"/>
              </a:ext>
            </a:extLst>
          </p:cNvPr>
          <p:cNvCxnSpPr>
            <a:cxnSpLocks/>
          </p:cNvCxnSpPr>
          <p:nvPr/>
        </p:nvCxnSpPr>
        <p:spPr>
          <a:xfrm flipV="1">
            <a:off x="1188189"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E472B6A0-978F-484F-AFD6-C3F985C3F678}"/>
              </a:ext>
            </a:extLst>
          </p:cNvPr>
          <p:cNvCxnSpPr>
            <a:cxnSpLocks/>
          </p:cNvCxnSpPr>
          <p:nvPr/>
        </p:nvCxnSpPr>
        <p:spPr>
          <a:xfrm flipV="1">
            <a:off x="2257327"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57DFB37-F293-4538-A27A-D2710E898852}"/>
              </a:ext>
            </a:extLst>
          </p:cNvPr>
          <p:cNvCxnSpPr>
            <a:cxnSpLocks/>
          </p:cNvCxnSpPr>
          <p:nvPr/>
        </p:nvCxnSpPr>
        <p:spPr>
          <a:xfrm flipV="1">
            <a:off x="3279719"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7DAD676B-B24F-4CB9-97F9-9D23A01ADFD8}"/>
              </a:ext>
            </a:extLst>
          </p:cNvPr>
          <p:cNvCxnSpPr>
            <a:cxnSpLocks/>
          </p:cNvCxnSpPr>
          <p:nvPr/>
        </p:nvCxnSpPr>
        <p:spPr>
          <a:xfrm flipV="1">
            <a:off x="4332128" y="39500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B4108FF0-AD7E-460E-9E73-61EC53BBED72}"/>
              </a:ext>
            </a:extLst>
          </p:cNvPr>
          <p:cNvSpPr/>
          <p:nvPr/>
        </p:nvSpPr>
        <p:spPr>
          <a:xfrm rot="5400000">
            <a:off x="808045" y="3438609"/>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3EAED44-2478-4A0F-AA99-5D1279E2FCA9}"/>
              </a:ext>
            </a:extLst>
          </p:cNvPr>
          <p:cNvSpPr/>
          <p:nvPr/>
        </p:nvSpPr>
        <p:spPr>
          <a:xfrm rot="5400000">
            <a:off x="1877183" y="345795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9E9D52E7-A217-4850-BEE6-6B0CAAC5AA8A}"/>
              </a:ext>
            </a:extLst>
          </p:cNvPr>
          <p:cNvSpPr/>
          <p:nvPr/>
        </p:nvSpPr>
        <p:spPr>
          <a:xfrm rot="5400000">
            <a:off x="2905878" y="347234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39610AA1-701B-489C-8707-64A108DE9BD6}"/>
              </a:ext>
            </a:extLst>
          </p:cNvPr>
          <p:cNvSpPr/>
          <p:nvPr/>
        </p:nvSpPr>
        <p:spPr>
          <a:xfrm rot="5400000">
            <a:off x="3944294" y="347234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339D6419-0265-4EF6-BCD2-624551EB909B}"/>
              </a:ext>
            </a:extLst>
          </p:cNvPr>
          <p:cNvSpPr txBox="1"/>
          <p:nvPr/>
        </p:nvSpPr>
        <p:spPr>
          <a:xfrm>
            <a:off x="690802" y="2234496"/>
            <a:ext cx="5274310" cy="830997"/>
          </a:xfrm>
          <a:prstGeom prst="rect">
            <a:avLst/>
          </a:prstGeom>
          <a:noFill/>
        </p:spPr>
        <p:txBody>
          <a:bodyPr wrap="square" rtlCol="0">
            <a:spAutoFit/>
          </a:bodyPr>
          <a:lstStyle/>
          <a:p>
            <a:r>
              <a:rPr lang="en-US" altLang="zh-TW" sz="2400" dirty="0">
                <a:solidFill>
                  <a:srgbClr val="FF0000"/>
                </a:solidFill>
              </a:rPr>
              <a:t>Learned from a large amount of text without annotation</a:t>
            </a:r>
            <a:endParaRPr lang="zh-TW" altLang="en-US" sz="2400" dirty="0">
              <a:solidFill>
                <a:srgbClr val="FF0000"/>
              </a:solidFill>
            </a:endParaRPr>
          </a:p>
        </p:txBody>
      </p:sp>
      <p:sp>
        <p:nvSpPr>
          <p:cNvPr id="46" name="文字方塊 45">
            <a:extLst>
              <a:ext uri="{FF2B5EF4-FFF2-40B4-BE49-F238E27FC236}">
                <a16:creationId xmlns:a16="http://schemas.microsoft.com/office/drawing/2014/main" id="{472A641E-FC17-4BF1-9537-C289EB7CF380}"/>
              </a:ext>
            </a:extLst>
          </p:cNvPr>
          <p:cNvSpPr txBox="1"/>
          <p:nvPr/>
        </p:nvSpPr>
        <p:spPr>
          <a:xfrm>
            <a:off x="4558514" y="3288636"/>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33" name="Rectangle 32">
            <a:extLst>
              <a:ext uri="{FF2B5EF4-FFF2-40B4-BE49-F238E27FC236}">
                <a16:creationId xmlns:a16="http://schemas.microsoft.com/office/drawing/2014/main" id="{FA4729C4-0AA8-F740-B47B-45974E4FCFB5}"/>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34" name="Slide Number Placeholder 3">
            <a:extLst>
              <a:ext uri="{FF2B5EF4-FFF2-40B4-BE49-F238E27FC236}">
                <a16:creationId xmlns:a16="http://schemas.microsoft.com/office/drawing/2014/main" id="{342841A4-3F86-3A4C-B5CD-4D54666CFD07}"/>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57</a:t>
            </a:fld>
            <a:endParaRPr lang="de-DE"/>
          </a:p>
        </p:txBody>
      </p:sp>
    </p:spTree>
    <p:extLst>
      <p:ext uri="{BB962C8B-B14F-4D97-AF65-F5344CB8AC3E}">
        <p14:creationId xmlns:p14="http://schemas.microsoft.com/office/powerpoint/2010/main" val="77159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B188E1-320D-4E8D-AE15-09F8BD103530}"/>
              </a:ext>
            </a:extLst>
          </p:cNvPr>
          <p:cNvSpPr>
            <a:spLocks noGrp="1"/>
          </p:cNvSpPr>
          <p:nvPr>
            <p:ph type="title"/>
          </p:nvPr>
        </p:nvSpPr>
        <p:spPr/>
        <p:txBody>
          <a:bodyPr/>
          <a:lstStyle/>
          <a:p>
            <a:r>
              <a:rPr lang="en-US" altLang="zh-TW" dirty="0"/>
              <a:t>Training of BERT</a:t>
            </a:r>
            <a:endParaRPr lang="zh-TW" altLang="en-US" dirty="0"/>
          </a:p>
        </p:txBody>
      </p:sp>
      <p:sp>
        <p:nvSpPr>
          <p:cNvPr id="3" name="內容版面配置區 2">
            <a:extLst>
              <a:ext uri="{FF2B5EF4-FFF2-40B4-BE49-F238E27FC236}">
                <a16:creationId xmlns:a16="http://schemas.microsoft.com/office/drawing/2014/main" id="{8C38AACA-9448-4112-918C-33F23913AEFA}"/>
              </a:ext>
            </a:extLst>
          </p:cNvPr>
          <p:cNvSpPr>
            <a:spLocks noGrp="1"/>
          </p:cNvSpPr>
          <p:nvPr>
            <p:ph idx="1"/>
          </p:nvPr>
        </p:nvSpPr>
        <p:spPr>
          <a:xfrm>
            <a:off x="628650" y="1825625"/>
            <a:ext cx="7886700" cy="4351338"/>
          </a:xfrm>
        </p:spPr>
        <p:txBody>
          <a:bodyPr/>
          <a:lstStyle/>
          <a:p>
            <a:r>
              <a:rPr lang="en-US" altLang="zh-TW" dirty="0"/>
              <a:t>Approach 1: </a:t>
            </a:r>
          </a:p>
          <a:p>
            <a:pPr marL="0" indent="0">
              <a:buNone/>
            </a:pPr>
            <a:r>
              <a:rPr lang="en-US" altLang="zh-TW" dirty="0"/>
              <a:t>   Masked LM </a:t>
            </a:r>
            <a:endParaRPr lang="zh-TW" altLang="en-US" dirty="0"/>
          </a:p>
        </p:txBody>
      </p:sp>
      <p:sp>
        <p:nvSpPr>
          <p:cNvPr id="4" name="矩形: 圓角 3">
            <a:extLst>
              <a:ext uri="{FF2B5EF4-FFF2-40B4-BE49-F238E27FC236}">
                <a16:creationId xmlns:a16="http://schemas.microsoft.com/office/drawing/2014/main" id="{5235E1AE-E189-47AE-B913-42EBEF800A0C}"/>
              </a:ext>
            </a:extLst>
          </p:cNvPr>
          <p:cNvSpPr/>
          <p:nvPr/>
        </p:nvSpPr>
        <p:spPr>
          <a:xfrm>
            <a:off x="3693831" y="4713270"/>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D1A109FA-15AA-466B-A622-EB1D537D27EF}"/>
              </a:ext>
            </a:extLst>
          </p:cNvPr>
          <p:cNvGrpSpPr/>
          <p:nvPr/>
        </p:nvGrpSpPr>
        <p:grpSpPr>
          <a:xfrm>
            <a:off x="3582669" y="5913092"/>
            <a:ext cx="1111321" cy="797614"/>
            <a:chOff x="1212077" y="5255291"/>
            <a:chExt cx="1111321" cy="797614"/>
          </a:xfrm>
        </p:grpSpPr>
        <p:sp>
          <p:nvSpPr>
            <p:cNvPr id="6" name="文字方塊 5">
              <a:extLst>
                <a:ext uri="{FF2B5EF4-FFF2-40B4-BE49-F238E27FC236}">
                  <a16:creationId xmlns:a16="http://schemas.microsoft.com/office/drawing/2014/main" id="{B02A9DA7-42C8-4728-97C7-7B9959ED093D}"/>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7" name="直線單箭頭接點 6">
              <a:extLst>
                <a:ext uri="{FF2B5EF4-FFF2-40B4-BE49-F238E27FC236}">
                  <a16:creationId xmlns:a16="http://schemas.microsoft.com/office/drawing/2014/main" id="{BA511B26-2E18-420D-9FF7-7580722C89D9}"/>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群組 7">
            <a:extLst>
              <a:ext uri="{FF2B5EF4-FFF2-40B4-BE49-F238E27FC236}">
                <a16:creationId xmlns:a16="http://schemas.microsoft.com/office/drawing/2014/main" id="{44E97FA8-4882-4C0A-AC01-2C8A82CA5023}"/>
              </a:ext>
            </a:extLst>
          </p:cNvPr>
          <p:cNvGrpSpPr/>
          <p:nvPr/>
        </p:nvGrpSpPr>
        <p:grpSpPr>
          <a:xfrm>
            <a:off x="4620070" y="5913092"/>
            <a:ext cx="1111321" cy="797614"/>
            <a:chOff x="2272598" y="5255291"/>
            <a:chExt cx="1111321" cy="797614"/>
          </a:xfrm>
        </p:grpSpPr>
        <p:sp>
          <p:nvSpPr>
            <p:cNvPr id="9" name="文字方塊 8">
              <a:extLst>
                <a:ext uri="{FF2B5EF4-FFF2-40B4-BE49-F238E27FC236}">
                  <a16:creationId xmlns:a16="http://schemas.microsoft.com/office/drawing/2014/main" id="{DAC6E8BF-F9C1-45DC-851C-0E224D3843DA}"/>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0" name="直線單箭頭接點 9">
              <a:extLst>
                <a:ext uri="{FF2B5EF4-FFF2-40B4-BE49-F238E27FC236}">
                  <a16:creationId xmlns:a16="http://schemas.microsoft.com/office/drawing/2014/main" id="{5030E44D-E8AE-4606-B71B-3D7400B1FCC2}"/>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群組 10">
            <a:extLst>
              <a:ext uri="{FF2B5EF4-FFF2-40B4-BE49-F238E27FC236}">
                <a16:creationId xmlns:a16="http://schemas.microsoft.com/office/drawing/2014/main" id="{C37A26BD-17C1-4864-9FF7-AD8F4CE3BD2E}"/>
              </a:ext>
            </a:extLst>
          </p:cNvPr>
          <p:cNvGrpSpPr/>
          <p:nvPr/>
        </p:nvGrpSpPr>
        <p:grpSpPr>
          <a:xfrm>
            <a:off x="5657471" y="5913092"/>
            <a:ext cx="1111321" cy="797614"/>
            <a:chOff x="3332247" y="5255291"/>
            <a:chExt cx="1111321" cy="797614"/>
          </a:xfrm>
        </p:grpSpPr>
        <p:sp>
          <p:nvSpPr>
            <p:cNvPr id="12" name="文字方塊 11">
              <a:extLst>
                <a:ext uri="{FF2B5EF4-FFF2-40B4-BE49-F238E27FC236}">
                  <a16:creationId xmlns:a16="http://schemas.microsoft.com/office/drawing/2014/main" id="{1543F08D-D118-4243-B5A4-C2D3BDDA6B8A}"/>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3" name="直線單箭頭接點 12">
              <a:extLst>
                <a:ext uri="{FF2B5EF4-FFF2-40B4-BE49-F238E27FC236}">
                  <a16:creationId xmlns:a16="http://schemas.microsoft.com/office/drawing/2014/main" id="{37056EA2-61C9-4EF3-A0B4-19F2A1399667}"/>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C8A1A4FD-694D-41FE-A896-9864FDAEE626}"/>
              </a:ext>
            </a:extLst>
          </p:cNvPr>
          <p:cNvGrpSpPr/>
          <p:nvPr/>
        </p:nvGrpSpPr>
        <p:grpSpPr>
          <a:xfrm>
            <a:off x="6694871" y="5913092"/>
            <a:ext cx="1111321" cy="797614"/>
            <a:chOff x="4324279" y="5255291"/>
            <a:chExt cx="1111321" cy="797614"/>
          </a:xfrm>
        </p:grpSpPr>
        <p:sp>
          <p:nvSpPr>
            <p:cNvPr id="15" name="文字方塊 14">
              <a:extLst>
                <a:ext uri="{FF2B5EF4-FFF2-40B4-BE49-F238E27FC236}">
                  <a16:creationId xmlns:a16="http://schemas.microsoft.com/office/drawing/2014/main" id="{EBB73A9F-1EC7-40B3-867C-1A9533D17346}"/>
                </a:ext>
              </a:extLst>
            </p:cNvPr>
            <p:cNvSpPr txBox="1"/>
            <p:nvPr/>
          </p:nvSpPr>
          <p:spPr>
            <a:xfrm>
              <a:off x="4324279"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知道</a:t>
              </a:r>
            </a:p>
          </p:txBody>
        </p:sp>
        <p:cxnSp>
          <p:nvCxnSpPr>
            <p:cNvPr id="16" name="直線單箭頭接點 15">
              <a:extLst>
                <a:ext uri="{FF2B5EF4-FFF2-40B4-BE49-F238E27FC236}">
                  <a16:creationId xmlns:a16="http://schemas.microsoft.com/office/drawing/2014/main" id="{78429148-5B7D-4C4A-A504-C32693315E47}"/>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文字方塊 16">
            <a:extLst>
              <a:ext uri="{FF2B5EF4-FFF2-40B4-BE49-F238E27FC236}">
                <a16:creationId xmlns:a16="http://schemas.microsoft.com/office/drawing/2014/main" id="{8561D795-4070-4726-ADA7-DC42A54FD582}"/>
              </a:ext>
            </a:extLst>
          </p:cNvPr>
          <p:cNvSpPr txBox="1"/>
          <p:nvPr/>
        </p:nvSpPr>
        <p:spPr>
          <a:xfrm>
            <a:off x="7417959" y="6151533"/>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18" name="直線單箭頭接點 17">
            <a:extLst>
              <a:ext uri="{FF2B5EF4-FFF2-40B4-BE49-F238E27FC236}">
                <a16:creationId xmlns:a16="http://schemas.microsoft.com/office/drawing/2014/main" id="{C89BADAD-E4F8-42B9-B595-33C3160624F0}"/>
              </a:ext>
            </a:extLst>
          </p:cNvPr>
          <p:cNvCxnSpPr>
            <a:cxnSpLocks/>
          </p:cNvCxnSpPr>
          <p:nvPr/>
        </p:nvCxnSpPr>
        <p:spPr>
          <a:xfrm flipV="1">
            <a:off x="4099832" y="43617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9A71131B-C794-49F2-A5A8-30CFDCE2EF38}"/>
              </a:ext>
            </a:extLst>
          </p:cNvPr>
          <p:cNvCxnSpPr>
            <a:cxnSpLocks/>
          </p:cNvCxnSpPr>
          <p:nvPr/>
        </p:nvCxnSpPr>
        <p:spPr>
          <a:xfrm flipV="1">
            <a:off x="5168970" y="43617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F4175D07-58FC-4153-B0BE-AC27D02CAB4A}"/>
              </a:ext>
            </a:extLst>
          </p:cNvPr>
          <p:cNvCxnSpPr>
            <a:cxnSpLocks/>
          </p:cNvCxnSpPr>
          <p:nvPr/>
        </p:nvCxnSpPr>
        <p:spPr>
          <a:xfrm flipV="1">
            <a:off x="6191362" y="43617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218A6AA-A360-4AED-BD40-7478B3F96743}"/>
              </a:ext>
            </a:extLst>
          </p:cNvPr>
          <p:cNvCxnSpPr>
            <a:cxnSpLocks/>
          </p:cNvCxnSpPr>
          <p:nvPr/>
        </p:nvCxnSpPr>
        <p:spPr>
          <a:xfrm flipV="1">
            <a:off x="7243771" y="43617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E8E0F88E-2BCB-48DF-9DA2-1591BADF55B6}"/>
              </a:ext>
            </a:extLst>
          </p:cNvPr>
          <p:cNvSpPr/>
          <p:nvPr/>
        </p:nvSpPr>
        <p:spPr>
          <a:xfrm rot="5400000">
            <a:off x="3719688" y="3850272"/>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E1DA040F-2DE1-4BBB-87A0-5FE9A05BB172}"/>
              </a:ext>
            </a:extLst>
          </p:cNvPr>
          <p:cNvSpPr/>
          <p:nvPr/>
        </p:nvSpPr>
        <p:spPr>
          <a:xfrm rot="5400000">
            <a:off x="4788826" y="386961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A2B09EC7-20A0-45CD-BC2C-34438A6C8288}"/>
              </a:ext>
            </a:extLst>
          </p:cNvPr>
          <p:cNvSpPr/>
          <p:nvPr/>
        </p:nvSpPr>
        <p:spPr>
          <a:xfrm rot="5400000">
            <a:off x="5817521" y="3884006"/>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8D23B76B-F394-4C20-901A-E79502F1B7BB}"/>
              </a:ext>
            </a:extLst>
          </p:cNvPr>
          <p:cNvSpPr/>
          <p:nvPr/>
        </p:nvSpPr>
        <p:spPr>
          <a:xfrm rot="5400000">
            <a:off x="6855937" y="3884006"/>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7EF5E6DE-B0A3-47D7-BAE6-E568834055FE}"/>
              </a:ext>
            </a:extLst>
          </p:cNvPr>
          <p:cNvSpPr txBox="1"/>
          <p:nvPr/>
        </p:nvSpPr>
        <p:spPr>
          <a:xfrm>
            <a:off x="7417958" y="3717043"/>
            <a:ext cx="871449"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863BBF12-FA21-4AE7-B200-31DA22ECBC83}"/>
              </a:ext>
            </a:extLst>
          </p:cNvPr>
          <p:cNvSpPr txBox="1"/>
          <p:nvPr/>
        </p:nvSpPr>
        <p:spPr>
          <a:xfrm>
            <a:off x="4534318" y="6220266"/>
            <a:ext cx="1296571" cy="461665"/>
          </a:xfrm>
          <a:prstGeom prst="rect">
            <a:avLst/>
          </a:prstGeom>
          <a:solidFill>
            <a:schemeClr val="bg1"/>
          </a:solid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[MASK]</a:t>
            </a:r>
            <a:endParaRPr lang="zh-TW" altLang="en-US" sz="2400" dirty="0">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3A6FA782-0E26-485A-AF64-EB35364725F0}"/>
              </a:ext>
            </a:extLst>
          </p:cNvPr>
          <p:cNvSpPr/>
          <p:nvPr/>
        </p:nvSpPr>
        <p:spPr>
          <a:xfrm>
            <a:off x="3917147" y="2498242"/>
            <a:ext cx="2503643" cy="779160"/>
          </a:xfrm>
          <a:prstGeom prst="roundRect">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Linear Multi-class</a:t>
            </a:r>
          </a:p>
          <a:p>
            <a:pPr algn="ctr"/>
            <a:r>
              <a:rPr lang="en-US" altLang="zh-TW" sz="2400" dirty="0"/>
              <a:t>Classifier</a:t>
            </a:r>
          </a:p>
        </p:txBody>
      </p:sp>
      <p:cxnSp>
        <p:nvCxnSpPr>
          <p:cNvPr id="31" name="直線單箭頭接點 30">
            <a:extLst>
              <a:ext uri="{FF2B5EF4-FFF2-40B4-BE49-F238E27FC236}">
                <a16:creationId xmlns:a16="http://schemas.microsoft.com/office/drawing/2014/main" id="{CEB2403B-F3A3-4230-AA8D-7607BF6F63EE}"/>
              </a:ext>
            </a:extLst>
          </p:cNvPr>
          <p:cNvCxnSpPr>
            <a:cxnSpLocks/>
          </p:cNvCxnSpPr>
          <p:nvPr/>
        </p:nvCxnSpPr>
        <p:spPr>
          <a:xfrm flipV="1">
            <a:off x="5182603" y="323556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15917344-983D-45F0-90E5-A08D70D2F6AE}"/>
              </a:ext>
            </a:extLst>
          </p:cNvPr>
          <p:cNvSpPr txBox="1"/>
          <p:nvPr/>
        </p:nvSpPr>
        <p:spPr>
          <a:xfrm>
            <a:off x="6610903" y="1426583"/>
            <a:ext cx="2097960" cy="830997"/>
          </a:xfrm>
          <a:prstGeom prst="rect">
            <a:avLst/>
          </a:prstGeom>
          <a:noFill/>
        </p:spPr>
        <p:txBody>
          <a:bodyPr wrap="square" rtlCol="0">
            <a:spAutoFit/>
          </a:bodyPr>
          <a:lstStyle/>
          <a:p>
            <a:r>
              <a:rPr lang="en-US" altLang="zh-TW" sz="2400" dirty="0"/>
              <a:t>Predicting the masked word</a:t>
            </a:r>
            <a:endParaRPr lang="zh-TW" altLang="en-US" sz="2400" dirty="0"/>
          </a:p>
        </p:txBody>
      </p:sp>
      <p:cxnSp>
        <p:nvCxnSpPr>
          <p:cNvPr id="33" name="直線單箭頭接點 32">
            <a:extLst>
              <a:ext uri="{FF2B5EF4-FFF2-40B4-BE49-F238E27FC236}">
                <a16:creationId xmlns:a16="http://schemas.microsoft.com/office/drawing/2014/main" id="{51DBE1F6-1ABE-4C20-BF9B-9FF205DF5DF9}"/>
              </a:ext>
            </a:extLst>
          </p:cNvPr>
          <p:cNvCxnSpPr>
            <a:cxnSpLocks/>
          </p:cNvCxnSpPr>
          <p:nvPr/>
        </p:nvCxnSpPr>
        <p:spPr>
          <a:xfrm flipV="1">
            <a:off x="4197436"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32C82DEC-A844-4B87-9D82-8379708E99DD}"/>
              </a:ext>
            </a:extLst>
          </p:cNvPr>
          <p:cNvCxnSpPr>
            <a:cxnSpLocks/>
          </p:cNvCxnSpPr>
          <p:nvPr/>
        </p:nvCxnSpPr>
        <p:spPr>
          <a:xfrm flipV="1">
            <a:off x="4446451"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EE7CC116-34A4-49D6-AF24-4BE69D6141CC}"/>
              </a:ext>
            </a:extLst>
          </p:cNvPr>
          <p:cNvCxnSpPr>
            <a:cxnSpLocks/>
          </p:cNvCxnSpPr>
          <p:nvPr/>
        </p:nvCxnSpPr>
        <p:spPr>
          <a:xfrm flipV="1">
            <a:off x="4695466"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39B8A2A3-ABB8-4361-BA9E-C7D906208314}"/>
              </a:ext>
            </a:extLst>
          </p:cNvPr>
          <p:cNvCxnSpPr>
            <a:cxnSpLocks/>
          </p:cNvCxnSpPr>
          <p:nvPr/>
        </p:nvCxnSpPr>
        <p:spPr>
          <a:xfrm flipV="1">
            <a:off x="4944481"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B371C946-2AF7-46C0-BCF7-89E0EFD5911F}"/>
              </a:ext>
            </a:extLst>
          </p:cNvPr>
          <p:cNvCxnSpPr>
            <a:cxnSpLocks/>
          </p:cNvCxnSpPr>
          <p:nvPr/>
        </p:nvCxnSpPr>
        <p:spPr>
          <a:xfrm flipV="1">
            <a:off x="5193496"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76306799-F2B4-48EF-94E2-8B69A217B850}"/>
              </a:ext>
            </a:extLst>
          </p:cNvPr>
          <p:cNvCxnSpPr>
            <a:cxnSpLocks/>
          </p:cNvCxnSpPr>
          <p:nvPr/>
        </p:nvCxnSpPr>
        <p:spPr>
          <a:xfrm flipV="1">
            <a:off x="5691526"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AE169518-52D5-48F8-AEA3-E555CD39DBB6}"/>
              </a:ext>
            </a:extLst>
          </p:cNvPr>
          <p:cNvCxnSpPr>
            <a:cxnSpLocks/>
          </p:cNvCxnSpPr>
          <p:nvPr/>
        </p:nvCxnSpPr>
        <p:spPr>
          <a:xfrm flipV="1">
            <a:off x="5442511"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BFE99049-150E-4C17-9A0C-5EFBB38E8DEB}"/>
              </a:ext>
            </a:extLst>
          </p:cNvPr>
          <p:cNvCxnSpPr>
            <a:cxnSpLocks/>
          </p:cNvCxnSpPr>
          <p:nvPr/>
        </p:nvCxnSpPr>
        <p:spPr>
          <a:xfrm flipV="1">
            <a:off x="5940541"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3045BF29-1CAF-42F6-BCEC-ACAF3ABE67E3}"/>
              </a:ext>
            </a:extLst>
          </p:cNvPr>
          <p:cNvCxnSpPr>
            <a:cxnSpLocks/>
          </p:cNvCxnSpPr>
          <p:nvPr/>
        </p:nvCxnSpPr>
        <p:spPr>
          <a:xfrm flipV="1">
            <a:off x="6189555" y="2147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4D190072-DF9E-4023-B96B-88CC2E1C3B93}"/>
              </a:ext>
            </a:extLst>
          </p:cNvPr>
          <p:cNvSpPr txBox="1"/>
          <p:nvPr/>
        </p:nvSpPr>
        <p:spPr>
          <a:xfrm>
            <a:off x="4144515" y="1268066"/>
            <a:ext cx="2097960" cy="461665"/>
          </a:xfrm>
          <a:prstGeom prst="rect">
            <a:avLst/>
          </a:prstGeom>
          <a:noFill/>
        </p:spPr>
        <p:txBody>
          <a:bodyPr wrap="square" rtlCol="0">
            <a:spAutoFit/>
          </a:bodyPr>
          <a:lstStyle/>
          <a:p>
            <a:r>
              <a:rPr lang="en-US" altLang="zh-TW" sz="2400" dirty="0"/>
              <a:t>vocabulary size</a:t>
            </a:r>
            <a:endParaRPr lang="zh-TW" altLang="en-US" sz="2400" dirty="0"/>
          </a:p>
        </p:txBody>
      </p:sp>
      <p:sp>
        <p:nvSpPr>
          <p:cNvPr id="43" name="右大括弧 42">
            <a:extLst>
              <a:ext uri="{FF2B5EF4-FFF2-40B4-BE49-F238E27FC236}">
                <a16:creationId xmlns:a16="http://schemas.microsoft.com/office/drawing/2014/main" id="{D30C4928-AE77-4246-B992-EABF74CF1AF5}"/>
              </a:ext>
            </a:extLst>
          </p:cNvPr>
          <p:cNvSpPr/>
          <p:nvPr/>
        </p:nvSpPr>
        <p:spPr>
          <a:xfrm rot="16200000">
            <a:off x="4992383" y="928465"/>
            <a:ext cx="382975" cy="2153525"/>
          </a:xfrm>
          <a:prstGeom prst="rightBrace">
            <a:avLst>
              <a:gd name="adj1" fmla="val 20460"/>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4" name="Rectangle 43">
            <a:extLst>
              <a:ext uri="{FF2B5EF4-FFF2-40B4-BE49-F238E27FC236}">
                <a16:creationId xmlns:a16="http://schemas.microsoft.com/office/drawing/2014/main" id="{05384FAD-E6F1-B749-9EB3-FB9E682B3120}"/>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45" name="Slide Number Placeholder 3">
            <a:extLst>
              <a:ext uri="{FF2B5EF4-FFF2-40B4-BE49-F238E27FC236}">
                <a16:creationId xmlns:a16="http://schemas.microsoft.com/office/drawing/2014/main" id="{D5B33803-FE0E-F242-AE4D-2A6B5DA3BB1E}"/>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58</a:t>
            </a:fld>
            <a:endParaRPr lang="de-DE"/>
          </a:p>
        </p:txBody>
      </p:sp>
    </p:spTree>
    <p:extLst>
      <p:ext uri="{BB962C8B-B14F-4D97-AF65-F5344CB8AC3E}">
        <p14:creationId xmlns:p14="http://schemas.microsoft.com/office/powerpoint/2010/main" val="1241865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5235E1AE-E189-47AE-B913-42EBEF800A0C}"/>
              </a:ext>
            </a:extLst>
          </p:cNvPr>
          <p:cNvSpPr/>
          <p:nvPr/>
        </p:nvSpPr>
        <p:spPr>
          <a:xfrm>
            <a:off x="1053942" y="4338657"/>
            <a:ext cx="763028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D1A109FA-15AA-466B-A622-EB1D537D27EF}"/>
              </a:ext>
            </a:extLst>
          </p:cNvPr>
          <p:cNvGrpSpPr/>
          <p:nvPr/>
        </p:nvGrpSpPr>
        <p:grpSpPr>
          <a:xfrm>
            <a:off x="942781" y="5538479"/>
            <a:ext cx="1111321" cy="797614"/>
            <a:chOff x="1212077" y="5255291"/>
            <a:chExt cx="1111321" cy="797614"/>
          </a:xfrm>
        </p:grpSpPr>
        <p:sp>
          <p:nvSpPr>
            <p:cNvPr id="6" name="文字方塊 5">
              <a:extLst>
                <a:ext uri="{FF2B5EF4-FFF2-40B4-BE49-F238E27FC236}">
                  <a16:creationId xmlns:a16="http://schemas.microsoft.com/office/drawing/2014/main" id="{B02A9DA7-42C8-4728-97C7-7B9959ED093D}"/>
                </a:ext>
              </a:extLst>
            </p:cNvPr>
            <p:cNvSpPr txBox="1"/>
            <p:nvPr/>
          </p:nvSpPr>
          <p:spPr>
            <a:xfrm>
              <a:off x="1212077"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BA511B26-2E18-420D-9FF7-7580722C89D9}"/>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群組 7">
            <a:extLst>
              <a:ext uri="{FF2B5EF4-FFF2-40B4-BE49-F238E27FC236}">
                <a16:creationId xmlns:a16="http://schemas.microsoft.com/office/drawing/2014/main" id="{44E97FA8-4882-4C0A-AC01-2C8A82CA5023}"/>
              </a:ext>
            </a:extLst>
          </p:cNvPr>
          <p:cNvGrpSpPr/>
          <p:nvPr/>
        </p:nvGrpSpPr>
        <p:grpSpPr>
          <a:xfrm>
            <a:off x="2031854" y="5538479"/>
            <a:ext cx="1111321" cy="797614"/>
            <a:chOff x="2272598" y="5255291"/>
            <a:chExt cx="1111321" cy="797614"/>
          </a:xfrm>
        </p:grpSpPr>
        <p:sp>
          <p:nvSpPr>
            <p:cNvPr id="9" name="文字方塊 8">
              <a:extLst>
                <a:ext uri="{FF2B5EF4-FFF2-40B4-BE49-F238E27FC236}">
                  <a16:creationId xmlns:a16="http://schemas.microsoft.com/office/drawing/2014/main" id="{DAC6E8BF-F9C1-45DC-851C-0E224D3843DA}"/>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醒醒</a:t>
              </a:r>
            </a:p>
          </p:txBody>
        </p:sp>
        <p:cxnSp>
          <p:nvCxnSpPr>
            <p:cNvPr id="10" name="直線單箭頭接點 9">
              <a:extLst>
                <a:ext uri="{FF2B5EF4-FFF2-40B4-BE49-F238E27FC236}">
                  <a16:creationId xmlns:a16="http://schemas.microsoft.com/office/drawing/2014/main" id="{5030E44D-E8AE-4606-B71B-3D7400B1FCC2}"/>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群組 10">
            <a:extLst>
              <a:ext uri="{FF2B5EF4-FFF2-40B4-BE49-F238E27FC236}">
                <a16:creationId xmlns:a16="http://schemas.microsoft.com/office/drawing/2014/main" id="{C37A26BD-17C1-4864-9FF7-AD8F4CE3BD2E}"/>
              </a:ext>
            </a:extLst>
          </p:cNvPr>
          <p:cNvGrpSpPr/>
          <p:nvPr/>
        </p:nvGrpSpPr>
        <p:grpSpPr>
          <a:xfrm>
            <a:off x="3120927" y="5538479"/>
            <a:ext cx="1111321" cy="797614"/>
            <a:chOff x="3332247" y="5255291"/>
            <a:chExt cx="1111321" cy="797614"/>
          </a:xfrm>
        </p:grpSpPr>
        <p:sp>
          <p:nvSpPr>
            <p:cNvPr id="12" name="文字方塊 11">
              <a:extLst>
                <a:ext uri="{FF2B5EF4-FFF2-40B4-BE49-F238E27FC236}">
                  <a16:creationId xmlns:a16="http://schemas.microsoft.com/office/drawing/2014/main" id="{1543F08D-D118-4243-B5A4-C2D3BDDA6B8A}"/>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吧</a:t>
              </a:r>
            </a:p>
          </p:txBody>
        </p:sp>
        <p:cxnSp>
          <p:nvCxnSpPr>
            <p:cNvPr id="13" name="直線單箭頭接點 12">
              <a:extLst>
                <a:ext uri="{FF2B5EF4-FFF2-40B4-BE49-F238E27FC236}">
                  <a16:creationId xmlns:a16="http://schemas.microsoft.com/office/drawing/2014/main" id="{37056EA2-61C9-4EF3-A0B4-19F2A1399667}"/>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C8A1A4FD-694D-41FE-A896-9864FDAEE626}"/>
              </a:ext>
            </a:extLst>
          </p:cNvPr>
          <p:cNvGrpSpPr/>
          <p:nvPr/>
        </p:nvGrpSpPr>
        <p:grpSpPr>
          <a:xfrm>
            <a:off x="4210000" y="5538479"/>
            <a:ext cx="1111321" cy="797614"/>
            <a:chOff x="4324279" y="5255291"/>
            <a:chExt cx="1111321" cy="797614"/>
          </a:xfrm>
        </p:grpSpPr>
        <p:sp>
          <p:nvSpPr>
            <p:cNvPr id="15" name="文字方塊 14">
              <a:extLst>
                <a:ext uri="{FF2B5EF4-FFF2-40B4-BE49-F238E27FC236}">
                  <a16:creationId xmlns:a16="http://schemas.microsoft.com/office/drawing/2014/main" id="{EBB73A9F-1EC7-40B3-867C-1A9533D17346}"/>
                </a:ext>
              </a:extLst>
            </p:cNvPr>
            <p:cNvSpPr txBox="1"/>
            <p:nvPr/>
          </p:nvSpPr>
          <p:spPr>
            <a:xfrm>
              <a:off x="4324279"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[SEP]</a:t>
              </a:r>
              <a:endParaRPr lang="zh-TW" altLang="en-US" sz="2400" dirty="0">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78429148-5B7D-4C4A-A504-C32693315E47}"/>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B82B9C6A-8B77-4DEE-9335-9B9E18A73FDB}"/>
              </a:ext>
            </a:extLst>
          </p:cNvPr>
          <p:cNvSpPr/>
          <p:nvPr/>
        </p:nvSpPr>
        <p:spPr>
          <a:xfrm>
            <a:off x="292046" y="229651"/>
            <a:ext cx="8672567" cy="523220"/>
          </a:xfrm>
          <a:prstGeom prst="rect">
            <a:avLst/>
          </a:prstGeom>
        </p:spPr>
        <p:txBody>
          <a:bodyPr wrap="none">
            <a:spAutoFit/>
          </a:bodyPr>
          <a:lstStyle/>
          <a:p>
            <a:r>
              <a:rPr lang="en-US" altLang="zh-TW" sz="2800" dirty="0"/>
              <a:t>Training of BERT – Approach 2: Next Sentence Prediction </a:t>
            </a:r>
          </a:p>
        </p:txBody>
      </p:sp>
      <p:grpSp>
        <p:nvGrpSpPr>
          <p:cNvPr id="51" name="群組 50">
            <a:extLst>
              <a:ext uri="{FF2B5EF4-FFF2-40B4-BE49-F238E27FC236}">
                <a16:creationId xmlns:a16="http://schemas.microsoft.com/office/drawing/2014/main" id="{FC66B4CA-9E42-4F6D-968A-06BE0CBD0649}"/>
              </a:ext>
            </a:extLst>
          </p:cNvPr>
          <p:cNvGrpSpPr/>
          <p:nvPr/>
        </p:nvGrpSpPr>
        <p:grpSpPr>
          <a:xfrm>
            <a:off x="5299073" y="5538479"/>
            <a:ext cx="1111321" cy="797614"/>
            <a:chOff x="1212077" y="5255291"/>
            <a:chExt cx="1111321" cy="797614"/>
          </a:xfrm>
        </p:grpSpPr>
        <p:sp>
          <p:nvSpPr>
            <p:cNvPr id="52" name="文字方塊 51">
              <a:extLst>
                <a:ext uri="{FF2B5EF4-FFF2-40B4-BE49-F238E27FC236}">
                  <a16:creationId xmlns:a16="http://schemas.microsoft.com/office/drawing/2014/main" id="{85717B07-E083-4CA8-8994-8D6FEAD007C4}"/>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你</a:t>
              </a:r>
            </a:p>
          </p:txBody>
        </p:sp>
        <p:cxnSp>
          <p:nvCxnSpPr>
            <p:cNvPr id="53" name="直線單箭頭接點 52">
              <a:extLst>
                <a:ext uri="{FF2B5EF4-FFF2-40B4-BE49-F238E27FC236}">
                  <a16:creationId xmlns:a16="http://schemas.microsoft.com/office/drawing/2014/main" id="{C0603831-783D-458A-BE28-4689B2F25B5F}"/>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群組 53">
            <a:extLst>
              <a:ext uri="{FF2B5EF4-FFF2-40B4-BE49-F238E27FC236}">
                <a16:creationId xmlns:a16="http://schemas.microsoft.com/office/drawing/2014/main" id="{4A45A99D-EBA5-4E88-8040-17AC29C25BEB}"/>
              </a:ext>
            </a:extLst>
          </p:cNvPr>
          <p:cNvGrpSpPr/>
          <p:nvPr/>
        </p:nvGrpSpPr>
        <p:grpSpPr>
          <a:xfrm>
            <a:off x="6388146" y="5538479"/>
            <a:ext cx="1111321" cy="797614"/>
            <a:chOff x="2272598" y="5255291"/>
            <a:chExt cx="1111321" cy="797614"/>
          </a:xfrm>
        </p:grpSpPr>
        <p:sp>
          <p:nvSpPr>
            <p:cNvPr id="55" name="文字方塊 54">
              <a:extLst>
                <a:ext uri="{FF2B5EF4-FFF2-40B4-BE49-F238E27FC236}">
                  <a16:creationId xmlns:a16="http://schemas.microsoft.com/office/drawing/2014/main" id="{001E5D9A-DE5F-4065-9EB1-76B80465F3EC}"/>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沒有</a:t>
              </a:r>
            </a:p>
          </p:txBody>
        </p:sp>
        <p:cxnSp>
          <p:nvCxnSpPr>
            <p:cNvPr id="56" name="直線單箭頭接點 55">
              <a:extLst>
                <a:ext uri="{FF2B5EF4-FFF2-40B4-BE49-F238E27FC236}">
                  <a16:creationId xmlns:a16="http://schemas.microsoft.com/office/drawing/2014/main" id="{C486C925-91F9-4275-8B8C-A07588874A96}"/>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群組 56">
            <a:extLst>
              <a:ext uri="{FF2B5EF4-FFF2-40B4-BE49-F238E27FC236}">
                <a16:creationId xmlns:a16="http://schemas.microsoft.com/office/drawing/2014/main" id="{1D11FF69-1DE5-4B1A-949C-18D755668DCD}"/>
              </a:ext>
            </a:extLst>
          </p:cNvPr>
          <p:cNvGrpSpPr/>
          <p:nvPr/>
        </p:nvGrpSpPr>
        <p:grpSpPr>
          <a:xfrm>
            <a:off x="7477217" y="5538479"/>
            <a:ext cx="1111321" cy="797614"/>
            <a:chOff x="3332247" y="5255291"/>
            <a:chExt cx="1111321" cy="797614"/>
          </a:xfrm>
        </p:grpSpPr>
        <p:sp>
          <p:nvSpPr>
            <p:cNvPr id="58" name="文字方塊 57">
              <a:extLst>
                <a:ext uri="{FF2B5EF4-FFF2-40B4-BE49-F238E27FC236}">
                  <a16:creationId xmlns:a16="http://schemas.microsoft.com/office/drawing/2014/main" id="{B183C05E-1AA1-4E70-BE00-00D2AD03996F}"/>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妹妹</a:t>
              </a:r>
            </a:p>
          </p:txBody>
        </p:sp>
        <p:cxnSp>
          <p:nvCxnSpPr>
            <p:cNvPr id="59" name="直線單箭頭接點 58">
              <a:extLst>
                <a:ext uri="{FF2B5EF4-FFF2-40B4-BE49-F238E27FC236}">
                  <a16:creationId xmlns:a16="http://schemas.microsoft.com/office/drawing/2014/main" id="{97033559-5B1F-407B-9451-C57DA29954D3}"/>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矩形: 圓角 64">
            <a:extLst>
              <a:ext uri="{FF2B5EF4-FFF2-40B4-BE49-F238E27FC236}">
                <a16:creationId xmlns:a16="http://schemas.microsoft.com/office/drawing/2014/main" id="{A56DD854-F344-42D2-977C-769BCDF458BA}"/>
              </a:ext>
            </a:extLst>
          </p:cNvPr>
          <p:cNvSpPr/>
          <p:nvPr/>
        </p:nvSpPr>
        <p:spPr>
          <a:xfrm>
            <a:off x="520598" y="2066818"/>
            <a:ext cx="1908534" cy="779160"/>
          </a:xfrm>
          <a:prstGeom prst="roundRect">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Linear Binary</a:t>
            </a:r>
          </a:p>
          <a:p>
            <a:pPr algn="ctr"/>
            <a:r>
              <a:rPr lang="en-US" altLang="zh-TW" sz="2400" dirty="0"/>
              <a:t>Classifier</a:t>
            </a:r>
          </a:p>
        </p:txBody>
      </p:sp>
      <p:grpSp>
        <p:nvGrpSpPr>
          <p:cNvPr id="82" name="群組 81">
            <a:extLst>
              <a:ext uri="{FF2B5EF4-FFF2-40B4-BE49-F238E27FC236}">
                <a16:creationId xmlns:a16="http://schemas.microsoft.com/office/drawing/2014/main" id="{E9B514DB-C0C4-4659-A4A7-01697D397D31}"/>
              </a:ext>
            </a:extLst>
          </p:cNvPr>
          <p:cNvGrpSpPr/>
          <p:nvPr/>
        </p:nvGrpSpPr>
        <p:grpSpPr>
          <a:xfrm>
            <a:off x="1363451" y="3187846"/>
            <a:ext cx="195209" cy="1150811"/>
            <a:chOff x="1363451" y="3187846"/>
            <a:chExt cx="195209" cy="1150811"/>
          </a:xfrm>
        </p:grpSpPr>
        <p:cxnSp>
          <p:nvCxnSpPr>
            <p:cNvPr id="63" name="直線單箭頭接點 62">
              <a:extLst>
                <a:ext uri="{FF2B5EF4-FFF2-40B4-BE49-F238E27FC236}">
                  <a16:creationId xmlns:a16="http://schemas.microsoft.com/office/drawing/2014/main" id="{A538D4BD-1600-48C2-9A76-2BF64A33E67E}"/>
                </a:ext>
              </a:extLst>
            </p:cNvPr>
            <p:cNvCxnSpPr>
              <a:cxnSpLocks/>
            </p:cNvCxnSpPr>
            <p:nvPr/>
          </p:nvCxnSpPr>
          <p:spPr>
            <a:xfrm flipV="1">
              <a:off x="1474865"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1DE36F08-7FA6-45C6-86C8-7C5906910C61}"/>
                </a:ext>
              </a:extLst>
            </p:cNvPr>
            <p:cNvSpPr/>
            <p:nvPr/>
          </p:nvSpPr>
          <p:spPr>
            <a:xfrm rot="5400000">
              <a:off x="1080912"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cxnSp>
        <p:nvCxnSpPr>
          <p:cNvPr id="67" name="直線單箭頭接點 66">
            <a:extLst>
              <a:ext uri="{FF2B5EF4-FFF2-40B4-BE49-F238E27FC236}">
                <a16:creationId xmlns:a16="http://schemas.microsoft.com/office/drawing/2014/main" id="{13D1788E-6223-404C-B626-7CA15243BEA9}"/>
              </a:ext>
            </a:extLst>
          </p:cNvPr>
          <p:cNvCxnSpPr>
            <a:cxnSpLocks/>
          </p:cNvCxnSpPr>
          <p:nvPr/>
        </p:nvCxnSpPr>
        <p:spPr>
          <a:xfrm flipV="1">
            <a:off x="1474865" y="171530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D072740-3493-40DD-84E4-8D0FD93BFCAE}"/>
              </a:ext>
            </a:extLst>
          </p:cNvPr>
          <p:cNvCxnSpPr>
            <a:cxnSpLocks/>
          </p:cNvCxnSpPr>
          <p:nvPr/>
        </p:nvCxnSpPr>
        <p:spPr>
          <a:xfrm flipV="1">
            <a:off x="1474865" y="284597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DD76E9B4-5A6C-40E2-A8A6-66C2008CB3A6}"/>
              </a:ext>
            </a:extLst>
          </p:cNvPr>
          <p:cNvSpPr/>
          <p:nvPr/>
        </p:nvSpPr>
        <p:spPr>
          <a:xfrm>
            <a:off x="1177636" y="1263285"/>
            <a:ext cx="594458" cy="461665"/>
          </a:xfrm>
          <a:prstGeom prst="rect">
            <a:avLst/>
          </a:prstGeom>
        </p:spPr>
        <p:txBody>
          <a:bodyPr wrap="none">
            <a:spAutoFit/>
          </a:bodyPr>
          <a:lstStyle/>
          <a:p>
            <a:r>
              <a:rPr lang="en-US" altLang="zh-TW" sz="2400" dirty="0"/>
              <a:t>yes</a:t>
            </a:r>
            <a:endParaRPr lang="zh-TW" altLang="en-US" sz="2400" dirty="0"/>
          </a:p>
        </p:txBody>
      </p:sp>
      <p:grpSp>
        <p:nvGrpSpPr>
          <p:cNvPr id="83" name="群組 82">
            <a:extLst>
              <a:ext uri="{FF2B5EF4-FFF2-40B4-BE49-F238E27FC236}">
                <a16:creationId xmlns:a16="http://schemas.microsoft.com/office/drawing/2014/main" id="{292D58A4-0AFD-4C7F-8E0D-5C8F52AECE6A}"/>
              </a:ext>
            </a:extLst>
          </p:cNvPr>
          <p:cNvGrpSpPr/>
          <p:nvPr/>
        </p:nvGrpSpPr>
        <p:grpSpPr>
          <a:xfrm>
            <a:off x="2449201" y="3196164"/>
            <a:ext cx="195209" cy="1150811"/>
            <a:chOff x="2431477" y="3196164"/>
            <a:chExt cx="195209" cy="1150811"/>
          </a:xfrm>
        </p:grpSpPr>
        <p:cxnSp>
          <p:nvCxnSpPr>
            <p:cNvPr id="70" name="直線單箭頭接點 69">
              <a:extLst>
                <a:ext uri="{FF2B5EF4-FFF2-40B4-BE49-F238E27FC236}">
                  <a16:creationId xmlns:a16="http://schemas.microsoft.com/office/drawing/2014/main" id="{552E6CF5-6E14-4B8A-816D-92B21B895839}"/>
                </a:ext>
              </a:extLst>
            </p:cNvPr>
            <p:cNvCxnSpPr>
              <a:cxnSpLocks/>
            </p:cNvCxnSpPr>
            <p:nvPr/>
          </p:nvCxnSpPr>
          <p:spPr>
            <a:xfrm flipV="1">
              <a:off x="254289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FD371D0A-B470-4F92-A992-393E25EA03B1}"/>
                </a:ext>
              </a:extLst>
            </p:cNvPr>
            <p:cNvSpPr/>
            <p:nvPr/>
          </p:nvSpPr>
          <p:spPr>
            <a:xfrm rot="5400000">
              <a:off x="214893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5F05E6AA-1CF7-45F1-9682-4BEFD49583CA}"/>
              </a:ext>
            </a:extLst>
          </p:cNvPr>
          <p:cNvGrpSpPr/>
          <p:nvPr/>
        </p:nvGrpSpPr>
        <p:grpSpPr>
          <a:xfrm>
            <a:off x="3534951" y="3181484"/>
            <a:ext cx="195209" cy="1150811"/>
            <a:chOff x="3452062" y="3181484"/>
            <a:chExt cx="195209" cy="1150811"/>
          </a:xfrm>
        </p:grpSpPr>
        <p:cxnSp>
          <p:nvCxnSpPr>
            <p:cNvPr id="72" name="直線單箭頭接點 71">
              <a:extLst>
                <a:ext uri="{FF2B5EF4-FFF2-40B4-BE49-F238E27FC236}">
                  <a16:creationId xmlns:a16="http://schemas.microsoft.com/office/drawing/2014/main" id="{E01681C3-8631-41A5-8FF5-BBE03FD463E5}"/>
                </a:ext>
              </a:extLst>
            </p:cNvPr>
            <p:cNvCxnSpPr>
              <a:cxnSpLocks/>
            </p:cNvCxnSpPr>
            <p:nvPr/>
          </p:nvCxnSpPr>
          <p:spPr>
            <a:xfrm flipV="1">
              <a:off x="3563476"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矩形 72">
              <a:extLst>
                <a:ext uri="{FF2B5EF4-FFF2-40B4-BE49-F238E27FC236}">
                  <a16:creationId xmlns:a16="http://schemas.microsoft.com/office/drawing/2014/main" id="{D7ECFA6A-16DD-4CC4-98DB-EEC2BC0C3A13}"/>
                </a:ext>
              </a:extLst>
            </p:cNvPr>
            <p:cNvSpPr/>
            <p:nvPr/>
          </p:nvSpPr>
          <p:spPr>
            <a:xfrm rot="5400000">
              <a:off x="3169523"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5" name="群組 84">
            <a:extLst>
              <a:ext uri="{FF2B5EF4-FFF2-40B4-BE49-F238E27FC236}">
                <a16:creationId xmlns:a16="http://schemas.microsoft.com/office/drawing/2014/main" id="{BFA584E7-FB8F-4D58-9A76-C30EE6EC26A7}"/>
              </a:ext>
            </a:extLst>
          </p:cNvPr>
          <p:cNvGrpSpPr/>
          <p:nvPr/>
        </p:nvGrpSpPr>
        <p:grpSpPr>
          <a:xfrm>
            <a:off x="4620701" y="3196164"/>
            <a:ext cx="195209" cy="1150811"/>
            <a:chOff x="4499447" y="3196164"/>
            <a:chExt cx="195209" cy="1150811"/>
          </a:xfrm>
        </p:grpSpPr>
        <p:cxnSp>
          <p:nvCxnSpPr>
            <p:cNvPr id="74" name="直線單箭頭接點 73">
              <a:extLst>
                <a:ext uri="{FF2B5EF4-FFF2-40B4-BE49-F238E27FC236}">
                  <a16:creationId xmlns:a16="http://schemas.microsoft.com/office/drawing/2014/main" id="{53F2FA03-A2F7-478E-B7CC-E000150CA91A}"/>
                </a:ext>
              </a:extLst>
            </p:cNvPr>
            <p:cNvCxnSpPr>
              <a:cxnSpLocks/>
            </p:cNvCxnSpPr>
            <p:nvPr/>
          </p:nvCxnSpPr>
          <p:spPr>
            <a:xfrm flipV="1">
              <a:off x="461086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19C6F3F5-D549-4282-AD24-5B4FDDAFFA48}"/>
                </a:ext>
              </a:extLst>
            </p:cNvPr>
            <p:cNvSpPr/>
            <p:nvPr/>
          </p:nvSpPr>
          <p:spPr>
            <a:xfrm rot="5400000">
              <a:off x="421690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6" name="群組 85">
            <a:extLst>
              <a:ext uri="{FF2B5EF4-FFF2-40B4-BE49-F238E27FC236}">
                <a16:creationId xmlns:a16="http://schemas.microsoft.com/office/drawing/2014/main" id="{8565CD97-4D0E-4449-A50D-E1861E426D8A}"/>
              </a:ext>
            </a:extLst>
          </p:cNvPr>
          <p:cNvGrpSpPr/>
          <p:nvPr/>
        </p:nvGrpSpPr>
        <p:grpSpPr>
          <a:xfrm>
            <a:off x="5706451" y="3175099"/>
            <a:ext cx="195209" cy="1150811"/>
            <a:chOff x="5769519" y="3175099"/>
            <a:chExt cx="195209" cy="1150811"/>
          </a:xfrm>
        </p:grpSpPr>
        <p:cxnSp>
          <p:nvCxnSpPr>
            <p:cNvPr id="76" name="直線單箭頭接點 75">
              <a:extLst>
                <a:ext uri="{FF2B5EF4-FFF2-40B4-BE49-F238E27FC236}">
                  <a16:creationId xmlns:a16="http://schemas.microsoft.com/office/drawing/2014/main" id="{B01F0C49-B699-4B0B-A121-E245EAF56BF9}"/>
                </a:ext>
              </a:extLst>
            </p:cNvPr>
            <p:cNvCxnSpPr>
              <a:cxnSpLocks/>
            </p:cNvCxnSpPr>
            <p:nvPr/>
          </p:nvCxnSpPr>
          <p:spPr>
            <a:xfrm flipV="1">
              <a:off x="5880933" y="397439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EFA95DCB-CAC8-4451-8768-5979CE26A8E6}"/>
                </a:ext>
              </a:extLst>
            </p:cNvPr>
            <p:cNvSpPr/>
            <p:nvPr/>
          </p:nvSpPr>
          <p:spPr>
            <a:xfrm rot="5400000">
              <a:off x="5486980" y="345763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7" name="群組 86">
            <a:extLst>
              <a:ext uri="{FF2B5EF4-FFF2-40B4-BE49-F238E27FC236}">
                <a16:creationId xmlns:a16="http://schemas.microsoft.com/office/drawing/2014/main" id="{629EBCE1-32C2-478A-8D7C-1713CA12A315}"/>
              </a:ext>
            </a:extLst>
          </p:cNvPr>
          <p:cNvGrpSpPr/>
          <p:nvPr/>
        </p:nvGrpSpPr>
        <p:grpSpPr>
          <a:xfrm>
            <a:off x="6792201" y="3181484"/>
            <a:ext cx="195209" cy="1150811"/>
            <a:chOff x="6823734" y="3181484"/>
            <a:chExt cx="195209" cy="1150811"/>
          </a:xfrm>
        </p:grpSpPr>
        <p:cxnSp>
          <p:nvCxnSpPr>
            <p:cNvPr id="78" name="直線單箭頭接點 77">
              <a:extLst>
                <a:ext uri="{FF2B5EF4-FFF2-40B4-BE49-F238E27FC236}">
                  <a16:creationId xmlns:a16="http://schemas.microsoft.com/office/drawing/2014/main" id="{C21344A5-94A5-4DA7-896B-F22324A4B3A9}"/>
                </a:ext>
              </a:extLst>
            </p:cNvPr>
            <p:cNvCxnSpPr>
              <a:cxnSpLocks/>
            </p:cNvCxnSpPr>
            <p:nvPr/>
          </p:nvCxnSpPr>
          <p:spPr>
            <a:xfrm flipV="1">
              <a:off x="6935148"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id="{81C20650-E6A1-48DE-B583-B3C736A6FCF2}"/>
                </a:ext>
              </a:extLst>
            </p:cNvPr>
            <p:cNvSpPr/>
            <p:nvPr/>
          </p:nvSpPr>
          <p:spPr>
            <a:xfrm rot="5400000">
              <a:off x="6541195"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90" name="群組 89">
            <a:extLst>
              <a:ext uri="{FF2B5EF4-FFF2-40B4-BE49-F238E27FC236}">
                <a16:creationId xmlns:a16="http://schemas.microsoft.com/office/drawing/2014/main" id="{18337BD7-B7EB-4C01-9BEE-5FF3E26F75C1}"/>
              </a:ext>
            </a:extLst>
          </p:cNvPr>
          <p:cNvGrpSpPr/>
          <p:nvPr/>
        </p:nvGrpSpPr>
        <p:grpSpPr>
          <a:xfrm>
            <a:off x="7877949" y="3187846"/>
            <a:ext cx="195209" cy="1150811"/>
            <a:chOff x="7877949" y="3187846"/>
            <a:chExt cx="195209" cy="1150811"/>
          </a:xfrm>
        </p:grpSpPr>
        <p:cxnSp>
          <p:nvCxnSpPr>
            <p:cNvPr id="80" name="直線單箭頭接點 79">
              <a:extLst>
                <a:ext uri="{FF2B5EF4-FFF2-40B4-BE49-F238E27FC236}">
                  <a16:creationId xmlns:a16="http://schemas.microsoft.com/office/drawing/2014/main" id="{9188690D-120B-437C-88E9-3A423877A39E}"/>
                </a:ext>
              </a:extLst>
            </p:cNvPr>
            <p:cNvCxnSpPr>
              <a:cxnSpLocks/>
            </p:cNvCxnSpPr>
            <p:nvPr/>
          </p:nvCxnSpPr>
          <p:spPr>
            <a:xfrm flipV="1">
              <a:off x="7989363"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a16="http://schemas.microsoft.com/office/drawing/2014/main" id="{603F9737-1BFA-4D59-B8F0-2A31C4EAD342}"/>
                </a:ext>
              </a:extLst>
            </p:cNvPr>
            <p:cNvSpPr/>
            <p:nvPr/>
          </p:nvSpPr>
          <p:spPr>
            <a:xfrm rot="5400000">
              <a:off x="7595410"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
        <p:nvSpPr>
          <p:cNvPr id="91" name="文字方塊 90">
            <a:extLst>
              <a:ext uri="{FF2B5EF4-FFF2-40B4-BE49-F238E27FC236}">
                <a16:creationId xmlns:a16="http://schemas.microsoft.com/office/drawing/2014/main" id="{81B3D785-B221-4A5D-BE9F-4F07D21AE568}"/>
              </a:ext>
            </a:extLst>
          </p:cNvPr>
          <p:cNvSpPr txBox="1"/>
          <p:nvPr/>
        </p:nvSpPr>
        <p:spPr>
          <a:xfrm>
            <a:off x="2852553" y="1206161"/>
            <a:ext cx="5080745" cy="830997"/>
          </a:xfrm>
          <a:prstGeom prst="rect">
            <a:avLst/>
          </a:prstGeom>
          <a:noFill/>
        </p:spPr>
        <p:txBody>
          <a:bodyPr wrap="square" rtlCol="0">
            <a:spAutoFit/>
          </a:bodyPr>
          <a:lstStyle/>
          <a:p>
            <a:r>
              <a:rPr lang="en-US" altLang="zh-TW" sz="2400" dirty="0">
                <a:ea typeface="微軟正黑體" panose="020B0604030504040204" pitchFamily="34" charset="-120"/>
              </a:rPr>
              <a:t>[CLS]: the position that outputs classification results </a:t>
            </a:r>
            <a:endParaRPr lang="zh-TW" altLang="en-US" sz="2400" dirty="0">
              <a:ea typeface="微軟正黑體" panose="020B0604030504040204" pitchFamily="34" charset="-120"/>
            </a:endParaRPr>
          </a:p>
        </p:txBody>
      </p:sp>
      <p:sp>
        <p:nvSpPr>
          <p:cNvPr id="92" name="文字方塊 91">
            <a:extLst>
              <a:ext uri="{FF2B5EF4-FFF2-40B4-BE49-F238E27FC236}">
                <a16:creationId xmlns:a16="http://schemas.microsoft.com/office/drawing/2014/main" id="{02FF181B-88A3-4990-A7C3-CF5BBD59A8F9}"/>
              </a:ext>
            </a:extLst>
          </p:cNvPr>
          <p:cNvSpPr txBox="1"/>
          <p:nvPr/>
        </p:nvSpPr>
        <p:spPr>
          <a:xfrm>
            <a:off x="2856634" y="1972379"/>
            <a:ext cx="5080745" cy="461665"/>
          </a:xfrm>
          <a:prstGeom prst="rect">
            <a:avLst/>
          </a:prstGeom>
          <a:noFill/>
        </p:spPr>
        <p:txBody>
          <a:bodyPr wrap="square" rtlCol="0">
            <a:spAutoFit/>
          </a:bodyPr>
          <a:lstStyle/>
          <a:p>
            <a:r>
              <a:rPr lang="en-US" altLang="zh-TW" sz="2400" dirty="0">
                <a:ea typeface="微軟正黑體" panose="020B0604030504040204" pitchFamily="34" charset="-120"/>
              </a:rPr>
              <a:t>[SEP]: the boundary of two sentences</a:t>
            </a:r>
            <a:endParaRPr lang="zh-TW" altLang="en-US" sz="2400" dirty="0">
              <a:ea typeface="微軟正黑體" panose="020B0604030504040204" pitchFamily="34" charset="-120"/>
            </a:endParaRPr>
          </a:p>
        </p:txBody>
      </p:sp>
      <p:sp>
        <p:nvSpPr>
          <p:cNvPr id="93" name="文字方塊 92">
            <a:extLst>
              <a:ext uri="{FF2B5EF4-FFF2-40B4-BE49-F238E27FC236}">
                <a16:creationId xmlns:a16="http://schemas.microsoft.com/office/drawing/2014/main" id="{D7069B0D-1E07-4729-B300-F15930913C38}"/>
              </a:ext>
            </a:extLst>
          </p:cNvPr>
          <p:cNvSpPr txBox="1"/>
          <p:nvPr/>
        </p:nvSpPr>
        <p:spPr>
          <a:xfrm>
            <a:off x="2882402" y="2425987"/>
            <a:ext cx="6038515" cy="461665"/>
          </a:xfrm>
          <a:prstGeom prst="rect">
            <a:avLst/>
          </a:prstGeom>
          <a:noFill/>
        </p:spPr>
        <p:txBody>
          <a:bodyPr wrap="square" rtlCol="0">
            <a:spAutoFit/>
          </a:bodyPr>
          <a:lstStyle/>
          <a:p>
            <a:r>
              <a:rPr lang="en-US" altLang="zh-TW" sz="2400" dirty="0">
                <a:ea typeface="微軟正黑體" panose="020B0604030504040204" pitchFamily="34" charset="-120"/>
              </a:rPr>
              <a:t>Approaches 1 and 2 are used at the same time.</a:t>
            </a:r>
            <a:endParaRPr lang="zh-TW" altLang="en-US" sz="2400" dirty="0">
              <a:ea typeface="微軟正黑體" panose="020B0604030504040204" pitchFamily="34" charset="-120"/>
            </a:endParaRPr>
          </a:p>
        </p:txBody>
      </p:sp>
      <p:sp>
        <p:nvSpPr>
          <p:cNvPr id="60" name="Rectangle 59">
            <a:extLst>
              <a:ext uri="{FF2B5EF4-FFF2-40B4-BE49-F238E27FC236}">
                <a16:creationId xmlns:a16="http://schemas.microsoft.com/office/drawing/2014/main" id="{B6DA9E03-4E02-F449-A8C8-E64D74785CD7}"/>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61" name="Slide Number Placeholder 3">
            <a:extLst>
              <a:ext uri="{FF2B5EF4-FFF2-40B4-BE49-F238E27FC236}">
                <a16:creationId xmlns:a16="http://schemas.microsoft.com/office/drawing/2014/main" id="{081519EA-3DA4-234C-8A01-5A0B95F48E67}"/>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59</a:t>
            </a:fld>
            <a:endParaRPr lang="de-DE"/>
          </a:p>
        </p:txBody>
      </p:sp>
      <p:sp>
        <p:nvSpPr>
          <p:cNvPr id="3" name="Rectangle 2">
            <a:extLst>
              <a:ext uri="{FF2B5EF4-FFF2-40B4-BE49-F238E27FC236}">
                <a16:creationId xmlns:a16="http://schemas.microsoft.com/office/drawing/2014/main" id="{4070CFB0-4419-DF49-84FC-417BC75D4B9C}"/>
              </a:ext>
            </a:extLst>
          </p:cNvPr>
          <p:cNvSpPr/>
          <p:nvPr/>
        </p:nvSpPr>
        <p:spPr>
          <a:xfrm>
            <a:off x="2449201" y="6286912"/>
            <a:ext cx="5750292" cy="369332"/>
          </a:xfrm>
          <a:prstGeom prst="rect">
            <a:avLst/>
          </a:prstGeom>
        </p:spPr>
        <p:txBody>
          <a:bodyPr wrap="none">
            <a:spAutoFit/>
          </a:bodyPr>
          <a:lstStyle/>
          <a:p>
            <a:r>
              <a:rPr lang="en-US" dirty="0">
                <a:solidFill>
                  <a:srgbClr val="000000"/>
                </a:solidFill>
                <a:latin typeface="Roboto"/>
              </a:rPr>
              <a:t>Wake up		    , 		you have no sister</a:t>
            </a:r>
            <a:endParaRPr lang="en-DE" dirty="0"/>
          </a:p>
        </p:txBody>
      </p:sp>
    </p:spTree>
    <p:extLst>
      <p:ext uri="{BB962C8B-B14F-4D97-AF65-F5344CB8AC3E}">
        <p14:creationId xmlns:p14="http://schemas.microsoft.com/office/powerpoint/2010/main" val="287852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sldNum" sz="quarter" idx="7"/>
          </p:nvPr>
        </p:nvSpPr>
        <p:spPr>
          <a:xfrm>
            <a:off x="8978900" y="7214727"/>
            <a:ext cx="269875" cy="234950"/>
          </a:xfrm>
          <a:prstGeom prst="rect">
            <a:avLst/>
          </a:prstGeom>
        </p:spPr>
        <p:txBody>
          <a:bodyPr vert="horz" wrap="square" lIns="0" tIns="0" rIns="0" bIns="0" rtlCol="0">
            <a:spAutoFit/>
          </a:bodyPr>
          <a:lstStyle>
            <a:defPPr>
              <a:defRPr lang="en-DE"/>
            </a:defPPr>
            <a:lvl1pPr marL="0" algn="l" defTabSz="914400" rtl="0" eaLnBrk="1" latinLnBrk="0" hangingPunct="1">
              <a:defRPr sz="1550" b="0" i="0" kern="1200">
                <a:solidFill>
                  <a:schemeClr val="tx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00"/>
              </a:lnSpc>
            </a:pPr>
            <a:fld id="{81D60167-4931-47E6-BA6A-407CBD079E47}" type="slidenum">
              <a:rPr lang="en-DE" spc="-5" smtClean="0"/>
              <a:pPr marL="38100">
                <a:lnSpc>
                  <a:spcPts val="1700"/>
                </a:lnSpc>
              </a:pPr>
              <a:t>6</a:t>
            </a:fld>
            <a:endParaRPr spc="-4" dirty="0"/>
          </a:p>
        </p:txBody>
      </p:sp>
      <p:sp>
        <p:nvSpPr>
          <p:cNvPr id="2" name="object 2"/>
          <p:cNvSpPr txBox="1">
            <a:spLocks noGrp="1"/>
          </p:cNvSpPr>
          <p:nvPr>
            <p:ph type="title"/>
          </p:nvPr>
        </p:nvSpPr>
        <p:spPr>
          <a:xfrm>
            <a:off x="395536" y="260381"/>
            <a:ext cx="4345641" cy="504323"/>
          </a:xfrm>
          <a:prstGeom prst="rect">
            <a:avLst/>
          </a:prstGeom>
        </p:spPr>
        <p:txBody>
          <a:bodyPr vert="horz" wrap="square" lIns="0" tIns="11766" rIns="0" bIns="0" numCol="1" rtlCol="0" anchor="t" anchorCtr="0" compatLnSpc="1">
            <a:prstTxWarp prst="textNoShape">
              <a:avLst/>
            </a:prstTxWarp>
            <a:spAutoFit/>
          </a:bodyPr>
          <a:lstStyle/>
          <a:p>
            <a:pPr marL="11206">
              <a:spcBef>
                <a:spcPts val="93"/>
              </a:spcBef>
            </a:pPr>
            <a:r>
              <a:rPr dirty="0"/>
              <a:t>1</a:t>
            </a:r>
            <a:r>
              <a:rPr lang="de-DE" dirty="0"/>
              <a:t>d-</a:t>
            </a:r>
            <a:r>
              <a:rPr dirty="0"/>
              <a:t>CNNs for</a:t>
            </a:r>
            <a:r>
              <a:rPr spc="-71" dirty="0"/>
              <a:t> </a:t>
            </a:r>
            <a:r>
              <a:rPr dirty="0"/>
              <a:t>text</a:t>
            </a:r>
          </a:p>
        </p:txBody>
      </p:sp>
      <p:sp>
        <p:nvSpPr>
          <p:cNvPr id="3" name="object 3"/>
          <p:cNvSpPr txBox="1"/>
          <p:nvPr/>
        </p:nvSpPr>
        <p:spPr>
          <a:xfrm>
            <a:off x="829236" y="1414743"/>
            <a:ext cx="7417734" cy="1371375"/>
          </a:xfrm>
          <a:prstGeom prst="rect">
            <a:avLst/>
          </a:prstGeom>
        </p:spPr>
        <p:txBody>
          <a:bodyPr vert="horz" wrap="square" lIns="0" tIns="14007" rIns="0" bIns="0" rtlCol="0">
            <a:spAutoFit/>
          </a:bodyPr>
          <a:lstStyle/>
          <a:p>
            <a:pPr marL="11206">
              <a:spcBef>
                <a:spcPts val="110"/>
              </a:spcBef>
            </a:pPr>
            <a:r>
              <a:rPr sz="2162" spc="-53" dirty="0">
                <a:latin typeface="Helvetica"/>
                <a:cs typeface="Helvetica"/>
              </a:rPr>
              <a:t>Text </a:t>
            </a:r>
            <a:r>
              <a:rPr sz="2162" spc="4" dirty="0">
                <a:latin typeface="Helvetica"/>
                <a:cs typeface="Helvetica"/>
              </a:rPr>
              <a:t>is </a:t>
            </a:r>
            <a:r>
              <a:rPr sz="2162" spc="9" dirty="0">
                <a:latin typeface="Helvetica"/>
                <a:cs typeface="Helvetica"/>
              </a:rPr>
              <a:t>a (variable-length) sequence of words (word</a:t>
            </a:r>
            <a:r>
              <a:rPr sz="2162" spc="31" dirty="0">
                <a:latin typeface="Helvetica"/>
                <a:cs typeface="Helvetica"/>
              </a:rPr>
              <a:t> </a:t>
            </a:r>
            <a:r>
              <a:rPr sz="2162" spc="9" dirty="0">
                <a:latin typeface="Helvetica"/>
                <a:cs typeface="Helvetica"/>
              </a:rPr>
              <a:t>vectors)</a:t>
            </a:r>
            <a:endParaRPr sz="2162" dirty="0">
              <a:latin typeface="Helvetica"/>
              <a:cs typeface="Helvetica"/>
            </a:endParaRPr>
          </a:p>
          <a:p>
            <a:pPr>
              <a:spcBef>
                <a:spcPts val="22"/>
              </a:spcBef>
            </a:pPr>
            <a:endParaRPr sz="2250" dirty="0">
              <a:latin typeface="Times New Roman"/>
              <a:cs typeface="Times New Roman"/>
            </a:endParaRPr>
          </a:p>
          <a:p>
            <a:pPr marL="11206"/>
            <a:r>
              <a:rPr sz="2162" spc="-4" dirty="0">
                <a:latin typeface="Helvetica"/>
                <a:cs typeface="Helvetica"/>
              </a:rPr>
              <a:t>We </a:t>
            </a:r>
            <a:r>
              <a:rPr sz="2162" spc="9" dirty="0">
                <a:latin typeface="Helvetica"/>
                <a:cs typeface="Helvetica"/>
              </a:rPr>
              <a:t>can use a </a:t>
            </a:r>
            <a:r>
              <a:rPr sz="2162" spc="13" dirty="0">
                <a:latin typeface="Helvetica"/>
                <a:cs typeface="Helvetica"/>
              </a:rPr>
              <a:t>1</a:t>
            </a:r>
            <a:r>
              <a:rPr lang="de-DE" sz="2162" spc="13" dirty="0">
                <a:latin typeface="Helvetica"/>
                <a:cs typeface="Helvetica"/>
              </a:rPr>
              <a:t>d-</a:t>
            </a:r>
            <a:r>
              <a:rPr sz="2162" spc="13" dirty="0">
                <a:latin typeface="Helvetica"/>
                <a:cs typeface="Helvetica"/>
              </a:rPr>
              <a:t>CNN </a:t>
            </a:r>
            <a:r>
              <a:rPr sz="2162" spc="4" dirty="0">
                <a:latin typeface="Helvetica"/>
                <a:cs typeface="Helvetica"/>
              </a:rPr>
              <a:t>to </a:t>
            </a:r>
            <a:r>
              <a:rPr sz="2162" spc="9" dirty="0">
                <a:latin typeface="Helvetica"/>
                <a:cs typeface="Helvetica"/>
              </a:rPr>
              <a:t>slide a window of n tokens</a:t>
            </a:r>
            <a:r>
              <a:rPr sz="2162" spc="-44" dirty="0">
                <a:latin typeface="Helvetica"/>
                <a:cs typeface="Helvetica"/>
              </a:rPr>
              <a:t> </a:t>
            </a:r>
            <a:r>
              <a:rPr sz="2162" spc="9" dirty="0">
                <a:latin typeface="Helvetica"/>
                <a:cs typeface="Helvetica"/>
              </a:rPr>
              <a:t>across:</a:t>
            </a:r>
            <a:endParaRPr sz="2162" dirty="0">
              <a:latin typeface="Helvetica"/>
              <a:cs typeface="Helvetica"/>
            </a:endParaRPr>
          </a:p>
          <a:p>
            <a:pPr marL="235336">
              <a:spcBef>
                <a:spcPts val="141"/>
              </a:spcBef>
            </a:pPr>
            <a:r>
              <a:rPr sz="2162" spc="22" dirty="0">
                <a:latin typeface="Helvetica"/>
                <a:cs typeface="Helvetica"/>
              </a:rPr>
              <a:t>— </a:t>
            </a:r>
            <a:r>
              <a:rPr sz="2162" spc="4" dirty="0">
                <a:latin typeface="Helvetica"/>
                <a:cs typeface="Helvetica"/>
              </a:rPr>
              <a:t>filter </a:t>
            </a:r>
            <a:r>
              <a:rPr sz="2162" spc="9" dirty="0">
                <a:latin typeface="Helvetica"/>
                <a:cs typeface="Helvetica"/>
              </a:rPr>
              <a:t>size n = 3, </a:t>
            </a:r>
            <a:r>
              <a:rPr sz="2162" spc="4" dirty="0">
                <a:latin typeface="Helvetica"/>
                <a:cs typeface="Helvetica"/>
              </a:rPr>
              <a:t>stride </a:t>
            </a:r>
            <a:r>
              <a:rPr sz="2162" spc="9" dirty="0">
                <a:latin typeface="Helvetica"/>
                <a:cs typeface="Helvetica"/>
              </a:rPr>
              <a:t>= 1, no</a:t>
            </a:r>
            <a:r>
              <a:rPr sz="2162" spc="-44" dirty="0">
                <a:latin typeface="Helvetica"/>
                <a:cs typeface="Helvetica"/>
              </a:rPr>
              <a:t> </a:t>
            </a:r>
            <a:r>
              <a:rPr sz="2162" spc="9" dirty="0">
                <a:latin typeface="Helvetica"/>
                <a:cs typeface="Helvetica"/>
              </a:rPr>
              <a:t>padding</a:t>
            </a:r>
            <a:endParaRPr sz="2162" dirty="0">
              <a:latin typeface="Helvetica"/>
              <a:cs typeface="Helvetica"/>
            </a:endParaRPr>
          </a:p>
        </p:txBody>
      </p:sp>
      <p:graphicFrame>
        <p:nvGraphicFramePr>
          <p:cNvPr id="4" name="object 4"/>
          <p:cNvGraphicFramePr>
            <a:graphicFrameLocks noGrp="1"/>
          </p:cNvGraphicFramePr>
          <p:nvPr/>
        </p:nvGraphicFramePr>
        <p:xfrm>
          <a:off x="1271868" y="2823945"/>
          <a:ext cx="5424203" cy="1486609"/>
        </p:xfrm>
        <a:graphic>
          <a:graphicData uri="http://schemas.openxmlformats.org/drawingml/2006/table">
            <a:tbl>
              <a:tblPr firstRow="1" bandRow="1">
                <a:tableStyleId>{2D5ABB26-0587-4C30-8999-92F81FD0307C}</a:tableStyleId>
              </a:tblPr>
              <a:tblGrid>
                <a:gridCol w="465044">
                  <a:extLst>
                    <a:ext uri="{9D8B030D-6E8A-4147-A177-3AD203B41FA5}">
                      <a16:colId xmlns:a16="http://schemas.microsoft.com/office/drawing/2014/main" val="20000"/>
                    </a:ext>
                  </a:extLst>
                </a:gridCol>
                <a:gridCol w="749112">
                  <a:extLst>
                    <a:ext uri="{9D8B030D-6E8A-4147-A177-3AD203B41FA5}">
                      <a16:colId xmlns:a16="http://schemas.microsoft.com/office/drawing/2014/main" val="20001"/>
                    </a:ext>
                  </a:extLst>
                </a:gridCol>
                <a:gridCol w="749112">
                  <a:extLst>
                    <a:ext uri="{9D8B030D-6E8A-4147-A177-3AD203B41FA5}">
                      <a16:colId xmlns:a16="http://schemas.microsoft.com/office/drawing/2014/main" val="20002"/>
                    </a:ext>
                  </a:extLst>
                </a:gridCol>
                <a:gridCol w="499222">
                  <a:extLst>
                    <a:ext uri="{9D8B030D-6E8A-4147-A177-3AD203B41FA5}">
                      <a16:colId xmlns:a16="http://schemas.microsoft.com/office/drawing/2014/main" val="20003"/>
                    </a:ext>
                  </a:extLst>
                </a:gridCol>
                <a:gridCol w="749113">
                  <a:extLst>
                    <a:ext uri="{9D8B030D-6E8A-4147-A177-3AD203B41FA5}">
                      <a16:colId xmlns:a16="http://schemas.microsoft.com/office/drawing/2014/main" val="20004"/>
                    </a:ext>
                  </a:extLst>
                </a:gridCol>
                <a:gridCol w="624167">
                  <a:extLst>
                    <a:ext uri="{9D8B030D-6E8A-4147-A177-3AD203B41FA5}">
                      <a16:colId xmlns:a16="http://schemas.microsoft.com/office/drawing/2014/main" val="20005"/>
                    </a:ext>
                  </a:extLst>
                </a:gridCol>
                <a:gridCol w="499222">
                  <a:extLst>
                    <a:ext uri="{9D8B030D-6E8A-4147-A177-3AD203B41FA5}">
                      <a16:colId xmlns:a16="http://schemas.microsoft.com/office/drawing/2014/main" val="20006"/>
                    </a:ext>
                  </a:extLst>
                </a:gridCol>
                <a:gridCol w="624167">
                  <a:extLst>
                    <a:ext uri="{9D8B030D-6E8A-4147-A177-3AD203B41FA5}">
                      <a16:colId xmlns:a16="http://schemas.microsoft.com/office/drawing/2014/main" val="20007"/>
                    </a:ext>
                  </a:extLst>
                </a:gridCol>
                <a:gridCol w="465044">
                  <a:extLst>
                    <a:ext uri="{9D8B030D-6E8A-4147-A177-3AD203B41FA5}">
                      <a16:colId xmlns:a16="http://schemas.microsoft.com/office/drawing/2014/main" val="20008"/>
                    </a:ext>
                  </a:extLst>
                </a:gridCol>
              </a:tblGrid>
              <a:tr h="227269">
                <a:tc>
                  <a:txBody>
                    <a:bodyPr/>
                    <a:lstStyle/>
                    <a:p>
                      <a:pPr marL="31750">
                        <a:lnSpc>
                          <a:spcPts val="177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770"/>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770"/>
                        </a:lnSpc>
                      </a:pPr>
                      <a:r>
                        <a:rPr sz="1600" b="1"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77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0"/>
                  </a:ext>
                </a:extLst>
              </a:tr>
              <a:tr h="252132">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b="1"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1"/>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b="1"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2"/>
                  </a:ext>
                </a:extLst>
              </a:tr>
              <a:tr h="252132">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b="1" spc="-5"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39"/>
                        </a:lnSpc>
                      </a:pPr>
                      <a:r>
                        <a:rPr sz="1600" b="1"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3"/>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89"/>
                        </a:lnSpc>
                      </a:pPr>
                      <a:r>
                        <a:rPr sz="1600" b="1" spc="-5"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89"/>
                        </a:lnSpc>
                      </a:pPr>
                      <a:r>
                        <a:rPr sz="1600" b="1"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4"/>
                  </a:ext>
                </a:extLst>
              </a:tr>
              <a:tr h="227269">
                <a:tc>
                  <a:txBody>
                    <a:bodyPr/>
                    <a:lstStyle/>
                    <a:p>
                      <a:pPr marL="31750">
                        <a:lnSpc>
                          <a:spcPts val="193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30"/>
                        </a:lnSpc>
                      </a:pPr>
                      <a:r>
                        <a:rPr sz="1600" b="1" dirty="0">
                          <a:solidFill>
                            <a:srgbClr val="C71B00"/>
                          </a:solidFill>
                          <a:latin typeface="Courier"/>
                          <a:cs typeface="Courier"/>
                        </a:rPr>
                        <a:t>lazy</a:t>
                      </a:r>
                      <a:endParaRPr sz="1600">
                        <a:latin typeface="Courier"/>
                        <a:cs typeface="Courier"/>
                      </a:endParaRPr>
                    </a:p>
                  </a:txBody>
                  <a:tcPr marL="0" marR="0" marT="0" marB="0"/>
                </a:tc>
                <a:tc>
                  <a:txBody>
                    <a:bodyPr/>
                    <a:lstStyle/>
                    <a:p>
                      <a:pPr marR="24130" algn="r">
                        <a:lnSpc>
                          <a:spcPts val="1930"/>
                        </a:lnSpc>
                      </a:pPr>
                      <a:r>
                        <a:rPr sz="1600" dirty="0">
                          <a:latin typeface="Courier"/>
                          <a:cs typeface="Courier"/>
                        </a:rPr>
                        <a:t>dog</a:t>
                      </a:r>
                    </a:p>
                  </a:txBody>
                  <a:tcPr marL="0" marR="0" marT="0" marB="0"/>
                </a:tc>
                <a:extLst>
                  <a:ext uri="{0D108BD9-81ED-4DB2-BD59-A6C34878D82A}">
                    <a16:rowId xmlns:a16="http://schemas.microsoft.com/office/drawing/2014/main" val="10005"/>
                  </a:ext>
                </a:extLst>
              </a:tr>
            </a:tbl>
          </a:graphicData>
        </a:graphic>
      </p:graphicFrame>
      <p:sp>
        <p:nvSpPr>
          <p:cNvPr id="5" name="object 5"/>
          <p:cNvSpPr txBox="1"/>
          <p:nvPr/>
        </p:nvSpPr>
        <p:spPr>
          <a:xfrm>
            <a:off x="1053353" y="4294654"/>
            <a:ext cx="5079626" cy="346864"/>
          </a:xfrm>
          <a:prstGeom prst="rect">
            <a:avLst/>
          </a:prstGeom>
        </p:spPr>
        <p:txBody>
          <a:bodyPr vert="horz" wrap="square" lIns="0" tIns="14007" rIns="0" bIns="0" rtlCol="0">
            <a:spAutoFit/>
          </a:bodyPr>
          <a:lstStyle/>
          <a:p>
            <a:pPr marL="11206">
              <a:spcBef>
                <a:spcPts val="110"/>
              </a:spcBef>
            </a:pPr>
            <a:r>
              <a:rPr sz="2162" spc="22" dirty="0">
                <a:latin typeface="Helvetica"/>
                <a:cs typeface="Helvetica"/>
              </a:rPr>
              <a:t>— </a:t>
            </a:r>
            <a:r>
              <a:rPr sz="2162" spc="4" dirty="0">
                <a:latin typeface="Helvetica"/>
                <a:cs typeface="Helvetica"/>
              </a:rPr>
              <a:t>filter </a:t>
            </a:r>
            <a:r>
              <a:rPr sz="2162" spc="9" dirty="0">
                <a:latin typeface="Helvetica"/>
                <a:cs typeface="Helvetica"/>
              </a:rPr>
              <a:t>size n = 2, </a:t>
            </a:r>
            <a:r>
              <a:rPr sz="2162" spc="4" dirty="0">
                <a:latin typeface="Helvetica"/>
                <a:cs typeface="Helvetica"/>
              </a:rPr>
              <a:t>stride </a:t>
            </a:r>
            <a:r>
              <a:rPr sz="2162" spc="9" dirty="0">
                <a:latin typeface="Helvetica"/>
                <a:cs typeface="Helvetica"/>
              </a:rPr>
              <a:t>= 2, no</a:t>
            </a:r>
            <a:r>
              <a:rPr sz="2162" spc="-57" dirty="0">
                <a:latin typeface="Helvetica"/>
                <a:cs typeface="Helvetica"/>
              </a:rPr>
              <a:t> </a:t>
            </a:r>
            <a:r>
              <a:rPr sz="2162" spc="9" dirty="0">
                <a:latin typeface="Helvetica"/>
                <a:cs typeface="Helvetica"/>
              </a:rPr>
              <a:t>padding:</a:t>
            </a:r>
            <a:endParaRPr sz="2162">
              <a:latin typeface="Helvetica"/>
              <a:cs typeface="Helvetica"/>
            </a:endParaRPr>
          </a:p>
        </p:txBody>
      </p:sp>
      <p:graphicFrame>
        <p:nvGraphicFramePr>
          <p:cNvPr id="6" name="object 6"/>
          <p:cNvGraphicFramePr>
            <a:graphicFrameLocks noGrp="1"/>
          </p:cNvGraphicFramePr>
          <p:nvPr/>
        </p:nvGraphicFramePr>
        <p:xfrm>
          <a:off x="1271868" y="4684121"/>
          <a:ext cx="5427565" cy="975335"/>
        </p:xfrm>
        <a:graphic>
          <a:graphicData uri="http://schemas.openxmlformats.org/drawingml/2006/table">
            <a:tbl>
              <a:tblPr firstRow="1" bandRow="1">
                <a:tableStyleId>{2D5ABB26-0587-4C30-8999-92F81FD0307C}</a:tableStyleId>
              </a:tblPr>
              <a:tblGrid>
                <a:gridCol w="465044">
                  <a:extLst>
                    <a:ext uri="{9D8B030D-6E8A-4147-A177-3AD203B41FA5}">
                      <a16:colId xmlns:a16="http://schemas.microsoft.com/office/drawing/2014/main" val="20000"/>
                    </a:ext>
                  </a:extLst>
                </a:gridCol>
                <a:gridCol w="749112">
                  <a:extLst>
                    <a:ext uri="{9D8B030D-6E8A-4147-A177-3AD203B41FA5}">
                      <a16:colId xmlns:a16="http://schemas.microsoft.com/office/drawing/2014/main" val="20001"/>
                    </a:ext>
                  </a:extLst>
                </a:gridCol>
                <a:gridCol w="749112">
                  <a:extLst>
                    <a:ext uri="{9D8B030D-6E8A-4147-A177-3AD203B41FA5}">
                      <a16:colId xmlns:a16="http://schemas.microsoft.com/office/drawing/2014/main" val="20002"/>
                    </a:ext>
                  </a:extLst>
                </a:gridCol>
                <a:gridCol w="499781">
                  <a:extLst>
                    <a:ext uri="{9D8B030D-6E8A-4147-A177-3AD203B41FA5}">
                      <a16:colId xmlns:a16="http://schemas.microsoft.com/office/drawing/2014/main" val="20003"/>
                    </a:ext>
                  </a:extLst>
                </a:gridCol>
                <a:gridCol w="749674">
                  <a:extLst>
                    <a:ext uri="{9D8B030D-6E8A-4147-A177-3AD203B41FA5}">
                      <a16:colId xmlns:a16="http://schemas.microsoft.com/office/drawing/2014/main" val="20004"/>
                    </a:ext>
                  </a:extLst>
                </a:gridCol>
                <a:gridCol w="624728">
                  <a:extLst>
                    <a:ext uri="{9D8B030D-6E8A-4147-A177-3AD203B41FA5}">
                      <a16:colId xmlns:a16="http://schemas.microsoft.com/office/drawing/2014/main" val="20005"/>
                    </a:ext>
                  </a:extLst>
                </a:gridCol>
                <a:gridCol w="499782">
                  <a:extLst>
                    <a:ext uri="{9D8B030D-6E8A-4147-A177-3AD203B41FA5}">
                      <a16:colId xmlns:a16="http://schemas.microsoft.com/office/drawing/2014/main" val="20006"/>
                    </a:ext>
                  </a:extLst>
                </a:gridCol>
                <a:gridCol w="624728">
                  <a:extLst>
                    <a:ext uri="{9D8B030D-6E8A-4147-A177-3AD203B41FA5}">
                      <a16:colId xmlns:a16="http://schemas.microsoft.com/office/drawing/2014/main" val="20007"/>
                    </a:ext>
                  </a:extLst>
                </a:gridCol>
                <a:gridCol w="465604">
                  <a:extLst>
                    <a:ext uri="{9D8B030D-6E8A-4147-A177-3AD203B41FA5}">
                      <a16:colId xmlns:a16="http://schemas.microsoft.com/office/drawing/2014/main" val="20008"/>
                    </a:ext>
                  </a:extLst>
                </a:gridCol>
              </a:tblGrid>
              <a:tr h="232871">
                <a:tc>
                  <a:txBody>
                    <a:bodyPr/>
                    <a:lstStyle/>
                    <a:p>
                      <a:pPr marL="31750">
                        <a:lnSpc>
                          <a:spcPts val="177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770"/>
                        </a:lnSpc>
                      </a:pPr>
                      <a:r>
                        <a:rPr sz="1600" b="1" spc="-5" dirty="0">
                          <a:solidFill>
                            <a:srgbClr val="C71B00"/>
                          </a:solidFill>
                          <a:latin typeface="Courier"/>
                          <a:cs typeface="Courier"/>
                        </a:rPr>
                        <a:t>quick</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77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770"/>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77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0"/>
                  </a:ext>
                </a:extLst>
              </a:tr>
              <a:tr h="252132">
                <a:tc>
                  <a:txBody>
                    <a:bodyPr/>
                    <a:lstStyle/>
                    <a:p>
                      <a:pPr marL="31750">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dirty="0">
                          <a:latin typeface="Courier"/>
                          <a:cs typeface="Courier"/>
                        </a:rPr>
                        <a:t>quick</a:t>
                      </a:r>
                      <a:endParaRPr sz="1600">
                        <a:latin typeface="Courier"/>
                        <a:cs typeface="Courier"/>
                      </a:endParaRPr>
                    </a:p>
                  </a:txBody>
                  <a:tcPr marL="0" marR="0" marT="0" marB="0"/>
                </a:tc>
                <a:tc>
                  <a:txBody>
                    <a:bodyPr/>
                    <a:lstStyle/>
                    <a:p>
                      <a:pPr marR="62865" algn="r">
                        <a:lnSpc>
                          <a:spcPts val="1989"/>
                        </a:lnSpc>
                      </a:pPr>
                      <a:r>
                        <a:rPr sz="1600" b="1" spc="-5" dirty="0">
                          <a:solidFill>
                            <a:srgbClr val="C71B00"/>
                          </a:solidFill>
                          <a:latin typeface="Courier"/>
                          <a:cs typeface="Courier"/>
                        </a:rPr>
                        <a:t>brown</a:t>
                      </a:r>
                      <a:endParaRPr sz="1600">
                        <a:latin typeface="Courier"/>
                        <a:cs typeface="Courier"/>
                      </a:endParaRPr>
                    </a:p>
                  </a:txBody>
                  <a:tcPr marL="0" marR="0" marT="0" marB="0"/>
                </a:tc>
                <a:tc>
                  <a:txBody>
                    <a:bodyPr/>
                    <a:lstStyle/>
                    <a:p>
                      <a:pPr marR="62865" algn="r">
                        <a:lnSpc>
                          <a:spcPts val="1989"/>
                        </a:lnSpc>
                      </a:pPr>
                      <a:r>
                        <a:rPr sz="1600" b="1" dirty="0">
                          <a:solidFill>
                            <a:srgbClr val="C71B00"/>
                          </a:solidFill>
                          <a:latin typeface="Courier"/>
                          <a:cs typeface="Courier"/>
                        </a:rPr>
                        <a:t>fox</a:t>
                      </a:r>
                      <a:endParaRPr sz="1600">
                        <a:latin typeface="Courier"/>
                        <a:cs typeface="Courier"/>
                      </a:endParaRPr>
                    </a:p>
                  </a:txBody>
                  <a:tcPr marL="0" marR="0" marT="0" marB="0"/>
                </a:tc>
                <a:tc>
                  <a:txBody>
                    <a:bodyPr/>
                    <a:lstStyle/>
                    <a:p>
                      <a:pPr marR="62865" algn="r">
                        <a:lnSpc>
                          <a:spcPts val="1989"/>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8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8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1"/>
                  </a:ext>
                </a:extLst>
              </a:tr>
              <a:tr h="246529">
                <a:tc>
                  <a:txBody>
                    <a:bodyPr/>
                    <a:lstStyle/>
                    <a:p>
                      <a:pPr marL="31750">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9"/>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9"/>
                        </a:lnSpc>
                      </a:pPr>
                      <a:r>
                        <a:rPr sz="1600" dirty="0">
                          <a:latin typeface="Courier"/>
                          <a:cs typeface="Courier"/>
                        </a:rPr>
                        <a:t>fox</a:t>
                      </a:r>
                      <a:endParaRPr sz="1600">
                        <a:latin typeface="Courier"/>
                        <a:cs typeface="Courier"/>
                      </a:endParaRPr>
                    </a:p>
                  </a:txBody>
                  <a:tcPr marL="0" marR="0" marT="0" marB="0"/>
                </a:tc>
                <a:tc>
                  <a:txBody>
                    <a:bodyPr/>
                    <a:lstStyle/>
                    <a:p>
                      <a:pPr marR="62865" algn="r">
                        <a:lnSpc>
                          <a:spcPts val="1939"/>
                        </a:lnSpc>
                      </a:pPr>
                      <a:r>
                        <a:rPr sz="1600" b="1" dirty="0">
                          <a:solidFill>
                            <a:srgbClr val="C71B00"/>
                          </a:solidFill>
                          <a:latin typeface="Courier"/>
                          <a:cs typeface="Courier"/>
                        </a:rPr>
                        <a:t>jumps</a:t>
                      </a:r>
                      <a:endParaRPr sz="1600">
                        <a:latin typeface="Courier"/>
                        <a:cs typeface="Courier"/>
                      </a:endParaRPr>
                    </a:p>
                  </a:txBody>
                  <a:tcPr marL="0" marR="0" marT="0" marB="0"/>
                </a:tc>
                <a:tc>
                  <a:txBody>
                    <a:bodyPr/>
                    <a:lstStyle/>
                    <a:p>
                      <a:pPr algn="ctr">
                        <a:lnSpc>
                          <a:spcPts val="1939"/>
                        </a:lnSpc>
                      </a:pPr>
                      <a:r>
                        <a:rPr sz="1600" b="1" dirty="0">
                          <a:solidFill>
                            <a:srgbClr val="C71B00"/>
                          </a:solidFill>
                          <a:latin typeface="Courier"/>
                          <a:cs typeface="Courier"/>
                        </a:rPr>
                        <a:t>over</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9"/>
                        </a:lnSpc>
                      </a:pPr>
                      <a:r>
                        <a:rPr sz="1600" spc="-5" dirty="0">
                          <a:latin typeface="Courier"/>
                          <a:cs typeface="Courier"/>
                        </a:rPr>
                        <a:t>lazy</a:t>
                      </a:r>
                      <a:endParaRPr sz="1600">
                        <a:latin typeface="Courier"/>
                        <a:cs typeface="Courier"/>
                      </a:endParaRPr>
                    </a:p>
                  </a:txBody>
                  <a:tcPr marL="0" marR="0" marT="0" marB="0"/>
                </a:tc>
                <a:tc>
                  <a:txBody>
                    <a:bodyPr/>
                    <a:lstStyle/>
                    <a:p>
                      <a:pPr marR="24130" algn="r">
                        <a:lnSpc>
                          <a:spcPts val="1939"/>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2"/>
                  </a:ext>
                </a:extLst>
              </a:tr>
              <a:tr h="227269">
                <a:tc>
                  <a:txBody>
                    <a:bodyPr/>
                    <a:lstStyle/>
                    <a:p>
                      <a:pPr marL="31750">
                        <a:lnSpc>
                          <a:spcPts val="1930"/>
                        </a:lnSpc>
                      </a:pPr>
                      <a:r>
                        <a:rPr sz="1600" spc="-5" dirty="0">
                          <a:latin typeface="Courier"/>
                          <a:cs typeface="Courier"/>
                        </a:rPr>
                        <a:t>The</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quick</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brown</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fox</a:t>
                      </a:r>
                      <a:endParaRPr sz="1600">
                        <a:latin typeface="Courier"/>
                        <a:cs typeface="Courier"/>
                      </a:endParaRPr>
                    </a:p>
                  </a:txBody>
                  <a:tcPr marL="0" marR="0" marT="0" marB="0"/>
                </a:tc>
                <a:tc>
                  <a:txBody>
                    <a:bodyPr/>
                    <a:lstStyle/>
                    <a:p>
                      <a:pPr marR="62865" algn="r">
                        <a:lnSpc>
                          <a:spcPts val="1930"/>
                        </a:lnSpc>
                      </a:pPr>
                      <a:r>
                        <a:rPr sz="1600" spc="-5" dirty="0">
                          <a:latin typeface="Courier"/>
                          <a:cs typeface="Courier"/>
                        </a:rPr>
                        <a:t>jumps</a:t>
                      </a:r>
                      <a:endParaRPr sz="1600">
                        <a:latin typeface="Courier"/>
                        <a:cs typeface="Courier"/>
                      </a:endParaRPr>
                    </a:p>
                  </a:txBody>
                  <a:tcPr marL="0" marR="0" marT="0" marB="0"/>
                </a:tc>
                <a:tc>
                  <a:txBody>
                    <a:bodyPr/>
                    <a:lstStyle/>
                    <a:p>
                      <a:pPr algn="ctr">
                        <a:lnSpc>
                          <a:spcPts val="1930"/>
                        </a:lnSpc>
                      </a:pPr>
                      <a:r>
                        <a:rPr sz="1600" spc="-5" dirty="0">
                          <a:latin typeface="Courier"/>
                          <a:cs typeface="Courier"/>
                        </a:rPr>
                        <a:t>over</a:t>
                      </a:r>
                      <a:endParaRPr sz="1600">
                        <a:latin typeface="Courier"/>
                        <a:cs typeface="Courier"/>
                      </a:endParaRPr>
                    </a:p>
                  </a:txBody>
                  <a:tcPr marL="0" marR="0" marT="0" marB="0"/>
                </a:tc>
                <a:tc>
                  <a:txBody>
                    <a:bodyPr/>
                    <a:lstStyle/>
                    <a:p>
                      <a:pPr algn="ctr">
                        <a:lnSpc>
                          <a:spcPts val="1930"/>
                        </a:lnSpc>
                      </a:pPr>
                      <a:r>
                        <a:rPr sz="1600" b="1" spc="-5" dirty="0">
                          <a:solidFill>
                            <a:srgbClr val="C71B00"/>
                          </a:solidFill>
                          <a:latin typeface="Courier"/>
                          <a:cs typeface="Courier"/>
                        </a:rPr>
                        <a:t>the</a:t>
                      </a:r>
                      <a:endParaRPr sz="1600">
                        <a:latin typeface="Courier"/>
                        <a:cs typeface="Courier"/>
                      </a:endParaRPr>
                    </a:p>
                  </a:txBody>
                  <a:tcPr marL="0" marR="0" marT="0" marB="0"/>
                </a:tc>
                <a:tc>
                  <a:txBody>
                    <a:bodyPr/>
                    <a:lstStyle/>
                    <a:p>
                      <a:pPr algn="ctr">
                        <a:lnSpc>
                          <a:spcPts val="1930"/>
                        </a:lnSpc>
                      </a:pPr>
                      <a:r>
                        <a:rPr sz="1600" b="1" dirty="0">
                          <a:solidFill>
                            <a:srgbClr val="C71B00"/>
                          </a:solidFill>
                          <a:latin typeface="Courier"/>
                          <a:cs typeface="Courier"/>
                        </a:rPr>
                        <a:t>lazy</a:t>
                      </a:r>
                      <a:endParaRPr sz="1600">
                        <a:latin typeface="Courier"/>
                        <a:cs typeface="Courier"/>
                      </a:endParaRPr>
                    </a:p>
                  </a:txBody>
                  <a:tcPr marL="0" marR="0" marT="0" marB="0"/>
                </a:tc>
                <a:tc>
                  <a:txBody>
                    <a:bodyPr/>
                    <a:lstStyle/>
                    <a:p>
                      <a:pPr marR="24130" algn="r">
                        <a:lnSpc>
                          <a:spcPts val="1930"/>
                        </a:lnSpc>
                      </a:pPr>
                      <a:r>
                        <a:rPr sz="1600" dirty="0">
                          <a:latin typeface="Courier"/>
                          <a:cs typeface="Courier"/>
                        </a:rPr>
                        <a:t>dog</a:t>
                      </a:r>
                      <a:endParaRPr sz="1600">
                        <a:latin typeface="Courier"/>
                        <a:cs typeface="Courier"/>
                      </a:endParaRPr>
                    </a:p>
                  </a:txBody>
                  <a:tcPr marL="0" marR="0" marT="0" marB="0"/>
                </a:tc>
                <a:extLst>
                  <a:ext uri="{0D108BD9-81ED-4DB2-BD59-A6C34878D82A}">
                    <a16:rowId xmlns:a16="http://schemas.microsoft.com/office/drawing/2014/main" val="10003"/>
                  </a:ext>
                </a:extLst>
              </a:tr>
            </a:tbl>
          </a:graphicData>
        </a:graphic>
      </p:graphicFrame>
      <p:sp>
        <p:nvSpPr>
          <p:cNvPr id="7" name="object 7"/>
          <p:cNvSpPr txBox="1"/>
          <p:nvPr/>
        </p:nvSpPr>
        <p:spPr>
          <a:xfrm>
            <a:off x="829236" y="5874684"/>
            <a:ext cx="7991236" cy="291143"/>
          </a:xfrm>
          <a:prstGeom prst="rect">
            <a:avLst/>
          </a:prstGeom>
        </p:spPr>
        <p:txBody>
          <a:bodyPr vert="horz" wrap="square" lIns="0" tIns="14007" rIns="0" bIns="0" rtlCol="0">
            <a:spAutoFit/>
          </a:bodyPr>
          <a:lstStyle/>
          <a:p>
            <a:pPr marL="11206">
              <a:spcBef>
                <a:spcPts val="110"/>
              </a:spcBef>
            </a:pPr>
            <a:r>
              <a:rPr lang="en-US" spc="13" dirty="0">
                <a:latin typeface="Helvetica"/>
                <a:cs typeface="Helvetica"/>
              </a:rPr>
              <a:t>CNNs </a:t>
            </a:r>
            <a:r>
              <a:rPr lang="en-US" spc="9" dirty="0">
                <a:latin typeface="Helvetica"/>
                <a:cs typeface="Helvetica"/>
              </a:rPr>
              <a:t>(w/ </a:t>
            </a:r>
            <a:r>
              <a:rPr lang="en-US" spc="13" dirty="0" err="1">
                <a:latin typeface="Helvetica"/>
                <a:cs typeface="Helvetica"/>
              </a:rPr>
              <a:t>ReLU</a:t>
            </a:r>
            <a:r>
              <a:rPr lang="en-US" spc="13" dirty="0">
                <a:latin typeface="Helvetica"/>
                <a:cs typeface="Helvetica"/>
              </a:rPr>
              <a:t> </a:t>
            </a:r>
            <a:r>
              <a:rPr lang="en-US" spc="9" dirty="0">
                <a:latin typeface="Helvetica"/>
                <a:cs typeface="Helvetica"/>
              </a:rPr>
              <a:t>and </a:t>
            </a:r>
            <a:r>
              <a:rPr lang="en-US" spc="9" dirty="0" err="1">
                <a:latin typeface="Helvetica"/>
                <a:cs typeface="Helvetica"/>
              </a:rPr>
              <a:t>maxpool</a:t>
            </a:r>
            <a:r>
              <a:rPr lang="en-US" spc="9" dirty="0">
                <a:latin typeface="Helvetica"/>
                <a:cs typeface="Helvetica"/>
              </a:rPr>
              <a:t>) can be used </a:t>
            </a:r>
            <a:r>
              <a:rPr lang="en-US" spc="4" dirty="0">
                <a:latin typeface="Helvetica"/>
                <a:cs typeface="Helvetica"/>
              </a:rPr>
              <a:t>for classifying (parts of) the text</a:t>
            </a:r>
            <a:endParaRPr lang="en-US" dirty="0">
              <a:latin typeface="Helvetica"/>
              <a:cs typeface="Helvetica"/>
            </a:endParaRPr>
          </a:p>
        </p:txBody>
      </p:sp>
      <p:sp>
        <p:nvSpPr>
          <p:cNvPr id="10" name="object 9">
            <a:extLst>
              <a:ext uri="{FF2B5EF4-FFF2-40B4-BE49-F238E27FC236}">
                <a16:creationId xmlns:a16="http://schemas.microsoft.com/office/drawing/2014/main" id="{029E1D4C-100C-0441-85E1-77D9655B2F6C}"/>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1" name="Slide Number Placeholder 3">
            <a:extLst>
              <a:ext uri="{FF2B5EF4-FFF2-40B4-BE49-F238E27FC236}">
                <a16:creationId xmlns:a16="http://schemas.microsoft.com/office/drawing/2014/main" id="{8E6E384C-DF07-EB4F-8110-0BF1F72E7996}"/>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a:t>
            </a:fld>
            <a:endParaRPr lang="de-DE"/>
          </a:p>
        </p:txBody>
      </p:sp>
    </p:spTree>
    <p:extLst>
      <p:ext uri="{BB962C8B-B14F-4D97-AF65-F5344CB8AC3E}">
        <p14:creationId xmlns:p14="http://schemas.microsoft.com/office/powerpoint/2010/main" val="1076189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5235E1AE-E189-47AE-B913-42EBEF800A0C}"/>
              </a:ext>
            </a:extLst>
          </p:cNvPr>
          <p:cNvSpPr/>
          <p:nvPr/>
        </p:nvSpPr>
        <p:spPr>
          <a:xfrm>
            <a:off x="1053942" y="4338657"/>
            <a:ext cx="763028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D1A109FA-15AA-466B-A622-EB1D537D27EF}"/>
              </a:ext>
            </a:extLst>
          </p:cNvPr>
          <p:cNvGrpSpPr/>
          <p:nvPr/>
        </p:nvGrpSpPr>
        <p:grpSpPr>
          <a:xfrm>
            <a:off x="942781" y="5538479"/>
            <a:ext cx="1111321" cy="797614"/>
            <a:chOff x="1212077" y="5255291"/>
            <a:chExt cx="1111321" cy="797614"/>
          </a:xfrm>
        </p:grpSpPr>
        <p:sp>
          <p:nvSpPr>
            <p:cNvPr id="6" name="文字方塊 5">
              <a:extLst>
                <a:ext uri="{FF2B5EF4-FFF2-40B4-BE49-F238E27FC236}">
                  <a16:creationId xmlns:a16="http://schemas.microsoft.com/office/drawing/2014/main" id="{B02A9DA7-42C8-4728-97C7-7B9959ED093D}"/>
                </a:ext>
              </a:extLst>
            </p:cNvPr>
            <p:cNvSpPr txBox="1"/>
            <p:nvPr/>
          </p:nvSpPr>
          <p:spPr>
            <a:xfrm>
              <a:off x="1212077"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BA511B26-2E18-420D-9FF7-7580722C89D9}"/>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群組 7">
            <a:extLst>
              <a:ext uri="{FF2B5EF4-FFF2-40B4-BE49-F238E27FC236}">
                <a16:creationId xmlns:a16="http://schemas.microsoft.com/office/drawing/2014/main" id="{44E97FA8-4882-4C0A-AC01-2C8A82CA5023}"/>
              </a:ext>
            </a:extLst>
          </p:cNvPr>
          <p:cNvGrpSpPr/>
          <p:nvPr/>
        </p:nvGrpSpPr>
        <p:grpSpPr>
          <a:xfrm>
            <a:off x="2031854" y="5538479"/>
            <a:ext cx="1111321" cy="797614"/>
            <a:chOff x="2272598" y="5255291"/>
            <a:chExt cx="1111321" cy="797614"/>
          </a:xfrm>
        </p:grpSpPr>
        <p:sp>
          <p:nvSpPr>
            <p:cNvPr id="9" name="文字方塊 8">
              <a:extLst>
                <a:ext uri="{FF2B5EF4-FFF2-40B4-BE49-F238E27FC236}">
                  <a16:creationId xmlns:a16="http://schemas.microsoft.com/office/drawing/2014/main" id="{DAC6E8BF-F9C1-45DC-851C-0E224D3843DA}"/>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醒醒</a:t>
              </a:r>
            </a:p>
          </p:txBody>
        </p:sp>
        <p:cxnSp>
          <p:nvCxnSpPr>
            <p:cNvPr id="10" name="直線單箭頭接點 9">
              <a:extLst>
                <a:ext uri="{FF2B5EF4-FFF2-40B4-BE49-F238E27FC236}">
                  <a16:creationId xmlns:a16="http://schemas.microsoft.com/office/drawing/2014/main" id="{5030E44D-E8AE-4606-B71B-3D7400B1FCC2}"/>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群組 10">
            <a:extLst>
              <a:ext uri="{FF2B5EF4-FFF2-40B4-BE49-F238E27FC236}">
                <a16:creationId xmlns:a16="http://schemas.microsoft.com/office/drawing/2014/main" id="{C37A26BD-17C1-4864-9FF7-AD8F4CE3BD2E}"/>
              </a:ext>
            </a:extLst>
          </p:cNvPr>
          <p:cNvGrpSpPr/>
          <p:nvPr/>
        </p:nvGrpSpPr>
        <p:grpSpPr>
          <a:xfrm>
            <a:off x="3120927" y="5538479"/>
            <a:ext cx="1111321" cy="797614"/>
            <a:chOff x="3332247" y="5255291"/>
            <a:chExt cx="1111321" cy="797614"/>
          </a:xfrm>
        </p:grpSpPr>
        <p:sp>
          <p:nvSpPr>
            <p:cNvPr id="12" name="文字方塊 11">
              <a:extLst>
                <a:ext uri="{FF2B5EF4-FFF2-40B4-BE49-F238E27FC236}">
                  <a16:creationId xmlns:a16="http://schemas.microsoft.com/office/drawing/2014/main" id="{1543F08D-D118-4243-B5A4-C2D3BDDA6B8A}"/>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吧</a:t>
              </a:r>
            </a:p>
          </p:txBody>
        </p:sp>
        <p:cxnSp>
          <p:nvCxnSpPr>
            <p:cNvPr id="13" name="直線單箭頭接點 12">
              <a:extLst>
                <a:ext uri="{FF2B5EF4-FFF2-40B4-BE49-F238E27FC236}">
                  <a16:creationId xmlns:a16="http://schemas.microsoft.com/office/drawing/2014/main" id="{37056EA2-61C9-4EF3-A0B4-19F2A1399667}"/>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群組 13">
            <a:extLst>
              <a:ext uri="{FF2B5EF4-FFF2-40B4-BE49-F238E27FC236}">
                <a16:creationId xmlns:a16="http://schemas.microsoft.com/office/drawing/2014/main" id="{C8A1A4FD-694D-41FE-A896-9864FDAEE626}"/>
              </a:ext>
            </a:extLst>
          </p:cNvPr>
          <p:cNvGrpSpPr/>
          <p:nvPr/>
        </p:nvGrpSpPr>
        <p:grpSpPr>
          <a:xfrm>
            <a:off x="4210000" y="5538479"/>
            <a:ext cx="1111321" cy="797614"/>
            <a:chOff x="4324279" y="5255291"/>
            <a:chExt cx="1111321" cy="797614"/>
          </a:xfrm>
        </p:grpSpPr>
        <p:sp>
          <p:nvSpPr>
            <p:cNvPr id="15" name="文字方塊 14">
              <a:extLst>
                <a:ext uri="{FF2B5EF4-FFF2-40B4-BE49-F238E27FC236}">
                  <a16:creationId xmlns:a16="http://schemas.microsoft.com/office/drawing/2014/main" id="{EBB73A9F-1EC7-40B3-867C-1A9533D17346}"/>
                </a:ext>
              </a:extLst>
            </p:cNvPr>
            <p:cNvSpPr txBox="1"/>
            <p:nvPr/>
          </p:nvSpPr>
          <p:spPr>
            <a:xfrm>
              <a:off x="4324279"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[SEP]</a:t>
              </a:r>
              <a:endParaRPr lang="zh-TW" altLang="en-US" sz="2400" dirty="0">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78429148-5B7D-4C4A-A504-C32693315E47}"/>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B82B9C6A-8B77-4DEE-9335-9B9E18A73FDB}"/>
              </a:ext>
            </a:extLst>
          </p:cNvPr>
          <p:cNvSpPr/>
          <p:nvPr/>
        </p:nvSpPr>
        <p:spPr>
          <a:xfrm>
            <a:off x="291921" y="241484"/>
            <a:ext cx="8672567" cy="523220"/>
          </a:xfrm>
          <a:prstGeom prst="rect">
            <a:avLst/>
          </a:prstGeom>
        </p:spPr>
        <p:txBody>
          <a:bodyPr wrap="none">
            <a:spAutoFit/>
          </a:bodyPr>
          <a:lstStyle/>
          <a:p>
            <a:r>
              <a:rPr lang="en-US" altLang="zh-TW" sz="2800" dirty="0"/>
              <a:t>Training of BERT – Approach 2: Next Sentence Prediction </a:t>
            </a:r>
          </a:p>
        </p:txBody>
      </p:sp>
      <p:grpSp>
        <p:nvGrpSpPr>
          <p:cNvPr id="51" name="群組 50">
            <a:extLst>
              <a:ext uri="{FF2B5EF4-FFF2-40B4-BE49-F238E27FC236}">
                <a16:creationId xmlns:a16="http://schemas.microsoft.com/office/drawing/2014/main" id="{FC66B4CA-9E42-4F6D-968A-06BE0CBD0649}"/>
              </a:ext>
            </a:extLst>
          </p:cNvPr>
          <p:cNvGrpSpPr/>
          <p:nvPr/>
        </p:nvGrpSpPr>
        <p:grpSpPr>
          <a:xfrm>
            <a:off x="5299073" y="5538479"/>
            <a:ext cx="1111321" cy="797614"/>
            <a:chOff x="1212077" y="5255291"/>
            <a:chExt cx="1111321" cy="797614"/>
          </a:xfrm>
        </p:grpSpPr>
        <p:sp>
          <p:nvSpPr>
            <p:cNvPr id="52" name="文字方塊 51">
              <a:extLst>
                <a:ext uri="{FF2B5EF4-FFF2-40B4-BE49-F238E27FC236}">
                  <a16:creationId xmlns:a16="http://schemas.microsoft.com/office/drawing/2014/main" id="{85717B07-E083-4CA8-8994-8D6FEAD007C4}"/>
                </a:ext>
              </a:extLst>
            </p:cNvPr>
            <p:cNvSpPr txBox="1"/>
            <p:nvPr/>
          </p:nvSpPr>
          <p:spPr>
            <a:xfrm>
              <a:off x="121207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眼睛</a:t>
              </a:r>
            </a:p>
          </p:txBody>
        </p:sp>
        <p:cxnSp>
          <p:nvCxnSpPr>
            <p:cNvPr id="53" name="直線單箭頭接點 52">
              <a:extLst>
                <a:ext uri="{FF2B5EF4-FFF2-40B4-BE49-F238E27FC236}">
                  <a16:creationId xmlns:a16="http://schemas.microsoft.com/office/drawing/2014/main" id="{C0603831-783D-458A-BE28-4689B2F25B5F}"/>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群組 53">
            <a:extLst>
              <a:ext uri="{FF2B5EF4-FFF2-40B4-BE49-F238E27FC236}">
                <a16:creationId xmlns:a16="http://schemas.microsoft.com/office/drawing/2014/main" id="{4A45A99D-EBA5-4E88-8040-17AC29C25BEB}"/>
              </a:ext>
            </a:extLst>
          </p:cNvPr>
          <p:cNvGrpSpPr/>
          <p:nvPr/>
        </p:nvGrpSpPr>
        <p:grpSpPr>
          <a:xfrm>
            <a:off x="6388146" y="5538479"/>
            <a:ext cx="1111321" cy="797614"/>
            <a:chOff x="2272598" y="5255291"/>
            <a:chExt cx="1111321" cy="797614"/>
          </a:xfrm>
        </p:grpSpPr>
        <p:sp>
          <p:nvSpPr>
            <p:cNvPr id="55" name="文字方塊 54">
              <a:extLst>
                <a:ext uri="{FF2B5EF4-FFF2-40B4-BE49-F238E27FC236}">
                  <a16:creationId xmlns:a16="http://schemas.microsoft.com/office/drawing/2014/main" id="{001E5D9A-DE5F-4065-9EB1-76B80465F3EC}"/>
                </a:ext>
              </a:extLst>
            </p:cNvPr>
            <p:cNvSpPr txBox="1"/>
            <p:nvPr/>
          </p:nvSpPr>
          <p:spPr>
            <a:xfrm>
              <a:off x="2272598"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業障</a:t>
              </a:r>
            </a:p>
          </p:txBody>
        </p:sp>
        <p:cxnSp>
          <p:nvCxnSpPr>
            <p:cNvPr id="56" name="直線單箭頭接點 55">
              <a:extLst>
                <a:ext uri="{FF2B5EF4-FFF2-40B4-BE49-F238E27FC236}">
                  <a16:creationId xmlns:a16="http://schemas.microsoft.com/office/drawing/2014/main" id="{C486C925-91F9-4275-8B8C-A07588874A96}"/>
                </a:ext>
              </a:extLst>
            </p:cNvPr>
            <p:cNvCxnSpPr>
              <a:cxnSpLocks/>
            </p:cNvCxnSpPr>
            <p:nvPr/>
          </p:nvCxnSpPr>
          <p:spPr>
            <a:xfrm flipV="1">
              <a:off x="2821498"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群組 56">
            <a:extLst>
              <a:ext uri="{FF2B5EF4-FFF2-40B4-BE49-F238E27FC236}">
                <a16:creationId xmlns:a16="http://schemas.microsoft.com/office/drawing/2014/main" id="{1D11FF69-1DE5-4B1A-949C-18D755668DCD}"/>
              </a:ext>
            </a:extLst>
          </p:cNvPr>
          <p:cNvGrpSpPr/>
          <p:nvPr/>
        </p:nvGrpSpPr>
        <p:grpSpPr>
          <a:xfrm>
            <a:off x="7477217" y="5538479"/>
            <a:ext cx="1111321" cy="797614"/>
            <a:chOff x="3332247" y="5255291"/>
            <a:chExt cx="1111321" cy="797614"/>
          </a:xfrm>
        </p:grpSpPr>
        <p:sp>
          <p:nvSpPr>
            <p:cNvPr id="58" name="文字方塊 57">
              <a:extLst>
                <a:ext uri="{FF2B5EF4-FFF2-40B4-BE49-F238E27FC236}">
                  <a16:creationId xmlns:a16="http://schemas.microsoft.com/office/drawing/2014/main" id="{B183C05E-1AA1-4E70-BE00-00D2AD03996F}"/>
                </a:ext>
              </a:extLst>
            </p:cNvPr>
            <p:cNvSpPr txBox="1"/>
            <p:nvPr/>
          </p:nvSpPr>
          <p:spPr>
            <a:xfrm>
              <a:off x="3332247" y="5591240"/>
              <a:ext cx="111132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重</a:t>
              </a:r>
            </a:p>
          </p:txBody>
        </p:sp>
        <p:cxnSp>
          <p:nvCxnSpPr>
            <p:cNvPr id="59" name="直線單箭頭接點 58">
              <a:extLst>
                <a:ext uri="{FF2B5EF4-FFF2-40B4-BE49-F238E27FC236}">
                  <a16:creationId xmlns:a16="http://schemas.microsoft.com/office/drawing/2014/main" id="{97033559-5B1F-407B-9451-C57DA29954D3}"/>
                </a:ext>
              </a:extLst>
            </p:cNvPr>
            <p:cNvCxnSpPr>
              <a:cxnSpLocks/>
            </p:cNvCxnSpPr>
            <p:nvPr/>
          </p:nvCxnSpPr>
          <p:spPr>
            <a:xfrm flipV="1">
              <a:off x="386433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矩形: 圓角 64">
            <a:extLst>
              <a:ext uri="{FF2B5EF4-FFF2-40B4-BE49-F238E27FC236}">
                <a16:creationId xmlns:a16="http://schemas.microsoft.com/office/drawing/2014/main" id="{A56DD854-F344-42D2-977C-769BCDF458BA}"/>
              </a:ext>
            </a:extLst>
          </p:cNvPr>
          <p:cNvSpPr/>
          <p:nvPr/>
        </p:nvSpPr>
        <p:spPr>
          <a:xfrm>
            <a:off x="520598" y="2066818"/>
            <a:ext cx="1908534" cy="779160"/>
          </a:xfrm>
          <a:prstGeom prst="roundRect">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Linear Binary</a:t>
            </a:r>
          </a:p>
          <a:p>
            <a:pPr algn="ctr"/>
            <a:r>
              <a:rPr lang="en-US" altLang="zh-TW" sz="2400" dirty="0"/>
              <a:t>Classifier</a:t>
            </a:r>
          </a:p>
        </p:txBody>
      </p:sp>
      <p:grpSp>
        <p:nvGrpSpPr>
          <p:cNvPr id="82" name="群組 81">
            <a:extLst>
              <a:ext uri="{FF2B5EF4-FFF2-40B4-BE49-F238E27FC236}">
                <a16:creationId xmlns:a16="http://schemas.microsoft.com/office/drawing/2014/main" id="{E9B514DB-C0C4-4659-A4A7-01697D397D31}"/>
              </a:ext>
            </a:extLst>
          </p:cNvPr>
          <p:cNvGrpSpPr/>
          <p:nvPr/>
        </p:nvGrpSpPr>
        <p:grpSpPr>
          <a:xfrm>
            <a:off x="1363451" y="3187846"/>
            <a:ext cx="195209" cy="1150811"/>
            <a:chOff x="1363451" y="3187846"/>
            <a:chExt cx="195209" cy="1150811"/>
          </a:xfrm>
        </p:grpSpPr>
        <p:cxnSp>
          <p:nvCxnSpPr>
            <p:cNvPr id="63" name="直線單箭頭接點 62">
              <a:extLst>
                <a:ext uri="{FF2B5EF4-FFF2-40B4-BE49-F238E27FC236}">
                  <a16:creationId xmlns:a16="http://schemas.microsoft.com/office/drawing/2014/main" id="{A538D4BD-1600-48C2-9A76-2BF64A33E67E}"/>
                </a:ext>
              </a:extLst>
            </p:cNvPr>
            <p:cNvCxnSpPr>
              <a:cxnSpLocks/>
            </p:cNvCxnSpPr>
            <p:nvPr/>
          </p:nvCxnSpPr>
          <p:spPr>
            <a:xfrm flipV="1">
              <a:off x="1474865"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1DE36F08-7FA6-45C6-86C8-7C5906910C61}"/>
                </a:ext>
              </a:extLst>
            </p:cNvPr>
            <p:cNvSpPr/>
            <p:nvPr/>
          </p:nvSpPr>
          <p:spPr>
            <a:xfrm rot="5400000">
              <a:off x="1080912"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cxnSp>
        <p:nvCxnSpPr>
          <p:cNvPr id="67" name="直線單箭頭接點 66">
            <a:extLst>
              <a:ext uri="{FF2B5EF4-FFF2-40B4-BE49-F238E27FC236}">
                <a16:creationId xmlns:a16="http://schemas.microsoft.com/office/drawing/2014/main" id="{13D1788E-6223-404C-B626-7CA15243BEA9}"/>
              </a:ext>
            </a:extLst>
          </p:cNvPr>
          <p:cNvCxnSpPr>
            <a:cxnSpLocks/>
          </p:cNvCxnSpPr>
          <p:nvPr/>
        </p:nvCxnSpPr>
        <p:spPr>
          <a:xfrm flipV="1">
            <a:off x="1474865" y="171530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D072740-3493-40DD-84E4-8D0FD93BFCAE}"/>
              </a:ext>
            </a:extLst>
          </p:cNvPr>
          <p:cNvCxnSpPr>
            <a:cxnSpLocks/>
          </p:cNvCxnSpPr>
          <p:nvPr/>
        </p:nvCxnSpPr>
        <p:spPr>
          <a:xfrm flipV="1">
            <a:off x="1474865" y="2845978"/>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DD76E9B4-5A6C-40E2-A8A6-66C2008CB3A6}"/>
              </a:ext>
            </a:extLst>
          </p:cNvPr>
          <p:cNvSpPr/>
          <p:nvPr/>
        </p:nvSpPr>
        <p:spPr>
          <a:xfrm>
            <a:off x="1177636" y="1263285"/>
            <a:ext cx="545342" cy="461665"/>
          </a:xfrm>
          <a:prstGeom prst="rect">
            <a:avLst/>
          </a:prstGeom>
        </p:spPr>
        <p:txBody>
          <a:bodyPr wrap="none">
            <a:spAutoFit/>
          </a:bodyPr>
          <a:lstStyle/>
          <a:p>
            <a:r>
              <a:rPr lang="en-US" altLang="zh-TW" sz="2400" dirty="0"/>
              <a:t>No</a:t>
            </a:r>
            <a:endParaRPr lang="zh-TW" altLang="en-US" sz="2400" dirty="0"/>
          </a:p>
        </p:txBody>
      </p:sp>
      <p:grpSp>
        <p:nvGrpSpPr>
          <p:cNvPr id="83" name="群組 82">
            <a:extLst>
              <a:ext uri="{FF2B5EF4-FFF2-40B4-BE49-F238E27FC236}">
                <a16:creationId xmlns:a16="http://schemas.microsoft.com/office/drawing/2014/main" id="{292D58A4-0AFD-4C7F-8E0D-5C8F52AECE6A}"/>
              </a:ext>
            </a:extLst>
          </p:cNvPr>
          <p:cNvGrpSpPr/>
          <p:nvPr/>
        </p:nvGrpSpPr>
        <p:grpSpPr>
          <a:xfrm>
            <a:off x="2449201" y="3196164"/>
            <a:ext cx="195209" cy="1150811"/>
            <a:chOff x="2431477" y="3196164"/>
            <a:chExt cx="195209" cy="1150811"/>
          </a:xfrm>
        </p:grpSpPr>
        <p:cxnSp>
          <p:nvCxnSpPr>
            <p:cNvPr id="70" name="直線單箭頭接點 69">
              <a:extLst>
                <a:ext uri="{FF2B5EF4-FFF2-40B4-BE49-F238E27FC236}">
                  <a16:creationId xmlns:a16="http://schemas.microsoft.com/office/drawing/2014/main" id="{552E6CF5-6E14-4B8A-816D-92B21B895839}"/>
                </a:ext>
              </a:extLst>
            </p:cNvPr>
            <p:cNvCxnSpPr>
              <a:cxnSpLocks/>
            </p:cNvCxnSpPr>
            <p:nvPr/>
          </p:nvCxnSpPr>
          <p:spPr>
            <a:xfrm flipV="1">
              <a:off x="254289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FD371D0A-B470-4F92-A992-393E25EA03B1}"/>
                </a:ext>
              </a:extLst>
            </p:cNvPr>
            <p:cNvSpPr/>
            <p:nvPr/>
          </p:nvSpPr>
          <p:spPr>
            <a:xfrm rot="5400000">
              <a:off x="214893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5F05E6AA-1CF7-45F1-9682-4BEFD49583CA}"/>
              </a:ext>
            </a:extLst>
          </p:cNvPr>
          <p:cNvGrpSpPr/>
          <p:nvPr/>
        </p:nvGrpSpPr>
        <p:grpSpPr>
          <a:xfrm>
            <a:off x="3534951" y="3181484"/>
            <a:ext cx="195209" cy="1150811"/>
            <a:chOff x="3452062" y="3181484"/>
            <a:chExt cx="195209" cy="1150811"/>
          </a:xfrm>
        </p:grpSpPr>
        <p:cxnSp>
          <p:nvCxnSpPr>
            <p:cNvPr id="72" name="直線單箭頭接點 71">
              <a:extLst>
                <a:ext uri="{FF2B5EF4-FFF2-40B4-BE49-F238E27FC236}">
                  <a16:creationId xmlns:a16="http://schemas.microsoft.com/office/drawing/2014/main" id="{E01681C3-8631-41A5-8FF5-BBE03FD463E5}"/>
                </a:ext>
              </a:extLst>
            </p:cNvPr>
            <p:cNvCxnSpPr>
              <a:cxnSpLocks/>
            </p:cNvCxnSpPr>
            <p:nvPr/>
          </p:nvCxnSpPr>
          <p:spPr>
            <a:xfrm flipV="1">
              <a:off x="3563476"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矩形 72">
              <a:extLst>
                <a:ext uri="{FF2B5EF4-FFF2-40B4-BE49-F238E27FC236}">
                  <a16:creationId xmlns:a16="http://schemas.microsoft.com/office/drawing/2014/main" id="{D7ECFA6A-16DD-4CC4-98DB-EEC2BC0C3A13}"/>
                </a:ext>
              </a:extLst>
            </p:cNvPr>
            <p:cNvSpPr/>
            <p:nvPr/>
          </p:nvSpPr>
          <p:spPr>
            <a:xfrm rot="5400000">
              <a:off x="3169523"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5" name="群組 84">
            <a:extLst>
              <a:ext uri="{FF2B5EF4-FFF2-40B4-BE49-F238E27FC236}">
                <a16:creationId xmlns:a16="http://schemas.microsoft.com/office/drawing/2014/main" id="{BFA584E7-FB8F-4D58-9A76-C30EE6EC26A7}"/>
              </a:ext>
            </a:extLst>
          </p:cNvPr>
          <p:cNvGrpSpPr/>
          <p:nvPr/>
        </p:nvGrpSpPr>
        <p:grpSpPr>
          <a:xfrm>
            <a:off x="4620701" y="3196164"/>
            <a:ext cx="195209" cy="1150811"/>
            <a:chOff x="4499447" y="3196164"/>
            <a:chExt cx="195209" cy="1150811"/>
          </a:xfrm>
        </p:grpSpPr>
        <p:cxnSp>
          <p:nvCxnSpPr>
            <p:cNvPr id="74" name="直線單箭頭接點 73">
              <a:extLst>
                <a:ext uri="{FF2B5EF4-FFF2-40B4-BE49-F238E27FC236}">
                  <a16:creationId xmlns:a16="http://schemas.microsoft.com/office/drawing/2014/main" id="{53F2FA03-A2F7-478E-B7CC-E000150CA91A}"/>
                </a:ext>
              </a:extLst>
            </p:cNvPr>
            <p:cNvCxnSpPr>
              <a:cxnSpLocks/>
            </p:cNvCxnSpPr>
            <p:nvPr/>
          </p:nvCxnSpPr>
          <p:spPr>
            <a:xfrm flipV="1">
              <a:off x="461086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19C6F3F5-D549-4282-AD24-5B4FDDAFFA48}"/>
                </a:ext>
              </a:extLst>
            </p:cNvPr>
            <p:cNvSpPr/>
            <p:nvPr/>
          </p:nvSpPr>
          <p:spPr>
            <a:xfrm rot="5400000">
              <a:off x="421690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6" name="群組 85">
            <a:extLst>
              <a:ext uri="{FF2B5EF4-FFF2-40B4-BE49-F238E27FC236}">
                <a16:creationId xmlns:a16="http://schemas.microsoft.com/office/drawing/2014/main" id="{8565CD97-4D0E-4449-A50D-E1861E426D8A}"/>
              </a:ext>
            </a:extLst>
          </p:cNvPr>
          <p:cNvGrpSpPr/>
          <p:nvPr/>
        </p:nvGrpSpPr>
        <p:grpSpPr>
          <a:xfrm>
            <a:off x="5706451" y="3175099"/>
            <a:ext cx="195209" cy="1150811"/>
            <a:chOff x="5769519" y="3175099"/>
            <a:chExt cx="195209" cy="1150811"/>
          </a:xfrm>
        </p:grpSpPr>
        <p:cxnSp>
          <p:nvCxnSpPr>
            <p:cNvPr id="76" name="直線單箭頭接點 75">
              <a:extLst>
                <a:ext uri="{FF2B5EF4-FFF2-40B4-BE49-F238E27FC236}">
                  <a16:creationId xmlns:a16="http://schemas.microsoft.com/office/drawing/2014/main" id="{B01F0C49-B699-4B0B-A121-E245EAF56BF9}"/>
                </a:ext>
              </a:extLst>
            </p:cNvPr>
            <p:cNvCxnSpPr>
              <a:cxnSpLocks/>
            </p:cNvCxnSpPr>
            <p:nvPr/>
          </p:nvCxnSpPr>
          <p:spPr>
            <a:xfrm flipV="1">
              <a:off x="5880933" y="397439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EFA95DCB-CAC8-4451-8768-5979CE26A8E6}"/>
                </a:ext>
              </a:extLst>
            </p:cNvPr>
            <p:cNvSpPr/>
            <p:nvPr/>
          </p:nvSpPr>
          <p:spPr>
            <a:xfrm rot="5400000">
              <a:off x="5486980" y="345763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87" name="群組 86">
            <a:extLst>
              <a:ext uri="{FF2B5EF4-FFF2-40B4-BE49-F238E27FC236}">
                <a16:creationId xmlns:a16="http://schemas.microsoft.com/office/drawing/2014/main" id="{629EBCE1-32C2-478A-8D7C-1713CA12A315}"/>
              </a:ext>
            </a:extLst>
          </p:cNvPr>
          <p:cNvGrpSpPr/>
          <p:nvPr/>
        </p:nvGrpSpPr>
        <p:grpSpPr>
          <a:xfrm>
            <a:off x="6792201" y="3181484"/>
            <a:ext cx="195209" cy="1150811"/>
            <a:chOff x="6823734" y="3181484"/>
            <a:chExt cx="195209" cy="1150811"/>
          </a:xfrm>
        </p:grpSpPr>
        <p:cxnSp>
          <p:nvCxnSpPr>
            <p:cNvPr id="78" name="直線單箭頭接點 77">
              <a:extLst>
                <a:ext uri="{FF2B5EF4-FFF2-40B4-BE49-F238E27FC236}">
                  <a16:creationId xmlns:a16="http://schemas.microsoft.com/office/drawing/2014/main" id="{C21344A5-94A5-4DA7-896B-F22324A4B3A9}"/>
                </a:ext>
              </a:extLst>
            </p:cNvPr>
            <p:cNvCxnSpPr>
              <a:cxnSpLocks/>
            </p:cNvCxnSpPr>
            <p:nvPr/>
          </p:nvCxnSpPr>
          <p:spPr>
            <a:xfrm flipV="1">
              <a:off x="6935148"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id="{81C20650-E6A1-48DE-B583-B3C736A6FCF2}"/>
                </a:ext>
              </a:extLst>
            </p:cNvPr>
            <p:cNvSpPr/>
            <p:nvPr/>
          </p:nvSpPr>
          <p:spPr>
            <a:xfrm rot="5400000">
              <a:off x="6541195"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90" name="群組 89">
            <a:extLst>
              <a:ext uri="{FF2B5EF4-FFF2-40B4-BE49-F238E27FC236}">
                <a16:creationId xmlns:a16="http://schemas.microsoft.com/office/drawing/2014/main" id="{18337BD7-B7EB-4C01-9BEE-5FF3E26F75C1}"/>
              </a:ext>
            </a:extLst>
          </p:cNvPr>
          <p:cNvGrpSpPr/>
          <p:nvPr/>
        </p:nvGrpSpPr>
        <p:grpSpPr>
          <a:xfrm>
            <a:off x="7877949" y="3187846"/>
            <a:ext cx="195209" cy="1150811"/>
            <a:chOff x="7877949" y="3187846"/>
            <a:chExt cx="195209" cy="1150811"/>
          </a:xfrm>
        </p:grpSpPr>
        <p:cxnSp>
          <p:nvCxnSpPr>
            <p:cNvPr id="80" name="直線單箭頭接點 79">
              <a:extLst>
                <a:ext uri="{FF2B5EF4-FFF2-40B4-BE49-F238E27FC236}">
                  <a16:creationId xmlns:a16="http://schemas.microsoft.com/office/drawing/2014/main" id="{9188690D-120B-437C-88E9-3A423877A39E}"/>
                </a:ext>
              </a:extLst>
            </p:cNvPr>
            <p:cNvCxnSpPr>
              <a:cxnSpLocks/>
            </p:cNvCxnSpPr>
            <p:nvPr/>
          </p:nvCxnSpPr>
          <p:spPr>
            <a:xfrm flipV="1">
              <a:off x="7989363"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a16="http://schemas.microsoft.com/office/drawing/2014/main" id="{603F9737-1BFA-4D59-B8F0-2A31C4EAD342}"/>
                </a:ext>
              </a:extLst>
            </p:cNvPr>
            <p:cNvSpPr/>
            <p:nvPr/>
          </p:nvSpPr>
          <p:spPr>
            <a:xfrm rot="5400000">
              <a:off x="7595410"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
        <p:nvSpPr>
          <p:cNvPr id="91" name="文字方塊 90">
            <a:extLst>
              <a:ext uri="{FF2B5EF4-FFF2-40B4-BE49-F238E27FC236}">
                <a16:creationId xmlns:a16="http://schemas.microsoft.com/office/drawing/2014/main" id="{81B3D785-B221-4A5D-BE9F-4F07D21AE568}"/>
              </a:ext>
            </a:extLst>
          </p:cNvPr>
          <p:cNvSpPr txBox="1"/>
          <p:nvPr/>
        </p:nvSpPr>
        <p:spPr>
          <a:xfrm>
            <a:off x="2852553" y="1206161"/>
            <a:ext cx="5080745" cy="830997"/>
          </a:xfrm>
          <a:prstGeom prst="rect">
            <a:avLst/>
          </a:prstGeom>
          <a:noFill/>
        </p:spPr>
        <p:txBody>
          <a:bodyPr wrap="square" rtlCol="0">
            <a:spAutoFit/>
          </a:bodyPr>
          <a:lstStyle/>
          <a:p>
            <a:r>
              <a:rPr lang="en-US" altLang="zh-TW" sz="2400" dirty="0">
                <a:ea typeface="微軟正黑體" panose="020B0604030504040204" pitchFamily="34" charset="-120"/>
              </a:rPr>
              <a:t>[CLS]: the position that outputs classification results </a:t>
            </a:r>
            <a:endParaRPr lang="zh-TW" altLang="en-US" sz="2400" dirty="0">
              <a:ea typeface="微軟正黑體" panose="020B0604030504040204" pitchFamily="34" charset="-120"/>
            </a:endParaRPr>
          </a:p>
        </p:txBody>
      </p:sp>
      <p:sp>
        <p:nvSpPr>
          <p:cNvPr id="92" name="文字方塊 91">
            <a:extLst>
              <a:ext uri="{FF2B5EF4-FFF2-40B4-BE49-F238E27FC236}">
                <a16:creationId xmlns:a16="http://schemas.microsoft.com/office/drawing/2014/main" id="{02FF181B-88A3-4990-A7C3-CF5BBD59A8F9}"/>
              </a:ext>
            </a:extLst>
          </p:cNvPr>
          <p:cNvSpPr txBox="1"/>
          <p:nvPr/>
        </p:nvSpPr>
        <p:spPr>
          <a:xfrm>
            <a:off x="2856634" y="1972379"/>
            <a:ext cx="5080745" cy="461665"/>
          </a:xfrm>
          <a:prstGeom prst="rect">
            <a:avLst/>
          </a:prstGeom>
          <a:noFill/>
        </p:spPr>
        <p:txBody>
          <a:bodyPr wrap="square" rtlCol="0">
            <a:spAutoFit/>
          </a:bodyPr>
          <a:lstStyle/>
          <a:p>
            <a:r>
              <a:rPr lang="en-US" altLang="zh-TW" sz="2400" dirty="0">
                <a:ea typeface="微軟正黑體" panose="020B0604030504040204" pitchFamily="34" charset="-120"/>
              </a:rPr>
              <a:t>[SEP]: the boundary of two sentences</a:t>
            </a:r>
            <a:endParaRPr lang="zh-TW" altLang="en-US" sz="2400" dirty="0">
              <a:ea typeface="微軟正黑體" panose="020B0604030504040204" pitchFamily="34" charset="-120"/>
            </a:endParaRPr>
          </a:p>
        </p:txBody>
      </p:sp>
      <p:sp>
        <p:nvSpPr>
          <p:cNvPr id="93" name="文字方塊 92">
            <a:extLst>
              <a:ext uri="{FF2B5EF4-FFF2-40B4-BE49-F238E27FC236}">
                <a16:creationId xmlns:a16="http://schemas.microsoft.com/office/drawing/2014/main" id="{D7069B0D-1E07-4729-B300-F15930913C38}"/>
              </a:ext>
            </a:extLst>
          </p:cNvPr>
          <p:cNvSpPr txBox="1"/>
          <p:nvPr/>
        </p:nvSpPr>
        <p:spPr>
          <a:xfrm>
            <a:off x="2882402" y="2425987"/>
            <a:ext cx="6038515" cy="461665"/>
          </a:xfrm>
          <a:prstGeom prst="rect">
            <a:avLst/>
          </a:prstGeom>
          <a:noFill/>
        </p:spPr>
        <p:txBody>
          <a:bodyPr wrap="square" rtlCol="0">
            <a:spAutoFit/>
          </a:bodyPr>
          <a:lstStyle/>
          <a:p>
            <a:r>
              <a:rPr lang="en-US" altLang="zh-TW" sz="2400" dirty="0">
                <a:ea typeface="微軟正黑體" panose="020B0604030504040204" pitchFamily="34" charset="-120"/>
              </a:rPr>
              <a:t>Approaches 1 and 2 are used at the same time.</a:t>
            </a:r>
            <a:endParaRPr lang="zh-TW" altLang="en-US" sz="2400" dirty="0">
              <a:ea typeface="微軟正黑體" panose="020B0604030504040204" pitchFamily="34" charset="-120"/>
            </a:endParaRPr>
          </a:p>
        </p:txBody>
      </p:sp>
      <p:sp>
        <p:nvSpPr>
          <p:cNvPr id="60" name="Rectangle 59">
            <a:extLst>
              <a:ext uri="{FF2B5EF4-FFF2-40B4-BE49-F238E27FC236}">
                <a16:creationId xmlns:a16="http://schemas.microsoft.com/office/drawing/2014/main" id="{4B2E178E-77C4-944D-9330-5AFE9E5B2778}"/>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61" name="Slide Number Placeholder 3">
            <a:extLst>
              <a:ext uri="{FF2B5EF4-FFF2-40B4-BE49-F238E27FC236}">
                <a16:creationId xmlns:a16="http://schemas.microsoft.com/office/drawing/2014/main" id="{7EA74F28-F957-D347-BF19-2699454BA659}"/>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60</a:t>
            </a:fld>
            <a:endParaRPr lang="de-DE"/>
          </a:p>
        </p:txBody>
      </p:sp>
      <p:sp>
        <p:nvSpPr>
          <p:cNvPr id="2" name="Rectangle 1">
            <a:extLst>
              <a:ext uri="{FF2B5EF4-FFF2-40B4-BE49-F238E27FC236}">
                <a16:creationId xmlns:a16="http://schemas.microsoft.com/office/drawing/2014/main" id="{7E780C3F-AC16-5A48-97C5-8B16F814979A}"/>
              </a:ext>
            </a:extLst>
          </p:cNvPr>
          <p:cNvSpPr/>
          <p:nvPr/>
        </p:nvSpPr>
        <p:spPr>
          <a:xfrm>
            <a:off x="2644409" y="6353882"/>
            <a:ext cx="6039819" cy="369332"/>
          </a:xfrm>
          <a:prstGeom prst="rect">
            <a:avLst/>
          </a:prstGeom>
        </p:spPr>
        <p:txBody>
          <a:bodyPr wrap="square">
            <a:spAutoFit/>
          </a:bodyPr>
          <a:lstStyle/>
          <a:p>
            <a:r>
              <a:rPr lang="en-US" dirty="0">
                <a:solidFill>
                  <a:srgbClr val="000000"/>
                </a:solidFill>
                <a:latin typeface="Roboto"/>
              </a:rPr>
              <a:t>Wake up 	, 	eyes have heavy karma</a:t>
            </a:r>
            <a:endParaRPr lang="en-DE" dirty="0"/>
          </a:p>
        </p:txBody>
      </p:sp>
    </p:spTree>
    <p:extLst>
      <p:ext uri="{BB962C8B-B14F-4D97-AF65-F5344CB8AC3E}">
        <p14:creationId xmlns:p14="http://schemas.microsoft.com/office/powerpoint/2010/main" val="1526100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6D46617C-EEEE-4B77-9126-1587E6D30D30}"/>
              </a:ext>
            </a:extLst>
          </p:cNvPr>
          <p:cNvSpPr/>
          <p:nvPr/>
        </p:nvSpPr>
        <p:spPr>
          <a:xfrm>
            <a:off x="2293132" y="5599310"/>
            <a:ext cx="2806168" cy="4616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E93C717-F863-4E29-8AA7-7E8F1287F09F}"/>
              </a:ext>
            </a:extLst>
          </p:cNvPr>
          <p:cNvSpPr>
            <a:spLocks noGrp="1"/>
          </p:cNvSpPr>
          <p:nvPr>
            <p:ph type="title"/>
          </p:nvPr>
        </p:nvSpPr>
        <p:spPr/>
        <p:txBody>
          <a:bodyPr/>
          <a:lstStyle/>
          <a:p>
            <a:r>
              <a:rPr lang="en-US" altLang="zh-TW" dirty="0"/>
              <a:t>How to use BERT – Case 1</a:t>
            </a:r>
            <a:endParaRPr lang="zh-TW" altLang="en-US" dirty="0"/>
          </a:p>
        </p:txBody>
      </p:sp>
      <p:sp>
        <p:nvSpPr>
          <p:cNvPr id="5" name="矩形: 圓角 4">
            <a:extLst>
              <a:ext uri="{FF2B5EF4-FFF2-40B4-BE49-F238E27FC236}">
                <a16:creationId xmlns:a16="http://schemas.microsoft.com/office/drawing/2014/main" id="{FE1D9997-3133-4B9C-8E6E-095472BD2B72}"/>
              </a:ext>
            </a:extLst>
          </p:cNvPr>
          <p:cNvSpPr/>
          <p:nvPr/>
        </p:nvSpPr>
        <p:spPr>
          <a:xfrm>
            <a:off x="1176916" y="4152439"/>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sp>
        <p:nvSpPr>
          <p:cNvPr id="7" name="文字方塊 6">
            <a:extLst>
              <a:ext uri="{FF2B5EF4-FFF2-40B4-BE49-F238E27FC236}">
                <a16:creationId xmlns:a16="http://schemas.microsoft.com/office/drawing/2014/main" id="{AA9F8796-2B7D-4F80-B1F3-BD7A4F834EC5}"/>
              </a:ext>
            </a:extLst>
          </p:cNvPr>
          <p:cNvSpPr txBox="1"/>
          <p:nvPr/>
        </p:nvSpPr>
        <p:spPr>
          <a:xfrm>
            <a:off x="1065754" y="561201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B8F3C641-E704-43C6-95E6-C5B514F0FF04}"/>
              </a:ext>
            </a:extLst>
          </p:cNvPr>
          <p:cNvCxnSpPr>
            <a:cxnSpLocks/>
          </p:cNvCxnSpPr>
          <p:nvPr/>
        </p:nvCxnSpPr>
        <p:spPr>
          <a:xfrm flipV="1">
            <a:off x="1597838"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5659565-1678-4A7D-B37A-5DCD07092454}"/>
              </a:ext>
            </a:extLst>
          </p:cNvPr>
          <p:cNvSpPr txBox="1"/>
          <p:nvPr/>
        </p:nvSpPr>
        <p:spPr>
          <a:xfrm>
            <a:off x="2103155" y="558661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1" name="直線單箭頭接點 10">
            <a:extLst>
              <a:ext uri="{FF2B5EF4-FFF2-40B4-BE49-F238E27FC236}">
                <a16:creationId xmlns:a16="http://schemas.microsoft.com/office/drawing/2014/main" id="{5C30D2F2-2B32-4951-9A81-C28C175EF92A}"/>
              </a:ext>
            </a:extLst>
          </p:cNvPr>
          <p:cNvCxnSpPr>
            <a:cxnSpLocks/>
          </p:cNvCxnSpPr>
          <p:nvPr/>
        </p:nvCxnSpPr>
        <p:spPr>
          <a:xfrm flipV="1">
            <a:off x="2652055"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55500637-8BDF-4958-ACA2-67C3FC21A745}"/>
              </a:ext>
            </a:extLst>
          </p:cNvPr>
          <p:cNvSpPr txBox="1"/>
          <p:nvPr/>
        </p:nvSpPr>
        <p:spPr>
          <a:xfrm>
            <a:off x="3140556" y="558661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80DB23CC-6891-483E-B90A-061C009977F4}"/>
              </a:ext>
            </a:extLst>
          </p:cNvPr>
          <p:cNvCxnSpPr>
            <a:cxnSpLocks/>
          </p:cNvCxnSpPr>
          <p:nvPr/>
        </p:nvCxnSpPr>
        <p:spPr>
          <a:xfrm flipV="1">
            <a:off x="3672640"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1436C052-F90A-4AD7-AFFA-E7921446E7D3}"/>
              </a:ext>
            </a:extLst>
          </p:cNvPr>
          <p:cNvSpPr txBox="1"/>
          <p:nvPr/>
        </p:nvSpPr>
        <p:spPr>
          <a:xfrm>
            <a:off x="4177956" y="558661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3</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7" name="直線單箭頭接點 16">
            <a:extLst>
              <a:ext uri="{FF2B5EF4-FFF2-40B4-BE49-F238E27FC236}">
                <a16:creationId xmlns:a16="http://schemas.microsoft.com/office/drawing/2014/main" id="{11CB1017-D67C-453C-8BEB-E23B8CB8E4EF}"/>
              </a:ext>
            </a:extLst>
          </p:cNvPr>
          <p:cNvCxnSpPr>
            <a:cxnSpLocks/>
          </p:cNvCxnSpPr>
          <p:nvPr/>
        </p:nvCxnSpPr>
        <p:spPr>
          <a:xfrm flipV="1">
            <a:off x="4726856" y="535226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00FCBD3-A5C0-4CB4-BED3-2C2857AFA228}"/>
              </a:ext>
            </a:extLst>
          </p:cNvPr>
          <p:cNvCxnSpPr>
            <a:cxnSpLocks/>
          </p:cNvCxnSpPr>
          <p:nvPr/>
        </p:nvCxnSpPr>
        <p:spPr>
          <a:xfrm flipV="1">
            <a:off x="1582917" y="38009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84AD70C7-FA7B-4650-9C0E-E5889FA1B1F5}"/>
              </a:ext>
            </a:extLst>
          </p:cNvPr>
          <p:cNvCxnSpPr>
            <a:cxnSpLocks/>
          </p:cNvCxnSpPr>
          <p:nvPr/>
        </p:nvCxnSpPr>
        <p:spPr>
          <a:xfrm flipV="1">
            <a:off x="2652055" y="38009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8365E470-C9D7-4F85-BDEC-7872694F1584}"/>
              </a:ext>
            </a:extLst>
          </p:cNvPr>
          <p:cNvCxnSpPr>
            <a:cxnSpLocks/>
          </p:cNvCxnSpPr>
          <p:nvPr/>
        </p:nvCxnSpPr>
        <p:spPr>
          <a:xfrm flipV="1">
            <a:off x="3674447" y="38009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20920604-B10A-4875-ADD1-24A7C89A2A50}"/>
              </a:ext>
            </a:extLst>
          </p:cNvPr>
          <p:cNvCxnSpPr>
            <a:cxnSpLocks/>
          </p:cNvCxnSpPr>
          <p:nvPr/>
        </p:nvCxnSpPr>
        <p:spPr>
          <a:xfrm flipV="1">
            <a:off x="4726856" y="3800923"/>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4459E7F0-ADAE-4D80-9216-8B621FE123E4}"/>
              </a:ext>
            </a:extLst>
          </p:cNvPr>
          <p:cNvSpPr/>
          <p:nvPr/>
        </p:nvSpPr>
        <p:spPr>
          <a:xfrm rot="5400000">
            <a:off x="1398360" y="3458503"/>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4351E929-E776-4A64-AA7F-51B791DF88B0}"/>
              </a:ext>
            </a:extLst>
          </p:cNvPr>
          <p:cNvSpPr/>
          <p:nvPr/>
        </p:nvSpPr>
        <p:spPr>
          <a:xfrm rot="5400000">
            <a:off x="2467498" y="3477849"/>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07DB88F8-67BC-404C-9D7F-00977EE9C500}"/>
              </a:ext>
            </a:extLst>
          </p:cNvPr>
          <p:cNvSpPr/>
          <p:nvPr/>
        </p:nvSpPr>
        <p:spPr>
          <a:xfrm rot="5400000">
            <a:off x="3496193" y="3492237"/>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614A30AC-F404-4E36-ACD5-80173A5ED21F}"/>
              </a:ext>
            </a:extLst>
          </p:cNvPr>
          <p:cNvSpPr/>
          <p:nvPr/>
        </p:nvSpPr>
        <p:spPr>
          <a:xfrm rot="5400000">
            <a:off x="4534609" y="3492237"/>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6B71F1CD-C5FB-4ED8-BCC8-2FB88018FD16}"/>
              </a:ext>
            </a:extLst>
          </p:cNvPr>
          <p:cNvSpPr/>
          <p:nvPr/>
        </p:nvSpPr>
        <p:spPr>
          <a:xfrm>
            <a:off x="628650" y="2216676"/>
            <a:ext cx="1908534" cy="77916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Linear Classifier</a:t>
            </a:r>
          </a:p>
        </p:txBody>
      </p:sp>
      <p:cxnSp>
        <p:nvCxnSpPr>
          <p:cNvPr id="30" name="直線單箭頭接點 29">
            <a:extLst>
              <a:ext uri="{FF2B5EF4-FFF2-40B4-BE49-F238E27FC236}">
                <a16:creationId xmlns:a16="http://schemas.microsoft.com/office/drawing/2014/main" id="{DFAFFE57-22AC-481F-B103-63DD80DFFACE}"/>
              </a:ext>
            </a:extLst>
          </p:cNvPr>
          <p:cNvCxnSpPr>
            <a:cxnSpLocks/>
          </p:cNvCxnSpPr>
          <p:nvPr/>
        </p:nvCxnSpPr>
        <p:spPr>
          <a:xfrm flipV="1">
            <a:off x="1582917" y="186516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B659E594-6F57-47B2-910A-DD0444BB855A}"/>
              </a:ext>
            </a:extLst>
          </p:cNvPr>
          <p:cNvCxnSpPr>
            <a:cxnSpLocks/>
          </p:cNvCxnSpPr>
          <p:nvPr/>
        </p:nvCxnSpPr>
        <p:spPr>
          <a:xfrm flipV="1">
            <a:off x="1582917" y="2995836"/>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FF604D94-72D1-4D48-A92C-0E771A2E534D}"/>
              </a:ext>
            </a:extLst>
          </p:cNvPr>
          <p:cNvSpPr/>
          <p:nvPr/>
        </p:nvSpPr>
        <p:spPr>
          <a:xfrm>
            <a:off x="1196432" y="1411289"/>
            <a:ext cx="772969" cy="461665"/>
          </a:xfrm>
          <a:prstGeom prst="rect">
            <a:avLst/>
          </a:prstGeom>
        </p:spPr>
        <p:txBody>
          <a:bodyPr wrap="none">
            <a:spAutoFit/>
          </a:bodyPr>
          <a:lstStyle/>
          <a:p>
            <a:r>
              <a:rPr lang="en-US" altLang="zh-TW" sz="2400" dirty="0"/>
              <a:t>class</a:t>
            </a:r>
            <a:endParaRPr lang="zh-TW" altLang="en-US" sz="2400" dirty="0"/>
          </a:p>
        </p:txBody>
      </p:sp>
      <p:sp>
        <p:nvSpPr>
          <p:cNvPr id="33" name="文字方塊 32">
            <a:extLst>
              <a:ext uri="{FF2B5EF4-FFF2-40B4-BE49-F238E27FC236}">
                <a16:creationId xmlns:a16="http://schemas.microsoft.com/office/drawing/2014/main" id="{FE1579B7-3F39-4F1D-B6D0-CDBB94B0CAD1}"/>
              </a:ext>
            </a:extLst>
          </p:cNvPr>
          <p:cNvSpPr txBox="1"/>
          <p:nvPr/>
        </p:nvSpPr>
        <p:spPr>
          <a:xfrm>
            <a:off x="5469554" y="2391265"/>
            <a:ext cx="5030965" cy="830997"/>
          </a:xfrm>
          <a:prstGeom prst="rect">
            <a:avLst/>
          </a:prstGeom>
          <a:noFill/>
        </p:spPr>
        <p:txBody>
          <a:bodyPr wrap="square" rtlCol="0">
            <a:spAutoFit/>
          </a:bodyPr>
          <a:lstStyle/>
          <a:p>
            <a:r>
              <a:rPr lang="en-US" altLang="zh-TW" sz="2400" dirty="0"/>
              <a:t>Input: single sentence, </a:t>
            </a:r>
          </a:p>
          <a:p>
            <a:r>
              <a:rPr lang="en-US" altLang="zh-TW" sz="2400" dirty="0"/>
              <a:t>output: class</a:t>
            </a:r>
            <a:endParaRPr lang="zh-TW" altLang="en-US" sz="2400" dirty="0"/>
          </a:p>
        </p:txBody>
      </p:sp>
      <p:sp>
        <p:nvSpPr>
          <p:cNvPr id="34" name="文字方塊 33">
            <a:extLst>
              <a:ext uri="{FF2B5EF4-FFF2-40B4-BE49-F238E27FC236}">
                <a16:creationId xmlns:a16="http://schemas.microsoft.com/office/drawing/2014/main" id="{B6021EE1-9C6B-4609-8648-254394AAF352}"/>
              </a:ext>
            </a:extLst>
          </p:cNvPr>
          <p:cNvSpPr txBox="1"/>
          <p:nvPr/>
        </p:nvSpPr>
        <p:spPr>
          <a:xfrm>
            <a:off x="2933444" y="6088106"/>
            <a:ext cx="1525544" cy="461665"/>
          </a:xfrm>
          <a:prstGeom prst="rect">
            <a:avLst/>
          </a:prstGeom>
          <a:noFill/>
        </p:spPr>
        <p:txBody>
          <a:bodyPr wrap="square" rtlCol="0">
            <a:spAutoFit/>
          </a:bodyPr>
          <a:lstStyle/>
          <a:p>
            <a:pPr algn="ctr"/>
            <a:r>
              <a:rPr lang="en-US" altLang="zh-TW" sz="2400" dirty="0"/>
              <a:t>sentence</a:t>
            </a:r>
            <a:endParaRPr lang="zh-TW" altLang="en-US" sz="2400" dirty="0"/>
          </a:p>
        </p:txBody>
      </p:sp>
      <p:sp>
        <p:nvSpPr>
          <p:cNvPr id="36" name="文字方塊 35">
            <a:extLst>
              <a:ext uri="{FF2B5EF4-FFF2-40B4-BE49-F238E27FC236}">
                <a16:creationId xmlns:a16="http://schemas.microsoft.com/office/drawing/2014/main" id="{2CD01A66-C6BA-423A-B60D-F23876104339}"/>
              </a:ext>
            </a:extLst>
          </p:cNvPr>
          <p:cNvSpPr txBox="1"/>
          <p:nvPr/>
        </p:nvSpPr>
        <p:spPr>
          <a:xfrm>
            <a:off x="5469554" y="3243335"/>
            <a:ext cx="3237731" cy="1569660"/>
          </a:xfrm>
          <a:prstGeom prst="rect">
            <a:avLst/>
          </a:prstGeom>
          <a:noFill/>
        </p:spPr>
        <p:txBody>
          <a:bodyPr wrap="square" rtlCol="0">
            <a:spAutoFit/>
          </a:bodyPr>
          <a:lstStyle/>
          <a:p>
            <a:r>
              <a:rPr lang="en-US" altLang="zh-TW" sz="2400" dirty="0"/>
              <a:t>Example:</a:t>
            </a:r>
          </a:p>
          <a:p>
            <a:r>
              <a:rPr lang="en-US" altLang="zh-TW" sz="2400" dirty="0"/>
              <a:t>Sentiment analysis,</a:t>
            </a:r>
          </a:p>
          <a:p>
            <a:r>
              <a:rPr lang="en-US" altLang="zh-TW" sz="2400" dirty="0"/>
              <a:t>Document Classification</a:t>
            </a:r>
          </a:p>
        </p:txBody>
      </p:sp>
      <p:sp>
        <p:nvSpPr>
          <p:cNvPr id="38" name="矩形 37">
            <a:extLst>
              <a:ext uri="{FF2B5EF4-FFF2-40B4-BE49-F238E27FC236}">
                <a16:creationId xmlns:a16="http://schemas.microsoft.com/office/drawing/2014/main" id="{21833BA5-A5B6-4273-8E33-FF4E0423C4E5}"/>
              </a:ext>
            </a:extLst>
          </p:cNvPr>
          <p:cNvSpPr/>
          <p:nvPr/>
        </p:nvSpPr>
        <p:spPr>
          <a:xfrm>
            <a:off x="2903680" y="2216676"/>
            <a:ext cx="1908534" cy="830997"/>
          </a:xfrm>
          <a:prstGeom prst="rect">
            <a:avLst/>
          </a:prstGeom>
        </p:spPr>
        <p:txBody>
          <a:bodyPr wrap="square">
            <a:spAutoFit/>
          </a:bodyPr>
          <a:lstStyle/>
          <a:p>
            <a:r>
              <a:rPr lang="en-US" altLang="zh-TW" sz="2400" dirty="0"/>
              <a:t>Trained from Scratch </a:t>
            </a:r>
            <a:endParaRPr lang="zh-TW" altLang="en-US" sz="2400" dirty="0"/>
          </a:p>
        </p:txBody>
      </p:sp>
      <p:sp>
        <p:nvSpPr>
          <p:cNvPr id="39" name="矩形 38">
            <a:extLst>
              <a:ext uri="{FF2B5EF4-FFF2-40B4-BE49-F238E27FC236}">
                <a16:creationId xmlns:a16="http://schemas.microsoft.com/office/drawing/2014/main" id="{6BC6D935-968E-493D-98E8-1D2D4B5FDE1F}"/>
              </a:ext>
            </a:extLst>
          </p:cNvPr>
          <p:cNvSpPr/>
          <p:nvPr/>
        </p:nvSpPr>
        <p:spPr>
          <a:xfrm>
            <a:off x="3504721" y="4503955"/>
            <a:ext cx="1908534" cy="461665"/>
          </a:xfrm>
          <a:prstGeom prst="rect">
            <a:avLst/>
          </a:prstGeom>
        </p:spPr>
        <p:txBody>
          <a:bodyPr wrap="square">
            <a:spAutoFit/>
          </a:bodyPr>
          <a:lstStyle/>
          <a:p>
            <a:pPr algn="ctr"/>
            <a:r>
              <a:rPr lang="en-US" altLang="zh-TW" sz="2400" dirty="0"/>
              <a:t>Fine-tune</a:t>
            </a:r>
            <a:endParaRPr lang="zh-TW" altLang="en-US" sz="2400" dirty="0"/>
          </a:p>
        </p:txBody>
      </p:sp>
      <p:cxnSp>
        <p:nvCxnSpPr>
          <p:cNvPr id="41" name="直線單箭頭接點 40">
            <a:extLst>
              <a:ext uri="{FF2B5EF4-FFF2-40B4-BE49-F238E27FC236}">
                <a16:creationId xmlns:a16="http://schemas.microsoft.com/office/drawing/2014/main" id="{11EA3B67-DD66-48DC-B4C5-EC75FA214F01}"/>
              </a:ext>
            </a:extLst>
          </p:cNvPr>
          <p:cNvCxnSpPr/>
          <p:nvPr/>
        </p:nvCxnSpPr>
        <p:spPr>
          <a:xfrm>
            <a:off x="2478531" y="2606256"/>
            <a:ext cx="533144"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9B7CD2D9-9F88-45A5-9BA9-A33CE19CA632}"/>
              </a:ext>
            </a:extLst>
          </p:cNvPr>
          <p:cNvCxnSpPr>
            <a:cxnSpLocks/>
          </p:cNvCxnSpPr>
          <p:nvPr/>
        </p:nvCxnSpPr>
        <p:spPr>
          <a:xfrm>
            <a:off x="3502904" y="4737543"/>
            <a:ext cx="383812"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D0D9EC8-2B75-0A4A-B99B-E7F76FEE89BA}"/>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40" name="Slide Number Placeholder 3">
            <a:extLst>
              <a:ext uri="{FF2B5EF4-FFF2-40B4-BE49-F238E27FC236}">
                <a16:creationId xmlns:a16="http://schemas.microsoft.com/office/drawing/2014/main" id="{6DFC9CFE-8DE1-A147-B2E4-6A530CDBC299}"/>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61</a:t>
            </a:fld>
            <a:endParaRPr lang="de-DE"/>
          </a:p>
        </p:txBody>
      </p:sp>
    </p:spTree>
    <p:extLst>
      <p:ext uri="{BB962C8B-B14F-4D97-AF65-F5344CB8AC3E}">
        <p14:creationId xmlns:p14="http://schemas.microsoft.com/office/powerpoint/2010/main" val="296428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6D46617C-EEEE-4B77-9126-1587E6D30D30}"/>
              </a:ext>
            </a:extLst>
          </p:cNvPr>
          <p:cNvSpPr/>
          <p:nvPr/>
        </p:nvSpPr>
        <p:spPr>
          <a:xfrm>
            <a:off x="1826177" y="5651441"/>
            <a:ext cx="2806168" cy="4616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7E93C717-F863-4E29-8AA7-7E8F1287F09F}"/>
              </a:ext>
            </a:extLst>
          </p:cNvPr>
          <p:cNvSpPr>
            <a:spLocks noGrp="1"/>
          </p:cNvSpPr>
          <p:nvPr>
            <p:ph type="title"/>
          </p:nvPr>
        </p:nvSpPr>
        <p:spPr/>
        <p:txBody>
          <a:bodyPr/>
          <a:lstStyle/>
          <a:p>
            <a:r>
              <a:rPr lang="en-US" altLang="zh-TW" dirty="0"/>
              <a:t>How to use BERT – Case 2</a:t>
            </a:r>
            <a:endParaRPr lang="zh-TW" altLang="en-US" dirty="0"/>
          </a:p>
        </p:txBody>
      </p:sp>
      <p:sp>
        <p:nvSpPr>
          <p:cNvPr id="5" name="矩形: 圓角 4">
            <a:extLst>
              <a:ext uri="{FF2B5EF4-FFF2-40B4-BE49-F238E27FC236}">
                <a16:creationId xmlns:a16="http://schemas.microsoft.com/office/drawing/2014/main" id="{FE1D9997-3133-4B9C-8E6E-095472BD2B72}"/>
              </a:ext>
            </a:extLst>
          </p:cNvPr>
          <p:cNvSpPr/>
          <p:nvPr/>
        </p:nvSpPr>
        <p:spPr>
          <a:xfrm>
            <a:off x="709961" y="4204570"/>
            <a:ext cx="3966052"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sp>
        <p:nvSpPr>
          <p:cNvPr id="7" name="文字方塊 6">
            <a:extLst>
              <a:ext uri="{FF2B5EF4-FFF2-40B4-BE49-F238E27FC236}">
                <a16:creationId xmlns:a16="http://schemas.microsoft.com/office/drawing/2014/main" id="{AA9F8796-2B7D-4F80-B1F3-BD7A4F834EC5}"/>
              </a:ext>
            </a:extLst>
          </p:cNvPr>
          <p:cNvSpPr txBox="1"/>
          <p:nvPr/>
        </p:nvSpPr>
        <p:spPr>
          <a:xfrm>
            <a:off x="598799" y="5664141"/>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B8F3C641-E704-43C6-95E6-C5B514F0FF04}"/>
              </a:ext>
            </a:extLst>
          </p:cNvPr>
          <p:cNvCxnSpPr>
            <a:cxnSpLocks/>
          </p:cNvCxnSpPr>
          <p:nvPr/>
        </p:nvCxnSpPr>
        <p:spPr>
          <a:xfrm flipV="1">
            <a:off x="1130883" y="540439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5659565-1678-4A7D-B37A-5DCD07092454}"/>
              </a:ext>
            </a:extLst>
          </p:cNvPr>
          <p:cNvSpPr txBox="1"/>
          <p:nvPr/>
        </p:nvSpPr>
        <p:spPr>
          <a:xfrm>
            <a:off x="1636200" y="5638741"/>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1" name="直線單箭頭接點 10">
            <a:extLst>
              <a:ext uri="{FF2B5EF4-FFF2-40B4-BE49-F238E27FC236}">
                <a16:creationId xmlns:a16="http://schemas.microsoft.com/office/drawing/2014/main" id="{5C30D2F2-2B32-4951-9A81-C28C175EF92A}"/>
              </a:ext>
            </a:extLst>
          </p:cNvPr>
          <p:cNvCxnSpPr>
            <a:cxnSpLocks/>
          </p:cNvCxnSpPr>
          <p:nvPr/>
        </p:nvCxnSpPr>
        <p:spPr>
          <a:xfrm flipV="1">
            <a:off x="2185100" y="540439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55500637-8BDF-4958-ACA2-67C3FC21A745}"/>
              </a:ext>
            </a:extLst>
          </p:cNvPr>
          <p:cNvSpPr txBox="1"/>
          <p:nvPr/>
        </p:nvSpPr>
        <p:spPr>
          <a:xfrm>
            <a:off x="2673601" y="5638741"/>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80DB23CC-6891-483E-B90A-061C009977F4}"/>
              </a:ext>
            </a:extLst>
          </p:cNvPr>
          <p:cNvCxnSpPr>
            <a:cxnSpLocks/>
          </p:cNvCxnSpPr>
          <p:nvPr/>
        </p:nvCxnSpPr>
        <p:spPr>
          <a:xfrm flipV="1">
            <a:off x="3205685" y="540439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1436C052-F90A-4AD7-AFFA-E7921446E7D3}"/>
              </a:ext>
            </a:extLst>
          </p:cNvPr>
          <p:cNvSpPr txBox="1"/>
          <p:nvPr/>
        </p:nvSpPr>
        <p:spPr>
          <a:xfrm>
            <a:off x="3711001" y="5638741"/>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3</a:t>
            </a:r>
            <a:endParaRPr lang="zh-TW" altLang="en-US" sz="2400" baseline="-25000" dirty="0">
              <a:latin typeface="微軟正黑體" panose="020B0604030504040204" pitchFamily="34" charset="-120"/>
              <a:ea typeface="微軟正黑體" panose="020B0604030504040204" pitchFamily="34" charset="-120"/>
            </a:endParaRPr>
          </a:p>
        </p:txBody>
      </p:sp>
      <p:cxnSp>
        <p:nvCxnSpPr>
          <p:cNvPr id="17" name="直線單箭頭接點 16">
            <a:extLst>
              <a:ext uri="{FF2B5EF4-FFF2-40B4-BE49-F238E27FC236}">
                <a16:creationId xmlns:a16="http://schemas.microsoft.com/office/drawing/2014/main" id="{11CB1017-D67C-453C-8BEB-E23B8CB8E4EF}"/>
              </a:ext>
            </a:extLst>
          </p:cNvPr>
          <p:cNvCxnSpPr>
            <a:cxnSpLocks/>
          </p:cNvCxnSpPr>
          <p:nvPr/>
        </p:nvCxnSpPr>
        <p:spPr>
          <a:xfrm flipV="1">
            <a:off x="4259901" y="540439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00FCBD3-A5C0-4CB4-BED3-2C2857AFA228}"/>
              </a:ext>
            </a:extLst>
          </p:cNvPr>
          <p:cNvCxnSpPr>
            <a:cxnSpLocks/>
          </p:cNvCxnSpPr>
          <p:nvPr/>
        </p:nvCxnSpPr>
        <p:spPr>
          <a:xfrm flipV="1">
            <a:off x="1115962" y="3853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84AD70C7-FA7B-4650-9C0E-E5889FA1B1F5}"/>
              </a:ext>
            </a:extLst>
          </p:cNvPr>
          <p:cNvCxnSpPr>
            <a:cxnSpLocks/>
          </p:cNvCxnSpPr>
          <p:nvPr/>
        </p:nvCxnSpPr>
        <p:spPr>
          <a:xfrm flipV="1">
            <a:off x="2185100" y="3853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8365E470-C9D7-4F85-BDEC-7872694F1584}"/>
              </a:ext>
            </a:extLst>
          </p:cNvPr>
          <p:cNvCxnSpPr>
            <a:cxnSpLocks/>
          </p:cNvCxnSpPr>
          <p:nvPr/>
        </p:nvCxnSpPr>
        <p:spPr>
          <a:xfrm flipV="1">
            <a:off x="3207492" y="3853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20920604-B10A-4875-ADD1-24A7C89A2A50}"/>
              </a:ext>
            </a:extLst>
          </p:cNvPr>
          <p:cNvCxnSpPr>
            <a:cxnSpLocks/>
          </p:cNvCxnSpPr>
          <p:nvPr/>
        </p:nvCxnSpPr>
        <p:spPr>
          <a:xfrm flipV="1">
            <a:off x="4259901" y="385305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4459E7F0-ADAE-4D80-9216-8B621FE123E4}"/>
              </a:ext>
            </a:extLst>
          </p:cNvPr>
          <p:cNvSpPr/>
          <p:nvPr/>
        </p:nvSpPr>
        <p:spPr>
          <a:xfrm rot="5400000">
            <a:off x="931405" y="3510634"/>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4351E929-E776-4A64-AA7F-51B791DF88B0}"/>
              </a:ext>
            </a:extLst>
          </p:cNvPr>
          <p:cNvSpPr/>
          <p:nvPr/>
        </p:nvSpPr>
        <p:spPr>
          <a:xfrm rot="5400000">
            <a:off x="2000543" y="3529980"/>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07DB88F8-67BC-404C-9D7F-00977EE9C500}"/>
              </a:ext>
            </a:extLst>
          </p:cNvPr>
          <p:cNvSpPr/>
          <p:nvPr/>
        </p:nvSpPr>
        <p:spPr>
          <a:xfrm rot="5400000">
            <a:off x="3029238" y="3544368"/>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614A30AC-F404-4E36-ACD5-80173A5ED21F}"/>
              </a:ext>
            </a:extLst>
          </p:cNvPr>
          <p:cNvSpPr/>
          <p:nvPr/>
        </p:nvSpPr>
        <p:spPr>
          <a:xfrm rot="5400000">
            <a:off x="4067654" y="3544368"/>
            <a:ext cx="360000"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F9586E4A-26AA-439B-9B9C-40B3F98A1CAA}"/>
              </a:ext>
            </a:extLst>
          </p:cNvPr>
          <p:cNvGrpSpPr/>
          <p:nvPr/>
        </p:nvGrpSpPr>
        <p:grpSpPr>
          <a:xfrm>
            <a:off x="1651845" y="1483551"/>
            <a:ext cx="1057576" cy="1955037"/>
            <a:chOff x="1547832" y="1712151"/>
            <a:chExt cx="1057576" cy="1955037"/>
          </a:xfrm>
        </p:grpSpPr>
        <p:sp>
          <p:nvSpPr>
            <p:cNvPr id="29" name="矩形: 圓角 28">
              <a:extLst>
                <a:ext uri="{FF2B5EF4-FFF2-40B4-BE49-F238E27FC236}">
                  <a16:creationId xmlns:a16="http://schemas.microsoft.com/office/drawing/2014/main" id="{6B71F1CD-C5FB-4ED8-BCC8-2FB88018FD16}"/>
                </a:ext>
              </a:extLst>
            </p:cNvPr>
            <p:cNvSpPr/>
            <p:nvPr/>
          </p:nvSpPr>
          <p:spPr>
            <a:xfrm>
              <a:off x="1547832" y="2525360"/>
              <a:ext cx="1057576" cy="77916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Linear </a:t>
              </a:r>
              <a:r>
                <a:rPr lang="en-US" altLang="zh-TW" sz="2400" dirty="0" err="1"/>
                <a:t>Cls</a:t>
              </a:r>
              <a:endParaRPr lang="en-US" altLang="zh-TW" sz="2400" dirty="0"/>
            </a:p>
          </p:txBody>
        </p:sp>
        <p:cxnSp>
          <p:nvCxnSpPr>
            <p:cNvPr id="30" name="直線單箭頭接點 29">
              <a:extLst>
                <a:ext uri="{FF2B5EF4-FFF2-40B4-BE49-F238E27FC236}">
                  <a16:creationId xmlns:a16="http://schemas.microsoft.com/office/drawing/2014/main" id="{DFAFFE57-22AC-481F-B103-63DD80DFFACE}"/>
                </a:ext>
              </a:extLst>
            </p:cNvPr>
            <p:cNvCxnSpPr>
              <a:cxnSpLocks/>
            </p:cNvCxnSpPr>
            <p:nvPr/>
          </p:nvCxnSpPr>
          <p:spPr>
            <a:xfrm flipV="1">
              <a:off x="2065303" y="216602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B659E594-6F57-47B2-910A-DD0444BB855A}"/>
                </a:ext>
              </a:extLst>
            </p:cNvPr>
            <p:cNvCxnSpPr>
              <a:cxnSpLocks/>
            </p:cNvCxnSpPr>
            <p:nvPr/>
          </p:nvCxnSpPr>
          <p:spPr>
            <a:xfrm flipV="1">
              <a:off x="2078003" y="331567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FF604D94-72D1-4D48-A92C-0E771A2E534D}"/>
                </a:ext>
              </a:extLst>
            </p:cNvPr>
            <p:cNvSpPr/>
            <p:nvPr/>
          </p:nvSpPr>
          <p:spPr>
            <a:xfrm>
              <a:off x="1678818" y="1712151"/>
              <a:ext cx="772969" cy="461665"/>
            </a:xfrm>
            <a:prstGeom prst="rect">
              <a:avLst/>
            </a:prstGeom>
          </p:spPr>
          <p:txBody>
            <a:bodyPr wrap="none">
              <a:spAutoFit/>
            </a:bodyPr>
            <a:lstStyle/>
            <a:p>
              <a:r>
                <a:rPr lang="en-US" altLang="zh-TW" sz="2400" dirty="0"/>
                <a:t>class</a:t>
              </a:r>
              <a:endParaRPr lang="zh-TW" altLang="en-US" sz="2400" dirty="0"/>
            </a:p>
          </p:txBody>
        </p:sp>
      </p:grpSp>
      <p:sp>
        <p:nvSpPr>
          <p:cNvPr id="33" name="文字方塊 32">
            <a:extLst>
              <a:ext uri="{FF2B5EF4-FFF2-40B4-BE49-F238E27FC236}">
                <a16:creationId xmlns:a16="http://schemas.microsoft.com/office/drawing/2014/main" id="{FE1579B7-3F39-4F1D-B6D0-CDBB94B0CAD1}"/>
              </a:ext>
            </a:extLst>
          </p:cNvPr>
          <p:cNvSpPr txBox="1"/>
          <p:nvPr/>
        </p:nvSpPr>
        <p:spPr>
          <a:xfrm>
            <a:off x="5115935" y="2358719"/>
            <a:ext cx="5030965" cy="830997"/>
          </a:xfrm>
          <a:prstGeom prst="rect">
            <a:avLst/>
          </a:prstGeom>
          <a:noFill/>
        </p:spPr>
        <p:txBody>
          <a:bodyPr wrap="square" rtlCol="0">
            <a:spAutoFit/>
          </a:bodyPr>
          <a:lstStyle/>
          <a:p>
            <a:r>
              <a:rPr lang="en-US" altLang="zh-TW" sz="2400" dirty="0"/>
              <a:t>Input: single sentence, </a:t>
            </a:r>
          </a:p>
          <a:p>
            <a:r>
              <a:rPr lang="en-US" altLang="zh-TW" sz="2400" dirty="0"/>
              <a:t>output: class of each word</a:t>
            </a:r>
            <a:endParaRPr lang="zh-TW" altLang="en-US" sz="2400" dirty="0"/>
          </a:p>
        </p:txBody>
      </p:sp>
      <p:sp>
        <p:nvSpPr>
          <p:cNvPr id="34" name="文字方塊 33">
            <a:extLst>
              <a:ext uri="{FF2B5EF4-FFF2-40B4-BE49-F238E27FC236}">
                <a16:creationId xmlns:a16="http://schemas.microsoft.com/office/drawing/2014/main" id="{B6021EE1-9C6B-4609-8648-254394AAF352}"/>
              </a:ext>
            </a:extLst>
          </p:cNvPr>
          <p:cNvSpPr txBox="1"/>
          <p:nvPr/>
        </p:nvSpPr>
        <p:spPr>
          <a:xfrm>
            <a:off x="2466489" y="6140237"/>
            <a:ext cx="1525544" cy="461665"/>
          </a:xfrm>
          <a:prstGeom prst="rect">
            <a:avLst/>
          </a:prstGeom>
          <a:noFill/>
        </p:spPr>
        <p:txBody>
          <a:bodyPr wrap="square" rtlCol="0">
            <a:spAutoFit/>
          </a:bodyPr>
          <a:lstStyle/>
          <a:p>
            <a:pPr algn="ctr"/>
            <a:r>
              <a:rPr lang="en-US" altLang="zh-TW" sz="2400" dirty="0"/>
              <a:t>sentence</a:t>
            </a:r>
            <a:endParaRPr lang="zh-TW" altLang="en-US" sz="2400" dirty="0"/>
          </a:p>
        </p:txBody>
      </p:sp>
      <p:sp>
        <p:nvSpPr>
          <p:cNvPr id="36" name="文字方塊 35">
            <a:extLst>
              <a:ext uri="{FF2B5EF4-FFF2-40B4-BE49-F238E27FC236}">
                <a16:creationId xmlns:a16="http://schemas.microsoft.com/office/drawing/2014/main" id="{2CD01A66-C6BA-423A-B60D-F23876104339}"/>
              </a:ext>
            </a:extLst>
          </p:cNvPr>
          <p:cNvSpPr txBox="1"/>
          <p:nvPr/>
        </p:nvSpPr>
        <p:spPr>
          <a:xfrm>
            <a:off x="5082014" y="3651540"/>
            <a:ext cx="3237731" cy="830997"/>
          </a:xfrm>
          <a:prstGeom prst="rect">
            <a:avLst/>
          </a:prstGeom>
          <a:noFill/>
        </p:spPr>
        <p:txBody>
          <a:bodyPr wrap="square" rtlCol="0">
            <a:spAutoFit/>
          </a:bodyPr>
          <a:lstStyle/>
          <a:p>
            <a:r>
              <a:rPr lang="en-US" altLang="zh-TW" sz="2400" dirty="0"/>
              <a:t>Example: Semantic role labelling</a:t>
            </a:r>
          </a:p>
        </p:txBody>
      </p:sp>
      <p:grpSp>
        <p:nvGrpSpPr>
          <p:cNvPr id="54" name="群組 53">
            <a:extLst>
              <a:ext uri="{FF2B5EF4-FFF2-40B4-BE49-F238E27FC236}">
                <a16:creationId xmlns:a16="http://schemas.microsoft.com/office/drawing/2014/main" id="{52EFE22A-44CC-4B39-BA69-C466A73F90B9}"/>
              </a:ext>
            </a:extLst>
          </p:cNvPr>
          <p:cNvGrpSpPr/>
          <p:nvPr/>
        </p:nvGrpSpPr>
        <p:grpSpPr>
          <a:xfrm>
            <a:off x="2667940" y="1485901"/>
            <a:ext cx="1057576" cy="1955037"/>
            <a:chOff x="1547832" y="1712151"/>
            <a:chExt cx="1057576" cy="1955037"/>
          </a:xfrm>
        </p:grpSpPr>
        <p:sp>
          <p:nvSpPr>
            <p:cNvPr id="55" name="矩形: 圓角 54">
              <a:extLst>
                <a:ext uri="{FF2B5EF4-FFF2-40B4-BE49-F238E27FC236}">
                  <a16:creationId xmlns:a16="http://schemas.microsoft.com/office/drawing/2014/main" id="{772EF457-3BE5-4850-87AE-54F1D6862526}"/>
                </a:ext>
              </a:extLst>
            </p:cNvPr>
            <p:cNvSpPr/>
            <p:nvPr/>
          </p:nvSpPr>
          <p:spPr>
            <a:xfrm>
              <a:off x="1547832" y="2525360"/>
              <a:ext cx="1057576" cy="77916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Linear </a:t>
              </a:r>
              <a:r>
                <a:rPr lang="en-US" altLang="zh-TW" sz="2400" dirty="0" err="1"/>
                <a:t>Cls</a:t>
              </a:r>
              <a:endParaRPr lang="en-US" altLang="zh-TW" sz="2400" dirty="0"/>
            </a:p>
          </p:txBody>
        </p:sp>
        <p:cxnSp>
          <p:nvCxnSpPr>
            <p:cNvPr id="56" name="直線單箭頭接點 55">
              <a:extLst>
                <a:ext uri="{FF2B5EF4-FFF2-40B4-BE49-F238E27FC236}">
                  <a16:creationId xmlns:a16="http://schemas.microsoft.com/office/drawing/2014/main" id="{BA5E6BDD-9A3F-4615-BFB5-19D08DA5D141}"/>
                </a:ext>
              </a:extLst>
            </p:cNvPr>
            <p:cNvCxnSpPr>
              <a:cxnSpLocks/>
            </p:cNvCxnSpPr>
            <p:nvPr/>
          </p:nvCxnSpPr>
          <p:spPr>
            <a:xfrm flipV="1">
              <a:off x="2065303" y="216602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FC550BFB-FD99-48DE-AD10-0A8C9E3B1EAA}"/>
                </a:ext>
              </a:extLst>
            </p:cNvPr>
            <p:cNvCxnSpPr>
              <a:cxnSpLocks/>
            </p:cNvCxnSpPr>
            <p:nvPr/>
          </p:nvCxnSpPr>
          <p:spPr>
            <a:xfrm flipV="1">
              <a:off x="2078003" y="331567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3A777AE2-0D8D-4B43-B6B0-4CE7F45C5B0A}"/>
                </a:ext>
              </a:extLst>
            </p:cNvPr>
            <p:cNvSpPr/>
            <p:nvPr/>
          </p:nvSpPr>
          <p:spPr>
            <a:xfrm>
              <a:off x="1678818" y="1712151"/>
              <a:ext cx="772969" cy="461665"/>
            </a:xfrm>
            <a:prstGeom prst="rect">
              <a:avLst/>
            </a:prstGeom>
          </p:spPr>
          <p:txBody>
            <a:bodyPr wrap="none">
              <a:spAutoFit/>
            </a:bodyPr>
            <a:lstStyle/>
            <a:p>
              <a:r>
                <a:rPr lang="en-US" altLang="zh-TW" sz="2400" dirty="0"/>
                <a:t>class</a:t>
              </a:r>
              <a:endParaRPr lang="zh-TW" altLang="en-US" sz="2400" dirty="0"/>
            </a:p>
          </p:txBody>
        </p:sp>
      </p:grpSp>
      <p:grpSp>
        <p:nvGrpSpPr>
          <p:cNvPr id="59" name="群組 58">
            <a:extLst>
              <a:ext uri="{FF2B5EF4-FFF2-40B4-BE49-F238E27FC236}">
                <a16:creationId xmlns:a16="http://schemas.microsoft.com/office/drawing/2014/main" id="{5954CBF2-769B-4B49-96E6-C1E72D41A7BD}"/>
              </a:ext>
            </a:extLst>
          </p:cNvPr>
          <p:cNvGrpSpPr/>
          <p:nvPr/>
        </p:nvGrpSpPr>
        <p:grpSpPr>
          <a:xfrm>
            <a:off x="3719260" y="1483551"/>
            <a:ext cx="1057576" cy="1955037"/>
            <a:chOff x="1547832" y="1712151"/>
            <a:chExt cx="1057576" cy="1955037"/>
          </a:xfrm>
        </p:grpSpPr>
        <p:sp>
          <p:nvSpPr>
            <p:cNvPr id="60" name="矩形: 圓角 59">
              <a:extLst>
                <a:ext uri="{FF2B5EF4-FFF2-40B4-BE49-F238E27FC236}">
                  <a16:creationId xmlns:a16="http://schemas.microsoft.com/office/drawing/2014/main" id="{F47F49CD-0A7E-4932-84A0-DA6D403DD61B}"/>
                </a:ext>
              </a:extLst>
            </p:cNvPr>
            <p:cNvSpPr/>
            <p:nvPr/>
          </p:nvSpPr>
          <p:spPr>
            <a:xfrm>
              <a:off x="1547832" y="2525360"/>
              <a:ext cx="1057576" cy="77916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Linear </a:t>
              </a:r>
              <a:r>
                <a:rPr lang="en-US" altLang="zh-TW" sz="2400" dirty="0" err="1"/>
                <a:t>Cls</a:t>
              </a:r>
              <a:endParaRPr lang="en-US" altLang="zh-TW" sz="2400" dirty="0"/>
            </a:p>
          </p:txBody>
        </p:sp>
        <p:cxnSp>
          <p:nvCxnSpPr>
            <p:cNvPr id="61" name="直線單箭頭接點 60">
              <a:extLst>
                <a:ext uri="{FF2B5EF4-FFF2-40B4-BE49-F238E27FC236}">
                  <a16:creationId xmlns:a16="http://schemas.microsoft.com/office/drawing/2014/main" id="{A8B63ED4-A7A3-46A6-B2E3-A2294FF0A36A}"/>
                </a:ext>
              </a:extLst>
            </p:cNvPr>
            <p:cNvCxnSpPr>
              <a:cxnSpLocks/>
            </p:cNvCxnSpPr>
            <p:nvPr/>
          </p:nvCxnSpPr>
          <p:spPr>
            <a:xfrm flipV="1">
              <a:off x="2065303" y="216602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02DE35A7-FE8A-44C8-8A84-3257B03FEA2C}"/>
                </a:ext>
              </a:extLst>
            </p:cNvPr>
            <p:cNvCxnSpPr>
              <a:cxnSpLocks/>
            </p:cNvCxnSpPr>
            <p:nvPr/>
          </p:nvCxnSpPr>
          <p:spPr>
            <a:xfrm flipV="1">
              <a:off x="2078003" y="3315672"/>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9BF2C5C7-4EC0-4B57-B835-CA1C605FD1C2}"/>
                </a:ext>
              </a:extLst>
            </p:cNvPr>
            <p:cNvSpPr/>
            <p:nvPr/>
          </p:nvSpPr>
          <p:spPr>
            <a:xfrm>
              <a:off x="1678818" y="1712151"/>
              <a:ext cx="772969" cy="461665"/>
            </a:xfrm>
            <a:prstGeom prst="rect">
              <a:avLst/>
            </a:prstGeom>
          </p:spPr>
          <p:txBody>
            <a:bodyPr wrap="none">
              <a:spAutoFit/>
            </a:bodyPr>
            <a:lstStyle/>
            <a:p>
              <a:r>
                <a:rPr lang="en-US" altLang="zh-TW" sz="2400" dirty="0"/>
                <a:t>class</a:t>
              </a:r>
              <a:endParaRPr lang="zh-TW" altLang="en-US" sz="2400" dirty="0"/>
            </a:p>
          </p:txBody>
        </p:sp>
      </p:grpSp>
      <p:pic>
        <p:nvPicPr>
          <p:cNvPr id="6" name="圖片 5">
            <a:extLst>
              <a:ext uri="{FF2B5EF4-FFF2-40B4-BE49-F238E27FC236}">
                <a16:creationId xmlns:a16="http://schemas.microsoft.com/office/drawing/2014/main" id="{8CACA963-6A5E-493B-AE3B-337D67248123}"/>
              </a:ext>
            </a:extLst>
          </p:cNvPr>
          <p:cNvPicPr>
            <a:picLocks noChangeAspect="1"/>
          </p:cNvPicPr>
          <p:nvPr/>
        </p:nvPicPr>
        <p:blipFill>
          <a:blip r:embed="rId3"/>
          <a:stretch>
            <a:fillRect/>
          </a:stretch>
        </p:blipFill>
        <p:spPr>
          <a:xfrm>
            <a:off x="5227506" y="4557188"/>
            <a:ext cx="3598993" cy="923009"/>
          </a:xfrm>
          <a:prstGeom prst="rect">
            <a:avLst/>
          </a:prstGeom>
        </p:spPr>
      </p:pic>
      <p:sp>
        <p:nvSpPr>
          <p:cNvPr id="40" name="Rectangle 39">
            <a:extLst>
              <a:ext uri="{FF2B5EF4-FFF2-40B4-BE49-F238E27FC236}">
                <a16:creationId xmlns:a16="http://schemas.microsoft.com/office/drawing/2014/main" id="{12E38A61-283B-4F4C-A5B5-F4F806FADB9C}"/>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41" name="Slide Number Placeholder 3">
            <a:extLst>
              <a:ext uri="{FF2B5EF4-FFF2-40B4-BE49-F238E27FC236}">
                <a16:creationId xmlns:a16="http://schemas.microsoft.com/office/drawing/2014/main" id="{A8B47E9E-558A-854A-9500-C82402E41427}"/>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62</a:t>
            </a:fld>
            <a:endParaRPr lang="de-DE"/>
          </a:p>
        </p:txBody>
      </p:sp>
    </p:spTree>
    <p:extLst>
      <p:ext uri="{BB962C8B-B14F-4D97-AF65-F5344CB8AC3E}">
        <p14:creationId xmlns:p14="http://schemas.microsoft.com/office/powerpoint/2010/main" val="3027883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單箭頭接點 29">
            <a:extLst>
              <a:ext uri="{FF2B5EF4-FFF2-40B4-BE49-F238E27FC236}">
                <a16:creationId xmlns:a16="http://schemas.microsoft.com/office/drawing/2014/main" id="{3011EAAC-D6D2-402C-AB4B-664894EFB3B7}"/>
              </a:ext>
            </a:extLst>
          </p:cNvPr>
          <p:cNvCxnSpPr>
            <a:cxnSpLocks/>
          </p:cNvCxnSpPr>
          <p:nvPr/>
        </p:nvCxnSpPr>
        <p:spPr>
          <a:xfrm flipV="1">
            <a:off x="1582917" y="18107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3BEF8D66-E906-46EC-99CA-273ED9363381}"/>
              </a:ext>
            </a:extLst>
          </p:cNvPr>
          <p:cNvSpPr/>
          <p:nvPr/>
        </p:nvSpPr>
        <p:spPr>
          <a:xfrm>
            <a:off x="628650" y="2044870"/>
            <a:ext cx="1908534" cy="779160"/>
          </a:xfrm>
          <a:prstGeom prst="roundRect">
            <a:avLst/>
          </a:prstGeom>
          <a:ln>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Linear Classifier</a:t>
            </a:r>
          </a:p>
        </p:txBody>
      </p:sp>
      <p:cxnSp>
        <p:nvCxnSpPr>
          <p:cNvPr id="31" name="直線單箭頭接點 30">
            <a:extLst>
              <a:ext uri="{FF2B5EF4-FFF2-40B4-BE49-F238E27FC236}">
                <a16:creationId xmlns:a16="http://schemas.microsoft.com/office/drawing/2014/main" id="{9EA20231-5F40-4D60-86F4-CD11C28866EE}"/>
              </a:ext>
            </a:extLst>
          </p:cNvPr>
          <p:cNvCxnSpPr>
            <a:cxnSpLocks/>
          </p:cNvCxnSpPr>
          <p:nvPr/>
        </p:nvCxnSpPr>
        <p:spPr>
          <a:xfrm flipV="1">
            <a:off x="1582917" y="2824030"/>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群組 57">
            <a:extLst>
              <a:ext uri="{FF2B5EF4-FFF2-40B4-BE49-F238E27FC236}">
                <a16:creationId xmlns:a16="http://schemas.microsoft.com/office/drawing/2014/main" id="{32F3067F-3614-4EF1-8BC6-BF8AE6D6BAAE}"/>
              </a:ext>
            </a:extLst>
          </p:cNvPr>
          <p:cNvGrpSpPr/>
          <p:nvPr/>
        </p:nvGrpSpPr>
        <p:grpSpPr>
          <a:xfrm>
            <a:off x="2171811" y="5739386"/>
            <a:ext cx="2148722" cy="461665"/>
            <a:chOff x="-2355676" y="6078727"/>
            <a:chExt cx="2148722" cy="461665"/>
          </a:xfrm>
        </p:grpSpPr>
        <p:sp>
          <p:nvSpPr>
            <p:cNvPr id="52" name="矩形 51">
              <a:extLst>
                <a:ext uri="{FF2B5EF4-FFF2-40B4-BE49-F238E27FC236}">
                  <a16:creationId xmlns:a16="http://schemas.microsoft.com/office/drawing/2014/main" id="{E15C8C97-3611-4A6E-A802-16EB29492C7A}"/>
                </a:ext>
              </a:extLst>
            </p:cNvPr>
            <p:cNvSpPr/>
            <p:nvPr/>
          </p:nvSpPr>
          <p:spPr>
            <a:xfrm>
              <a:off x="-2165698" y="6091427"/>
              <a:ext cx="1778466" cy="4489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5CE0CF61-CF41-42CD-A6E3-268E33C73661}"/>
                </a:ext>
              </a:extLst>
            </p:cNvPr>
            <p:cNvSpPr txBox="1"/>
            <p:nvPr/>
          </p:nvSpPr>
          <p:spPr>
            <a:xfrm>
              <a:off x="-2355676"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sp>
          <p:nvSpPr>
            <p:cNvPr id="54" name="文字方塊 53">
              <a:extLst>
                <a:ext uri="{FF2B5EF4-FFF2-40B4-BE49-F238E27FC236}">
                  <a16:creationId xmlns:a16="http://schemas.microsoft.com/office/drawing/2014/main" id="{7BBA8924-EE09-4B4A-BD75-47DAF275A7BF}"/>
                </a:ext>
              </a:extLst>
            </p:cNvPr>
            <p:cNvSpPr txBox="1"/>
            <p:nvPr/>
          </p:nvSpPr>
          <p:spPr>
            <a:xfrm>
              <a:off x="-1318275"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grpSp>
      <p:sp>
        <p:nvSpPr>
          <p:cNvPr id="2" name="標題 1">
            <a:extLst>
              <a:ext uri="{FF2B5EF4-FFF2-40B4-BE49-F238E27FC236}">
                <a16:creationId xmlns:a16="http://schemas.microsoft.com/office/drawing/2014/main" id="{81543FFB-AF05-4E2B-9BB6-88C145FED877}"/>
              </a:ext>
            </a:extLst>
          </p:cNvPr>
          <p:cNvSpPr>
            <a:spLocks noGrp="1"/>
          </p:cNvSpPr>
          <p:nvPr>
            <p:ph type="title"/>
          </p:nvPr>
        </p:nvSpPr>
        <p:spPr/>
        <p:txBody>
          <a:bodyPr/>
          <a:lstStyle/>
          <a:p>
            <a:r>
              <a:rPr lang="en-US" altLang="zh-TW" dirty="0"/>
              <a:t>How to use BERT – Case 3</a:t>
            </a:r>
            <a:endParaRPr lang="zh-TW" altLang="en-US" dirty="0"/>
          </a:p>
        </p:txBody>
      </p:sp>
      <p:sp>
        <p:nvSpPr>
          <p:cNvPr id="4" name="矩形: 圓角 3">
            <a:extLst>
              <a:ext uri="{FF2B5EF4-FFF2-40B4-BE49-F238E27FC236}">
                <a16:creationId xmlns:a16="http://schemas.microsoft.com/office/drawing/2014/main" id="{89E7AB03-F399-4733-A1A1-01510D7678C9}"/>
              </a:ext>
            </a:extLst>
          </p:cNvPr>
          <p:cNvSpPr/>
          <p:nvPr/>
        </p:nvSpPr>
        <p:spPr>
          <a:xfrm>
            <a:off x="1161994" y="4227809"/>
            <a:ext cx="763028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44122BCC-392D-4417-A304-4AC5A6242EA7}"/>
              </a:ext>
            </a:extLst>
          </p:cNvPr>
          <p:cNvGrpSpPr/>
          <p:nvPr/>
        </p:nvGrpSpPr>
        <p:grpSpPr>
          <a:xfrm>
            <a:off x="1050833" y="5427631"/>
            <a:ext cx="1111321" cy="797614"/>
            <a:chOff x="1212077" y="5255291"/>
            <a:chExt cx="1111321" cy="797614"/>
          </a:xfrm>
        </p:grpSpPr>
        <p:sp>
          <p:nvSpPr>
            <p:cNvPr id="6" name="文字方塊 5">
              <a:extLst>
                <a:ext uri="{FF2B5EF4-FFF2-40B4-BE49-F238E27FC236}">
                  <a16:creationId xmlns:a16="http://schemas.microsoft.com/office/drawing/2014/main" id="{227A93F0-440F-4A5C-A819-E9B7BD6EDD68}"/>
                </a:ext>
              </a:extLst>
            </p:cNvPr>
            <p:cNvSpPr txBox="1"/>
            <p:nvPr/>
          </p:nvSpPr>
          <p:spPr>
            <a:xfrm>
              <a:off x="1212077"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4875D446-F815-483B-A400-2EF9D8670916}"/>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直線單箭頭接點 9">
            <a:extLst>
              <a:ext uri="{FF2B5EF4-FFF2-40B4-BE49-F238E27FC236}">
                <a16:creationId xmlns:a16="http://schemas.microsoft.com/office/drawing/2014/main" id="{AD2EFE17-00DA-4FDA-B38C-747504B56441}"/>
              </a:ext>
            </a:extLst>
          </p:cNvPr>
          <p:cNvCxnSpPr>
            <a:cxnSpLocks/>
          </p:cNvCxnSpPr>
          <p:nvPr/>
        </p:nvCxnSpPr>
        <p:spPr>
          <a:xfrm flipV="1">
            <a:off x="2688806"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ECD57EF-2352-40FD-8D1F-731C2B48529B}"/>
              </a:ext>
            </a:extLst>
          </p:cNvPr>
          <p:cNvCxnSpPr>
            <a:cxnSpLocks/>
          </p:cNvCxnSpPr>
          <p:nvPr/>
        </p:nvCxnSpPr>
        <p:spPr>
          <a:xfrm flipV="1">
            <a:off x="376106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F0B86433-B800-4B9E-9E3B-1F93B20703E4}"/>
              </a:ext>
            </a:extLst>
          </p:cNvPr>
          <p:cNvGrpSpPr/>
          <p:nvPr/>
        </p:nvGrpSpPr>
        <p:grpSpPr>
          <a:xfrm>
            <a:off x="4318052" y="5427631"/>
            <a:ext cx="1111321" cy="797614"/>
            <a:chOff x="4324279" y="5255291"/>
            <a:chExt cx="1111321" cy="797614"/>
          </a:xfrm>
        </p:grpSpPr>
        <p:sp>
          <p:nvSpPr>
            <p:cNvPr id="15" name="文字方塊 14">
              <a:extLst>
                <a:ext uri="{FF2B5EF4-FFF2-40B4-BE49-F238E27FC236}">
                  <a16:creationId xmlns:a16="http://schemas.microsoft.com/office/drawing/2014/main" id="{0669E344-1BA5-47BE-97D7-683E3FD59642}"/>
                </a:ext>
              </a:extLst>
            </p:cNvPr>
            <p:cNvSpPr txBox="1"/>
            <p:nvPr/>
          </p:nvSpPr>
          <p:spPr>
            <a:xfrm>
              <a:off x="4324279"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[SEP]</a:t>
              </a:r>
              <a:endParaRPr lang="zh-TW" altLang="en-US" sz="2400" dirty="0">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6EEEA6AE-6E54-40A4-8C92-62199B315DE0}"/>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直線單箭頭接點 18">
            <a:extLst>
              <a:ext uri="{FF2B5EF4-FFF2-40B4-BE49-F238E27FC236}">
                <a16:creationId xmlns:a16="http://schemas.microsoft.com/office/drawing/2014/main" id="{BDDF5743-F5C9-4AD9-8D9F-8906E6373C8D}"/>
              </a:ext>
            </a:extLst>
          </p:cNvPr>
          <p:cNvCxnSpPr>
            <a:cxnSpLocks/>
          </p:cNvCxnSpPr>
          <p:nvPr/>
        </p:nvCxnSpPr>
        <p:spPr>
          <a:xfrm flipV="1">
            <a:off x="5939209"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E97221FA-F61E-4607-B08B-BE31A44B3F08}"/>
              </a:ext>
            </a:extLst>
          </p:cNvPr>
          <p:cNvCxnSpPr>
            <a:cxnSpLocks/>
          </p:cNvCxnSpPr>
          <p:nvPr/>
        </p:nvCxnSpPr>
        <p:spPr>
          <a:xfrm flipV="1">
            <a:off x="7045098"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E10D704-C5DB-45E8-8A87-5B427C350B75}"/>
              </a:ext>
            </a:extLst>
          </p:cNvPr>
          <p:cNvCxnSpPr>
            <a:cxnSpLocks/>
          </p:cNvCxnSpPr>
          <p:nvPr/>
        </p:nvCxnSpPr>
        <p:spPr>
          <a:xfrm flipV="1">
            <a:off x="811735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3BEEE4C-2475-4509-BD78-8E6BE1F37FE6}"/>
              </a:ext>
            </a:extLst>
          </p:cNvPr>
          <p:cNvGrpSpPr/>
          <p:nvPr/>
        </p:nvGrpSpPr>
        <p:grpSpPr>
          <a:xfrm>
            <a:off x="1471503" y="3076998"/>
            <a:ext cx="195209" cy="1150811"/>
            <a:chOff x="1363451" y="3187846"/>
            <a:chExt cx="195209" cy="1150811"/>
          </a:xfrm>
        </p:grpSpPr>
        <p:cxnSp>
          <p:nvCxnSpPr>
            <p:cNvPr id="28" name="直線單箭頭接點 27">
              <a:extLst>
                <a:ext uri="{FF2B5EF4-FFF2-40B4-BE49-F238E27FC236}">
                  <a16:creationId xmlns:a16="http://schemas.microsoft.com/office/drawing/2014/main" id="{DF7B36B8-632B-4C79-8BC8-0DDE093F332E}"/>
                </a:ext>
              </a:extLst>
            </p:cNvPr>
            <p:cNvCxnSpPr>
              <a:cxnSpLocks/>
            </p:cNvCxnSpPr>
            <p:nvPr/>
          </p:nvCxnSpPr>
          <p:spPr>
            <a:xfrm flipV="1">
              <a:off x="1474865"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D5DF86C1-7C3A-4872-97D7-79D7E3E2DF42}"/>
                </a:ext>
              </a:extLst>
            </p:cNvPr>
            <p:cNvSpPr/>
            <p:nvPr/>
          </p:nvSpPr>
          <p:spPr>
            <a:xfrm rot="5400000">
              <a:off x="1080912"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2" name="群組 31">
            <a:extLst>
              <a:ext uri="{FF2B5EF4-FFF2-40B4-BE49-F238E27FC236}">
                <a16:creationId xmlns:a16="http://schemas.microsoft.com/office/drawing/2014/main" id="{9A67B7C3-1757-43DE-925A-2B411301C570}"/>
              </a:ext>
            </a:extLst>
          </p:cNvPr>
          <p:cNvGrpSpPr/>
          <p:nvPr/>
        </p:nvGrpSpPr>
        <p:grpSpPr>
          <a:xfrm>
            <a:off x="2557253" y="3085316"/>
            <a:ext cx="195209" cy="1150811"/>
            <a:chOff x="2431477" y="3196164"/>
            <a:chExt cx="195209" cy="1150811"/>
          </a:xfrm>
        </p:grpSpPr>
        <p:cxnSp>
          <p:nvCxnSpPr>
            <p:cNvPr id="33" name="直線單箭頭接點 32">
              <a:extLst>
                <a:ext uri="{FF2B5EF4-FFF2-40B4-BE49-F238E27FC236}">
                  <a16:creationId xmlns:a16="http://schemas.microsoft.com/office/drawing/2014/main" id="{9B7B1F55-6593-4CB9-A4EF-C2BF9CAEC3BE}"/>
                </a:ext>
              </a:extLst>
            </p:cNvPr>
            <p:cNvCxnSpPr>
              <a:cxnSpLocks/>
            </p:cNvCxnSpPr>
            <p:nvPr/>
          </p:nvCxnSpPr>
          <p:spPr>
            <a:xfrm flipV="1">
              <a:off x="254289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3F91E8E-F73C-49C0-A9C0-F595162B7CDB}"/>
                </a:ext>
              </a:extLst>
            </p:cNvPr>
            <p:cNvSpPr/>
            <p:nvPr/>
          </p:nvSpPr>
          <p:spPr>
            <a:xfrm rot="5400000">
              <a:off x="214893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5" name="群組 34">
            <a:extLst>
              <a:ext uri="{FF2B5EF4-FFF2-40B4-BE49-F238E27FC236}">
                <a16:creationId xmlns:a16="http://schemas.microsoft.com/office/drawing/2014/main" id="{CE6CF697-992F-4479-80AA-9953054C22CA}"/>
              </a:ext>
            </a:extLst>
          </p:cNvPr>
          <p:cNvGrpSpPr/>
          <p:nvPr/>
        </p:nvGrpSpPr>
        <p:grpSpPr>
          <a:xfrm>
            <a:off x="3643003" y="3070636"/>
            <a:ext cx="195209" cy="1150811"/>
            <a:chOff x="3452062" y="3181484"/>
            <a:chExt cx="195209" cy="1150811"/>
          </a:xfrm>
        </p:grpSpPr>
        <p:cxnSp>
          <p:nvCxnSpPr>
            <p:cNvPr id="36" name="直線單箭頭接點 35">
              <a:extLst>
                <a:ext uri="{FF2B5EF4-FFF2-40B4-BE49-F238E27FC236}">
                  <a16:creationId xmlns:a16="http://schemas.microsoft.com/office/drawing/2014/main" id="{88CB26DF-CD66-471F-87BE-CC618A0D1C34}"/>
                </a:ext>
              </a:extLst>
            </p:cNvPr>
            <p:cNvCxnSpPr>
              <a:cxnSpLocks/>
            </p:cNvCxnSpPr>
            <p:nvPr/>
          </p:nvCxnSpPr>
          <p:spPr>
            <a:xfrm flipV="1">
              <a:off x="3563476"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D7569A29-29D4-4E6F-A407-75B9AC04BB01}"/>
                </a:ext>
              </a:extLst>
            </p:cNvPr>
            <p:cNvSpPr/>
            <p:nvPr/>
          </p:nvSpPr>
          <p:spPr>
            <a:xfrm rot="5400000">
              <a:off x="3169523"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8" name="群組 37">
            <a:extLst>
              <a:ext uri="{FF2B5EF4-FFF2-40B4-BE49-F238E27FC236}">
                <a16:creationId xmlns:a16="http://schemas.microsoft.com/office/drawing/2014/main" id="{F78C0A22-B4D1-462C-AF6B-DE96ED1D8864}"/>
              </a:ext>
            </a:extLst>
          </p:cNvPr>
          <p:cNvGrpSpPr/>
          <p:nvPr/>
        </p:nvGrpSpPr>
        <p:grpSpPr>
          <a:xfrm>
            <a:off x="4728753" y="3085316"/>
            <a:ext cx="195209" cy="1150811"/>
            <a:chOff x="4499447" y="3196164"/>
            <a:chExt cx="195209" cy="1150811"/>
          </a:xfrm>
        </p:grpSpPr>
        <p:cxnSp>
          <p:nvCxnSpPr>
            <p:cNvPr id="39" name="直線單箭頭接點 38">
              <a:extLst>
                <a:ext uri="{FF2B5EF4-FFF2-40B4-BE49-F238E27FC236}">
                  <a16:creationId xmlns:a16="http://schemas.microsoft.com/office/drawing/2014/main" id="{207A4466-4CEE-4B02-83D9-8A5028851BA4}"/>
                </a:ext>
              </a:extLst>
            </p:cNvPr>
            <p:cNvCxnSpPr>
              <a:cxnSpLocks/>
            </p:cNvCxnSpPr>
            <p:nvPr/>
          </p:nvCxnSpPr>
          <p:spPr>
            <a:xfrm flipV="1">
              <a:off x="461086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2A307F27-D0CC-4BC5-AD81-301DA72ADFBA}"/>
                </a:ext>
              </a:extLst>
            </p:cNvPr>
            <p:cNvSpPr/>
            <p:nvPr/>
          </p:nvSpPr>
          <p:spPr>
            <a:xfrm rot="5400000">
              <a:off x="421690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1" name="群組 40">
            <a:extLst>
              <a:ext uri="{FF2B5EF4-FFF2-40B4-BE49-F238E27FC236}">
                <a16:creationId xmlns:a16="http://schemas.microsoft.com/office/drawing/2014/main" id="{1B524D29-B66E-4A7F-BD6F-BCD4168C188F}"/>
              </a:ext>
            </a:extLst>
          </p:cNvPr>
          <p:cNvGrpSpPr/>
          <p:nvPr/>
        </p:nvGrpSpPr>
        <p:grpSpPr>
          <a:xfrm>
            <a:off x="5814503" y="3064251"/>
            <a:ext cx="195209" cy="1150811"/>
            <a:chOff x="5769519" y="3175099"/>
            <a:chExt cx="195209" cy="1150811"/>
          </a:xfrm>
        </p:grpSpPr>
        <p:cxnSp>
          <p:nvCxnSpPr>
            <p:cNvPr id="42" name="直線單箭頭接點 41">
              <a:extLst>
                <a:ext uri="{FF2B5EF4-FFF2-40B4-BE49-F238E27FC236}">
                  <a16:creationId xmlns:a16="http://schemas.microsoft.com/office/drawing/2014/main" id="{ECA55062-5DDC-46C1-A146-8970975E73EC}"/>
                </a:ext>
              </a:extLst>
            </p:cNvPr>
            <p:cNvCxnSpPr>
              <a:cxnSpLocks/>
            </p:cNvCxnSpPr>
            <p:nvPr/>
          </p:nvCxnSpPr>
          <p:spPr>
            <a:xfrm flipV="1">
              <a:off x="5880933" y="397439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F018D8F0-4B00-4CDB-9887-07D75840D2F5}"/>
                </a:ext>
              </a:extLst>
            </p:cNvPr>
            <p:cNvSpPr/>
            <p:nvPr/>
          </p:nvSpPr>
          <p:spPr>
            <a:xfrm rot="5400000">
              <a:off x="5486980" y="345763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4" name="群組 43">
            <a:extLst>
              <a:ext uri="{FF2B5EF4-FFF2-40B4-BE49-F238E27FC236}">
                <a16:creationId xmlns:a16="http://schemas.microsoft.com/office/drawing/2014/main" id="{C303868F-3D7A-411E-BA4D-589FAA9398F8}"/>
              </a:ext>
            </a:extLst>
          </p:cNvPr>
          <p:cNvGrpSpPr/>
          <p:nvPr/>
        </p:nvGrpSpPr>
        <p:grpSpPr>
          <a:xfrm>
            <a:off x="6900253" y="3070636"/>
            <a:ext cx="195209" cy="1150811"/>
            <a:chOff x="6823734" y="3181484"/>
            <a:chExt cx="195209" cy="1150811"/>
          </a:xfrm>
        </p:grpSpPr>
        <p:cxnSp>
          <p:nvCxnSpPr>
            <p:cNvPr id="45" name="直線單箭頭接點 44">
              <a:extLst>
                <a:ext uri="{FF2B5EF4-FFF2-40B4-BE49-F238E27FC236}">
                  <a16:creationId xmlns:a16="http://schemas.microsoft.com/office/drawing/2014/main" id="{E0B9987C-438F-40E0-B159-A2FD3F6F47D7}"/>
                </a:ext>
              </a:extLst>
            </p:cNvPr>
            <p:cNvCxnSpPr>
              <a:cxnSpLocks/>
            </p:cNvCxnSpPr>
            <p:nvPr/>
          </p:nvCxnSpPr>
          <p:spPr>
            <a:xfrm flipV="1">
              <a:off x="6935148"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9865C9C9-D96A-4CF5-98EE-678886BC6E82}"/>
                </a:ext>
              </a:extLst>
            </p:cNvPr>
            <p:cNvSpPr/>
            <p:nvPr/>
          </p:nvSpPr>
          <p:spPr>
            <a:xfrm rot="5400000">
              <a:off x="6541195"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7" name="群組 46">
            <a:extLst>
              <a:ext uri="{FF2B5EF4-FFF2-40B4-BE49-F238E27FC236}">
                <a16:creationId xmlns:a16="http://schemas.microsoft.com/office/drawing/2014/main" id="{43A30B79-221F-4C04-BF92-92B1248F33C0}"/>
              </a:ext>
            </a:extLst>
          </p:cNvPr>
          <p:cNvGrpSpPr/>
          <p:nvPr/>
        </p:nvGrpSpPr>
        <p:grpSpPr>
          <a:xfrm>
            <a:off x="7986001" y="3076998"/>
            <a:ext cx="195209" cy="1150811"/>
            <a:chOff x="7877949" y="3187846"/>
            <a:chExt cx="195209" cy="1150811"/>
          </a:xfrm>
        </p:grpSpPr>
        <p:cxnSp>
          <p:nvCxnSpPr>
            <p:cNvPr id="48" name="直線單箭頭接點 47">
              <a:extLst>
                <a:ext uri="{FF2B5EF4-FFF2-40B4-BE49-F238E27FC236}">
                  <a16:creationId xmlns:a16="http://schemas.microsoft.com/office/drawing/2014/main" id="{248FD311-63D3-4856-8A11-78BFD1DF1338}"/>
                </a:ext>
              </a:extLst>
            </p:cNvPr>
            <p:cNvCxnSpPr>
              <a:cxnSpLocks/>
            </p:cNvCxnSpPr>
            <p:nvPr/>
          </p:nvCxnSpPr>
          <p:spPr>
            <a:xfrm flipV="1">
              <a:off x="7989363"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1AD1566-9DB7-4034-8351-E38C2F7309C3}"/>
                </a:ext>
              </a:extLst>
            </p:cNvPr>
            <p:cNvSpPr/>
            <p:nvPr/>
          </p:nvSpPr>
          <p:spPr>
            <a:xfrm rot="5400000">
              <a:off x="7595410"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
        <p:nvSpPr>
          <p:cNvPr id="51" name="文字方塊 50">
            <a:extLst>
              <a:ext uri="{FF2B5EF4-FFF2-40B4-BE49-F238E27FC236}">
                <a16:creationId xmlns:a16="http://schemas.microsoft.com/office/drawing/2014/main" id="{B406C71E-FEE5-45A1-91C0-E1F859AB30F0}"/>
              </a:ext>
            </a:extLst>
          </p:cNvPr>
          <p:cNvSpPr txBox="1"/>
          <p:nvPr/>
        </p:nvSpPr>
        <p:spPr>
          <a:xfrm>
            <a:off x="1104858" y="1459896"/>
            <a:ext cx="928498" cy="468529"/>
          </a:xfrm>
          <a:prstGeom prst="rect">
            <a:avLst/>
          </a:prstGeom>
          <a:noFill/>
        </p:spPr>
        <p:txBody>
          <a:bodyPr wrap="square" rtlCol="0">
            <a:spAutoFit/>
          </a:bodyPr>
          <a:lstStyle/>
          <a:p>
            <a:pPr algn="ctr"/>
            <a:r>
              <a:rPr lang="en-US" altLang="zh-TW" sz="2400" dirty="0">
                <a:ea typeface="微軟正黑體" panose="020B0604030504040204" pitchFamily="34" charset="-120"/>
              </a:rPr>
              <a:t>Class</a:t>
            </a:r>
            <a:endParaRPr lang="zh-TW" altLang="en-US" sz="2400" dirty="0">
              <a:ea typeface="微軟正黑體" panose="020B0604030504040204" pitchFamily="34" charset="-120"/>
            </a:endParaRPr>
          </a:p>
        </p:txBody>
      </p:sp>
      <p:sp>
        <p:nvSpPr>
          <p:cNvPr id="56" name="文字方塊 55">
            <a:extLst>
              <a:ext uri="{FF2B5EF4-FFF2-40B4-BE49-F238E27FC236}">
                <a16:creationId xmlns:a16="http://schemas.microsoft.com/office/drawing/2014/main" id="{DF6D6FA2-43C5-4F4F-A8E2-5C152CDE0318}"/>
              </a:ext>
            </a:extLst>
          </p:cNvPr>
          <p:cNvSpPr txBox="1"/>
          <p:nvPr/>
        </p:nvSpPr>
        <p:spPr>
          <a:xfrm>
            <a:off x="2411159" y="6198639"/>
            <a:ext cx="1743945" cy="461665"/>
          </a:xfrm>
          <a:prstGeom prst="rect">
            <a:avLst/>
          </a:prstGeom>
          <a:noFill/>
        </p:spPr>
        <p:txBody>
          <a:bodyPr wrap="square" rtlCol="0">
            <a:spAutoFit/>
          </a:bodyPr>
          <a:lstStyle/>
          <a:p>
            <a:pPr algn="ctr"/>
            <a:r>
              <a:rPr lang="en-US" altLang="zh-TW" sz="2400" dirty="0"/>
              <a:t>Sentence 1</a:t>
            </a:r>
            <a:endParaRPr lang="zh-TW" altLang="en-US" sz="2400" dirty="0"/>
          </a:p>
        </p:txBody>
      </p:sp>
      <p:sp>
        <p:nvSpPr>
          <p:cNvPr id="57" name="文字方塊 56">
            <a:extLst>
              <a:ext uri="{FF2B5EF4-FFF2-40B4-BE49-F238E27FC236}">
                <a16:creationId xmlns:a16="http://schemas.microsoft.com/office/drawing/2014/main" id="{68EE90BF-481E-4EF1-A8A0-6766257BC1E8}"/>
              </a:ext>
            </a:extLst>
          </p:cNvPr>
          <p:cNvSpPr txBox="1"/>
          <p:nvPr/>
        </p:nvSpPr>
        <p:spPr>
          <a:xfrm>
            <a:off x="6173125" y="6212183"/>
            <a:ext cx="1743945" cy="461665"/>
          </a:xfrm>
          <a:prstGeom prst="rect">
            <a:avLst/>
          </a:prstGeom>
          <a:noFill/>
        </p:spPr>
        <p:txBody>
          <a:bodyPr wrap="square" rtlCol="0">
            <a:spAutoFit/>
          </a:bodyPr>
          <a:lstStyle/>
          <a:p>
            <a:pPr algn="ctr"/>
            <a:r>
              <a:rPr lang="en-US" altLang="zh-TW" sz="2400" dirty="0"/>
              <a:t>Sentence 2</a:t>
            </a:r>
            <a:endParaRPr lang="zh-TW" altLang="en-US" sz="2400" dirty="0"/>
          </a:p>
        </p:txBody>
      </p:sp>
      <p:grpSp>
        <p:nvGrpSpPr>
          <p:cNvPr id="67" name="群組 66">
            <a:extLst>
              <a:ext uri="{FF2B5EF4-FFF2-40B4-BE49-F238E27FC236}">
                <a16:creationId xmlns:a16="http://schemas.microsoft.com/office/drawing/2014/main" id="{EB5B2E7B-E242-4578-839C-467AB821348C}"/>
              </a:ext>
            </a:extLst>
          </p:cNvPr>
          <p:cNvGrpSpPr/>
          <p:nvPr/>
        </p:nvGrpSpPr>
        <p:grpSpPr>
          <a:xfrm>
            <a:off x="5473645" y="5729151"/>
            <a:ext cx="3218233" cy="461665"/>
            <a:chOff x="8588538" y="6705580"/>
            <a:chExt cx="3218233" cy="461665"/>
          </a:xfrm>
        </p:grpSpPr>
        <p:sp>
          <p:nvSpPr>
            <p:cNvPr id="61" name="矩形 60">
              <a:extLst>
                <a:ext uri="{FF2B5EF4-FFF2-40B4-BE49-F238E27FC236}">
                  <a16:creationId xmlns:a16="http://schemas.microsoft.com/office/drawing/2014/main" id="{B2864001-F2C9-4B17-A369-549444E7FF5B}"/>
                </a:ext>
              </a:extLst>
            </p:cNvPr>
            <p:cNvSpPr/>
            <p:nvPr/>
          </p:nvSpPr>
          <p:spPr>
            <a:xfrm>
              <a:off x="8810626" y="6771152"/>
              <a:ext cx="2746374" cy="396093"/>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nvGrpSpPr>
            <p:cNvPr id="66" name="群組 65">
              <a:extLst>
                <a:ext uri="{FF2B5EF4-FFF2-40B4-BE49-F238E27FC236}">
                  <a16:creationId xmlns:a16="http://schemas.microsoft.com/office/drawing/2014/main" id="{07CD18BD-E6FB-46DE-A068-1EC128527069}"/>
                </a:ext>
              </a:extLst>
            </p:cNvPr>
            <p:cNvGrpSpPr/>
            <p:nvPr/>
          </p:nvGrpSpPr>
          <p:grpSpPr>
            <a:xfrm>
              <a:off x="8588538" y="6705580"/>
              <a:ext cx="3218233" cy="461665"/>
              <a:chOff x="8751245" y="6165502"/>
              <a:chExt cx="3218233" cy="461665"/>
            </a:xfrm>
          </p:grpSpPr>
          <p:sp>
            <p:nvSpPr>
              <p:cNvPr id="62" name="文字方塊 61">
                <a:extLst>
                  <a:ext uri="{FF2B5EF4-FFF2-40B4-BE49-F238E27FC236}">
                    <a16:creationId xmlns:a16="http://schemas.microsoft.com/office/drawing/2014/main" id="{E4BE0295-BC16-4592-9BC9-22A2DC21E6B5}"/>
                  </a:ext>
                </a:extLst>
              </p:cNvPr>
              <p:cNvSpPr txBox="1"/>
              <p:nvPr/>
            </p:nvSpPr>
            <p:spPr>
              <a:xfrm>
                <a:off x="8751245"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3</a:t>
                </a:r>
                <a:endParaRPr lang="zh-TW" altLang="en-US" sz="2400" baseline="-25000" dirty="0">
                  <a:latin typeface="微軟正黑體" panose="020B0604030504040204" pitchFamily="34" charset="-120"/>
                  <a:ea typeface="微軟正黑體" panose="020B0604030504040204" pitchFamily="34" charset="-120"/>
                </a:endParaRPr>
              </a:p>
            </p:txBody>
          </p:sp>
          <p:sp>
            <p:nvSpPr>
              <p:cNvPr id="63" name="文字方塊 62">
                <a:extLst>
                  <a:ext uri="{FF2B5EF4-FFF2-40B4-BE49-F238E27FC236}">
                    <a16:creationId xmlns:a16="http://schemas.microsoft.com/office/drawing/2014/main" id="{3D23FD72-DA36-4F06-BF23-38E05B7F5B3F}"/>
                  </a:ext>
                </a:extLst>
              </p:cNvPr>
              <p:cNvSpPr txBox="1"/>
              <p:nvPr/>
            </p:nvSpPr>
            <p:spPr>
              <a:xfrm>
                <a:off x="9804701"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4</a:t>
                </a:r>
                <a:endParaRPr lang="zh-TW" altLang="en-US" sz="2400" baseline="-25000" dirty="0">
                  <a:latin typeface="微軟正黑體" panose="020B0604030504040204" pitchFamily="34" charset="-120"/>
                  <a:ea typeface="微軟正黑體" panose="020B0604030504040204" pitchFamily="34" charset="-120"/>
                </a:endParaRPr>
              </a:p>
            </p:txBody>
          </p:sp>
          <p:sp>
            <p:nvSpPr>
              <p:cNvPr id="64" name="文字方塊 63">
                <a:extLst>
                  <a:ext uri="{FF2B5EF4-FFF2-40B4-BE49-F238E27FC236}">
                    <a16:creationId xmlns:a16="http://schemas.microsoft.com/office/drawing/2014/main" id="{07C2A408-D441-4685-8BF6-DFAE166958ED}"/>
                  </a:ext>
                </a:extLst>
              </p:cNvPr>
              <p:cNvSpPr txBox="1"/>
              <p:nvPr/>
            </p:nvSpPr>
            <p:spPr>
              <a:xfrm>
                <a:off x="10858157"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w</a:t>
                </a:r>
                <a:r>
                  <a:rPr lang="en-US" altLang="zh-TW" sz="2400" baseline="-25000" dirty="0">
                    <a:latin typeface="微軟正黑體" panose="020B0604030504040204" pitchFamily="34" charset="-120"/>
                    <a:ea typeface="微軟正黑體" panose="020B0604030504040204" pitchFamily="34" charset="-120"/>
                  </a:rPr>
                  <a:t>5</a:t>
                </a:r>
                <a:endParaRPr lang="zh-TW" altLang="en-US" sz="2400" baseline="-25000" dirty="0">
                  <a:latin typeface="微軟正黑體" panose="020B0604030504040204" pitchFamily="34" charset="-120"/>
                  <a:ea typeface="微軟正黑體" panose="020B0604030504040204" pitchFamily="34" charset="-120"/>
                </a:endParaRPr>
              </a:p>
            </p:txBody>
          </p:sp>
        </p:grpSp>
      </p:grpSp>
      <p:sp>
        <p:nvSpPr>
          <p:cNvPr id="68" name="文字方塊 67">
            <a:extLst>
              <a:ext uri="{FF2B5EF4-FFF2-40B4-BE49-F238E27FC236}">
                <a16:creationId xmlns:a16="http://schemas.microsoft.com/office/drawing/2014/main" id="{BD47CA6D-78EC-4240-BF83-0748F0A24621}"/>
              </a:ext>
            </a:extLst>
          </p:cNvPr>
          <p:cNvSpPr txBox="1"/>
          <p:nvPr/>
        </p:nvSpPr>
        <p:spPr>
          <a:xfrm>
            <a:off x="3082339" y="1393056"/>
            <a:ext cx="5030965" cy="461665"/>
          </a:xfrm>
          <a:prstGeom prst="rect">
            <a:avLst/>
          </a:prstGeom>
          <a:noFill/>
        </p:spPr>
        <p:txBody>
          <a:bodyPr wrap="square" rtlCol="0">
            <a:spAutoFit/>
          </a:bodyPr>
          <a:lstStyle/>
          <a:p>
            <a:r>
              <a:rPr lang="en-US" altLang="zh-TW" sz="2400" dirty="0"/>
              <a:t>Input: two sentences, output: class</a:t>
            </a:r>
            <a:endParaRPr lang="zh-TW" altLang="en-US" sz="2400" dirty="0"/>
          </a:p>
        </p:txBody>
      </p:sp>
      <p:sp>
        <p:nvSpPr>
          <p:cNvPr id="69" name="文字方塊 68">
            <a:extLst>
              <a:ext uri="{FF2B5EF4-FFF2-40B4-BE49-F238E27FC236}">
                <a16:creationId xmlns:a16="http://schemas.microsoft.com/office/drawing/2014/main" id="{2CDE5000-CE68-438D-AA4C-A9D21801F0E1}"/>
              </a:ext>
            </a:extLst>
          </p:cNvPr>
          <p:cNvSpPr txBox="1"/>
          <p:nvPr/>
        </p:nvSpPr>
        <p:spPr>
          <a:xfrm>
            <a:off x="3066450" y="1765524"/>
            <a:ext cx="5030965" cy="461665"/>
          </a:xfrm>
          <a:prstGeom prst="rect">
            <a:avLst/>
          </a:prstGeom>
          <a:noFill/>
        </p:spPr>
        <p:txBody>
          <a:bodyPr wrap="square" rtlCol="0">
            <a:spAutoFit/>
          </a:bodyPr>
          <a:lstStyle/>
          <a:p>
            <a:r>
              <a:rPr lang="en-US" altLang="zh-TW" sz="2400" dirty="0"/>
              <a:t>Example: Natural Language Inference </a:t>
            </a:r>
          </a:p>
        </p:txBody>
      </p:sp>
      <p:sp>
        <p:nvSpPr>
          <p:cNvPr id="72" name="矩形 71">
            <a:extLst>
              <a:ext uri="{FF2B5EF4-FFF2-40B4-BE49-F238E27FC236}">
                <a16:creationId xmlns:a16="http://schemas.microsoft.com/office/drawing/2014/main" id="{84A94A10-AF3F-4C49-9E7A-552B9F7CDFA3}"/>
              </a:ext>
            </a:extLst>
          </p:cNvPr>
          <p:cNvSpPr/>
          <p:nvPr/>
        </p:nvSpPr>
        <p:spPr>
          <a:xfrm>
            <a:off x="3491451" y="2145565"/>
            <a:ext cx="5281989" cy="830997"/>
          </a:xfrm>
          <a:prstGeom prst="rect">
            <a:avLst/>
          </a:prstGeom>
        </p:spPr>
        <p:txBody>
          <a:bodyPr wrap="square">
            <a:spAutoFit/>
          </a:bodyPr>
          <a:lstStyle/>
          <a:p>
            <a:pPr lvl="0" defTabSz="914400">
              <a:defRPr/>
            </a:pPr>
            <a:r>
              <a:rPr lang="en-US" altLang="zh-TW" sz="2400" dirty="0">
                <a:solidFill>
                  <a:srgbClr val="373737"/>
                </a:solidFill>
              </a:rPr>
              <a:t>Given a “premise”, determining whether a “hypothesis” is T/F/ unknown.</a:t>
            </a:r>
            <a:endParaRPr lang="zh-TW" altLang="en-US" sz="2400" dirty="0"/>
          </a:p>
        </p:txBody>
      </p:sp>
      <p:sp>
        <p:nvSpPr>
          <p:cNvPr id="55" name="Rectangle 54">
            <a:extLst>
              <a:ext uri="{FF2B5EF4-FFF2-40B4-BE49-F238E27FC236}">
                <a16:creationId xmlns:a16="http://schemas.microsoft.com/office/drawing/2014/main" id="{8AB2FE7F-FC37-8442-ADC4-73C79FDE9C81}"/>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59" name="Slide Number Placeholder 3">
            <a:extLst>
              <a:ext uri="{FF2B5EF4-FFF2-40B4-BE49-F238E27FC236}">
                <a16:creationId xmlns:a16="http://schemas.microsoft.com/office/drawing/2014/main" id="{AF290870-6C0D-114D-BF41-1A7AFBF4962A}"/>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63</a:t>
            </a:fld>
            <a:endParaRPr lang="de-DE"/>
          </a:p>
        </p:txBody>
      </p:sp>
    </p:spTree>
    <p:extLst>
      <p:ext uri="{BB962C8B-B14F-4D97-AF65-F5344CB8AC3E}">
        <p14:creationId xmlns:p14="http://schemas.microsoft.com/office/powerpoint/2010/main" val="377565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3C1FCE-F04A-4B9F-8A21-6159CD5731AB}"/>
              </a:ext>
            </a:extLst>
          </p:cNvPr>
          <p:cNvSpPr>
            <a:spLocks noGrp="1"/>
          </p:cNvSpPr>
          <p:nvPr>
            <p:ph type="title"/>
          </p:nvPr>
        </p:nvSpPr>
        <p:spPr/>
        <p:txBody>
          <a:bodyPr/>
          <a:lstStyle/>
          <a:p>
            <a:r>
              <a:rPr lang="en-US" altLang="zh-TW" dirty="0"/>
              <a:t>How to use BERT – Case 4 </a:t>
            </a:r>
            <a:endParaRPr lang="zh-TW" altLang="en-US" dirty="0"/>
          </a:p>
        </p:txBody>
      </p:sp>
      <p:sp>
        <p:nvSpPr>
          <p:cNvPr id="3" name="內容版面配置區 2">
            <a:extLst>
              <a:ext uri="{FF2B5EF4-FFF2-40B4-BE49-F238E27FC236}">
                <a16:creationId xmlns:a16="http://schemas.microsoft.com/office/drawing/2014/main" id="{08FE6B4B-C967-4386-A99B-7E1B4E1DEC2F}"/>
              </a:ext>
            </a:extLst>
          </p:cNvPr>
          <p:cNvSpPr>
            <a:spLocks noGrp="1"/>
          </p:cNvSpPr>
          <p:nvPr>
            <p:ph idx="1"/>
          </p:nvPr>
        </p:nvSpPr>
        <p:spPr>
          <a:xfrm>
            <a:off x="628650" y="1268760"/>
            <a:ext cx="4428092" cy="4351338"/>
          </a:xfrm>
        </p:spPr>
        <p:txBody>
          <a:bodyPr>
            <a:normAutofit/>
          </a:bodyPr>
          <a:lstStyle/>
          <a:p>
            <a:r>
              <a:rPr lang="en-US" altLang="zh-TW" sz="2400" dirty="0"/>
              <a:t>Extraction-based Question Answering (QA) (E.g. </a:t>
            </a:r>
            <a:r>
              <a:rPr lang="en-US" altLang="zh-TW" sz="2400" dirty="0" err="1"/>
              <a:t>SQuAD</a:t>
            </a:r>
            <a:r>
              <a:rPr lang="en-US" altLang="zh-TW" sz="2400" dirty="0"/>
              <a:t>)</a:t>
            </a:r>
            <a:endParaRPr lang="zh-TW" altLang="en-US" sz="2400" dirty="0"/>
          </a:p>
        </p:txBody>
      </p:sp>
      <p:pic>
        <p:nvPicPr>
          <p:cNvPr id="4" name="圖片 3">
            <a:extLst>
              <a:ext uri="{FF2B5EF4-FFF2-40B4-BE49-F238E27FC236}">
                <a16:creationId xmlns:a16="http://schemas.microsoft.com/office/drawing/2014/main" id="{821E293A-CA22-42E3-8FC3-CF70A712B4EF}"/>
              </a:ext>
            </a:extLst>
          </p:cNvPr>
          <p:cNvPicPr>
            <a:picLocks noChangeAspect="1"/>
          </p:cNvPicPr>
          <p:nvPr/>
        </p:nvPicPr>
        <p:blipFill>
          <a:blip r:embed="rId3"/>
          <a:stretch>
            <a:fillRect/>
          </a:stretch>
        </p:blipFill>
        <p:spPr>
          <a:xfrm>
            <a:off x="4803079" y="1341019"/>
            <a:ext cx="4139633" cy="4656215"/>
          </a:xfrm>
          <a:prstGeom prst="rect">
            <a:avLst/>
          </a:prstGeom>
        </p:spPr>
      </p:pic>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50A7D975-1662-4329-9C01-7CD59F676BA1}"/>
                  </a:ext>
                </a:extLst>
              </p:cNvPr>
              <p:cNvSpPr txBox="1"/>
              <p:nvPr/>
            </p:nvSpPr>
            <p:spPr>
              <a:xfrm>
                <a:off x="2046984" y="2364646"/>
                <a:ext cx="2768166"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𝐷</m:t>
                      </m:r>
                      <m:r>
                        <a:rPr lang="en-US" altLang="zh-TW" sz="2400" b="0" i="1" smtClean="0">
                          <a:latin typeface="Cambria Math" panose="02040503050406030204" pitchFamily="18" charset="0"/>
                        </a:rPr>
                        <m:t>=</m:t>
                      </m:r>
                      <m:d>
                        <m:dPr>
                          <m:begChr m:val="{"/>
                          <m:endChr m:val="}"/>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𝑑</m:t>
                              </m:r>
                            </m:e>
                            <m:sub>
                              <m:r>
                                <a:rPr lang="en-US" altLang="zh-TW" sz="2400" b="0" i="1" smtClean="0">
                                  <a:latin typeface="Cambria Math" panose="02040503050406030204" pitchFamily="18" charset="0"/>
                                </a:rPr>
                                <m:t>1</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𝑑</m:t>
                              </m:r>
                            </m:e>
                            <m:sub>
                              <m:r>
                                <a:rPr lang="en-US" altLang="zh-TW" sz="2400" b="0" i="1" smtClean="0">
                                  <a:latin typeface="Cambria Math" panose="02040503050406030204" pitchFamily="18" charset="0"/>
                                </a:rPr>
                                <m:t>2</m:t>
                              </m:r>
                            </m:sub>
                          </m:sSub>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𝑑</m:t>
                              </m:r>
                            </m:e>
                            <m:sub>
                              <m:r>
                                <a:rPr lang="en-US" altLang="zh-TW" sz="2400" b="0" i="1" smtClean="0">
                                  <a:latin typeface="Cambria Math" panose="02040503050406030204" pitchFamily="18" charset="0"/>
                                  <a:ea typeface="Cambria Math" panose="02040503050406030204" pitchFamily="18" charset="0"/>
                                </a:rPr>
                                <m:t>𝑁</m:t>
                              </m:r>
                            </m:sub>
                          </m:sSub>
                        </m:e>
                      </m:d>
                    </m:oMath>
                  </m:oMathPara>
                </a14:m>
                <a:endParaRPr lang="zh-TW" altLang="en-US" sz="2400" dirty="0"/>
              </a:p>
            </p:txBody>
          </p:sp>
        </mc:Choice>
        <mc:Fallback xmlns="">
          <p:sp>
            <p:nvSpPr>
              <p:cNvPr id="5" name="文字方塊 4">
                <a:extLst>
                  <a:ext uri="{FF2B5EF4-FFF2-40B4-BE49-F238E27FC236}">
                    <a16:creationId xmlns:a16="http://schemas.microsoft.com/office/drawing/2014/main" id="{50A7D975-1662-4329-9C01-7CD59F676BA1}"/>
                  </a:ext>
                </a:extLst>
              </p:cNvPr>
              <p:cNvSpPr txBox="1">
                <a:spLocks noRot="1" noChangeAspect="1" noMove="1" noResize="1" noEditPoints="1" noAdjustHandles="1" noChangeArrowheads="1" noChangeShapeType="1" noTextEdit="1"/>
              </p:cNvSpPr>
              <p:nvPr/>
            </p:nvSpPr>
            <p:spPr>
              <a:xfrm>
                <a:off x="2046984" y="2364646"/>
                <a:ext cx="2768166" cy="461665"/>
              </a:xfrm>
              <a:prstGeom prst="rect">
                <a:avLst/>
              </a:prstGeom>
              <a:blipFill>
                <a:blip r:embed="rId4"/>
                <a:stretch>
                  <a:fillRect l="-457" b="-270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DA09AA20-C30F-404A-B7FB-3DCB44E17E49}"/>
                  </a:ext>
                </a:extLst>
              </p:cNvPr>
              <p:cNvSpPr txBox="1"/>
              <p:nvPr/>
            </p:nvSpPr>
            <p:spPr>
              <a:xfrm>
                <a:off x="2048554" y="2866665"/>
                <a:ext cx="3371161"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𝑄</m:t>
                      </m:r>
                      <m:r>
                        <a:rPr lang="en-US" altLang="zh-TW" sz="2400" b="0" i="1" smtClean="0">
                          <a:latin typeface="Cambria Math" panose="02040503050406030204" pitchFamily="18" charset="0"/>
                        </a:rPr>
                        <m:t>=</m:t>
                      </m:r>
                      <m:d>
                        <m:dPr>
                          <m:begChr m:val="{"/>
                          <m:endChr m:val="}"/>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1</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2</m:t>
                              </m:r>
                            </m:sub>
                          </m:sSub>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𝑞</m:t>
                              </m:r>
                            </m:e>
                            <m:sub>
                              <m:r>
                                <a:rPr lang="en-US" altLang="zh-TW" sz="2400" b="0" i="1" smtClean="0">
                                  <a:latin typeface="Cambria Math" panose="02040503050406030204" pitchFamily="18" charset="0"/>
                                  <a:ea typeface="Cambria Math" panose="02040503050406030204" pitchFamily="18" charset="0"/>
                                </a:rPr>
                                <m:t>𝑁</m:t>
                              </m:r>
                            </m:sub>
                          </m:sSub>
                        </m:e>
                      </m:d>
                    </m:oMath>
                  </m:oMathPara>
                </a14:m>
                <a:endParaRPr lang="zh-TW" altLang="en-US" sz="2400" dirty="0"/>
              </a:p>
            </p:txBody>
          </p:sp>
        </mc:Choice>
        <mc:Fallback xmlns="">
          <p:sp>
            <p:nvSpPr>
              <p:cNvPr id="6" name="文字方塊 5">
                <a:extLst>
                  <a:ext uri="{FF2B5EF4-FFF2-40B4-BE49-F238E27FC236}">
                    <a16:creationId xmlns:a16="http://schemas.microsoft.com/office/drawing/2014/main" id="{DA09AA20-C30F-404A-B7FB-3DCB44E17E49}"/>
                  </a:ext>
                </a:extLst>
              </p:cNvPr>
              <p:cNvSpPr txBox="1">
                <a:spLocks noRot="1" noChangeAspect="1" noMove="1" noResize="1" noEditPoints="1" noAdjustHandles="1" noChangeArrowheads="1" noChangeShapeType="1" noTextEdit="1"/>
              </p:cNvSpPr>
              <p:nvPr/>
            </p:nvSpPr>
            <p:spPr>
              <a:xfrm>
                <a:off x="2048554" y="2866665"/>
                <a:ext cx="3371161" cy="461665"/>
              </a:xfrm>
              <a:prstGeom prst="rect">
                <a:avLst/>
              </a:prstGeom>
              <a:blipFill>
                <a:blip r:embed="rId5"/>
                <a:stretch>
                  <a:fillRect l="-1128" b="-10526"/>
                </a:stretch>
              </a:blipFill>
            </p:spPr>
            <p:txBody>
              <a:bodyPr/>
              <a:lstStyle/>
              <a:p>
                <a:r>
                  <a:rPr lang="en-DE">
                    <a:noFill/>
                  </a:rPr>
                  <a:t> </a:t>
                </a:r>
              </a:p>
            </p:txBody>
          </p:sp>
        </mc:Fallback>
      </mc:AlternateContent>
      <p:sp>
        <p:nvSpPr>
          <p:cNvPr id="7" name="矩形: 圓角 6">
            <a:extLst>
              <a:ext uri="{FF2B5EF4-FFF2-40B4-BE49-F238E27FC236}">
                <a16:creationId xmlns:a16="http://schemas.microsoft.com/office/drawing/2014/main" id="{C04332A6-04CE-4839-9A01-6051B2E3B357}"/>
              </a:ext>
            </a:extLst>
          </p:cNvPr>
          <p:cNvSpPr/>
          <p:nvPr/>
        </p:nvSpPr>
        <p:spPr>
          <a:xfrm>
            <a:off x="1999649" y="3560798"/>
            <a:ext cx="1178805" cy="1123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QA</a:t>
            </a:r>
          </a:p>
          <a:p>
            <a:pPr algn="ctr"/>
            <a:r>
              <a:rPr lang="en-US" altLang="zh-TW" sz="2400" dirty="0"/>
              <a:t>Model</a:t>
            </a:r>
            <a:endParaRPr lang="zh-TW" altLang="en-US" sz="2400"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4D1AA26-FC7E-4801-95DB-03169B12986B}"/>
                  </a:ext>
                </a:extLst>
              </p:cNvPr>
              <p:cNvSpPr txBox="1"/>
              <p:nvPr/>
            </p:nvSpPr>
            <p:spPr>
              <a:xfrm>
                <a:off x="764096" y="4719505"/>
                <a:ext cx="3560448" cy="461665"/>
              </a:xfrm>
              <a:prstGeom prst="rect">
                <a:avLst/>
              </a:prstGeom>
              <a:noFill/>
            </p:spPr>
            <p:txBody>
              <a:bodyPr wrap="square" rtlCol="0">
                <a:spAutoFit/>
              </a:bodyPr>
              <a:lstStyle/>
              <a:p>
                <a:pPr algn="ctr"/>
                <a:r>
                  <a:rPr lang="en-US" altLang="zh-TW" sz="2400" dirty="0"/>
                  <a:t>output: two integers (</a:t>
                </a:r>
                <a14:m>
                  <m:oMath xmlns:m="http://schemas.openxmlformats.org/officeDocument/2006/math">
                    <m:r>
                      <a:rPr lang="en-US" altLang="zh-TW" sz="2400" b="0" i="1" smtClean="0">
                        <a:latin typeface="Cambria Math" panose="02040503050406030204" pitchFamily="18" charset="0"/>
                      </a:rPr>
                      <m:t>𝑠</m:t>
                    </m:r>
                  </m:oMath>
                </a14:m>
                <a:r>
                  <a:rPr lang="en-US" altLang="zh-TW" sz="2400" dirty="0"/>
                  <a:t>, </a:t>
                </a:r>
                <a14:m>
                  <m:oMath xmlns:m="http://schemas.openxmlformats.org/officeDocument/2006/math">
                    <m:r>
                      <a:rPr lang="en-US" altLang="zh-TW" sz="2400" b="0" i="1" smtClean="0">
                        <a:latin typeface="Cambria Math" panose="02040503050406030204" pitchFamily="18" charset="0"/>
                      </a:rPr>
                      <m:t>𝑒</m:t>
                    </m:r>
                  </m:oMath>
                </a14:m>
                <a:r>
                  <a:rPr lang="en-US" altLang="zh-TW" sz="2400" dirty="0"/>
                  <a:t>) </a:t>
                </a:r>
                <a:endParaRPr lang="zh-TW" altLang="en-US" sz="2400" dirty="0"/>
              </a:p>
            </p:txBody>
          </p:sp>
        </mc:Choice>
        <mc:Fallback xmlns="">
          <p:sp>
            <p:nvSpPr>
              <p:cNvPr id="9" name="文字方塊 8">
                <a:extLst>
                  <a:ext uri="{FF2B5EF4-FFF2-40B4-BE49-F238E27FC236}">
                    <a16:creationId xmlns:a16="http://schemas.microsoft.com/office/drawing/2014/main" id="{A4D1AA26-FC7E-4801-95DB-03169B12986B}"/>
                  </a:ext>
                </a:extLst>
              </p:cNvPr>
              <p:cNvSpPr txBox="1">
                <a:spLocks noRot="1" noChangeAspect="1" noMove="1" noResize="1" noEditPoints="1" noAdjustHandles="1" noChangeArrowheads="1" noChangeShapeType="1" noTextEdit="1"/>
              </p:cNvSpPr>
              <p:nvPr/>
            </p:nvSpPr>
            <p:spPr>
              <a:xfrm>
                <a:off x="764096" y="4719505"/>
                <a:ext cx="3560448" cy="461665"/>
              </a:xfrm>
              <a:prstGeom prst="rect">
                <a:avLst/>
              </a:prstGeom>
              <a:blipFill>
                <a:blip r:embed="rId6"/>
                <a:stretch>
                  <a:fillRect l="-1423" t="-10526" r="-3203" b="-2894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D202D16E-5C4F-4E96-9D4A-AE86ED7AF4BB}"/>
                  </a:ext>
                </a:extLst>
              </p:cNvPr>
              <p:cNvSpPr txBox="1"/>
              <p:nvPr/>
            </p:nvSpPr>
            <p:spPr>
              <a:xfrm>
                <a:off x="2065415" y="5421343"/>
                <a:ext cx="2355642"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altLang="zh-TW" sz="2400" b="0" i="1" smtClean="0">
                          <a:latin typeface="Cambria Math" panose="02040503050406030204" pitchFamily="18" charset="0"/>
                        </a:rPr>
                        <m:t>𝐴</m:t>
                      </m:r>
                      <m:r>
                        <a:rPr lang="en-US" altLang="zh-TW" sz="2400" b="0" i="1" smtClean="0">
                          <a:latin typeface="Cambria Math" panose="02040503050406030204" pitchFamily="18" charset="0"/>
                        </a:rPr>
                        <m:t>=</m:t>
                      </m:r>
                      <m:d>
                        <m:dPr>
                          <m:begChr m:val="{"/>
                          <m:endChr m:val="}"/>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𝑞</m:t>
                              </m:r>
                            </m:e>
                            <m:sub>
                              <m:r>
                                <a:rPr lang="en-US" altLang="zh-TW" sz="2400" b="0" i="1" smtClean="0">
                                  <a:latin typeface="Cambria Math" panose="02040503050406030204" pitchFamily="18" charset="0"/>
                                </a:rPr>
                                <m:t>𝑠</m:t>
                              </m:r>
                            </m:sub>
                          </m:sSub>
                          <m:r>
                            <a:rPr lang="en-US" altLang="zh-TW" sz="2400" b="0" i="1" smtClean="0">
                              <a:latin typeface="Cambria Math" panose="02040503050406030204" pitchFamily="18" charset="0"/>
                            </a:rPr>
                            <m:t>,</m:t>
                          </m:r>
                          <m:r>
                            <a:rPr lang="en-US" altLang="zh-TW" sz="2400" i="1" smtClean="0">
                              <a:latin typeface="Cambria Math" panose="02040503050406030204" pitchFamily="18" charset="0"/>
                            </a:rPr>
                            <m:t> </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b>
                            <m:sSubPr>
                              <m:ctrlPr>
                                <a:rPr lang="en-US" altLang="zh-TW" sz="240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𝑞</m:t>
                              </m:r>
                            </m:e>
                            <m:sub>
                              <m:r>
                                <a:rPr lang="en-US" altLang="zh-TW" sz="2400" b="0" i="1" smtClean="0">
                                  <a:latin typeface="Cambria Math" panose="02040503050406030204" pitchFamily="18" charset="0"/>
                                  <a:ea typeface="Cambria Math" panose="02040503050406030204" pitchFamily="18" charset="0"/>
                                </a:rPr>
                                <m:t>𝑒</m:t>
                              </m:r>
                            </m:sub>
                          </m:sSub>
                        </m:e>
                      </m:d>
                    </m:oMath>
                  </m:oMathPara>
                </a14:m>
                <a:endParaRPr lang="zh-TW" altLang="en-US" sz="2400" dirty="0"/>
              </a:p>
            </p:txBody>
          </p:sp>
        </mc:Choice>
        <mc:Fallback xmlns="">
          <p:sp>
            <p:nvSpPr>
              <p:cNvPr id="10" name="文字方塊 9">
                <a:extLst>
                  <a:ext uri="{FF2B5EF4-FFF2-40B4-BE49-F238E27FC236}">
                    <a16:creationId xmlns:a16="http://schemas.microsoft.com/office/drawing/2014/main" id="{D202D16E-5C4F-4E96-9D4A-AE86ED7AF4BB}"/>
                  </a:ext>
                </a:extLst>
              </p:cNvPr>
              <p:cNvSpPr txBox="1">
                <a:spLocks noRot="1" noChangeAspect="1" noMove="1" noResize="1" noEditPoints="1" noAdjustHandles="1" noChangeArrowheads="1" noChangeShapeType="1" noTextEdit="1"/>
              </p:cNvSpPr>
              <p:nvPr/>
            </p:nvSpPr>
            <p:spPr>
              <a:xfrm>
                <a:off x="2065415" y="5421343"/>
                <a:ext cx="2355642" cy="461665"/>
              </a:xfrm>
              <a:prstGeom prst="rect">
                <a:avLst/>
              </a:prstGeom>
              <a:blipFill>
                <a:blip r:embed="rId7"/>
                <a:stretch>
                  <a:fillRect l="-538" b="-7895"/>
                </a:stretch>
              </a:blipFill>
            </p:spPr>
            <p:txBody>
              <a:bodyPr/>
              <a:lstStyle/>
              <a:p>
                <a:r>
                  <a:rPr lang="en-DE">
                    <a:noFill/>
                  </a:rPr>
                  <a:t> </a:t>
                </a:r>
              </a:p>
            </p:txBody>
          </p:sp>
        </mc:Fallback>
      </mc:AlternateContent>
      <p:sp>
        <p:nvSpPr>
          <p:cNvPr id="11" name="文字方塊 10">
            <a:extLst>
              <a:ext uri="{FF2B5EF4-FFF2-40B4-BE49-F238E27FC236}">
                <a16:creationId xmlns:a16="http://schemas.microsoft.com/office/drawing/2014/main" id="{916A163B-2F62-4B1A-B4DA-821D2E5C9AB8}"/>
              </a:ext>
            </a:extLst>
          </p:cNvPr>
          <p:cNvSpPr txBox="1"/>
          <p:nvPr/>
        </p:nvSpPr>
        <p:spPr>
          <a:xfrm>
            <a:off x="506865" y="2339837"/>
            <a:ext cx="2016087" cy="461665"/>
          </a:xfrm>
          <a:prstGeom prst="rect">
            <a:avLst/>
          </a:prstGeom>
          <a:noFill/>
        </p:spPr>
        <p:txBody>
          <a:bodyPr wrap="square" rtlCol="0">
            <a:spAutoFit/>
          </a:bodyPr>
          <a:lstStyle/>
          <a:p>
            <a:r>
              <a:rPr lang="en-US" altLang="zh-TW" sz="2400" b="1" i="1" u="sng" dirty="0"/>
              <a:t>Document</a:t>
            </a:r>
            <a:r>
              <a:rPr lang="en-US" altLang="zh-TW" sz="2400" dirty="0"/>
              <a:t>:</a:t>
            </a:r>
            <a:endParaRPr lang="zh-TW" altLang="en-US" sz="2400" dirty="0"/>
          </a:p>
        </p:txBody>
      </p:sp>
      <p:sp>
        <p:nvSpPr>
          <p:cNvPr id="12" name="文字方塊 11">
            <a:extLst>
              <a:ext uri="{FF2B5EF4-FFF2-40B4-BE49-F238E27FC236}">
                <a16:creationId xmlns:a16="http://schemas.microsoft.com/office/drawing/2014/main" id="{0EC59737-7824-4A7C-A3A8-8B52B52342A8}"/>
              </a:ext>
            </a:extLst>
          </p:cNvPr>
          <p:cNvSpPr txBox="1"/>
          <p:nvPr/>
        </p:nvSpPr>
        <p:spPr>
          <a:xfrm>
            <a:off x="506864" y="2863130"/>
            <a:ext cx="2016087" cy="461665"/>
          </a:xfrm>
          <a:prstGeom prst="rect">
            <a:avLst/>
          </a:prstGeom>
          <a:noFill/>
        </p:spPr>
        <p:txBody>
          <a:bodyPr wrap="square" rtlCol="0">
            <a:spAutoFit/>
          </a:bodyPr>
          <a:lstStyle/>
          <a:p>
            <a:r>
              <a:rPr lang="en-US" altLang="zh-TW" sz="2400" b="1" i="1" u="sng" dirty="0"/>
              <a:t>Query</a:t>
            </a:r>
            <a:r>
              <a:rPr lang="en-US" altLang="zh-TW" sz="2400" dirty="0"/>
              <a:t>:</a:t>
            </a:r>
            <a:endParaRPr lang="zh-TW" altLang="en-US" sz="2400" dirty="0"/>
          </a:p>
        </p:txBody>
      </p:sp>
      <p:sp>
        <p:nvSpPr>
          <p:cNvPr id="13" name="文字方塊 12">
            <a:extLst>
              <a:ext uri="{FF2B5EF4-FFF2-40B4-BE49-F238E27FC236}">
                <a16:creationId xmlns:a16="http://schemas.microsoft.com/office/drawing/2014/main" id="{6EDB8AEA-7BC6-4A77-964A-6F9C762BCE27}"/>
              </a:ext>
            </a:extLst>
          </p:cNvPr>
          <p:cNvSpPr txBox="1"/>
          <p:nvPr/>
        </p:nvSpPr>
        <p:spPr>
          <a:xfrm>
            <a:off x="548568" y="5427927"/>
            <a:ext cx="2016087" cy="461665"/>
          </a:xfrm>
          <a:prstGeom prst="rect">
            <a:avLst/>
          </a:prstGeom>
          <a:noFill/>
        </p:spPr>
        <p:txBody>
          <a:bodyPr wrap="square" rtlCol="0">
            <a:spAutoFit/>
          </a:bodyPr>
          <a:lstStyle/>
          <a:p>
            <a:r>
              <a:rPr lang="en-US" altLang="zh-TW" sz="2400" b="1" i="1" u="sng" dirty="0"/>
              <a:t>Answer</a:t>
            </a:r>
            <a:r>
              <a:rPr lang="en-US" altLang="zh-TW" sz="2400" dirty="0"/>
              <a:t>:</a:t>
            </a:r>
            <a:endParaRPr lang="zh-TW" altLang="en-US" sz="2400" dirty="0"/>
          </a:p>
        </p:txBody>
      </p:sp>
      <p:cxnSp>
        <p:nvCxnSpPr>
          <p:cNvPr id="15" name="直線單箭頭接點 14">
            <a:extLst>
              <a:ext uri="{FF2B5EF4-FFF2-40B4-BE49-F238E27FC236}">
                <a16:creationId xmlns:a16="http://schemas.microsoft.com/office/drawing/2014/main" id="{3AE3CE82-09AA-4F1F-89B9-0615974DDAD0}"/>
              </a:ext>
            </a:extLst>
          </p:cNvPr>
          <p:cNvCxnSpPr/>
          <p:nvPr/>
        </p:nvCxnSpPr>
        <p:spPr>
          <a:xfrm>
            <a:off x="1676540" y="3856524"/>
            <a:ext cx="3341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64CDC8E5-3571-4B94-B260-4A204A09DD70}"/>
              </a:ext>
            </a:extLst>
          </p:cNvPr>
          <p:cNvCxnSpPr/>
          <p:nvPr/>
        </p:nvCxnSpPr>
        <p:spPr>
          <a:xfrm>
            <a:off x="1676540" y="4328415"/>
            <a:ext cx="3341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C9A65ECF-ED56-4CD9-8258-B99E32602392}"/>
              </a:ext>
            </a:extLst>
          </p:cNvPr>
          <p:cNvCxnSpPr/>
          <p:nvPr/>
        </p:nvCxnSpPr>
        <p:spPr>
          <a:xfrm>
            <a:off x="3178454" y="3856524"/>
            <a:ext cx="3341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5E1E7093-98C8-47B1-9D1D-73ED4673B62F}"/>
              </a:ext>
            </a:extLst>
          </p:cNvPr>
          <p:cNvCxnSpPr/>
          <p:nvPr/>
        </p:nvCxnSpPr>
        <p:spPr>
          <a:xfrm>
            <a:off x="3178454" y="4328415"/>
            <a:ext cx="3341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9D463B7-D052-4D9B-ADF8-4D098A195831}"/>
                  </a:ext>
                </a:extLst>
              </p:cNvPr>
              <p:cNvSpPr txBox="1"/>
              <p:nvPr/>
            </p:nvSpPr>
            <p:spPr>
              <a:xfrm>
                <a:off x="1129547" y="3625691"/>
                <a:ext cx="707659"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altLang="zh-TW" sz="2400" b="0" i="1" smtClean="0">
                          <a:latin typeface="Cambria Math" panose="02040503050406030204" pitchFamily="18" charset="0"/>
                        </a:rPr>
                        <m:t>𝐷</m:t>
                      </m:r>
                    </m:oMath>
                  </m:oMathPara>
                </a14:m>
                <a:endParaRPr lang="zh-TW" altLang="en-US" sz="2400" dirty="0"/>
              </a:p>
            </p:txBody>
          </p:sp>
        </mc:Choice>
        <mc:Fallback xmlns="">
          <p:sp>
            <p:nvSpPr>
              <p:cNvPr id="19" name="文字方塊 18">
                <a:extLst>
                  <a:ext uri="{FF2B5EF4-FFF2-40B4-BE49-F238E27FC236}">
                    <a16:creationId xmlns:a16="http://schemas.microsoft.com/office/drawing/2014/main" id="{49D463B7-D052-4D9B-ADF8-4D098A195831}"/>
                  </a:ext>
                </a:extLst>
              </p:cNvPr>
              <p:cNvSpPr txBox="1">
                <a:spLocks noRot="1" noChangeAspect="1" noMove="1" noResize="1" noEditPoints="1" noAdjustHandles="1" noChangeArrowheads="1" noChangeShapeType="1" noTextEdit="1"/>
              </p:cNvSpPr>
              <p:nvPr/>
            </p:nvSpPr>
            <p:spPr>
              <a:xfrm>
                <a:off x="1129547" y="3625691"/>
                <a:ext cx="707659" cy="461665"/>
              </a:xfrm>
              <a:prstGeom prst="rect">
                <a:avLst/>
              </a:prstGeom>
              <a:blipFill>
                <a:blip r:embed="rId8"/>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4E804D06-BFCD-401D-AA44-EA9083EE9911}"/>
                  </a:ext>
                </a:extLst>
              </p:cNvPr>
              <p:cNvSpPr txBox="1"/>
              <p:nvPr/>
            </p:nvSpPr>
            <p:spPr>
              <a:xfrm>
                <a:off x="1110041" y="4087356"/>
                <a:ext cx="707659" cy="461665"/>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altLang="zh-TW" sz="2400" b="0" i="1" smtClean="0">
                          <a:latin typeface="Cambria Math" panose="02040503050406030204" pitchFamily="18" charset="0"/>
                        </a:rPr>
                        <m:t>𝑄</m:t>
                      </m:r>
                    </m:oMath>
                  </m:oMathPara>
                </a14:m>
                <a:endParaRPr lang="zh-TW" altLang="en-US" sz="2400" dirty="0"/>
              </a:p>
            </p:txBody>
          </p:sp>
        </mc:Choice>
        <mc:Fallback xmlns="">
          <p:sp>
            <p:nvSpPr>
              <p:cNvPr id="20" name="文字方塊 19">
                <a:extLst>
                  <a:ext uri="{FF2B5EF4-FFF2-40B4-BE49-F238E27FC236}">
                    <a16:creationId xmlns:a16="http://schemas.microsoft.com/office/drawing/2014/main" id="{4E804D06-BFCD-401D-AA44-EA9083EE9911}"/>
                  </a:ext>
                </a:extLst>
              </p:cNvPr>
              <p:cNvSpPr txBox="1">
                <a:spLocks noRot="1" noChangeAspect="1" noMove="1" noResize="1" noEditPoints="1" noAdjustHandles="1" noChangeArrowheads="1" noChangeShapeType="1" noTextEdit="1"/>
              </p:cNvSpPr>
              <p:nvPr/>
            </p:nvSpPr>
            <p:spPr>
              <a:xfrm>
                <a:off x="1110041" y="4087356"/>
                <a:ext cx="707659" cy="461665"/>
              </a:xfrm>
              <a:prstGeom prst="rect">
                <a:avLst/>
              </a:prstGeom>
              <a:blipFill>
                <a:blip r:embed="rId9"/>
                <a:stretch>
                  <a:fillRect b="-105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3A476155-1119-4CFF-9FEE-B49E88D04365}"/>
                  </a:ext>
                </a:extLst>
              </p:cNvPr>
              <p:cNvSpPr txBox="1"/>
              <p:nvPr/>
            </p:nvSpPr>
            <p:spPr>
              <a:xfrm>
                <a:off x="3500333" y="3593099"/>
                <a:ext cx="478232"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𝑠</m:t>
                      </m:r>
                    </m:oMath>
                  </m:oMathPara>
                </a14:m>
                <a:endParaRPr lang="zh-TW" altLang="en-US" sz="2400" dirty="0"/>
              </a:p>
            </p:txBody>
          </p:sp>
        </mc:Choice>
        <mc:Fallback xmlns="">
          <p:sp>
            <p:nvSpPr>
              <p:cNvPr id="21" name="文字方塊 20">
                <a:extLst>
                  <a:ext uri="{FF2B5EF4-FFF2-40B4-BE49-F238E27FC236}">
                    <a16:creationId xmlns:a16="http://schemas.microsoft.com/office/drawing/2014/main" id="{3A476155-1119-4CFF-9FEE-B49E88D04365}"/>
                  </a:ext>
                </a:extLst>
              </p:cNvPr>
              <p:cNvSpPr txBox="1">
                <a:spLocks noRot="1" noChangeAspect="1" noMove="1" noResize="1" noEditPoints="1" noAdjustHandles="1" noChangeArrowheads="1" noChangeShapeType="1" noTextEdit="1"/>
              </p:cNvSpPr>
              <p:nvPr/>
            </p:nvSpPr>
            <p:spPr>
              <a:xfrm>
                <a:off x="3500333" y="3593099"/>
                <a:ext cx="478232" cy="461665"/>
              </a:xfrm>
              <a:prstGeom prst="rect">
                <a:avLst/>
              </a:prstGeom>
              <a:blipFill>
                <a:blip r:embed="rId10"/>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009B2F66-B3E5-4679-8E14-7A4B254BCA0A}"/>
                  </a:ext>
                </a:extLst>
              </p:cNvPr>
              <p:cNvSpPr txBox="1"/>
              <p:nvPr/>
            </p:nvSpPr>
            <p:spPr>
              <a:xfrm>
                <a:off x="3499967" y="4072080"/>
                <a:ext cx="478232"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𝑒</m:t>
                      </m:r>
                    </m:oMath>
                  </m:oMathPara>
                </a14:m>
                <a:endParaRPr lang="zh-TW" altLang="en-US" sz="2400" dirty="0"/>
              </a:p>
            </p:txBody>
          </p:sp>
        </mc:Choice>
        <mc:Fallback xmlns="">
          <p:sp>
            <p:nvSpPr>
              <p:cNvPr id="22" name="文字方塊 21">
                <a:extLst>
                  <a:ext uri="{FF2B5EF4-FFF2-40B4-BE49-F238E27FC236}">
                    <a16:creationId xmlns:a16="http://schemas.microsoft.com/office/drawing/2014/main" id="{009B2F66-B3E5-4679-8E14-7A4B254BCA0A}"/>
                  </a:ext>
                </a:extLst>
              </p:cNvPr>
              <p:cNvSpPr txBox="1">
                <a:spLocks noRot="1" noChangeAspect="1" noMove="1" noResize="1" noEditPoints="1" noAdjustHandles="1" noChangeArrowheads="1" noChangeShapeType="1" noTextEdit="1"/>
              </p:cNvSpPr>
              <p:nvPr/>
            </p:nvSpPr>
            <p:spPr>
              <a:xfrm>
                <a:off x="3499967" y="4072080"/>
                <a:ext cx="478232" cy="461665"/>
              </a:xfrm>
              <a:prstGeom prst="rect">
                <a:avLst/>
              </a:prstGeom>
              <a:blipFill>
                <a:blip r:embed="rId11"/>
                <a:stretch>
                  <a:fillRect/>
                </a:stretch>
              </a:blipFill>
            </p:spPr>
            <p:txBody>
              <a:bodyPr/>
              <a:lstStyle/>
              <a:p>
                <a:r>
                  <a:rPr lang="en-DE">
                    <a:noFill/>
                  </a:rPr>
                  <a:t> </a:t>
                </a:r>
              </a:p>
            </p:txBody>
          </p:sp>
        </mc:Fallback>
      </mc:AlternateContent>
      <p:sp>
        <p:nvSpPr>
          <p:cNvPr id="23" name="矩形: 圓角 22">
            <a:extLst>
              <a:ext uri="{FF2B5EF4-FFF2-40B4-BE49-F238E27FC236}">
                <a16:creationId xmlns:a16="http://schemas.microsoft.com/office/drawing/2014/main" id="{215ED8A0-B43A-4492-8DEE-3876ACDD1F0F}"/>
              </a:ext>
            </a:extLst>
          </p:cNvPr>
          <p:cNvSpPr/>
          <p:nvPr/>
        </p:nvSpPr>
        <p:spPr>
          <a:xfrm>
            <a:off x="6766881" y="1561357"/>
            <a:ext cx="484742" cy="44578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t>17</a:t>
            </a:r>
            <a:endParaRPr lang="zh-TW" altLang="en-US" dirty="0"/>
          </a:p>
        </p:txBody>
      </p:sp>
      <p:sp>
        <p:nvSpPr>
          <p:cNvPr id="24" name="矩形: 圓角 23">
            <a:extLst>
              <a:ext uri="{FF2B5EF4-FFF2-40B4-BE49-F238E27FC236}">
                <a16:creationId xmlns:a16="http://schemas.microsoft.com/office/drawing/2014/main" id="{4361834E-F6B9-4542-AC2A-AAB27910D55B}"/>
              </a:ext>
            </a:extLst>
          </p:cNvPr>
          <p:cNvSpPr/>
          <p:nvPr/>
        </p:nvSpPr>
        <p:spPr>
          <a:xfrm>
            <a:off x="6630524" y="3034380"/>
            <a:ext cx="484742" cy="44578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t>77</a:t>
            </a:r>
            <a:endParaRPr lang="zh-TW" altLang="en-US" dirty="0"/>
          </a:p>
        </p:txBody>
      </p:sp>
      <p:sp>
        <p:nvSpPr>
          <p:cNvPr id="25" name="矩形: 圓角 24">
            <a:extLst>
              <a:ext uri="{FF2B5EF4-FFF2-40B4-BE49-F238E27FC236}">
                <a16:creationId xmlns:a16="http://schemas.microsoft.com/office/drawing/2014/main" id="{0D2E1DE9-D379-4E6C-888B-E04D7BCB4B92}"/>
              </a:ext>
            </a:extLst>
          </p:cNvPr>
          <p:cNvSpPr/>
          <p:nvPr/>
        </p:nvSpPr>
        <p:spPr>
          <a:xfrm>
            <a:off x="7414198" y="3038677"/>
            <a:ext cx="484742" cy="44578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dirty="0"/>
              <a:t>79</a:t>
            </a:r>
            <a:endParaRPr lang="zh-TW" altLang="en-US" dirty="0"/>
          </a:p>
        </p:txBody>
      </p:sp>
      <mc:AlternateContent xmlns:mc="http://schemas.openxmlformats.org/markup-compatibility/2006" xmlns:a14="http://schemas.microsoft.com/office/drawing/2010/main">
        <mc:Choice Requires="a14">
          <p:sp>
            <p:nvSpPr>
              <p:cNvPr id="26" name="矩形: 圓角 25">
                <a:extLst>
                  <a:ext uri="{FF2B5EF4-FFF2-40B4-BE49-F238E27FC236}">
                    <a16:creationId xmlns:a16="http://schemas.microsoft.com/office/drawing/2014/main" id="{B4258E99-95DA-4184-9A7F-D342C3F89477}"/>
                  </a:ext>
                </a:extLst>
              </p:cNvPr>
              <p:cNvSpPr/>
              <p:nvPr/>
            </p:nvSpPr>
            <p:spPr>
              <a:xfrm>
                <a:off x="5657594" y="3940427"/>
                <a:ext cx="2244175" cy="351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=17,</m:t>
                      </m:r>
                      <m:r>
                        <a:rPr lang="en-US" altLang="zh-TW" sz="2400" b="0" i="1" smtClean="0">
                          <a:latin typeface="Cambria Math" panose="02040503050406030204" pitchFamily="18" charset="0"/>
                        </a:rPr>
                        <m:t>𝑒</m:t>
                      </m:r>
                      <m:r>
                        <a:rPr lang="en-US" altLang="zh-TW" sz="2400" b="0" i="1" smtClean="0">
                          <a:latin typeface="Cambria Math" panose="02040503050406030204" pitchFamily="18" charset="0"/>
                        </a:rPr>
                        <m:t>=17</m:t>
                      </m:r>
                    </m:oMath>
                  </m:oMathPara>
                </a14:m>
                <a:endParaRPr lang="zh-TW" altLang="en-US" sz="2400" dirty="0"/>
              </a:p>
            </p:txBody>
          </p:sp>
        </mc:Choice>
        <mc:Fallback xmlns="">
          <p:sp>
            <p:nvSpPr>
              <p:cNvPr id="26" name="矩形: 圓角 25">
                <a:extLst>
                  <a:ext uri="{FF2B5EF4-FFF2-40B4-BE49-F238E27FC236}">
                    <a16:creationId xmlns:a16="http://schemas.microsoft.com/office/drawing/2014/main" id="{B4258E99-95DA-4184-9A7F-D342C3F89477}"/>
                  </a:ext>
                </a:extLst>
              </p:cNvPr>
              <p:cNvSpPr>
                <a:spLocks noRot="1" noChangeAspect="1" noMove="1" noResize="1" noEditPoints="1" noAdjustHandles="1" noChangeArrowheads="1" noChangeShapeType="1" noTextEdit="1"/>
              </p:cNvSpPr>
              <p:nvPr/>
            </p:nvSpPr>
            <p:spPr>
              <a:xfrm>
                <a:off x="5657594" y="3940427"/>
                <a:ext cx="2244175" cy="351712"/>
              </a:xfrm>
              <a:prstGeom prst="roundRect">
                <a:avLst/>
              </a:prstGeom>
              <a:blipFill>
                <a:blip r:embed="rId1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7" name="矩形: 圓角 26">
                <a:extLst>
                  <a:ext uri="{FF2B5EF4-FFF2-40B4-BE49-F238E27FC236}">
                    <a16:creationId xmlns:a16="http://schemas.microsoft.com/office/drawing/2014/main" id="{BEB44EFD-928B-46F0-9612-4C129C6EBBDD}"/>
                  </a:ext>
                </a:extLst>
              </p:cNvPr>
              <p:cNvSpPr/>
              <p:nvPr/>
            </p:nvSpPr>
            <p:spPr>
              <a:xfrm>
                <a:off x="6312968" y="5692715"/>
                <a:ext cx="2244175" cy="351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=77,</m:t>
                      </m:r>
                      <m:r>
                        <a:rPr lang="en-US" altLang="zh-TW" sz="2400" b="0" i="1" smtClean="0">
                          <a:latin typeface="Cambria Math" panose="02040503050406030204" pitchFamily="18" charset="0"/>
                        </a:rPr>
                        <m:t>𝑒</m:t>
                      </m:r>
                      <m:r>
                        <a:rPr lang="en-US" altLang="zh-TW" sz="2400" b="0" i="1" smtClean="0">
                          <a:latin typeface="Cambria Math" panose="02040503050406030204" pitchFamily="18" charset="0"/>
                        </a:rPr>
                        <m:t>=79</m:t>
                      </m:r>
                    </m:oMath>
                  </m:oMathPara>
                </a14:m>
                <a:endParaRPr lang="zh-TW" altLang="en-US" sz="2400" dirty="0"/>
              </a:p>
            </p:txBody>
          </p:sp>
        </mc:Choice>
        <mc:Fallback xmlns="">
          <p:sp>
            <p:nvSpPr>
              <p:cNvPr id="27" name="矩形: 圓角 26">
                <a:extLst>
                  <a:ext uri="{FF2B5EF4-FFF2-40B4-BE49-F238E27FC236}">
                    <a16:creationId xmlns:a16="http://schemas.microsoft.com/office/drawing/2014/main" id="{BEB44EFD-928B-46F0-9612-4C129C6EBBDD}"/>
                  </a:ext>
                </a:extLst>
              </p:cNvPr>
              <p:cNvSpPr>
                <a:spLocks noRot="1" noChangeAspect="1" noMove="1" noResize="1" noEditPoints="1" noAdjustHandles="1" noChangeArrowheads="1" noChangeShapeType="1" noTextEdit="1"/>
              </p:cNvSpPr>
              <p:nvPr/>
            </p:nvSpPr>
            <p:spPr>
              <a:xfrm>
                <a:off x="6312968" y="5692715"/>
                <a:ext cx="2244175" cy="351712"/>
              </a:xfrm>
              <a:prstGeom prst="roundRect">
                <a:avLst/>
              </a:prstGeom>
              <a:blipFill>
                <a:blip r:embed="rId13"/>
                <a:stretch>
                  <a:fillRect/>
                </a:stretch>
              </a:blipFill>
            </p:spPr>
            <p:txBody>
              <a:bodyPr/>
              <a:lstStyle/>
              <a:p>
                <a:r>
                  <a:rPr lang="en-DE">
                    <a:noFill/>
                  </a:rPr>
                  <a:t> </a:t>
                </a:r>
              </a:p>
            </p:txBody>
          </p:sp>
        </mc:Fallback>
      </mc:AlternateContent>
      <p:sp>
        <p:nvSpPr>
          <p:cNvPr id="28" name="Rectangle 27">
            <a:extLst>
              <a:ext uri="{FF2B5EF4-FFF2-40B4-BE49-F238E27FC236}">
                <a16:creationId xmlns:a16="http://schemas.microsoft.com/office/drawing/2014/main" id="{E3022BE3-9527-594A-814F-90B5057A61C9}"/>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14">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29" name="Slide Number Placeholder 3">
            <a:extLst>
              <a:ext uri="{FF2B5EF4-FFF2-40B4-BE49-F238E27FC236}">
                <a16:creationId xmlns:a16="http://schemas.microsoft.com/office/drawing/2014/main" id="{CA08CF83-24FB-D242-B0A0-801364F00E6D}"/>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64</a:t>
            </a:fld>
            <a:endParaRPr lang="de-DE"/>
          </a:p>
        </p:txBody>
      </p:sp>
      <p:sp>
        <p:nvSpPr>
          <p:cNvPr id="8" name="TextBox 7">
            <a:extLst>
              <a:ext uri="{FF2B5EF4-FFF2-40B4-BE49-F238E27FC236}">
                <a16:creationId xmlns:a16="http://schemas.microsoft.com/office/drawing/2014/main" id="{645D7038-F6BD-C94E-9D57-B49C11210B21}"/>
              </a:ext>
            </a:extLst>
          </p:cNvPr>
          <p:cNvSpPr txBox="1"/>
          <p:nvPr/>
        </p:nvSpPr>
        <p:spPr>
          <a:xfrm>
            <a:off x="2564655" y="6165304"/>
            <a:ext cx="1592103" cy="369332"/>
          </a:xfrm>
          <a:prstGeom prst="rect">
            <a:avLst/>
          </a:prstGeom>
          <a:noFill/>
        </p:spPr>
        <p:txBody>
          <a:bodyPr wrap="none" rtlCol="0">
            <a:spAutoFit/>
          </a:bodyPr>
          <a:lstStyle/>
          <a:p>
            <a:r>
              <a:rPr lang="en-US" dirty="0"/>
              <a:t>S</a:t>
            </a:r>
            <a:r>
              <a:rPr lang="en-DE" dirty="0"/>
              <a:t>=start, e=end</a:t>
            </a:r>
          </a:p>
        </p:txBody>
      </p:sp>
      <p:sp>
        <p:nvSpPr>
          <p:cNvPr id="32" name="TextBox 31">
            <a:extLst>
              <a:ext uri="{FF2B5EF4-FFF2-40B4-BE49-F238E27FC236}">
                <a16:creationId xmlns:a16="http://schemas.microsoft.com/office/drawing/2014/main" id="{BAB99D74-F433-96A9-02A9-196D6B6941A5}"/>
              </a:ext>
            </a:extLst>
          </p:cNvPr>
          <p:cNvSpPr txBox="1"/>
          <p:nvPr/>
        </p:nvSpPr>
        <p:spPr>
          <a:xfrm>
            <a:off x="4586895" y="-14484"/>
            <a:ext cx="4572000" cy="369332"/>
          </a:xfrm>
          <a:prstGeom prst="rect">
            <a:avLst/>
          </a:prstGeom>
          <a:noFill/>
        </p:spPr>
        <p:txBody>
          <a:bodyPr wrap="square">
            <a:spAutoFit/>
          </a:bodyPr>
          <a:lstStyle/>
          <a:p>
            <a:r>
              <a:rPr lang="en-DE" dirty="0"/>
              <a:t>https://rajpurkar.github.io/SQuAD-explorer/</a:t>
            </a:r>
          </a:p>
        </p:txBody>
      </p:sp>
    </p:spTree>
    <p:extLst>
      <p:ext uri="{BB962C8B-B14F-4D97-AF65-F5344CB8AC3E}">
        <p14:creationId xmlns:p14="http://schemas.microsoft.com/office/powerpoint/2010/main" val="3153307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線單箭頭接點 88">
            <a:extLst>
              <a:ext uri="{FF2B5EF4-FFF2-40B4-BE49-F238E27FC236}">
                <a16:creationId xmlns:a16="http://schemas.microsoft.com/office/drawing/2014/main" id="{2D902552-AA3D-46DD-B680-BADDED753A32}"/>
              </a:ext>
            </a:extLst>
          </p:cNvPr>
          <p:cNvCxnSpPr>
            <a:cxnSpLocks/>
          </p:cNvCxnSpPr>
          <p:nvPr/>
        </p:nvCxnSpPr>
        <p:spPr>
          <a:xfrm flipV="1">
            <a:off x="5734441" y="1696345"/>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6FC2E160-1873-484A-8A57-CFF61A92D7CB}"/>
              </a:ext>
            </a:extLst>
          </p:cNvPr>
          <p:cNvCxnSpPr>
            <a:cxnSpLocks/>
          </p:cNvCxnSpPr>
          <p:nvPr/>
        </p:nvCxnSpPr>
        <p:spPr>
          <a:xfrm flipV="1">
            <a:off x="6809252" y="1705511"/>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59B98F15-1F30-4C3A-9819-0546D6676331}"/>
              </a:ext>
            </a:extLst>
          </p:cNvPr>
          <p:cNvCxnSpPr>
            <a:cxnSpLocks/>
          </p:cNvCxnSpPr>
          <p:nvPr/>
        </p:nvCxnSpPr>
        <p:spPr>
          <a:xfrm flipV="1">
            <a:off x="7913958" y="1699169"/>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群組 57">
            <a:extLst>
              <a:ext uri="{FF2B5EF4-FFF2-40B4-BE49-F238E27FC236}">
                <a16:creationId xmlns:a16="http://schemas.microsoft.com/office/drawing/2014/main" id="{32F3067F-3614-4EF1-8BC6-BF8AE6D6BAAE}"/>
              </a:ext>
            </a:extLst>
          </p:cNvPr>
          <p:cNvGrpSpPr/>
          <p:nvPr/>
        </p:nvGrpSpPr>
        <p:grpSpPr>
          <a:xfrm>
            <a:off x="2171811" y="5739386"/>
            <a:ext cx="2148722" cy="461665"/>
            <a:chOff x="-2355676" y="6078727"/>
            <a:chExt cx="2148722" cy="461665"/>
          </a:xfrm>
        </p:grpSpPr>
        <p:sp>
          <p:nvSpPr>
            <p:cNvPr id="52" name="矩形 51">
              <a:extLst>
                <a:ext uri="{FF2B5EF4-FFF2-40B4-BE49-F238E27FC236}">
                  <a16:creationId xmlns:a16="http://schemas.microsoft.com/office/drawing/2014/main" id="{E15C8C97-3611-4A6E-A802-16EB29492C7A}"/>
                </a:ext>
              </a:extLst>
            </p:cNvPr>
            <p:cNvSpPr/>
            <p:nvPr/>
          </p:nvSpPr>
          <p:spPr>
            <a:xfrm>
              <a:off x="-2165698" y="6091427"/>
              <a:ext cx="1778466" cy="4489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5CE0CF61-CF41-42CD-A6E3-268E33C73661}"/>
                </a:ext>
              </a:extLst>
            </p:cNvPr>
            <p:cNvSpPr txBox="1"/>
            <p:nvPr/>
          </p:nvSpPr>
          <p:spPr>
            <a:xfrm>
              <a:off x="-2355676"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q</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sp>
          <p:nvSpPr>
            <p:cNvPr id="54" name="文字方塊 53">
              <a:extLst>
                <a:ext uri="{FF2B5EF4-FFF2-40B4-BE49-F238E27FC236}">
                  <a16:creationId xmlns:a16="http://schemas.microsoft.com/office/drawing/2014/main" id="{7BBA8924-EE09-4B4A-BD75-47DAF275A7BF}"/>
                </a:ext>
              </a:extLst>
            </p:cNvPr>
            <p:cNvSpPr txBox="1"/>
            <p:nvPr/>
          </p:nvSpPr>
          <p:spPr>
            <a:xfrm>
              <a:off x="-1318275"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q</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grpSp>
      <p:sp>
        <p:nvSpPr>
          <p:cNvPr id="2" name="標題 1">
            <a:extLst>
              <a:ext uri="{FF2B5EF4-FFF2-40B4-BE49-F238E27FC236}">
                <a16:creationId xmlns:a16="http://schemas.microsoft.com/office/drawing/2014/main" id="{81543FFB-AF05-4E2B-9BB6-88C145FED877}"/>
              </a:ext>
            </a:extLst>
          </p:cNvPr>
          <p:cNvSpPr>
            <a:spLocks noGrp="1"/>
          </p:cNvSpPr>
          <p:nvPr>
            <p:ph type="title"/>
          </p:nvPr>
        </p:nvSpPr>
        <p:spPr/>
        <p:txBody>
          <a:bodyPr/>
          <a:lstStyle/>
          <a:p>
            <a:r>
              <a:rPr lang="en-US" altLang="zh-TW" dirty="0"/>
              <a:t>How to use BERT – Case 4 </a:t>
            </a:r>
            <a:endParaRPr lang="zh-TW" altLang="en-US" dirty="0"/>
          </a:p>
        </p:txBody>
      </p:sp>
      <p:sp>
        <p:nvSpPr>
          <p:cNvPr id="4" name="矩形: 圓角 3">
            <a:extLst>
              <a:ext uri="{FF2B5EF4-FFF2-40B4-BE49-F238E27FC236}">
                <a16:creationId xmlns:a16="http://schemas.microsoft.com/office/drawing/2014/main" id="{89E7AB03-F399-4733-A1A1-01510D7678C9}"/>
              </a:ext>
            </a:extLst>
          </p:cNvPr>
          <p:cNvSpPr/>
          <p:nvPr/>
        </p:nvSpPr>
        <p:spPr>
          <a:xfrm>
            <a:off x="1161994" y="4227809"/>
            <a:ext cx="763028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44122BCC-392D-4417-A304-4AC5A6242EA7}"/>
              </a:ext>
            </a:extLst>
          </p:cNvPr>
          <p:cNvGrpSpPr/>
          <p:nvPr/>
        </p:nvGrpSpPr>
        <p:grpSpPr>
          <a:xfrm>
            <a:off x="1050833" y="5427631"/>
            <a:ext cx="1111321" cy="797614"/>
            <a:chOff x="1212077" y="5255291"/>
            <a:chExt cx="1111321" cy="797614"/>
          </a:xfrm>
        </p:grpSpPr>
        <p:sp>
          <p:nvSpPr>
            <p:cNvPr id="6" name="文字方塊 5">
              <a:extLst>
                <a:ext uri="{FF2B5EF4-FFF2-40B4-BE49-F238E27FC236}">
                  <a16:creationId xmlns:a16="http://schemas.microsoft.com/office/drawing/2014/main" id="{227A93F0-440F-4A5C-A819-E9B7BD6EDD68}"/>
                </a:ext>
              </a:extLst>
            </p:cNvPr>
            <p:cNvSpPr txBox="1"/>
            <p:nvPr/>
          </p:nvSpPr>
          <p:spPr>
            <a:xfrm>
              <a:off x="1212077"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4875D446-F815-483B-A400-2EF9D8670916}"/>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直線單箭頭接點 9">
            <a:extLst>
              <a:ext uri="{FF2B5EF4-FFF2-40B4-BE49-F238E27FC236}">
                <a16:creationId xmlns:a16="http://schemas.microsoft.com/office/drawing/2014/main" id="{AD2EFE17-00DA-4FDA-B38C-747504B56441}"/>
              </a:ext>
            </a:extLst>
          </p:cNvPr>
          <p:cNvCxnSpPr>
            <a:cxnSpLocks/>
          </p:cNvCxnSpPr>
          <p:nvPr/>
        </p:nvCxnSpPr>
        <p:spPr>
          <a:xfrm flipV="1">
            <a:off x="2688806"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ECD57EF-2352-40FD-8D1F-731C2B48529B}"/>
              </a:ext>
            </a:extLst>
          </p:cNvPr>
          <p:cNvCxnSpPr>
            <a:cxnSpLocks/>
          </p:cNvCxnSpPr>
          <p:nvPr/>
        </p:nvCxnSpPr>
        <p:spPr>
          <a:xfrm flipV="1">
            <a:off x="376106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F0B86433-B800-4B9E-9E3B-1F93B20703E4}"/>
              </a:ext>
            </a:extLst>
          </p:cNvPr>
          <p:cNvGrpSpPr/>
          <p:nvPr/>
        </p:nvGrpSpPr>
        <p:grpSpPr>
          <a:xfrm>
            <a:off x="4318052" y="5427631"/>
            <a:ext cx="1111321" cy="797614"/>
            <a:chOff x="4324279" y="5255291"/>
            <a:chExt cx="1111321" cy="797614"/>
          </a:xfrm>
        </p:grpSpPr>
        <p:sp>
          <p:nvSpPr>
            <p:cNvPr id="15" name="文字方塊 14">
              <a:extLst>
                <a:ext uri="{FF2B5EF4-FFF2-40B4-BE49-F238E27FC236}">
                  <a16:creationId xmlns:a16="http://schemas.microsoft.com/office/drawing/2014/main" id="{0669E344-1BA5-47BE-97D7-683E3FD59642}"/>
                </a:ext>
              </a:extLst>
            </p:cNvPr>
            <p:cNvSpPr txBox="1"/>
            <p:nvPr/>
          </p:nvSpPr>
          <p:spPr>
            <a:xfrm>
              <a:off x="4324279"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[SEP]</a:t>
              </a:r>
              <a:endParaRPr lang="zh-TW" altLang="en-US" sz="2400" dirty="0">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6EEEA6AE-6E54-40A4-8C92-62199B315DE0}"/>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直線單箭頭接點 18">
            <a:extLst>
              <a:ext uri="{FF2B5EF4-FFF2-40B4-BE49-F238E27FC236}">
                <a16:creationId xmlns:a16="http://schemas.microsoft.com/office/drawing/2014/main" id="{BDDF5743-F5C9-4AD9-8D9F-8906E6373C8D}"/>
              </a:ext>
            </a:extLst>
          </p:cNvPr>
          <p:cNvCxnSpPr>
            <a:cxnSpLocks/>
          </p:cNvCxnSpPr>
          <p:nvPr/>
        </p:nvCxnSpPr>
        <p:spPr>
          <a:xfrm flipV="1">
            <a:off x="5939209"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E97221FA-F61E-4607-B08B-BE31A44B3F08}"/>
              </a:ext>
            </a:extLst>
          </p:cNvPr>
          <p:cNvCxnSpPr>
            <a:cxnSpLocks/>
          </p:cNvCxnSpPr>
          <p:nvPr/>
        </p:nvCxnSpPr>
        <p:spPr>
          <a:xfrm flipV="1">
            <a:off x="7045098"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E10D704-C5DB-45E8-8A87-5B427C350B75}"/>
              </a:ext>
            </a:extLst>
          </p:cNvPr>
          <p:cNvCxnSpPr>
            <a:cxnSpLocks/>
          </p:cNvCxnSpPr>
          <p:nvPr/>
        </p:nvCxnSpPr>
        <p:spPr>
          <a:xfrm flipV="1">
            <a:off x="811735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3BEEE4C-2475-4509-BD78-8E6BE1F37FE6}"/>
              </a:ext>
            </a:extLst>
          </p:cNvPr>
          <p:cNvGrpSpPr/>
          <p:nvPr/>
        </p:nvGrpSpPr>
        <p:grpSpPr>
          <a:xfrm>
            <a:off x="1471503" y="3076998"/>
            <a:ext cx="195209" cy="1150811"/>
            <a:chOff x="1363451" y="3187846"/>
            <a:chExt cx="195209" cy="1150811"/>
          </a:xfrm>
        </p:grpSpPr>
        <p:cxnSp>
          <p:nvCxnSpPr>
            <p:cNvPr id="28" name="直線單箭頭接點 27">
              <a:extLst>
                <a:ext uri="{FF2B5EF4-FFF2-40B4-BE49-F238E27FC236}">
                  <a16:creationId xmlns:a16="http://schemas.microsoft.com/office/drawing/2014/main" id="{DF7B36B8-632B-4C79-8BC8-0DDE093F332E}"/>
                </a:ext>
              </a:extLst>
            </p:cNvPr>
            <p:cNvCxnSpPr>
              <a:cxnSpLocks/>
            </p:cNvCxnSpPr>
            <p:nvPr/>
          </p:nvCxnSpPr>
          <p:spPr>
            <a:xfrm flipV="1">
              <a:off x="1474865"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D5DF86C1-7C3A-4872-97D7-79D7E3E2DF42}"/>
                </a:ext>
              </a:extLst>
            </p:cNvPr>
            <p:cNvSpPr/>
            <p:nvPr/>
          </p:nvSpPr>
          <p:spPr>
            <a:xfrm rot="5400000">
              <a:off x="1080912"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2" name="群組 31">
            <a:extLst>
              <a:ext uri="{FF2B5EF4-FFF2-40B4-BE49-F238E27FC236}">
                <a16:creationId xmlns:a16="http://schemas.microsoft.com/office/drawing/2014/main" id="{9A67B7C3-1757-43DE-925A-2B411301C570}"/>
              </a:ext>
            </a:extLst>
          </p:cNvPr>
          <p:cNvGrpSpPr/>
          <p:nvPr/>
        </p:nvGrpSpPr>
        <p:grpSpPr>
          <a:xfrm>
            <a:off x="2557253" y="3085316"/>
            <a:ext cx="195209" cy="1150811"/>
            <a:chOff x="2431477" y="3196164"/>
            <a:chExt cx="195209" cy="1150811"/>
          </a:xfrm>
        </p:grpSpPr>
        <p:cxnSp>
          <p:nvCxnSpPr>
            <p:cNvPr id="33" name="直線單箭頭接點 32">
              <a:extLst>
                <a:ext uri="{FF2B5EF4-FFF2-40B4-BE49-F238E27FC236}">
                  <a16:creationId xmlns:a16="http://schemas.microsoft.com/office/drawing/2014/main" id="{9B7B1F55-6593-4CB9-A4EF-C2BF9CAEC3BE}"/>
                </a:ext>
              </a:extLst>
            </p:cNvPr>
            <p:cNvCxnSpPr>
              <a:cxnSpLocks/>
            </p:cNvCxnSpPr>
            <p:nvPr/>
          </p:nvCxnSpPr>
          <p:spPr>
            <a:xfrm flipV="1">
              <a:off x="254289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3F91E8E-F73C-49C0-A9C0-F595162B7CDB}"/>
                </a:ext>
              </a:extLst>
            </p:cNvPr>
            <p:cNvSpPr/>
            <p:nvPr/>
          </p:nvSpPr>
          <p:spPr>
            <a:xfrm rot="5400000">
              <a:off x="214893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5" name="群組 34">
            <a:extLst>
              <a:ext uri="{FF2B5EF4-FFF2-40B4-BE49-F238E27FC236}">
                <a16:creationId xmlns:a16="http://schemas.microsoft.com/office/drawing/2014/main" id="{CE6CF697-992F-4479-80AA-9953054C22CA}"/>
              </a:ext>
            </a:extLst>
          </p:cNvPr>
          <p:cNvGrpSpPr/>
          <p:nvPr/>
        </p:nvGrpSpPr>
        <p:grpSpPr>
          <a:xfrm>
            <a:off x="3643003" y="3070636"/>
            <a:ext cx="195209" cy="1150811"/>
            <a:chOff x="3452062" y="3181484"/>
            <a:chExt cx="195209" cy="1150811"/>
          </a:xfrm>
        </p:grpSpPr>
        <p:cxnSp>
          <p:nvCxnSpPr>
            <p:cNvPr id="36" name="直線單箭頭接點 35">
              <a:extLst>
                <a:ext uri="{FF2B5EF4-FFF2-40B4-BE49-F238E27FC236}">
                  <a16:creationId xmlns:a16="http://schemas.microsoft.com/office/drawing/2014/main" id="{88CB26DF-CD66-471F-87BE-CC618A0D1C34}"/>
                </a:ext>
              </a:extLst>
            </p:cNvPr>
            <p:cNvCxnSpPr>
              <a:cxnSpLocks/>
            </p:cNvCxnSpPr>
            <p:nvPr/>
          </p:nvCxnSpPr>
          <p:spPr>
            <a:xfrm flipV="1">
              <a:off x="3563476"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D7569A29-29D4-4E6F-A407-75B9AC04BB01}"/>
                </a:ext>
              </a:extLst>
            </p:cNvPr>
            <p:cNvSpPr/>
            <p:nvPr/>
          </p:nvSpPr>
          <p:spPr>
            <a:xfrm rot="5400000">
              <a:off x="3169523"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8" name="群組 37">
            <a:extLst>
              <a:ext uri="{FF2B5EF4-FFF2-40B4-BE49-F238E27FC236}">
                <a16:creationId xmlns:a16="http://schemas.microsoft.com/office/drawing/2014/main" id="{F78C0A22-B4D1-462C-AF6B-DE96ED1D8864}"/>
              </a:ext>
            </a:extLst>
          </p:cNvPr>
          <p:cNvGrpSpPr/>
          <p:nvPr/>
        </p:nvGrpSpPr>
        <p:grpSpPr>
          <a:xfrm>
            <a:off x="4728753" y="3085316"/>
            <a:ext cx="195209" cy="1150811"/>
            <a:chOff x="4499447" y="3196164"/>
            <a:chExt cx="195209" cy="1150811"/>
          </a:xfrm>
        </p:grpSpPr>
        <p:cxnSp>
          <p:nvCxnSpPr>
            <p:cNvPr id="39" name="直線單箭頭接點 38">
              <a:extLst>
                <a:ext uri="{FF2B5EF4-FFF2-40B4-BE49-F238E27FC236}">
                  <a16:creationId xmlns:a16="http://schemas.microsoft.com/office/drawing/2014/main" id="{207A4466-4CEE-4B02-83D9-8A5028851BA4}"/>
                </a:ext>
              </a:extLst>
            </p:cNvPr>
            <p:cNvCxnSpPr>
              <a:cxnSpLocks/>
            </p:cNvCxnSpPr>
            <p:nvPr/>
          </p:nvCxnSpPr>
          <p:spPr>
            <a:xfrm flipV="1">
              <a:off x="461086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2A307F27-D0CC-4BC5-AD81-301DA72ADFBA}"/>
                </a:ext>
              </a:extLst>
            </p:cNvPr>
            <p:cNvSpPr/>
            <p:nvPr/>
          </p:nvSpPr>
          <p:spPr>
            <a:xfrm rot="5400000">
              <a:off x="421690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1" name="群組 40">
            <a:extLst>
              <a:ext uri="{FF2B5EF4-FFF2-40B4-BE49-F238E27FC236}">
                <a16:creationId xmlns:a16="http://schemas.microsoft.com/office/drawing/2014/main" id="{1B524D29-B66E-4A7F-BD6F-BCD4168C188F}"/>
              </a:ext>
            </a:extLst>
          </p:cNvPr>
          <p:cNvGrpSpPr/>
          <p:nvPr/>
        </p:nvGrpSpPr>
        <p:grpSpPr>
          <a:xfrm>
            <a:off x="5814503" y="3064251"/>
            <a:ext cx="195209" cy="1150811"/>
            <a:chOff x="5769519" y="3175099"/>
            <a:chExt cx="195209" cy="1150811"/>
          </a:xfrm>
        </p:grpSpPr>
        <p:cxnSp>
          <p:nvCxnSpPr>
            <p:cNvPr id="42" name="直線單箭頭接點 41">
              <a:extLst>
                <a:ext uri="{FF2B5EF4-FFF2-40B4-BE49-F238E27FC236}">
                  <a16:creationId xmlns:a16="http://schemas.microsoft.com/office/drawing/2014/main" id="{ECA55062-5DDC-46C1-A146-8970975E73EC}"/>
                </a:ext>
              </a:extLst>
            </p:cNvPr>
            <p:cNvCxnSpPr>
              <a:cxnSpLocks/>
            </p:cNvCxnSpPr>
            <p:nvPr/>
          </p:nvCxnSpPr>
          <p:spPr>
            <a:xfrm flipV="1">
              <a:off x="5880933" y="397439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F018D8F0-4B00-4CDB-9887-07D75840D2F5}"/>
                </a:ext>
              </a:extLst>
            </p:cNvPr>
            <p:cNvSpPr/>
            <p:nvPr/>
          </p:nvSpPr>
          <p:spPr>
            <a:xfrm rot="5400000">
              <a:off x="5486980" y="345763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4" name="群組 43">
            <a:extLst>
              <a:ext uri="{FF2B5EF4-FFF2-40B4-BE49-F238E27FC236}">
                <a16:creationId xmlns:a16="http://schemas.microsoft.com/office/drawing/2014/main" id="{C303868F-3D7A-411E-BA4D-589FAA9398F8}"/>
              </a:ext>
            </a:extLst>
          </p:cNvPr>
          <p:cNvGrpSpPr/>
          <p:nvPr/>
        </p:nvGrpSpPr>
        <p:grpSpPr>
          <a:xfrm>
            <a:off x="6900253" y="3070636"/>
            <a:ext cx="195209" cy="1150811"/>
            <a:chOff x="6823734" y="3181484"/>
            <a:chExt cx="195209" cy="1150811"/>
          </a:xfrm>
        </p:grpSpPr>
        <p:cxnSp>
          <p:nvCxnSpPr>
            <p:cNvPr id="45" name="直線單箭頭接點 44">
              <a:extLst>
                <a:ext uri="{FF2B5EF4-FFF2-40B4-BE49-F238E27FC236}">
                  <a16:creationId xmlns:a16="http://schemas.microsoft.com/office/drawing/2014/main" id="{E0B9987C-438F-40E0-B159-A2FD3F6F47D7}"/>
                </a:ext>
              </a:extLst>
            </p:cNvPr>
            <p:cNvCxnSpPr>
              <a:cxnSpLocks/>
            </p:cNvCxnSpPr>
            <p:nvPr/>
          </p:nvCxnSpPr>
          <p:spPr>
            <a:xfrm flipV="1">
              <a:off x="6935148"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9865C9C9-D96A-4CF5-98EE-678886BC6E82}"/>
                </a:ext>
              </a:extLst>
            </p:cNvPr>
            <p:cNvSpPr/>
            <p:nvPr/>
          </p:nvSpPr>
          <p:spPr>
            <a:xfrm rot="5400000">
              <a:off x="6541195"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7" name="群組 46">
            <a:extLst>
              <a:ext uri="{FF2B5EF4-FFF2-40B4-BE49-F238E27FC236}">
                <a16:creationId xmlns:a16="http://schemas.microsoft.com/office/drawing/2014/main" id="{43A30B79-221F-4C04-BF92-92B1248F33C0}"/>
              </a:ext>
            </a:extLst>
          </p:cNvPr>
          <p:cNvGrpSpPr/>
          <p:nvPr/>
        </p:nvGrpSpPr>
        <p:grpSpPr>
          <a:xfrm>
            <a:off x="7986001" y="3076998"/>
            <a:ext cx="195209" cy="1150811"/>
            <a:chOff x="7877949" y="3187846"/>
            <a:chExt cx="195209" cy="1150811"/>
          </a:xfrm>
        </p:grpSpPr>
        <p:cxnSp>
          <p:nvCxnSpPr>
            <p:cNvPr id="48" name="直線單箭頭接點 47">
              <a:extLst>
                <a:ext uri="{FF2B5EF4-FFF2-40B4-BE49-F238E27FC236}">
                  <a16:creationId xmlns:a16="http://schemas.microsoft.com/office/drawing/2014/main" id="{248FD311-63D3-4856-8A11-78BFD1DF1338}"/>
                </a:ext>
              </a:extLst>
            </p:cNvPr>
            <p:cNvCxnSpPr>
              <a:cxnSpLocks/>
            </p:cNvCxnSpPr>
            <p:nvPr/>
          </p:nvCxnSpPr>
          <p:spPr>
            <a:xfrm flipV="1">
              <a:off x="7989363"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1AD1566-9DB7-4034-8351-E38C2F7309C3}"/>
                </a:ext>
              </a:extLst>
            </p:cNvPr>
            <p:cNvSpPr/>
            <p:nvPr/>
          </p:nvSpPr>
          <p:spPr>
            <a:xfrm rot="5400000">
              <a:off x="7595410"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
        <p:nvSpPr>
          <p:cNvPr id="56" name="文字方塊 55">
            <a:extLst>
              <a:ext uri="{FF2B5EF4-FFF2-40B4-BE49-F238E27FC236}">
                <a16:creationId xmlns:a16="http://schemas.microsoft.com/office/drawing/2014/main" id="{DF6D6FA2-43C5-4F4F-A8E2-5C152CDE0318}"/>
              </a:ext>
            </a:extLst>
          </p:cNvPr>
          <p:cNvSpPr txBox="1"/>
          <p:nvPr/>
        </p:nvSpPr>
        <p:spPr>
          <a:xfrm>
            <a:off x="2411159" y="6198639"/>
            <a:ext cx="1743945" cy="461665"/>
          </a:xfrm>
          <a:prstGeom prst="rect">
            <a:avLst/>
          </a:prstGeom>
          <a:noFill/>
        </p:spPr>
        <p:txBody>
          <a:bodyPr wrap="square" rtlCol="0">
            <a:spAutoFit/>
          </a:bodyPr>
          <a:lstStyle/>
          <a:p>
            <a:pPr algn="ctr"/>
            <a:r>
              <a:rPr lang="en-US" altLang="zh-TW" sz="2400" dirty="0"/>
              <a:t>question</a:t>
            </a:r>
            <a:endParaRPr lang="zh-TW" altLang="en-US" sz="2400" dirty="0"/>
          </a:p>
        </p:txBody>
      </p:sp>
      <p:sp>
        <p:nvSpPr>
          <p:cNvPr id="57" name="文字方塊 56">
            <a:extLst>
              <a:ext uri="{FF2B5EF4-FFF2-40B4-BE49-F238E27FC236}">
                <a16:creationId xmlns:a16="http://schemas.microsoft.com/office/drawing/2014/main" id="{68EE90BF-481E-4EF1-A8A0-6766257BC1E8}"/>
              </a:ext>
            </a:extLst>
          </p:cNvPr>
          <p:cNvSpPr txBox="1"/>
          <p:nvPr/>
        </p:nvSpPr>
        <p:spPr>
          <a:xfrm>
            <a:off x="6173125" y="6212183"/>
            <a:ext cx="1743945" cy="461665"/>
          </a:xfrm>
          <a:prstGeom prst="rect">
            <a:avLst/>
          </a:prstGeom>
          <a:noFill/>
        </p:spPr>
        <p:txBody>
          <a:bodyPr wrap="square" rtlCol="0">
            <a:spAutoFit/>
          </a:bodyPr>
          <a:lstStyle/>
          <a:p>
            <a:pPr algn="ctr"/>
            <a:r>
              <a:rPr lang="en-US" altLang="zh-TW" sz="2400" dirty="0"/>
              <a:t>document</a:t>
            </a:r>
            <a:endParaRPr lang="zh-TW" altLang="en-US" sz="2400" dirty="0"/>
          </a:p>
        </p:txBody>
      </p:sp>
      <p:grpSp>
        <p:nvGrpSpPr>
          <p:cNvPr id="67" name="群組 66">
            <a:extLst>
              <a:ext uri="{FF2B5EF4-FFF2-40B4-BE49-F238E27FC236}">
                <a16:creationId xmlns:a16="http://schemas.microsoft.com/office/drawing/2014/main" id="{EB5B2E7B-E242-4578-839C-467AB821348C}"/>
              </a:ext>
            </a:extLst>
          </p:cNvPr>
          <p:cNvGrpSpPr/>
          <p:nvPr/>
        </p:nvGrpSpPr>
        <p:grpSpPr>
          <a:xfrm>
            <a:off x="5473645" y="5729151"/>
            <a:ext cx="3218233" cy="461665"/>
            <a:chOff x="8588538" y="6705580"/>
            <a:chExt cx="3218233" cy="461665"/>
          </a:xfrm>
        </p:grpSpPr>
        <p:sp>
          <p:nvSpPr>
            <p:cNvPr id="61" name="矩形 60">
              <a:extLst>
                <a:ext uri="{FF2B5EF4-FFF2-40B4-BE49-F238E27FC236}">
                  <a16:creationId xmlns:a16="http://schemas.microsoft.com/office/drawing/2014/main" id="{B2864001-F2C9-4B17-A369-549444E7FF5B}"/>
                </a:ext>
              </a:extLst>
            </p:cNvPr>
            <p:cNvSpPr/>
            <p:nvPr/>
          </p:nvSpPr>
          <p:spPr>
            <a:xfrm>
              <a:off x="8810626" y="6771152"/>
              <a:ext cx="2746374" cy="396093"/>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nvGrpSpPr>
            <p:cNvPr id="66" name="群組 65">
              <a:extLst>
                <a:ext uri="{FF2B5EF4-FFF2-40B4-BE49-F238E27FC236}">
                  <a16:creationId xmlns:a16="http://schemas.microsoft.com/office/drawing/2014/main" id="{07CD18BD-E6FB-46DE-A068-1EC128527069}"/>
                </a:ext>
              </a:extLst>
            </p:cNvPr>
            <p:cNvGrpSpPr/>
            <p:nvPr/>
          </p:nvGrpSpPr>
          <p:grpSpPr>
            <a:xfrm>
              <a:off x="8588538" y="6705580"/>
              <a:ext cx="3218233" cy="461665"/>
              <a:chOff x="8751245" y="6165502"/>
              <a:chExt cx="3218233" cy="461665"/>
            </a:xfrm>
          </p:grpSpPr>
          <p:sp>
            <p:nvSpPr>
              <p:cNvPr id="62" name="文字方塊 61">
                <a:extLst>
                  <a:ext uri="{FF2B5EF4-FFF2-40B4-BE49-F238E27FC236}">
                    <a16:creationId xmlns:a16="http://schemas.microsoft.com/office/drawing/2014/main" id="{E4BE0295-BC16-4592-9BC9-22A2DC21E6B5}"/>
                  </a:ext>
                </a:extLst>
              </p:cNvPr>
              <p:cNvSpPr txBox="1"/>
              <p:nvPr/>
            </p:nvSpPr>
            <p:spPr>
              <a:xfrm>
                <a:off x="8751245"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sp>
            <p:nvSpPr>
              <p:cNvPr id="63" name="文字方塊 62">
                <a:extLst>
                  <a:ext uri="{FF2B5EF4-FFF2-40B4-BE49-F238E27FC236}">
                    <a16:creationId xmlns:a16="http://schemas.microsoft.com/office/drawing/2014/main" id="{3D23FD72-DA36-4F06-BF23-38E05B7F5B3F}"/>
                  </a:ext>
                </a:extLst>
              </p:cNvPr>
              <p:cNvSpPr txBox="1"/>
              <p:nvPr/>
            </p:nvSpPr>
            <p:spPr>
              <a:xfrm>
                <a:off x="9804701"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sp>
            <p:nvSpPr>
              <p:cNvPr id="64" name="文字方塊 63">
                <a:extLst>
                  <a:ext uri="{FF2B5EF4-FFF2-40B4-BE49-F238E27FC236}">
                    <a16:creationId xmlns:a16="http://schemas.microsoft.com/office/drawing/2014/main" id="{07C2A408-D441-4685-8BF6-DFAE166958ED}"/>
                  </a:ext>
                </a:extLst>
              </p:cNvPr>
              <p:cNvSpPr txBox="1"/>
              <p:nvPr/>
            </p:nvSpPr>
            <p:spPr>
              <a:xfrm>
                <a:off x="10858157"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3</a:t>
                </a:r>
                <a:endParaRPr lang="zh-TW" altLang="en-US" sz="2400" baseline="-25000" dirty="0">
                  <a:latin typeface="微軟正黑體" panose="020B0604030504040204" pitchFamily="34" charset="-120"/>
                  <a:ea typeface="微軟正黑體" panose="020B0604030504040204" pitchFamily="34" charset="-120"/>
                </a:endParaRPr>
              </a:p>
            </p:txBody>
          </p:sp>
        </p:grpSp>
      </p:grpSp>
      <p:sp>
        <p:nvSpPr>
          <p:cNvPr id="65" name="矩形 64">
            <a:extLst>
              <a:ext uri="{FF2B5EF4-FFF2-40B4-BE49-F238E27FC236}">
                <a16:creationId xmlns:a16="http://schemas.microsoft.com/office/drawing/2014/main" id="{9389AD30-43F1-41A8-9A12-433E61254A62}"/>
              </a:ext>
            </a:extLst>
          </p:cNvPr>
          <p:cNvSpPr/>
          <p:nvPr/>
        </p:nvSpPr>
        <p:spPr>
          <a:xfrm rot="5400000">
            <a:off x="5210156" y="3340920"/>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DA1BA2EB-E460-438B-97A7-69F46F735D83}"/>
              </a:ext>
            </a:extLst>
          </p:cNvPr>
          <p:cNvSpPr/>
          <p:nvPr/>
        </p:nvSpPr>
        <p:spPr>
          <a:xfrm rot="5400000">
            <a:off x="6308609" y="334957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43ED9F4F-F435-4594-B0EC-CF0806F50578}"/>
              </a:ext>
            </a:extLst>
          </p:cNvPr>
          <p:cNvSpPr/>
          <p:nvPr/>
        </p:nvSpPr>
        <p:spPr>
          <a:xfrm rot="5400000">
            <a:off x="7398598" y="334957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77" name="直線單箭頭接點 76">
            <a:extLst>
              <a:ext uri="{FF2B5EF4-FFF2-40B4-BE49-F238E27FC236}">
                <a16:creationId xmlns:a16="http://schemas.microsoft.com/office/drawing/2014/main" id="{9CF7C198-ABF8-47D2-8C1C-B20999083634}"/>
              </a:ext>
            </a:extLst>
          </p:cNvPr>
          <p:cNvCxnSpPr>
            <a:cxnSpLocks/>
            <a:endCxn id="78" idx="4"/>
          </p:cNvCxnSpPr>
          <p:nvPr/>
        </p:nvCxnSpPr>
        <p:spPr>
          <a:xfrm flipH="1" flipV="1">
            <a:off x="5746106" y="2652513"/>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512E14FC-347F-4341-B400-2D26379D7116}"/>
              </a:ext>
            </a:extLst>
          </p:cNvPr>
          <p:cNvSpPr/>
          <p:nvPr/>
        </p:nvSpPr>
        <p:spPr>
          <a:xfrm>
            <a:off x="5692106" y="254451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79" name="直線單箭頭接點 78">
            <a:extLst>
              <a:ext uri="{FF2B5EF4-FFF2-40B4-BE49-F238E27FC236}">
                <a16:creationId xmlns:a16="http://schemas.microsoft.com/office/drawing/2014/main" id="{CBF12B29-D3D4-4408-A91E-CEC5CE19647A}"/>
              </a:ext>
            </a:extLst>
          </p:cNvPr>
          <p:cNvCxnSpPr>
            <a:cxnSpLocks/>
            <a:endCxn id="78" idx="4"/>
          </p:cNvCxnSpPr>
          <p:nvPr/>
        </p:nvCxnSpPr>
        <p:spPr>
          <a:xfrm flipV="1">
            <a:off x="5588666" y="2652513"/>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DFDEDB62-1030-44F2-B324-0FDF91346643}"/>
              </a:ext>
            </a:extLst>
          </p:cNvPr>
          <p:cNvCxnSpPr>
            <a:cxnSpLocks/>
          </p:cNvCxnSpPr>
          <p:nvPr/>
        </p:nvCxnSpPr>
        <p:spPr>
          <a:xfrm flipV="1">
            <a:off x="5739018" y="2263613"/>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D5FCEAB-07E6-4C4D-B5FD-A4AF5C37EE47}"/>
              </a:ext>
            </a:extLst>
          </p:cNvPr>
          <p:cNvCxnSpPr>
            <a:cxnSpLocks/>
            <a:endCxn id="82" idx="4"/>
          </p:cNvCxnSpPr>
          <p:nvPr/>
        </p:nvCxnSpPr>
        <p:spPr>
          <a:xfrm flipH="1" flipV="1">
            <a:off x="6820917" y="2661679"/>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橢圓 81">
            <a:extLst>
              <a:ext uri="{FF2B5EF4-FFF2-40B4-BE49-F238E27FC236}">
                <a16:creationId xmlns:a16="http://schemas.microsoft.com/office/drawing/2014/main" id="{F116D336-346A-4AD0-A8FD-5E4AB8431EF4}"/>
              </a:ext>
            </a:extLst>
          </p:cNvPr>
          <p:cNvSpPr/>
          <p:nvPr/>
        </p:nvSpPr>
        <p:spPr>
          <a:xfrm>
            <a:off x="6766917" y="2553679"/>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3" name="直線單箭頭接點 82">
            <a:extLst>
              <a:ext uri="{FF2B5EF4-FFF2-40B4-BE49-F238E27FC236}">
                <a16:creationId xmlns:a16="http://schemas.microsoft.com/office/drawing/2014/main" id="{FC0DEFBF-C676-4CBF-AAD5-3026577AD8FD}"/>
              </a:ext>
            </a:extLst>
          </p:cNvPr>
          <p:cNvCxnSpPr>
            <a:cxnSpLocks/>
            <a:endCxn id="82" idx="4"/>
          </p:cNvCxnSpPr>
          <p:nvPr/>
        </p:nvCxnSpPr>
        <p:spPr>
          <a:xfrm flipV="1">
            <a:off x="6663477" y="2661679"/>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8F52F5CC-D430-4036-87FE-668F1BB3B588}"/>
              </a:ext>
            </a:extLst>
          </p:cNvPr>
          <p:cNvCxnSpPr>
            <a:cxnSpLocks/>
          </p:cNvCxnSpPr>
          <p:nvPr/>
        </p:nvCxnSpPr>
        <p:spPr>
          <a:xfrm flipV="1">
            <a:off x="6813829" y="2272779"/>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D0E02279-44BD-4284-AFCD-09C1C2AE25FC}"/>
              </a:ext>
            </a:extLst>
          </p:cNvPr>
          <p:cNvCxnSpPr>
            <a:cxnSpLocks/>
            <a:endCxn id="86" idx="4"/>
          </p:cNvCxnSpPr>
          <p:nvPr/>
        </p:nvCxnSpPr>
        <p:spPr>
          <a:xfrm flipH="1" flipV="1">
            <a:off x="7925623" y="2655337"/>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橢圓 85">
            <a:extLst>
              <a:ext uri="{FF2B5EF4-FFF2-40B4-BE49-F238E27FC236}">
                <a16:creationId xmlns:a16="http://schemas.microsoft.com/office/drawing/2014/main" id="{558C92A9-FEA4-4696-AEDF-9A759FC31F38}"/>
              </a:ext>
            </a:extLst>
          </p:cNvPr>
          <p:cNvSpPr/>
          <p:nvPr/>
        </p:nvSpPr>
        <p:spPr>
          <a:xfrm>
            <a:off x="7871623" y="2547337"/>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7" name="直線單箭頭接點 86">
            <a:extLst>
              <a:ext uri="{FF2B5EF4-FFF2-40B4-BE49-F238E27FC236}">
                <a16:creationId xmlns:a16="http://schemas.microsoft.com/office/drawing/2014/main" id="{3096A2F4-1D83-4310-A0DE-B25B29C0CFF5}"/>
              </a:ext>
            </a:extLst>
          </p:cNvPr>
          <p:cNvCxnSpPr>
            <a:cxnSpLocks/>
            <a:endCxn id="86" idx="4"/>
          </p:cNvCxnSpPr>
          <p:nvPr/>
        </p:nvCxnSpPr>
        <p:spPr>
          <a:xfrm flipV="1">
            <a:off x="7768183" y="2655337"/>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03E3CC8D-D8BC-4402-A5AB-189D72AB4322}"/>
              </a:ext>
            </a:extLst>
          </p:cNvPr>
          <p:cNvCxnSpPr>
            <a:cxnSpLocks/>
          </p:cNvCxnSpPr>
          <p:nvPr/>
        </p:nvCxnSpPr>
        <p:spPr>
          <a:xfrm flipV="1">
            <a:off x="7918535" y="2266437"/>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704CDF37-0314-4C71-BC48-5B2A7D4331BC}"/>
              </a:ext>
            </a:extLst>
          </p:cNvPr>
          <p:cNvSpPr txBox="1"/>
          <p:nvPr/>
        </p:nvSpPr>
        <p:spPr>
          <a:xfrm>
            <a:off x="3540613" y="2360034"/>
            <a:ext cx="1781292" cy="461665"/>
          </a:xfrm>
          <a:prstGeom prst="rect">
            <a:avLst/>
          </a:prstGeom>
          <a:noFill/>
        </p:spPr>
        <p:txBody>
          <a:bodyPr wrap="square" rtlCol="0">
            <a:spAutoFit/>
          </a:bodyPr>
          <a:lstStyle/>
          <a:p>
            <a:pPr algn="r"/>
            <a:r>
              <a:rPr lang="en-US" altLang="zh-TW" sz="2400" dirty="0"/>
              <a:t>dot product</a:t>
            </a:r>
            <a:endParaRPr lang="zh-TW" altLang="en-US" sz="2400" dirty="0"/>
          </a:p>
        </p:txBody>
      </p:sp>
      <p:sp>
        <p:nvSpPr>
          <p:cNvPr id="12" name="箭號: 向右 11">
            <a:extLst>
              <a:ext uri="{FF2B5EF4-FFF2-40B4-BE49-F238E27FC236}">
                <a16:creationId xmlns:a16="http://schemas.microsoft.com/office/drawing/2014/main" id="{2F721B01-A988-4110-AC6E-B3AC3BB8564F}"/>
              </a:ext>
            </a:extLst>
          </p:cNvPr>
          <p:cNvSpPr/>
          <p:nvPr/>
        </p:nvSpPr>
        <p:spPr>
          <a:xfrm>
            <a:off x="5315164" y="2499462"/>
            <a:ext cx="309110" cy="22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2FD13ACE-2163-4D7C-83E7-B5B2FC14AF72}"/>
              </a:ext>
            </a:extLst>
          </p:cNvPr>
          <p:cNvSpPr/>
          <p:nvPr/>
        </p:nvSpPr>
        <p:spPr>
          <a:xfrm>
            <a:off x="5469719" y="1888067"/>
            <a:ext cx="2627696" cy="3526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err="1"/>
              <a:t>Softmax</a:t>
            </a:r>
            <a:endParaRPr lang="zh-TW" altLang="en-US" sz="2400" dirty="0"/>
          </a:p>
        </p:txBody>
      </p:sp>
      <p:sp>
        <p:nvSpPr>
          <p:cNvPr id="18" name="文字方塊 17">
            <a:extLst>
              <a:ext uri="{FF2B5EF4-FFF2-40B4-BE49-F238E27FC236}">
                <a16:creationId xmlns:a16="http://schemas.microsoft.com/office/drawing/2014/main" id="{BF118A0B-BF90-4237-95C2-A8AB6E568608}"/>
              </a:ext>
            </a:extLst>
          </p:cNvPr>
          <p:cNvSpPr txBox="1"/>
          <p:nvPr/>
        </p:nvSpPr>
        <p:spPr>
          <a:xfrm>
            <a:off x="6349174" y="1336832"/>
            <a:ext cx="909617" cy="461665"/>
          </a:xfrm>
          <a:prstGeom prst="rect">
            <a:avLst/>
          </a:prstGeom>
          <a:noFill/>
        </p:spPr>
        <p:txBody>
          <a:bodyPr wrap="square" rtlCol="0">
            <a:spAutoFit/>
          </a:bodyPr>
          <a:lstStyle/>
          <a:p>
            <a:pPr algn="ctr"/>
            <a:r>
              <a:rPr lang="en-US" altLang="zh-TW" sz="2400" dirty="0"/>
              <a:t>0.5</a:t>
            </a:r>
            <a:endParaRPr lang="zh-TW" altLang="en-US" sz="2400" dirty="0"/>
          </a:p>
        </p:txBody>
      </p:sp>
      <p:sp>
        <p:nvSpPr>
          <p:cNvPr id="92" name="文字方塊 91">
            <a:extLst>
              <a:ext uri="{FF2B5EF4-FFF2-40B4-BE49-F238E27FC236}">
                <a16:creationId xmlns:a16="http://schemas.microsoft.com/office/drawing/2014/main" id="{4948AF83-7170-4BAF-95FE-3FB102234FB1}"/>
              </a:ext>
            </a:extLst>
          </p:cNvPr>
          <p:cNvSpPr txBox="1"/>
          <p:nvPr/>
        </p:nvSpPr>
        <p:spPr>
          <a:xfrm>
            <a:off x="5268396" y="1326225"/>
            <a:ext cx="909617" cy="461665"/>
          </a:xfrm>
          <a:prstGeom prst="rect">
            <a:avLst/>
          </a:prstGeom>
          <a:noFill/>
        </p:spPr>
        <p:txBody>
          <a:bodyPr wrap="square" rtlCol="0">
            <a:spAutoFit/>
          </a:bodyPr>
          <a:lstStyle/>
          <a:p>
            <a:pPr algn="ctr"/>
            <a:r>
              <a:rPr lang="en-US" altLang="zh-TW" sz="2400" dirty="0"/>
              <a:t>0.3</a:t>
            </a:r>
            <a:endParaRPr lang="zh-TW" altLang="en-US" sz="2400" dirty="0"/>
          </a:p>
        </p:txBody>
      </p:sp>
      <p:sp>
        <p:nvSpPr>
          <p:cNvPr id="93" name="文字方塊 92">
            <a:extLst>
              <a:ext uri="{FF2B5EF4-FFF2-40B4-BE49-F238E27FC236}">
                <a16:creationId xmlns:a16="http://schemas.microsoft.com/office/drawing/2014/main" id="{CC29934C-9E26-4026-9512-B3489E500A18}"/>
              </a:ext>
            </a:extLst>
          </p:cNvPr>
          <p:cNvSpPr txBox="1"/>
          <p:nvPr/>
        </p:nvSpPr>
        <p:spPr>
          <a:xfrm>
            <a:off x="7467616" y="1326067"/>
            <a:ext cx="909617" cy="461665"/>
          </a:xfrm>
          <a:prstGeom prst="rect">
            <a:avLst/>
          </a:prstGeom>
          <a:noFill/>
        </p:spPr>
        <p:txBody>
          <a:bodyPr wrap="square" rtlCol="0">
            <a:spAutoFit/>
          </a:bodyPr>
          <a:lstStyle/>
          <a:p>
            <a:pPr algn="ctr"/>
            <a:r>
              <a:rPr lang="en-US" altLang="zh-TW" sz="2400" dirty="0"/>
              <a:t>0.2</a:t>
            </a:r>
            <a:endParaRPr lang="zh-TW" altLang="en-US" sz="2400" dirty="0"/>
          </a:p>
        </p:txBody>
      </p:sp>
      <p:sp>
        <p:nvSpPr>
          <p:cNvPr id="20" name="文字方塊 19">
            <a:extLst>
              <a:ext uri="{FF2B5EF4-FFF2-40B4-BE49-F238E27FC236}">
                <a16:creationId xmlns:a16="http://schemas.microsoft.com/office/drawing/2014/main" id="{5078B16C-D62E-452B-8A37-AE57CC6E5769}"/>
              </a:ext>
            </a:extLst>
          </p:cNvPr>
          <p:cNvSpPr txBox="1"/>
          <p:nvPr/>
        </p:nvSpPr>
        <p:spPr>
          <a:xfrm>
            <a:off x="187168" y="2424141"/>
            <a:ext cx="3131013" cy="461665"/>
          </a:xfrm>
          <a:prstGeom prst="rect">
            <a:avLst/>
          </a:prstGeom>
          <a:noFill/>
        </p:spPr>
        <p:txBody>
          <a:bodyPr wrap="square" rtlCol="0">
            <a:spAutoFit/>
          </a:bodyPr>
          <a:lstStyle/>
          <a:p>
            <a:r>
              <a:rPr lang="en-US" altLang="zh-TW" sz="2400" dirty="0"/>
              <a:t>The answer is “</a:t>
            </a: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2</a:t>
            </a:r>
            <a:r>
              <a:rPr lang="zh-TW" altLang="en-US" sz="2400" baseline="-250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3</a:t>
            </a:r>
            <a:r>
              <a:rPr lang="en-US" altLang="zh-TW" sz="2400" dirty="0"/>
              <a:t>”.</a:t>
            </a:r>
            <a:endParaRPr lang="zh-TW" altLang="en-US" sz="2400" dirty="0"/>
          </a:p>
        </p:txBody>
      </p:sp>
      <p:sp>
        <p:nvSpPr>
          <p:cNvPr id="94" name="文字方塊 93">
            <a:extLst>
              <a:ext uri="{FF2B5EF4-FFF2-40B4-BE49-F238E27FC236}">
                <a16:creationId xmlns:a16="http://schemas.microsoft.com/office/drawing/2014/main" id="{5FB5BEC3-0E24-4EB7-9BF0-4734B18E1150}"/>
              </a:ext>
            </a:extLst>
          </p:cNvPr>
          <p:cNvSpPr txBox="1"/>
          <p:nvPr/>
        </p:nvSpPr>
        <p:spPr>
          <a:xfrm>
            <a:off x="220321" y="1967360"/>
            <a:ext cx="3131013" cy="461665"/>
          </a:xfrm>
          <a:prstGeom prst="rect">
            <a:avLst/>
          </a:prstGeom>
          <a:noFill/>
        </p:spPr>
        <p:txBody>
          <a:bodyPr wrap="square" rtlCol="0">
            <a:spAutoFit/>
          </a:bodyPr>
          <a:lstStyle/>
          <a:p>
            <a:r>
              <a:rPr lang="en-US" altLang="zh-TW" sz="2400" dirty="0"/>
              <a:t>s = 2, e = 3</a:t>
            </a:r>
            <a:endParaRPr lang="zh-TW" altLang="en-US" sz="2400" dirty="0"/>
          </a:p>
        </p:txBody>
      </p:sp>
      <p:grpSp>
        <p:nvGrpSpPr>
          <p:cNvPr id="50" name="群組 49">
            <a:extLst>
              <a:ext uri="{FF2B5EF4-FFF2-40B4-BE49-F238E27FC236}">
                <a16:creationId xmlns:a16="http://schemas.microsoft.com/office/drawing/2014/main" id="{63AE358A-BC0D-4121-B5C6-73A76D603A08}"/>
              </a:ext>
            </a:extLst>
          </p:cNvPr>
          <p:cNvGrpSpPr/>
          <p:nvPr/>
        </p:nvGrpSpPr>
        <p:grpSpPr>
          <a:xfrm>
            <a:off x="2548810" y="1340360"/>
            <a:ext cx="2666655" cy="952792"/>
            <a:chOff x="2337593" y="1336832"/>
            <a:chExt cx="2666655" cy="952792"/>
          </a:xfrm>
        </p:grpSpPr>
        <p:sp>
          <p:nvSpPr>
            <p:cNvPr id="24" name="矩形 23">
              <a:extLst>
                <a:ext uri="{FF2B5EF4-FFF2-40B4-BE49-F238E27FC236}">
                  <a16:creationId xmlns:a16="http://schemas.microsoft.com/office/drawing/2014/main" id="{2BAF0D77-31CA-437F-8E6A-DE6C7D0F25C1}"/>
                </a:ext>
              </a:extLst>
            </p:cNvPr>
            <p:cNvSpPr/>
            <p:nvPr/>
          </p:nvSpPr>
          <p:spPr>
            <a:xfrm>
              <a:off x="2337593" y="1336832"/>
              <a:ext cx="2529360" cy="952792"/>
            </a:xfrm>
            <a:prstGeom prst="rect">
              <a:avLst/>
            </a:prstGeom>
            <a:no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B3FB30CE-9B4A-488E-82CB-85B8327FBD0F}"/>
                </a:ext>
              </a:extLst>
            </p:cNvPr>
            <p:cNvGrpSpPr/>
            <p:nvPr/>
          </p:nvGrpSpPr>
          <p:grpSpPr>
            <a:xfrm>
              <a:off x="2474889" y="1403397"/>
              <a:ext cx="2529359" cy="830997"/>
              <a:chOff x="2474888" y="1403397"/>
              <a:chExt cx="2613736" cy="830997"/>
            </a:xfrm>
          </p:grpSpPr>
          <p:sp>
            <p:nvSpPr>
              <p:cNvPr id="55" name="矩形 54">
                <a:extLst>
                  <a:ext uri="{FF2B5EF4-FFF2-40B4-BE49-F238E27FC236}">
                    <a16:creationId xmlns:a16="http://schemas.microsoft.com/office/drawing/2014/main" id="{84CEF5C5-1BC9-4AA1-8D95-1C0045CD5A55}"/>
                  </a:ext>
                </a:extLst>
              </p:cNvPr>
              <p:cNvSpPr/>
              <p:nvPr/>
            </p:nvSpPr>
            <p:spPr>
              <a:xfrm rot="5400000">
                <a:off x="2609085" y="1727344"/>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B0870CCD-754F-4C9C-9C0B-EE472E05B1A6}"/>
                  </a:ext>
                </a:extLst>
              </p:cNvPr>
              <p:cNvSpPr/>
              <p:nvPr/>
            </p:nvSpPr>
            <p:spPr>
              <a:xfrm rot="5400000">
                <a:off x="2192349" y="171146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06021B7B-56DE-4CF4-9D89-498BEF6AC940}"/>
                  </a:ext>
                </a:extLst>
              </p:cNvPr>
              <p:cNvSpPr txBox="1"/>
              <p:nvPr/>
            </p:nvSpPr>
            <p:spPr>
              <a:xfrm>
                <a:off x="3149517" y="1403397"/>
                <a:ext cx="1939107" cy="830997"/>
              </a:xfrm>
              <a:prstGeom prst="rect">
                <a:avLst/>
              </a:prstGeom>
              <a:noFill/>
            </p:spPr>
            <p:txBody>
              <a:bodyPr wrap="square" rtlCol="0">
                <a:spAutoFit/>
              </a:bodyPr>
              <a:lstStyle/>
              <a:p>
                <a:r>
                  <a:rPr lang="en-US" altLang="zh-TW" sz="2400" dirty="0"/>
                  <a:t>Learned from scratch</a:t>
                </a:r>
                <a:endParaRPr lang="zh-TW" altLang="en-US" sz="2400" dirty="0"/>
              </a:p>
            </p:txBody>
          </p:sp>
        </p:grpSp>
      </p:grpSp>
      <p:sp>
        <p:nvSpPr>
          <p:cNvPr id="95" name="Rectangle 94">
            <a:extLst>
              <a:ext uri="{FF2B5EF4-FFF2-40B4-BE49-F238E27FC236}">
                <a16:creationId xmlns:a16="http://schemas.microsoft.com/office/drawing/2014/main" id="{486CFF32-6904-A247-B8F1-D48CE5D9BDE1}"/>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96" name="Slide Number Placeholder 3">
            <a:extLst>
              <a:ext uri="{FF2B5EF4-FFF2-40B4-BE49-F238E27FC236}">
                <a16:creationId xmlns:a16="http://schemas.microsoft.com/office/drawing/2014/main" id="{51E5FE07-AF69-F84E-8DF7-C176E7C7C99F}"/>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65</a:t>
            </a:fld>
            <a:endParaRPr lang="de-DE"/>
          </a:p>
        </p:txBody>
      </p:sp>
    </p:spTree>
    <p:extLst>
      <p:ext uri="{BB962C8B-B14F-4D97-AF65-F5344CB8AC3E}">
        <p14:creationId xmlns:p14="http://schemas.microsoft.com/office/powerpoint/2010/main" val="36463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P spid="8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1702" y="283760"/>
            <a:ext cx="7900988"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1113046" algn="l"/>
                <a:tab pos="3397625" algn="l"/>
                <a:tab pos="3758818" algn="l"/>
                <a:tab pos="6467989" algn="l"/>
              </a:tabLst>
            </a:pPr>
            <a:r>
              <a:rPr dirty="0"/>
              <a:t>BE</a:t>
            </a:r>
            <a:r>
              <a:rPr spc="-56" dirty="0"/>
              <a:t>R</a:t>
            </a:r>
            <a:r>
              <a:rPr dirty="0"/>
              <a:t>T	P</a:t>
            </a:r>
            <a:r>
              <a:rPr spc="-56" dirty="0"/>
              <a:t>r</a:t>
            </a:r>
            <a:r>
              <a:rPr dirty="0"/>
              <a:t>e-</a:t>
            </a:r>
            <a:r>
              <a:rPr spc="-274" dirty="0"/>
              <a:t>T</a:t>
            </a:r>
            <a:r>
              <a:rPr dirty="0"/>
              <a:t>raining	&amp;	</a:t>
            </a:r>
            <a:r>
              <a:rPr lang="de-DE" dirty="0"/>
              <a:t>Fine Tuning</a:t>
            </a:r>
            <a:endParaRPr dirty="0"/>
          </a:p>
        </p:txBody>
      </p:sp>
      <p:sp>
        <p:nvSpPr>
          <p:cNvPr id="3" name="object 3"/>
          <p:cNvSpPr txBox="1"/>
          <p:nvPr/>
        </p:nvSpPr>
        <p:spPr>
          <a:xfrm>
            <a:off x="390029" y="1326651"/>
            <a:ext cx="8179114" cy="858408"/>
          </a:xfrm>
          <a:prstGeom prst="rect">
            <a:avLst/>
          </a:prstGeom>
        </p:spPr>
        <p:txBody>
          <a:bodyPr vert="horz" wrap="square" lIns="0" tIns="21431" rIns="0" bIns="0" rtlCol="0">
            <a:spAutoFit/>
          </a:bodyPr>
          <a:lstStyle/>
          <a:p>
            <a:pPr marL="252255" indent="-234396">
              <a:spcBef>
                <a:spcPts val="169"/>
              </a:spcBef>
              <a:buSzPct val="143478"/>
              <a:buChar char="•"/>
              <a:tabLst>
                <a:tab pos="251808" algn="l"/>
                <a:tab pos="252255" algn="l"/>
              </a:tabLst>
            </a:pPr>
            <a:r>
              <a:rPr sz="1617" dirty="0">
                <a:latin typeface="Helvetica Neue"/>
                <a:cs typeface="Helvetica Neue"/>
              </a:rPr>
              <a:t>Keep </a:t>
            </a:r>
            <a:r>
              <a:rPr sz="1617" spc="-11" dirty="0">
                <a:latin typeface="Helvetica Neue"/>
                <a:cs typeface="Helvetica Neue"/>
              </a:rPr>
              <a:t>BERT </a:t>
            </a:r>
            <a:r>
              <a:rPr sz="1617" spc="-7" dirty="0">
                <a:latin typeface="Helvetica Neue"/>
                <a:cs typeface="Helvetica Neue"/>
              </a:rPr>
              <a:t>frozen </a:t>
            </a:r>
            <a:r>
              <a:rPr sz="1617" dirty="0">
                <a:latin typeface="Helvetica Neue"/>
                <a:cs typeface="Helvetica Neue"/>
              </a:rPr>
              <a:t>after</a:t>
            </a:r>
            <a:r>
              <a:rPr sz="1617" spc="14" dirty="0">
                <a:latin typeface="Helvetica Neue"/>
                <a:cs typeface="Helvetica Neue"/>
              </a:rPr>
              <a:t> </a:t>
            </a:r>
            <a:r>
              <a:rPr sz="1617" spc="-4" dirty="0">
                <a:latin typeface="Helvetica Neue"/>
                <a:cs typeface="Helvetica Neue"/>
              </a:rPr>
              <a:t>pre-training</a:t>
            </a:r>
            <a:endParaRPr sz="1617" dirty="0">
              <a:latin typeface="Helvetica Neue"/>
              <a:cs typeface="Helvetica Neue"/>
            </a:endParaRPr>
          </a:p>
          <a:p>
            <a:pPr marL="252255" marR="1325119" indent="-234396">
              <a:lnSpc>
                <a:spcPct val="101400"/>
              </a:lnSpc>
              <a:spcBef>
                <a:spcPts val="844"/>
              </a:spcBef>
              <a:buSzPct val="143478"/>
              <a:buChar char="•"/>
              <a:tabLst>
                <a:tab pos="251808" algn="l"/>
                <a:tab pos="252255" algn="l"/>
              </a:tabLst>
            </a:pPr>
            <a:r>
              <a:rPr sz="1617" spc="-7" dirty="0">
                <a:latin typeface="Helvetica Neue"/>
                <a:cs typeface="Helvetica Neue"/>
              </a:rPr>
              <a:t>Create </a:t>
            </a:r>
            <a:r>
              <a:rPr sz="1617" spc="-11" dirty="0">
                <a:latin typeface="Helvetica Neue"/>
                <a:cs typeface="Helvetica Neue"/>
              </a:rPr>
              <a:t>BERT </a:t>
            </a:r>
            <a:r>
              <a:rPr sz="1617" dirty="0">
                <a:latin typeface="Helvetica Neue"/>
                <a:cs typeface="Helvetica Neue"/>
              </a:rPr>
              <a:t>embeddings for labeled dataset for </a:t>
            </a:r>
            <a:r>
              <a:rPr lang="de-DE" sz="1617" dirty="0">
                <a:latin typeface="Helvetica Neue"/>
                <a:cs typeface="Helvetica Neue"/>
              </a:rPr>
              <a:t>"</a:t>
            </a:r>
            <a:r>
              <a:rPr sz="1617" spc="-4" dirty="0">
                <a:latin typeface="Helvetica Neue"/>
                <a:cs typeface="Helvetica Neue"/>
              </a:rPr>
              <a:t>downstream</a:t>
            </a:r>
            <a:r>
              <a:rPr sz="1617" spc="-28" dirty="0">
                <a:latin typeface="Helvetica Neue"/>
                <a:cs typeface="Helvetica Neue"/>
              </a:rPr>
              <a:t> </a:t>
            </a:r>
            <a:r>
              <a:rPr sz="1617" dirty="0">
                <a:latin typeface="Helvetica Neue"/>
                <a:cs typeface="Helvetica Neue"/>
              </a:rPr>
              <a:t>task</a:t>
            </a:r>
            <a:r>
              <a:rPr lang="de-DE" sz="1617" dirty="0">
                <a:latin typeface="Helvetica Neue"/>
                <a:cs typeface="Helvetica Neue"/>
              </a:rPr>
              <a:t>"</a:t>
            </a:r>
            <a:r>
              <a:rPr sz="1617" dirty="0">
                <a:latin typeface="Helvetica Neue"/>
                <a:cs typeface="Helvetica Neue"/>
              </a:rPr>
              <a:t>  and train new model on these</a:t>
            </a:r>
            <a:r>
              <a:rPr sz="1617" spc="-11" dirty="0">
                <a:latin typeface="Helvetica Neue"/>
                <a:cs typeface="Helvetica Neue"/>
              </a:rPr>
              <a:t> </a:t>
            </a:r>
            <a:r>
              <a:rPr sz="1617" dirty="0">
                <a:latin typeface="Helvetica Neue"/>
                <a:cs typeface="Helvetica Neue"/>
              </a:rPr>
              <a:t>embeddings</a:t>
            </a:r>
          </a:p>
        </p:txBody>
      </p:sp>
      <p:sp>
        <p:nvSpPr>
          <p:cNvPr id="4" name="object 4"/>
          <p:cNvSpPr/>
          <p:nvPr/>
        </p:nvSpPr>
        <p:spPr>
          <a:xfrm>
            <a:off x="334216" y="3601017"/>
            <a:ext cx="4129980" cy="2563267"/>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5" name="object 5"/>
          <p:cNvSpPr/>
          <p:nvPr/>
        </p:nvSpPr>
        <p:spPr>
          <a:xfrm>
            <a:off x="552488" y="4230988"/>
            <a:ext cx="1449277" cy="882169"/>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621447" y="4299258"/>
            <a:ext cx="788491" cy="732708"/>
          </a:xfrm>
          <a:prstGeom prst="rect">
            <a:avLst/>
          </a:prstGeom>
        </p:spPr>
        <p:txBody>
          <a:bodyPr vert="horz" wrap="square" lIns="0" tIns="44648" rIns="0" bIns="0" rtlCol="0">
            <a:spAutoFit/>
          </a:bodyPr>
          <a:lstStyle/>
          <a:p>
            <a:pPr marL="8929">
              <a:spcBef>
                <a:spcPts val="352"/>
              </a:spcBef>
            </a:pPr>
            <a:r>
              <a:rPr sz="2109" i="1" spc="-165" dirty="0">
                <a:latin typeface="Arial"/>
                <a:cs typeface="Arial"/>
              </a:rPr>
              <a:t>BERT</a:t>
            </a:r>
            <a:endParaRPr sz="2109">
              <a:latin typeface="Arial"/>
              <a:cs typeface="Arial"/>
            </a:endParaRPr>
          </a:p>
          <a:p>
            <a:pPr marL="8929">
              <a:spcBef>
                <a:spcPts val="281"/>
              </a:spcBef>
            </a:pPr>
            <a:r>
              <a:rPr sz="2109" i="1" spc="63" dirty="0">
                <a:latin typeface="Arial"/>
                <a:cs typeface="Arial"/>
              </a:rPr>
              <a:t>Model</a:t>
            </a:r>
            <a:endParaRPr sz="2109">
              <a:latin typeface="Arial"/>
              <a:cs typeface="Arial"/>
            </a:endParaRPr>
          </a:p>
        </p:txBody>
      </p:sp>
      <p:sp>
        <p:nvSpPr>
          <p:cNvPr id="7" name="object 7"/>
          <p:cNvSpPr txBox="1"/>
          <p:nvPr/>
        </p:nvSpPr>
        <p:spPr>
          <a:xfrm>
            <a:off x="1087247" y="2703946"/>
            <a:ext cx="2623989" cy="775243"/>
          </a:xfrm>
          <a:prstGeom prst="rect">
            <a:avLst/>
          </a:prstGeom>
        </p:spPr>
        <p:txBody>
          <a:bodyPr vert="horz" wrap="square" lIns="0" tIns="6697" rIns="0" bIns="0" rtlCol="0">
            <a:spAutoFit/>
          </a:bodyPr>
          <a:lstStyle/>
          <a:p>
            <a:pPr marL="8929" marR="3572" indent="350478">
              <a:lnSpc>
                <a:spcPct val="100899"/>
              </a:lnSpc>
              <a:spcBef>
                <a:spcPts val="53"/>
              </a:spcBef>
            </a:pPr>
            <a:r>
              <a:rPr sz="1687" b="1" dirty="0">
                <a:latin typeface="Helvetica Neue"/>
                <a:cs typeface="Helvetica Neue"/>
              </a:rPr>
              <a:t>1) Download </a:t>
            </a:r>
            <a:r>
              <a:rPr sz="1687" b="1" spc="-11" dirty="0">
                <a:latin typeface="Helvetica Neue"/>
                <a:cs typeface="Helvetica Neue"/>
              </a:rPr>
              <a:t>BERT  </a:t>
            </a:r>
            <a:r>
              <a:rPr sz="1687" spc="-4" dirty="0">
                <a:latin typeface="Helvetica Neue"/>
                <a:cs typeface="Helvetica Neue"/>
              </a:rPr>
              <a:t>pre-trained </a:t>
            </a:r>
            <a:r>
              <a:rPr sz="1687" dirty="0">
                <a:latin typeface="Helvetica Neue"/>
                <a:cs typeface="Helvetica Neue"/>
              </a:rPr>
              <a:t>on </a:t>
            </a:r>
            <a:r>
              <a:rPr sz="1687" spc="-11" dirty="0">
                <a:latin typeface="Helvetica Neue"/>
                <a:cs typeface="Helvetica Neue"/>
              </a:rPr>
              <a:t>large</a:t>
            </a:r>
            <a:r>
              <a:rPr sz="1687" spc="-56" dirty="0">
                <a:latin typeface="Helvetica Neue"/>
                <a:cs typeface="Helvetica Neue"/>
              </a:rPr>
              <a:t> </a:t>
            </a:r>
            <a:r>
              <a:rPr sz="1687" dirty="0">
                <a:latin typeface="Helvetica Neue"/>
                <a:cs typeface="Helvetica Neue"/>
              </a:rPr>
              <a:t>corpus  (in self-supervised</a:t>
            </a:r>
            <a:r>
              <a:rPr sz="1687" spc="-49" dirty="0">
                <a:latin typeface="Helvetica Neue"/>
                <a:cs typeface="Helvetica Neue"/>
              </a:rPr>
              <a:t> </a:t>
            </a:r>
            <a:r>
              <a:rPr sz="1687" dirty="0">
                <a:latin typeface="Helvetica Neue"/>
                <a:cs typeface="Helvetica Neue"/>
              </a:rPr>
              <a:t>fashion)</a:t>
            </a:r>
            <a:endParaRPr sz="1687">
              <a:latin typeface="Helvetica Neue"/>
              <a:cs typeface="Helvetica Neue"/>
            </a:endParaRPr>
          </a:p>
        </p:txBody>
      </p:sp>
      <p:sp>
        <p:nvSpPr>
          <p:cNvPr id="8" name="object 8"/>
          <p:cNvSpPr/>
          <p:nvPr/>
        </p:nvSpPr>
        <p:spPr>
          <a:xfrm>
            <a:off x="3356048" y="3942679"/>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2553686" y="4699772"/>
            <a:ext cx="449610"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2994148" y="4656909"/>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2730973" y="5547194"/>
            <a:ext cx="1454646" cy="333593"/>
          </a:xfrm>
          <a:prstGeom prst="rect">
            <a:avLst/>
          </a:prstGeom>
        </p:spPr>
        <p:txBody>
          <a:bodyPr vert="horz" wrap="square" lIns="0" tIns="8930" rIns="0" bIns="0" rtlCol="0">
            <a:spAutoFit/>
          </a:bodyPr>
          <a:lstStyle/>
          <a:p>
            <a:pPr marL="8929">
              <a:spcBef>
                <a:spcPts val="70"/>
              </a:spcBef>
            </a:pPr>
            <a:r>
              <a:rPr sz="2109" i="1" spc="70" dirty="0">
                <a:latin typeface="Arial"/>
                <a:cs typeface="Arial"/>
              </a:rPr>
              <a:t>Embedding</a:t>
            </a:r>
            <a:endParaRPr sz="2109">
              <a:latin typeface="Arial"/>
              <a:cs typeface="Arial"/>
            </a:endParaRPr>
          </a:p>
        </p:txBody>
      </p:sp>
      <p:sp>
        <p:nvSpPr>
          <p:cNvPr id="12" name="object 12"/>
          <p:cNvSpPr txBox="1"/>
          <p:nvPr/>
        </p:nvSpPr>
        <p:spPr>
          <a:xfrm>
            <a:off x="4487383" y="2705727"/>
            <a:ext cx="4081760" cy="774933"/>
          </a:xfrm>
          <a:prstGeom prst="rect">
            <a:avLst/>
          </a:prstGeom>
        </p:spPr>
        <p:txBody>
          <a:bodyPr vert="horz" wrap="square" lIns="0" tIns="8930" rIns="0" bIns="0" rtlCol="0">
            <a:spAutoFit/>
          </a:bodyPr>
          <a:lstStyle/>
          <a:p>
            <a:pPr algn="ctr">
              <a:spcBef>
                <a:spcPts val="70"/>
              </a:spcBef>
            </a:pPr>
            <a:r>
              <a:rPr sz="1687" b="1" dirty="0">
                <a:latin typeface="Helvetica Neue"/>
                <a:cs typeface="Helvetica Neue"/>
              </a:rPr>
              <a:t>2) </a:t>
            </a:r>
            <a:r>
              <a:rPr sz="1687" b="1" spc="-4" dirty="0">
                <a:latin typeface="Helvetica Neue"/>
                <a:cs typeface="Helvetica Neue"/>
              </a:rPr>
              <a:t>Feature-based </a:t>
            </a:r>
            <a:r>
              <a:rPr sz="1687" b="1" dirty="0">
                <a:latin typeface="Helvetica Neue"/>
                <a:cs typeface="Helvetica Neue"/>
              </a:rPr>
              <a:t>training</a:t>
            </a:r>
            <a:r>
              <a:rPr sz="1687" b="1" spc="-21" dirty="0">
                <a:latin typeface="Helvetica Neue"/>
                <a:cs typeface="Helvetica Neue"/>
              </a:rPr>
              <a:t> </a:t>
            </a:r>
            <a:r>
              <a:rPr sz="1687" b="1" dirty="0">
                <a:latin typeface="Helvetica Neue"/>
                <a:cs typeface="Helvetica Neue"/>
              </a:rPr>
              <a:t>("fine-tuning")</a:t>
            </a:r>
            <a:endParaRPr sz="1687">
              <a:latin typeface="Helvetica Neue"/>
              <a:cs typeface="Helvetica Neue"/>
            </a:endParaRPr>
          </a:p>
          <a:p>
            <a:pPr marL="1052326" marR="1046969" algn="ctr">
              <a:lnSpc>
                <a:spcPct val="100699"/>
              </a:lnSpc>
              <a:spcBef>
                <a:spcPts val="7"/>
              </a:spcBef>
            </a:pPr>
            <a:r>
              <a:rPr sz="1687" dirty="0">
                <a:latin typeface="Helvetica Neue"/>
                <a:cs typeface="Helvetica Neue"/>
              </a:rPr>
              <a:t>on </a:t>
            </a:r>
            <a:r>
              <a:rPr sz="1687" spc="-11" dirty="0">
                <a:latin typeface="Helvetica Neue"/>
                <a:cs typeface="Helvetica Neue"/>
              </a:rPr>
              <a:t>target </a:t>
            </a:r>
            <a:r>
              <a:rPr sz="1687" dirty="0">
                <a:latin typeface="Helvetica Neue"/>
                <a:cs typeface="Helvetica Neue"/>
              </a:rPr>
              <a:t>task  (supervised</a:t>
            </a:r>
            <a:r>
              <a:rPr sz="1687" spc="-42" dirty="0">
                <a:latin typeface="Helvetica Neue"/>
                <a:cs typeface="Helvetica Neue"/>
              </a:rPr>
              <a:t> </a:t>
            </a:r>
            <a:r>
              <a:rPr sz="1687" dirty="0">
                <a:latin typeface="Helvetica Neue"/>
                <a:cs typeface="Helvetica Neue"/>
              </a:rPr>
              <a:t>learning)</a:t>
            </a:r>
            <a:endParaRPr sz="1687">
              <a:latin typeface="Helvetica Neue"/>
              <a:cs typeface="Helvetica Neue"/>
            </a:endParaRPr>
          </a:p>
        </p:txBody>
      </p:sp>
      <p:sp>
        <p:nvSpPr>
          <p:cNvPr id="13" name="object 13"/>
          <p:cNvSpPr/>
          <p:nvPr/>
        </p:nvSpPr>
        <p:spPr>
          <a:xfrm>
            <a:off x="5207438" y="3601017"/>
            <a:ext cx="2641848" cy="2563267"/>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3911625" y="4463215"/>
            <a:ext cx="1568946"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5471583" y="4420353"/>
            <a:ext cx="85725" cy="85725"/>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5621760" y="3722695"/>
            <a:ext cx="213420" cy="1514475"/>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6243018" y="4160250"/>
            <a:ext cx="213420" cy="639365"/>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5899549" y="4479789"/>
            <a:ext cx="202257"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6092841" y="4436926"/>
            <a:ext cx="85725" cy="85725"/>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5394036" y="5496145"/>
            <a:ext cx="2217688" cy="312049"/>
          </a:xfrm>
          <a:prstGeom prst="rect">
            <a:avLst/>
          </a:prstGeom>
        </p:spPr>
        <p:txBody>
          <a:bodyPr vert="horz" wrap="square" lIns="0" tIns="8930" rIns="0" bIns="0" rtlCol="0">
            <a:spAutoFit/>
          </a:bodyPr>
          <a:lstStyle/>
          <a:p>
            <a:pPr marL="8929">
              <a:spcBef>
                <a:spcPts val="70"/>
              </a:spcBef>
            </a:pPr>
            <a:r>
              <a:rPr sz="1969" i="1" spc="42" dirty="0">
                <a:latin typeface="Arial"/>
                <a:cs typeface="Arial"/>
              </a:rPr>
              <a:t>One </a:t>
            </a:r>
            <a:r>
              <a:rPr sz="1969" i="1" spc="70" dirty="0">
                <a:latin typeface="Arial"/>
                <a:cs typeface="Arial"/>
              </a:rPr>
              <a:t>or </a:t>
            </a:r>
            <a:r>
              <a:rPr sz="1969" i="1" spc="63" dirty="0">
                <a:latin typeface="Arial"/>
                <a:cs typeface="Arial"/>
              </a:rPr>
              <a:t>more</a:t>
            </a:r>
            <a:r>
              <a:rPr sz="1969" i="1" spc="-246" dirty="0">
                <a:latin typeface="Arial"/>
                <a:cs typeface="Arial"/>
              </a:rPr>
              <a:t> </a:t>
            </a:r>
            <a:r>
              <a:rPr sz="1969" i="1" dirty="0">
                <a:latin typeface="Arial"/>
                <a:cs typeface="Arial"/>
              </a:rPr>
              <a:t>layers</a:t>
            </a:r>
            <a:endParaRPr sz="1969">
              <a:latin typeface="Arial"/>
              <a:cs typeface="Arial"/>
            </a:endParaRPr>
          </a:p>
        </p:txBody>
      </p:sp>
      <p:sp>
        <p:nvSpPr>
          <p:cNvPr id="21" name="object 21"/>
          <p:cNvSpPr txBox="1">
            <a:spLocks noGrp="1"/>
          </p:cNvSpPr>
          <p:nvPr>
            <p:ph type="sldNum" sz="quarter" idx="7"/>
          </p:nvPr>
        </p:nvSpPr>
        <p:spPr>
          <a:xfrm>
            <a:off x="12535576" y="9382296"/>
            <a:ext cx="538480" cy="343534"/>
          </a:xfrm>
          <a:prstGeom prst="rect">
            <a:avLst/>
          </a:prstGeom>
        </p:spPr>
        <p:txBody>
          <a:bodyPr vert="horz" wrap="square" lIns="0" tIns="0" rIns="0" bIns="0" rtlCol="0">
            <a:spAutoFit/>
          </a:bodyPr>
          <a:lstStyle>
            <a:defPPr>
              <a:defRPr lang="en-DE"/>
            </a:defPPr>
            <a:lvl1pPr marL="0" algn="l" defTabSz="914400" rtl="0" eaLnBrk="1" latinLnBrk="0" hangingPunct="1">
              <a:defRPr sz="20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0">
              <a:spcBef>
                <a:spcPts val="30"/>
              </a:spcBef>
            </a:pPr>
            <a:fld id="{81D60167-4931-47E6-BA6A-407CBD079E47}" type="slidenum">
              <a:rPr lang="en-DE" smtClean="0"/>
              <a:pPr marL="63500">
                <a:spcBef>
                  <a:spcPts val="30"/>
                </a:spcBef>
              </a:pPr>
              <a:t>66</a:t>
            </a:fld>
            <a:endParaRPr dirty="0"/>
          </a:p>
        </p:txBody>
      </p:sp>
      <p:sp>
        <p:nvSpPr>
          <p:cNvPr id="22" name="object 22"/>
          <p:cNvSpPr txBox="1">
            <a:spLocks noGrp="1"/>
          </p:cNvSpPr>
          <p:nvPr>
            <p:ph type="dt" sz="half" idx="6"/>
          </p:nvPr>
        </p:nvSpPr>
        <p:spPr>
          <a:xfrm>
            <a:off x="3973576" y="9395651"/>
            <a:ext cx="1663064"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a:t>Sebastian</a:t>
            </a:r>
            <a:r>
              <a:rPr lang="en-GB" spc="-80"/>
              <a:t> </a:t>
            </a:r>
            <a:r>
              <a:rPr lang="en-GB"/>
              <a:t>Raschka</a:t>
            </a:r>
            <a:endParaRPr dirty="0"/>
          </a:p>
        </p:txBody>
      </p:sp>
      <p:sp>
        <p:nvSpPr>
          <p:cNvPr id="23" name="object 23"/>
          <p:cNvSpPr txBox="1">
            <a:spLocks noGrp="1"/>
          </p:cNvSpPr>
          <p:nvPr>
            <p:ph type="ftr" sz="quarter" idx="5"/>
          </p:nvPr>
        </p:nvSpPr>
        <p:spPr>
          <a:xfrm>
            <a:off x="6193282" y="9395651"/>
            <a:ext cx="2838450"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spc="-70"/>
              <a:t>STAT </a:t>
            </a:r>
            <a:r>
              <a:rPr lang="en-GB"/>
              <a:t>453: </a:t>
            </a:r>
            <a:r>
              <a:rPr lang="en-GB" spc="-10"/>
              <a:t>Intro </a:t>
            </a:r>
            <a:r>
              <a:rPr lang="en-GB"/>
              <a:t>to Deep</a:t>
            </a:r>
            <a:r>
              <a:rPr lang="en-GB" spc="25"/>
              <a:t> </a:t>
            </a:r>
            <a:r>
              <a:rPr lang="en-GB"/>
              <a:t>Learning</a:t>
            </a:r>
            <a:endParaRPr dirty="0"/>
          </a:p>
        </p:txBody>
      </p:sp>
    </p:spTree>
    <p:extLst>
      <p:ext uri="{BB962C8B-B14F-4D97-AF65-F5344CB8AC3E}">
        <p14:creationId xmlns:p14="http://schemas.microsoft.com/office/powerpoint/2010/main" val="2937257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線單箭頭接點 88">
            <a:extLst>
              <a:ext uri="{FF2B5EF4-FFF2-40B4-BE49-F238E27FC236}">
                <a16:creationId xmlns:a16="http://schemas.microsoft.com/office/drawing/2014/main" id="{2D902552-AA3D-46DD-B680-BADDED753A32}"/>
              </a:ext>
            </a:extLst>
          </p:cNvPr>
          <p:cNvCxnSpPr>
            <a:cxnSpLocks/>
          </p:cNvCxnSpPr>
          <p:nvPr/>
        </p:nvCxnSpPr>
        <p:spPr>
          <a:xfrm flipV="1">
            <a:off x="6046336" y="1704869"/>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a:extLst>
              <a:ext uri="{FF2B5EF4-FFF2-40B4-BE49-F238E27FC236}">
                <a16:creationId xmlns:a16="http://schemas.microsoft.com/office/drawing/2014/main" id="{6FC2E160-1873-484A-8A57-CFF61A92D7CB}"/>
              </a:ext>
            </a:extLst>
          </p:cNvPr>
          <p:cNvCxnSpPr>
            <a:cxnSpLocks/>
          </p:cNvCxnSpPr>
          <p:nvPr/>
        </p:nvCxnSpPr>
        <p:spPr>
          <a:xfrm flipV="1">
            <a:off x="7121147" y="1714035"/>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59B98F15-1F30-4C3A-9819-0546D6676331}"/>
              </a:ext>
            </a:extLst>
          </p:cNvPr>
          <p:cNvCxnSpPr>
            <a:cxnSpLocks/>
          </p:cNvCxnSpPr>
          <p:nvPr/>
        </p:nvCxnSpPr>
        <p:spPr>
          <a:xfrm flipV="1">
            <a:off x="8225853" y="1707693"/>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群組 57">
            <a:extLst>
              <a:ext uri="{FF2B5EF4-FFF2-40B4-BE49-F238E27FC236}">
                <a16:creationId xmlns:a16="http://schemas.microsoft.com/office/drawing/2014/main" id="{32F3067F-3614-4EF1-8BC6-BF8AE6D6BAAE}"/>
              </a:ext>
            </a:extLst>
          </p:cNvPr>
          <p:cNvGrpSpPr/>
          <p:nvPr/>
        </p:nvGrpSpPr>
        <p:grpSpPr>
          <a:xfrm>
            <a:off x="2171811" y="5739386"/>
            <a:ext cx="2148722" cy="461665"/>
            <a:chOff x="-2355676" y="6078727"/>
            <a:chExt cx="2148722" cy="461665"/>
          </a:xfrm>
        </p:grpSpPr>
        <p:sp>
          <p:nvSpPr>
            <p:cNvPr id="52" name="矩形 51">
              <a:extLst>
                <a:ext uri="{FF2B5EF4-FFF2-40B4-BE49-F238E27FC236}">
                  <a16:creationId xmlns:a16="http://schemas.microsoft.com/office/drawing/2014/main" id="{E15C8C97-3611-4A6E-A802-16EB29492C7A}"/>
                </a:ext>
              </a:extLst>
            </p:cNvPr>
            <p:cNvSpPr/>
            <p:nvPr/>
          </p:nvSpPr>
          <p:spPr>
            <a:xfrm>
              <a:off x="-2165698" y="6091427"/>
              <a:ext cx="1778466" cy="4489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文字方塊 52">
              <a:extLst>
                <a:ext uri="{FF2B5EF4-FFF2-40B4-BE49-F238E27FC236}">
                  <a16:creationId xmlns:a16="http://schemas.microsoft.com/office/drawing/2014/main" id="{5CE0CF61-CF41-42CD-A6E3-268E33C73661}"/>
                </a:ext>
              </a:extLst>
            </p:cNvPr>
            <p:cNvSpPr txBox="1"/>
            <p:nvPr/>
          </p:nvSpPr>
          <p:spPr>
            <a:xfrm>
              <a:off x="-2355676"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q</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sp>
          <p:nvSpPr>
            <p:cNvPr id="54" name="文字方塊 53">
              <a:extLst>
                <a:ext uri="{FF2B5EF4-FFF2-40B4-BE49-F238E27FC236}">
                  <a16:creationId xmlns:a16="http://schemas.microsoft.com/office/drawing/2014/main" id="{7BBA8924-EE09-4B4A-BD75-47DAF275A7BF}"/>
                </a:ext>
              </a:extLst>
            </p:cNvPr>
            <p:cNvSpPr txBox="1"/>
            <p:nvPr/>
          </p:nvSpPr>
          <p:spPr>
            <a:xfrm>
              <a:off x="-1318275" y="6078727"/>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q</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grpSp>
      <p:sp>
        <p:nvSpPr>
          <p:cNvPr id="2" name="標題 1">
            <a:extLst>
              <a:ext uri="{FF2B5EF4-FFF2-40B4-BE49-F238E27FC236}">
                <a16:creationId xmlns:a16="http://schemas.microsoft.com/office/drawing/2014/main" id="{81543FFB-AF05-4E2B-9BB6-88C145FED877}"/>
              </a:ext>
            </a:extLst>
          </p:cNvPr>
          <p:cNvSpPr>
            <a:spLocks noGrp="1"/>
          </p:cNvSpPr>
          <p:nvPr>
            <p:ph type="title"/>
          </p:nvPr>
        </p:nvSpPr>
        <p:spPr/>
        <p:txBody>
          <a:bodyPr/>
          <a:lstStyle/>
          <a:p>
            <a:r>
              <a:rPr lang="en-US" altLang="zh-TW" dirty="0"/>
              <a:t>How to use BERT – Case 4 </a:t>
            </a:r>
            <a:endParaRPr lang="zh-TW" altLang="en-US" dirty="0"/>
          </a:p>
        </p:txBody>
      </p:sp>
      <p:sp>
        <p:nvSpPr>
          <p:cNvPr id="4" name="矩形: 圓角 3">
            <a:extLst>
              <a:ext uri="{FF2B5EF4-FFF2-40B4-BE49-F238E27FC236}">
                <a16:creationId xmlns:a16="http://schemas.microsoft.com/office/drawing/2014/main" id="{89E7AB03-F399-4733-A1A1-01510D7678C9}"/>
              </a:ext>
            </a:extLst>
          </p:cNvPr>
          <p:cNvSpPr/>
          <p:nvPr/>
        </p:nvSpPr>
        <p:spPr>
          <a:xfrm>
            <a:off x="1161994" y="4227809"/>
            <a:ext cx="7630287" cy="1171047"/>
          </a:xfrm>
          <a:prstGeom prst="roundRect">
            <a:avLst/>
          </a:prstGeom>
          <a:ln w="571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800" dirty="0"/>
              <a:t>BERT</a:t>
            </a:r>
            <a:endParaRPr lang="zh-TW" altLang="en-US" sz="2800" dirty="0"/>
          </a:p>
        </p:txBody>
      </p:sp>
      <p:grpSp>
        <p:nvGrpSpPr>
          <p:cNvPr id="5" name="群組 4">
            <a:extLst>
              <a:ext uri="{FF2B5EF4-FFF2-40B4-BE49-F238E27FC236}">
                <a16:creationId xmlns:a16="http://schemas.microsoft.com/office/drawing/2014/main" id="{44122BCC-392D-4417-A304-4AC5A6242EA7}"/>
              </a:ext>
            </a:extLst>
          </p:cNvPr>
          <p:cNvGrpSpPr/>
          <p:nvPr/>
        </p:nvGrpSpPr>
        <p:grpSpPr>
          <a:xfrm>
            <a:off x="1050833" y="5427631"/>
            <a:ext cx="1111321" cy="797614"/>
            <a:chOff x="1212077" y="5255291"/>
            <a:chExt cx="1111321" cy="797614"/>
          </a:xfrm>
        </p:grpSpPr>
        <p:sp>
          <p:nvSpPr>
            <p:cNvPr id="6" name="文字方塊 5">
              <a:extLst>
                <a:ext uri="{FF2B5EF4-FFF2-40B4-BE49-F238E27FC236}">
                  <a16:creationId xmlns:a16="http://schemas.microsoft.com/office/drawing/2014/main" id="{227A93F0-440F-4A5C-A819-E9B7BD6EDD68}"/>
                </a:ext>
              </a:extLst>
            </p:cNvPr>
            <p:cNvSpPr txBox="1"/>
            <p:nvPr/>
          </p:nvSpPr>
          <p:spPr>
            <a:xfrm>
              <a:off x="1212077"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[CLS]</a:t>
              </a:r>
              <a:endParaRPr lang="zh-TW" altLang="en-US" sz="2400" dirty="0">
                <a:latin typeface="微軟正黑體" panose="020B0604030504040204" pitchFamily="34" charset="-120"/>
                <a:ea typeface="微軟正黑體" panose="020B0604030504040204" pitchFamily="34" charset="-120"/>
              </a:endParaRPr>
            </a:p>
          </p:txBody>
        </p:sp>
        <p:cxnSp>
          <p:nvCxnSpPr>
            <p:cNvPr id="7" name="直線單箭頭接點 6">
              <a:extLst>
                <a:ext uri="{FF2B5EF4-FFF2-40B4-BE49-F238E27FC236}">
                  <a16:creationId xmlns:a16="http://schemas.microsoft.com/office/drawing/2014/main" id="{4875D446-F815-483B-A400-2EF9D8670916}"/>
                </a:ext>
              </a:extLst>
            </p:cNvPr>
            <p:cNvCxnSpPr>
              <a:cxnSpLocks/>
            </p:cNvCxnSpPr>
            <p:nvPr/>
          </p:nvCxnSpPr>
          <p:spPr>
            <a:xfrm flipV="1">
              <a:off x="1744161"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直線單箭頭接點 9">
            <a:extLst>
              <a:ext uri="{FF2B5EF4-FFF2-40B4-BE49-F238E27FC236}">
                <a16:creationId xmlns:a16="http://schemas.microsoft.com/office/drawing/2014/main" id="{AD2EFE17-00DA-4FDA-B38C-747504B56441}"/>
              </a:ext>
            </a:extLst>
          </p:cNvPr>
          <p:cNvCxnSpPr>
            <a:cxnSpLocks/>
          </p:cNvCxnSpPr>
          <p:nvPr/>
        </p:nvCxnSpPr>
        <p:spPr>
          <a:xfrm flipV="1">
            <a:off x="2688806"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ECD57EF-2352-40FD-8D1F-731C2B48529B}"/>
              </a:ext>
            </a:extLst>
          </p:cNvPr>
          <p:cNvCxnSpPr>
            <a:cxnSpLocks/>
          </p:cNvCxnSpPr>
          <p:nvPr/>
        </p:nvCxnSpPr>
        <p:spPr>
          <a:xfrm flipV="1">
            <a:off x="376106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F0B86433-B800-4B9E-9E3B-1F93B20703E4}"/>
              </a:ext>
            </a:extLst>
          </p:cNvPr>
          <p:cNvGrpSpPr/>
          <p:nvPr/>
        </p:nvGrpSpPr>
        <p:grpSpPr>
          <a:xfrm>
            <a:off x="4318052" y="5427631"/>
            <a:ext cx="1111321" cy="797614"/>
            <a:chOff x="4324279" y="5255291"/>
            <a:chExt cx="1111321" cy="797614"/>
          </a:xfrm>
        </p:grpSpPr>
        <p:sp>
          <p:nvSpPr>
            <p:cNvPr id="15" name="文字方塊 14">
              <a:extLst>
                <a:ext uri="{FF2B5EF4-FFF2-40B4-BE49-F238E27FC236}">
                  <a16:creationId xmlns:a16="http://schemas.microsoft.com/office/drawing/2014/main" id="{0669E344-1BA5-47BE-97D7-683E3FD59642}"/>
                </a:ext>
              </a:extLst>
            </p:cNvPr>
            <p:cNvSpPr txBox="1"/>
            <p:nvPr/>
          </p:nvSpPr>
          <p:spPr>
            <a:xfrm>
              <a:off x="4324279" y="5591240"/>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[SEP]</a:t>
              </a:r>
              <a:endParaRPr lang="zh-TW" altLang="en-US" sz="2400" dirty="0">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6EEEA6AE-6E54-40A4-8C92-62199B315DE0}"/>
                </a:ext>
              </a:extLst>
            </p:cNvPr>
            <p:cNvCxnSpPr>
              <a:cxnSpLocks/>
            </p:cNvCxnSpPr>
            <p:nvPr/>
          </p:nvCxnSpPr>
          <p:spPr>
            <a:xfrm flipV="1">
              <a:off x="4873179" y="525529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 name="直線單箭頭接點 18">
            <a:extLst>
              <a:ext uri="{FF2B5EF4-FFF2-40B4-BE49-F238E27FC236}">
                <a16:creationId xmlns:a16="http://schemas.microsoft.com/office/drawing/2014/main" id="{BDDF5743-F5C9-4AD9-8D9F-8906E6373C8D}"/>
              </a:ext>
            </a:extLst>
          </p:cNvPr>
          <p:cNvCxnSpPr>
            <a:cxnSpLocks/>
          </p:cNvCxnSpPr>
          <p:nvPr/>
        </p:nvCxnSpPr>
        <p:spPr>
          <a:xfrm flipV="1">
            <a:off x="5939209"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E97221FA-F61E-4607-B08B-BE31A44B3F08}"/>
              </a:ext>
            </a:extLst>
          </p:cNvPr>
          <p:cNvCxnSpPr>
            <a:cxnSpLocks/>
          </p:cNvCxnSpPr>
          <p:nvPr/>
        </p:nvCxnSpPr>
        <p:spPr>
          <a:xfrm flipV="1">
            <a:off x="7045098"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E10D704-C5DB-45E8-8A87-5B427C350B75}"/>
              </a:ext>
            </a:extLst>
          </p:cNvPr>
          <p:cNvCxnSpPr>
            <a:cxnSpLocks/>
          </p:cNvCxnSpPr>
          <p:nvPr/>
        </p:nvCxnSpPr>
        <p:spPr>
          <a:xfrm flipV="1">
            <a:off x="8117353" y="542763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13BEEE4C-2475-4509-BD78-8E6BE1F37FE6}"/>
              </a:ext>
            </a:extLst>
          </p:cNvPr>
          <p:cNvGrpSpPr/>
          <p:nvPr/>
        </p:nvGrpSpPr>
        <p:grpSpPr>
          <a:xfrm>
            <a:off x="1471503" y="3076998"/>
            <a:ext cx="195209" cy="1150811"/>
            <a:chOff x="1363451" y="3187846"/>
            <a:chExt cx="195209" cy="1150811"/>
          </a:xfrm>
        </p:grpSpPr>
        <p:cxnSp>
          <p:nvCxnSpPr>
            <p:cNvPr id="28" name="直線單箭頭接點 27">
              <a:extLst>
                <a:ext uri="{FF2B5EF4-FFF2-40B4-BE49-F238E27FC236}">
                  <a16:creationId xmlns:a16="http://schemas.microsoft.com/office/drawing/2014/main" id="{DF7B36B8-632B-4C79-8BC8-0DDE093F332E}"/>
                </a:ext>
              </a:extLst>
            </p:cNvPr>
            <p:cNvCxnSpPr>
              <a:cxnSpLocks/>
            </p:cNvCxnSpPr>
            <p:nvPr/>
          </p:nvCxnSpPr>
          <p:spPr>
            <a:xfrm flipV="1">
              <a:off x="1474865"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D5DF86C1-7C3A-4872-97D7-79D7E3E2DF42}"/>
                </a:ext>
              </a:extLst>
            </p:cNvPr>
            <p:cNvSpPr/>
            <p:nvPr/>
          </p:nvSpPr>
          <p:spPr>
            <a:xfrm rot="5400000">
              <a:off x="1080912"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2" name="群組 31">
            <a:extLst>
              <a:ext uri="{FF2B5EF4-FFF2-40B4-BE49-F238E27FC236}">
                <a16:creationId xmlns:a16="http://schemas.microsoft.com/office/drawing/2014/main" id="{9A67B7C3-1757-43DE-925A-2B411301C570}"/>
              </a:ext>
            </a:extLst>
          </p:cNvPr>
          <p:cNvGrpSpPr/>
          <p:nvPr/>
        </p:nvGrpSpPr>
        <p:grpSpPr>
          <a:xfrm>
            <a:off x="2557253" y="3085316"/>
            <a:ext cx="195209" cy="1150811"/>
            <a:chOff x="2431477" y="3196164"/>
            <a:chExt cx="195209" cy="1150811"/>
          </a:xfrm>
        </p:grpSpPr>
        <p:cxnSp>
          <p:nvCxnSpPr>
            <p:cNvPr id="33" name="直線單箭頭接點 32">
              <a:extLst>
                <a:ext uri="{FF2B5EF4-FFF2-40B4-BE49-F238E27FC236}">
                  <a16:creationId xmlns:a16="http://schemas.microsoft.com/office/drawing/2014/main" id="{9B7B1F55-6593-4CB9-A4EF-C2BF9CAEC3BE}"/>
                </a:ext>
              </a:extLst>
            </p:cNvPr>
            <p:cNvCxnSpPr>
              <a:cxnSpLocks/>
            </p:cNvCxnSpPr>
            <p:nvPr/>
          </p:nvCxnSpPr>
          <p:spPr>
            <a:xfrm flipV="1">
              <a:off x="254289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A3F91E8E-F73C-49C0-A9C0-F595162B7CDB}"/>
                </a:ext>
              </a:extLst>
            </p:cNvPr>
            <p:cNvSpPr/>
            <p:nvPr/>
          </p:nvSpPr>
          <p:spPr>
            <a:xfrm rot="5400000">
              <a:off x="214893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5" name="群組 34">
            <a:extLst>
              <a:ext uri="{FF2B5EF4-FFF2-40B4-BE49-F238E27FC236}">
                <a16:creationId xmlns:a16="http://schemas.microsoft.com/office/drawing/2014/main" id="{CE6CF697-992F-4479-80AA-9953054C22CA}"/>
              </a:ext>
            </a:extLst>
          </p:cNvPr>
          <p:cNvGrpSpPr/>
          <p:nvPr/>
        </p:nvGrpSpPr>
        <p:grpSpPr>
          <a:xfrm>
            <a:off x="3643003" y="3070636"/>
            <a:ext cx="195209" cy="1150811"/>
            <a:chOff x="3452062" y="3181484"/>
            <a:chExt cx="195209" cy="1150811"/>
          </a:xfrm>
        </p:grpSpPr>
        <p:cxnSp>
          <p:nvCxnSpPr>
            <p:cNvPr id="36" name="直線單箭頭接點 35">
              <a:extLst>
                <a:ext uri="{FF2B5EF4-FFF2-40B4-BE49-F238E27FC236}">
                  <a16:creationId xmlns:a16="http://schemas.microsoft.com/office/drawing/2014/main" id="{88CB26DF-CD66-471F-87BE-CC618A0D1C34}"/>
                </a:ext>
              </a:extLst>
            </p:cNvPr>
            <p:cNvCxnSpPr>
              <a:cxnSpLocks/>
            </p:cNvCxnSpPr>
            <p:nvPr/>
          </p:nvCxnSpPr>
          <p:spPr>
            <a:xfrm flipV="1">
              <a:off x="3563476"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D7569A29-29D4-4E6F-A407-75B9AC04BB01}"/>
                </a:ext>
              </a:extLst>
            </p:cNvPr>
            <p:cNvSpPr/>
            <p:nvPr/>
          </p:nvSpPr>
          <p:spPr>
            <a:xfrm rot="5400000">
              <a:off x="3169523"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38" name="群組 37">
            <a:extLst>
              <a:ext uri="{FF2B5EF4-FFF2-40B4-BE49-F238E27FC236}">
                <a16:creationId xmlns:a16="http://schemas.microsoft.com/office/drawing/2014/main" id="{F78C0A22-B4D1-462C-AF6B-DE96ED1D8864}"/>
              </a:ext>
            </a:extLst>
          </p:cNvPr>
          <p:cNvGrpSpPr/>
          <p:nvPr/>
        </p:nvGrpSpPr>
        <p:grpSpPr>
          <a:xfrm>
            <a:off x="4728753" y="3085316"/>
            <a:ext cx="195209" cy="1150811"/>
            <a:chOff x="4499447" y="3196164"/>
            <a:chExt cx="195209" cy="1150811"/>
          </a:xfrm>
        </p:grpSpPr>
        <p:cxnSp>
          <p:nvCxnSpPr>
            <p:cNvPr id="39" name="直線單箭頭接點 38">
              <a:extLst>
                <a:ext uri="{FF2B5EF4-FFF2-40B4-BE49-F238E27FC236}">
                  <a16:creationId xmlns:a16="http://schemas.microsoft.com/office/drawing/2014/main" id="{207A4466-4CEE-4B02-83D9-8A5028851BA4}"/>
                </a:ext>
              </a:extLst>
            </p:cNvPr>
            <p:cNvCxnSpPr>
              <a:cxnSpLocks/>
            </p:cNvCxnSpPr>
            <p:nvPr/>
          </p:nvCxnSpPr>
          <p:spPr>
            <a:xfrm flipV="1">
              <a:off x="4610861" y="399545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2A307F27-D0CC-4BC5-AD81-301DA72ADFBA}"/>
                </a:ext>
              </a:extLst>
            </p:cNvPr>
            <p:cNvSpPr/>
            <p:nvPr/>
          </p:nvSpPr>
          <p:spPr>
            <a:xfrm rot="5400000">
              <a:off x="4216908" y="347870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1" name="群組 40">
            <a:extLst>
              <a:ext uri="{FF2B5EF4-FFF2-40B4-BE49-F238E27FC236}">
                <a16:creationId xmlns:a16="http://schemas.microsoft.com/office/drawing/2014/main" id="{1B524D29-B66E-4A7F-BD6F-BCD4168C188F}"/>
              </a:ext>
            </a:extLst>
          </p:cNvPr>
          <p:cNvGrpSpPr/>
          <p:nvPr/>
        </p:nvGrpSpPr>
        <p:grpSpPr>
          <a:xfrm>
            <a:off x="5814503" y="3064251"/>
            <a:ext cx="195209" cy="1150811"/>
            <a:chOff x="5769519" y="3175099"/>
            <a:chExt cx="195209" cy="1150811"/>
          </a:xfrm>
        </p:grpSpPr>
        <p:cxnSp>
          <p:nvCxnSpPr>
            <p:cNvPr id="42" name="直線單箭頭接點 41">
              <a:extLst>
                <a:ext uri="{FF2B5EF4-FFF2-40B4-BE49-F238E27FC236}">
                  <a16:creationId xmlns:a16="http://schemas.microsoft.com/office/drawing/2014/main" id="{ECA55062-5DDC-46C1-A146-8970975E73EC}"/>
                </a:ext>
              </a:extLst>
            </p:cNvPr>
            <p:cNvCxnSpPr>
              <a:cxnSpLocks/>
            </p:cNvCxnSpPr>
            <p:nvPr/>
          </p:nvCxnSpPr>
          <p:spPr>
            <a:xfrm flipV="1">
              <a:off x="5880933" y="3974394"/>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F018D8F0-4B00-4CDB-9887-07D75840D2F5}"/>
                </a:ext>
              </a:extLst>
            </p:cNvPr>
            <p:cNvSpPr/>
            <p:nvPr/>
          </p:nvSpPr>
          <p:spPr>
            <a:xfrm rot="5400000">
              <a:off x="5486980" y="3457638"/>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4" name="群組 43">
            <a:extLst>
              <a:ext uri="{FF2B5EF4-FFF2-40B4-BE49-F238E27FC236}">
                <a16:creationId xmlns:a16="http://schemas.microsoft.com/office/drawing/2014/main" id="{C303868F-3D7A-411E-BA4D-589FAA9398F8}"/>
              </a:ext>
            </a:extLst>
          </p:cNvPr>
          <p:cNvGrpSpPr/>
          <p:nvPr/>
        </p:nvGrpSpPr>
        <p:grpSpPr>
          <a:xfrm>
            <a:off x="6900253" y="3070636"/>
            <a:ext cx="195209" cy="1150811"/>
            <a:chOff x="6823734" y="3181484"/>
            <a:chExt cx="195209" cy="1150811"/>
          </a:xfrm>
        </p:grpSpPr>
        <p:cxnSp>
          <p:nvCxnSpPr>
            <p:cNvPr id="45" name="直線單箭頭接點 44">
              <a:extLst>
                <a:ext uri="{FF2B5EF4-FFF2-40B4-BE49-F238E27FC236}">
                  <a16:creationId xmlns:a16="http://schemas.microsoft.com/office/drawing/2014/main" id="{E0B9987C-438F-40E0-B159-A2FD3F6F47D7}"/>
                </a:ext>
              </a:extLst>
            </p:cNvPr>
            <p:cNvCxnSpPr>
              <a:cxnSpLocks/>
            </p:cNvCxnSpPr>
            <p:nvPr/>
          </p:nvCxnSpPr>
          <p:spPr>
            <a:xfrm flipV="1">
              <a:off x="6935148" y="3980779"/>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9865C9C9-D96A-4CF5-98EE-678886BC6E82}"/>
                </a:ext>
              </a:extLst>
            </p:cNvPr>
            <p:cNvSpPr/>
            <p:nvPr/>
          </p:nvSpPr>
          <p:spPr>
            <a:xfrm rot="5400000">
              <a:off x="6541195" y="3464023"/>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grpSp>
        <p:nvGrpSpPr>
          <p:cNvPr id="47" name="群組 46">
            <a:extLst>
              <a:ext uri="{FF2B5EF4-FFF2-40B4-BE49-F238E27FC236}">
                <a16:creationId xmlns:a16="http://schemas.microsoft.com/office/drawing/2014/main" id="{43A30B79-221F-4C04-BF92-92B1248F33C0}"/>
              </a:ext>
            </a:extLst>
          </p:cNvPr>
          <p:cNvGrpSpPr/>
          <p:nvPr/>
        </p:nvGrpSpPr>
        <p:grpSpPr>
          <a:xfrm>
            <a:off x="7986001" y="3076998"/>
            <a:ext cx="195209" cy="1150811"/>
            <a:chOff x="7877949" y="3187846"/>
            <a:chExt cx="195209" cy="1150811"/>
          </a:xfrm>
        </p:grpSpPr>
        <p:cxnSp>
          <p:nvCxnSpPr>
            <p:cNvPr id="48" name="直線單箭頭接點 47">
              <a:extLst>
                <a:ext uri="{FF2B5EF4-FFF2-40B4-BE49-F238E27FC236}">
                  <a16:creationId xmlns:a16="http://schemas.microsoft.com/office/drawing/2014/main" id="{248FD311-63D3-4856-8A11-78BFD1DF1338}"/>
                </a:ext>
              </a:extLst>
            </p:cNvPr>
            <p:cNvCxnSpPr>
              <a:cxnSpLocks/>
            </p:cNvCxnSpPr>
            <p:nvPr/>
          </p:nvCxnSpPr>
          <p:spPr>
            <a:xfrm flipV="1">
              <a:off x="7989363" y="3987141"/>
              <a:ext cx="0" cy="3515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1AD1566-9DB7-4034-8351-E38C2F7309C3}"/>
                </a:ext>
              </a:extLst>
            </p:cNvPr>
            <p:cNvSpPr/>
            <p:nvPr/>
          </p:nvSpPr>
          <p:spPr>
            <a:xfrm rot="5400000">
              <a:off x="7595410" y="3470385"/>
              <a:ext cx="760287" cy="19520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p>
          </p:txBody>
        </p:sp>
      </p:grpSp>
      <p:sp>
        <p:nvSpPr>
          <p:cNvPr id="56" name="文字方塊 55">
            <a:extLst>
              <a:ext uri="{FF2B5EF4-FFF2-40B4-BE49-F238E27FC236}">
                <a16:creationId xmlns:a16="http://schemas.microsoft.com/office/drawing/2014/main" id="{DF6D6FA2-43C5-4F4F-A8E2-5C152CDE0318}"/>
              </a:ext>
            </a:extLst>
          </p:cNvPr>
          <p:cNvSpPr txBox="1"/>
          <p:nvPr/>
        </p:nvSpPr>
        <p:spPr>
          <a:xfrm>
            <a:off x="2411159" y="6198639"/>
            <a:ext cx="1743945" cy="461665"/>
          </a:xfrm>
          <a:prstGeom prst="rect">
            <a:avLst/>
          </a:prstGeom>
          <a:noFill/>
        </p:spPr>
        <p:txBody>
          <a:bodyPr wrap="square" rtlCol="0">
            <a:spAutoFit/>
          </a:bodyPr>
          <a:lstStyle/>
          <a:p>
            <a:pPr algn="ctr"/>
            <a:r>
              <a:rPr lang="en-US" altLang="zh-TW" sz="2400" dirty="0"/>
              <a:t>question</a:t>
            </a:r>
            <a:endParaRPr lang="zh-TW" altLang="en-US" sz="2400" dirty="0"/>
          </a:p>
        </p:txBody>
      </p:sp>
      <p:sp>
        <p:nvSpPr>
          <p:cNvPr id="57" name="文字方塊 56">
            <a:extLst>
              <a:ext uri="{FF2B5EF4-FFF2-40B4-BE49-F238E27FC236}">
                <a16:creationId xmlns:a16="http://schemas.microsoft.com/office/drawing/2014/main" id="{68EE90BF-481E-4EF1-A8A0-6766257BC1E8}"/>
              </a:ext>
            </a:extLst>
          </p:cNvPr>
          <p:cNvSpPr txBox="1"/>
          <p:nvPr/>
        </p:nvSpPr>
        <p:spPr>
          <a:xfrm>
            <a:off x="6173125" y="6212183"/>
            <a:ext cx="1743945" cy="461665"/>
          </a:xfrm>
          <a:prstGeom prst="rect">
            <a:avLst/>
          </a:prstGeom>
          <a:noFill/>
        </p:spPr>
        <p:txBody>
          <a:bodyPr wrap="square" rtlCol="0">
            <a:spAutoFit/>
          </a:bodyPr>
          <a:lstStyle/>
          <a:p>
            <a:pPr algn="ctr"/>
            <a:r>
              <a:rPr lang="en-US" altLang="zh-TW" sz="2400" dirty="0"/>
              <a:t>document</a:t>
            </a:r>
            <a:endParaRPr lang="zh-TW" altLang="en-US" sz="2400" dirty="0"/>
          </a:p>
        </p:txBody>
      </p:sp>
      <p:grpSp>
        <p:nvGrpSpPr>
          <p:cNvPr id="67" name="群組 66">
            <a:extLst>
              <a:ext uri="{FF2B5EF4-FFF2-40B4-BE49-F238E27FC236}">
                <a16:creationId xmlns:a16="http://schemas.microsoft.com/office/drawing/2014/main" id="{EB5B2E7B-E242-4578-839C-467AB821348C}"/>
              </a:ext>
            </a:extLst>
          </p:cNvPr>
          <p:cNvGrpSpPr/>
          <p:nvPr/>
        </p:nvGrpSpPr>
        <p:grpSpPr>
          <a:xfrm>
            <a:off x="5473645" y="5729151"/>
            <a:ext cx="3218233" cy="461665"/>
            <a:chOff x="8588538" y="6705580"/>
            <a:chExt cx="3218233" cy="461665"/>
          </a:xfrm>
        </p:grpSpPr>
        <p:sp>
          <p:nvSpPr>
            <p:cNvPr id="61" name="矩形 60">
              <a:extLst>
                <a:ext uri="{FF2B5EF4-FFF2-40B4-BE49-F238E27FC236}">
                  <a16:creationId xmlns:a16="http://schemas.microsoft.com/office/drawing/2014/main" id="{B2864001-F2C9-4B17-A369-549444E7FF5B}"/>
                </a:ext>
              </a:extLst>
            </p:cNvPr>
            <p:cNvSpPr/>
            <p:nvPr/>
          </p:nvSpPr>
          <p:spPr>
            <a:xfrm>
              <a:off x="8810626" y="6771152"/>
              <a:ext cx="2746374" cy="396093"/>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grpSp>
          <p:nvGrpSpPr>
            <p:cNvPr id="66" name="群組 65">
              <a:extLst>
                <a:ext uri="{FF2B5EF4-FFF2-40B4-BE49-F238E27FC236}">
                  <a16:creationId xmlns:a16="http://schemas.microsoft.com/office/drawing/2014/main" id="{07CD18BD-E6FB-46DE-A068-1EC128527069}"/>
                </a:ext>
              </a:extLst>
            </p:cNvPr>
            <p:cNvGrpSpPr/>
            <p:nvPr/>
          </p:nvGrpSpPr>
          <p:grpSpPr>
            <a:xfrm>
              <a:off x="8588538" y="6705580"/>
              <a:ext cx="3218233" cy="461665"/>
              <a:chOff x="8751245" y="6165502"/>
              <a:chExt cx="3218233" cy="461665"/>
            </a:xfrm>
          </p:grpSpPr>
          <p:sp>
            <p:nvSpPr>
              <p:cNvPr id="62" name="文字方塊 61">
                <a:extLst>
                  <a:ext uri="{FF2B5EF4-FFF2-40B4-BE49-F238E27FC236}">
                    <a16:creationId xmlns:a16="http://schemas.microsoft.com/office/drawing/2014/main" id="{E4BE0295-BC16-4592-9BC9-22A2DC21E6B5}"/>
                  </a:ext>
                </a:extLst>
              </p:cNvPr>
              <p:cNvSpPr txBox="1"/>
              <p:nvPr/>
            </p:nvSpPr>
            <p:spPr>
              <a:xfrm>
                <a:off x="8751245"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1</a:t>
                </a:r>
                <a:endParaRPr lang="zh-TW" altLang="en-US" sz="2400" baseline="-25000" dirty="0">
                  <a:latin typeface="微軟正黑體" panose="020B0604030504040204" pitchFamily="34" charset="-120"/>
                  <a:ea typeface="微軟正黑體" panose="020B0604030504040204" pitchFamily="34" charset="-120"/>
                </a:endParaRPr>
              </a:p>
            </p:txBody>
          </p:sp>
          <p:sp>
            <p:nvSpPr>
              <p:cNvPr id="63" name="文字方塊 62">
                <a:extLst>
                  <a:ext uri="{FF2B5EF4-FFF2-40B4-BE49-F238E27FC236}">
                    <a16:creationId xmlns:a16="http://schemas.microsoft.com/office/drawing/2014/main" id="{3D23FD72-DA36-4F06-BF23-38E05B7F5B3F}"/>
                  </a:ext>
                </a:extLst>
              </p:cNvPr>
              <p:cNvSpPr txBox="1"/>
              <p:nvPr/>
            </p:nvSpPr>
            <p:spPr>
              <a:xfrm>
                <a:off x="9804701"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2</a:t>
                </a:r>
                <a:endParaRPr lang="zh-TW" altLang="en-US" sz="2400" baseline="-25000" dirty="0">
                  <a:latin typeface="微軟正黑體" panose="020B0604030504040204" pitchFamily="34" charset="-120"/>
                  <a:ea typeface="微軟正黑體" panose="020B0604030504040204" pitchFamily="34" charset="-120"/>
                </a:endParaRPr>
              </a:p>
            </p:txBody>
          </p:sp>
          <p:sp>
            <p:nvSpPr>
              <p:cNvPr id="64" name="文字方塊 63">
                <a:extLst>
                  <a:ext uri="{FF2B5EF4-FFF2-40B4-BE49-F238E27FC236}">
                    <a16:creationId xmlns:a16="http://schemas.microsoft.com/office/drawing/2014/main" id="{07C2A408-D441-4685-8BF6-DFAE166958ED}"/>
                  </a:ext>
                </a:extLst>
              </p:cNvPr>
              <p:cNvSpPr txBox="1"/>
              <p:nvPr/>
            </p:nvSpPr>
            <p:spPr>
              <a:xfrm>
                <a:off x="10858157" y="6165502"/>
                <a:ext cx="111132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3</a:t>
                </a:r>
                <a:endParaRPr lang="zh-TW" altLang="en-US" sz="2400" baseline="-25000" dirty="0">
                  <a:latin typeface="微軟正黑體" panose="020B0604030504040204" pitchFamily="34" charset="-120"/>
                  <a:ea typeface="微軟正黑體" panose="020B0604030504040204" pitchFamily="34" charset="-120"/>
                </a:endParaRPr>
              </a:p>
            </p:txBody>
          </p:sp>
        </p:grpSp>
      </p:grpSp>
      <p:sp>
        <p:nvSpPr>
          <p:cNvPr id="65" name="矩形 64">
            <a:extLst>
              <a:ext uri="{FF2B5EF4-FFF2-40B4-BE49-F238E27FC236}">
                <a16:creationId xmlns:a16="http://schemas.microsoft.com/office/drawing/2014/main" id="{9389AD30-43F1-41A8-9A12-433E61254A62}"/>
              </a:ext>
            </a:extLst>
          </p:cNvPr>
          <p:cNvSpPr/>
          <p:nvPr/>
        </p:nvSpPr>
        <p:spPr>
          <a:xfrm rot="5400000">
            <a:off x="5210156" y="3340920"/>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DA1BA2EB-E460-438B-97A7-69F46F735D83}"/>
              </a:ext>
            </a:extLst>
          </p:cNvPr>
          <p:cNvSpPr/>
          <p:nvPr/>
        </p:nvSpPr>
        <p:spPr>
          <a:xfrm rot="5400000">
            <a:off x="6308609" y="334957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43ED9F4F-F435-4594-B0EC-CF0806F50578}"/>
              </a:ext>
            </a:extLst>
          </p:cNvPr>
          <p:cNvSpPr/>
          <p:nvPr/>
        </p:nvSpPr>
        <p:spPr>
          <a:xfrm rot="5400000">
            <a:off x="7398598" y="334957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cxnSp>
        <p:nvCxnSpPr>
          <p:cNvPr id="77" name="直線單箭頭接點 76">
            <a:extLst>
              <a:ext uri="{FF2B5EF4-FFF2-40B4-BE49-F238E27FC236}">
                <a16:creationId xmlns:a16="http://schemas.microsoft.com/office/drawing/2014/main" id="{9CF7C198-ABF8-47D2-8C1C-B20999083634}"/>
              </a:ext>
            </a:extLst>
          </p:cNvPr>
          <p:cNvCxnSpPr>
            <a:cxnSpLocks/>
            <a:endCxn id="78" idx="4"/>
          </p:cNvCxnSpPr>
          <p:nvPr/>
        </p:nvCxnSpPr>
        <p:spPr>
          <a:xfrm flipH="1" flipV="1">
            <a:off x="6058001" y="2661037"/>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512E14FC-347F-4341-B400-2D26379D7116}"/>
              </a:ext>
            </a:extLst>
          </p:cNvPr>
          <p:cNvSpPr/>
          <p:nvPr/>
        </p:nvSpPr>
        <p:spPr>
          <a:xfrm>
            <a:off x="6004001" y="2553037"/>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79" name="直線單箭頭接點 78">
            <a:extLst>
              <a:ext uri="{FF2B5EF4-FFF2-40B4-BE49-F238E27FC236}">
                <a16:creationId xmlns:a16="http://schemas.microsoft.com/office/drawing/2014/main" id="{CBF12B29-D3D4-4408-A91E-CEC5CE19647A}"/>
              </a:ext>
            </a:extLst>
          </p:cNvPr>
          <p:cNvCxnSpPr>
            <a:cxnSpLocks/>
            <a:endCxn id="78" idx="4"/>
          </p:cNvCxnSpPr>
          <p:nvPr/>
        </p:nvCxnSpPr>
        <p:spPr>
          <a:xfrm flipV="1">
            <a:off x="5900561" y="2661037"/>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DFDEDB62-1030-44F2-B324-0FDF91346643}"/>
              </a:ext>
            </a:extLst>
          </p:cNvPr>
          <p:cNvCxnSpPr>
            <a:cxnSpLocks/>
          </p:cNvCxnSpPr>
          <p:nvPr/>
        </p:nvCxnSpPr>
        <p:spPr>
          <a:xfrm flipV="1">
            <a:off x="6050913" y="2272137"/>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CD5FCEAB-07E6-4C4D-B5FD-A4AF5C37EE47}"/>
              </a:ext>
            </a:extLst>
          </p:cNvPr>
          <p:cNvCxnSpPr>
            <a:cxnSpLocks/>
            <a:endCxn id="82" idx="4"/>
          </p:cNvCxnSpPr>
          <p:nvPr/>
        </p:nvCxnSpPr>
        <p:spPr>
          <a:xfrm flipH="1" flipV="1">
            <a:off x="7132812" y="2670203"/>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橢圓 81">
            <a:extLst>
              <a:ext uri="{FF2B5EF4-FFF2-40B4-BE49-F238E27FC236}">
                <a16:creationId xmlns:a16="http://schemas.microsoft.com/office/drawing/2014/main" id="{F116D336-346A-4AD0-A8FD-5E4AB8431EF4}"/>
              </a:ext>
            </a:extLst>
          </p:cNvPr>
          <p:cNvSpPr/>
          <p:nvPr/>
        </p:nvSpPr>
        <p:spPr>
          <a:xfrm>
            <a:off x="7078812" y="256220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3" name="直線單箭頭接點 82">
            <a:extLst>
              <a:ext uri="{FF2B5EF4-FFF2-40B4-BE49-F238E27FC236}">
                <a16:creationId xmlns:a16="http://schemas.microsoft.com/office/drawing/2014/main" id="{FC0DEFBF-C676-4CBF-AAD5-3026577AD8FD}"/>
              </a:ext>
            </a:extLst>
          </p:cNvPr>
          <p:cNvCxnSpPr>
            <a:cxnSpLocks/>
            <a:endCxn id="82" idx="4"/>
          </p:cNvCxnSpPr>
          <p:nvPr/>
        </p:nvCxnSpPr>
        <p:spPr>
          <a:xfrm flipV="1">
            <a:off x="6975372" y="2670203"/>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8F52F5CC-D430-4036-87FE-668F1BB3B588}"/>
              </a:ext>
            </a:extLst>
          </p:cNvPr>
          <p:cNvCxnSpPr>
            <a:cxnSpLocks/>
          </p:cNvCxnSpPr>
          <p:nvPr/>
        </p:nvCxnSpPr>
        <p:spPr>
          <a:xfrm flipV="1">
            <a:off x="7125724" y="2281303"/>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D0E02279-44BD-4284-AFCD-09C1C2AE25FC}"/>
              </a:ext>
            </a:extLst>
          </p:cNvPr>
          <p:cNvCxnSpPr>
            <a:cxnSpLocks/>
            <a:endCxn id="86" idx="4"/>
          </p:cNvCxnSpPr>
          <p:nvPr/>
        </p:nvCxnSpPr>
        <p:spPr>
          <a:xfrm flipH="1" flipV="1">
            <a:off x="8237518" y="2663861"/>
            <a:ext cx="181678" cy="428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橢圓 85">
            <a:extLst>
              <a:ext uri="{FF2B5EF4-FFF2-40B4-BE49-F238E27FC236}">
                <a16:creationId xmlns:a16="http://schemas.microsoft.com/office/drawing/2014/main" id="{558C92A9-FEA4-4696-AEDF-9A759FC31F38}"/>
              </a:ext>
            </a:extLst>
          </p:cNvPr>
          <p:cNvSpPr/>
          <p:nvPr/>
        </p:nvSpPr>
        <p:spPr>
          <a:xfrm>
            <a:off x="8183518" y="2555861"/>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7" name="直線單箭頭接點 86">
            <a:extLst>
              <a:ext uri="{FF2B5EF4-FFF2-40B4-BE49-F238E27FC236}">
                <a16:creationId xmlns:a16="http://schemas.microsoft.com/office/drawing/2014/main" id="{3096A2F4-1D83-4310-A0DE-B25B29C0CFF5}"/>
              </a:ext>
            </a:extLst>
          </p:cNvPr>
          <p:cNvCxnSpPr>
            <a:cxnSpLocks/>
            <a:endCxn id="86" idx="4"/>
          </p:cNvCxnSpPr>
          <p:nvPr/>
        </p:nvCxnSpPr>
        <p:spPr>
          <a:xfrm flipV="1">
            <a:off x="8080078" y="2663861"/>
            <a:ext cx="157440" cy="419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03E3CC8D-D8BC-4402-A5AB-189D72AB4322}"/>
              </a:ext>
            </a:extLst>
          </p:cNvPr>
          <p:cNvCxnSpPr>
            <a:cxnSpLocks/>
          </p:cNvCxnSpPr>
          <p:nvPr/>
        </p:nvCxnSpPr>
        <p:spPr>
          <a:xfrm flipV="1">
            <a:off x="8230430" y="2274961"/>
            <a:ext cx="0" cy="2809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704CDF37-0314-4C71-BC48-5B2A7D4331BC}"/>
              </a:ext>
            </a:extLst>
          </p:cNvPr>
          <p:cNvSpPr txBox="1"/>
          <p:nvPr/>
        </p:nvSpPr>
        <p:spPr>
          <a:xfrm>
            <a:off x="3852508" y="2368558"/>
            <a:ext cx="1781292" cy="461665"/>
          </a:xfrm>
          <a:prstGeom prst="rect">
            <a:avLst/>
          </a:prstGeom>
          <a:noFill/>
        </p:spPr>
        <p:txBody>
          <a:bodyPr wrap="square" rtlCol="0">
            <a:spAutoFit/>
          </a:bodyPr>
          <a:lstStyle/>
          <a:p>
            <a:pPr algn="r"/>
            <a:r>
              <a:rPr lang="en-US" altLang="zh-TW" sz="2400" dirty="0"/>
              <a:t>dot product</a:t>
            </a:r>
            <a:endParaRPr lang="zh-TW" altLang="en-US" sz="2400" dirty="0"/>
          </a:p>
        </p:txBody>
      </p:sp>
      <p:sp>
        <p:nvSpPr>
          <p:cNvPr id="12" name="箭號: 向右 11">
            <a:extLst>
              <a:ext uri="{FF2B5EF4-FFF2-40B4-BE49-F238E27FC236}">
                <a16:creationId xmlns:a16="http://schemas.microsoft.com/office/drawing/2014/main" id="{2F721B01-A988-4110-AC6E-B3AC3BB8564F}"/>
              </a:ext>
            </a:extLst>
          </p:cNvPr>
          <p:cNvSpPr/>
          <p:nvPr/>
        </p:nvSpPr>
        <p:spPr>
          <a:xfrm>
            <a:off x="5627059" y="2507986"/>
            <a:ext cx="309110" cy="22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2FD13ACE-2163-4D7C-83E7-B5B2FC14AF72}"/>
              </a:ext>
            </a:extLst>
          </p:cNvPr>
          <p:cNvSpPr/>
          <p:nvPr/>
        </p:nvSpPr>
        <p:spPr>
          <a:xfrm>
            <a:off x="5781614" y="1896591"/>
            <a:ext cx="2627696" cy="35260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err="1"/>
              <a:t>Softmax</a:t>
            </a:r>
            <a:endParaRPr lang="zh-TW" altLang="en-US" sz="2400" dirty="0"/>
          </a:p>
        </p:txBody>
      </p:sp>
      <p:sp>
        <p:nvSpPr>
          <p:cNvPr id="18" name="文字方塊 17">
            <a:extLst>
              <a:ext uri="{FF2B5EF4-FFF2-40B4-BE49-F238E27FC236}">
                <a16:creationId xmlns:a16="http://schemas.microsoft.com/office/drawing/2014/main" id="{BF118A0B-BF90-4237-95C2-A8AB6E568608}"/>
              </a:ext>
            </a:extLst>
          </p:cNvPr>
          <p:cNvSpPr txBox="1"/>
          <p:nvPr/>
        </p:nvSpPr>
        <p:spPr>
          <a:xfrm>
            <a:off x="6661069" y="1345356"/>
            <a:ext cx="909617" cy="461665"/>
          </a:xfrm>
          <a:prstGeom prst="rect">
            <a:avLst/>
          </a:prstGeom>
          <a:noFill/>
        </p:spPr>
        <p:txBody>
          <a:bodyPr wrap="square" rtlCol="0">
            <a:spAutoFit/>
          </a:bodyPr>
          <a:lstStyle/>
          <a:p>
            <a:pPr algn="ctr"/>
            <a:r>
              <a:rPr lang="en-US" altLang="zh-TW" sz="2400" dirty="0"/>
              <a:t>0.2</a:t>
            </a:r>
            <a:endParaRPr lang="zh-TW" altLang="en-US" sz="2400" dirty="0"/>
          </a:p>
        </p:txBody>
      </p:sp>
      <p:sp>
        <p:nvSpPr>
          <p:cNvPr id="92" name="文字方塊 91">
            <a:extLst>
              <a:ext uri="{FF2B5EF4-FFF2-40B4-BE49-F238E27FC236}">
                <a16:creationId xmlns:a16="http://schemas.microsoft.com/office/drawing/2014/main" id="{4948AF83-7170-4BAF-95FE-3FB102234FB1}"/>
              </a:ext>
            </a:extLst>
          </p:cNvPr>
          <p:cNvSpPr txBox="1"/>
          <p:nvPr/>
        </p:nvSpPr>
        <p:spPr>
          <a:xfrm>
            <a:off x="5567181" y="1318594"/>
            <a:ext cx="909617" cy="461665"/>
          </a:xfrm>
          <a:prstGeom prst="rect">
            <a:avLst/>
          </a:prstGeom>
          <a:noFill/>
        </p:spPr>
        <p:txBody>
          <a:bodyPr wrap="square" rtlCol="0">
            <a:spAutoFit/>
          </a:bodyPr>
          <a:lstStyle/>
          <a:p>
            <a:pPr algn="ctr"/>
            <a:r>
              <a:rPr lang="en-US" altLang="zh-TW" sz="2400" dirty="0"/>
              <a:t>0.1</a:t>
            </a:r>
            <a:endParaRPr lang="zh-TW" altLang="en-US" sz="2400" dirty="0"/>
          </a:p>
        </p:txBody>
      </p:sp>
      <p:sp>
        <p:nvSpPr>
          <p:cNvPr id="93" name="文字方塊 92">
            <a:extLst>
              <a:ext uri="{FF2B5EF4-FFF2-40B4-BE49-F238E27FC236}">
                <a16:creationId xmlns:a16="http://schemas.microsoft.com/office/drawing/2014/main" id="{CC29934C-9E26-4026-9512-B3489E500A18}"/>
              </a:ext>
            </a:extLst>
          </p:cNvPr>
          <p:cNvSpPr txBox="1"/>
          <p:nvPr/>
        </p:nvSpPr>
        <p:spPr>
          <a:xfrm>
            <a:off x="7779511" y="1334591"/>
            <a:ext cx="909617" cy="461665"/>
          </a:xfrm>
          <a:prstGeom prst="rect">
            <a:avLst/>
          </a:prstGeom>
          <a:noFill/>
        </p:spPr>
        <p:txBody>
          <a:bodyPr wrap="square" rtlCol="0">
            <a:spAutoFit/>
          </a:bodyPr>
          <a:lstStyle/>
          <a:p>
            <a:pPr algn="ctr"/>
            <a:r>
              <a:rPr lang="en-US" altLang="zh-TW" sz="2400" dirty="0"/>
              <a:t>0.7</a:t>
            </a:r>
            <a:endParaRPr lang="zh-TW" altLang="en-US" sz="2400" dirty="0"/>
          </a:p>
        </p:txBody>
      </p:sp>
      <p:sp>
        <p:nvSpPr>
          <p:cNvPr id="20" name="文字方塊 19">
            <a:extLst>
              <a:ext uri="{FF2B5EF4-FFF2-40B4-BE49-F238E27FC236}">
                <a16:creationId xmlns:a16="http://schemas.microsoft.com/office/drawing/2014/main" id="{5078B16C-D62E-452B-8A37-AE57CC6E5769}"/>
              </a:ext>
            </a:extLst>
          </p:cNvPr>
          <p:cNvSpPr txBox="1"/>
          <p:nvPr/>
        </p:nvSpPr>
        <p:spPr>
          <a:xfrm>
            <a:off x="187168" y="2424141"/>
            <a:ext cx="3131013" cy="461665"/>
          </a:xfrm>
          <a:prstGeom prst="rect">
            <a:avLst/>
          </a:prstGeom>
          <a:noFill/>
        </p:spPr>
        <p:txBody>
          <a:bodyPr wrap="square" rtlCol="0">
            <a:spAutoFit/>
          </a:bodyPr>
          <a:lstStyle/>
          <a:p>
            <a:r>
              <a:rPr lang="en-US" altLang="zh-TW" sz="2400" dirty="0"/>
              <a:t>The answer is “</a:t>
            </a: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2</a:t>
            </a:r>
            <a:r>
              <a:rPr lang="zh-TW" altLang="en-US" sz="2400" baseline="-250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d</a:t>
            </a:r>
            <a:r>
              <a:rPr lang="en-US" altLang="zh-TW" sz="2400" baseline="-25000" dirty="0">
                <a:latin typeface="微軟正黑體" panose="020B0604030504040204" pitchFamily="34" charset="-120"/>
                <a:ea typeface="微軟正黑體" panose="020B0604030504040204" pitchFamily="34" charset="-120"/>
              </a:rPr>
              <a:t>3</a:t>
            </a:r>
            <a:r>
              <a:rPr lang="en-US" altLang="zh-TW" sz="2400" dirty="0"/>
              <a:t>”.</a:t>
            </a:r>
            <a:endParaRPr lang="zh-TW" altLang="en-US" sz="2400" dirty="0"/>
          </a:p>
        </p:txBody>
      </p:sp>
      <p:sp>
        <p:nvSpPr>
          <p:cNvPr id="94" name="文字方塊 93">
            <a:extLst>
              <a:ext uri="{FF2B5EF4-FFF2-40B4-BE49-F238E27FC236}">
                <a16:creationId xmlns:a16="http://schemas.microsoft.com/office/drawing/2014/main" id="{5FB5BEC3-0E24-4EB7-9BF0-4734B18E1150}"/>
              </a:ext>
            </a:extLst>
          </p:cNvPr>
          <p:cNvSpPr txBox="1"/>
          <p:nvPr/>
        </p:nvSpPr>
        <p:spPr>
          <a:xfrm>
            <a:off x="220321" y="1967360"/>
            <a:ext cx="3131013" cy="461665"/>
          </a:xfrm>
          <a:prstGeom prst="rect">
            <a:avLst/>
          </a:prstGeom>
          <a:noFill/>
        </p:spPr>
        <p:txBody>
          <a:bodyPr wrap="square" rtlCol="0">
            <a:spAutoFit/>
          </a:bodyPr>
          <a:lstStyle/>
          <a:p>
            <a:r>
              <a:rPr lang="en-US" altLang="zh-TW" sz="2400" dirty="0"/>
              <a:t>s = 2, e = 3</a:t>
            </a:r>
            <a:endParaRPr lang="zh-TW" altLang="en-US" sz="2400" dirty="0"/>
          </a:p>
        </p:txBody>
      </p:sp>
      <p:grpSp>
        <p:nvGrpSpPr>
          <p:cNvPr id="50" name="群組 49">
            <a:extLst>
              <a:ext uri="{FF2B5EF4-FFF2-40B4-BE49-F238E27FC236}">
                <a16:creationId xmlns:a16="http://schemas.microsoft.com/office/drawing/2014/main" id="{63AE358A-BC0D-4121-B5C6-73A76D603A08}"/>
              </a:ext>
            </a:extLst>
          </p:cNvPr>
          <p:cNvGrpSpPr/>
          <p:nvPr/>
        </p:nvGrpSpPr>
        <p:grpSpPr>
          <a:xfrm>
            <a:off x="2548810" y="1340360"/>
            <a:ext cx="2618071" cy="952792"/>
            <a:chOff x="2337593" y="1336832"/>
            <a:chExt cx="2618071" cy="952792"/>
          </a:xfrm>
        </p:grpSpPr>
        <p:sp>
          <p:nvSpPr>
            <p:cNvPr id="24" name="矩形 23">
              <a:extLst>
                <a:ext uri="{FF2B5EF4-FFF2-40B4-BE49-F238E27FC236}">
                  <a16:creationId xmlns:a16="http://schemas.microsoft.com/office/drawing/2014/main" id="{2BAF0D77-31CA-437F-8E6A-DE6C7D0F25C1}"/>
                </a:ext>
              </a:extLst>
            </p:cNvPr>
            <p:cNvSpPr/>
            <p:nvPr/>
          </p:nvSpPr>
          <p:spPr>
            <a:xfrm>
              <a:off x="2337593" y="1336832"/>
              <a:ext cx="2529360" cy="952792"/>
            </a:xfrm>
            <a:prstGeom prst="rect">
              <a:avLst/>
            </a:prstGeom>
            <a:noFill/>
            <a:ln w="28575">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B3FB30CE-9B4A-488E-82CB-85B8327FBD0F}"/>
                </a:ext>
              </a:extLst>
            </p:cNvPr>
            <p:cNvGrpSpPr/>
            <p:nvPr/>
          </p:nvGrpSpPr>
          <p:grpSpPr>
            <a:xfrm>
              <a:off x="2474889" y="1403397"/>
              <a:ext cx="2480775" cy="830997"/>
              <a:chOff x="2474888" y="1403397"/>
              <a:chExt cx="2563531" cy="830997"/>
            </a:xfrm>
          </p:grpSpPr>
          <p:sp>
            <p:nvSpPr>
              <p:cNvPr id="55" name="矩形 54">
                <a:extLst>
                  <a:ext uri="{FF2B5EF4-FFF2-40B4-BE49-F238E27FC236}">
                    <a16:creationId xmlns:a16="http://schemas.microsoft.com/office/drawing/2014/main" id="{84CEF5C5-1BC9-4AA1-8D95-1C0045CD5A55}"/>
                  </a:ext>
                </a:extLst>
              </p:cNvPr>
              <p:cNvSpPr/>
              <p:nvPr/>
            </p:nvSpPr>
            <p:spPr>
              <a:xfrm rot="5400000">
                <a:off x="2609085" y="1727344"/>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B0870CCD-754F-4C9C-9C0B-EE472E05B1A6}"/>
                  </a:ext>
                </a:extLst>
              </p:cNvPr>
              <p:cNvSpPr/>
              <p:nvPr/>
            </p:nvSpPr>
            <p:spPr>
              <a:xfrm rot="5400000">
                <a:off x="2192349" y="1711461"/>
                <a:ext cx="760287" cy="19520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06021B7B-56DE-4CF4-9D89-498BEF6AC940}"/>
                  </a:ext>
                </a:extLst>
              </p:cNvPr>
              <p:cNvSpPr txBox="1"/>
              <p:nvPr/>
            </p:nvSpPr>
            <p:spPr>
              <a:xfrm>
                <a:off x="3149517" y="1403397"/>
                <a:ext cx="1888902" cy="830997"/>
              </a:xfrm>
              <a:prstGeom prst="rect">
                <a:avLst/>
              </a:prstGeom>
              <a:noFill/>
            </p:spPr>
            <p:txBody>
              <a:bodyPr wrap="square" rtlCol="0">
                <a:spAutoFit/>
              </a:bodyPr>
              <a:lstStyle/>
              <a:p>
                <a:r>
                  <a:rPr lang="en-US" altLang="zh-TW" sz="2400" dirty="0"/>
                  <a:t>Learned from scratch</a:t>
                </a:r>
                <a:endParaRPr lang="zh-TW" altLang="en-US" sz="2400" dirty="0"/>
              </a:p>
            </p:txBody>
          </p:sp>
        </p:grpSp>
      </p:grpSp>
      <p:sp>
        <p:nvSpPr>
          <p:cNvPr id="95" name="矩形 94">
            <a:extLst>
              <a:ext uri="{FF2B5EF4-FFF2-40B4-BE49-F238E27FC236}">
                <a16:creationId xmlns:a16="http://schemas.microsoft.com/office/drawing/2014/main" id="{6EE3AFE6-D117-48BA-95D9-F26DFC7F3E20}"/>
              </a:ext>
            </a:extLst>
          </p:cNvPr>
          <p:cNvSpPr/>
          <p:nvPr/>
        </p:nvSpPr>
        <p:spPr>
          <a:xfrm rot="5400000">
            <a:off x="5829532" y="3350046"/>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1A6BE7A0-5E97-40AA-891C-5D94D653397E}"/>
              </a:ext>
            </a:extLst>
          </p:cNvPr>
          <p:cNvSpPr/>
          <p:nvPr/>
        </p:nvSpPr>
        <p:spPr>
          <a:xfrm rot="5400000">
            <a:off x="6927985" y="3358697"/>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97" name="矩形 96">
            <a:extLst>
              <a:ext uri="{FF2B5EF4-FFF2-40B4-BE49-F238E27FC236}">
                <a16:creationId xmlns:a16="http://schemas.microsoft.com/office/drawing/2014/main" id="{1EF14251-BCF2-4FEE-88B1-D9301F2F4786}"/>
              </a:ext>
            </a:extLst>
          </p:cNvPr>
          <p:cNvSpPr/>
          <p:nvPr/>
        </p:nvSpPr>
        <p:spPr>
          <a:xfrm rot="5400000">
            <a:off x="8017974" y="3358697"/>
            <a:ext cx="760287" cy="1952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a:p>
        </p:txBody>
      </p:sp>
      <p:sp>
        <p:nvSpPr>
          <p:cNvPr id="98" name="Rectangle 97">
            <a:extLst>
              <a:ext uri="{FF2B5EF4-FFF2-40B4-BE49-F238E27FC236}">
                <a16:creationId xmlns:a16="http://schemas.microsoft.com/office/drawing/2014/main" id="{F6E2AF6C-2F79-9449-BFAC-303004E15A99}"/>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99" name="Slide Number Placeholder 3">
            <a:extLst>
              <a:ext uri="{FF2B5EF4-FFF2-40B4-BE49-F238E27FC236}">
                <a16:creationId xmlns:a16="http://schemas.microsoft.com/office/drawing/2014/main" id="{98E93D64-1398-6F44-BE85-0C8885A4FD72}"/>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67</a:t>
            </a:fld>
            <a:endParaRPr lang="de-DE"/>
          </a:p>
        </p:txBody>
      </p:sp>
    </p:spTree>
    <p:extLst>
      <p:ext uri="{BB962C8B-B14F-4D97-AF65-F5344CB8AC3E}">
        <p14:creationId xmlns:p14="http://schemas.microsoft.com/office/powerpoint/2010/main" val="34550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P spid="8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772E8F-E313-32FD-37E8-610CE0C01D37}"/>
              </a:ext>
            </a:extLst>
          </p:cNvPr>
          <p:cNvSpPr/>
          <p:nvPr/>
        </p:nvSpPr>
        <p:spPr>
          <a:xfrm>
            <a:off x="83128" y="6188529"/>
            <a:ext cx="9014319" cy="461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標題 1">
            <a:extLst>
              <a:ext uri="{FF2B5EF4-FFF2-40B4-BE49-F238E27FC236}">
                <a16:creationId xmlns:a16="http://schemas.microsoft.com/office/drawing/2014/main" id="{18DA0822-75EB-4E1B-A9A0-DA1BB1C90F54}"/>
              </a:ext>
            </a:extLst>
          </p:cNvPr>
          <p:cNvSpPr>
            <a:spLocks noGrp="1"/>
          </p:cNvSpPr>
          <p:nvPr>
            <p:ph type="title"/>
          </p:nvPr>
        </p:nvSpPr>
        <p:spPr/>
        <p:txBody>
          <a:bodyPr/>
          <a:lstStyle/>
          <a:p>
            <a:r>
              <a:rPr lang="en-US" altLang="zh-TW" dirty="0"/>
              <a:t>Example Application: Summarization </a:t>
            </a:r>
            <a:endParaRPr lang="zh-TW" altLang="en-US" dirty="0"/>
          </a:p>
        </p:txBody>
      </p:sp>
      <p:sp>
        <p:nvSpPr>
          <p:cNvPr id="4" name="矩形 3">
            <a:extLst>
              <a:ext uri="{FF2B5EF4-FFF2-40B4-BE49-F238E27FC236}">
                <a16:creationId xmlns:a16="http://schemas.microsoft.com/office/drawing/2014/main" id="{07E3FEBF-3359-486B-A8BA-7407BB0A99C3}"/>
              </a:ext>
            </a:extLst>
          </p:cNvPr>
          <p:cNvSpPr/>
          <p:nvPr/>
        </p:nvSpPr>
        <p:spPr>
          <a:xfrm>
            <a:off x="5331590" y="6308208"/>
            <a:ext cx="3312702" cy="369332"/>
          </a:xfrm>
          <a:prstGeom prst="rect">
            <a:avLst/>
          </a:prstGeom>
        </p:spPr>
        <p:txBody>
          <a:bodyPr wrap="none">
            <a:spAutoFit/>
          </a:bodyPr>
          <a:lstStyle/>
          <a:p>
            <a:r>
              <a:rPr lang="en-US" altLang="zh-TW" dirty="0"/>
              <a:t>https://arxiv.org/abs/1801.10198</a:t>
            </a:r>
            <a:endParaRPr lang="zh-TW" altLang="en-US" dirty="0"/>
          </a:p>
        </p:txBody>
      </p:sp>
      <p:sp>
        <p:nvSpPr>
          <p:cNvPr id="7" name="矩形: 圓角 6">
            <a:extLst>
              <a:ext uri="{FF2B5EF4-FFF2-40B4-BE49-F238E27FC236}">
                <a16:creationId xmlns:a16="http://schemas.microsoft.com/office/drawing/2014/main" id="{711EA221-FB74-44AA-BC73-89993B0AF484}"/>
              </a:ext>
            </a:extLst>
          </p:cNvPr>
          <p:cNvSpPr/>
          <p:nvPr/>
        </p:nvSpPr>
        <p:spPr>
          <a:xfrm>
            <a:off x="3383203" y="2066885"/>
            <a:ext cx="2253476" cy="123856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800" dirty="0"/>
              <a:t>Summarizer </a:t>
            </a:r>
            <a:endParaRPr lang="zh-TW" altLang="en-US" sz="2800" dirty="0"/>
          </a:p>
        </p:txBody>
      </p:sp>
      <p:pic>
        <p:nvPicPr>
          <p:cNvPr id="8" name="Picture 4" descr="ãdocumentãçåçæå°çµæ">
            <a:extLst>
              <a:ext uri="{FF2B5EF4-FFF2-40B4-BE49-F238E27FC236}">
                <a16:creationId xmlns:a16="http://schemas.microsoft.com/office/drawing/2014/main" id="{624B560E-4D60-446A-9B0D-2120254225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4504" y="2031199"/>
            <a:ext cx="957864" cy="117322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067FFE26-27D3-4157-B8ED-5743BB3DAFFD}"/>
              </a:ext>
            </a:extLst>
          </p:cNvPr>
          <p:cNvSpPr txBox="1"/>
          <p:nvPr/>
        </p:nvSpPr>
        <p:spPr>
          <a:xfrm>
            <a:off x="472257" y="3154256"/>
            <a:ext cx="2622358" cy="523220"/>
          </a:xfrm>
          <a:prstGeom prst="rect">
            <a:avLst/>
          </a:prstGeom>
          <a:noFill/>
        </p:spPr>
        <p:txBody>
          <a:bodyPr wrap="square" rtlCol="0">
            <a:spAutoFit/>
          </a:bodyPr>
          <a:lstStyle/>
          <a:p>
            <a:pPr algn="ctr"/>
            <a:r>
              <a:rPr lang="en-US" altLang="zh-TW" sz="2800" dirty="0"/>
              <a:t>Document Set </a:t>
            </a:r>
            <a:endParaRPr lang="zh-TW" altLang="en-US" sz="2800" dirty="0"/>
          </a:p>
        </p:txBody>
      </p:sp>
      <p:pic>
        <p:nvPicPr>
          <p:cNvPr id="1026" name="Picture 2" descr="ãwikiãçåçæå°çµæ">
            <a:extLst>
              <a:ext uri="{FF2B5EF4-FFF2-40B4-BE49-F238E27FC236}">
                <a16:creationId xmlns:a16="http://schemas.microsoft.com/office/drawing/2014/main" id="{9941611D-989D-4A50-9D09-EE8C966DB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4089" y="1929583"/>
            <a:ext cx="1541910" cy="1541910"/>
          </a:xfrm>
          <a:prstGeom prst="rect">
            <a:avLst/>
          </a:prstGeom>
          <a:noFill/>
          <a:extLst>
            <a:ext uri="{909E8E84-426E-40DD-AFC4-6F175D3DCCD1}">
              <a14:hiddenFill xmlns:a14="http://schemas.microsoft.com/office/drawing/2010/main">
                <a:solidFill>
                  <a:srgbClr val="FFFFFF"/>
                </a:solidFill>
              </a14:hiddenFill>
            </a:ext>
          </a:extLst>
        </p:spPr>
      </p:pic>
      <p:sp>
        <p:nvSpPr>
          <p:cNvPr id="10" name="箭號: 向右 9">
            <a:extLst>
              <a:ext uri="{FF2B5EF4-FFF2-40B4-BE49-F238E27FC236}">
                <a16:creationId xmlns:a16="http://schemas.microsoft.com/office/drawing/2014/main" id="{4CE597F1-C576-41D4-9140-952BE2580E26}"/>
              </a:ext>
            </a:extLst>
          </p:cNvPr>
          <p:cNvSpPr/>
          <p:nvPr/>
        </p:nvSpPr>
        <p:spPr>
          <a:xfrm>
            <a:off x="2424745" y="2429778"/>
            <a:ext cx="873080" cy="5326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2" name="箭號: 向右 11">
            <a:extLst>
              <a:ext uri="{FF2B5EF4-FFF2-40B4-BE49-F238E27FC236}">
                <a16:creationId xmlns:a16="http://schemas.microsoft.com/office/drawing/2014/main" id="{D8FD2FCC-B789-493C-85B8-1D5715E98EFE}"/>
              </a:ext>
            </a:extLst>
          </p:cNvPr>
          <p:cNvSpPr/>
          <p:nvPr/>
        </p:nvSpPr>
        <p:spPr>
          <a:xfrm>
            <a:off x="5722057" y="2444190"/>
            <a:ext cx="873080" cy="5326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 name="TextBox 4">
            <a:extLst>
              <a:ext uri="{FF2B5EF4-FFF2-40B4-BE49-F238E27FC236}">
                <a16:creationId xmlns:a16="http://schemas.microsoft.com/office/drawing/2014/main" id="{472547D9-EAFC-A0FF-5F4F-230ED226445E}"/>
              </a:ext>
            </a:extLst>
          </p:cNvPr>
          <p:cNvSpPr txBox="1"/>
          <p:nvPr/>
        </p:nvSpPr>
        <p:spPr>
          <a:xfrm>
            <a:off x="2192756" y="6609994"/>
            <a:ext cx="4682836" cy="276999"/>
          </a:xfrm>
          <a:prstGeom prst="rect">
            <a:avLst/>
          </a:prstGeom>
          <a:noFill/>
        </p:spPr>
        <p:txBody>
          <a:bodyPr wrap="square">
            <a:spAutoFit/>
          </a:bodyPr>
          <a:lstStyle/>
          <a:p>
            <a:pPr algn="ctr"/>
            <a:r>
              <a:rPr lang="en-DE" sz="1200" dirty="0">
                <a:solidFill>
                  <a:schemeClr val="bg1"/>
                </a:solidFill>
              </a:rPr>
              <a:t>Transformer by 李宏毅 Hung-yi Lee </a:t>
            </a:r>
          </a:p>
        </p:txBody>
      </p:sp>
      <p:sp>
        <p:nvSpPr>
          <p:cNvPr id="15" name="Content Placeholder 14">
            <a:extLst>
              <a:ext uri="{FF2B5EF4-FFF2-40B4-BE49-F238E27FC236}">
                <a16:creationId xmlns:a16="http://schemas.microsoft.com/office/drawing/2014/main" id="{69121730-87FE-A847-23FC-32F7C3D6D907}"/>
              </a:ext>
            </a:extLst>
          </p:cNvPr>
          <p:cNvSpPr>
            <a:spLocks noGrp="1"/>
          </p:cNvSpPr>
          <p:nvPr>
            <p:ph idx="1"/>
          </p:nvPr>
        </p:nvSpPr>
        <p:spPr/>
        <p:txBody>
          <a:bodyPr/>
          <a:lstStyle/>
          <a:p>
            <a:endParaRPr lang="en-DE" dirty="0"/>
          </a:p>
        </p:txBody>
      </p:sp>
      <p:sp>
        <p:nvSpPr>
          <p:cNvPr id="3" name="Cloud Callout 2">
            <a:extLst>
              <a:ext uri="{FF2B5EF4-FFF2-40B4-BE49-F238E27FC236}">
                <a16:creationId xmlns:a16="http://schemas.microsoft.com/office/drawing/2014/main" id="{109AAE94-ED3A-03C6-632E-FCED4666ADCB}"/>
              </a:ext>
            </a:extLst>
          </p:cNvPr>
          <p:cNvSpPr/>
          <p:nvPr/>
        </p:nvSpPr>
        <p:spPr>
          <a:xfrm>
            <a:off x="4572000" y="4005064"/>
            <a:ext cx="2736304" cy="1728192"/>
          </a:xfrm>
          <a:prstGeom prst="cloudCallout">
            <a:avLst>
              <a:gd name="adj1" fmla="val -42024"/>
              <a:gd name="adj2" fmla="val -801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Can BERT be used to summarize text?</a:t>
            </a:r>
          </a:p>
        </p:txBody>
      </p:sp>
    </p:spTree>
    <p:extLst>
      <p:ext uri="{BB962C8B-B14F-4D97-AF65-F5344CB8AC3E}">
        <p14:creationId xmlns:p14="http://schemas.microsoft.com/office/powerpoint/2010/main" val="50223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645B-5650-7F47-93F7-BDD638341256}"/>
              </a:ext>
            </a:extLst>
          </p:cNvPr>
          <p:cNvSpPr>
            <a:spLocks noGrp="1"/>
          </p:cNvSpPr>
          <p:nvPr>
            <p:ph type="title"/>
          </p:nvPr>
        </p:nvSpPr>
        <p:spPr>
          <a:xfrm>
            <a:off x="251520" y="260350"/>
            <a:ext cx="8496300" cy="503238"/>
          </a:xfrm>
        </p:spPr>
        <p:txBody>
          <a:bodyPr/>
          <a:lstStyle/>
          <a:p>
            <a:r>
              <a:rPr lang="en-US" altLang="zh-TW" dirty="0"/>
              <a:t>BERT as a Markov Random Field Language Model</a:t>
            </a:r>
            <a:endParaRPr lang="en-DE" dirty="0"/>
          </a:p>
        </p:txBody>
      </p:sp>
      <p:sp>
        <p:nvSpPr>
          <p:cNvPr id="3" name="Content Placeholder 2">
            <a:extLst>
              <a:ext uri="{FF2B5EF4-FFF2-40B4-BE49-F238E27FC236}">
                <a16:creationId xmlns:a16="http://schemas.microsoft.com/office/drawing/2014/main" id="{788101F3-E70F-F44B-805E-419F1411D296}"/>
              </a:ext>
            </a:extLst>
          </p:cNvPr>
          <p:cNvSpPr>
            <a:spLocks noGrp="1"/>
          </p:cNvSpPr>
          <p:nvPr>
            <p:ph idx="1"/>
          </p:nvPr>
        </p:nvSpPr>
        <p:spPr/>
        <p:txBody>
          <a:bodyPr/>
          <a:lstStyle/>
          <a:p>
            <a:r>
              <a:rPr lang="en-US" dirty="0"/>
              <a:t>Wang et al. show that </a:t>
            </a:r>
            <a:r>
              <a:rPr lang="en-US" dirty="0">
                <a:solidFill>
                  <a:srgbClr val="0B05FF"/>
                </a:solidFill>
              </a:rPr>
              <a:t>BERT</a:t>
            </a:r>
            <a:r>
              <a:rPr lang="en-US" dirty="0"/>
              <a:t> </a:t>
            </a:r>
            <a:br>
              <a:rPr lang="en-US" dirty="0"/>
            </a:br>
            <a:r>
              <a:rPr lang="en-US" dirty="0"/>
              <a:t>(as described by Devlin et al., 2018) </a:t>
            </a:r>
            <a:br>
              <a:rPr lang="en-US" dirty="0"/>
            </a:br>
            <a:r>
              <a:rPr lang="en-US" dirty="0"/>
              <a:t>is essentially a </a:t>
            </a:r>
            <a:r>
              <a:rPr lang="en-US" dirty="0">
                <a:solidFill>
                  <a:srgbClr val="0B05FF"/>
                </a:solidFill>
              </a:rPr>
              <a:t>Markov random field language model</a:t>
            </a:r>
          </a:p>
        </p:txBody>
      </p:sp>
      <p:sp>
        <p:nvSpPr>
          <p:cNvPr id="4" name="Slide Number Placeholder 3">
            <a:extLst>
              <a:ext uri="{FF2B5EF4-FFF2-40B4-BE49-F238E27FC236}">
                <a16:creationId xmlns:a16="http://schemas.microsoft.com/office/drawing/2014/main" id="{CE9DFCE3-5930-A240-A834-F62DD6E6DF5E}"/>
              </a:ext>
            </a:extLst>
          </p:cNvPr>
          <p:cNvSpPr>
            <a:spLocks noGrp="1"/>
          </p:cNvSpPr>
          <p:nvPr>
            <p:ph type="sldNum" sz="quarter" idx="12"/>
          </p:nvPr>
        </p:nvSpPr>
        <p:spPr/>
        <p:txBody>
          <a:bodyPr/>
          <a:lstStyle/>
          <a:p>
            <a:pPr>
              <a:defRPr/>
            </a:pPr>
            <a:fld id="{A4C577E2-95DD-1F4B-A688-E8FB02007787}" type="slidenum">
              <a:rPr lang="de-DE" smtClean="0"/>
              <a:pPr>
                <a:defRPr/>
              </a:pPr>
              <a:t>69</a:t>
            </a:fld>
            <a:endParaRPr lang="de-DE"/>
          </a:p>
        </p:txBody>
      </p:sp>
      <p:sp>
        <p:nvSpPr>
          <p:cNvPr id="6" name="Rectangle 5">
            <a:extLst>
              <a:ext uri="{FF2B5EF4-FFF2-40B4-BE49-F238E27FC236}">
                <a16:creationId xmlns:a16="http://schemas.microsoft.com/office/drawing/2014/main" id="{0E1BCA3B-05EB-804F-8FFC-3806684DD249}"/>
              </a:ext>
            </a:extLst>
          </p:cNvPr>
          <p:cNvSpPr/>
          <p:nvPr/>
        </p:nvSpPr>
        <p:spPr>
          <a:xfrm>
            <a:off x="2483768" y="5658931"/>
            <a:ext cx="4572000" cy="938719"/>
          </a:xfrm>
          <a:prstGeom prst="rect">
            <a:avLst/>
          </a:prstGeom>
        </p:spPr>
        <p:txBody>
          <a:bodyPr>
            <a:spAutoFit/>
          </a:bodyPr>
          <a:lstStyle/>
          <a:p>
            <a:r>
              <a:rPr lang="en-DE" sz="1100" dirty="0">
                <a:solidFill>
                  <a:srgbClr val="0B05FF"/>
                </a:solidFill>
              </a:rPr>
              <a:t>Alex Wang, Kyunghyun Cho. BERT has a Mouth, and It Must Speak: BERT as a Markov Random Field Language Model. </a:t>
            </a:r>
            <a:r>
              <a:rPr lang="en-US" sz="1100" dirty="0">
                <a:solidFill>
                  <a:srgbClr val="0B05FF"/>
                </a:solidFill>
              </a:rPr>
              <a:t>Volume:</a:t>
            </a:r>
          </a:p>
          <a:p>
            <a:r>
              <a:rPr lang="en-US" sz="1100" dirty="0">
                <a:solidFill>
                  <a:srgbClr val="0B05FF"/>
                </a:solidFill>
              </a:rPr>
              <a:t>In Proc. of the Workshop on Methods for Optimizing and Evaluating Neural Language Generation, June </a:t>
            </a:r>
            <a:r>
              <a:rPr lang="en-US" sz="1100" b="1" dirty="0">
                <a:solidFill>
                  <a:srgbClr val="FF0000"/>
                </a:solidFill>
              </a:rPr>
              <a:t>2019</a:t>
            </a:r>
            <a:r>
              <a:rPr lang="en-US" sz="1100" dirty="0">
                <a:solidFill>
                  <a:srgbClr val="0B05FF"/>
                </a:solidFill>
              </a:rPr>
              <a:t>.</a:t>
            </a:r>
          </a:p>
          <a:p>
            <a:r>
              <a:rPr lang="en-US" altLang="zh-TW" sz="1100" dirty="0">
                <a:hlinkClick r:id="rId2"/>
              </a:rPr>
              <a:t>https://arxiv.org/abs/1902.04094</a:t>
            </a:r>
            <a:endParaRPr lang="en-US" altLang="zh-TW" sz="1100" dirty="0"/>
          </a:p>
        </p:txBody>
      </p:sp>
      <p:sp>
        <p:nvSpPr>
          <p:cNvPr id="7" name="Rectangle 6">
            <a:extLst>
              <a:ext uri="{FF2B5EF4-FFF2-40B4-BE49-F238E27FC236}">
                <a16:creationId xmlns:a16="http://schemas.microsoft.com/office/drawing/2014/main" id="{F5A024A5-2F01-B340-8BE2-08DBF859DC92}"/>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3">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Tree>
    <p:extLst>
      <p:ext uri="{BB962C8B-B14F-4D97-AF65-F5344CB8AC3E}">
        <p14:creationId xmlns:p14="http://schemas.microsoft.com/office/powerpoint/2010/main" val="2114121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1280" y="6083300"/>
            <a:ext cx="7843420" cy="461665"/>
          </a:xfrm>
          <a:prstGeom prst="rect">
            <a:avLst/>
          </a:prstGeom>
        </p:spPr>
        <p:txBody>
          <a:bodyPr wrap="square">
            <a:spAutoFit/>
          </a:bodyPr>
          <a:lstStyle/>
          <a:p>
            <a:pPr algn="ctr"/>
            <a:r>
              <a:rPr lang="en-US" sz="1200" dirty="0" err="1"/>
              <a:t>Severyn</a:t>
            </a:r>
            <a:r>
              <a:rPr lang="en-US" sz="1200" dirty="0"/>
              <a:t>, </a:t>
            </a:r>
            <a:r>
              <a:rPr lang="en-US" sz="1200" dirty="0" err="1"/>
              <a:t>Aliaksei</a:t>
            </a:r>
            <a:r>
              <a:rPr lang="en-US" sz="1200" dirty="0"/>
              <a:t>, and Alessandro </a:t>
            </a:r>
            <a:r>
              <a:rPr lang="en-US" sz="1200" dirty="0" err="1"/>
              <a:t>Moschitti</a:t>
            </a:r>
            <a:r>
              <a:rPr lang="en-US" sz="1200" dirty="0"/>
              <a:t>. "UNITN: Training Deep Convolutional Neural Network for Twitter Sentiment Classification." </a:t>
            </a:r>
            <a:r>
              <a:rPr lang="en-US" sz="1200" i="1" dirty="0" err="1"/>
              <a:t>SemEval</a:t>
            </a:r>
            <a:r>
              <a:rPr lang="en-US" sz="1200" i="1" dirty="0"/>
              <a:t>@ NAACL-HLT</a:t>
            </a:r>
            <a:r>
              <a:rPr lang="en-US" sz="1200" dirty="0"/>
              <a:t>. 2015.</a:t>
            </a:r>
            <a:endParaRPr lang="en-US" sz="1200" i="1" dirty="0">
              <a:latin typeface="Arial" charset="0"/>
              <a:ea typeface="Arial" charset="0"/>
              <a:cs typeface="Arial" charset="0"/>
            </a:endParaRPr>
          </a:p>
        </p:txBody>
      </p:sp>
      <p:sp>
        <p:nvSpPr>
          <p:cNvPr id="6" name="Title 1"/>
          <p:cNvSpPr txBox="1">
            <a:spLocks/>
          </p:cNvSpPr>
          <p:nvPr/>
        </p:nvSpPr>
        <p:spPr>
          <a:xfrm>
            <a:off x="323528" y="180538"/>
            <a:ext cx="7490160" cy="6237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CNNs for sentiment analysis</a:t>
            </a: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1707139"/>
            <a:ext cx="7645400" cy="4040621"/>
          </a:xfrm>
          <a:prstGeom prst="rect">
            <a:avLst/>
          </a:prstGeom>
        </p:spPr>
      </p:pic>
      <p:sp>
        <p:nvSpPr>
          <p:cNvPr id="2" name="Cloud Callout 1">
            <a:extLst>
              <a:ext uri="{FF2B5EF4-FFF2-40B4-BE49-F238E27FC236}">
                <a16:creationId xmlns:a16="http://schemas.microsoft.com/office/drawing/2014/main" id="{7A17DCCF-3B32-5D4A-8763-4A9338FA4CD9}"/>
              </a:ext>
            </a:extLst>
          </p:cNvPr>
          <p:cNvSpPr/>
          <p:nvPr/>
        </p:nvSpPr>
        <p:spPr>
          <a:xfrm>
            <a:off x="5292080" y="4725144"/>
            <a:ext cx="3456384" cy="1152128"/>
          </a:xfrm>
          <a:prstGeom prst="cloudCallout">
            <a:avLst>
              <a:gd name="adj1" fmla="val -56003"/>
              <a:gd name="adj2" fmla="val -523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Entities and relations</a:t>
            </a:r>
            <a:br>
              <a:rPr lang="en-DE" dirty="0">
                <a:solidFill>
                  <a:sysClr val="windowText" lastClr="000000"/>
                </a:solidFill>
              </a:rPr>
            </a:br>
            <a:r>
              <a:rPr lang="en-DE" dirty="0">
                <a:solidFill>
                  <a:sysClr val="windowText" lastClr="000000"/>
                </a:solidFill>
              </a:rPr>
              <a:t>not really considered…</a:t>
            </a:r>
          </a:p>
        </p:txBody>
      </p:sp>
      <p:sp>
        <p:nvSpPr>
          <p:cNvPr id="8" name="Slide Number Placeholder 3">
            <a:extLst>
              <a:ext uri="{FF2B5EF4-FFF2-40B4-BE49-F238E27FC236}">
                <a16:creationId xmlns:a16="http://schemas.microsoft.com/office/drawing/2014/main" id="{A8DCD96A-3EB8-8741-8F72-A89CDD5887BE}"/>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7</a:t>
            </a:fld>
            <a:endParaRPr lang="de-DE"/>
          </a:p>
        </p:txBody>
      </p:sp>
    </p:spTree>
    <p:extLst>
      <p:ext uri="{BB962C8B-B14F-4D97-AF65-F5344CB8AC3E}">
        <p14:creationId xmlns:p14="http://schemas.microsoft.com/office/powerpoint/2010/main" val="140143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2A6A-5B88-DD41-8086-0F618D41031D}"/>
              </a:ext>
            </a:extLst>
          </p:cNvPr>
          <p:cNvSpPr>
            <a:spLocks noGrp="1"/>
          </p:cNvSpPr>
          <p:nvPr>
            <p:ph type="title"/>
          </p:nvPr>
        </p:nvSpPr>
        <p:spPr/>
        <p:txBody>
          <a:bodyPr/>
          <a:lstStyle/>
          <a:p>
            <a:r>
              <a:rPr lang="en-DE" sz="2800" dirty="0"/>
              <a:t>Recap: From word2vec/ELMo via Transformers to BERT</a:t>
            </a:r>
          </a:p>
        </p:txBody>
      </p:sp>
      <p:sp>
        <p:nvSpPr>
          <p:cNvPr id="3" name="Content Placeholder 2">
            <a:extLst>
              <a:ext uri="{FF2B5EF4-FFF2-40B4-BE49-F238E27FC236}">
                <a16:creationId xmlns:a16="http://schemas.microsoft.com/office/drawing/2014/main" id="{3EC7E8DB-165A-2241-B3C5-8E1967E42CA6}"/>
              </a:ext>
            </a:extLst>
          </p:cNvPr>
          <p:cNvSpPr>
            <a:spLocks noGrp="1"/>
          </p:cNvSpPr>
          <p:nvPr>
            <p:ph idx="1"/>
          </p:nvPr>
        </p:nvSpPr>
        <p:spPr/>
        <p:txBody>
          <a:bodyPr/>
          <a:lstStyle/>
          <a:p>
            <a:r>
              <a:rPr lang="en-US" dirty="0">
                <a:solidFill>
                  <a:srgbClr val="0B05FF"/>
                </a:solidFill>
              </a:rPr>
              <a:t>Language modeling is the “ultimate” NLP task</a:t>
            </a:r>
          </a:p>
          <a:p>
            <a:pPr lvl="1"/>
            <a:r>
              <a:rPr lang="en-US" dirty="0"/>
              <a:t>I.e., a perfect language model is also a perfect question  answering/entailment/sentiment analysis model</a:t>
            </a:r>
          </a:p>
          <a:p>
            <a:pPr lvl="1"/>
            <a:r>
              <a:rPr lang="en-US" dirty="0"/>
              <a:t>Training a massive language model learns millions of latent features  which are useful for these other NLP tasks</a:t>
            </a:r>
          </a:p>
          <a:p>
            <a:r>
              <a:rPr lang="en-US" dirty="0"/>
              <a:t>E.g., for </a:t>
            </a:r>
            <a:r>
              <a:rPr lang="en-US" dirty="0">
                <a:solidFill>
                  <a:srgbClr val="0B05FF"/>
                </a:solidFill>
              </a:rPr>
              <a:t>natural language inference</a:t>
            </a:r>
          </a:p>
          <a:p>
            <a:pPr lvl="1"/>
            <a:r>
              <a:rPr lang="en-US" dirty="0"/>
              <a:t>No internal “logical” representation</a:t>
            </a:r>
          </a:p>
          <a:p>
            <a:pPr lvl="1"/>
            <a:r>
              <a:rPr lang="en-US" dirty="0"/>
              <a:t>Use language directly to infer new propositions</a:t>
            </a:r>
          </a:p>
          <a:p>
            <a:pPr lvl="2"/>
            <a:r>
              <a:rPr lang="en-US" strike="sngStrike" dirty="0"/>
              <a:t>What kind of a thing is the meaning of a sentence?</a:t>
            </a:r>
          </a:p>
          <a:p>
            <a:pPr lvl="2"/>
            <a:r>
              <a:rPr lang="en-US" dirty="0"/>
              <a:t>What concrete phenomena do you have to deal with to understand a sentence?</a:t>
            </a:r>
          </a:p>
          <a:p>
            <a:r>
              <a:rPr lang="en-US" dirty="0"/>
              <a:t>BERT was just a start – many extensions in the literature</a:t>
            </a:r>
          </a:p>
          <a:p>
            <a:endParaRPr lang="en-US" dirty="0"/>
          </a:p>
          <a:p>
            <a:endParaRPr lang="en-US" dirty="0"/>
          </a:p>
        </p:txBody>
      </p:sp>
      <p:sp>
        <p:nvSpPr>
          <p:cNvPr id="4" name="Slide Number Placeholder 3">
            <a:extLst>
              <a:ext uri="{FF2B5EF4-FFF2-40B4-BE49-F238E27FC236}">
                <a16:creationId xmlns:a16="http://schemas.microsoft.com/office/drawing/2014/main" id="{6467DCE2-CCBD-F641-9AB3-968EC6E9360E}"/>
              </a:ext>
            </a:extLst>
          </p:cNvPr>
          <p:cNvSpPr>
            <a:spLocks noGrp="1"/>
          </p:cNvSpPr>
          <p:nvPr>
            <p:ph type="sldNum" sz="quarter" idx="12"/>
          </p:nvPr>
        </p:nvSpPr>
        <p:spPr/>
        <p:txBody>
          <a:bodyPr/>
          <a:lstStyle/>
          <a:p>
            <a:pPr>
              <a:defRPr/>
            </a:pPr>
            <a:fld id="{A4C577E2-95DD-1F4B-A688-E8FB02007787}" type="slidenum">
              <a:rPr lang="de-DE" smtClean="0"/>
              <a:pPr>
                <a:defRPr/>
              </a:pPr>
              <a:t>70</a:t>
            </a:fld>
            <a:endParaRPr lang="de-DE"/>
          </a:p>
        </p:txBody>
      </p:sp>
      <p:sp>
        <p:nvSpPr>
          <p:cNvPr id="6" name="Rectangle 5">
            <a:extLst>
              <a:ext uri="{FF2B5EF4-FFF2-40B4-BE49-F238E27FC236}">
                <a16:creationId xmlns:a16="http://schemas.microsoft.com/office/drawing/2014/main" id="{407371CE-ACE6-8641-90AA-BBEAAA8D076B}"/>
              </a:ext>
            </a:extLst>
          </p:cNvPr>
          <p:cNvSpPr/>
          <p:nvPr/>
        </p:nvSpPr>
        <p:spPr>
          <a:xfrm>
            <a:off x="3491880" y="6392361"/>
            <a:ext cx="1899879" cy="276999"/>
          </a:xfrm>
          <a:prstGeom prst="rect">
            <a:avLst/>
          </a:prstGeom>
        </p:spPr>
        <p:txBody>
          <a:bodyPr wrap="none">
            <a:spAutoFit/>
          </a:bodyPr>
          <a:lstStyle/>
          <a:p>
            <a:r>
              <a:rPr lang="en-DE" sz="1200" dirty="0">
                <a:solidFill>
                  <a:srgbClr val="0B05FF"/>
                </a:solidFill>
              </a:rPr>
              <a:t>https://nlitutorial.github.io</a:t>
            </a:r>
          </a:p>
        </p:txBody>
      </p:sp>
      <p:pic>
        <p:nvPicPr>
          <p:cNvPr id="1027" name="Picture 3" descr="page15image58123456">
            <a:extLst>
              <a:ext uri="{FF2B5EF4-FFF2-40B4-BE49-F238E27FC236}">
                <a16:creationId xmlns:a16="http://schemas.microsoft.com/office/drawing/2014/main" id="{19AA9D9A-1BB7-904F-AEAB-04DA6FDD3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92500" cy="27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17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84784"/>
            <a:ext cx="7772400" cy="2088232"/>
          </a:xfrm>
        </p:spPr>
        <p:txBody>
          <a:bodyPr/>
          <a:lstStyle/>
          <a:p>
            <a:pPr eaLnBrk="1" hangingPunct="1">
              <a:defRPr/>
            </a:pPr>
            <a:r>
              <a:rPr lang="de-DE" sz="3600" b="1" dirty="0">
                <a:cs typeface="+mj-cs"/>
              </a:rPr>
              <a:t>Intelligent </a:t>
            </a:r>
            <a:r>
              <a:rPr lang="de-DE" sz="3600" b="1" dirty="0" err="1">
                <a:cs typeface="+mj-cs"/>
              </a:rPr>
              <a:t>Agents</a:t>
            </a:r>
            <a:br>
              <a:rPr lang="de-DE" sz="3600" b="1" dirty="0">
                <a:cs typeface="+mj-cs"/>
              </a:rPr>
            </a:br>
            <a:r>
              <a:rPr lang="de-DE" sz="2400" b="1" dirty="0">
                <a:cs typeface="+mj-cs"/>
              </a:rPr>
              <a:t> </a:t>
            </a:r>
            <a:br>
              <a:rPr lang="de-DE" sz="3600" b="1" dirty="0">
                <a:cs typeface="+mj-cs"/>
              </a:rPr>
            </a:br>
            <a:r>
              <a:rPr lang="en-US" sz="2800" dirty="0"/>
              <a:t> </a:t>
            </a:r>
            <a:r>
              <a:rPr lang="en-US" sz="2800" b="1" dirty="0"/>
              <a:t>1d-CNNs LSTMs </a:t>
            </a:r>
            <a:r>
              <a:rPr lang="en-US" sz="2800" b="1" dirty="0" err="1"/>
              <a:t>ELMo</a:t>
            </a:r>
            <a:r>
              <a:rPr lang="en-US" sz="2800" b="1" dirty="0"/>
              <a:t> Transformers BERT GPT</a:t>
            </a:r>
            <a:endParaRPr lang="de-DE" sz="3600" b="1" dirty="0">
              <a:cs typeface="+mj-cs"/>
            </a:endParaRPr>
          </a:p>
        </p:txBody>
      </p:sp>
      <p:sp>
        <p:nvSpPr>
          <p:cNvPr id="3" name="Untertitel 2"/>
          <p:cNvSpPr>
            <a:spLocks noGrp="1"/>
          </p:cNvSpPr>
          <p:nvPr>
            <p:ph type="subTitle" idx="1"/>
          </p:nvPr>
        </p:nvSpPr>
        <p:spPr>
          <a:xfrm>
            <a:off x="1371600" y="3717032"/>
            <a:ext cx="6400800" cy="2304356"/>
          </a:xfrm>
        </p:spPr>
        <p:txBody>
          <a:bodyPr/>
          <a:lstStyle/>
          <a:p>
            <a:pPr eaLnBrk="1" hangingPunct="1">
              <a:defRPr/>
            </a:pPr>
            <a:r>
              <a:rPr lang="de-DE" dirty="0">
                <a:cs typeface="+mn-cs"/>
              </a:rPr>
              <a:t>Ralf Möller</a:t>
            </a:r>
          </a:p>
          <a:p>
            <a:pPr eaLnBrk="1" hangingPunct="1">
              <a:defRPr/>
            </a:pPr>
            <a:r>
              <a:rPr lang="de-DE" dirty="0">
                <a:cs typeface="+mn-cs"/>
              </a:rPr>
              <a:t>Universität zu Lübeck</a:t>
            </a:r>
          </a:p>
          <a:p>
            <a:pPr eaLnBrk="1" hangingPunct="1">
              <a:defRPr/>
            </a:pPr>
            <a:r>
              <a:rPr lang="de-DE" dirty="0">
                <a:cs typeface="+mn-cs"/>
              </a:rPr>
              <a:t>Institut für Informationssysteme</a:t>
            </a:r>
          </a:p>
          <a:p>
            <a:pPr eaLnBrk="1" hangingPunct="1">
              <a:defRPr/>
            </a:pPr>
            <a:endParaRPr lang="de-DE" dirty="0">
              <a:cs typeface="+mn-cs"/>
            </a:endParaRPr>
          </a:p>
        </p:txBody>
      </p:sp>
    </p:spTree>
    <p:extLst>
      <p:ext uri="{BB962C8B-B14F-4D97-AF65-F5344CB8AC3E}">
        <p14:creationId xmlns:p14="http://schemas.microsoft.com/office/powerpoint/2010/main" val="10443772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6646" y="1881653"/>
            <a:ext cx="4177029" cy="881380"/>
          </a:xfrm>
          <a:prstGeom prst="rect">
            <a:avLst/>
          </a:prstGeom>
        </p:spPr>
        <p:txBody>
          <a:bodyPr vert="horz" wrap="square" lIns="0" tIns="0" rIns="0" bIns="0" rtlCol="0">
            <a:spAutoFit/>
          </a:bodyPr>
          <a:lstStyle/>
          <a:p>
            <a:pPr>
              <a:lnSpc>
                <a:spcPts val="2655"/>
              </a:lnSpc>
            </a:pPr>
            <a:r>
              <a:rPr sz="2400" spc="565" dirty="0">
                <a:solidFill>
                  <a:srgbClr val="00AF50"/>
                </a:solidFill>
                <a:latin typeface="Arial Unicode MS"/>
                <a:cs typeface="Arial Unicode MS"/>
              </a:rPr>
              <a:t>◉</a:t>
            </a:r>
            <a:r>
              <a:rPr sz="2400" spc="320" dirty="0">
                <a:solidFill>
                  <a:srgbClr val="00AF50"/>
                </a:solidFill>
                <a:latin typeface="Arial Unicode MS"/>
                <a:cs typeface="Arial Unicode MS"/>
              </a:rPr>
              <a:t> </a:t>
            </a:r>
            <a:r>
              <a:rPr sz="2400" spc="-5" dirty="0">
                <a:latin typeface="Arial"/>
                <a:cs typeface="Arial"/>
              </a:rPr>
              <a:t>Encoder</a:t>
            </a:r>
            <a:endParaRPr sz="2400">
              <a:latin typeface="Arial"/>
              <a:cs typeface="Arial"/>
            </a:endParaRPr>
          </a:p>
          <a:p>
            <a:pPr marL="482600">
              <a:lnSpc>
                <a:spcPts val="2125"/>
              </a:lnSpc>
              <a:spcBef>
                <a:spcPts val="15"/>
              </a:spcBef>
              <a:tabLst>
                <a:tab pos="837565" algn="l"/>
              </a:tabLst>
            </a:pPr>
            <a:r>
              <a:rPr dirty="0">
                <a:solidFill>
                  <a:srgbClr val="FFCD00"/>
                </a:solidFill>
                <a:latin typeface="Arial"/>
                <a:cs typeface="Arial"/>
              </a:rPr>
              <a:t>○	</a:t>
            </a:r>
            <a:r>
              <a:rPr spc="-5" dirty="0">
                <a:latin typeface="Arial"/>
                <a:cs typeface="Arial"/>
              </a:rPr>
              <a:t>Bidirectional</a:t>
            </a:r>
            <a:r>
              <a:rPr spc="10" dirty="0">
                <a:latin typeface="Arial"/>
                <a:cs typeface="Arial"/>
              </a:rPr>
              <a:t> </a:t>
            </a:r>
            <a:r>
              <a:rPr spc="-5" dirty="0">
                <a:latin typeface="Arial"/>
                <a:cs typeface="Arial"/>
              </a:rPr>
              <a:t>context</a:t>
            </a:r>
            <a:endParaRPr>
              <a:latin typeface="Arial"/>
              <a:cs typeface="Arial"/>
            </a:endParaRPr>
          </a:p>
          <a:p>
            <a:pPr marL="482600">
              <a:lnSpc>
                <a:spcPts val="2125"/>
              </a:lnSpc>
              <a:tabLst>
                <a:tab pos="837565" algn="l"/>
              </a:tabLst>
            </a:pPr>
            <a:r>
              <a:rPr dirty="0">
                <a:solidFill>
                  <a:srgbClr val="FFCD00"/>
                </a:solidFill>
                <a:latin typeface="Arial"/>
                <a:cs typeface="Arial"/>
              </a:rPr>
              <a:t>○	</a:t>
            </a:r>
            <a:r>
              <a:rPr spc="-5" dirty="0">
                <a:latin typeface="Arial"/>
                <a:cs typeface="Arial"/>
              </a:rPr>
              <a:t>Examples: </a:t>
            </a:r>
            <a:r>
              <a:rPr dirty="0">
                <a:latin typeface="Arial"/>
                <a:cs typeface="Arial"/>
              </a:rPr>
              <a:t>BERT </a:t>
            </a:r>
            <a:r>
              <a:rPr spc="-5" dirty="0">
                <a:latin typeface="Arial"/>
                <a:cs typeface="Arial"/>
              </a:rPr>
              <a:t>and </a:t>
            </a:r>
            <a:r>
              <a:rPr dirty="0">
                <a:latin typeface="Arial"/>
                <a:cs typeface="Arial"/>
              </a:rPr>
              <a:t>its</a:t>
            </a:r>
            <a:r>
              <a:rPr spc="-35" dirty="0">
                <a:latin typeface="Arial"/>
                <a:cs typeface="Arial"/>
              </a:rPr>
              <a:t> </a:t>
            </a:r>
            <a:r>
              <a:rPr spc="-5" dirty="0">
                <a:latin typeface="Arial"/>
                <a:cs typeface="Arial"/>
              </a:rPr>
              <a:t>variants</a:t>
            </a:r>
            <a:endParaRPr>
              <a:latin typeface="Arial"/>
              <a:cs typeface="Arial"/>
            </a:endParaRPr>
          </a:p>
        </p:txBody>
      </p:sp>
      <p:sp>
        <p:nvSpPr>
          <p:cNvPr id="3" name="object 3"/>
          <p:cNvSpPr txBox="1"/>
          <p:nvPr/>
        </p:nvSpPr>
        <p:spPr>
          <a:xfrm>
            <a:off x="3123946" y="2957398"/>
            <a:ext cx="5048885" cy="933450"/>
          </a:xfrm>
          <a:prstGeom prst="rect">
            <a:avLst/>
          </a:prstGeom>
        </p:spPr>
        <p:txBody>
          <a:bodyPr vert="horz" wrap="square" lIns="0" tIns="12700" rIns="0" bIns="0" rtlCol="0">
            <a:spAutoFit/>
          </a:bodyPr>
          <a:lstStyle/>
          <a:p>
            <a:pPr marL="393700" indent="-381000">
              <a:spcBef>
                <a:spcPts val="100"/>
              </a:spcBef>
              <a:buClr>
                <a:srgbClr val="00AF50"/>
              </a:buClr>
              <a:buFont typeface="Arial Unicode MS"/>
              <a:buChar char="◉"/>
              <a:tabLst>
                <a:tab pos="393700" algn="l"/>
              </a:tabLst>
            </a:pPr>
            <a:r>
              <a:rPr sz="2400" spc="-5" dirty="0">
                <a:latin typeface="Arial"/>
                <a:cs typeface="Arial"/>
              </a:rPr>
              <a:t>Decoder</a:t>
            </a:r>
            <a:endParaRPr sz="2400" dirty="0">
              <a:latin typeface="Arial"/>
              <a:cs typeface="Arial"/>
            </a:endParaRPr>
          </a:p>
          <a:p>
            <a:pPr marL="850900" lvl="1" indent="-355600">
              <a:lnSpc>
                <a:spcPts val="2125"/>
              </a:lnSpc>
              <a:spcBef>
                <a:spcPts val="15"/>
              </a:spcBef>
              <a:buClr>
                <a:srgbClr val="FFCD00"/>
              </a:buClr>
              <a:buChar char="○"/>
              <a:tabLst>
                <a:tab pos="850265" algn="l"/>
                <a:tab pos="850900" algn="l"/>
              </a:tabLst>
            </a:pPr>
            <a:r>
              <a:rPr spc="-5" dirty="0">
                <a:latin typeface="Arial"/>
                <a:cs typeface="Arial"/>
              </a:rPr>
              <a:t>Language modeling; better for generation</a:t>
            </a:r>
            <a:endParaRPr dirty="0">
              <a:latin typeface="Arial"/>
              <a:cs typeface="Arial"/>
            </a:endParaRPr>
          </a:p>
          <a:p>
            <a:pPr marL="850900" lvl="1" indent="-355600">
              <a:lnSpc>
                <a:spcPts val="2125"/>
              </a:lnSpc>
              <a:buClr>
                <a:srgbClr val="FFCD00"/>
              </a:buClr>
              <a:buChar char="○"/>
              <a:tabLst>
                <a:tab pos="850265" algn="l"/>
                <a:tab pos="850900" algn="l"/>
              </a:tabLst>
            </a:pPr>
            <a:r>
              <a:rPr spc="-5" dirty="0">
                <a:latin typeface="Arial"/>
                <a:cs typeface="Arial"/>
              </a:rPr>
              <a:t>Example: </a:t>
            </a:r>
            <a:r>
              <a:rPr dirty="0">
                <a:latin typeface="Arial"/>
                <a:cs typeface="Arial"/>
              </a:rPr>
              <a:t>GPT-2, GPT-3,</a:t>
            </a:r>
            <a:r>
              <a:rPr spc="-30" dirty="0">
                <a:solidFill>
                  <a:srgbClr val="ED7A08"/>
                </a:solidFill>
                <a:latin typeface="Arial"/>
                <a:cs typeface="Arial"/>
              </a:rPr>
              <a:t> </a:t>
            </a:r>
            <a:r>
              <a:rPr u="sng" spc="-5" dirty="0">
                <a:solidFill>
                  <a:srgbClr val="ED7A08"/>
                </a:solidFill>
                <a:uFill>
                  <a:solidFill>
                    <a:srgbClr val="ED7A08"/>
                  </a:solidFill>
                </a:uFill>
                <a:latin typeface="Arial"/>
                <a:cs typeface="Arial"/>
                <a:hlinkClick r:id="rId2"/>
              </a:rPr>
              <a:t>LaMDA</a:t>
            </a:r>
            <a:endParaRPr dirty="0">
              <a:latin typeface="Arial"/>
              <a:cs typeface="Arial"/>
            </a:endParaRPr>
          </a:p>
        </p:txBody>
      </p:sp>
      <p:sp>
        <p:nvSpPr>
          <p:cNvPr id="4" name="object 4"/>
          <p:cNvSpPr txBox="1"/>
          <p:nvPr/>
        </p:nvSpPr>
        <p:spPr>
          <a:xfrm>
            <a:off x="3136645" y="4116473"/>
            <a:ext cx="4345940" cy="892175"/>
          </a:xfrm>
          <a:prstGeom prst="rect">
            <a:avLst/>
          </a:prstGeom>
        </p:spPr>
        <p:txBody>
          <a:bodyPr vert="horz" wrap="square" lIns="0" tIns="0" rIns="0" bIns="0" rtlCol="0">
            <a:spAutoFit/>
          </a:bodyPr>
          <a:lstStyle/>
          <a:p>
            <a:pPr>
              <a:lnSpc>
                <a:spcPts val="2655"/>
              </a:lnSpc>
            </a:pPr>
            <a:r>
              <a:rPr sz="2400" spc="565" dirty="0">
                <a:solidFill>
                  <a:srgbClr val="00AF50"/>
                </a:solidFill>
                <a:latin typeface="Arial Unicode MS"/>
                <a:cs typeface="Arial Unicode MS"/>
              </a:rPr>
              <a:t>◉</a:t>
            </a:r>
            <a:r>
              <a:rPr sz="2400" spc="320" dirty="0">
                <a:solidFill>
                  <a:srgbClr val="00AF50"/>
                </a:solidFill>
                <a:latin typeface="Arial Unicode MS"/>
                <a:cs typeface="Arial Unicode MS"/>
              </a:rPr>
              <a:t> </a:t>
            </a:r>
            <a:r>
              <a:rPr sz="2400" spc="-5" dirty="0">
                <a:latin typeface="Arial"/>
                <a:cs typeface="Arial"/>
              </a:rPr>
              <a:t>Encoder-Decoder</a:t>
            </a:r>
            <a:endParaRPr sz="2400">
              <a:latin typeface="Arial"/>
              <a:cs typeface="Arial"/>
            </a:endParaRPr>
          </a:p>
          <a:p>
            <a:pPr marL="482600">
              <a:spcBef>
                <a:spcPts val="25"/>
              </a:spcBef>
              <a:tabLst>
                <a:tab pos="837565" algn="l"/>
              </a:tabLst>
            </a:pPr>
            <a:r>
              <a:rPr dirty="0">
                <a:solidFill>
                  <a:srgbClr val="FFCD00"/>
                </a:solidFill>
                <a:latin typeface="Arial"/>
                <a:cs typeface="Arial"/>
              </a:rPr>
              <a:t>○	</a:t>
            </a:r>
            <a:r>
              <a:rPr spc="-5" dirty="0">
                <a:latin typeface="Arial"/>
                <a:cs typeface="Arial"/>
              </a:rPr>
              <a:t>Sequence-to-sequence</a:t>
            </a:r>
            <a:r>
              <a:rPr spc="30" dirty="0">
                <a:latin typeface="Arial"/>
                <a:cs typeface="Arial"/>
              </a:rPr>
              <a:t> </a:t>
            </a:r>
            <a:r>
              <a:rPr spc="-5" dirty="0">
                <a:latin typeface="Arial"/>
                <a:cs typeface="Arial"/>
              </a:rPr>
              <a:t>model</a:t>
            </a:r>
            <a:endParaRPr>
              <a:latin typeface="Arial"/>
              <a:cs typeface="Arial"/>
            </a:endParaRPr>
          </a:p>
          <a:p>
            <a:pPr marL="482600">
              <a:tabLst>
                <a:tab pos="837565" algn="l"/>
              </a:tabLst>
            </a:pPr>
            <a:r>
              <a:rPr dirty="0">
                <a:solidFill>
                  <a:srgbClr val="FFCD00"/>
                </a:solidFill>
                <a:latin typeface="Arial"/>
                <a:cs typeface="Arial"/>
              </a:rPr>
              <a:t>○	</a:t>
            </a:r>
            <a:r>
              <a:rPr spc="-5" dirty="0">
                <a:latin typeface="Arial"/>
                <a:cs typeface="Arial"/>
              </a:rPr>
              <a:t>Examples: </a:t>
            </a:r>
            <a:r>
              <a:rPr dirty="0">
                <a:latin typeface="Arial"/>
                <a:cs typeface="Arial"/>
              </a:rPr>
              <a:t>Transformer, BART,</a:t>
            </a:r>
            <a:r>
              <a:rPr spc="-75" dirty="0">
                <a:latin typeface="Arial"/>
                <a:cs typeface="Arial"/>
              </a:rPr>
              <a:t> </a:t>
            </a:r>
            <a:r>
              <a:rPr spc="5" dirty="0">
                <a:latin typeface="Arial"/>
                <a:cs typeface="Arial"/>
              </a:rPr>
              <a:t>T5</a:t>
            </a:r>
            <a:endParaRPr>
              <a:latin typeface="Arial"/>
              <a:cs typeface="Arial"/>
            </a:endParaRPr>
          </a:p>
        </p:txBody>
      </p:sp>
      <p:sp>
        <p:nvSpPr>
          <p:cNvPr id="5" name="object 5"/>
          <p:cNvSpPr txBox="1">
            <a:spLocks noGrp="1"/>
          </p:cNvSpPr>
          <p:nvPr>
            <p:ph type="title"/>
          </p:nvPr>
        </p:nvSpPr>
        <p:spPr>
          <a:xfrm>
            <a:off x="226888" y="260648"/>
            <a:ext cx="7053580" cy="452120"/>
          </a:xfrm>
          <a:prstGeom prst="rect">
            <a:avLst/>
          </a:prstGeom>
        </p:spPr>
        <p:txBody>
          <a:bodyPr vert="horz" wrap="square" lIns="0" tIns="12065" rIns="0" bIns="0" numCol="1" rtlCol="0" anchor="t" anchorCtr="0" compatLnSpc="1">
            <a:prstTxWarp prst="textNoShape">
              <a:avLst/>
            </a:prstTxWarp>
            <a:spAutoFit/>
          </a:bodyPr>
          <a:lstStyle/>
          <a:p>
            <a:pPr marL="38100">
              <a:spcBef>
                <a:spcPts val="95"/>
              </a:spcBef>
              <a:tabLst>
                <a:tab pos="499745" algn="l"/>
                <a:tab pos="1073785" algn="l"/>
              </a:tabLst>
            </a:pPr>
            <a:r>
              <a:rPr sz="2400" strike="sngStrike" spc="-7" baseline="19097" dirty="0">
                <a:solidFill>
                  <a:srgbClr val="FFFFFF"/>
                </a:solidFill>
                <a:latin typeface="Arial"/>
                <a:cs typeface="Arial"/>
              </a:rPr>
              <a:t> 	6	</a:t>
            </a:r>
            <a:r>
              <a:rPr sz="2800" spc="-5" dirty="0"/>
              <a:t>Model</a:t>
            </a:r>
            <a:r>
              <a:rPr sz="2800" spc="55" dirty="0"/>
              <a:t> </a:t>
            </a:r>
            <a:r>
              <a:rPr sz="2800" dirty="0"/>
              <a:t>Pre-Training</a:t>
            </a:r>
            <a:endParaRPr sz="2800" dirty="0">
              <a:latin typeface="Arial"/>
              <a:cs typeface="Arial"/>
            </a:endParaRPr>
          </a:p>
        </p:txBody>
      </p:sp>
      <p:sp>
        <p:nvSpPr>
          <p:cNvPr id="6" name="object 6"/>
          <p:cNvSpPr/>
          <p:nvPr/>
        </p:nvSpPr>
        <p:spPr>
          <a:xfrm>
            <a:off x="1015238" y="3093211"/>
            <a:ext cx="1276604" cy="105257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015238" y="1907539"/>
            <a:ext cx="1276604" cy="104800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920751" y="4353560"/>
            <a:ext cx="1573783" cy="152653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80288" y="4144516"/>
            <a:ext cx="7566659" cy="1777364"/>
          </a:xfrm>
          <a:custGeom>
            <a:avLst/>
            <a:gdLst/>
            <a:ahLst/>
            <a:cxnLst/>
            <a:rect l="l" t="t" r="r" b="b"/>
            <a:pathLst>
              <a:path w="7566659" h="1777364">
                <a:moveTo>
                  <a:pt x="0" y="1776983"/>
                </a:moveTo>
                <a:lnTo>
                  <a:pt x="7566659" y="1776983"/>
                </a:lnTo>
                <a:lnTo>
                  <a:pt x="7566659" y="0"/>
                </a:lnTo>
                <a:lnTo>
                  <a:pt x="0" y="0"/>
                </a:lnTo>
                <a:lnTo>
                  <a:pt x="0" y="1776983"/>
                </a:lnTo>
                <a:close/>
              </a:path>
            </a:pathLst>
          </a:custGeom>
          <a:solidFill>
            <a:srgbClr val="FFFFFF">
              <a:alpha val="85881"/>
            </a:srgbClr>
          </a:solidFill>
        </p:spPr>
        <p:txBody>
          <a:bodyPr wrap="square" lIns="0" tIns="0" rIns="0" bIns="0" rtlCol="0"/>
          <a:lstStyle/>
          <a:p>
            <a:endParaRPr/>
          </a:p>
        </p:txBody>
      </p:sp>
      <p:sp>
        <p:nvSpPr>
          <p:cNvPr id="10" name="object 10"/>
          <p:cNvSpPr/>
          <p:nvPr/>
        </p:nvSpPr>
        <p:spPr>
          <a:xfrm>
            <a:off x="826008" y="1762506"/>
            <a:ext cx="7565390" cy="1228725"/>
          </a:xfrm>
          <a:custGeom>
            <a:avLst/>
            <a:gdLst/>
            <a:ahLst/>
            <a:cxnLst/>
            <a:rect l="l" t="t" r="r" b="b"/>
            <a:pathLst>
              <a:path w="7565390" h="1228725">
                <a:moveTo>
                  <a:pt x="0" y="1228344"/>
                </a:moveTo>
                <a:lnTo>
                  <a:pt x="7565135" y="1228344"/>
                </a:lnTo>
                <a:lnTo>
                  <a:pt x="7565135" y="0"/>
                </a:lnTo>
                <a:lnTo>
                  <a:pt x="0" y="0"/>
                </a:lnTo>
                <a:lnTo>
                  <a:pt x="0" y="1228344"/>
                </a:lnTo>
                <a:close/>
              </a:path>
            </a:pathLst>
          </a:custGeom>
          <a:solidFill>
            <a:srgbClr val="FFFFFF">
              <a:alpha val="85881"/>
            </a:srgbClr>
          </a:solidFill>
        </p:spPr>
        <p:txBody>
          <a:bodyPr wrap="square" lIns="0" tIns="0" rIns="0" bIns="0" rtlCol="0"/>
          <a:lstStyle/>
          <a:p>
            <a:endParaRPr/>
          </a:p>
        </p:txBody>
      </p:sp>
      <p:sp>
        <p:nvSpPr>
          <p:cNvPr id="12" name="TextBox 11">
            <a:extLst>
              <a:ext uri="{FF2B5EF4-FFF2-40B4-BE49-F238E27FC236}">
                <a16:creationId xmlns:a16="http://schemas.microsoft.com/office/drawing/2014/main" id="{986173FB-CDDC-FE83-E668-BC113711648E}"/>
              </a:ext>
            </a:extLst>
          </p:cNvPr>
          <p:cNvSpPr txBox="1"/>
          <p:nvPr/>
        </p:nvSpPr>
        <p:spPr>
          <a:xfrm>
            <a:off x="3915410" y="5738958"/>
            <a:ext cx="4572000" cy="769441"/>
          </a:xfrm>
          <a:prstGeom prst="rect">
            <a:avLst/>
          </a:prstGeom>
          <a:noFill/>
        </p:spPr>
        <p:txBody>
          <a:bodyPr wrap="square">
            <a:spAutoFit/>
          </a:bodyPr>
          <a:lstStyle/>
          <a:p>
            <a:r>
              <a:rPr lang="en-DE" sz="1100" dirty="0">
                <a:solidFill>
                  <a:srgbClr val="0305FF"/>
                </a:solidFill>
              </a:rPr>
              <a:t>LaMDA: Language Models for Dialog Applications. LaMDA is a family of Transformer- based neural language models specialized for dialog, which have up to 137B parameters and are pre-trained on 1.56T words of public dialog data and web text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7481" y="304595"/>
            <a:ext cx="7449145" cy="501460"/>
          </a:xfrm>
          <a:prstGeom prst="rect">
            <a:avLst/>
          </a:prstGeom>
        </p:spPr>
        <p:txBody>
          <a:bodyPr vert="horz" wrap="square" lIns="0" tIns="8930" rIns="0" bIns="0" numCol="1" rtlCol="0" anchor="t" anchorCtr="0" compatLnSpc="1">
            <a:prstTxWarp prst="textNoShape">
              <a:avLst/>
            </a:prstTxWarp>
            <a:spAutoFit/>
          </a:bodyPr>
          <a:lstStyle/>
          <a:p>
            <a:pPr marL="8929">
              <a:spcBef>
                <a:spcPts val="70"/>
              </a:spcBef>
              <a:tabLst>
                <a:tab pos="876864" algn="l"/>
                <a:tab pos="3029735" algn="l"/>
                <a:tab pos="5148228" algn="l"/>
              </a:tabLst>
            </a:pPr>
            <a:r>
              <a:rPr dirty="0"/>
              <a:t>GPT	(</a:t>
            </a:r>
            <a:r>
              <a:rPr u="heavy" dirty="0">
                <a:uFill>
                  <a:solidFill>
                    <a:srgbClr val="000000"/>
                  </a:solidFill>
                </a:uFill>
              </a:rPr>
              <a:t>G</a:t>
            </a:r>
            <a:r>
              <a:rPr dirty="0"/>
              <a:t>enerative	</a:t>
            </a:r>
            <a:r>
              <a:rPr u="heavy" spc="-7" dirty="0">
                <a:uFill>
                  <a:solidFill>
                    <a:srgbClr val="000000"/>
                  </a:solidFill>
                </a:uFill>
              </a:rPr>
              <a:t>P</a:t>
            </a:r>
            <a:r>
              <a:rPr spc="-7" dirty="0"/>
              <a:t>re-trained	</a:t>
            </a:r>
            <a:r>
              <a:rPr u="heavy" spc="-25" dirty="0">
                <a:uFill>
                  <a:solidFill>
                    <a:srgbClr val="000000"/>
                  </a:solidFill>
                </a:uFill>
              </a:rPr>
              <a:t>T</a:t>
            </a:r>
            <a:r>
              <a:rPr spc="-25" dirty="0"/>
              <a:t>ransformer)</a:t>
            </a:r>
          </a:p>
        </p:txBody>
      </p:sp>
      <p:sp>
        <p:nvSpPr>
          <p:cNvPr id="5" name="object 5"/>
          <p:cNvSpPr txBox="1">
            <a:spLocks noGrp="1"/>
          </p:cNvSpPr>
          <p:nvPr>
            <p:ph type="sldNum" sz="quarter" idx="7"/>
          </p:nvPr>
        </p:nvSpPr>
        <p:spPr>
          <a:xfrm>
            <a:off x="12535576" y="9382296"/>
            <a:ext cx="538480" cy="343534"/>
          </a:xfrm>
          <a:prstGeom prst="rect">
            <a:avLst/>
          </a:prstGeom>
        </p:spPr>
        <p:txBody>
          <a:bodyPr vert="horz" wrap="square" lIns="0" tIns="0" rIns="0" bIns="0" rtlCol="0">
            <a:spAutoFit/>
          </a:bodyPr>
          <a:lstStyle>
            <a:defPPr>
              <a:defRPr lang="en-DE"/>
            </a:defPPr>
            <a:lvl1pPr marL="0" algn="l" defTabSz="914400" rtl="0" eaLnBrk="1" latinLnBrk="0" hangingPunct="1">
              <a:defRPr sz="20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00">
              <a:spcBef>
                <a:spcPts val="30"/>
              </a:spcBef>
            </a:pPr>
            <a:fld id="{81D60167-4931-47E6-BA6A-407CBD079E47}" type="slidenum">
              <a:rPr lang="en-DE" smtClean="0"/>
              <a:pPr marL="63500">
                <a:spcBef>
                  <a:spcPts val="30"/>
                </a:spcBef>
              </a:pPr>
              <a:t>73</a:t>
            </a:fld>
            <a:endParaRPr dirty="0"/>
          </a:p>
        </p:txBody>
      </p:sp>
      <p:sp>
        <p:nvSpPr>
          <p:cNvPr id="6" name="object 6"/>
          <p:cNvSpPr txBox="1">
            <a:spLocks noGrp="1"/>
          </p:cNvSpPr>
          <p:nvPr>
            <p:ph type="dt" sz="half" idx="6"/>
          </p:nvPr>
        </p:nvSpPr>
        <p:spPr>
          <a:xfrm>
            <a:off x="3973576" y="9395651"/>
            <a:ext cx="1663064"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a:t>Sebastian</a:t>
            </a:r>
            <a:r>
              <a:rPr lang="en-GB" spc="-80"/>
              <a:t> </a:t>
            </a:r>
            <a:r>
              <a:rPr lang="en-GB"/>
              <a:t>Raschka</a:t>
            </a:r>
            <a:endParaRPr dirty="0"/>
          </a:p>
        </p:txBody>
      </p:sp>
      <p:sp>
        <p:nvSpPr>
          <p:cNvPr id="7" name="object 7"/>
          <p:cNvSpPr txBox="1">
            <a:spLocks noGrp="1"/>
          </p:cNvSpPr>
          <p:nvPr>
            <p:ph type="ftr" sz="quarter" idx="5"/>
          </p:nvPr>
        </p:nvSpPr>
        <p:spPr>
          <a:xfrm>
            <a:off x="6193282" y="9395651"/>
            <a:ext cx="2838450" cy="247650"/>
          </a:xfrm>
          <a:prstGeom prst="rect">
            <a:avLst/>
          </a:prstGeom>
        </p:spPr>
        <p:txBody>
          <a:bodyPr vert="horz" wrap="square" lIns="0" tIns="0" rIns="0" bIns="0" rtlCol="0">
            <a:spAutoFit/>
          </a:bodyPr>
          <a:lstStyle>
            <a:defPPr>
              <a:defRPr lang="en-DE"/>
            </a:defPPr>
            <a:lvl1pPr marL="0" algn="l" defTabSz="914400" rtl="0" eaLnBrk="1" latinLnBrk="0" hangingPunct="1">
              <a:defRPr sz="1500" b="0" i="0" kern="1200">
                <a:solidFill>
                  <a:srgbClr val="929292"/>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29">
              <a:spcBef>
                <a:spcPts val="18"/>
              </a:spcBef>
            </a:pPr>
            <a:r>
              <a:rPr lang="en-GB" spc="-70"/>
              <a:t>STAT </a:t>
            </a:r>
            <a:r>
              <a:rPr lang="en-GB"/>
              <a:t>453: </a:t>
            </a:r>
            <a:r>
              <a:rPr lang="en-GB" spc="-10"/>
              <a:t>Intro </a:t>
            </a:r>
            <a:r>
              <a:rPr lang="en-GB"/>
              <a:t>to Deep</a:t>
            </a:r>
            <a:r>
              <a:rPr lang="en-GB" spc="25"/>
              <a:t> </a:t>
            </a:r>
            <a:r>
              <a:rPr lang="en-GB"/>
              <a:t>Learning</a:t>
            </a:r>
            <a:endParaRPr dirty="0"/>
          </a:p>
        </p:txBody>
      </p:sp>
      <p:sp>
        <p:nvSpPr>
          <p:cNvPr id="3" name="object 3"/>
          <p:cNvSpPr txBox="1"/>
          <p:nvPr/>
        </p:nvSpPr>
        <p:spPr>
          <a:xfrm>
            <a:off x="283076" y="1179976"/>
            <a:ext cx="7572821" cy="791283"/>
          </a:xfrm>
          <a:prstGeom prst="rect">
            <a:avLst/>
          </a:prstGeom>
        </p:spPr>
        <p:txBody>
          <a:bodyPr vert="horz" wrap="square" lIns="0" tIns="8930" rIns="0" bIns="0" rtlCol="0">
            <a:spAutoFit/>
          </a:bodyPr>
          <a:lstStyle/>
          <a:p>
            <a:pPr marL="330387" indent="-312528">
              <a:spcBef>
                <a:spcPts val="70"/>
              </a:spcBef>
              <a:buSzPct val="145312"/>
              <a:buChar char="•"/>
              <a:tabLst>
                <a:tab pos="330387" algn="l"/>
              </a:tabLst>
            </a:pPr>
            <a:r>
              <a:rPr sz="2250" dirty="0">
                <a:latin typeface="Helvetica Neue"/>
                <a:cs typeface="Helvetica Neue"/>
              </a:rPr>
              <a:t>Developed by</a:t>
            </a:r>
            <a:r>
              <a:rPr sz="2250" spc="-4" dirty="0">
                <a:latin typeface="Helvetica Neue"/>
                <a:cs typeface="Helvetica Neue"/>
              </a:rPr>
              <a:t> </a:t>
            </a:r>
            <a:r>
              <a:rPr sz="2250" dirty="0">
                <a:latin typeface="Helvetica Neue"/>
                <a:cs typeface="Helvetica Neue"/>
              </a:rPr>
              <a:t>OpenAI</a:t>
            </a:r>
            <a:endParaRPr sz="2250">
              <a:latin typeface="Helvetica Neue"/>
              <a:cs typeface="Helvetica Neue"/>
            </a:endParaRPr>
          </a:p>
          <a:p>
            <a:pPr marL="330387" indent="-312528">
              <a:spcBef>
                <a:spcPts val="675"/>
              </a:spcBef>
              <a:buSzPct val="145312"/>
              <a:buChar char="•"/>
              <a:tabLst>
                <a:tab pos="330387" algn="l"/>
              </a:tabLst>
            </a:pPr>
            <a:r>
              <a:rPr sz="2250" spc="-4" dirty="0">
                <a:latin typeface="Helvetica Neue"/>
                <a:cs typeface="Helvetica Neue"/>
              </a:rPr>
              <a:t>Unidirectional: </a:t>
            </a:r>
            <a:r>
              <a:rPr sz="2250" dirty="0">
                <a:latin typeface="Helvetica Neue"/>
                <a:cs typeface="Helvetica Neue"/>
              </a:rPr>
              <a:t>trained to </a:t>
            </a:r>
            <a:r>
              <a:rPr sz="2250" spc="-7" dirty="0">
                <a:latin typeface="Helvetica Neue"/>
                <a:cs typeface="Helvetica Neue"/>
              </a:rPr>
              <a:t>predict </a:t>
            </a:r>
            <a:r>
              <a:rPr sz="2250" dirty="0">
                <a:latin typeface="Helvetica Neue"/>
                <a:cs typeface="Helvetica Neue"/>
              </a:rPr>
              <a:t>next </a:t>
            </a:r>
            <a:r>
              <a:rPr sz="2250" spc="-11" dirty="0">
                <a:latin typeface="Helvetica Neue"/>
                <a:cs typeface="Helvetica Neue"/>
              </a:rPr>
              <a:t>word </a:t>
            </a:r>
            <a:r>
              <a:rPr sz="2250" dirty="0">
                <a:latin typeface="Helvetica Neue"/>
                <a:cs typeface="Helvetica Neue"/>
              </a:rPr>
              <a:t>in a</a:t>
            </a:r>
            <a:r>
              <a:rPr sz="2250" spc="-32" dirty="0">
                <a:latin typeface="Helvetica Neue"/>
                <a:cs typeface="Helvetica Neue"/>
              </a:rPr>
              <a:t> </a:t>
            </a:r>
            <a:r>
              <a:rPr sz="2250" dirty="0">
                <a:latin typeface="Helvetica Neue"/>
                <a:cs typeface="Helvetica Neue"/>
              </a:rPr>
              <a:t>sentence</a:t>
            </a:r>
            <a:endParaRPr sz="2250">
              <a:latin typeface="Helvetica Neue"/>
              <a:cs typeface="Helvetica Neue"/>
            </a:endParaRPr>
          </a:p>
        </p:txBody>
      </p:sp>
      <p:sp>
        <p:nvSpPr>
          <p:cNvPr id="4" name="object 4"/>
          <p:cNvSpPr txBox="1"/>
          <p:nvPr/>
        </p:nvSpPr>
        <p:spPr>
          <a:xfrm>
            <a:off x="313952" y="2553731"/>
            <a:ext cx="8341221" cy="2951746"/>
          </a:xfrm>
          <a:prstGeom prst="rect">
            <a:avLst/>
          </a:prstGeom>
        </p:spPr>
        <p:txBody>
          <a:bodyPr vert="horz" wrap="square" lIns="0" tIns="8930" rIns="0" bIns="0" rtlCol="0">
            <a:spAutoFit/>
          </a:bodyPr>
          <a:lstStyle/>
          <a:p>
            <a:pPr marL="8929">
              <a:spcBef>
                <a:spcPts val="70"/>
              </a:spcBef>
            </a:pPr>
            <a:r>
              <a:rPr sz="1687" dirty="0">
                <a:latin typeface="Helvetica Neue"/>
                <a:cs typeface="Helvetica Neue"/>
              </a:rPr>
              <a:t>GPT (110 million</a:t>
            </a:r>
            <a:r>
              <a:rPr sz="1687" spc="-70" dirty="0">
                <a:latin typeface="Helvetica Neue"/>
                <a:cs typeface="Helvetica Neue"/>
              </a:rPr>
              <a:t> </a:t>
            </a:r>
            <a:r>
              <a:rPr sz="1687" dirty="0">
                <a:latin typeface="Helvetica Neue"/>
                <a:cs typeface="Helvetica Neue"/>
              </a:rPr>
              <a:t>parameters)</a:t>
            </a:r>
            <a:endParaRPr sz="1687">
              <a:latin typeface="Helvetica Neue"/>
              <a:cs typeface="Helvetica Neue"/>
            </a:endParaRPr>
          </a:p>
          <a:p>
            <a:pPr marL="8929" marR="556746">
              <a:lnSpc>
                <a:spcPct val="100899"/>
              </a:lnSpc>
              <a:spcBef>
                <a:spcPts val="14"/>
              </a:spcBef>
            </a:pPr>
            <a:r>
              <a:rPr sz="1336" spc="-4" dirty="0">
                <a:latin typeface="Helvetica Neue"/>
                <a:cs typeface="Helvetica Neue"/>
              </a:rPr>
              <a:t>Radford, </a:t>
            </a:r>
            <a:r>
              <a:rPr sz="1336" dirty="0">
                <a:latin typeface="Helvetica Neue"/>
                <a:cs typeface="Helvetica Neue"/>
              </a:rPr>
              <a:t>A., Narasimhan, K., Salimans, </a:t>
            </a:r>
            <a:r>
              <a:rPr sz="1336" spc="-53" dirty="0">
                <a:latin typeface="Helvetica Neue"/>
                <a:cs typeface="Helvetica Neue"/>
              </a:rPr>
              <a:t>T., </a:t>
            </a:r>
            <a:r>
              <a:rPr sz="1336" dirty="0">
                <a:latin typeface="Helvetica Neue"/>
                <a:cs typeface="Helvetica Neue"/>
              </a:rPr>
              <a:t>&amp; </a:t>
            </a:r>
            <a:r>
              <a:rPr sz="1336" spc="-14" dirty="0">
                <a:latin typeface="Helvetica Neue"/>
                <a:cs typeface="Helvetica Neue"/>
              </a:rPr>
              <a:t>Sutskever, </a:t>
            </a:r>
            <a:r>
              <a:rPr sz="1336" dirty="0">
                <a:latin typeface="Helvetica Neue"/>
                <a:cs typeface="Helvetica Neue"/>
              </a:rPr>
              <a:t>I. (2018). </a:t>
            </a:r>
            <a:r>
              <a:rPr sz="1336" spc="-4" dirty="0">
                <a:latin typeface="Helvetica Neue"/>
                <a:cs typeface="Helvetica Neue"/>
              </a:rPr>
              <a:t>Improving </a:t>
            </a:r>
            <a:r>
              <a:rPr sz="1336" dirty="0">
                <a:latin typeface="Helvetica Neue"/>
                <a:cs typeface="Helvetica Neue"/>
              </a:rPr>
              <a:t>language understanding by  generative </a:t>
            </a:r>
            <a:r>
              <a:rPr sz="1336" spc="-4" dirty="0">
                <a:latin typeface="Helvetica Neue"/>
                <a:cs typeface="Helvetica Neue"/>
              </a:rPr>
              <a:t>pre-training. </a:t>
            </a:r>
            <a:r>
              <a:rPr sz="1336" u="sng" spc="-4" dirty="0">
                <a:uFill>
                  <a:solidFill>
                    <a:srgbClr val="000000"/>
                  </a:solidFill>
                </a:uFill>
                <a:latin typeface="Helvetica Neue"/>
                <a:cs typeface="Helvetica Neue"/>
              </a:rPr>
              <a:t>https://cdn.openai.com/research-covers/language-unsupervised/ </a:t>
            </a:r>
            <a:r>
              <a:rPr sz="1336" spc="-4" dirty="0">
                <a:latin typeface="Helvetica Neue"/>
                <a:cs typeface="Helvetica Neue"/>
              </a:rPr>
              <a:t> </a:t>
            </a:r>
            <a:r>
              <a:rPr sz="1336" u="sng" spc="-7" dirty="0">
                <a:uFill>
                  <a:solidFill>
                    <a:srgbClr val="000000"/>
                  </a:solidFill>
                </a:uFill>
                <a:latin typeface="Helvetica Neue"/>
                <a:cs typeface="Helvetica Neue"/>
              </a:rPr>
              <a:t>language_understanding_paper.pdf</a:t>
            </a:r>
            <a:endParaRPr sz="1336">
              <a:latin typeface="Helvetica Neue"/>
              <a:cs typeface="Helvetica Neue"/>
            </a:endParaRPr>
          </a:p>
          <a:p>
            <a:pPr>
              <a:spcBef>
                <a:spcPts val="25"/>
              </a:spcBef>
            </a:pPr>
            <a:endParaRPr sz="1687">
              <a:latin typeface="Helvetica Neue"/>
              <a:cs typeface="Helvetica Neue"/>
            </a:endParaRPr>
          </a:p>
          <a:p>
            <a:pPr marL="8929"/>
            <a:r>
              <a:rPr sz="1687" spc="-46" dirty="0">
                <a:latin typeface="Helvetica Neue"/>
                <a:cs typeface="Helvetica Neue"/>
              </a:rPr>
              <a:t>GPT-2 </a:t>
            </a:r>
            <a:r>
              <a:rPr sz="1687" dirty="0">
                <a:latin typeface="Helvetica Neue"/>
                <a:cs typeface="Helvetica Neue"/>
              </a:rPr>
              <a:t>1.5 billion</a:t>
            </a:r>
            <a:r>
              <a:rPr sz="1687" spc="42" dirty="0">
                <a:latin typeface="Helvetica Neue"/>
                <a:cs typeface="Helvetica Neue"/>
              </a:rPr>
              <a:t> </a:t>
            </a:r>
            <a:r>
              <a:rPr sz="1687" dirty="0">
                <a:latin typeface="Helvetica Neue"/>
                <a:cs typeface="Helvetica Neue"/>
              </a:rPr>
              <a:t>parameters)</a:t>
            </a:r>
            <a:endParaRPr sz="1687">
              <a:latin typeface="Helvetica Neue"/>
              <a:cs typeface="Helvetica Neue"/>
            </a:endParaRPr>
          </a:p>
          <a:p>
            <a:pPr marL="8929" marR="3572">
              <a:lnSpc>
                <a:spcPct val="100899"/>
              </a:lnSpc>
              <a:spcBef>
                <a:spcPts val="14"/>
              </a:spcBef>
            </a:pPr>
            <a:r>
              <a:rPr sz="1336" spc="-4" dirty="0">
                <a:latin typeface="Helvetica Neue"/>
                <a:cs typeface="Helvetica Neue"/>
              </a:rPr>
              <a:t>Radford, </a:t>
            </a:r>
            <a:r>
              <a:rPr sz="1336" dirty="0">
                <a:latin typeface="Helvetica Neue"/>
                <a:cs typeface="Helvetica Neue"/>
              </a:rPr>
              <a:t>A., </a:t>
            </a:r>
            <a:r>
              <a:rPr sz="1336" spc="-11" dirty="0">
                <a:latin typeface="Helvetica Neue"/>
                <a:cs typeface="Helvetica Neue"/>
              </a:rPr>
              <a:t>Wu, </a:t>
            </a:r>
            <a:r>
              <a:rPr sz="1336" dirty="0">
                <a:latin typeface="Helvetica Neue"/>
                <a:cs typeface="Helvetica Neue"/>
              </a:rPr>
              <a:t>J., Child, R., Luan, D., Amodei, D., &amp; </a:t>
            </a:r>
            <a:r>
              <a:rPr sz="1336" spc="-14" dirty="0">
                <a:latin typeface="Helvetica Neue"/>
                <a:cs typeface="Helvetica Neue"/>
              </a:rPr>
              <a:t>Sutskever, </a:t>
            </a:r>
            <a:r>
              <a:rPr sz="1336" dirty="0">
                <a:latin typeface="Helvetica Neue"/>
                <a:cs typeface="Helvetica Neue"/>
              </a:rPr>
              <a:t>I. (2019). Language models </a:t>
            </a:r>
            <a:r>
              <a:rPr sz="1336" spc="-11" dirty="0">
                <a:latin typeface="Helvetica Neue"/>
                <a:cs typeface="Helvetica Neue"/>
              </a:rPr>
              <a:t>are </a:t>
            </a:r>
            <a:r>
              <a:rPr sz="1336" dirty="0">
                <a:latin typeface="Helvetica Neue"/>
                <a:cs typeface="Helvetica Neue"/>
              </a:rPr>
              <a:t>unsupervised  multitask learners. </a:t>
            </a:r>
            <a:r>
              <a:rPr sz="1336" i="1" dirty="0">
                <a:latin typeface="Helvetica Neue"/>
                <a:cs typeface="Helvetica Neue"/>
              </a:rPr>
              <a:t>OpenAI blog</a:t>
            </a:r>
            <a:r>
              <a:rPr sz="1336" dirty="0">
                <a:latin typeface="Helvetica Neue"/>
                <a:cs typeface="Helvetica Neue"/>
              </a:rPr>
              <a:t>, </a:t>
            </a:r>
            <a:r>
              <a:rPr sz="1336" i="1" dirty="0">
                <a:latin typeface="Helvetica Neue"/>
                <a:cs typeface="Helvetica Neue"/>
              </a:rPr>
              <a:t>1</a:t>
            </a:r>
            <a:r>
              <a:rPr sz="1336" dirty="0">
                <a:latin typeface="Helvetica Neue"/>
                <a:cs typeface="Helvetica Neue"/>
              </a:rPr>
              <a:t>(8),</a:t>
            </a:r>
            <a:r>
              <a:rPr sz="1336" spc="-4" dirty="0">
                <a:latin typeface="Helvetica Neue"/>
                <a:cs typeface="Helvetica Neue"/>
              </a:rPr>
              <a:t> </a:t>
            </a:r>
            <a:r>
              <a:rPr sz="1336" dirty="0">
                <a:latin typeface="Helvetica Neue"/>
                <a:cs typeface="Helvetica Neue"/>
              </a:rPr>
              <a:t>9.</a:t>
            </a:r>
            <a:endParaRPr sz="1336">
              <a:latin typeface="Helvetica Neue"/>
              <a:cs typeface="Helvetica Neue"/>
            </a:endParaRPr>
          </a:p>
          <a:p>
            <a:pPr marL="8929">
              <a:spcBef>
                <a:spcPts val="14"/>
              </a:spcBef>
            </a:pPr>
            <a:r>
              <a:rPr sz="1336" u="sng" spc="-4" dirty="0">
                <a:uFill>
                  <a:solidFill>
                    <a:srgbClr val="000000"/>
                  </a:solidFill>
                </a:uFill>
                <a:latin typeface="Helvetica Neue"/>
                <a:cs typeface="Helvetica Neue"/>
              </a:rPr>
              <a:t>https://cdn.openai.com/better-language-models/language_models_are_unsupervised_multitask_learners.pdf</a:t>
            </a:r>
            <a:endParaRPr sz="1336">
              <a:latin typeface="Helvetica Neue"/>
              <a:cs typeface="Helvetica Neue"/>
            </a:endParaRPr>
          </a:p>
          <a:p>
            <a:pPr>
              <a:spcBef>
                <a:spcPts val="25"/>
              </a:spcBef>
            </a:pPr>
            <a:endParaRPr sz="1687">
              <a:latin typeface="Helvetica Neue"/>
              <a:cs typeface="Helvetica Neue"/>
            </a:endParaRPr>
          </a:p>
          <a:p>
            <a:pPr marL="8929"/>
            <a:r>
              <a:rPr sz="1687" spc="-46" dirty="0">
                <a:latin typeface="Helvetica Neue"/>
                <a:cs typeface="Helvetica Neue"/>
              </a:rPr>
              <a:t>GPT-3 </a:t>
            </a:r>
            <a:r>
              <a:rPr sz="1687" dirty="0">
                <a:latin typeface="Helvetica Neue"/>
                <a:cs typeface="Helvetica Neue"/>
              </a:rPr>
              <a:t>(175 billion</a:t>
            </a:r>
            <a:r>
              <a:rPr sz="1687" spc="42" dirty="0">
                <a:latin typeface="Helvetica Neue"/>
                <a:cs typeface="Helvetica Neue"/>
              </a:rPr>
              <a:t> </a:t>
            </a:r>
            <a:r>
              <a:rPr sz="1687" dirty="0">
                <a:latin typeface="Helvetica Neue"/>
                <a:cs typeface="Helvetica Neue"/>
              </a:rPr>
              <a:t>parameters)</a:t>
            </a:r>
            <a:endParaRPr sz="1687">
              <a:latin typeface="Helvetica Neue"/>
              <a:cs typeface="Helvetica Neue"/>
            </a:endParaRPr>
          </a:p>
          <a:p>
            <a:pPr marL="8929" marR="361193">
              <a:lnSpc>
                <a:spcPct val="100899"/>
              </a:lnSpc>
              <a:spcBef>
                <a:spcPts val="14"/>
              </a:spcBef>
            </a:pPr>
            <a:r>
              <a:rPr sz="1336" spc="-7" dirty="0">
                <a:latin typeface="Helvetica Neue"/>
                <a:cs typeface="Helvetica Neue"/>
              </a:rPr>
              <a:t>Brown, </a:t>
            </a:r>
            <a:r>
              <a:rPr sz="1336" spc="-77" dirty="0">
                <a:latin typeface="Helvetica Neue"/>
                <a:cs typeface="Helvetica Neue"/>
              </a:rPr>
              <a:t>T. </a:t>
            </a:r>
            <a:r>
              <a:rPr sz="1336" dirty="0">
                <a:latin typeface="Helvetica Neue"/>
                <a:cs typeface="Helvetica Neue"/>
              </a:rPr>
              <a:t>B., Mann, B., </a:t>
            </a:r>
            <a:r>
              <a:rPr sz="1336" spc="-21" dirty="0">
                <a:latin typeface="Helvetica Neue"/>
                <a:cs typeface="Helvetica Neue"/>
              </a:rPr>
              <a:t>Ryder, </a:t>
            </a:r>
            <a:r>
              <a:rPr sz="1336" dirty="0">
                <a:latin typeface="Helvetica Neue"/>
                <a:cs typeface="Helvetica Neue"/>
              </a:rPr>
              <a:t>N., Subbiah, M., Kaplan, J., Dhariwal, </a:t>
            </a:r>
            <a:r>
              <a:rPr sz="1336" spc="-80" dirty="0">
                <a:latin typeface="Helvetica Neue"/>
                <a:cs typeface="Helvetica Neue"/>
              </a:rPr>
              <a:t>P., </a:t>
            </a:r>
            <a:r>
              <a:rPr sz="1336" dirty="0">
                <a:latin typeface="Helvetica Neue"/>
                <a:cs typeface="Helvetica Neue"/>
              </a:rPr>
              <a:t>... &amp; Amodei, D. (2020). Language  models </a:t>
            </a:r>
            <a:r>
              <a:rPr sz="1336" spc="-11" dirty="0">
                <a:latin typeface="Helvetica Neue"/>
                <a:cs typeface="Helvetica Neue"/>
              </a:rPr>
              <a:t>are </a:t>
            </a:r>
            <a:r>
              <a:rPr sz="1336" dirty="0">
                <a:latin typeface="Helvetica Neue"/>
                <a:cs typeface="Helvetica Neue"/>
              </a:rPr>
              <a:t>few-shot learners. arXiv </a:t>
            </a:r>
            <a:r>
              <a:rPr sz="1336" spc="-4" dirty="0">
                <a:latin typeface="Helvetica Neue"/>
                <a:cs typeface="Helvetica Neue"/>
              </a:rPr>
              <a:t>preprint </a:t>
            </a:r>
            <a:r>
              <a:rPr sz="1336" dirty="0">
                <a:latin typeface="Helvetica Neue"/>
                <a:cs typeface="Helvetica Neue"/>
              </a:rPr>
              <a:t>arXiv:2005.14165.</a:t>
            </a:r>
            <a:r>
              <a:rPr sz="1336" spc="28" dirty="0">
                <a:latin typeface="Helvetica Neue"/>
                <a:cs typeface="Helvetica Neue"/>
              </a:rPr>
              <a:t> </a:t>
            </a:r>
            <a:r>
              <a:rPr sz="1336" u="sng" spc="-7" dirty="0">
                <a:uFill>
                  <a:solidFill>
                    <a:srgbClr val="000000"/>
                  </a:solidFill>
                </a:uFill>
                <a:latin typeface="Helvetica Neue"/>
                <a:cs typeface="Helvetica Neue"/>
              </a:rPr>
              <a:t>https://arxiv.org/abs/2005.14165</a:t>
            </a:r>
            <a:endParaRPr sz="1336">
              <a:latin typeface="Helvetica Neue"/>
              <a:cs typeface="Helvetica Neu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85D563-AC8D-46E6-B43E-B759B862658A}"/>
              </a:ext>
            </a:extLst>
          </p:cNvPr>
          <p:cNvSpPr>
            <a:spLocks noGrp="1"/>
          </p:cNvSpPr>
          <p:nvPr>
            <p:ph type="title"/>
          </p:nvPr>
        </p:nvSpPr>
        <p:spPr>
          <a:xfrm>
            <a:off x="395536" y="226948"/>
            <a:ext cx="8229600" cy="503238"/>
          </a:xfrm>
        </p:spPr>
        <p:txBody>
          <a:bodyPr/>
          <a:lstStyle/>
          <a:p>
            <a:r>
              <a:rPr lang="en-US" altLang="zh-TW" dirty="0"/>
              <a:t>Generative Pre-Training (GPT) </a:t>
            </a:r>
            <a:endParaRPr lang="zh-TW" altLang="en-US" dirty="0"/>
          </a:p>
        </p:txBody>
      </p:sp>
      <p:sp>
        <p:nvSpPr>
          <p:cNvPr id="5" name="矩形 4">
            <a:extLst>
              <a:ext uri="{FF2B5EF4-FFF2-40B4-BE49-F238E27FC236}">
                <a16:creationId xmlns:a16="http://schemas.microsoft.com/office/drawing/2014/main" id="{D890992B-0A6B-4C42-9E1D-A79314212B9A}"/>
              </a:ext>
            </a:extLst>
          </p:cNvPr>
          <p:cNvSpPr/>
          <p:nvPr/>
        </p:nvSpPr>
        <p:spPr>
          <a:xfrm>
            <a:off x="1111038" y="6616474"/>
            <a:ext cx="7348644" cy="253916"/>
          </a:xfrm>
          <a:prstGeom prst="rect">
            <a:avLst/>
          </a:prstGeom>
        </p:spPr>
        <p:txBody>
          <a:bodyPr wrap="square">
            <a:spAutoFit/>
          </a:bodyPr>
          <a:lstStyle/>
          <a:p>
            <a:r>
              <a:rPr lang="en-US" altLang="zh-TW" sz="1050" dirty="0">
                <a:solidFill>
                  <a:schemeClr val="bg1"/>
                </a:solidFill>
                <a:hlinkClick r:id="rId3">
                  <a:extLst>
                    <a:ext uri="{A12FA001-AC4F-418D-AE19-62706E023703}">
                      <ahyp:hlinkClr xmlns:ahyp="http://schemas.microsoft.com/office/drawing/2018/hyperlinkcolor" val="tx"/>
                    </a:ext>
                  </a:extLst>
                </a:hlinkClick>
              </a:rPr>
              <a:t>https://d4mucfpksywv.cloudfront.net/better-language-models/language_models_are_unsupervised_multitask_learners.pdf</a:t>
            </a:r>
            <a:endParaRPr lang="zh-TW" altLang="en-US" sz="1050" dirty="0">
              <a:solidFill>
                <a:schemeClr val="bg1"/>
              </a:solidFill>
            </a:endParaRPr>
          </a:p>
        </p:txBody>
      </p:sp>
      <p:pic>
        <p:nvPicPr>
          <p:cNvPr id="1026" name="Picture 2" descr="ãelmo  pngãçåçæå°çµæ">
            <a:extLst>
              <a:ext uri="{FF2B5EF4-FFF2-40B4-BE49-F238E27FC236}">
                <a16:creationId xmlns:a16="http://schemas.microsoft.com/office/drawing/2014/main" id="{5DB63DA3-FAE6-4CA0-9FF5-5F96D3F82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90" y="5669751"/>
            <a:ext cx="212693" cy="3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ãBERT pngãçåçæå°çµæ">
            <a:extLst>
              <a:ext uri="{FF2B5EF4-FFF2-40B4-BE49-F238E27FC236}">
                <a16:creationId xmlns:a16="http://schemas.microsoft.com/office/drawing/2014/main" id="{700F0D82-0AD1-448A-89D1-605B1716D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64" y="5044802"/>
            <a:ext cx="735533" cy="122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ç¸éåç">
            <a:extLst>
              <a:ext uri="{FF2B5EF4-FFF2-40B4-BE49-F238E27FC236}">
                <a16:creationId xmlns:a16="http://schemas.microsoft.com/office/drawing/2014/main" id="{A3A2D684-8C9C-4C5A-94F3-57A2226EE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7354" y="972852"/>
            <a:ext cx="6004804" cy="5551200"/>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D84C7A54-5245-424D-BDD2-BCB6471F9000}"/>
              </a:ext>
            </a:extLst>
          </p:cNvPr>
          <p:cNvSpPr txBox="1"/>
          <p:nvPr/>
        </p:nvSpPr>
        <p:spPr>
          <a:xfrm>
            <a:off x="0" y="4703818"/>
            <a:ext cx="972273" cy="830997"/>
          </a:xfrm>
          <a:prstGeom prst="rect">
            <a:avLst/>
          </a:prstGeom>
          <a:noFill/>
        </p:spPr>
        <p:txBody>
          <a:bodyPr wrap="square" rtlCol="0">
            <a:spAutoFit/>
          </a:bodyPr>
          <a:lstStyle/>
          <a:p>
            <a:pPr algn="ctr"/>
            <a:r>
              <a:rPr lang="en-US" altLang="zh-TW" sz="2400" dirty="0"/>
              <a:t>ELMO (94M)</a:t>
            </a:r>
            <a:endParaRPr lang="zh-TW" altLang="en-US" sz="2400" dirty="0"/>
          </a:p>
        </p:txBody>
      </p:sp>
      <p:sp>
        <p:nvSpPr>
          <p:cNvPr id="13" name="文字方塊 12">
            <a:extLst>
              <a:ext uri="{FF2B5EF4-FFF2-40B4-BE49-F238E27FC236}">
                <a16:creationId xmlns:a16="http://schemas.microsoft.com/office/drawing/2014/main" id="{74E1B12C-577F-4DFC-A2AF-6ACCBC547E38}"/>
              </a:ext>
            </a:extLst>
          </p:cNvPr>
          <p:cNvSpPr txBox="1"/>
          <p:nvPr/>
        </p:nvSpPr>
        <p:spPr>
          <a:xfrm>
            <a:off x="798646" y="4152630"/>
            <a:ext cx="1114787" cy="830997"/>
          </a:xfrm>
          <a:prstGeom prst="rect">
            <a:avLst/>
          </a:prstGeom>
          <a:noFill/>
        </p:spPr>
        <p:txBody>
          <a:bodyPr wrap="square" rtlCol="0">
            <a:spAutoFit/>
          </a:bodyPr>
          <a:lstStyle/>
          <a:p>
            <a:pPr algn="ctr"/>
            <a:r>
              <a:rPr lang="en-US" altLang="zh-TW" sz="2400" dirty="0"/>
              <a:t>BERT (340M)</a:t>
            </a:r>
            <a:endParaRPr lang="zh-TW" altLang="en-US" sz="2400" dirty="0"/>
          </a:p>
        </p:txBody>
      </p:sp>
      <p:sp>
        <p:nvSpPr>
          <p:cNvPr id="14" name="文字方塊 13">
            <a:extLst>
              <a:ext uri="{FF2B5EF4-FFF2-40B4-BE49-F238E27FC236}">
                <a16:creationId xmlns:a16="http://schemas.microsoft.com/office/drawing/2014/main" id="{78AF16B2-B69F-4C7F-93D7-3967A83E4EAD}"/>
              </a:ext>
            </a:extLst>
          </p:cNvPr>
          <p:cNvSpPr txBox="1"/>
          <p:nvPr/>
        </p:nvSpPr>
        <p:spPr>
          <a:xfrm>
            <a:off x="6999896" y="5645883"/>
            <a:ext cx="1315642" cy="830997"/>
          </a:xfrm>
          <a:prstGeom prst="rect">
            <a:avLst/>
          </a:prstGeom>
          <a:noFill/>
        </p:spPr>
        <p:txBody>
          <a:bodyPr wrap="square" rtlCol="0">
            <a:spAutoFit/>
          </a:bodyPr>
          <a:lstStyle/>
          <a:p>
            <a:pPr algn="ctr"/>
            <a:r>
              <a:rPr lang="en-US" altLang="zh-TW" sz="2400" dirty="0"/>
              <a:t>GPT-2 (1.5B)</a:t>
            </a:r>
            <a:endParaRPr lang="zh-TW" altLang="en-US" sz="2400" dirty="0"/>
          </a:p>
        </p:txBody>
      </p:sp>
      <p:pic>
        <p:nvPicPr>
          <p:cNvPr id="16" name="圖片 15">
            <a:extLst>
              <a:ext uri="{FF2B5EF4-FFF2-40B4-BE49-F238E27FC236}">
                <a16:creationId xmlns:a16="http://schemas.microsoft.com/office/drawing/2014/main" id="{6D74AA3A-19F0-432E-B0DC-99DF1AC4765C}"/>
              </a:ext>
            </a:extLst>
          </p:cNvPr>
          <p:cNvPicPr>
            <a:picLocks noChangeAspect="1"/>
          </p:cNvPicPr>
          <p:nvPr/>
        </p:nvPicPr>
        <p:blipFill>
          <a:blip r:embed="rId7"/>
          <a:stretch>
            <a:fillRect/>
          </a:stretch>
        </p:blipFill>
        <p:spPr>
          <a:xfrm>
            <a:off x="614525" y="1259880"/>
            <a:ext cx="2132541" cy="2835615"/>
          </a:xfrm>
          <a:prstGeom prst="rect">
            <a:avLst/>
          </a:prstGeom>
        </p:spPr>
      </p:pic>
      <p:sp>
        <p:nvSpPr>
          <p:cNvPr id="17" name="矩形 16">
            <a:extLst>
              <a:ext uri="{FF2B5EF4-FFF2-40B4-BE49-F238E27FC236}">
                <a16:creationId xmlns:a16="http://schemas.microsoft.com/office/drawing/2014/main" id="{D2583843-6A6A-4633-8A6F-81263F6EEBF3}"/>
              </a:ext>
            </a:extLst>
          </p:cNvPr>
          <p:cNvSpPr/>
          <p:nvPr/>
        </p:nvSpPr>
        <p:spPr>
          <a:xfrm>
            <a:off x="1702280" y="1293161"/>
            <a:ext cx="1044786" cy="285946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D2EA1872-CBB2-4857-A1D6-30139B8E7350}"/>
              </a:ext>
            </a:extLst>
          </p:cNvPr>
          <p:cNvSpPr txBox="1"/>
          <p:nvPr/>
        </p:nvSpPr>
        <p:spPr>
          <a:xfrm>
            <a:off x="2761191" y="1348571"/>
            <a:ext cx="2346281" cy="954107"/>
          </a:xfrm>
          <a:prstGeom prst="rect">
            <a:avLst/>
          </a:prstGeom>
          <a:noFill/>
        </p:spPr>
        <p:txBody>
          <a:bodyPr wrap="square" rtlCol="0">
            <a:spAutoFit/>
          </a:bodyPr>
          <a:lstStyle/>
          <a:p>
            <a:r>
              <a:rPr lang="en-US" altLang="zh-TW" sz="2800" dirty="0">
                <a:solidFill>
                  <a:srgbClr val="0070C0"/>
                </a:solidFill>
              </a:rPr>
              <a:t>Transformer Decoder</a:t>
            </a:r>
            <a:endParaRPr lang="zh-TW" altLang="en-US" sz="2800" dirty="0">
              <a:solidFill>
                <a:srgbClr val="0070C0"/>
              </a:solidFill>
            </a:endParaRPr>
          </a:p>
        </p:txBody>
      </p:sp>
      <p:cxnSp>
        <p:nvCxnSpPr>
          <p:cNvPr id="9" name="直線單箭頭接點 8">
            <a:extLst>
              <a:ext uri="{FF2B5EF4-FFF2-40B4-BE49-F238E27FC236}">
                <a16:creationId xmlns:a16="http://schemas.microsoft.com/office/drawing/2014/main" id="{30A6B155-38A8-4A19-9268-A346A4389521}"/>
              </a:ext>
            </a:extLst>
          </p:cNvPr>
          <p:cNvCxnSpPr/>
          <p:nvPr/>
        </p:nvCxnSpPr>
        <p:spPr>
          <a:xfrm flipH="1" flipV="1">
            <a:off x="2761191" y="2302678"/>
            <a:ext cx="2024169" cy="70468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E577B99D-3F31-D048-86C5-FE598858CD63}"/>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74</a:t>
            </a:fld>
            <a:endParaRPr lang="de-DE"/>
          </a:p>
        </p:txBody>
      </p:sp>
    </p:spTree>
    <p:extLst>
      <p:ext uri="{BB962C8B-B14F-4D97-AF65-F5344CB8AC3E}">
        <p14:creationId xmlns:p14="http://schemas.microsoft.com/office/powerpoint/2010/main" val="3854474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064A8-1611-A84C-AA03-722AC6CEE274}"/>
              </a:ext>
            </a:extLst>
          </p:cNvPr>
          <p:cNvSpPr/>
          <p:nvPr/>
        </p:nvSpPr>
        <p:spPr>
          <a:xfrm>
            <a:off x="271081" y="6283364"/>
            <a:ext cx="3848197" cy="37994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2" name="Rectangle 1">
            <a:extLst>
              <a:ext uri="{FF2B5EF4-FFF2-40B4-BE49-F238E27FC236}">
                <a16:creationId xmlns:a16="http://schemas.microsoft.com/office/drawing/2014/main" id="{F90674BD-70EE-E744-8031-EF8AE0FC038A}"/>
              </a:ext>
            </a:extLst>
          </p:cNvPr>
          <p:cNvSpPr/>
          <p:nvPr/>
        </p:nvSpPr>
        <p:spPr>
          <a:xfrm>
            <a:off x="2951590" y="782852"/>
            <a:ext cx="1131899" cy="5063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 name="矩形 3">
            <a:extLst>
              <a:ext uri="{FF2B5EF4-FFF2-40B4-BE49-F238E27FC236}">
                <a16:creationId xmlns:a16="http://schemas.microsoft.com/office/drawing/2014/main" id="{26A31A16-A898-499B-9CC1-6998F3F79768}"/>
              </a:ext>
            </a:extLst>
          </p:cNvPr>
          <p:cNvSpPr/>
          <p:nvPr/>
        </p:nvSpPr>
        <p:spPr>
          <a:xfrm>
            <a:off x="271081" y="188640"/>
            <a:ext cx="5330305" cy="584775"/>
          </a:xfrm>
          <a:prstGeom prst="rect">
            <a:avLst/>
          </a:prstGeom>
        </p:spPr>
        <p:txBody>
          <a:bodyPr wrap="none">
            <a:spAutoFit/>
          </a:bodyPr>
          <a:lstStyle/>
          <a:p>
            <a:r>
              <a:rPr lang="en-US" altLang="zh-TW" sz="3200" dirty="0"/>
              <a:t>Generative Pre-Training (GPT) </a:t>
            </a:r>
            <a:endParaRPr lang="zh-TW" altLang="en-US" sz="3200" dirty="0"/>
          </a:p>
        </p:txBody>
      </p:sp>
      <p:sp>
        <p:nvSpPr>
          <p:cNvPr id="6" name="矩形 5">
            <a:extLst>
              <a:ext uri="{FF2B5EF4-FFF2-40B4-BE49-F238E27FC236}">
                <a16:creationId xmlns:a16="http://schemas.microsoft.com/office/drawing/2014/main" id="{6EB405E0-22FE-4D5C-8F7A-F00A113D60B1}"/>
              </a:ext>
            </a:extLst>
          </p:cNvPr>
          <p:cNvSpPr/>
          <p:nvPr/>
        </p:nvSpPr>
        <p:spPr>
          <a:xfrm>
            <a:off x="1025638" y="54328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5E3F10FE-B850-4D09-AEEE-CE788FDB9ACE}"/>
              </a:ext>
            </a:extLst>
          </p:cNvPr>
          <p:cNvCxnSpPr/>
          <p:nvPr/>
        </p:nvCxnSpPr>
        <p:spPr>
          <a:xfrm flipV="1">
            <a:off x="1274389"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4DEA024-42A4-4196-AE06-28C922BBB26A}"/>
              </a:ext>
            </a:extLst>
          </p:cNvPr>
          <p:cNvSpPr/>
          <p:nvPr/>
        </p:nvSpPr>
        <p:spPr>
          <a:xfrm>
            <a:off x="3301429" y="54328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7FD1A0A0-682A-4725-88C3-D96BFC1185AB}"/>
              </a:ext>
            </a:extLst>
          </p:cNvPr>
          <p:cNvCxnSpPr/>
          <p:nvPr/>
        </p:nvCxnSpPr>
        <p:spPr>
          <a:xfrm flipV="1">
            <a:off x="3532711"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C1E49B2-1FA9-4422-8940-D7F69A05D6A6}"/>
              </a:ext>
            </a:extLst>
          </p:cNvPr>
          <p:cNvCxnSpPr/>
          <p:nvPr/>
        </p:nvCxnSpPr>
        <p:spPr>
          <a:xfrm flipV="1">
            <a:off x="5778774" y="60858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A5F20741-482F-447C-9686-1C6C37AC72AB}"/>
              </a:ext>
            </a:extLst>
          </p:cNvPr>
          <p:cNvSpPr/>
          <p:nvPr/>
        </p:nvSpPr>
        <p:spPr>
          <a:xfrm>
            <a:off x="5533754" y="54476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D645583C-2FC7-48E7-9DD8-7325E4608E84}"/>
              </a:ext>
            </a:extLst>
          </p:cNvPr>
          <p:cNvCxnSpPr/>
          <p:nvPr/>
        </p:nvCxnSpPr>
        <p:spPr>
          <a:xfrm flipV="1">
            <a:off x="8028910" y="61026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93D89DC-66A0-4154-82EF-D892E61F18A7}"/>
              </a:ext>
            </a:extLst>
          </p:cNvPr>
          <p:cNvSpPr/>
          <p:nvPr/>
        </p:nvSpPr>
        <p:spPr>
          <a:xfrm>
            <a:off x="7785218" y="54644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grpSp>
        <p:nvGrpSpPr>
          <p:cNvPr id="25" name="群組 24">
            <a:extLst>
              <a:ext uri="{FF2B5EF4-FFF2-40B4-BE49-F238E27FC236}">
                <a16:creationId xmlns:a16="http://schemas.microsoft.com/office/drawing/2014/main" id="{D84AC98D-203D-4265-88ED-A347B1D32096}"/>
              </a:ext>
            </a:extLst>
          </p:cNvPr>
          <p:cNvGrpSpPr/>
          <p:nvPr/>
        </p:nvGrpSpPr>
        <p:grpSpPr>
          <a:xfrm>
            <a:off x="361279" y="4354663"/>
            <a:ext cx="1839368" cy="1052823"/>
            <a:chOff x="401919" y="3795863"/>
            <a:chExt cx="1839368" cy="1052823"/>
          </a:xfrm>
        </p:grpSpPr>
        <p:sp>
          <p:nvSpPr>
            <p:cNvPr id="26" name="矩形 25">
              <a:extLst>
                <a:ext uri="{FF2B5EF4-FFF2-40B4-BE49-F238E27FC236}">
                  <a16:creationId xmlns:a16="http://schemas.microsoft.com/office/drawing/2014/main" id="{4DA84A4B-6DB6-4A8B-97BA-B4D887F31C13}"/>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7A46505-8975-403D-98D5-BDF8D6036DA0}"/>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28" name="矩形 27">
              <a:extLst>
                <a:ext uri="{FF2B5EF4-FFF2-40B4-BE49-F238E27FC236}">
                  <a16:creationId xmlns:a16="http://schemas.microsoft.com/office/drawing/2014/main" id="{B66F68E9-DCB7-46F0-84FA-927DF4D1162F}"/>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ECF205A-6623-4CE7-A22C-E1A4186471D2}"/>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0" name="矩形 29">
              <a:extLst>
                <a:ext uri="{FF2B5EF4-FFF2-40B4-BE49-F238E27FC236}">
                  <a16:creationId xmlns:a16="http://schemas.microsoft.com/office/drawing/2014/main" id="{F1188DAD-73BD-469D-8562-E00C04907F63}"/>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CFBA804-8548-4A01-A13F-C13442933203}"/>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19CD26CE-99F9-4C8C-9FAC-0040803C428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92D7C2E-540C-4D7A-A80B-ADB27C34341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A7A887C0-A9BD-4DC6-B396-AABCED013DD3}"/>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5DAC6E02-78BB-4D60-9FC7-5848CDF43EC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B717C7CB-DB58-4888-ABE1-F1B50C6E6F30}"/>
              </a:ext>
            </a:extLst>
          </p:cNvPr>
          <p:cNvGrpSpPr/>
          <p:nvPr/>
        </p:nvGrpSpPr>
        <p:grpSpPr>
          <a:xfrm>
            <a:off x="2637491" y="4337733"/>
            <a:ext cx="1839368" cy="1052823"/>
            <a:chOff x="401919" y="3795863"/>
            <a:chExt cx="1839368" cy="1052823"/>
          </a:xfrm>
        </p:grpSpPr>
        <p:sp>
          <p:nvSpPr>
            <p:cNvPr id="37" name="矩形 36">
              <a:extLst>
                <a:ext uri="{FF2B5EF4-FFF2-40B4-BE49-F238E27FC236}">
                  <a16:creationId xmlns:a16="http://schemas.microsoft.com/office/drawing/2014/main" id="{C6C5267E-DD74-4D8A-8891-63D85EC456C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9A890C5E-E339-4586-BA36-E941258F412E}"/>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BA456918-B481-46BC-8F76-DA9F028D4A62}"/>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D640DE83-8F20-4464-8C55-8F7DB9FDDAF7}"/>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C19D1787-830A-46FE-A8CB-F8089F21D841}"/>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6994F1DA-985D-4EAC-93A6-A3C3243AADD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C8DBBF1C-B460-47C1-B8C3-82ED84BDDB15}"/>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8FC101E-C4FD-4BC6-BB56-68D71A1780B8}"/>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8806F9B8-F686-4761-8588-81A4A80B4125}"/>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3EDC8B82-D87B-4D67-A799-53E8D1DE181B}"/>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DC381A95-9E50-437E-B23C-AB4F01551703}"/>
              </a:ext>
            </a:extLst>
          </p:cNvPr>
          <p:cNvGrpSpPr/>
          <p:nvPr/>
        </p:nvGrpSpPr>
        <p:grpSpPr>
          <a:xfrm>
            <a:off x="4881607" y="4348327"/>
            <a:ext cx="1839368" cy="1052823"/>
            <a:chOff x="401919" y="3795863"/>
            <a:chExt cx="1839368" cy="1052823"/>
          </a:xfrm>
        </p:grpSpPr>
        <p:sp>
          <p:nvSpPr>
            <p:cNvPr id="48" name="矩形 47">
              <a:extLst>
                <a:ext uri="{FF2B5EF4-FFF2-40B4-BE49-F238E27FC236}">
                  <a16:creationId xmlns:a16="http://schemas.microsoft.com/office/drawing/2014/main" id="{E11F596E-C52B-4DA4-9353-61C0A0D0A0BB}"/>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80D652C5-D53B-4B63-BE0A-4A598F382BC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50" name="矩形 49">
              <a:extLst>
                <a:ext uri="{FF2B5EF4-FFF2-40B4-BE49-F238E27FC236}">
                  <a16:creationId xmlns:a16="http://schemas.microsoft.com/office/drawing/2014/main" id="{1AE8F932-E0F7-4CFB-9B50-FB87D33653E5}"/>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3E4EF8AE-0FB1-4718-AC5F-3420BFC88CB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52" name="矩形 51">
              <a:extLst>
                <a:ext uri="{FF2B5EF4-FFF2-40B4-BE49-F238E27FC236}">
                  <a16:creationId xmlns:a16="http://schemas.microsoft.com/office/drawing/2014/main" id="{30FF17E5-4617-4901-A544-245293C6603F}"/>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AE01DED9-C9A3-47E9-898B-424E112E816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54" name="直線單箭頭接點 53">
              <a:extLst>
                <a:ext uri="{FF2B5EF4-FFF2-40B4-BE49-F238E27FC236}">
                  <a16:creationId xmlns:a16="http://schemas.microsoft.com/office/drawing/2014/main" id="{6F2ED776-9AE6-42D6-8FCC-A1AC4DD71CE6}"/>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79C6C856-455F-4F0A-A9E5-790FECE776D9}"/>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C0B20149-C589-4276-866A-2773C7C2760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DFB12D2B-1C62-4BBC-9952-5A6A594FF9F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D4CFCFC7-0CD9-41BA-A11C-5BF712B51973}"/>
              </a:ext>
            </a:extLst>
          </p:cNvPr>
          <p:cNvGrpSpPr/>
          <p:nvPr/>
        </p:nvGrpSpPr>
        <p:grpSpPr>
          <a:xfrm>
            <a:off x="7134311" y="4361915"/>
            <a:ext cx="1839368" cy="1052823"/>
            <a:chOff x="401919" y="3795863"/>
            <a:chExt cx="1839368" cy="1052823"/>
          </a:xfrm>
        </p:grpSpPr>
        <p:sp>
          <p:nvSpPr>
            <p:cNvPr id="59" name="矩形 58">
              <a:extLst>
                <a:ext uri="{FF2B5EF4-FFF2-40B4-BE49-F238E27FC236}">
                  <a16:creationId xmlns:a16="http://schemas.microsoft.com/office/drawing/2014/main" id="{9EF5EAB0-6CB9-47BB-99B6-17626DEC6EC2}"/>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7BCEC94A-D5BE-4477-9C26-2E3E51C00DF8}"/>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61" name="矩形 60">
              <a:extLst>
                <a:ext uri="{FF2B5EF4-FFF2-40B4-BE49-F238E27FC236}">
                  <a16:creationId xmlns:a16="http://schemas.microsoft.com/office/drawing/2014/main" id="{E6091EE4-982B-4F74-8E10-BCFA494B82BE}"/>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C03E37E6-37B2-4E0D-BF08-66A0C61A96E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63" name="矩形 62">
              <a:extLst>
                <a:ext uri="{FF2B5EF4-FFF2-40B4-BE49-F238E27FC236}">
                  <a16:creationId xmlns:a16="http://schemas.microsoft.com/office/drawing/2014/main" id="{2D170548-2CD5-45CB-B6BD-AE6E81103EF2}"/>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2111BCC2-5F93-4201-8F2E-FED7369CC5A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65" name="直線單箭頭接點 64">
              <a:extLst>
                <a:ext uri="{FF2B5EF4-FFF2-40B4-BE49-F238E27FC236}">
                  <a16:creationId xmlns:a16="http://schemas.microsoft.com/office/drawing/2014/main" id="{E2738B4D-38A5-4497-849B-C9B578BAC7EB}"/>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7E2030D0-3678-44A1-B94E-6DE06FE6E04C}"/>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59DDC837-51BC-4548-8B0A-AF6A21068BBB}"/>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6B99B11-36FA-4F37-8929-E2969C252361}"/>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A86D5005-BB7F-4DE5-9809-974B4E34391A}"/>
                  </a:ext>
                </a:extLst>
              </p:cNvPr>
              <p:cNvSpPr txBox="1"/>
              <p:nvPr/>
            </p:nvSpPr>
            <p:spPr>
              <a:xfrm>
                <a:off x="7686200" y="55197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A86D5005-BB7F-4DE5-9809-974B4E34391A}"/>
                  </a:ext>
                </a:extLst>
              </p:cNvPr>
              <p:cNvSpPr txBox="1">
                <a:spLocks noRot="1" noChangeAspect="1" noMove="1" noResize="1" noEditPoints="1" noAdjustHandles="1" noChangeArrowheads="1" noChangeShapeType="1" noTextEdit="1"/>
              </p:cNvSpPr>
              <p:nvPr/>
            </p:nvSpPr>
            <p:spPr>
              <a:xfrm>
                <a:off x="7686200" y="5519770"/>
                <a:ext cx="715161" cy="461665"/>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85C8D80B-8F3B-42FC-8047-9321B75D3FBA}"/>
                  </a:ext>
                </a:extLst>
              </p:cNvPr>
              <p:cNvSpPr txBox="1"/>
              <p:nvPr/>
            </p:nvSpPr>
            <p:spPr>
              <a:xfrm>
                <a:off x="5438526" y="55086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85C8D80B-8F3B-42FC-8047-9321B75D3FBA}"/>
                  </a:ext>
                </a:extLst>
              </p:cNvPr>
              <p:cNvSpPr txBox="1">
                <a:spLocks noRot="1" noChangeAspect="1" noMove="1" noResize="1" noEditPoints="1" noAdjustHandles="1" noChangeArrowheads="1" noChangeShapeType="1" noTextEdit="1"/>
              </p:cNvSpPr>
              <p:nvPr/>
            </p:nvSpPr>
            <p:spPr>
              <a:xfrm>
                <a:off x="5438526" y="5508697"/>
                <a:ext cx="715161" cy="461665"/>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3140B58-6394-4071-864C-3474E566623A}"/>
                  </a:ext>
                </a:extLst>
              </p:cNvPr>
              <p:cNvSpPr txBox="1"/>
              <p:nvPr/>
            </p:nvSpPr>
            <p:spPr>
              <a:xfrm>
                <a:off x="3226271" y="55086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73140B58-6394-4071-864C-3474E566623A}"/>
                  </a:ext>
                </a:extLst>
              </p:cNvPr>
              <p:cNvSpPr txBox="1">
                <a:spLocks noRot="1" noChangeAspect="1" noMove="1" noResize="1" noEditPoints="1" noAdjustHandles="1" noChangeArrowheads="1" noChangeShapeType="1" noTextEdit="1"/>
              </p:cNvSpPr>
              <p:nvPr/>
            </p:nvSpPr>
            <p:spPr>
              <a:xfrm>
                <a:off x="3226271" y="5508697"/>
                <a:ext cx="715161" cy="461665"/>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418D7BC8-7A47-4243-84ED-CF8ED73781AE}"/>
                  </a:ext>
                </a:extLst>
              </p:cNvPr>
              <p:cNvSpPr txBox="1"/>
              <p:nvPr/>
            </p:nvSpPr>
            <p:spPr>
              <a:xfrm>
                <a:off x="933163" y="55012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418D7BC8-7A47-4243-84ED-CF8ED73781AE}"/>
                  </a:ext>
                </a:extLst>
              </p:cNvPr>
              <p:cNvSpPr txBox="1">
                <a:spLocks noRot="1" noChangeAspect="1" noMove="1" noResize="1" noEditPoints="1" noAdjustHandles="1" noChangeArrowheads="1" noChangeShapeType="1" noTextEdit="1"/>
              </p:cNvSpPr>
              <p:nvPr/>
            </p:nvSpPr>
            <p:spPr>
              <a:xfrm>
                <a:off x="933163" y="5501231"/>
                <a:ext cx="715161" cy="461665"/>
              </a:xfrm>
              <a:prstGeom prst="rect">
                <a:avLst/>
              </a:prstGeom>
              <a:blipFill>
                <a:blip r:embed="rId22"/>
                <a:stretch>
                  <a:fillRect/>
                </a:stretch>
              </a:blipFill>
            </p:spPr>
            <p:txBody>
              <a:bodyPr/>
              <a:lstStyle/>
              <a:p>
                <a:r>
                  <a:rPr lang="zh-TW" altLang="en-US">
                    <a:noFill/>
                  </a:rPr>
                  <a:t> </a:t>
                </a:r>
              </a:p>
            </p:txBody>
          </p:sp>
        </mc:Fallback>
      </mc:AlternateContent>
      <p:sp>
        <p:nvSpPr>
          <p:cNvPr id="73" name="矩形 72">
            <a:extLst>
              <a:ext uri="{FF2B5EF4-FFF2-40B4-BE49-F238E27FC236}">
                <a16:creationId xmlns:a16="http://schemas.microsoft.com/office/drawing/2014/main" id="{7E414FF9-88A7-4DE1-B975-00A89C2880E7}"/>
              </a:ext>
            </a:extLst>
          </p:cNvPr>
          <p:cNvSpPr/>
          <p:nvPr/>
        </p:nvSpPr>
        <p:spPr>
          <a:xfrm>
            <a:off x="2687731" y="4244523"/>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extLst>
              <a:ext uri="{FF2B5EF4-FFF2-40B4-BE49-F238E27FC236}">
                <a16:creationId xmlns:a16="http://schemas.microsoft.com/office/drawing/2014/main" id="{276D2515-A2B1-44BD-BEBF-37C502B0BFA0}"/>
              </a:ext>
            </a:extLst>
          </p:cNvPr>
          <p:cNvSpPr txBox="1"/>
          <p:nvPr/>
        </p:nvSpPr>
        <p:spPr>
          <a:xfrm>
            <a:off x="459990" y="6279703"/>
            <a:ext cx="1637030"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&lt;BOS&gt;</a:t>
            </a:r>
            <a:endParaRPr lang="zh-TW" altLang="en-US" sz="2400" dirty="0">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CDA9329-2674-4D25-A501-CD660DD461B5}"/>
              </a:ext>
            </a:extLst>
          </p:cNvPr>
          <p:cNvSpPr txBox="1"/>
          <p:nvPr/>
        </p:nvSpPr>
        <p:spPr>
          <a:xfrm>
            <a:off x="2710124" y="6279703"/>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76" name="直線單箭頭接點 75">
            <a:extLst>
              <a:ext uri="{FF2B5EF4-FFF2-40B4-BE49-F238E27FC236}">
                <a16:creationId xmlns:a16="http://schemas.microsoft.com/office/drawing/2014/main" id="{95CC5773-35CF-42A3-B121-4550C240DB85}"/>
              </a:ext>
            </a:extLst>
          </p:cNvPr>
          <p:cNvCxnSpPr>
            <a:cxnSpLocks/>
            <a:stCxn id="39" idx="0"/>
            <a:endCxn id="79" idx="4"/>
          </p:cNvCxnSpPr>
          <p:nvPr/>
        </p:nvCxnSpPr>
        <p:spPr>
          <a:xfrm flipH="1" flipV="1">
            <a:off x="3290540" y="3527697"/>
            <a:ext cx="234539"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1CA279FD-3FAE-4197-A576-BB0E645E0196}"/>
              </a:ext>
            </a:extLst>
          </p:cNvPr>
          <p:cNvCxnSpPr>
            <a:cxnSpLocks/>
            <a:stCxn id="41" idx="0"/>
            <a:endCxn id="78" idx="5"/>
          </p:cNvCxnSpPr>
          <p:nvPr/>
        </p:nvCxnSpPr>
        <p:spPr>
          <a:xfrm flipH="1" flipV="1">
            <a:off x="1056503" y="3492870"/>
            <a:ext cx="1906473" cy="8448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34821406-BDB5-4BEE-BC83-0FD030CA36EB}"/>
              </a:ext>
            </a:extLst>
          </p:cNvPr>
          <p:cNvSpPr/>
          <p:nvPr/>
        </p:nvSpPr>
        <p:spPr>
          <a:xfrm>
            <a:off x="902863" y="3339230"/>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9" name="橢圓 78">
            <a:extLst>
              <a:ext uri="{FF2B5EF4-FFF2-40B4-BE49-F238E27FC236}">
                <a16:creationId xmlns:a16="http://schemas.microsoft.com/office/drawing/2014/main" id="{02D99075-062C-4DB7-85F3-030E65C0F9F9}"/>
              </a:ext>
            </a:extLst>
          </p:cNvPr>
          <p:cNvSpPr/>
          <p:nvPr/>
        </p:nvSpPr>
        <p:spPr>
          <a:xfrm>
            <a:off x="3200540" y="3347697"/>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0" name="直線單箭頭接點 79">
            <a:extLst>
              <a:ext uri="{FF2B5EF4-FFF2-40B4-BE49-F238E27FC236}">
                <a16:creationId xmlns:a16="http://schemas.microsoft.com/office/drawing/2014/main" id="{95EE0D85-B670-4152-9322-14EEC50CC98A}"/>
              </a:ext>
            </a:extLst>
          </p:cNvPr>
          <p:cNvCxnSpPr>
            <a:cxnSpLocks/>
            <a:stCxn id="41" idx="0"/>
            <a:endCxn id="79" idx="4"/>
          </p:cNvCxnSpPr>
          <p:nvPr/>
        </p:nvCxnSpPr>
        <p:spPr>
          <a:xfrm flipV="1">
            <a:off x="2962976" y="3527697"/>
            <a:ext cx="327564"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04235E0A-CA15-4414-91C0-94B418B8E1D9}"/>
              </a:ext>
            </a:extLst>
          </p:cNvPr>
          <p:cNvCxnSpPr>
            <a:cxnSpLocks/>
            <a:stCxn id="28" idx="0"/>
            <a:endCxn id="78" idx="4"/>
          </p:cNvCxnSpPr>
          <p:nvPr/>
        </p:nvCxnSpPr>
        <p:spPr>
          <a:xfrm flipH="1" flipV="1">
            <a:off x="992863" y="3519230"/>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0DF60D7D-C6E7-4902-AC16-6BF6A6C3F7F8}"/>
                  </a:ext>
                </a:extLst>
              </p:cNvPr>
              <p:cNvSpPr txBox="1"/>
              <p:nvPr/>
            </p:nvSpPr>
            <p:spPr>
              <a:xfrm>
                <a:off x="826779" y="2920769"/>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2,1</m:t>
                          </m:r>
                        </m:sub>
                      </m:sSub>
                    </m:oMath>
                  </m:oMathPara>
                </a14:m>
                <a:endParaRPr lang="zh-TW" altLang="en-US" sz="2400" dirty="0"/>
              </a:p>
            </p:txBody>
          </p:sp>
        </mc:Choice>
        <mc:Fallback xmlns="">
          <p:sp>
            <p:nvSpPr>
              <p:cNvPr id="82" name="文字方塊 81">
                <a:extLst>
                  <a:ext uri="{FF2B5EF4-FFF2-40B4-BE49-F238E27FC236}">
                    <a16:creationId xmlns:a16="http://schemas.microsoft.com/office/drawing/2014/main" id="{0DF60D7D-C6E7-4902-AC16-6BF6A6C3F7F8}"/>
                  </a:ext>
                </a:extLst>
              </p:cNvPr>
              <p:cNvSpPr txBox="1">
                <a:spLocks noRot="1" noChangeAspect="1" noMove="1" noResize="1" noEditPoints="1" noAdjustHandles="1" noChangeArrowheads="1" noChangeShapeType="1" noTextEdit="1"/>
              </p:cNvSpPr>
              <p:nvPr/>
            </p:nvSpPr>
            <p:spPr>
              <a:xfrm>
                <a:off x="826779" y="2920769"/>
                <a:ext cx="572208" cy="385555"/>
              </a:xfrm>
              <a:prstGeom prst="rect">
                <a:avLst/>
              </a:prstGeom>
              <a:blipFill>
                <a:blip r:embed="rId23"/>
                <a:stretch>
                  <a:fillRect l="-7527" t="-14286"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35128F54-B348-4BC4-A847-23CBECE101BA}"/>
                  </a:ext>
                </a:extLst>
              </p:cNvPr>
              <p:cNvSpPr txBox="1"/>
              <p:nvPr/>
            </p:nvSpPr>
            <p:spPr>
              <a:xfrm>
                <a:off x="3099377" y="2920769"/>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2,2</m:t>
                          </m:r>
                        </m:sub>
                      </m:sSub>
                    </m:oMath>
                  </m:oMathPara>
                </a14:m>
                <a:endParaRPr lang="zh-TW" altLang="en-US" sz="2400" dirty="0"/>
              </a:p>
            </p:txBody>
          </p:sp>
        </mc:Choice>
        <mc:Fallback xmlns="">
          <p:sp>
            <p:nvSpPr>
              <p:cNvPr id="83" name="文字方塊 82">
                <a:extLst>
                  <a:ext uri="{FF2B5EF4-FFF2-40B4-BE49-F238E27FC236}">
                    <a16:creationId xmlns:a16="http://schemas.microsoft.com/office/drawing/2014/main" id="{35128F54-B348-4BC4-A847-23CBECE101BA}"/>
                  </a:ext>
                </a:extLst>
              </p:cNvPr>
              <p:cNvSpPr txBox="1">
                <a:spLocks noRot="1" noChangeAspect="1" noMove="1" noResize="1" noEditPoints="1" noAdjustHandles="1" noChangeArrowheads="1" noChangeShapeType="1" noTextEdit="1"/>
              </p:cNvSpPr>
              <p:nvPr/>
            </p:nvSpPr>
            <p:spPr>
              <a:xfrm>
                <a:off x="3099377" y="2920769"/>
                <a:ext cx="572208" cy="385555"/>
              </a:xfrm>
              <a:prstGeom prst="rect">
                <a:avLst/>
              </a:prstGeom>
              <a:blipFill>
                <a:blip r:embed="rId24"/>
                <a:stretch>
                  <a:fillRect l="-6383" t="-14286" r="-25532" b="-11111"/>
                </a:stretch>
              </a:blipFill>
            </p:spPr>
            <p:txBody>
              <a:bodyPr/>
              <a:lstStyle/>
              <a:p>
                <a:r>
                  <a:rPr lang="zh-TW" altLang="en-US">
                    <a:noFill/>
                  </a:rPr>
                  <a:t> </a:t>
                </a:r>
              </a:p>
            </p:txBody>
          </p:sp>
        </mc:Fallback>
      </mc:AlternateContent>
      <p:grpSp>
        <p:nvGrpSpPr>
          <p:cNvPr id="84" name="群組 83">
            <a:extLst>
              <a:ext uri="{FF2B5EF4-FFF2-40B4-BE49-F238E27FC236}">
                <a16:creationId xmlns:a16="http://schemas.microsoft.com/office/drawing/2014/main" id="{D101D0BB-250C-4CBE-B0A8-643E12DA88D1}"/>
              </a:ext>
            </a:extLst>
          </p:cNvPr>
          <p:cNvGrpSpPr/>
          <p:nvPr/>
        </p:nvGrpSpPr>
        <p:grpSpPr>
          <a:xfrm>
            <a:off x="3185920" y="2181881"/>
            <a:ext cx="715161" cy="605813"/>
            <a:chOff x="635402" y="1337615"/>
            <a:chExt cx="715161" cy="605813"/>
          </a:xfrm>
        </p:grpSpPr>
        <p:sp>
          <p:nvSpPr>
            <p:cNvPr id="85" name="矩形 84">
              <a:extLst>
                <a:ext uri="{FF2B5EF4-FFF2-40B4-BE49-F238E27FC236}">
                  <a16:creationId xmlns:a16="http://schemas.microsoft.com/office/drawing/2014/main" id="{B1DD406D-EDF5-4F56-9B78-CC77BD25D36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49423E49-A3F3-4665-9D95-F9DB6BB35698}"/>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117" name="文字方塊 116">
                  <a:extLst>
                    <a:ext uri="{FF2B5EF4-FFF2-40B4-BE49-F238E27FC236}">
                      <a16:creationId xmlns:a16="http://schemas.microsoft.com/office/drawing/2014/main" id="{07CEA81A-83E9-4CB4-8A43-D4602BF7C715}"/>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7"/>
                  <a:stretch>
                    <a:fillRect/>
                  </a:stretch>
                </a:blipFill>
              </p:spPr>
              <p:txBody>
                <a:bodyPr/>
                <a:lstStyle/>
                <a:p>
                  <a:r>
                    <a:rPr lang="zh-TW" altLang="en-US">
                      <a:noFill/>
                    </a:rPr>
                    <a:t> </a:t>
                  </a:r>
                </a:p>
              </p:txBody>
            </p:sp>
          </mc:Fallback>
        </mc:AlternateContent>
      </p:grpSp>
      <p:cxnSp>
        <p:nvCxnSpPr>
          <p:cNvPr id="87" name="直線單箭頭接點 86">
            <a:extLst>
              <a:ext uri="{FF2B5EF4-FFF2-40B4-BE49-F238E27FC236}">
                <a16:creationId xmlns:a16="http://schemas.microsoft.com/office/drawing/2014/main" id="{CA95C29B-A8FB-4FE4-AABB-D4B658CBA961}"/>
              </a:ext>
            </a:extLst>
          </p:cNvPr>
          <p:cNvCxnSpPr>
            <a:cxnSpLocks/>
            <a:stCxn id="26" idx="0"/>
            <a:endCxn id="89" idx="2"/>
          </p:cNvCxnSpPr>
          <p:nvPr/>
        </p:nvCxnSpPr>
        <p:spPr>
          <a:xfrm flipH="1" flipV="1">
            <a:off x="1821015" y="3608992"/>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群組 87">
            <a:extLst>
              <a:ext uri="{FF2B5EF4-FFF2-40B4-BE49-F238E27FC236}">
                <a16:creationId xmlns:a16="http://schemas.microsoft.com/office/drawing/2014/main" id="{E9B9AF86-F1E0-47D6-A181-15E01A34BAC9}"/>
              </a:ext>
            </a:extLst>
          </p:cNvPr>
          <p:cNvGrpSpPr/>
          <p:nvPr/>
        </p:nvGrpSpPr>
        <p:grpSpPr>
          <a:xfrm>
            <a:off x="1671823" y="3298979"/>
            <a:ext cx="298383" cy="310013"/>
            <a:chOff x="-105878" y="1740168"/>
            <a:chExt cx="461666" cy="461665"/>
          </a:xfrm>
        </p:grpSpPr>
        <p:sp>
          <p:nvSpPr>
            <p:cNvPr id="89" name="矩形 88">
              <a:extLst>
                <a:ext uri="{FF2B5EF4-FFF2-40B4-BE49-F238E27FC236}">
                  <a16:creationId xmlns:a16="http://schemas.microsoft.com/office/drawing/2014/main" id="{66BFDE00-70B6-483A-AD1D-B4A9194FDF8F}"/>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0" name="群組 89">
              <a:extLst>
                <a:ext uri="{FF2B5EF4-FFF2-40B4-BE49-F238E27FC236}">
                  <a16:creationId xmlns:a16="http://schemas.microsoft.com/office/drawing/2014/main" id="{DBFDCE17-D520-4606-A733-9C1D8FDE35F4}"/>
                </a:ext>
              </a:extLst>
            </p:cNvPr>
            <p:cNvGrpSpPr/>
            <p:nvPr/>
          </p:nvGrpSpPr>
          <p:grpSpPr>
            <a:xfrm rot="21265833">
              <a:off x="-30571" y="1828628"/>
              <a:ext cx="317144" cy="302092"/>
              <a:chOff x="-43095" y="1828685"/>
              <a:chExt cx="317144" cy="302092"/>
            </a:xfrm>
          </p:grpSpPr>
          <p:cxnSp>
            <p:nvCxnSpPr>
              <p:cNvPr id="91" name="直線接點 90">
                <a:extLst>
                  <a:ext uri="{FF2B5EF4-FFF2-40B4-BE49-F238E27FC236}">
                    <a16:creationId xmlns:a16="http://schemas.microsoft.com/office/drawing/2014/main" id="{C6BF7F5D-DC54-48CD-A339-FBC15950FE7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F597AEF-BBD6-4C90-93BA-C20C179C3CC6}"/>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3" name="直線單箭頭接點 92">
            <a:extLst>
              <a:ext uri="{FF2B5EF4-FFF2-40B4-BE49-F238E27FC236}">
                <a16:creationId xmlns:a16="http://schemas.microsoft.com/office/drawing/2014/main" id="{8A770F34-3D7C-4956-B071-E882F9A95388}"/>
              </a:ext>
            </a:extLst>
          </p:cNvPr>
          <p:cNvCxnSpPr>
            <a:cxnSpLocks/>
            <a:stCxn id="37" idx="0"/>
            <a:endCxn id="95" idx="2"/>
          </p:cNvCxnSpPr>
          <p:nvPr/>
        </p:nvCxnSpPr>
        <p:spPr>
          <a:xfrm flipH="1" flipV="1">
            <a:off x="4083594" y="3616570"/>
            <a:ext cx="13863" cy="7211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群組 93">
            <a:extLst>
              <a:ext uri="{FF2B5EF4-FFF2-40B4-BE49-F238E27FC236}">
                <a16:creationId xmlns:a16="http://schemas.microsoft.com/office/drawing/2014/main" id="{26AC8843-B210-4EF0-AF2A-6E185A91B16E}"/>
              </a:ext>
            </a:extLst>
          </p:cNvPr>
          <p:cNvGrpSpPr/>
          <p:nvPr/>
        </p:nvGrpSpPr>
        <p:grpSpPr>
          <a:xfrm>
            <a:off x="3934402" y="3306557"/>
            <a:ext cx="298383" cy="310013"/>
            <a:chOff x="-105878" y="1740168"/>
            <a:chExt cx="461666" cy="461665"/>
          </a:xfrm>
        </p:grpSpPr>
        <p:sp>
          <p:nvSpPr>
            <p:cNvPr id="95" name="矩形 94">
              <a:extLst>
                <a:ext uri="{FF2B5EF4-FFF2-40B4-BE49-F238E27FC236}">
                  <a16:creationId xmlns:a16="http://schemas.microsoft.com/office/drawing/2014/main" id="{8029292D-EB00-450D-9FEA-8C7839B91F8A}"/>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6" name="群組 95">
              <a:extLst>
                <a:ext uri="{FF2B5EF4-FFF2-40B4-BE49-F238E27FC236}">
                  <a16:creationId xmlns:a16="http://schemas.microsoft.com/office/drawing/2014/main" id="{103F8059-80CF-496F-BF4C-26DB5F310CCB}"/>
                </a:ext>
              </a:extLst>
            </p:cNvPr>
            <p:cNvGrpSpPr/>
            <p:nvPr/>
          </p:nvGrpSpPr>
          <p:grpSpPr>
            <a:xfrm rot="21265833">
              <a:off x="-30571" y="1828628"/>
              <a:ext cx="317144" cy="302092"/>
              <a:chOff x="-43095" y="1828685"/>
              <a:chExt cx="317144" cy="302092"/>
            </a:xfrm>
          </p:grpSpPr>
          <p:cxnSp>
            <p:nvCxnSpPr>
              <p:cNvPr id="97" name="直線接點 96">
                <a:extLst>
                  <a:ext uri="{FF2B5EF4-FFF2-40B4-BE49-F238E27FC236}">
                    <a16:creationId xmlns:a16="http://schemas.microsoft.com/office/drawing/2014/main" id="{0C9CFBC3-A78C-4B1F-9CD8-496738ABE5C9}"/>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9298113B-9FC3-46D9-80B9-0E6E840E856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9" name="直線單箭頭接點 98">
            <a:extLst>
              <a:ext uri="{FF2B5EF4-FFF2-40B4-BE49-F238E27FC236}">
                <a16:creationId xmlns:a16="http://schemas.microsoft.com/office/drawing/2014/main" id="{1E605275-E0BD-4148-B138-CDB3DA779DC1}"/>
              </a:ext>
            </a:extLst>
          </p:cNvPr>
          <p:cNvCxnSpPr>
            <a:cxnSpLocks/>
          </p:cNvCxnSpPr>
          <p:nvPr/>
        </p:nvCxnSpPr>
        <p:spPr>
          <a:xfrm flipH="1" flipV="1">
            <a:off x="1821014" y="2484787"/>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04465711-EC22-45DA-ACAB-426B3001976F}"/>
              </a:ext>
            </a:extLst>
          </p:cNvPr>
          <p:cNvCxnSpPr>
            <a:cxnSpLocks/>
          </p:cNvCxnSpPr>
          <p:nvPr/>
        </p:nvCxnSpPr>
        <p:spPr>
          <a:xfrm flipV="1">
            <a:off x="4083489" y="2469530"/>
            <a:ext cx="0" cy="847492"/>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6C7B142-1D8F-4B09-A378-CA243180AA4F}"/>
              </a:ext>
            </a:extLst>
          </p:cNvPr>
          <p:cNvCxnSpPr>
            <a:cxnSpLocks/>
            <a:endCxn id="89" idx="1"/>
          </p:cNvCxnSpPr>
          <p:nvPr/>
        </p:nvCxnSpPr>
        <p:spPr>
          <a:xfrm>
            <a:off x="1115186" y="3441223"/>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3F3B5D6A-1772-43DF-9089-B99817BE418D}"/>
              </a:ext>
            </a:extLst>
          </p:cNvPr>
          <p:cNvCxnSpPr>
            <a:cxnSpLocks/>
          </p:cNvCxnSpPr>
          <p:nvPr/>
        </p:nvCxnSpPr>
        <p:spPr>
          <a:xfrm>
            <a:off x="3408876" y="3459565"/>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B5BFBE6F-EDC1-4368-B796-CE12FE46248F}"/>
              </a:ext>
            </a:extLst>
          </p:cNvPr>
          <p:cNvCxnSpPr>
            <a:cxnSpLocks/>
          </p:cNvCxnSpPr>
          <p:nvPr/>
        </p:nvCxnSpPr>
        <p:spPr>
          <a:xfrm>
            <a:off x="1821015" y="2469530"/>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a16="http://schemas.microsoft.com/office/drawing/2014/main" id="{0AC8F132-6B86-41E4-AFB5-DB9FCEA0487B}"/>
              </a:ext>
            </a:extLst>
          </p:cNvPr>
          <p:cNvSpPr txBox="1"/>
          <p:nvPr/>
        </p:nvSpPr>
        <p:spPr>
          <a:xfrm>
            <a:off x="2516247" y="1463586"/>
            <a:ext cx="2245357" cy="461665"/>
          </a:xfrm>
          <a:prstGeom prst="rect">
            <a:avLst/>
          </a:prstGeom>
          <a:noFill/>
        </p:spPr>
        <p:txBody>
          <a:bodyPr wrap="square" rtlCol="0">
            <a:spAutoFit/>
          </a:bodyPr>
          <a:lstStyle/>
          <a:p>
            <a:r>
              <a:rPr lang="en-US" altLang="zh-TW" sz="2400" dirty="0"/>
              <a:t>Many Layers …</a:t>
            </a:r>
            <a:endParaRPr lang="zh-TW" altLang="en-US" sz="2400" dirty="0"/>
          </a:p>
        </p:txBody>
      </p:sp>
      <p:cxnSp>
        <p:nvCxnSpPr>
          <p:cNvPr id="105" name="直線單箭頭接點 104">
            <a:extLst>
              <a:ext uri="{FF2B5EF4-FFF2-40B4-BE49-F238E27FC236}">
                <a16:creationId xmlns:a16="http://schemas.microsoft.com/office/drawing/2014/main" id="{60EE0EFC-FFB3-4292-98A7-361D29738066}"/>
              </a:ext>
            </a:extLst>
          </p:cNvPr>
          <p:cNvCxnSpPr>
            <a:cxnSpLocks/>
          </p:cNvCxnSpPr>
          <p:nvPr/>
        </p:nvCxnSpPr>
        <p:spPr>
          <a:xfrm flipV="1">
            <a:off x="3522551" y="1883956"/>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27BD6FE8-A91D-470C-B94B-58B18122B2FE}"/>
              </a:ext>
            </a:extLst>
          </p:cNvPr>
          <p:cNvCxnSpPr>
            <a:cxnSpLocks/>
          </p:cNvCxnSpPr>
          <p:nvPr/>
        </p:nvCxnSpPr>
        <p:spPr>
          <a:xfrm flipV="1">
            <a:off x="3514540" y="1289223"/>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字方塊 110">
            <a:extLst>
              <a:ext uri="{FF2B5EF4-FFF2-40B4-BE49-F238E27FC236}">
                <a16:creationId xmlns:a16="http://schemas.microsoft.com/office/drawing/2014/main" id="{78593491-5EB0-46D7-89FC-162E36F12E14}"/>
              </a:ext>
            </a:extLst>
          </p:cNvPr>
          <p:cNvSpPr txBox="1"/>
          <p:nvPr/>
        </p:nvSpPr>
        <p:spPr>
          <a:xfrm>
            <a:off x="2704036" y="782852"/>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23" name="直線單箭頭接點 122">
            <a:extLst>
              <a:ext uri="{FF2B5EF4-FFF2-40B4-BE49-F238E27FC236}">
                <a16:creationId xmlns:a16="http://schemas.microsoft.com/office/drawing/2014/main" id="{CD7FCCDB-FCD0-40B7-9236-D7EEBF1B961A}"/>
              </a:ext>
            </a:extLst>
          </p:cNvPr>
          <p:cNvCxnSpPr>
            <a:cxnSpLocks/>
          </p:cNvCxnSpPr>
          <p:nvPr/>
        </p:nvCxnSpPr>
        <p:spPr>
          <a:xfrm flipH="1">
            <a:off x="3779260" y="2492235"/>
            <a:ext cx="34001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4A9EE6B-79DE-7E4C-A2B4-9DE187037834}"/>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28">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07" name="Slide Number Placeholder 3">
            <a:extLst>
              <a:ext uri="{FF2B5EF4-FFF2-40B4-BE49-F238E27FC236}">
                <a16:creationId xmlns:a16="http://schemas.microsoft.com/office/drawing/2014/main" id="{FDD26077-917E-4E41-A3EA-557443FC57AC}"/>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75</a:t>
            </a:fld>
            <a:endParaRPr lang="de-DE"/>
          </a:p>
        </p:txBody>
      </p:sp>
      <p:sp>
        <p:nvSpPr>
          <p:cNvPr id="108" name="Freeform 107">
            <a:extLst>
              <a:ext uri="{FF2B5EF4-FFF2-40B4-BE49-F238E27FC236}">
                <a16:creationId xmlns:a16="http://schemas.microsoft.com/office/drawing/2014/main" id="{225D8683-7A10-8B46-8652-DFC37C4BB86E}"/>
              </a:ext>
            </a:extLst>
          </p:cNvPr>
          <p:cNvSpPr/>
          <p:nvPr/>
        </p:nvSpPr>
        <p:spPr>
          <a:xfrm>
            <a:off x="3473504" y="544673"/>
            <a:ext cx="1890584" cy="5986508"/>
          </a:xfrm>
          <a:custGeom>
            <a:avLst/>
            <a:gdLst>
              <a:gd name="connsiteX0" fmla="*/ 0 w 1890584"/>
              <a:gd name="connsiteY0" fmla="*/ 166431 h 5986508"/>
              <a:gd name="connsiteX1" fmla="*/ 210065 w 1890584"/>
              <a:gd name="connsiteY1" fmla="*/ 5793 h 5986508"/>
              <a:gd name="connsiteX2" fmla="*/ 914400 w 1890584"/>
              <a:gd name="connsiteY2" fmla="*/ 771912 h 5986508"/>
              <a:gd name="connsiteX3" fmla="*/ 926757 w 1890584"/>
              <a:gd name="connsiteY3" fmla="*/ 846053 h 5986508"/>
              <a:gd name="connsiteX4" fmla="*/ 963827 w 1890584"/>
              <a:gd name="connsiteY4" fmla="*/ 969620 h 5986508"/>
              <a:gd name="connsiteX5" fmla="*/ 926757 w 1890584"/>
              <a:gd name="connsiteY5" fmla="*/ 1958161 h 5986508"/>
              <a:gd name="connsiteX6" fmla="*/ 1062681 w 1890584"/>
              <a:gd name="connsiteY6" fmla="*/ 3675750 h 5986508"/>
              <a:gd name="connsiteX7" fmla="*/ 1050324 w 1890584"/>
              <a:gd name="connsiteY7" fmla="*/ 3799318 h 5986508"/>
              <a:gd name="connsiteX8" fmla="*/ 1124465 w 1890584"/>
              <a:gd name="connsiteY8" fmla="*/ 4787858 h 5986508"/>
              <a:gd name="connsiteX9" fmla="*/ 1173892 w 1890584"/>
              <a:gd name="connsiteY9" fmla="*/ 5282128 h 5986508"/>
              <a:gd name="connsiteX10" fmla="*/ 1322173 w 1890584"/>
              <a:gd name="connsiteY10" fmla="*/ 5541620 h 5986508"/>
              <a:gd name="connsiteX11" fmla="*/ 1433384 w 1890584"/>
              <a:gd name="connsiteY11" fmla="*/ 5813469 h 5986508"/>
              <a:gd name="connsiteX12" fmla="*/ 1470454 w 1890584"/>
              <a:gd name="connsiteY12" fmla="*/ 5850539 h 5986508"/>
              <a:gd name="connsiteX13" fmla="*/ 1668162 w 1890584"/>
              <a:gd name="connsiteY13" fmla="*/ 5924680 h 5986508"/>
              <a:gd name="connsiteX14" fmla="*/ 1890584 w 1890584"/>
              <a:gd name="connsiteY14" fmla="*/ 5986464 h 59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0584" h="5986508">
                <a:moveTo>
                  <a:pt x="0" y="166431"/>
                </a:moveTo>
                <a:cubicBezTo>
                  <a:pt x="70022" y="112885"/>
                  <a:pt x="122321" y="14230"/>
                  <a:pt x="210065" y="5793"/>
                </a:cubicBezTo>
                <a:cubicBezTo>
                  <a:pt x="791820" y="-50145"/>
                  <a:pt x="724588" y="306009"/>
                  <a:pt x="914400" y="771912"/>
                </a:cubicBezTo>
                <a:cubicBezTo>
                  <a:pt x="918519" y="796626"/>
                  <a:pt x="920680" y="821746"/>
                  <a:pt x="926757" y="846053"/>
                </a:cubicBezTo>
                <a:cubicBezTo>
                  <a:pt x="937187" y="887772"/>
                  <a:pt x="963827" y="926617"/>
                  <a:pt x="963827" y="969620"/>
                </a:cubicBezTo>
                <a:cubicBezTo>
                  <a:pt x="963827" y="1299365"/>
                  <a:pt x="939114" y="1628647"/>
                  <a:pt x="926757" y="1958161"/>
                </a:cubicBezTo>
                <a:cubicBezTo>
                  <a:pt x="1041530" y="2646802"/>
                  <a:pt x="988175" y="2281426"/>
                  <a:pt x="1062681" y="3675750"/>
                </a:cubicBezTo>
                <a:cubicBezTo>
                  <a:pt x="1064890" y="3717086"/>
                  <a:pt x="1054443" y="3758129"/>
                  <a:pt x="1050324" y="3799318"/>
                </a:cubicBezTo>
                <a:cubicBezTo>
                  <a:pt x="1075038" y="4128831"/>
                  <a:pt x="1097023" y="4458561"/>
                  <a:pt x="1124465" y="4787858"/>
                </a:cubicBezTo>
                <a:cubicBezTo>
                  <a:pt x="1138216" y="4952864"/>
                  <a:pt x="1131883" y="5121967"/>
                  <a:pt x="1173892" y="5282128"/>
                </a:cubicBezTo>
                <a:cubicBezTo>
                  <a:pt x="1199168" y="5378492"/>
                  <a:pt x="1278455" y="5452102"/>
                  <a:pt x="1322173" y="5541620"/>
                </a:cubicBezTo>
                <a:cubicBezTo>
                  <a:pt x="1365137" y="5629595"/>
                  <a:pt x="1391017" y="5725205"/>
                  <a:pt x="1433384" y="5813469"/>
                </a:cubicBezTo>
                <a:cubicBezTo>
                  <a:pt x="1440946" y="5829223"/>
                  <a:pt x="1454661" y="5843058"/>
                  <a:pt x="1470454" y="5850539"/>
                </a:cubicBezTo>
                <a:cubicBezTo>
                  <a:pt x="1534063" y="5880670"/>
                  <a:pt x="1601830" y="5901143"/>
                  <a:pt x="1668162" y="5924680"/>
                </a:cubicBezTo>
                <a:cubicBezTo>
                  <a:pt x="1853292" y="5990372"/>
                  <a:pt x="1790654" y="5986464"/>
                  <a:pt x="1890584" y="5986464"/>
                </a:cubicBez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109" name="文字方塊 105">
            <a:extLst>
              <a:ext uri="{FF2B5EF4-FFF2-40B4-BE49-F238E27FC236}">
                <a16:creationId xmlns:a16="http://schemas.microsoft.com/office/drawing/2014/main" id="{86ED0FE5-E8F6-3347-83D0-8D025AC7C1CD}"/>
              </a:ext>
            </a:extLst>
          </p:cNvPr>
          <p:cNvSpPr txBox="1"/>
          <p:nvPr/>
        </p:nvSpPr>
        <p:spPr>
          <a:xfrm>
            <a:off x="4959428" y="6276721"/>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sp>
        <p:nvSpPr>
          <p:cNvPr id="112" name="Cloud Callout 111">
            <a:extLst>
              <a:ext uri="{FF2B5EF4-FFF2-40B4-BE49-F238E27FC236}">
                <a16:creationId xmlns:a16="http://schemas.microsoft.com/office/drawing/2014/main" id="{58363A63-C0A3-3442-91EF-CD932CF5731D}"/>
              </a:ext>
            </a:extLst>
          </p:cNvPr>
          <p:cNvSpPr/>
          <p:nvPr/>
        </p:nvSpPr>
        <p:spPr>
          <a:xfrm>
            <a:off x="4795491" y="1659609"/>
            <a:ext cx="2723742" cy="1535025"/>
          </a:xfrm>
          <a:prstGeom prst="cloudCallout">
            <a:avLst>
              <a:gd name="adj1" fmla="val -56562"/>
              <a:gd name="adj2" fmla="val 681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AutoregressionAR(1)</a:t>
            </a:r>
          </a:p>
        </p:txBody>
      </p:sp>
    </p:spTree>
    <p:extLst>
      <p:ext uri="{BB962C8B-B14F-4D97-AF65-F5344CB8AC3E}">
        <p14:creationId xmlns:p14="http://schemas.microsoft.com/office/powerpoint/2010/main" val="32522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9" presetClass="entr"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11"/>
                                        </p:tgtEl>
                                        <p:attrNameLst>
                                          <p:attrName>style.visibility</p:attrName>
                                        </p:attrNameLst>
                                      </p:cBhvr>
                                      <p:to>
                                        <p:strVal val="visible"/>
                                      </p:to>
                                    </p:set>
                                    <p:animEffect transition="in" filter="dissolve">
                                      <p:cBhvr>
                                        <p:cTn id="64" dur="500"/>
                                        <p:tgtEl>
                                          <p:spTgt spid="11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108"/>
                                        </p:tgtEl>
                                        <p:attrNameLst>
                                          <p:attrName>style.visibility</p:attrName>
                                        </p:attrNameLst>
                                      </p:cBhvr>
                                      <p:to>
                                        <p:strVal val="visible"/>
                                      </p:to>
                                    </p:set>
                                    <p:animEffect transition="in" filter="dissolve">
                                      <p:cBhvr>
                                        <p:cTn id="69" dur="500"/>
                                        <p:tgtEl>
                                          <p:spTgt spid="108"/>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09"/>
                                        </p:tgtEl>
                                        <p:attrNameLst>
                                          <p:attrName>style.visibility</p:attrName>
                                        </p:attrNameLst>
                                      </p:cBhvr>
                                      <p:to>
                                        <p:strVal val="visible"/>
                                      </p:to>
                                    </p:set>
                                    <p:animEffect transition="in" filter="dissolve">
                                      <p:cBhvr>
                                        <p:cTn id="74" dur="500"/>
                                        <p:tgtEl>
                                          <p:spTgt spid="109"/>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dissolve">
                                      <p:cBhvr>
                                        <p:cTn id="7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8" grpId="0" animBg="1"/>
      <p:bldP spid="79" grpId="0" animBg="1"/>
      <p:bldP spid="82" grpId="0"/>
      <p:bldP spid="83" grpId="0"/>
      <p:bldP spid="104" grpId="0"/>
      <p:bldP spid="111" grpId="0"/>
      <p:bldP spid="108" grpId="0" animBg="1"/>
      <p:bldP spid="109" grpId="0"/>
      <p:bldP spid="1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E5C845F7-AB26-2A43-95A5-DDD7333523D4}"/>
              </a:ext>
            </a:extLst>
          </p:cNvPr>
          <p:cNvSpPr/>
          <p:nvPr/>
        </p:nvSpPr>
        <p:spPr>
          <a:xfrm>
            <a:off x="271081" y="6283364"/>
            <a:ext cx="8412929" cy="37994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126" name="Rectangle 125">
            <a:extLst>
              <a:ext uri="{FF2B5EF4-FFF2-40B4-BE49-F238E27FC236}">
                <a16:creationId xmlns:a16="http://schemas.microsoft.com/office/drawing/2014/main" id="{AEBAC854-E850-9446-BCAB-240EC686D3CE}"/>
              </a:ext>
            </a:extLst>
          </p:cNvPr>
          <p:cNvSpPr/>
          <p:nvPr/>
        </p:nvSpPr>
        <p:spPr>
          <a:xfrm>
            <a:off x="5200380" y="725194"/>
            <a:ext cx="1131899" cy="5063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sp>
        <p:nvSpPr>
          <p:cNvPr id="4" name="矩形 3">
            <a:extLst>
              <a:ext uri="{FF2B5EF4-FFF2-40B4-BE49-F238E27FC236}">
                <a16:creationId xmlns:a16="http://schemas.microsoft.com/office/drawing/2014/main" id="{26A31A16-A898-499B-9CC1-6998F3F79768}"/>
              </a:ext>
            </a:extLst>
          </p:cNvPr>
          <p:cNvSpPr/>
          <p:nvPr/>
        </p:nvSpPr>
        <p:spPr>
          <a:xfrm>
            <a:off x="321815" y="251937"/>
            <a:ext cx="5330305" cy="584775"/>
          </a:xfrm>
          <a:prstGeom prst="rect">
            <a:avLst/>
          </a:prstGeom>
        </p:spPr>
        <p:txBody>
          <a:bodyPr wrap="none">
            <a:spAutoFit/>
          </a:bodyPr>
          <a:lstStyle/>
          <a:p>
            <a:r>
              <a:rPr lang="en-US" altLang="zh-TW" sz="3200" dirty="0"/>
              <a:t>Generative Pre-Training (GPT) </a:t>
            </a:r>
            <a:endParaRPr lang="zh-TW" altLang="en-US" sz="3200" dirty="0"/>
          </a:p>
        </p:txBody>
      </p:sp>
      <p:sp>
        <p:nvSpPr>
          <p:cNvPr id="6" name="矩形 5">
            <a:extLst>
              <a:ext uri="{FF2B5EF4-FFF2-40B4-BE49-F238E27FC236}">
                <a16:creationId xmlns:a16="http://schemas.microsoft.com/office/drawing/2014/main" id="{6EB405E0-22FE-4D5C-8F7A-F00A113D60B1}"/>
              </a:ext>
            </a:extLst>
          </p:cNvPr>
          <p:cNvSpPr/>
          <p:nvPr/>
        </p:nvSpPr>
        <p:spPr>
          <a:xfrm>
            <a:off x="1025638" y="5432827"/>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8" name="直線單箭頭接點 7">
            <a:extLst>
              <a:ext uri="{FF2B5EF4-FFF2-40B4-BE49-F238E27FC236}">
                <a16:creationId xmlns:a16="http://schemas.microsoft.com/office/drawing/2014/main" id="{5E3F10FE-B850-4D09-AEEE-CE788FDB9ACE}"/>
              </a:ext>
            </a:extLst>
          </p:cNvPr>
          <p:cNvCxnSpPr/>
          <p:nvPr/>
        </p:nvCxnSpPr>
        <p:spPr>
          <a:xfrm flipV="1">
            <a:off x="1274389"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4DEA024-42A4-4196-AE06-28C922BBB26A}"/>
              </a:ext>
            </a:extLst>
          </p:cNvPr>
          <p:cNvSpPr/>
          <p:nvPr/>
        </p:nvSpPr>
        <p:spPr>
          <a:xfrm>
            <a:off x="3301429" y="543282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13" name="直線單箭頭接點 12">
            <a:extLst>
              <a:ext uri="{FF2B5EF4-FFF2-40B4-BE49-F238E27FC236}">
                <a16:creationId xmlns:a16="http://schemas.microsoft.com/office/drawing/2014/main" id="{7FD1A0A0-682A-4725-88C3-D96BFC1185AB}"/>
              </a:ext>
            </a:extLst>
          </p:cNvPr>
          <p:cNvCxnSpPr/>
          <p:nvPr/>
        </p:nvCxnSpPr>
        <p:spPr>
          <a:xfrm flipV="1">
            <a:off x="3532711" y="607100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BC1E49B2-1FA9-4422-8940-D7F69A05D6A6}"/>
              </a:ext>
            </a:extLst>
          </p:cNvPr>
          <p:cNvCxnSpPr/>
          <p:nvPr/>
        </p:nvCxnSpPr>
        <p:spPr>
          <a:xfrm flipV="1">
            <a:off x="5778774" y="6085877"/>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A5F20741-482F-447C-9686-1C6C37AC72AB}"/>
              </a:ext>
            </a:extLst>
          </p:cNvPr>
          <p:cNvSpPr/>
          <p:nvPr/>
        </p:nvSpPr>
        <p:spPr>
          <a:xfrm>
            <a:off x="5533754" y="5447696"/>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cxnSp>
        <p:nvCxnSpPr>
          <p:cNvPr id="22" name="直線單箭頭接點 21">
            <a:extLst>
              <a:ext uri="{FF2B5EF4-FFF2-40B4-BE49-F238E27FC236}">
                <a16:creationId xmlns:a16="http://schemas.microsoft.com/office/drawing/2014/main" id="{D645583C-2FC7-48E7-9DD8-7325E4608E84}"/>
              </a:ext>
            </a:extLst>
          </p:cNvPr>
          <p:cNvCxnSpPr/>
          <p:nvPr/>
        </p:nvCxnSpPr>
        <p:spPr>
          <a:xfrm flipV="1">
            <a:off x="8028910" y="6102678"/>
            <a:ext cx="0" cy="31270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693D89DC-66A0-4154-82EF-D892E61F18A7}"/>
              </a:ext>
            </a:extLst>
          </p:cNvPr>
          <p:cNvSpPr/>
          <p:nvPr/>
        </p:nvSpPr>
        <p:spPr>
          <a:xfrm>
            <a:off x="7785218" y="5464497"/>
            <a:ext cx="465153" cy="60581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grpSp>
        <p:nvGrpSpPr>
          <p:cNvPr id="25" name="群組 24">
            <a:extLst>
              <a:ext uri="{FF2B5EF4-FFF2-40B4-BE49-F238E27FC236}">
                <a16:creationId xmlns:a16="http://schemas.microsoft.com/office/drawing/2014/main" id="{D84AC98D-203D-4265-88ED-A347B1D32096}"/>
              </a:ext>
            </a:extLst>
          </p:cNvPr>
          <p:cNvGrpSpPr/>
          <p:nvPr/>
        </p:nvGrpSpPr>
        <p:grpSpPr>
          <a:xfrm>
            <a:off x="361279" y="4354663"/>
            <a:ext cx="1839368" cy="1052823"/>
            <a:chOff x="401919" y="3795863"/>
            <a:chExt cx="1839368" cy="1052823"/>
          </a:xfrm>
        </p:grpSpPr>
        <p:sp>
          <p:nvSpPr>
            <p:cNvPr id="26" name="矩形 25">
              <a:extLst>
                <a:ext uri="{FF2B5EF4-FFF2-40B4-BE49-F238E27FC236}">
                  <a16:creationId xmlns:a16="http://schemas.microsoft.com/office/drawing/2014/main" id="{4DA84A4B-6DB6-4A8B-97BA-B4D887F31C13}"/>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7A46505-8975-403D-98D5-BDF8D6036DA0}"/>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28" name="文字方塊 27">
                  <a:extLst>
                    <a:ext uri="{FF2B5EF4-FFF2-40B4-BE49-F238E27FC236}">
                      <a16:creationId xmlns:a16="http://schemas.microsoft.com/office/drawing/2014/main" id="{CA39C7C9-378B-44A0-AD6B-2E36DB5D8392}"/>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7"/>
                  <a:stretch>
                    <a:fillRect/>
                  </a:stretch>
                </a:blipFill>
              </p:spPr>
              <p:txBody>
                <a:bodyPr/>
                <a:lstStyle/>
                <a:p>
                  <a:r>
                    <a:rPr lang="zh-TW" altLang="en-US">
                      <a:noFill/>
                    </a:rPr>
                    <a:t> </a:t>
                  </a:r>
                </a:p>
              </p:txBody>
            </p:sp>
          </mc:Fallback>
        </mc:AlternateContent>
        <p:sp>
          <p:nvSpPr>
            <p:cNvPr id="28" name="矩形 27">
              <a:extLst>
                <a:ext uri="{FF2B5EF4-FFF2-40B4-BE49-F238E27FC236}">
                  <a16:creationId xmlns:a16="http://schemas.microsoft.com/office/drawing/2014/main" id="{B66F68E9-DCB7-46F0-84FA-927DF4D1162F}"/>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AECF205A-6623-4CE7-A22C-E1A4186471D2}"/>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3" name="文字方塊 32">
                  <a:extLst>
                    <a:ext uri="{FF2B5EF4-FFF2-40B4-BE49-F238E27FC236}">
                      <a16:creationId xmlns:a16="http://schemas.microsoft.com/office/drawing/2014/main" id="{7350EB45-D91B-47A4-9BFE-A58888BF4C33}"/>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8"/>
                  <a:stretch>
                    <a:fillRect/>
                  </a:stretch>
                </a:blipFill>
              </p:spPr>
              <p:txBody>
                <a:bodyPr/>
                <a:lstStyle/>
                <a:p>
                  <a:r>
                    <a:rPr lang="zh-TW" altLang="en-US">
                      <a:noFill/>
                    </a:rPr>
                    <a:t> </a:t>
                  </a:r>
                </a:p>
              </p:txBody>
            </p:sp>
          </mc:Fallback>
        </mc:AlternateContent>
        <p:sp>
          <p:nvSpPr>
            <p:cNvPr id="30" name="矩形 29">
              <a:extLst>
                <a:ext uri="{FF2B5EF4-FFF2-40B4-BE49-F238E27FC236}">
                  <a16:creationId xmlns:a16="http://schemas.microsoft.com/office/drawing/2014/main" id="{F1188DAD-73BD-469D-8562-E00C04907F63}"/>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CFBA804-8548-4A01-A13F-C13442933203}"/>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i="1">
                                <a:latin typeface="Cambria Math" panose="02040503050406030204" pitchFamily="18" charset="0"/>
                              </a:rPr>
                              <m:t>1</m:t>
                            </m:r>
                          </m:sup>
                        </m:sSup>
                      </m:oMath>
                    </m:oMathPara>
                  </a14:m>
                  <a:endParaRPr lang="zh-TW" altLang="en-US" sz="2400" dirty="0"/>
                </a:p>
              </p:txBody>
            </p:sp>
          </mc:Choice>
          <mc:Fallback xmlns="">
            <p:sp>
              <p:nvSpPr>
                <p:cNvPr id="35" name="文字方塊 34">
                  <a:extLst>
                    <a:ext uri="{FF2B5EF4-FFF2-40B4-BE49-F238E27FC236}">
                      <a16:creationId xmlns:a16="http://schemas.microsoft.com/office/drawing/2014/main" id="{160A7DB3-34DA-474B-BD32-CE9026DBA575}"/>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9"/>
                  <a:stretch>
                    <a:fillRect b="-10667"/>
                  </a:stretch>
                </a:blipFill>
              </p:spPr>
              <p:txBody>
                <a:bodyPr/>
                <a:lstStyle/>
                <a:p>
                  <a:r>
                    <a:rPr lang="zh-TW" altLang="en-US">
                      <a:noFill/>
                    </a:rPr>
                    <a:t> </a:t>
                  </a:r>
                </a:p>
              </p:txBody>
            </p:sp>
          </mc:Fallback>
        </mc:AlternateContent>
        <p:cxnSp>
          <p:nvCxnSpPr>
            <p:cNvPr id="32" name="直線單箭頭接點 31">
              <a:extLst>
                <a:ext uri="{FF2B5EF4-FFF2-40B4-BE49-F238E27FC236}">
                  <a16:creationId xmlns:a16="http://schemas.microsoft.com/office/drawing/2014/main" id="{19CD26CE-99F9-4C8C-9FAC-0040803C4280}"/>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92D7C2E-540C-4D7A-A80B-ADB27C34341F}"/>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A7A887C0-A9BD-4DC6-B396-AABCED013DD3}"/>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5DAC6E02-78BB-4D60-9FC7-5848CDF43ECE}"/>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B717C7CB-DB58-4888-ABE1-F1B50C6E6F30}"/>
              </a:ext>
            </a:extLst>
          </p:cNvPr>
          <p:cNvGrpSpPr/>
          <p:nvPr/>
        </p:nvGrpSpPr>
        <p:grpSpPr>
          <a:xfrm>
            <a:off x="2637491" y="4337733"/>
            <a:ext cx="1839368" cy="1052823"/>
            <a:chOff x="401919" y="3795863"/>
            <a:chExt cx="1839368" cy="1052823"/>
          </a:xfrm>
        </p:grpSpPr>
        <p:sp>
          <p:nvSpPr>
            <p:cNvPr id="37" name="矩形 36">
              <a:extLst>
                <a:ext uri="{FF2B5EF4-FFF2-40B4-BE49-F238E27FC236}">
                  <a16:creationId xmlns:a16="http://schemas.microsoft.com/office/drawing/2014/main" id="{C6C5267E-DD74-4D8A-8891-63D85EC456C0}"/>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9A890C5E-E339-4586-BA36-E941258F412E}"/>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5" name="文字方塊 74">
                  <a:extLst>
                    <a:ext uri="{FF2B5EF4-FFF2-40B4-BE49-F238E27FC236}">
                      <a16:creationId xmlns:a16="http://schemas.microsoft.com/office/drawing/2014/main" id="{C01D62FF-687D-4A54-9854-C1E4ECF5EFFA}"/>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0"/>
                  <a:stretch>
                    <a:fillRect/>
                  </a:stretch>
                </a:blipFill>
              </p:spPr>
              <p:txBody>
                <a:bodyPr/>
                <a:lstStyle/>
                <a:p>
                  <a:r>
                    <a:rPr lang="zh-TW" altLang="en-US">
                      <a:noFill/>
                    </a:rPr>
                    <a:t> </a:t>
                  </a:r>
                </a:p>
              </p:txBody>
            </p:sp>
          </mc:Fallback>
        </mc:AlternateContent>
        <p:sp>
          <p:nvSpPr>
            <p:cNvPr id="39" name="矩形 38">
              <a:extLst>
                <a:ext uri="{FF2B5EF4-FFF2-40B4-BE49-F238E27FC236}">
                  <a16:creationId xmlns:a16="http://schemas.microsoft.com/office/drawing/2014/main" id="{BA456918-B481-46BC-8F76-DA9F028D4A62}"/>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D640DE83-8F20-4464-8C55-8F7DB9FDDAF7}"/>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7" name="文字方塊 76">
                  <a:extLst>
                    <a:ext uri="{FF2B5EF4-FFF2-40B4-BE49-F238E27FC236}">
                      <a16:creationId xmlns:a16="http://schemas.microsoft.com/office/drawing/2014/main" id="{226301BF-4009-43B8-B051-F260EB669AB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1"/>
                  <a:stretch>
                    <a:fillRect/>
                  </a:stretch>
                </a:blipFill>
              </p:spPr>
              <p:txBody>
                <a:bodyPr/>
                <a:lstStyle/>
                <a:p>
                  <a:r>
                    <a:rPr lang="zh-TW" altLang="en-US">
                      <a:noFill/>
                    </a:rPr>
                    <a:t> </a:t>
                  </a:r>
                </a:p>
              </p:txBody>
            </p:sp>
          </mc:Fallback>
        </mc:AlternateContent>
        <p:sp>
          <p:nvSpPr>
            <p:cNvPr id="41" name="矩形 40">
              <a:extLst>
                <a:ext uri="{FF2B5EF4-FFF2-40B4-BE49-F238E27FC236}">
                  <a16:creationId xmlns:a16="http://schemas.microsoft.com/office/drawing/2014/main" id="{C19D1787-830A-46FE-A8CB-F8089F21D841}"/>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6994F1DA-985D-4EAC-93A6-A3C3243AADD7}"/>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9" name="文字方塊 78">
                  <a:extLst>
                    <a:ext uri="{FF2B5EF4-FFF2-40B4-BE49-F238E27FC236}">
                      <a16:creationId xmlns:a16="http://schemas.microsoft.com/office/drawing/2014/main" id="{E9F96B7D-2E13-4DB4-B0EE-35895557D0DF}"/>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2"/>
                  <a:stretch>
                    <a:fillRect b="-10667"/>
                  </a:stretch>
                </a:blipFill>
              </p:spPr>
              <p:txBody>
                <a:bodyPr/>
                <a:lstStyle/>
                <a:p>
                  <a:r>
                    <a:rPr lang="zh-TW" altLang="en-US">
                      <a:noFill/>
                    </a:rPr>
                    <a:t> </a:t>
                  </a:r>
                </a:p>
              </p:txBody>
            </p:sp>
          </mc:Fallback>
        </mc:AlternateContent>
        <p:cxnSp>
          <p:nvCxnSpPr>
            <p:cNvPr id="43" name="直線單箭頭接點 42">
              <a:extLst>
                <a:ext uri="{FF2B5EF4-FFF2-40B4-BE49-F238E27FC236}">
                  <a16:creationId xmlns:a16="http://schemas.microsoft.com/office/drawing/2014/main" id="{C8DBBF1C-B460-47C1-B8C3-82ED84BDDB15}"/>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8FC101E-C4FD-4BC6-BB56-68D71A1780B8}"/>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8806F9B8-F686-4761-8588-81A4A80B4125}"/>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3EDC8B82-D87B-4D67-A799-53E8D1DE181B}"/>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群組 46">
            <a:extLst>
              <a:ext uri="{FF2B5EF4-FFF2-40B4-BE49-F238E27FC236}">
                <a16:creationId xmlns:a16="http://schemas.microsoft.com/office/drawing/2014/main" id="{DC381A95-9E50-437E-B23C-AB4F01551703}"/>
              </a:ext>
            </a:extLst>
          </p:cNvPr>
          <p:cNvGrpSpPr/>
          <p:nvPr/>
        </p:nvGrpSpPr>
        <p:grpSpPr>
          <a:xfrm>
            <a:off x="4881607" y="4348327"/>
            <a:ext cx="1839368" cy="1052823"/>
            <a:chOff x="401919" y="3795863"/>
            <a:chExt cx="1839368" cy="1052823"/>
          </a:xfrm>
        </p:grpSpPr>
        <p:sp>
          <p:nvSpPr>
            <p:cNvPr id="48" name="矩形 47">
              <a:extLst>
                <a:ext uri="{FF2B5EF4-FFF2-40B4-BE49-F238E27FC236}">
                  <a16:creationId xmlns:a16="http://schemas.microsoft.com/office/drawing/2014/main" id="{E11F596E-C52B-4DA4-9353-61C0A0D0A0BB}"/>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49" name="文字方塊 48">
                  <a:extLst>
                    <a:ext uri="{FF2B5EF4-FFF2-40B4-BE49-F238E27FC236}">
                      <a16:creationId xmlns:a16="http://schemas.microsoft.com/office/drawing/2014/main" id="{80D652C5-D53B-4B63-BE0A-4A598F382BC3}"/>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92675ACB-13E8-44EF-B173-E90DEC6BAB6F}"/>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3"/>
                  <a:stretch>
                    <a:fillRect/>
                  </a:stretch>
                </a:blipFill>
              </p:spPr>
              <p:txBody>
                <a:bodyPr/>
                <a:lstStyle/>
                <a:p>
                  <a:r>
                    <a:rPr lang="zh-TW" altLang="en-US">
                      <a:noFill/>
                    </a:rPr>
                    <a:t> </a:t>
                  </a:r>
                </a:p>
              </p:txBody>
            </p:sp>
          </mc:Fallback>
        </mc:AlternateContent>
        <p:sp>
          <p:nvSpPr>
            <p:cNvPr id="50" name="矩形 49">
              <a:extLst>
                <a:ext uri="{FF2B5EF4-FFF2-40B4-BE49-F238E27FC236}">
                  <a16:creationId xmlns:a16="http://schemas.microsoft.com/office/drawing/2014/main" id="{1AE8F932-E0F7-4CFB-9B50-FB87D33653E5}"/>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3E4EF8AE-0FB1-4718-AC5F-3420BFC88CB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8" name="文字方塊 87">
                  <a:extLst>
                    <a:ext uri="{FF2B5EF4-FFF2-40B4-BE49-F238E27FC236}">
                      <a16:creationId xmlns:a16="http://schemas.microsoft.com/office/drawing/2014/main" id="{B403A141-0AC7-4631-832F-4618E7A43D98}"/>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4"/>
                  <a:stretch>
                    <a:fillRect/>
                  </a:stretch>
                </a:blipFill>
              </p:spPr>
              <p:txBody>
                <a:bodyPr/>
                <a:lstStyle/>
                <a:p>
                  <a:r>
                    <a:rPr lang="zh-TW" altLang="en-US">
                      <a:noFill/>
                    </a:rPr>
                    <a:t> </a:t>
                  </a:r>
                </a:p>
              </p:txBody>
            </p:sp>
          </mc:Fallback>
        </mc:AlternateContent>
        <p:sp>
          <p:nvSpPr>
            <p:cNvPr id="52" name="矩形 51">
              <a:extLst>
                <a:ext uri="{FF2B5EF4-FFF2-40B4-BE49-F238E27FC236}">
                  <a16:creationId xmlns:a16="http://schemas.microsoft.com/office/drawing/2014/main" id="{30FF17E5-4617-4901-A544-245293C6603F}"/>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AE01DED9-C9A3-47E9-898B-424E112E816F}"/>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90" name="文字方塊 89">
                  <a:extLst>
                    <a:ext uri="{FF2B5EF4-FFF2-40B4-BE49-F238E27FC236}">
                      <a16:creationId xmlns:a16="http://schemas.microsoft.com/office/drawing/2014/main" id="{085D5BDC-DC9F-44C4-A5AC-F97D17A25EE7}"/>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5"/>
                  <a:stretch>
                    <a:fillRect b="-10526"/>
                  </a:stretch>
                </a:blipFill>
              </p:spPr>
              <p:txBody>
                <a:bodyPr/>
                <a:lstStyle/>
                <a:p>
                  <a:r>
                    <a:rPr lang="zh-TW" altLang="en-US">
                      <a:noFill/>
                    </a:rPr>
                    <a:t> </a:t>
                  </a:r>
                </a:p>
              </p:txBody>
            </p:sp>
          </mc:Fallback>
        </mc:AlternateContent>
        <p:cxnSp>
          <p:nvCxnSpPr>
            <p:cNvPr id="54" name="直線單箭頭接點 53">
              <a:extLst>
                <a:ext uri="{FF2B5EF4-FFF2-40B4-BE49-F238E27FC236}">
                  <a16:creationId xmlns:a16="http://schemas.microsoft.com/office/drawing/2014/main" id="{6F2ED776-9AE6-42D6-8FCC-A1AC4DD71CE6}"/>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79C6C856-455F-4F0A-A9E5-790FECE776D9}"/>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C0B20149-C589-4276-866A-2773C7C27607}"/>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DFB12D2B-1C62-4BBC-9952-5A6A594FF9F8}"/>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D4CFCFC7-0CD9-41BA-A11C-5BF712B51973}"/>
              </a:ext>
            </a:extLst>
          </p:cNvPr>
          <p:cNvGrpSpPr/>
          <p:nvPr/>
        </p:nvGrpSpPr>
        <p:grpSpPr>
          <a:xfrm>
            <a:off x="7134311" y="4361915"/>
            <a:ext cx="1839368" cy="1052823"/>
            <a:chOff x="401919" y="3795863"/>
            <a:chExt cx="1839368" cy="1052823"/>
          </a:xfrm>
        </p:grpSpPr>
        <p:sp>
          <p:nvSpPr>
            <p:cNvPr id="59" name="矩形 58">
              <a:extLst>
                <a:ext uri="{FF2B5EF4-FFF2-40B4-BE49-F238E27FC236}">
                  <a16:creationId xmlns:a16="http://schemas.microsoft.com/office/drawing/2014/main" id="{9EF5EAB0-6CB9-47BB-99B6-17626DEC6EC2}"/>
                </a:ext>
              </a:extLst>
            </p:cNvPr>
            <p:cNvSpPr/>
            <p:nvPr/>
          </p:nvSpPr>
          <p:spPr>
            <a:xfrm>
              <a:off x="1717885" y="3795863"/>
              <a:ext cx="288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0" name="文字方塊 59">
                  <a:extLst>
                    <a:ext uri="{FF2B5EF4-FFF2-40B4-BE49-F238E27FC236}">
                      <a16:creationId xmlns:a16="http://schemas.microsoft.com/office/drawing/2014/main" id="{7BCEC94A-D5BE-4477-9C26-2E3E51C00DF8}"/>
                    </a:ext>
                  </a:extLst>
                </p:cNvPr>
                <p:cNvSpPr txBox="1"/>
                <p:nvPr/>
              </p:nvSpPr>
              <p:spPr>
                <a:xfrm>
                  <a:off x="1526126" y="3833406"/>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𝑣</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7" name="文字方塊 96">
                  <a:extLst>
                    <a:ext uri="{FF2B5EF4-FFF2-40B4-BE49-F238E27FC236}">
                      <a16:creationId xmlns:a16="http://schemas.microsoft.com/office/drawing/2014/main" id="{35C05A69-52C5-43DC-95C9-232BBA1C5E23}"/>
                    </a:ext>
                  </a:extLst>
                </p:cNvPr>
                <p:cNvSpPr txBox="1">
                  <a:spLocks noRot="1" noChangeAspect="1" noMove="1" noResize="1" noEditPoints="1" noAdjustHandles="1" noChangeArrowheads="1" noChangeShapeType="1" noTextEdit="1"/>
                </p:cNvSpPr>
                <p:nvPr/>
              </p:nvSpPr>
              <p:spPr>
                <a:xfrm>
                  <a:off x="1526126" y="3833406"/>
                  <a:ext cx="715161" cy="461665"/>
                </a:xfrm>
                <a:prstGeom prst="rect">
                  <a:avLst/>
                </a:prstGeom>
                <a:blipFill>
                  <a:blip r:embed="rId16"/>
                  <a:stretch>
                    <a:fillRect/>
                  </a:stretch>
                </a:blipFill>
              </p:spPr>
              <p:txBody>
                <a:bodyPr/>
                <a:lstStyle/>
                <a:p>
                  <a:r>
                    <a:rPr lang="zh-TW" altLang="en-US">
                      <a:noFill/>
                    </a:rPr>
                    <a:t> </a:t>
                  </a:r>
                </a:p>
              </p:txBody>
            </p:sp>
          </mc:Fallback>
        </mc:AlternateContent>
        <p:sp>
          <p:nvSpPr>
            <p:cNvPr id="61" name="矩形 60">
              <a:extLst>
                <a:ext uri="{FF2B5EF4-FFF2-40B4-BE49-F238E27FC236}">
                  <a16:creationId xmlns:a16="http://schemas.microsoft.com/office/drawing/2014/main" id="{E6091EE4-982B-4F74-8E10-BCFA494B82BE}"/>
                </a:ext>
              </a:extLst>
            </p:cNvPr>
            <p:cNvSpPr/>
            <p:nvPr/>
          </p:nvSpPr>
          <p:spPr>
            <a:xfrm>
              <a:off x="1145507" y="3795863"/>
              <a:ext cx="288000" cy="54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2" name="文字方塊 61">
                  <a:extLst>
                    <a:ext uri="{FF2B5EF4-FFF2-40B4-BE49-F238E27FC236}">
                      <a16:creationId xmlns:a16="http://schemas.microsoft.com/office/drawing/2014/main" id="{C03E37E6-37B2-4E0D-BF08-66A0C61A96E6}"/>
                    </a:ext>
                  </a:extLst>
                </p:cNvPr>
                <p:cNvSpPr txBox="1"/>
                <p:nvPr/>
              </p:nvSpPr>
              <p:spPr>
                <a:xfrm>
                  <a:off x="964022"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𝑘</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99" name="文字方塊 98">
                  <a:extLst>
                    <a:ext uri="{FF2B5EF4-FFF2-40B4-BE49-F238E27FC236}">
                      <a16:creationId xmlns:a16="http://schemas.microsoft.com/office/drawing/2014/main" id="{0843BFA9-51E7-41DF-8430-AF5CF51EF49C}"/>
                    </a:ext>
                  </a:extLst>
                </p:cNvPr>
                <p:cNvSpPr txBox="1">
                  <a:spLocks noRot="1" noChangeAspect="1" noMove="1" noResize="1" noEditPoints="1" noAdjustHandles="1" noChangeArrowheads="1" noChangeShapeType="1" noTextEdit="1"/>
                </p:cNvSpPr>
                <p:nvPr/>
              </p:nvSpPr>
              <p:spPr>
                <a:xfrm>
                  <a:off x="964022" y="3843680"/>
                  <a:ext cx="715161" cy="461665"/>
                </a:xfrm>
                <a:prstGeom prst="rect">
                  <a:avLst/>
                </a:prstGeom>
                <a:blipFill>
                  <a:blip r:embed="rId17"/>
                  <a:stretch>
                    <a:fillRect/>
                  </a:stretch>
                </a:blipFill>
              </p:spPr>
              <p:txBody>
                <a:bodyPr/>
                <a:lstStyle/>
                <a:p>
                  <a:r>
                    <a:rPr lang="zh-TW" altLang="en-US">
                      <a:noFill/>
                    </a:rPr>
                    <a:t> </a:t>
                  </a:r>
                </a:p>
              </p:txBody>
            </p:sp>
          </mc:Fallback>
        </mc:AlternateContent>
        <p:sp>
          <p:nvSpPr>
            <p:cNvPr id="63" name="矩形 62">
              <a:extLst>
                <a:ext uri="{FF2B5EF4-FFF2-40B4-BE49-F238E27FC236}">
                  <a16:creationId xmlns:a16="http://schemas.microsoft.com/office/drawing/2014/main" id="{2D170548-2CD5-45CB-B6BD-AE6E81103EF2}"/>
                </a:ext>
              </a:extLst>
            </p:cNvPr>
            <p:cNvSpPr/>
            <p:nvPr/>
          </p:nvSpPr>
          <p:spPr>
            <a:xfrm>
              <a:off x="583404" y="3795863"/>
              <a:ext cx="288000" cy="54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2111BCC2-5F93-4201-8F2E-FED7369CC5AC}"/>
                    </a:ext>
                  </a:extLst>
                </p:cNvPr>
                <p:cNvSpPr txBox="1"/>
                <p:nvPr/>
              </p:nvSpPr>
              <p:spPr>
                <a:xfrm>
                  <a:off x="401919" y="384368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𝑞</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101" name="文字方塊 100">
                  <a:extLst>
                    <a:ext uri="{FF2B5EF4-FFF2-40B4-BE49-F238E27FC236}">
                      <a16:creationId xmlns:a16="http://schemas.microsoft.com/office/drawing/2014/main" id="{47F583DF-037D-4FA1-AF0F-1001093CAC78}"/>
                    </a:ext>
                  </a:extLst>
                </p:cNvPr>
                <p:cNvSpPr txBox="1">
                  <a:spLocks noRot="1" noChangeAspect="1" noMove="1" noResize="1" noEditPoints="1" noAdjustHandles="1" noChangeArrowheads="1" noChangeShapeType="1" noTextEdit="1"/>
                </p:cNvSpPr>
                <p:nvPr/>
              </p:nvSpPr>
              <p:spPr>
                <a:xfrm>
                  <a:off x="401919" y="3843680"/>
                  <a:ext cx="715161" cy="461665"/>
                </a:xfrm>
                <a:prstGeom prst="rect">
                  <a:avLst/>
                </a:prstGeom>
                <a:blipFill>
                  <a:blip r:embed="rId18"/>
                  <a:stretch>
                    <a:fillRect b="-10667"/>
                  </a:stretch>
                </a:blipFill>
              </p:spPr>
              <p:txBody>
                <a:bodyPr/>
                <a:lstStyle/>
                <a:p>
                  <a:r>
                    <a:rPr lang="zh-TW" altLang="en-US">
                      <a:noFill/>
                    </a:rPr>
                    <a:t> </a:t>
                  </a:r>
                </a:p>
              </p:txBody>
            </p:sp>
          </mc:Fallback>
        </mc:AlternateContent>
        <p:cxnSp>
          <p:nvCxnSpPr>
            <p:cNvPr id="65" name="直線單箭頭接點 64">
              <a:extLst>
                <a:ext uri="{FF2B5EF4-FFF2-40B4-BE49-F238E27FC236}">
                  <a16:creationId xmlns:a16="http://schemas.microsoft.com/office/drawing/2014/main" id="{E2738B4D-38A5-4497-849B-C9B578BAC7EB}"/>
                </a:ext>
              </a:extLst>
            </p:cNvPr>
            <p:cNvCxnSpPr>
              <a:cxnSpLocks/>
            </p:cNvCxnSpPr>
            <p:nvPr/>
          </p:nvCxnSpPr>
          <p:spPr>
            <a:xfrm flipV="1">
              <a:off x="1298095" y="4339810"/>
              <a:ext cx="0" cy="50887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7E2030D0-3678-44A1-B94E-6DE06FE6E04C}"/>
                </a:ext>
              </a:extLst>
            </p:cNvPr>
            <p:cNvCxnSpPr>
              <a:cxnSpLocks/>
            </p:cNvCxnSpPr>
            <p:nvPr/>
          </p:nvCxnSpPr>
          <p:spPr>
            <a:xfrm>
              <a:off x="716018" y="4619649"/>
              <a:ext cx="1145867" cy="0"/>
            </a:xfrm>
            <a:prstGeom prst="straightConnector1">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59DDC837-51BC-4548-8B0A-AF6A21068BBB}"/>
                </a:ext>
              </a:extLst>
            </p:cNvPr>
            <p:cNvCxnSpPr>
              <a:cxnSpLocks/>
            </p:cNvCxnSpPr>
            <p:nvPr/>
          </p:nvCxnSpPr>
          <p:spPr>
            <a:xfrm flipV="1">
              <a:off x="716018"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6B99B11-36FA-4F37-8929-E2969C252361}"/>
                </a:ext>
              </a:extLst>
            </p:cNvPr>
            <p:cNvCxnSpPr>
              <a:cxnSpLocks/>
            </p:cNvCxnSpPr>
            <p:nvPr/>
          </p:nvCxnSpPr>
          <p:spPr>
            <a:xfrm flipV="1">
              <a:off x="1861885" y="4337800"/>
              <a:ext cx="0" cy="27149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A86D5005-BB7F-4DE5-9809-974B4E34391A}"/>
                  </a:ext>
                </a:extLst>
              </p:cNvPr>
              <p:cNvSpPr txBox="1"/>
              <p:nvPr/>
            </p:nvSpPr>
            <p:spPr>
              <a:xfrm>
                <a:off x="7686200" y="5519770"/>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4</m:t>
                          </m:r>
                        </m:sup>
                      </m:sSup>
                    </m:oMath>
                  </m:oMathPara>
                </a14:m>
                <a:endParaRPr lang="zh-TW" altLang="en-US" sz="2400" dirty="0"/>
              </a:p>
            </p:txBody>
          </p:sp>
        </mc:Choice>
        <mc:Fallback xmlns="">
          <p:sp>
            <p:nvSpPr>
              <p:cNvPr id="69" name="文字方塊 68">
                <a:extLst>
                  <a:ext uri="{FF2B5EF4-FFF2-40B4-BE49-F238E27FC236}">
                    <a16:creationId xmlns:a16="http://schemas.microsoft.com/office/drawing/2014/main" id="{A86D5005-BB7F-4DE5-9809-974B4E34391A}"/>
                  </a:ext>
                </a:extLst>
              </p:cNvPr>
              <p:cNvSpPr txBox="1">
                <a:spLocks noRot="1" noChangeAspect="1" noMove="1" noResize="1" noEditPoints="1" noAdjustHandles="1" noChangeArrowheads="1" noChangeShapeType="1" noTextEdit="1"/>
              </p:cNvSpPr>
              <p:nvPr/>
            </p:nvSpPr>
            <p:spPr>
              <a:xfrm>
                <a:off x="7686200" y="5519770"/>
                <a:ext cx="715161" cy="461665"/>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85C8D80B-8F3B-42FC-8047-9321B75D3FBA}"/>
                  </a:ext>
                </a:extLst>
              </p:cNvPr>
              <p:cNvSpPr txBox="1"/>
              <p:nvPr/>
            </p:nvSpPr>
            <p:spPr>
              <a:xfrm>
                <a:off x="5438526" y="55086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70" name="文字方塊 69">
                <a:extLst>
                  <a:ext uri="{FF2B5EF4-FFF2-40B4-BE49-F238E27FC236}">
                    <a16:creationId xmlns:a16="http://schemas.microsoft.com/office/drawing/2014/main" id="{85C8D80B-8F3B-42FC-8047-9321B75D3FBA}"/>
                  </a:ext>
                </a:extLst>
              </p:cNvPr>
              <p:cNvSpPr txBox="1">
                <a:spLocks noRot="1" noChangeAspect="1" noMove="1" noResize="1" noEditPoints="1" noAdjustHandles="1" noChangeArrowheads="1" noChangeShapeType="1" noTextEdit="1"/>
              </p:cNvSpPr>
              <p:nvPr/>
            </p:nvSpPr>
            <p:spPr>
              <a:xfrm>
                <a:off x="5438526" y="5508697"/>
                <a:ext cx="715161" cy="461665"/>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73140B58-6394-4071-864C-3474E566623A}"/>
                  </a:ext>
                </a:extLst>
              </p:cNvPr>
              <p:cNvSpPr txBox="1"/>
              <p:nvPr/>
            </p:nvSpPr>
            <p:spPr>
              <a:xfrm>
                <a:off x="3226271" y="550869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71" name="文字方塊 70">
                <a:extLst>
                  <a:ext uri="{FF2B5EF4-FFF2-40B4-BE49-F238E27FC236}">
                    <a16:creationId xmlns:a16="http://schemas.microsoft.com/office/drawing/2014/main" id="{73140B58-6394-4071-864C-3474E566623A}"/>
                  </a:ext>
                </a:extLst>
              </p:cNvPr>
              <p:cNvSpPr txBox="1">
                <a:spLocks noRot="1" noChangeAspect="1" noMove="1" noResize="1" noEditPoints="1" noAdjustHandles="1" noChangeArrowheads="1" noChangeShapeType="1" noTextEdit="1"/>
              </p:cNvSpPr>
              <p:nvPr/>
            </p:nvSpPr>
            <p:spPr>
              <a:xfrm>
                <a:off x="3226271" y="5508697"/>
                <a:ext cx="715161" cy="461665"/>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2" name="文字方塊 71">
                <a:extLst>
                  <a:ext uri="{FF2B5EF4-FFF2-40B4-BE49-F238E27FC236}">
                    <a16:creationId xmlns:a16="http://schemas.microsoft.com/office/drawing/2014/main" id="{418D7BC8-7A47-4243-84ED-CF8ED73781AE}"/>
                  </a:ext>
                </a:extLst>
              </p:cNvPr>
              <p:cNvSpPr txBox="1"/>
              <p:nvPr/>
            </p:nvSpPr>
            <p:spPr>
              <a:xfrm>
                <a:off x="933163" y="5501231"/>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𝑎</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72" name="文字方塊 71">
                <a:extLst>
                  <a:ext uri="{FF2B5EF4-FFF2-40B4-BE49-F238E27FC236}">
                    <a16:creationId xmlns:a16="http://schemas.microsoft.com/office/drawing/2014/main" id="{418D7BC8-7A47-4243-84ED-CF8ED73781AE}"/>
                  </a:ext>
                </a:extLst>
              </p:cNvPr>
              <p:cNvSpPr txBox="1">
                <a:spLocks noRot="1" noChangeAspect="1" noMove="1" noResize="1" noEditPoints="1" noAdjustHandles="1" noChangeArrowheads="1" noChangeShapeType="1" noTextEdit="1"/>
              </p:cNvSpPr>
              <p:nvPr/>
            </p:nvSpPr>
            <p:spPr>
              <a:xfrm>
                <a:off x="933163" y="5501231"/>
                <a:ext cx="715161" cy="461665"/>
              </a:xfrm>
              <a:prstGeom prst="rect">
                <a:avLst/>
              </a:prstGeom>
              <a:blipFill>
                <a:blip r:embed="rId22"/>
                <a:stretch>
                  <a:fillRect/>
                </a:stretch>
              </a:blipFill>
            </p:spPr>
            <p:txBody>
              <a:bodyPr/>
              <a:lstStyle/>
              <a:p>
                <a:r>
                  <a:rPr lang="zh-TW" altLang="en-US">
                    <a:noFill/>
                  </a:rPr>
                  <a:t> </a:t>
                </a:r>
              </a:p>
            </p:txBody>
          </p:sp>
        </mc:Fallback>
      </mc:AlternateContent>
      <p:sp>
        <p:nvSpPr>
          <p:cNvPr id="73" name="矩形 72">
            <a:extLst>
              <a:ext uri="{FF2B5EF4-FFF2-40B4-BE49-F238E27FC236}">
                <a16:creationId xmlns:a16="http://schemas.microsoft.com/office/drawing/2014/main" id="{7E414FF9-88A7-4DE1-B975-00A89C2880E7}"/>
              </a:ext>
            </a:extLst>
          </p:cNvPr>
          <p:cNvSpPr/>
          <p:nvPr/>
        </p:nvSpPr>
        <p:spPr>
          <a:xfrm>
            <a:off x="4964991" y="4244523"/>
            <a:ext cx="515179" cy="77153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a:extLst>
              <a:ext uri="{FF2B5EF4-FFF2-40B4-BE49-F238E27FC236}">
                <a16:creationId xmlns:a16="http://schemas.microsoft.com/office/drawing/2014/main" id="{276D2515-A2B1-44BD-BEBF-37C502B0BFA0}"/>
              </a:ext>
            </a:extLst>
          </p:cNvPr>
          <p:cNvSpPr txBox="1"/>
          <p:nvPr/>
        </p:nvSpPr>
        <p:spPr>
          <a:xfrm>
            <a:off x="459990" y="6284813"/>
            <a:ext cx="1637030"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&lt;BOS&gt;</a:t>
            </a:r>
            <a:endParaRPr lang="zh-TW" altLang="en-US" sz="2400" dirty="0">
              <a:latin typeface="微軟正黑體" panose="020B0604030504040204" pitchFamily="34" charset="-120"/>
              <a:ea typeface="微軟正黑體" panose="020B0604030504040204" pitchFamily="34" charset="-120"/>
            </a:endParaRPr>
          </a:p>
        </p:txBody>
      </p:sp>
      <p:sp>
        <p:nvSpPr>
          <p:cNvPr id="75" name="文字方塊 74">
            <a:extLst>
              <a:ext uri="{FF2B5EF4-FFF2-40B4-BE49-F238E27FC236}">
                <a16:creationId xmlns:a16="http://schemas.microsoft.com/office/drawing/2014/main" id="{7CDA9329-2674-4D25-A501-CD660DD461B5}"/>
              </a:ext>
            </a:extLst>
          </p:cNvPr>
          <p:cNvSpPr txBox="1"/>
          <p:nvPr/>
        </p:nvSpPr>
        <p:spPr>
          <a:xfrm>
            <a:off x="2710124" y="6284813"/>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潮水</a:t>
            </a:r>
          </a:p>
        </p:txBody>
      </p:sp>
      <p:cxnSp>
        <p:nvCxnSpPr>
          <p:cNvPr id="76" name="直線單箭頭接點 75">
            <a:extLst>
              <a:ext uri="{FF2B5EF4-FFF2-40B4-BE49-F238E27FC236}">
                <a16:creationId xmlns:a16="http://schemas.microsoft.com/office/drawing/2014/main" id="{95CC5773-35CF-42A3-B121-4550C240DB85}"/>
              </a:ext>
            </a:extLst>
          </p:cNvPr>
          <p:cNvCxnSpPr>
            <a:cxnSpLocks/>
            <a:endCxn id="79" idx="4"/>
          </p:cNvCxnSpPr>
          <p:nvPr/>
        </p:nvCxnSpPr>
        <p:spPr>
          <a:xfrm flipH="1" flipV="1">
            <a:off x="5569898" y="3526513"/>
            <a:ext cx="234539"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1CA279FD-3FAE-4197-A576-BB0E645E0196}"/>
              </a:ext>
            </a:extLst>
          </p:cNvPr>
          <p:cNvCxnSpPr>
            <a:cxnSpLocks/>
            <a:endCxn id="78" idx="5"/>
          </p:cNvCxnSpPr>
          <p:nvPr/>
        </p:nvCxnSpPr>
        <p:spPr>
          <a:xfrm flipH="1" flipV="1">
            <a:off x="3335861" y="3491686"/>
            <a:ext cx="1906473" cy="8448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橢圓 77">
            <a:extLst>
              <a:ext uri="{FF2B5EF4-FFF2-40B4-BE49-F238E27FC236}">
                <a16:creationId xmlns:a16="http://schemas.microsoft.com/office/drawing/2014/main" id="{34821406-BDB5-4BEE-BC83-0FD030CA36EB}"/>
              </a:ext>
            </a:extLst>
          </p:cNvPr>
          <p:cNvSpPr/>
          <p:nvPr/>
        </p:nvSpPr>
        <p:spPr>
          <a:xfrm>
            <a:off x="3182221" y="3338046"/>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9" name="橢圓 78">
            <a:extLst>
              <a:ext uri="{FF2B5EF4-FFF2-40B4-BE49-F238E27FC236}">
                <a16:creationId xmlns:a16="http://schemas.microsoft.com/office/drawing/2014/main" id="{02D99075-062C-4DB7-85F3-030E65C0F9F9}"/>
              </a:ext>
            </a:extLst>
          </p:cNvPr>
          <p:cNvSpPr/>
          <p:nvPr/>
        </p:nvSpPr>
        <p:spPr>
          <a:xfrm>
            <a:off x="5479898" y="3346513"/>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80" name="直線單箭頭接點 79">
            <a:extLst>
              <a:ext uri="{FF2B5EF4-FFF2-40B4-BE49-F238E27FC236}">
                <a16:creationId xmlns:a16="http://schemas.microsoft.com/office/drawing/2014/main" id="{95EE0D85-B670-4152-9322-14EEC50CC98A}"/>
              </a:ext>
            </a:extLst>
          </p:cNvPr>
          <p:cNvCxnSpPr>
            <a:cxnSpLocks/>
            <a:endCxn id="79" idx="4"/>
          </p:cNvCxnSpPr>
          <p:nvPr/>
        </p:nvCxnSpPr>
        <p:spPr>
          <a:xfrm flipV="1">
            <a:off x="5242334" y="3526513"/>
            <a:ext cx="327564" cy="810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a:extLst>
              <a:ext uri="{FF2B5EF4-FFF2-40B4-BE49-F238E27FC236}">
                <a16:creationId xmlns:a16="http://schemas.microsoft.com/office/drawing/2014/main" id="{04235E0A-CA15-4414-91C0-94B418B8E1D9}"/>
              </a:ext>
            </a:extLst>
          </p:cNvPr>
          <p:cNvCxnSpPr>
            <a:cxnSpLocks/>
            <a:endCxn id="78" idx="4"/>
          </p:cNvCxnSpPr>
          <p:nvPr/>
        </p:nvCxnSpPr>
        <p:spPr>
          <a:xfrm flipH="1" flipV="1">
            <a:off x="3272221" y="3518046"/>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文字方塊 81">
                <a:extLst>
                  <a:ext uri="{FF2B5EF4-FFF2-40B4-BE49-F238E27FC236}">
                    <a16:creationId xmlns:a16="http://schemas.microsoft.com/office/drawing/2014/main" id="{0DF60D7D-C6E7-4902-AC16-6BF6A6C3F7F8}"/>
                  </a:ext>
                </a:extLst>
              </p:cNvPr>
              <p:cNvSpPr txBox="1"/>
              <p:nvPr/>
            </p:nvSpPr>
            <p:spPr>
              <a:xfrm>
                <a:off x="3106137" y="291958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3,2</m:t>
                          </m:r>
                        </m:sub>
                      </m:sSub>
                    </m:oMath>
                  </m:oMathPara>
                </a14:m>
                <a:endParaRPr lang="zh-TW" altLang="en-US" sz="2400" dirty="0"/>
              </a:p>
            </p:txBody>
          </p:sp>
        </mc:Choice>
        <mc:Fallback xmlns="">
          <p:sp>
            <p:nvSpPr>
              <p:cNvPr id="82" name="文字方塊 81">
                <a:extLst>
                  <a:ext uri="{FF2B5EF4-FFF2-40B4-BE49-F238E27FC236}">
                    <a16:creationId xmlns:a16="http://schemas.microsoft.com/office/drawing/2014/main" id="{0DF60D7D-C6E7-4902-AC16-6BF6A6C3F7F8}"/>
                  </a:ext>
                </a:extLst>
              </p:cNvPr>
              <p:cNvSpPr txBox="1">
                <a:spLocks noRot="1" noChangeAspect="1" noMove="1" noResize="1" noEditPoints="1" noAdjustHandles="1" noChangeArrowheads="1" noChangeShapeType="1" noTextEdit="1"/>
              </p:cNvSpPr>
              <p:nvPr/>
            </p:nvSpPr>
            <p:spPr>
              <a:xfrm>
                <a:off x="3106137" y="2919585"/>
                <a:ext cx="572208" cy="385555"/>
              </a:xfrm>
              <a:prstGeom prst="rect">
                <a:avLst/>
              </a:prstGeom>
              <a:blipFill>
                <a:blip r:embed="rId23"/>
                <a:stretch>
                  <a:fillRect l="-7527" t="-15873" r="-25806" b="-1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3" name="文字方塊 82">
                <a:extLst>
                  <a:ext uri="{FF2B5EF4-FFF2-40B4-BE49-F238E27FC236}">
                    <a16:creationId xmlns:a16="http://schemas.microsoft.com/office/drawing/2014/main" id="{35128F54-B348-4BC4-A847-23CBECE101BA}"/>
                  </a:ext>
                </a:extLst>
              </p:cNvPr>
              <p:cNvSpPr txBox="1"/>
              <p:nvPr/>
            </p:nvSpPr>
            <p:spPr>
              <a:xfrm>
                <a:off x="5378735" y="2919585"/>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3,3</m:t>
                          </m:r>
                        </m:sub>
                      </m:sSub>
                    </m:oMath>
                  </m:oMathPara>
                </a14:m>
                <a:endParaRPr lang="zh-TW" altLang="en-US" sz="2400" dirty="0"/>
              </a:p>
            </p:txBody>
          </p:sp>
        </mc:Choice>
        <mc:Fallback xmlns="">
          <p:sp>
            <p:nvSpPr>
              <p:cNvPr id="83" name="文字方塊 82">
                <a:extLst>
                  <a:ext uri="{FF2B5EF4-FFF2-40B4-BE49-F238E27FC236}">
                    <a16:creationId xmlns:a16="http://schemas.microsoft.com/office/drawing/2014/main" id="{35128F54-B348-4BC4-A847-23CBECE101BA}"/>
                  </a:ext>
                </a:extLst>
              </p:cNvPr>
              <p:cNvSpPr txBox="1">
                <a:spLocks noRot="1" noChangeAspect="1" noMove="1" noResize="1" noEditPoints="1" noAdjustHandles="1" noChangeArrowheads="1" noChangeShapeType="1" noTextEdit="1"/>
              </p:cNvSpPr>
              <p:nvPr/>
            </p:nvSpPr>
            <p:spPr>
              <a:xfrm>
                <a:off x="5378735" y="2919585"/>
                <a:ext cx="572208" cy="385555"/>
              </a:xfrm>
              <a:prstGeom prst="rect">
                <a:avLst/>
              </a:prstGeom>
              <a:blipFill>
                <a:blip r:embed="rId24"/>
                <a:stretch>
                  <a:fillRect l="-6383" t="-15873" r="-25532" b="-11111"/>
                </a:stretch>
              </a:blipFill>
            </p:spPr>
            <p:txBody>
              <a:bodyPr/>
              <a:lstStyle/>
              <a:p>
                <a:r>
                  <a:rPr lang="zh-TW" altLang="en-US">
                    <a:noFill/>
                  </a:rPr>
                  <a:t> </a:t>
                </a:r>
              </a:p>
            </p:txBody>
          </p:sp>
        </mc:Fallback>
      </mc:AlternateContent>
      <p:grpSp>
        <p:nvGrpSpPr>
          <p:cNvPr id="84" name="群組 83">
            <a:extLst>
              <a:ext uri="{FF2B5EF4-FFF2-40B4-BE49-F238E27FC236}">
                <a16:creationId xmlns:a16="http://schemas.microsoft.com/office/drawing/2014/main" id="{D101D0BB-250C-4CBE-B0A8-643E12DA88D1}"/>
              </a:ext>
            </a:extLst>
          </p:cNvPr>
          <p:cNvGrpSpPr/>
          <p:nvPr/>
        </p:nvGrpSpPr>
        <p:grpSpPr>
          <a:xfrm>
            <a:off x="5465278" y="2180697"/>
            <a:ext cx="715161" cy="605813"/>
            <a:chOff x="635402" y="1337615"/>
            <a:chExt cx="715161" cy="605813"/>
          </a:xfrm>
        </p:grpSpPr>
        <p:sp>
          <p:nvSpPr>
            <p:cNvPr id="85" name="矩形 84">
              <a:extLst>
                <a:ext uri="{FF2B5EF4-FFF2-40B4-BE49-F238E27FC236}">
                  <a16:creationId xmlns:a16="http://schemas.microsoft.com/office/drawing/2014/main" id="{B1DD406D-EDF5-4F56-9B78-CC77BD25D36D}"/>
                </a:ext>
              </a:extLst>
            </p:cNvPr>
            <p:cNvSpPr/>
            <p:nvPr/>
          </p:nvSpPr>
          <p:spPr>
            <a:xfrm>
              <a:off x="733189" y="1337615"/>
              <a:ext cx="461666" cy="6058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mc:AlternateContent xmlns:mc="http://schemas.openxmlformats.org/markup-compatibility/2006" xmlns:a14="http://schemas.microsoft.com/office/drawing/2010/main">
          <mc:Choice Requires="a14">
            <p:sp>
              <p:nvSpPr>
                <p:cNvPr id="86" name="文字方塊 85">
                  <a:extLst>
                    <a:ext uri="{FF2B5EF4-FFF2-40B4-BE49-F238E27FC236}">
                      <a16:creationId xmlns:a16="http://schemas.microsoft.com/office/drawing/2014/main" id="{49423E49-A3F3-4665-9D95-F9DB6BB35698}"/>
                    </a:ext>
                  </a:extLst>
                </p:cNvPr>
                <p:cNvSpPr txBox="1"/>
                <p:nvPr/>
              </p:nvSpPr>
              <p:spPr>
                <a:xfrm>
                  <a:off x="635402" y="1417137"/>
                  <a:ext cx="71516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86" name="文字方塊 85">
                  <a:extLst>
                    <a:ext uri="{FF2B5EF4-FFF2-40B4-BE49-F238E27FC236}">
                      <a16:creationId xmlns:a16="http://schemas.microsoft.com/office/drawing/2014/main" id="{49423E49-A3F3-4665-9D95-F9DB6BB35698}"/>
                    </a:ext>
                  </a:extLst>
                </p:cNvPr>
                <p:cNvSpPr txBox="1">
                  <a:spLocks noRot="1" noChangeAspect="1" noMove="1" noResize="1" noEditPoints="1" noAdjustHandles="1" noChangeArrowheads="1" noChangeShapeType="1" noTextEdit="1"/>
                </p:cNvSpPr>
                <p:nvPr/>
              </p:nvSpPr>
              <p:spPr>
                <a:xfrm>
                  <a:off x="635402" y="1417137"/>
                  <a:ext cx="715161" cy="461665"/>
                </a:xfrm>
                <a:prstGeom prst="rect">
                  <a:avLst/>
                </a:prstGeom>
                <a:blipFill>
                  <a:blip r:embed="rId25"/>
                  <a:stretch>
                    <a:fillRect/>
                  </a:stretch>
                </a:blipFill>
              </p:spPr>
              <p:txBody>
                <a:bodyPr/>
                <a:lstStyle/>
                <a:p>
                  <a:r>
                    <a:rPr lang="zh-TW" altLang="en-US">
                      <a:noFill/>
                    </a:rPr>
                    <a:t> </a:t>
                  </a:r>
                </a:p>
              </p:txBody>
            </p:sp>
          </mc:Fallback>
        </mc:AlternateContent>
      </p:grpSp>
      <p:cxnSp>
        <p:nvCxnSpPr>
          <p:cNvPr id="87" name="直線單箭頭接點 86">
            <a:extLst>
              <a:ext uri="{FF2B5EF4-FFF2-40B4-BE49-F238E27FC236}">
                <a16:creationId xmlns:a16="http://schemas.microsoft.com/office/drawing/2014/main" id="{CA95C29B-A8FB-4FE4-AABB-D4B658CBA961}"/>
              </a:ext>
            </a:extLst>
          </p:cNvPr>
          <p:cNvCxnSpPr>
            <a:cxnSpLocks/>
            <a:endCxn id="89" idx="2"/>
          </p:cNvCxnSpPr>
          <p:nvPr/>
        </p:nvCxnSpPr>
        <p:spPr>
          <a:xfrm flipH="1" flipV="1">
            <a:off x="4100373" y="3607808"/>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8" name="群組 87">
            <a:extLst>
              <a:ext uri="{FF2B5EF4-FFF2-40B4-BE49-F238E27FC236}">
                <a16:creationId xmlns:a16="http://schemas.microsoft.com/office/drawing/2014/main" id="{E9B9AF86-F1E0-47D6-A181-15E01A34BAC9}"/>
              </a:ext>
            </a:extLst>
          </p:cNvPr>
          <p:cNvGrpSpPr/>
          <p:nvPr/>
        </p:nvGrpSpPr>
        <p:grpSpPr>
          <a:xfrm>
            <a:off x="3951181" y="3297795"/>
            <a:ext cx="298383" cy="310013"/>
            <a:chOff x="-105878" y="1740168"/>
            <a:chExt cx="461666" cy="461665"/>
          </a:xfrm>
        </p:grpSpPr>
        <p:sp>
          <p:nvSpPr>
            <p:cNvPr id="89" name="矩形 88">
              <a:extLst>
                <a:ext uri="{FF2B5EF4-FFF2-40B4-BE49-F238E27FC236}">
                  <a16:creationId xmlns:a16="http://schemas.microsoft.com/office/drawing/2014/main" id="{66BFDE00-70B6-483A-AD1D-B4A9194FDF8F}"/>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0" name="群組 89">
              <a:extLst>
                <a:ext uri="{FF2B5EF4-FFF2-40B4-BE49-F238E27FC236}">
                  <a16:creationId xmlns:a16="http://schemas.microsoft.com/office/drawing/2014/main" id="{DBFDCE17-D520-4606-A733-9C1D8FDE35F4}"/>
                </a:ext>
              </a:extLst>
            </p:cNvPr>
            <p:cNvGrpSpPr/>
            <p:nvPr/>
          </p:nvGrpSpPr>
          <p:grpSpPr>
            <a:xfrm rot="21265833">
              <a:off x="-30571" y="1828628"/>
              <a:ext cx="317144" cy="302092"/>
              <a:chOff x="-43095" y="1828685"/>
              <a:chExt cx="317144" cy="302092"/>
            </a:xfrm>
          </p:grpSpPr>
          <p:cxnSp>
            <p:nvCxnSpPr>
              <p:cNvPr id="91" name="直線接點 90">
                <a:extLst>
                  <a:ext uri="{FF2B5EF4-FFF2-40B4-BE49-F238E27FC236}">
                    <a16:creationId xmlns:a16="http://schemas.microsoft.com/office/drawing/2014/main" id="{C6BF7F5D-DC54-48CD-A339-FBC15950FE7D}"/>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CF597AEF-BBD6-4C90-93BA-C20C179C3CC6}"/>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3" name="直線單箭頭接點 92">
            <a:extLst>
              <a:ext uri="{FF2B5EF4-FFF2-40B4-BE49-F238E27FC236}">
                <a16:creationId xmlns:a16="http://schemas.microsoft.com/office/drawing/2014/main" id="{8A770F34-3D7C-4956-B071-E882F9A95388}"/>
              </a:ext>
            </a:extLst>
          </p:cNvPr>
          <p:cNvCxnSpPr>
            <a:cxnSpLocks/>
            <a:endCxn id="95" idx="2"/>
          </p:cNvCxnSpPr>
          <p:nvPr/>
        </p:nvCxnSpPr>
        <p:spPr>
          <a:xfrm flipH="1" flipV="1">
            <a:off x="6362952" y="3615386"/>
            <a:ext cx="13863" cy="7211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群組 93">
            <a:extLst>
              <a:ext uri="{FF2B5EF4-FFF2-40B4-BE49-F238E27FC236}">
                <a16:creationId xmlns:a16="http://schemas.microsoft.com/office/drawing/2014/main" id="{26AC8843-B210-4EF0-AF2A-6E185A91B16E}"/>
              </a:ext>
            </a:extLst>
          </p:cNvPr>
          <p:cNvGrpSpPr/>
          <p:nvPr/>
        </p:nvGrpSpPr>
        <p:grpSpPr>
          <a:xfrm>
            <a:off x="6213760" y="3305373"/>
            <a:ext cx="298383" cy="310013"/>
            <a:chOff x="-105878" y="1740168"/>
            <a:chExt cx="461666" cy="461665"/>
          </a:xfrm>
        </p:grpSpPr>
        <p:sp>
          <p:nvSpPr>
            <p:cNvPr id="95" name="矩形 94">
              <a:extLst>
                <a:ext uri="{FF2B5EF4-FFF2-40B4-BE49-F238E27FC236}">
                  <a16:creationId xmlns:a16="http://schemas.microsoft.com/office/drawing/2014/main" id="{8029292D-EB00-450D-9FEA-8C7839B91F8A}"/>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6" name="群組 95">
              <a:extLst>
                <a:ext uri="{FF2B5EF4-FFF2-40B4-BE49-F238E27FC236}">
                  <a16:creationId xmlns:a16="http://schemas.microsoft.com/office/drawing/2014/main" id="{103F8059-80CF-496F-BF4C-26DB5F310CCB}"/>
                </a:ext>
              </a:extLst>
            </p:cNvPr>
            <p:cNvGrpSpPr/>
            <p:nvPr/>
          </p:nvGrpSpPr>
          <p:grpSpPr>
            <a:xfrm rot="21265833">
              <a:off x="-30571" y="1828628"/>
              <a:ext cx="317144" cy="302092"/>
              <a:chOff x="-43095" y="1828685"/>
              <a:chExt cx="317144" cy="302092"/>
            </a:xfrm>
          </p:grpSpPr>
          <p:cxnSp>
            <p:nvCxnSpPr>
              <p:cNvPr id="97" name="直線接點 96">
                <a:extLst>
                  <a:ext uri="{FF2B5EF4-FFF2-40B4-BE49-F238E27FC236}">
                    <a16:creationId xmlns:a16="http://schemas.microsoft.com/office/drawing/2014/main" id="{0C9CFBC3-A78C-4B1F-9CD8-496738ABE5C9}"/>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9298113B-9FC3-46D9-80B9-0E6E840E856C}"/>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9" name="直線單箭頭接點 98">
            <a:extLst>
              <a:ext uri="{FF2B5EF4-FFF2-40B4-BE49-F238E27FC236}">
                <a16:creationId xmlns:a16="http://schemas.microsoft.com/office/drawing/2014/main" id="{1E605275-E0BD-4148-B138-CDB3DA779DC1}"/>
              </a:ext>
            </a:extLst>
          </p:cNvPr>
          <p:cNvCxnSpPr>
            <a:cxnSpLocks/>
          </p:cNvCxnSpPr>
          <p:nvPr/>
        </p:nvCxnSpPr>
        <p:spPr>
          <a:xfrm flipH="1" flipV="1">
            <a:off x="4100372" y="2483603"/>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單箭頭接點 99">
            <a:extLst>
              <a:ext uri="{FF2B5EF4-FFF2-40B4-BE49-F238E27FC236}">
                <a16:creationId xmlns:a16="http://schemas.microsoft.com/office/drawing/2014/main" id="{04465711-EC22-45DA-ACAB-426B3001976F}"/>
              </a:ext>
            </a:extLst>
          </p:cNvPr>
          <p:cNvCxnSpPr>
            <a:cxnSpLocks/>
          </p:cNvCxnSpPr>
          <p:nvPr/>
        </p:nvCxnSpPr>
        <p:spPr>
          <a:xfrm flipV="1">
            <a:off x="6362847" y="2468346"/>
            <a:ext cx="0" cy="847492"/>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直線單箭頭接點 100">
            <a:extLst>
              <a:ext uri="{FF2B5EF4-FFF2-40B4-BE49-F238E27FC236}">
                <a16:creationId xmlns:a16="http://schemas.microsoft.com/office/drawing/2014/main" id="{96C7B142-1D8F-4B09-A378-CA243180AA4F}"/>
              </a:ext>
            </a:extLst>
          </p:cNvPr>
          <p:cNvCxnSpPr>
            <a:cxnSpLocks/>
            <a:endCxn id="89" idx="1"/>
          </p:cNvCxnSpPr>
          <p:nvPr/>
        </p:nvCxnSpPr>
        <p:spPr>
          <a:xfrm>
            <a:off x="3394544" y="3440039"/>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3F3B5D6A-1772-43DF-9089-B99817BE418D}"/>
              </a:ext>
            </a:extLst>
          </p:cNvPr>
          <p:cNvCxnSpPr>
            <a:cxnSpLocks/>
          </p:cNvCxnSpPr>
          <p:nvPr/>
        </p:nvCxnSpPr>
        <p:spPr>
          <a:xfrm>
            <a:off x="5688234" y="3458381"/>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B5BFBE6F-EDC1-4368-B796-CE12FE46248F}"/>
              </a:ext>
            </a:extLst>
          </p:cNvPr>
          <p:cNvCxnSpPr>
            <a:cxnSpLocks/>
          </p:cNvCxnSpPr>
          <p:nvPr/>
        </p:nvCxnSpPr>
        <p:spPr>
          <a:xfrm>
            <a:off x="4100373" y="2468346"/>
            <a:ext cx="138415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a:extLst>
              <a:ext uri="{FF2B5EF4-FFF2-40B4-BE49-F238E27FC236}">
                <a16:creationId xmlns:a16="http://schemas.microsoft.com/office/drawing/2014/main" id="{0AC8F132-6B86-41E4-AFB5-DB9FCEA0487B}"/>
              </a:ext>
            </a:extLst>
          </p:cNvPr>
          <p:cNvSpPr txBox="1"/>
          <p:nvPr/>
        </p:nvSpPr>
        <p:spPr>
          <a:xfrm>
            <a:off x="4795605" y="1462402"/>
            <a:ext cx="2245357" cy="461665"/>
          </a:xfrm>
          <a:prstGeom prst="rect">
            <a:avLst/>
          </a:prstGeom>
          <a:noFill/>
        </p:spPr>
        <p:txBody>
          <a:bodyPr wrap="square" rtlCol="0">
            <a:spAutoFit/>
          </a:bodyPr>
          <a:lstStyle/>
          <a:p>
            <a:r>
              <a:rPr lang="en-US" altLang="zh-TW" sz="2400" dirty="0"/>
              <a:t>Many Layers …</a:t>
            </a:r>
            <a:endParaRPr lang="zh-TW" altLang="en-US" sz="2400" dirty="0"/>
          </a:p>
        </p:txBody>
      </p:sp>
      <p:cxnSp>
        <p:nvCxnSpPr>
          <p:cNvPr id="105" name="直線單箭頭接點 104">
            <a:extLst>
              <a:ext uri="{FF2B5EF4-FFF2-40B4-BE49-F238E27FC236}">
                <a16:creationId xmlns:a16="http://schemas.microsoft.com/office/drawing/2014/main" id="{60EE0EFC-FFB3-4292-98A7-361D29738066}"/>
              </a:ext>
            </a:extLst>
          </p:cNvPr>
          <p:cNvCxnSpPr>
            <a:cxnSpLocks/>
          </p:cNvCxnSpPr>
          <p:nvPr/>
        </p:nvCxnSpPr>
        <p:spPr>
          <a:xfrm flipV="1">
            <a:off x="5801909" y="1882772"/>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27BD6FE8-A91D-470C-B94B-58B18122B2FE}"/>
              </a:ext>
            </a:extLst>
          </p:cNvPr>
          <p:cNvCxnSpPr>
            <a:cxnSpLocks/>
          </p:cNvCxnSpPr>
          <p:nvPr/>
        </p:nvCxnSpPr>
        <p:spPr>
          <a:xfrm flipV="1">
            <a:off x="5793898" y="1288039"/>
            <a:ext cx="0" cy="2877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字方塊 110">
            <a:extLst>
              <a:ext uri="{FF2B5EF4-FFF2-40B4-BE49-F238E27FC236}">
                <a16:creationId xmlns:a16="http://schemas.microsoft.com/office/drawing/2014/main" id="{78593491-5EB0-46D7-89FC-162E36F12E14}"/>
              </a:ext>
            </a:extLst>
          </p:cNvPr>
          <p:cNvSpPr txBox="1"/>
          <p:nvPr/>
        </p:nvSpPr>
        <p:spPr>
          <a:xfrm>
            <a:off x="4983394" y="781668"/>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cxnSp>
        <p:nvCxnSpPr>
          <p:cNvPr id="123" name="直線單箭頭接點 122">
            <a:extLst>
              <a:ext uri="{FF2B5EF4-FFF2-40B4-BE49-F238E27FC236}">
                <a16:creationId xmlns:a16="http://schemas.microsoft.com/office/drawing/2014/main" id="{CD7FCCDB-FCD0-40B7-9236-D7EEBF1B961A}"/>
              </a:ext>
            </a:extLst>
          </p:cNvPr>
          <p:cNvCxnSpPr>
            <a:cxnSpLocks/>
          </p:cNvCxnSpPr>
          <p:nvPr/>
        </p:nvCxnSpPr>
        <p:spPr>
          <a:xfrm flipH="1">
            <a:off x="6028138" y="2491051"/>
            <a:ext cx="34001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文字方塊 105">
            <a:extLst>
              <a:ext uri="{FF2B5EF4-FFF2-40B4-BE49-F238E27FC236}">
                <a16:creationId xmlns:a16="http://schemas.microsoft.com/office/drawing/2014/main" id="{38C9157A-4BDD-48C7-84BA-791BE2C89210}"/>
              </a:ext>
            </a:extLst>
          </p:cNvPr>
          <p:cNvSpPr txBox="1"/>
          <p:nvPr/>
        </p:nvSpPr>
        <p:spPr>
          <a:xfrm>
            <a:off x="4959428" y="6276721"/>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退了</a:t>
            </a:r>
          </a:p>
        </p:txBody>
      </p:sp>
      <p:cxnSp>
        <p:nvCxnSpPr>
          <p:cNvPr id="107" name="直線單箭頭接點 106">
            <a:extLst>
              <a:ext uri="{FF2B5EF4-FFF2-40B4-BE49-F238E27FC236}">
                <a16:creationId xmlns:a16="http://schemas.microsoft.com/office/drawing/2014/main" id="{63CBFE0E-25AB-44C3-8884-3EB6595814F6}"/>
              </a:ext>
            </a:extLst>
          </p:cNvPr>
          <p:cNvCxnSpPr>
            <a:cxnSpLocks/>
            <a:stCxn id="52" idx="0"/>
            <a:endCxn id="108" idx="5"/>
          </p:cNvCxnSpPr>
          <p:nvPr/>
        </p:nvCxnSpPr>
        <p:spPr>
          <a:xfrm flipH="1" flipV="1">
            <a:off x="1030118" y="3530403"/>
            <a:ext cx="4176974" cy="8179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橢圓 107">
            <a:extLst>
              <a:ext uri="{FF2B5EF4-FFF2-40B4-BE49-F238E27FC236}">
                <a16:creationId xmlns:a16="http://schemas.microsoft.com/office/drawing/2014/main" id="{2F6277B3-211F-4C81-B135-6E8605AEEAA7}"/>
              </a:ext>
            </a:extLst>
          </p:cNvPr>
          <p:cNvSpPr/>
          <p:nvPr/>
        </p:nvSpPr>
        <p:spPr>
          <a:xfrm>
            <a:off x="876478" y="3376763"/>
            <a:ext cx="180000" cy="18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109" name="直線單箭頭接點 108">
            <a:extLst>
              <a:ext uri="{FF2B5EF4-FFF2-40B4-BE49-F238E27FC236}">
                <a16:creationId xmlns:a16="http://schemas.microsoft.com/office/drawing/2014/main" id="{8F978619-64D6-4018-9B33-FD33CB411CE5}"/>
              </a:ext>
            </a:extLst>
          </p:cNvPr>
          <p:cNvCxnSpPr>
            <a:cxnSpLocks/>
            <a:endCxn id="108" idx="4"/>
          </p:cNvCxnSpPr>
          <p:nvPr/>
        </p:nvCxnSpPr>
        <p:spPr>
          <a:xfrm flipH="1" flipV="1">
            <a:off x="966478" y="3556763"/>
            <a:ext cx="256004" cy="8354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文字方塊 111">
                <a:extLst>
                  <a:ext uri="{FF2B5EF4-FFF2-40B4-BE49-F238E27FC236}">
                    <a16:creationId xmlns:a16="http://schemas.microsoft.com/office/drawing/2014/main" id="{C4BA8662-6C79-48C5-BE07-4CF8D5A1C23C}"/>
                  </a:ext>
                </a:extLst>
              </p:cNvPr>
              <p:cNvSpPr txBox="1"/>
              <p:nvPr/>
            </p:nvSpPr>
            <p:spPr>
              <a:xfrm>
                <a:off x="800394" y="2958302"/>
                <a:ext cx="572208"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acc>
                            <m:accPr>
                              <m:chr m:val="̂"/>
                              <m:ctrlPr>
                                <a:rPr lang="zh-TW" altLang="en-US" sz="2400" i="1" smtClean="0">
                                  <a:latin typeface="Cambria Math" panose="02040503050406030204" pitchFamily="18" charset="0"/>
                                </a:rPr>
                              </m:ctrlPr>
                            </m:accPr>
                            <m:e>
                              <m:r>
                                <a:rPr lang="zh-TW" altLang="en-US" sz="2400" i="1">
                                  <a:latin typeface="Cambria Math" panose="02040503050406030204" pitchFamily="18" charset="0"/>
                                </a:rPr>
                                <m:t>𝛼</m:t>
                              </m:r>
                            </m:e>
                          </m:acc>
                        </m:e>
                        <m:sub>
                          <m:r>
                            <a:rPr lang="en-US" altLang="zh-TW" sz="2400" b="0" i="1" smtClean="0">
                              <a:latin typeface="Cambria Math" panose="02040503050406030204" pitchFamily="18" charset="0"/>
                            </a:rPr>
                            <m:t>3,1</m:t>
                          </m:r>
                        </m:sub>
                      </m:sSub>
                    </m:oMath>
                  </m:oMathPara>
                </a14:m>
                <a:endParaRPr lang="zh-TW" altLang="en-US" sz="2400" dirty="0"/>
              </a:p>
            </p:txBody>
          </p:sp>
        </mc:Choice>
        <mc:Fallback xmlns="">
          <p:sp>
            <p:nvSpPr>
              <p:cNvPr id="112" name="文字方塊 111">
                <a:extLst>
                  <a:ext uri="{FF2B5EF4-FFF2-40B4-BE49-F238E27FC236}">
                    <a16:creationId xmlns:a16="http://schemas.microsoft.com/office/drawing/2014/main" id="{C4BA8662-6C79-48C5-BE07-4CF8D5A1C23C}"/>
                  </a:ext>
                </a:extLst>
              </p:cNvPr>
              <p:cNvSpPr txBox="1">
                <a:spLocks noRot="1" noChangeAspect="1" noMove="1" noResize="1" noEditPoints="1" noAdjustHandles="1" noChangeArrowheads="1" noChangeShapeType="1" noTextEdit="1"/>
              </p:cNvSpPr>
              <p:nvPr/>
            </p:nvSpPr>
            <p:spPr>
              <a:xfrm>
                <a:off x="800394" y="2958302"/>
                <a:ext cx="572208" cy="385555"/>
              </a:xfrm>
              <a:prstGeom prst="rect">
                <a:avLst/>
              </a:prstGeom>
              <a:blipFill>
                <a:blip r:embed="rId26"/>
                <a:stretch>
                  <a:fillRect l="-6383" t="-14063" r="-25532" b="-9375"/>
                </a:stretch>
              </a:blipFill>
            </p:spPr>
            <p:txBody>
              <a:bodyPr/>
              <a:lstStyle/>
              <a:p>
                <a:r>
                  <a:rPr lang="zh-TW" altLang="en-US">
                    <a:noFill/>
                  </a:rPr>
                  <a:t> </a:t>
                </a:r>
              </a:p>
            </p:txBody>
          </p:sp>
        </mc:Fallback>
      </mc:AlternateContent>
      <p:cxnSp>
        <p:nvCxnSpPr>
          <p:cNvPr id="113" name="直線單箭頭接點 112">
            <a:extLst>
              <a:ext uri="{FF2B5EF4-FFF2-40B4-BE49-F238E27FC236}">
                <a16:creationId xmlns:a16="http://schemas.microsoft.com/office/drawing/2014/main" id="{31AAAD63-A1D9-49E1-9DAD-2A73DA031C89}"/>
              </a:ext>
            </a:extLst>
          </p:cNvPr>
          <p:cNvCxnSpPr>
            <a:cxnSpLocks/>
            <a:endCxn id="115" idx="2"/>
          </p:cNvCxnSpPr>
          <p:nvPr/>
        </p:nvCxnSpPr>
        <p:spPr>
          <a:xfrm flipH="1" flipV="1">
            <a:off x="1794630" y="3646525"/>
            <a:ext cx="230" cy="7456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4" name="群組 113">
            <a:extLst>
              <a:ext uri="{FF2B5EF4-FFF2-40B4-BE49-F238E27FC236}">
                <a16:creationId xmlns:a16="http://schemas.microsoft.com/office/drawing/2014/main" id="{65C0BC54-D23C-481F-A860-A9E0FE450BBE}"/>
              </a:ext>
            </a:extLst>
          </p:cNvPr>
          <p:cNvGrpSpPr/>
          <p:nvPr/>
        </p:nvGrpSpPr>
        <p:grpSpPr>
          <a:xfrm>
            <a:off x="1645438" y="3336512"/>
            <a:ext cx="298383" cy="310013"/>
            <a:chOff x="-105878" y="1740168"/>
            <a:chExt cx="461666" cy="461665"/>
          </a:xfrm>
        </p:grpSpPr>
        <p:sp>
          <p:nvSpPr>
            <p:cNvPr id="115" name="矩形 114">
              <a:extLst>
                <a:ext uri="{FF2B5EF4-FFF2-40B4-BE49-F238E27FC236}">
                  <a16:creationId xmlns:a16="http://schemas.microsoft.com/office/drawing/2014/main" id="{8864977F-0C9B-41C1-8885-ABC1AB5EB254}"/>
                </a:ext>
              </a:extLst>
            </p:cNvPr>
            <p:cNvSpPr/>
            <p:nvPr/>
          </p:nvSpPr>
          <p:spPr>
            <a:xfrm>
              <a:off x="-105878" y="1740168"/>
              <a:ext cx="461666" cy="4616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6" name="群組 115">
              <a:extLst>
                <a:ext uri="{FF2B5EF4-FFF2-40B4-BE49-F238E27FC236}">
                  <a16:creationId xmlns:a16="http://schemas.microsoft.com/office/drawing/2014/main" id="{93E23745-FC81-45FE-8FA8-5D33F6F4B602}"/>
                </a:ext>
              </a:extLst>
            </p:cNvPr>
            <p:cNvGrpSpPr/>
            <p:nvPr/>
          </p:nvGrpSpPr>
          <p:grpSpPr>
            <a:xfrm rot="21265833">
              <a:off x="-30571" y="1828628"/>
              <a:ext cx="317144" cy="302092"/>
              <a:chOff x="-43095" y="1828685"/>
              <a:chExt cx="317144" cy="302092"/>
            </a:xfrm>
          </p:grpSpPr>
          <p:cxnSp>
            <p:nvCxnSpPr>
              <p:cNvPr id="117" name="直線接點 116">
                <a:extLst>
                  <a:ext uri="{FF2B5EF4-FFF2-40B4-BE49-F238E27FC236}">
                    <a16:creationId xmlns:a16="http://schemas.microsoft.com/office/drawing/2014/main" id="{1ECBB800-7C1A-4431-90CE-3E066AFDC807}"/>
                  </a:ext>
                </a:extLst>
              </p:cNvPr>
              <p:cNvCxnSpPr>
                <a:cxnSpLocks/>
              </p:cNvCxnSpPr>
              <p:nvPr/>
            </p:nvCxnSpPr>
            <p:spPr>
              <a:xfrm rot="334167">
                <a:off x="-34638" y="1828685"/>
                <a:ext cx="308687" cy="302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51E6EF6C-3589-4A0F-A1E7-5ED6EF865EB0}"/>
                  </a:ext>
                </a:extLst>
              </p:cNvPr>
              <p:cNvCxnSpPr>
                <a:cxnSpLocks/>
              </p:cNvCxnSpPr>
              <p:nvPr/>
            </p:nvCxnSpPr>
            <p:spPr>
              <a:xfrm rot="5400000">
                <a:off x="-19251" y="1826698"/>
                <a:ext cx="265075" cy="3127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9" name="直線單箭頭接點 118">
            <a:extLst>
              <a:ext uri="{FF2B5EF4-FFF2-40B4-BE49-F238E27FC236}">
                <a16:creationId xmlns:a16="http://schemas.microsoft.com/office/drawing/2014/main" id="{262C0693-3E14-42C1-B196-D86453CD07B0}"/>
              </a:ext>
            </a:extLst>
          </p:cNvPr>
          <p:cNvCxnSpPr>
            <a:cxnSpLocks/>
          </p:cNvCxnSpPr>
          <p:nvPr/>
        </p:nvCxnSpPr>
        <p:spPr>
          <a:xfrm flipH="1" flipV="1">
            <a:off x="1794629" y="2522320"/>
            <a:ext cx="0" cy="792610"/>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C59B9374-B0AF-491A-BFD9-644B103D0831}"/>
              </a:ext>
            </a:extLst>
          </p:cNvPr>
          <p:cNvCxnSpPr>
            <a:cxnSpLocks/>
            <a:endCxn id="115" idx="1"/>
          </p:cNvCxnSpPr>
          <p:nvPr/>
        </p:nvCxnSpPr>
        <p:spPr>
          <a:xfrm>
            <a:off x="1088801" y="3478756"/>
            <a:ext cx="55663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714CA007-309C-47ED-9D4B-46702CE030A6}"/>
              </a:ext>
            </a:extLst>
          </p:cNvPr>
          <p:cNvCxnSpPr>
            <a:cxnSpLocks/>
          </p:cNvCxnSpPr>
          <p:nvPr/>
        </p:nvCxnSpPr>
        <p:spPr>
          <a:xfrm flipV="1">
            <a:off x="1794629" y="2468346"/>
            <a:ext cx="2302828" cy="22705"/>
          </a:xfrm>
          <a:prstGeom prst="straightConnector1">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文字方塊 121">
            <a:extLst>
              <a:ext uri="{FF2B5EF4-FFF2-40B4-BE49-F238E27FC236}">
                <a16:creationId xmlns:a16="http://schemas.microsoft.com/office/drawing/2014/main" id="{E5E82EAC-F9BB-4A9C-8E69-CD4EFA61CA69}"/>
              </a:ext>
            </a:extLst>
          </p:cNvPr>
          <p:cNvSpPr txBox="1"/>
          <p:nvPr/>
        </p:nvSpPr>
        <p:spPr>
          <a:xfrm>
            <a:off x="7199279" y="6307107"/>
            <a:ext cx="163703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就</a:t>
            </a:r>
          </a:p>
        </p:txBody>
      </p:sp>
      <p:sp>
        <p:nvSpPr>
          <p:cNvPr id="124" name="Rectangle 123">
            <a:extLst>
              <a:ext uri="{FF2B5EF4-FFF2-40B4-BE49-F238E27FC236}">
                <a16:creationId xmlns:a16="http://schemas.microsoft.com/office/drawing/2014/main" id="{CF3B4A5D-2BE4-7049-B192-D298E5C760B0}"/>
              </a:ext>
            </a:extLst>
          </p:cNvPr>
          <p:cNvSpPr/>
          <p:nvPr/>
        </p:nvSpPr>
        <p:spPr>
          <a:xfrm>
            <a:off x="2236875" y="6626603"/>
            <a:ext cx="5863517" cy="276999"/>
          </a:xfrm>
          <a:prstGeom prst="rect">
            <a:avLst/>
          </a:prstGeom>
        </p:spPr>
        <p:txBody>
          <a:bodyPr wrap="square">
            <a:spAutoFit/>
          </a:bodyPr>
          <a:lstStyle/>
          <a:p>
            <a:pPr lvl="1"/>
            <a:r>
              <a:rPr lang="en-US" altLang="zh-TW" sz="1200" dirty="0">
                <a:solidFill>
                  <a:schemeClr val="bg1"/>
                </a:solidFill>
                <a:hlinkClick r:id="rId27">
                  <a:extLst>
                    <a:ext uri="{A12FA001-AC4F-418D-AE19-62706E023703}">
                      <ahyp:hlinkClr xmlns:ahyp="http://schemas.microsoft.com/office/drawing/2018/hyperlinkcolor" val="tx"/>
                    </a:ext>
                  </a:extLst>
                </a:hlinkClick>
              </a:rPr>
              <a:t>http://speech.ee.ntu.edu.tw/~tlkagk/courses_ML20.html</a:t>
            </a:r>
            <a:r>
              <a:rPr lang="en-US" altLang="zh-TW" sz="1200" dirty="0">
                <a:solidFill>
                  <a:schemeClr val="bg1"/>
                </a:solidFill>
              </a:rPr>
              <a:t> </a:t>
            </a:r>
          </a:p>
        </p:txBody>
      </p:sp>
      <p:sp>
        <p:nvSpPr>
          <p:cNvPr id="125" name="Slide Number Placeholder 3">
            <a:extLst>
              <a:ext uri="{FF2B5EF4-FFF2-40B4-BE49-F238E27FC236}">
                <a16:creationId xmlns:a16="http://schemas.microsoft.com/office/drawing/2014/main" id="{0660CD86-138B-B94E-B387-991A62AD67B2}"/>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76</a:t>
            </a:fld>
            <a:endParaRPr lang="de-DE"/>
          </a:p>
        </p:txBody>
      </p:sp>
      <p:sp>
        <p:nvSpPr>
          <p:cNvPr id="3" name="Freeform 2">
            <a:extLst>
              <a:ext uri="{FF2B5EF4-FFF2-40B4-BE49-F238E27FC236}">
                <a16:creationId xmlns:a16="http://schemas.microsoft.com/office/drawing/2014/main" id="{EF36FB95-554A-8141-A15D-9759DDCEA347}"/>
              </a:ext>
            </a:extLst>
          </p:cNvPr>
          <p:cNvSpPr/>
          <p:nvPr/>
        </p:nvSpPr>
        <p:spPr>
          <a:xfrm>
            <a:off x="5782962" y="537904"/>
            <a:ext cx="1890584" cy="5986508"/>
          </a:xfrm>
          <a:custGeom>
            <a:avLst/>
            <a:gdLst>
              <a:gd name="connsiteX0" fmla="*/ 0 w 1890584"/>
              <a:gd name="connsiteY0" fmla="*/ 166431 h 5986508"/>
              <a:gd name="connsiteX1" fmla="*/ 210065 w 1890584"/>
              <a:gd name="connsiteY1" fmla="*/ 5793 h 5986508"/>
              <a:gd name="connsiteX2" fmla="*/ 914400 w 1890584"/>
              <a:gd name="connsiteY2" fmla="*/ 771912 h 5986508"/>
              <a:gd name="connsiteX3" fmla="*/ 926757 w 1890584"/>
              <a:gd name="connsiteY3" fmla="*/ 846053 h 5986508"/>
              <a:gd name="connsiteX4" fmla="*/ 963827 w 1890584"/>
              <a:gd name="connsiteY4" fmla="*/ 969620 h 5986508"/>
              <a:gd name="connsiteX5" fmla="*/ 926757 w 1890584"/>
              <a:gd name="connsiteY5" fmla="*/ 1958161 h 5986508"/>
              <a:gd name="connsiteX6" fmla="*/ 1062681 w 1890584"/>
              <a:gd name="connsiteY6" fmla="*/ 3675750 h 5986508"/>
              <a:gd name="connsiteX7" fmla="*/ 1050324 w 1890584"/>
              <a:gd name="connsiteY7" fmla="*/ 3799318 h 5986508"/>
              <a:gd name="connsiteX8" fmla="*/ 1124465 w 1890584"/>
              <a:gd name="connsiteY8" fmla="*/ 4787858 h 5986508"/>
              <a:gd name="connsiteX9" fmla="*/ 1173892 w 1890584"/>
              <a:gd name="connsiteY9" fmla="*/ 5282128 h 5986508"/>
              <a:gd name="connsiteX10" fmla="*/ 1322173 w 1890584"/>
              <a:gd name="connsiteY10" fmla="*/ 5541620 h 5986508"/>
              <a:gd name="connsiteX11" fmla="*/ 1433384 w 1890584"/>
              <a:gd name="connsiteY11" fmla="*/ 5813469 h 5986508"/>
              <a:gd name="connsiteX12" fmla="*/ 1470454 w 1890584"/>
              <a:gd name="connsiteY12" fmla="*/ 5850539 h 5986508"/>
              <a:gd name="connsiteX13" fmla="*/ 1668162 w 1890584"/>
              <a:gd name="connsiteY13" fmla="*/ 5924680 h 5986508"/>
              <a:gd name="connsiteX14" fmla="*/ 1890584 w 1890584"/>
              <a:gd name="connsiteY14" fmla="*/ 5986464 h 59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0584" h="5986508">
                <a:moveTo>
                  <a:pt x="0" y="166431"/>
                </a:moveTo>
                <a:cubicBezTo>
                  <a:pt x="70022" y="112885"/>
                  <a:pt x="122321" y="14230"/>
                  <a:pt x="210065" y="5793"/>
                </a:cubicBezTo>
                <a:cubicBezTo>
                  <a:pt x="791820" y="-50145"/>
                  <a:pt x="724588" y="306009"/>
                  <a:pt x="914400" y="771912"/>
                </a:cubicBezTo>
                <a:cubicBezTo>
                  <a:pt x="918519" y="796626"/>
                  <a:pt x="920680" y="821746"/>
                  <a:pt x="926757" y="846053"/>
                </a:cubicBezTo>
                <a:cubicBezTo>
                  <a:pt x="937187" y="887772"/>
                  <a:pt x="963827" y="926617"/>
                  <a:pt x="963827" y="969620"/>
                </a:cubicBezTo>
                <a:cubicBezTo>
                  <a:pt x="963827" y="1299365"/>
                  <a:pt x="939114" y="1628647"/>
                  <a:pt x="926757" y="1958161"/>
                </a:cubicBezTo>
                <a:cubicBezTo>
                  <a:pt x="1041530" y="2646802"/>
                  <a:pt x="988175" y="2281426"/>
                  <a:pt x="1062681" y="3675750"/>
                </a:cubicBezTo>
                <a:cubicBezTo>
                  <a:pt x="1064890" y="3717086"/>
                  <a:pt x="1054443" y="3758129"/>
                  <a:pt x="1050324" y="3799318"/>
                </a:cubicBezTo>
                <a:cubicBezTo>
                  <a:pt x="1075038" y="4128831"/>
                  <a:pt x="1097023" y="4458561"/>
                  <a:pt x="1124465" y="4787858"/>
                </a:cubicBezTo>
                <a:cubicBezTo>
                  <a:pt x="1138216" y="4952864"/>
                  <a:pt x="1131883" y="5121967"/>
                  <a:pt x="1173892" y="5282128"/>
                </a:cubicBezTo>
                <a:cubicBezTo>
                  <a:pt x="1199168" y="5378492"/>
                  <a:pt x="1278455" y="5452102"/>
                  <a:pt x="1322173" y="5541620"/>
                </a:cubicBezTo>
                <a:cubicBezTo>
                  <a:pt x="1365137" y="5629595"/>
                  <a:pt x="1391017" y="5725205"/>
                  <a:pt x="1433384" y="5813469"/>
                </a:cubicBezTo>
                <a:cubicBezTo>
                  <a:pt x="1440946" y="5829223"/>
                  <a:pt x="1454661" y="5843058"/>
                  <a:pt x="1470454" y="5850539"/>
                </a:cubicBezTo>
                <a:cubicBezTo>
                  <a:pt x="1534063" y="5880670"/>
                  <a:pt x="1601830" y="5901143"/>
                  <a:pt x="1668162" y="5924680"/>
                </a:cubicBezTo>
                <a:cubicBezTo>
                  <a:pt x="1853292" y="5990372"/>
                  <a:pt x="1790654" y="5986464"/>
                  <a:pt x="1890584" y="5986464"/>
                </a:cubicBezTo>
              </a:path>
            </a:pathLst>
          </a:custGeom>
          <a:noFill/>
          <a:ln w="571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a:p>
        </p:txBody>
      </p:sp>
      <p:sp>
        <p:nvSpPr>
          <p:cNvPr id="2" name="Cloud Callout 1">
            <a:extLst>
              <a:ext uri="{FF2B5EF4-FFF2-40B4-BE49-F238E27FC236}">
                <a16:creationId xmlns:a16="http://schemas.microsoft.com/office/drawing/2014/main" id="{BEDDDAC9-67A3-C9D0-B535-BD412609B81B}"/>
              </a:ext>
            </a:extLst>
          </p:cNvPr>
          <p:cNvSpPr/>
          <p:nvPr/>
        </p:nvSpPr>
        <p:spPr>
          <a:xfrm>
            <a:off x="38811" y="1116551"/>
            <a:ext cx="4403132" cy="950936"/>
          </a:xfrm>
          <a:prstGeom prst="cloudCallout">
            <a:avLst>
              <a:gd name="adj1" fmla="val -178"/>
              <a:gd name="adj2" fmla="val 921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Attention on generated sequence as a whole</a:t>
            </a:r>
          </a:p>
        </p:txBody>
      </p:sp>
    </p:spTree>
    <p:extLst>
      <p:ext uri="{BB962C8B-B14F-4D97-AF65-F5344CB8AC3E}">
        <p14:creationId xmlns:p14="http://schemas.microsoft.com/office/powerpoint/2010/main" val="27681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9" presetClass="entr" presetSubtype="0" fill="hold" grpId="0" nodeType="with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0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1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2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1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1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1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1"/>
                                        </p:tgtEl>
                                        <p:attrNameLst>
                                          <p:attrName>style.visibility</p:attrName>
                                        </p:attrNameLst>
                                      </p:cBhvr>
                                      <p:to>
                                        <p:strVal val="visible"/>
                                      </p:to>
                                    </p:set>
                                  </p:childTnLst>
                                </p:cTn>
                              </p:par>
                              <p:par>
                                <p:cTn id="88" presetID="9" presetClass="entr" presetSubtype="0" fill="hold" grpId="0" nodeType="withEffect">
                                  <p:stCondLst>
                                    <p:cond delay="0"/>
                                  </p:stCondLst>
                                  <p:childTnLst>
                                    <p:set>
                                      <p:cBhvr>
                                        <p:cTn id="89" dur="1" fill="hold">
                                          <p:stCondLst>
                                            <p:cond delay="0"/>
                                          </p:stCondLst>
                                        </p:cTn>
                                        <p:tgtEl>
                                          <p:spTgt spid="111"/>
                                        </p:tgtEl>
                                        <p:attrNameLst>
                                          <p:attrName>style.visibility</p:attrName>
                                        </p:attrNameLst>
                                      </p:cBhvr>
                                      <p:to>
                                        <p:strVal val="visible"/>
                                      </p:to>
                                    </p:set>
                                    <p:animEffect transition="in" filter="dissolve">
                                      <p:cBhvr>
                                        <p:cTn id="90" dur="500"/>
                                        <p:tgtEl>
                                          <p:spTgt spid="111"/>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dissolve">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dissolve">
                                      <p:cBhvr>
                                        <p:cTn id="10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8" grpId="0" animBg="1"/>
      <p:bldP spid="79" grpId="0" animBg="1"/>
      <p:bldP spid="82" grpId="0"/>
      <p:bldP spid="83" grpId="0"/>
      <p:bldP spid="104" grpId="0"/>
      <p:bldP spid="111" grpId="0"/>
      <p:bldP spid="108" grpId="0" animBg="1"/>
      <p:bldP spid="112" grpId="0"/>
      <p:bldP spid="3"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 Word&#10;&#10;Description automatically generated">
            <a:extLst>
              <a:ext uri="{FF2B5EF4-FFF2-40B4-BE49-F238E27FC236}">
                <a16:creationId xmlns:a16="http://schemas.microsoft.com/office/drawing/2014/main" id="{4E3451EB-C48F-EE55-48D9-D5333771F54C}"/>
              </a:ext>
            </a:extLst>
          </p:cNvPr>
          <p:cNvPicPr>
            <a:picLocks noChangeAspect="1"/>
          </p:cNvPicPr>
          <p:nvPr/>
        </p:nvPicPr>
        <p:blipFill>
          <a:blip r:embed="rId2"/>
          <a:stretch>
            <a:fillRect/>
          </a:stretch>
        </p:blipFill>
        <p:spPr>
          <a:xfrm>
            <a:off x="1" y="736630"/>
            <a:ext cx="9167022" cy="5398298"/>
          </a:xfrm>
          <a:prstGeom prst="rect">
            <a:avLst/>
          </a:prstGeom>
        </p:spPr>
      </p:pic>
      <p:sp>
        <p:nvSpPr>
          <p:cNvPr id="17" name="TextBox 16">
            <a:extLst>
              <a:ext uri="{FF2B5EF4-FFF2-40B4-BE49-F238E27FC236}">
                <a16:creationId xmlns:a16="http://schemas.microsoft.com/office/drawing/2014/main" id="{8AEBC6D9-90E0-A526-549B-6734F2FD6165}"/>
              </a:ext>
            </a:extLst>
          </p:cNvPr>
          <p:cNvSpPr txBox="1"/>
          <p:nvPr/>
        </p:nvSpPr>
        <p:spPr>
          <a:xfrm>
            <a:off x="467544" y="73224"/>
            <a:ext cx="6218369" cy="600164"/>
          </a:xfrm>
          <a:prstGeom prst="rect">
            <a:avLst/>
          </a:prstGeom>
          <a:noFill/>
        </p:spPr>
        <p:txBody>
          <a:bodyPr wrap="none" rtlCol="0">
            <a:spAutoFit/>
          </a:bodyPr>
          <a:lstStyle/>
          <a:p>
            <a:r>
              <a:rPr lang="en-DE" sz="3300" dirty="0"/>
              <a:t>Application: Summaries (Open AI)</a:t>
            </a:r>
          </a:p>
        </p:txBody>
      </p:sp>
      <p:sp>
        <p:nvSpPr>
          <p:cNvPr id="2" name="TextBox 1">
            <a:extLst>
              <a:ext uri="{FF2B5EF4-FFF2-40B4-BE49-F238E27FC236}">
                <a16:creationId xmlns:a16="http://schemas.microsoft.com/office/drawing/2014/main" id="{149EFFDD-FEE5-82FC-87CE-AEA657AE4AA0}"/>
              </a:ext>
            </a:extLst>
          </p:cNvPr>
          <p:cNvSpPr txBox="1"/>
          <p:nvPr/>
        </p:nvSpPr>
        <p:spPr>
          <a:xfrm>
            <a:off x="1979712" y="188640"/>
            <a:ext cx="184731" cy="369332"/>
          </a:xfrm>
          <a:prstGeom prst="rect">
            <a:avLst/>
          </a:prstGeom>
          <a:noFill/>
        </p:spPr>
        <p:txBody>
          <a:bodyPr wrap="none" rtlCol="0">
            <a:spAutoFit/>
          </a:bodyPr>
          <a:lstStyle/>
          <a:p>
            <a:endParaRPr lang="en-DE" dirty="0"/>
          </a:p>
        </p:txBody>
      </p:sp>
    </p:spTree>
    <p:extLst>
      <p:ext uri="{BB962C8B-B14F-4D97-AF65-F5344CB8AC3E}">
        <p14:creationId xmlns:p14="http://schemas.microsoft.com/office/powerpoint/2010/main" val="26421542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DC0C2142-DB09-AA09-A342-A402DCBD6A8D}"/>
              </a:ext>
            </a:extLst>
          </p:cNvPr>
          <p:cNvPicPr>
            <a:picLocks noChangeAspect="1"/>
          </p:cNvPicPr>
          <p:nvPr/>
        </p:nvPicPr>
        <p:blipFill>
          <a:blip r:embed="rId2"/>
          <a:stretch>
            <a:fillRect/>
          </a:stretch>
        </p:blipFill>
        <p:spPr>
          <a:xfrm>
            <a:off x="-10463" y="708163"/>
            <a:ext cx="9154463" cy="5435462"/>
          </a:xfrm>
          <a:prstGeom prst="rect">
            <a:avLst/>
          </a:prstGeom>
        </p:spPr>
      </p:pic>
    </p:spTree>
    <p:extLst>
      <p:ext uri="{BB962C8B-B14F-4D97-AF65-F5344CB8AC3E}">
        <p14:creationId xmlns:p14="http://schemas.microsoft.com/office/powerpoint/2010/main" val="3340448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Word&#10;&#10;Description automatically generated">
            <a:extLst>
              <a:ext uri="{FF2B5EF4-FFF2-40B4-BE49-F238E27FC236}">
                <a16:creationId xmlns:a16="http://schemas.microsoft.com/office/drawing/2014/main" id="{1C291DAC-14FF-513A-FA0B-642498E378A0}"/>
              </a:ext>
            </a:extLst>
          </p:cNvPr>
          <p:cNvPicPr>
            <a:picLocks noChangeAspect="1"/>
          </p:cNvPicPr>
          <p:nvPr/>
        </p:nvPicPr>
        <p:blipFill>
          <a:blip r:embed="rId2"/>
          <a:stretch>
            <a:fillRect/>
          </a:stretch>
        </p:blipFill>
        <p:spPr>
          <a:xfrm>
            <a:off x="0" y="719667"/>
            <a:ext cx="9144000" cy="5418667"/>
          </a:xfrm>
          <a:prstGeom prst="rect">
            <a:avLst/>
          </a:prstGeom>
        </p:spPr>
      </p:pic>
    </p:spTree>
    <p:extLst>
      <p:ext uri="{BB962C8B-B14F-4D97-AF65-F5344CB8AC3E}">
        <p14:creationId xmlns:p14="http://schemas.microsoft.com/office/powerpoint/2010/main" val="4099367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3840" y="188640"/>
            <a:ext cx="8041440" cy="6926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200" dirty="0"/>
              <a:t>CNNs for sentence</a:t>
            </a:r>
            <a:r>
              <a:rPr lang="en-US" sz="3200"/>
              <a:t>/text </a:t>
            </a:r>
            <a:r>
              <a:rPr lang="en-US" sz="3200" dirty="0"/>
              <a:t>classification</a:t>
            </a: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20" y="1752601"/>
            <a:ext cx="8229600" cy="3320866"/>
          </a:xfrm>
          <a:prstGeom prst="rect">
            <a:avLst/>
          </a:prstGeom>
        </p:spPr>
      </p:pic>
      <p:sp>
        <p:nvSpPr>
          <p:cNvPr id="8" name="Ορθογώνιο 7"/>
          <p:cNvSpPr/>
          <p:nvPr/>
        </p:nvSpPr>
        <p:spPr>
          <a:xfrm>
            <a:off x="1689100" y="4934967"/>
            <a:ext cx="6306720" cy="276999"/>
          </a:xfrm>
          <a:prstGeom prst="rect">
            <a:avLst/>
          </a:prstGeom>
        </p:spPr>
        <p:txBody>
          <a:bodyPr wrap="square">
            <a:spAutoFit/>
          </a:bodyPr>
          <a:lstStyle/>
          <a:p>
            <a:r>
              <a:rPr lang="en-US" sz="1200" i="1" dirty="0">
                <a:latin typeface="Arial" charset="0"/>
                <a:ea typeface="Arial" charset="0"/>
                <a:cs typeface="Arial" charset="0"/>
              </a:rPr>
              <a:t>Kim, Y. “Convolutional Neural Networks for Sentence Classification”, EMNLP (2014)</a:t>
            </a:r>
            <a:endParaRPr lang="el-GR" i="1" dirty="0"/>
          </a:p>
        </p:txBody>
      </p:sp>
      <p:sp>
        <p:nvSpPr>
          <p:cNvPr id="9" name="Ορθογώνιο 8"/>
          <p:cNvSpPr/>
          <p:nvPr/>
        </p:nvSpPr>
        <p:spPr>
          <a:xfrm>
            <a:off x="2699084" y="5678263"/>
            <a:ext cx="4286751" cy="369332"/>
          </a:xfrm>
          <a:prstGeom prst="rect">
            <a:avLst/>
          </a:prstGeom>
        </p:spPr>
        <p:txBody>
          <a:bodyPr wrap="none">
            <a:spAutoFit/>
          </a:bodyPr>
          <a:lstStyle/>
          <a:p>
            <a:pPr>
              <a:defRPr/>
            </a:pPr>
            <a:r>
              <a:rPr lang="en-US" dirty="0"/>
              <a:t>sliding over 3, 4 or 5 words at a time </a:t>
            </a:r>
          </a:p>
        </p:txBody>
      </p:sp>
      <p:sp>
        <p:nvSpPr>
          <p:cNvPr id="10" name="Slide Number Placeholder 3">
            <a:extLst>
              <a:ext uri="{FF2B5EF4-FFF2-40B4-BE49-F238E27FC236}">
                <a16:creationId xmlns:a16="http://schemas.microsoft.com/office/drawing/2014/main" id="{D62BB645-4F66-944F-A247-C34BFB03BB4D}"/>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8</a:t>
            </a:fld>
            <a:endParaRPr lang="de-DE"/>
          </a:p>
        </p:txBody>
      </p:sp>
      <p:sp>
        <p:nvSpPr>
          <p:cNvPr id="2" name="Cloud Callout 1">
            <a:extLst>
              <a:ext uri="{FF2B5EF4-FFF2-40B4-BE49-F238E27FC236}">
                <a16:creationId xmlns:a16="http://schemas.microsoft.com/office/drawing/2014/main" id="{B8D766D1-DB07-2D4B-B5A8-08499326612E}"/>
              </a:ext>
            </a:extLst>
          </p:cNvPr>
          <p:cNvSpPr/>
          <p:nvPr/>
        </p:nvSpPr>
        <p:spPr>
          <a:xfrm>
            <a:off x="1979711" y="881336"/>
            <a:ext cx="5006123" cy="871265"/>
          </a:xfrm>
          <a:prstGeom prst="cloudCallout">
            <a:avLst>
              <a:gd name="adj1" fmla="val -28576"/>
              <a:gd name="adj2" fmla="val 829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DE" dirty="0">
                <a:solidFill>
                  <a:sysClr val="windowText" lastClr="000000"/>
                </a:solidFill>
              </a:rPr>
              <a:t>Pretrained and task-specific embeddings: Multiple Channels</a:t>
            </a:r>
          </a:p>
        </p:txBody>
      </p:sp>
      <p:sp>
        <p:nvSpPr>
          <p:cNvPr id="11" name="Ορθογώνιο 8">
            <a:extLst>
              <a:ext uri="{FF2B5EF4-FFF2-40B4-BE49-F238E27FC236}">
                <a16:creationId xmlns:a16="http://schemas.microsoft.com/office/drawing/2014/main" id="{EF0E2146-414D-FE41-8AE9-F5F0AAD0641A}"/>
              </a:ext>
            </a:extLst>
          </p:cNvPr>
          <p:cNvSpPr/>
          <p:nvPr/>
        </p:nvSpPr>
        <p:spPr>
          <a:xfrm>
            <a:off x="2726932" y="6345336"/>
            <a:ext cx="3621504" cy="307777"/>
          </a:xfrm>
          <a:prstGeom prst="rect">
            <a:avLst/>
          </a:prstGeom>
        </p:spPr>
        <p:txBody>
          <a:bodyPr wrap="none">
            <a:spAutoFit/>
          </a:bodyPr>
          <a:lstStyle/>
          <a:p>
            <a:pPr>
              <a:defRPr/>
            </a:pPr>
            <a:r>
              <a:rPr lang="en-US" sz="1400" dirty="0"/>
              <a:t>Static = pre-trained, non-static = task-specific</a:t>
            </a:r>
          </a:p>
        </p:txBody>
      </p:sp>
    </p:spTree>
    <p:extLst>
      <p:ext uri="{BB962C8B-B14F-4D97-AF65-F5344CB8AC3E}">
        <p14:creationId xmlns:p14="http://schemas.microsoft.com/office/powerpoint/2010/main" val="35098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DD3042F-E63A-315A-6475-36EE2FF94077}"/>
              </a:ext>
            </a:extLst>
          </p:cNvPr>
          <p:cNvPicPr>
            <a:picLocks noChangeAspect="1"/>
          </p:cNvPicPr>
          <p:nvPr/>
        </p:nvPicPr>
        <p:blipFill>
          <a:blip r:embed="rId2"/>
          <a:stretch>
            <a:fillRect/>
          </a:stretch>
        </p:blipFill>
        <p:spPr>
          <a:xfrm>
            <a:off x="0" y="714375"/>
            <a:ext cx="9144000" cy="5429250"/>
          </a:xfrm>
          <a:prstGeom prst="rect">
            <a:avLst/>
          </a:prstGeom>
        </p:spPr>
      </p:pic>
    </p:spTree>
    <p:extLst>
      <p:ext uri="{BB962C8B-B14F-4D97-AF65-F5344CB8AC3E}">
        <p14:creationId xmlns:p14="http://schemas.microsoft.com/office/powerpoint/2010/main" val="14214653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30E6-D9C6-0097-3C14-31852D93AB81}"/>
              </a:ext>
            </a:extLst>
          </p:cNvPr>
          <p:cNvSpPr>
            <a:spLocks noGrp="1"/>
          </p:cNvSpPr>
          <p:nvPr>
            <p:ph type="title"/>
          </p:nvPr>
        </p:nvSpPr>
        <p:spPr/>
        <p:txBody>
          <a:bodyPr/>
          <a:lstStyle/>
          <a:p>
            <a:r>
              <a:rPr lang="en-DE" dirty="0"/>
              <a:t>LLMs of the GPT family</a:t>
            </a:r>
          </a:p>
        </p:txBody>
      </p:sp>
      <p:sp>
        <p:nvSpPr>
          <p:cNvPr id="3" name="Content Placeholder 2">
            <a:extLst>
              <a:ext uri="{FF2B5EF4-FFF2-40B4-BE49-F238E27FC236}">
                <a16:creationId xmlns:a16="http://schemas.microsoft.com/office/drawing/2014/main" id="{F9989112-AE56-3568-7285-BD72C0B63051}"/>
              </a:ext>
            </a:extLst>
          </p:cNvPr>
          <p:cNvSpPr>
            <a:spLocks noGrp="1"/>
          </p:cNvSpPr>
          <p:nvPr>
            <p:ph idx="1"/>
          </p:nvPr>
        </p:nvSpPr>
        <p:spPr/>
        <p:txBody>
          <a:bodyPr/>
          <a:lstStyle/>
          <a:p>
            <a:r>
              <a:rPr lang="en-DE" dirty="0"/>
              <a:t>Generate term papers</a:t>
            </a:r>
          </a:p>
          <a:p>
            <a:r>
              <a:rPr lang="en-DE" dirty="0"/>
              <a:t>Generate code</a:t>
            </a:r>
          </a:p>
          <a:p>
            <a:r>
              <a:rPr lang="en-DE" dirty="0"/>
              <a:t>Generate Powerpoint presentations</a:t>
            </a:r>
          </a:p>
          <a:p>
            <a:r>
              <a:rPr lang="en-DE" dirty="0"/>
              <a:t>Generate useful completions of texts in Word?</a:t>
            </a:r>
          </a:p>
          <a:p>
            <a:r>
              <a:rPr lang="en-DE" dirty="0"/>
              <a:t>…</a:t>
            </a:r>
          </a:p>
          <a:p>
            <a:endParaRPr lang="en-DE" dirty="0"/>
          </a:p>
          <a:p>
            <a:endParaRPr lang="en-DE" dirty="0"/>
          </a:p>
          <a:p>
            <a:r>
              <a:rPr lang="en-GB" b="0" i="0" u="none" strike="noStrike" dirty="0">
                <a:solidFill>
                  <a:srgbClr val="333333"/>
                </a:solidFill>
                <a:effectLst/>
                <a:latin typeface="Helvetica Neue" panose="02000503000000020004" pitchFamily="2" charset="0"/>
              </a:rPr>
              <a:t>The </a:t>
            </a:r>
            <a:r>
              <a:rPr lang="en-GB" b="0" i="0" u="none" strike="noStrike">
                <a:solidFill>
                  <a:srgbClr val="333333"/>
                </a:solidFill>
                <a:effectLst/>
                <a:latin typeface="Helvetica Neue" panose="02000503000000020004" pitchFamily="2" charset="0"/>
              </a:rPr>
              <a:t>latest version is GPT-4V</a:t>
            </a:r>
            <a:endParaRPr lang="en-DE" dirty="0"/>
          </a:p>
        </p:txBody>
      </p:sp>
      <p:sp>
        <p:nvSpPr>
          <p:cNvPr id="4" name="Slide Number Placeholder 3">
            <a:extLst>
              <a:ext uri="{FF2B5EF4-FFF2-40B4-BE49-F238E27FC236}">
                <a16:creationId xmlns:a16="http://schemas.microsoft.com/office/drawing/2014/main" id="{40EEC1C0-A350-984E-427F-B561F75DB8E1}"/>
              </a:ext>
            </a:extLst>
          </p:cNvPr>
          <p:cNvSpPr>
            <a:spLocks noGrp="1"/>
          </p:cNvSpPr>
          <p:nvPr>
            <p:ph type="sldNum" sz="quarter" idx="12"/>
          </p:nvPr>
        </p:nvSpPr>
        <p:spPr/>
        <p:txBody>
          <a:bodyPr/>
          <a:lstStyle/>
          <a:p>
            <a:pPr>
              <a:defRPr/>
            </a:pPr>
            <a:fld id="{A4C577E2-95DD-1F4B-A688-E8FB02007787}" type="slidenum">
              <a:rPr lang="de-DE" smtClean="0"/>
              <a:pPr>
                <a:defRPr/>
              </a:pPr>
              <a:t>81</a:t>
            </a:fld>
            <a:endParaRPr lang="de-DE"/>
          </a:p>
        </p:txBody>
      </p:sp>
    </p:spTree>
    <p:extLst>
      <p:ext uri="{BB962C8B-B14F-4D97-AF65-F5344CB8AC3E}">
        <p14:creationId xmlns:p14="http://schemas.microsoft.com/office/powerpoint/2010/main" val="18610408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48BC-2894-9582-D162-A8038F9BD5C9}"/>
              </a:ext>
            </a:extLst>
          </p:cNvPr>
          <p:cNvSpPr>
            <a:spLocks noGrp="1"/>
          </p:cNvSpPr>
          <p:nvPr>
            <p:ph type="title"/>
          </p:nvPr>
        </p:nvSpPr>
        <p:spPr/>
        <p:txBody>
          <a:bodyPr/>
          <a:lstStyle/>
          <a:p>
            <a:endParaRPr lang="en-DE"/>
          </a:p>
        </p:txBody>
      </p:sp>
      <p:pic>
        <p:nvPicPr>
          <p:cNvPr id="5" name="Content Placeholder 4">
            <a:extLst>
              <a:ext uri="{FF2B5EF4-FFF2-40B4-BE49-F238E27FC236}">
                <a16:creationId xmlns:a16="http://schemas.microsoft.com/office/drawing/2014/main" id="{792F047A-D6E3-94AE-FCEE-60329A807202}"/>
              </a:ext>
            </a:extLst>
          </p:cNvPr>
          <p:cNvPicPr>
            <a:picLocks noGrp="1" noChangeAspect="1"/>
          </p:cNvPicPr>
          <p:nvPr>
            <p:ph idx="1"/>
          </p:nvPr>
        </p:nvPicPr>
        <p:blipFill>
          <a:blip r:embed="rId2"/>
          <a:stretch>
            <a:fillRect/>
          </a:stretch>
        </p:blipFill>
        <p:spPr>
          <a:xfrm>
            <a:off x="0" y="857250"/>
            <a:ext cx="9144000" cy="5143500"/>
          </a:xfrm>
        </p:spPr>
      </p:pic>
    </p:spTree>
    <p:extLst>
      <p:ext uri="{BB962C8B-B14F-4D97-AF65-F5344CB8AC3E}">
        <p14:creationId xmlns:p14="http://schemas.microsoft.com/office/powerpoint/2010/main" val="2019729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B91D-3341-82B2-A17C-72870D0A82A9}"/>
              </a:ext>
            </a:extLst>
          </p:cNvPr>
          <p:cNvSpPr>
            <a:spLocks noGrp="1"/>
          </p:cNvSpPr>
          <p:nvPr>
            <p:ph type="title"/>
          </p:nvPr>
        </p:nvSpPr>
        <p:spPr/>
        <p:txBody>
          <a:bodyPr/>
          <a:lstStyle/>
          <a:p>
            <a:r>
              <a:rPr lang="en-DE" dirty="0"/>
              <a:t>Compatibility vs. Alignment in LLMs</a:t>
            </a:r>
          </a:p>
        </p:txBody>
      </p:sp>
      <p:sp>
        <p:nvSpPr>
          <p:cNvPr id="4" name="Slide Number Placeholder 3">
            <a:extLst>
              <a:ext uri="{FF2B5EF4-FFF2-40B4-BE49-F238E27FC236}">
                <a16:creationId xmlns:a16="http://schemas.microsoft.com/office/drawing/2014/main" id="{280F33C9-C7EC-7113-ED90-BBD26CF85BB2}"/>
              </a:ext>
            </a:extLst>
          </p:cNvPr>
          <p:cNvSpPr>
            <a:spLocks noGrp="1"/>
          </p:cNvSpPr>
          <p:nvPr>
            <p:ph type="sldNum" sz="quarter" idx="12"/>
          </p:nvPr>
        </p:nvSpPr>
        <p:spPr/>
        <p:txBody>
          <a:bodyPr/>
          <a:lstStyle/>
          <a:p>
            <a:pPr>
              <a:defRPr/>
            </a:pPr>
            <a:fld id="{A4C577E2-95DD-1F4B-A688-E8FB02007787}" type="slidenum">
              <a:rPr lang="de-DE" smtClean="0"/>
              <a:pPr>
                <a:defRPr/>
              </a:pPr>
              <a:t>83</a:t>
            </a:fld>
            <a:endParaRPr lang="de-DE"/>
          </a:p>
        </p:txBody>
      </p:sp>
      <p:pic>
        <p:nvPicPr>
          <p:cNvPr id="1026" name="Picture 2">
            <a:extLst>
              <a:ext uri="{FF2B5EF4-FFF2-40B4-BE49-F238E27FC236}">
                <a16:creationId xmlns:a16="http://schemas.microsoft.com/office/drawing/2014/main" id="{DB0596A8-84A2-25A0-C868-F43D639AF8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999" y="2861568"/>
            <a:ext cx="6400800" cy="3600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FE67A9-EF37-67E7-69C6-ADD10307AE50}"/>
              </a:ext>
            </a:extLst>
          </p:cNvPr>
          <p:cNvSpPr txBox="1"/>
          <p:nvPr/>
        </p:nvSpPr>
        <p:spPr>
          <a:xfrm>
            <a:off x="884112" y="1484783"/>
            <a:ext cx="3837881" cy="1477328"/>
          </a:xfrm>
          <a:prstGeom prst="rect">
            <a:avLst/>
          </a:prstGeom>
          <a:noFill/>
        </p:spPr>
        <p:txBody>
          <a:bodyPr wrap="square">
            <a:spAutoFit/>
          </a:bodyPr>
          <a:lstStyle/>
          <a:p>
            <a:r>
              <a:rPr lang="en-GB" b="0" i="0" u="none" strike="noStrike" dirty="0">
                <a:solidFill>
                  <a:srgbClr val="050506"/>
                </a:solidFill>
                <a:effectLst/>
                <a:latin typeface="Generator"/>
              </a:rPr>
              <a:t>A model's </a:t>
            </a:r>
            <a:r>
              <a:rPr lang="en-GB" b="0" i="1" u="none" strike="noStrike" dirty="0">
                <a:solidFill>
                  <a:srgbClr val="050506"/>
                </a:solidFill>
                <a:effectLst/>
                <a:latin typeface="Generator"/>
              </a:rPr>
              <a:t>capability</a:t>
            </a:r>
            <a:r>
              <a:rPr lang="en-GB" b="0" i="0" u="none" strike="noStrike" dirty="0">
                <a:solidFill>
                  <a:srgbClr val="050506"/>
                </a:solidFill>
                <a:effectLst/>
                <a:latin typeface="Generator"/>
              </a:rPr>
              <a:t> is typically evaluated by </a:t>
            </a:r>
            <a:r>
              <a:rPr lang="en-GB" b="1" i="0" u="none" strike="noStrike" dirty="0">
                <a:solidFill>
                  <a:srgbClr val="050506"/>
                </a:solidFill>
                <a:effectLst/>
                <a:latin typeface="Generator"/>
              </a:rPr>
              <a:t>how well it is able to optimize its objective function</a:t>
            </a:r>
            <a:r>
              <a:rPr lang="en-GB" b="0" i="0" u="none" strike="noStrike" dirty="0">
                <a:solidFill>
                  <a:srgbClr val="050506"/>
                </a:solidFill>
                <a:effectLst/>
                <a:latin typeface="Generator"/>
              </a:rPr>
              <a:t>, the mathematical expression that defines the goal of the model</a:t>
            </a:r>
            <a:endParaRPr lang="en-DE" dirty="0"/>
          </a:p>
        </p:txBody>
      </p:sp>
      <p:sp>
        <p:nvSpPr>
          <p:cNvPr id="8" name="TextBox 7">
            <a:extLst>
              <a:ext uri="{FF2B5EF4-FFF2-40B4-BE49-F238E27FC236}">
                <a16:creationId xmlns:a16="http://schemas.microsoft.com/office/drawing/2014/main" id="{1B9A2CEF-5EA8-0272-E6A4-D80808836674}"/>
              </a:ext>
            </a:extLst>
          </p:cNvPr>
          <p:cNvSpPr txBox="1"/>
          <p:nvPr/>
        </p:nvSpPr>
        <p:spPr>
          <a:xfrm>
            <a:off x="4971753" y="1484783"/>
            <a:ext cx="3726160" cy="1200329"/>
          </a:xfrm>
          <a:prstGeom prst="rect">
            <a:avLst/>
          </a:prstGeom>
          <a:noFill/>
        </p:spPr>
        <p:txBody>
          <a:bodyPr wrap="square">
            <a:spAutoFit/>
          </a:bodyPr>
          <a:lstStyle/>
          <a:p>
            <a:r>
              <a:rPr lang="en-GB" b="0" i="1" u="none" strike="noStrike" dirty="0">
                <a:solidFill>
                  <a:srgbClr val="050506"/>
                </a:solidFill>
                <a:effectLst/>
                <a:latin typeface="Generator"/>
              </a:rPr>
              <a:t>Alignment,</a:t>
            </a:r>
            <a:r>
              <a:rPr lang="en-GB" b="0" i="0" u="none" strike="noStrike" dirty="0">
                <a:solidFill>
                  <a:srgbClr val="050506"/>
                </a:solidFill>
                <a:effectLst/>
                <a:latin typeface="Generator"/>
              </a:rPr>
              <a:t> on the other hand, is concerned with </a:t>
            </a:r>
            <a:r>
              <a:rPr lang="en-GB" b="1" i="0" u="none" strike="noStrike" dirty="0">
                <a:solidFill>
                  <a:srgbClr val="050506"/>
                </a:solidFill>
                <a:effectLst/>
                <a:latin typeface="Generator"/>
              </a:rPr>
              <a:t>what we actually want the model to do</a:t>
            </a:r>
            <a:r>
              <a:rPr lang="en-GB" b="0" i="0" u="none" strike="noStrike" dirty="0">
                <a:solidFill>
                  <a:srgbClr val="050506"/>
                </a:solidFill>
                <a:effectLst/>
                <a:latin typeface="Generator"/>
              </a:rPr>
              <a:t> versus what it is being trained to do</a:t>
            </a:r>
            <a:endParaRPr lang="en-DE" dirty="0"/>
          </a:p>
        </p:txBody>
      </p:sp>
      <p:sp>
        <p:nvSpPr>
          <p:cNvPr id="10" name="TextBox 9">
            <a:extLst>
              <a:ext uri="{FF2B5EF4-FFF2-40B4-BE49-F238E27FC236}">
                <a16:creationId xmlns:a16="http://schemas.microsoft.com/office/drawing/2014/main" id="{00085965-6F74-FD92-4AF3-A5A87E12B0A7}"/>
              </a:ext>
            </a:extLst>
          </p:cNvPr>
          <p:cNvSpPr txBox="1"/>
          <p:nvPr/>
        </p:nvSpPr>
        <p:spPr>
          <a:xfrm>
            <a:off x="4413016" y="2769235"/>
            <a:ext cx="4572000" cy="369332"/>
          </a:xfrm>
          <a:prstGeom prst="rect">
            <a:avLst/>
          </a:prstGeom>
          <a:noFill/>
        </p:spPr>
        <p:txBody>
          <a:bodyPr wrap="square">
            <a:spAutoFit/>
          </a:bodyPr>
          <a:lstStyle/>
          <a:p>
            <a:r>
              <a:rPr lang="en-GB" b="0" i="1" u="none" strike="noStrike" dirty="0">
                <a:solidFill>
                  <a:srgbClr val="050506"/>
                </a:solidFill>
                <a:effectLst/>
                <a:latin typeface="Generator"/>
              </a:rPr>
              <a:t>Models like the original GPT-3 are misaligned</a:t>
            </a:r>
            <a:endParaRPr lang="en-DE" dirty="0"/>
          </a:p>
        </p:txBody>
      </p:sp>
    </p:spTree>
    <p:extLst>
      <p:ext uri="{BB962C8B-B14F-4D97-AF65-F5344CB8AC3E}">
        <p14:creationId xmlns:p14="http://schemas.microsoft.com/office/powerpoint/2010/main" val="204285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96F1E8C-2ECC-8CEA-1255-190124C9B028}"/>
              </a:ext>
            </a:extLst>
          </p:cNvPr>
          <p:cNvPicPr>
            <a:picLocks noChangeAspect="1"/>
          </p:cNvPicPr>
          <p:nvPr/>
        </p:nvPicPr>
        <p:blipFill>
          <a:blip r:embed="rId2"/>
          <a:stretch>
            <a:fillRect/>
          </a:stretch>
        </p:blipFill>
        <p:spPr>
          <a:xfrm>
            <a:off x="0" y="973677"/>
            <a:ext cx="9144000" cy="4254663"/>
          </a:xfrm>
          <a:prstGeom prst="rect">
            <a:avLst/>
          </a:prstGeom>
        </p:spPr>
      </p:pic>
      <p:sp>
        <p:nvSpPr>
          <p:cNvPr id="6" name="Oval 5">
            <a:extLst>
              <a:ext uri="{FF2B5EF4-FFF2-40B4-BE49-F238E27FC236}">
                <a16:creationId xmlns:a16="http://schemas.microsoft.com/office/drawing/2014/main" id="{44BD4BA8-366E-79A2-06D3-B4CA9CFA668D}"/>
              </a:ext>
            </a:extLst>
          </p:cNvPr>
          <p:cNvSpPr/>
          <p:nvPr/>
        </p:nvSpPr>
        <p:spPr>
          <a:xfrm>
            <a:off x="2138569" y="3134784"/>
            <a:ext cx="4073387" cy="5418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87349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4A67-8B74-CBDB-8D58-768757BA1766}"/>
              </a:ext>
            </a:extLst>
          </p:cNvPr>
          <p:cNvSpPr>
            <a:spLocks noGrp="1"/>
          </p:cNvSpPr>
          <p:nvPr>
            <p:ph type="title"/>
          </p:nvPr>
        </p:nvSpPr>
        <p:spPr/>
        <p:txBody>
          <a:bodyPr/>
          <a:lstStyle/>
          <a:p>
            <a:r>
              <a:rPr lang="en-DE" dirty="0"/>
              <a:t>Train on Curated Dataset</a:t>
            </a:r>
          </a:p>
        </p:txBody>
      </p:sp>
      <p:pic>
        <p:nvPicPr>
          <p:cNvPr id="6" name="Content Placeholder 5" descr="Diagram&#10;&#10;Description automatically generated">
            <a:extLst>
              <a:ext uri="{FF2B5EF4-FFF2-40B4-BE49-F238E27FC236}">
                <a16:creationId xmlns:a16="http://schemas.microsoft.com/office/drawing/2014/main" id="{73FD5E92-2DBA-8F3D-68C2-D724FEBBF3C5}"/>
              </a:ext>
            </a:extLst>
          </p:cNvPr>
          <p:cNvPicPr>
            <a:picLocks noGrp="1" noChangeAspect="1"/>
          </p:cNvPicPr>
          <p:nvPr>
            <p:ph idx="1"/>
          </p:nvPr>
        </p:nvPicPr>
        <p:blipFill>
          <a:blip r:embed="rId2"/>
          <a:stretch>
            <a:fillRect/>
          </a:stretch>
        </p:blipFill>
        <p:spPr>
          <a:xfrm>
            <a:off x="1189608" y="1196975"/>
            <a:ext cx="6764784" cy="4968875"/>
          </a:xfrm>
        </p:spPr>
      </p:pic>
      <p:sp>
        <p:nvSpPr>
          <p:cNvPr id="4" name="Slide Number Placeholder 3">
            <a:extLst>
              <a:ext uri="{FF2B5EF4-FFF2-40B4-BE49-F238E27FC236}">
                <a16:creationId xmlns:a16="http://schemas.microsoft.com/office/drawing/2014/main" id="{5EC0461E-BCEE-AC48-C248-F111E025CE1E}"/>
              </a:ext>
            </a:extLst>
          </p:cNvPr>
          <p:cNvSpPr>
            <a:spLocks noGrp="1"/>
          </p:cNvSpPr>
          <p:nvPr>
            <p:ph type="sldNum" sz="quarter" idx="12"/>
          </p:nvPr>
        </p:nvSpPr>
        <p:spPr/>
        <p:txBody>
          <a:bodyPr/>
          <a:lstStyle/>
          <a:p>
            <a:pPr>
              <a:defRPr/>
            </a:pPr>
            <a:fld id="{A4C577E2-95DD-1F4B-A688-E8FB02007787}" type="slidenum">
              <a:rPr lang="de-DE" smtClean="0"/>
              <a:pPr>
                <a:defRPr/>
              </a:pPr>
              <a:t>85</a:t>
            </a:fld>
            <a:endParaRPr lang="de-DE"/>
          </a:p>
        </p:txBody>
      </p:sp>
    </p:spTree>
    <p:extLst>
      <p:ext uri="{BB962C8B-B14F-4D97-AF65-F5344CB8AC3E}">
        <p14:creationId xmlns:p14="http://schemas.microsoft.com/office/powerpoint/2010/main" val="2837809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9275" y="257347"/>
            <a:ext cx="7080655" cy="499206"/>
          </a:xfrm>
          <a:prstGeom prst="rect">
            <a:avLst/>
          </a:prstGeom>
        </p:spPr>
        <p:txBody>
          <a:bodyPr vert="horz" wrap="square" lIns="0" tIns="6698" rIns="0" bIns="0" numCol="1" rtlCol="0" anchor="t" anchorCtr="0" compatLnSpc="1">
            <a:prstTxWarp prst="textNoShape">
              <a:avLst/>
            </a:prstTxWarp>
            <a:spAutoFit/>
          </a:bodyPr>
          <a:lstStyle/>
          <a:p>
            <a:pPr marL="6697">
              <a:spcBef>
                <a:spcPts val="53"/>
              </a:spcBef>
              <a:tabLst>
                <a:tab pos="834785" algn="l"/>
                <a:tab pos="2548219" algn="l"/>
                <a:tab pos="2819114" algn="l"/>
                <a:tab pos="4850992" algn="l"/>
              </a:tabLst>
            </a:pPr>
            <a:r>
              <a:rPr dirty="0"/>
              <a:t>P</a:t>
            </a:r>
            <a:r>
              <a:rPr spc="-42" dirty="0"/>
              <a:t>r</a:t>
            </a:r>
            <a:r>
              <a:rPr dirty="0"/>
              <a:t>e-</a:t>
            </a:r>
            <a:r>
              <a:rPr spc="-206" dirty="0"/>
              <a:t>T</a:t>
            </a:r>
            <a:r>
              <a:rPr dirty="0"/>
              <a:t>raining	</a:t>
            </a:r>
            <a:r>
              <a:rPr lang="en-DE" dirty="0"/>
              <a:t>&amp;       </a:t>
            </a:r>
            <a:r>
              <a:rPr lang="de-DE" dirty="0"/>
              <a:t>Fine Tuning</a:t>
            </a:r>
            <a:endParaRPr dirty="0"/>
          </a:p>
        </p:txBody>
      </p:sp>
      <p:sp>
        <p:nvSpPr>
          <p:cNvPr id="4" name="object 4"/>
          <p:cNvSpPr/>
          <p:nvPr/>
        </p:nvSpPr>
        <p:spPr>
          <a:xfrm>
            <a:off x="1590417" y="2697649"/>
            <a:ext cx="3097485" cy="1922450"/>
          </a:xfrm>
          <a:custGeom>
            <a:avLst/>
            <a:gdLst/>
            <a:ahLst/>
            <a:cxnLst/>
            <a:rect l="l" t="t" r="r" b="b"/>
            <a:pathLst>
              <a:path w="5873750" h="3645534">
                <a:moveTo>
                  <a:pt x="877044" y="0"/>
                </a:moveTo>
                <a:lnTo>
                  <a:pt x="4996375" y="0"/>
                </a:lnTo>
                <a:lnTo>
                  <a:pt x="5070549" y="42"/>
                </a:lnTo>
                <a:lnTo>
                  <a:pt x="5138854" y="343"/>
                </a:lnTo>
                <a:lnTo>
                  <a:pt x="5201600" y="1160"/>
                </a:lnTo>
                <a:lnTo>
                  <a:pt x="5259096" y="2750"/>
                </a:lnTo>
                <a:lnTo>
                  <a:pt x="5311651" y="5372"/>
                </a:lnTo>
                <a:lnTo>
                  <a:pt x="5359573" y="9283"/>
                </a:lnTo>
                <a:lnTo>
                  <a:pt x="5403171" y="14741"/>
                </a:lnTo>
                <a:lnTo>
                  <a:pt x="5442754" y="22005"/>
                </a:lnTo>
                <a:lnTo>
                  <a:pt x="5511111" y="42979"/>
                </a:lnTo>
                <a:lnTo>
                  <a:pt x="5559370" y="63270"/>
                </a:lnTo>
                <a:lnTo>
                  <a:pt x="5605038" y="87962"/>
                </a:lnTo>
                <a:lnTo>
                  <a:pt x="5647855" y="116795"/>
                </a:lnTo>
                <a:lnTo>
                  <a:pt x="5687564" y="149512"/>
                </a:lnTo>
                <a:lnTo>
                  <a:pt x="5723906" y="185854"/>
                </a:lnTo>
                <a:lnTo>
                  <a:pt x="5756623" y="225563"/>
                </a:lnTo>
                <a:lnTo>
                  <a:pt x="5785457" y="268381"/>
                </a:lnTo>
                <a:lnTo>
                  <a:pt x="5810149" y="314048"/>
                </a:lnTo>
                <a:lnTo>
                  <a:pt x="5830440" y="362308"/>
                </a:lnTo>
                <a:lnTo>
                  <a:pt x="5851414" y="430665"/>
                </a:lnTo>
                <a:lnTo>
                  <a:pt x="5858677" y="470248"/>
                </a:lnTo>
                <a:lnTo>
                  <a:pt x="5864136" y="513846"/>
                </a:lnTo>
                <a:lnTo>
                  <a:pt x="5868047" y="561768"/>
                </a:lnTo>
                <a:lnTo>
                  <a:pt x="5870669" y="614322"/>
                </a:lnTo>
                <a:lnTo>
                  <a:pt x="5872259" y="671818"/>
                </a:lnTo>
                <a:lnTo>
                  <a:pt x="5873075" y="734565"/>
                </a:lnTo>
                <a:lnTo>
                  <a:pt x="5873376" y="802870"/>
                </a:lnTo>
                <a:lnTo>
                  <a:pt x="5873419" y="877044"/>
                </a:lnTo>
                <a:lnTo>
                  <a:pt x="5873419" y="2768319"/>
                </a:lnTo>
                <a:lnTo>
                  <a:pt x="5873376" y="2842492"/>
                </a:lnTo>
                <a:lnTo>
                  <a:pt x="5873075" y="2910798"/>
                </a:lnTo>
                <a:lnTo>
                  <a:pt x="5872259" y="2973544"/>
                </a:lnTo>
                <a:lnTo>
                  <a:pt x="5870669" y="3031040"/>
                </a:lnTo>
                <a:lnTo>
                  <a:pt x="5868047" y="3083595"/>
                </a:lnTo>
                <a:lnTo>
                  <a:pt x="5864136" y="3131516"/>
                </a:lnTo>
                <a:lnTo>
                  <a:pt x="5858677" y="3175115"/>
                </a:lnTo>
                <a:lnTo>
                  <a:pt x="5851414" y="3214698"/>
                </a:lnTo>
                <a:lnTo>
                  <a:pt x="5830440" y="3283055"/>
                </a:lnTo>
                <a:lnTo>
                  <a:pt x="5810149" y="3331314"/>
                </a:lnTo>
                <a:lnTo>
                  <a:pt x="5785457" y="3376982"/>
                </a:lnTo>
                <a:lnTo>
                  <a:pt x="5756623" y="3419799"/>
                </a:lnTo>
                <a:lnTo>
                  <a:pt x="5723906" y="3459508"/>
                </a:lnTo>
                <a:lnTo>
                  <a:pt x="5687564" y="3495850"/>
                </a:lnTo>
                <a:lnTo>
                  <a:pt x="5647855" y="3528567"/>
                </a:lnTo>
                <a:lnTo>
                  <a:pt x="5605038" y="3557401"/>
                </a:lnTo>
                <a:lnTo>
                  <a:pt x="5559370" y="3582092"/>
                </a:lnTo>
                <a:lnTo>
                  <a:pt x="5511111" y="3602384"/>
                </a:lnTo>
                <a:lnTo>
                  <a:pt x="5442754" y="3623358"/>
                </a:lnTo>
                <a:lnTo>
                  <a:pt x="5403171" y="3630621"/>
                </a:lnTo>
                <a:lnTo>
                  <a:pt x="5359573" y="3636080"/>
                </a:lnTo>
                <a:lnTo>
                  <a:pt x="5311651" y="3639991"/>
                </a:lnTo>
                <a:lnTo>
                  <a:pt x="5259096" y="3642612"/>
                </a:lnTo>
                <a:lnTo>
                  <a:pt x="5201600" y="3644203"/>
                </a:lnTo>
                <a:lnTo>
                  <a:pt x="5138854" y="3645019"/>
                </a:lnTo>
                <a:lnTo>
                  <a:pt x="5070549" y="3645320"/>
                </a:lnTo>
                <a:lnTo>
                  <a:pt x="4996375"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6" name="object 6"/>
          <p:cNvSpPr txBox="1"/>
          <p:nvPr/>
        </p:nvSpPr>
        <p:spPr>
          <a:xfrm>
            <a:off x="1877407" y="3221328"/>
            <a:ext cx="1269803" cy="546389"/>
          </a:xfrm>
          <a:prstGeom prst="rect">
            <a:avLst/>
          </a:prstGeom>
        </p:spPr>
        <p:txBody>
          <a:bodyPr vert="horz" wrap="square" lIns="0" tIns="33486" rIns="0" bIns="0" rtlCol="0">
            <a:spAutoFit/>
          </a:bodyPr>
          <a:lstStyle/>
          <a:p>
            <a:pPr marL="6697">
              <a:spcBef>
                <a:spcPts val="264"/>
              </a:spcBef>
            </a:pPr>
            <a:r>
              <a:rPr lang="de-DE" sz="1582" i="1" spc="-124" dirty="0" err="1">
                <a:latin typeface="Arial"/>
                <a:cs typeface="Arial"/>
              </a:rPr>
              <a:t>Pretrained</a:t>
            </a:r>
            <a:endParaRPr sz="1582" dirty="0">
              <a:latin typeface="Arial"/>
              <a:cs typeface="Arial"/>
            </a:endParaRPr>
          </a:p>
          <a:p>
            <a:pPr marL="6697">
              <a:spcBef>
                <a:spcPts val="211"/>
              </a:spcBef>
            </a:pPr>
            <a:r>
              <a:rPr sz="1582" i="1" spc="47" dirty="0">
                <a:latin typeface="Arial"/>
                <a:cs typeface="Arial"/>
              </a:rPr>
              <a:t>Model</a:t>
            </a:r>
            <a:endParaRPr sz="1582" dirty="0">
              <a:latin typeface="Arial"/>
              <a:cs typeface="Arial"/>
            </a:endParaRPr>
          </a:p>
        </p:txBody>
      </p:sp>
      <p:sp>
        <p:nvSpPr>
          <p:cNvPr id="7" name="object 7"/>
          <p:cNvSpPr txBox="1"/>
          <p:nvPr/>
        </p:nvSpPr>
        <p:spPr>
          <a:xfrm>
            <a:off x="2155191" y="2024845"/>
            <a:ext cx="1967992" cy="581320"/>
          </a:xfrm>
          <a:prstGeom prst="rect">
            <a:avLst/>
          </a:prstGeom>
        </p:spPr>
        <p:txBody>
          <a:bodyPr vert="horz" wrap="square" lIns="0" tIns="5023" rIns="0" bIns="0" rtlCol="0">
            <a:spAutoFit/>
          </a:bodyPr>
          <a:lstStyle/>
          <a:p>
            <a:pPr marL="6697" marR="2679" indent="262859">
              <a:lnSpc>
                <a:spcPct val="100899"/>
              </a:lnSpc>
              <a:spcBef>
                <a:spcPts val="40"/>
              </a:spcBef>
            </a:pPr>
            <a:r>
              <a:rPr sz="1265" b="1" dirty="0">
                <a:latin typeface="Helvetica Neue"/>
                <a:cs typeface="Helvetica Neue"/>
              </a:rPr>
              <a:t>1) Download </a:t>
            </a:r>
            <a:r>
              <a:rPr lang="de-DE" sz="1265" b="1" spc="-8" dirty="0">
                <a:latin typeface="Helvetica Neue"/>
                <a:cs typeface="Helvetica Neue"/>
              </a:rPr>
              <a:t>LM</a:t>
            </a:r>
            <a:r>
              <a:rPr sz="1265" b="1" spc="-8" dirty="0">
                <a:latin typeface="Helvetica Neue"/>
                <a:cs typeface="Helvetica Neue"/>
              </a:rPr>
              <a:t>  </a:t>
            </a:r>
            <a:br>
              <a:rPr lang="de-DE" sz="1265" b="1" spc="-8" dirty="0">
                <a:latin typeface="Helvetica Neue"/>
                <a:cs typeface="Helvetica Neue"/>
              </a:rPr>
            </a:br>
            <a:r>
              <a:rPr sz="1265" spc="-3" dirty="0">
                <a:latin typeface="Helvetica Neue"/>
                <a:cs typeface="Helvetica Neue"/>
              </a:rPr>
              <a:t>pre-trained </a:t>
            </a:r>
            <a:r>
              <a:rPr sz="1265" dirty="0">
                <a:latin typeface="Helvetica Neue"/>
                <a:cs typeface="Helvetica Neue"/>
              </a:rPr>
              <a:t>on </a:t>
            </a:r>
            <a:r>
              <a:rPr sz="1265" spc="-8" dirty="0">
                <a:latin typeface="Helvetica Neue"/>
                <a:cs typeface="Helvetica Neue"/>
              </a:rPr>
              <a:t>large</a:t>
            </a:r>
            <a:r>
              <a:rPr sz="1265" spc="-42" dirty="0">
                <a:latin typeface="Helvetica Neue"/>
                <a:cs typeface="Helvetica Neue"/>
              </a:rPr>
              <a:t> </a:t>
            </a:r>
            <a:r>
              <a:rPr sz="1265" dirty="0">
                <a:latin typeface="Helvetica Neue"/>
                <a:cs typeface="Helvetica Neue"/>
              </a:rPr>
              <a:t>corpus  (in self-supervised</a:t>
            </a:r>
            <a:r>
              <a:rPr sz="1265" spc="-37" dirty="0">
                <a:latin typeface="Helvetica Neue"/>
                <a:cs typeface="Helvetica Neue"/>
              </a:rPr>
              <a:t> </a:t>
            </a:r>
            <a:r>
              <a:rPr sz="1265" dirty="0">
                <a:latin typeface="Helvetica Neue"/>
                <a:cs typeface="Helvetica Neue"/>
              </a:rPr>
              <a:t>fashion)</a:t>
            </a:r>
          </a:p>
        </p:txBody>
      </p:sp>
      <p:sp>
        <p:nvSpPr>
          <p:cNvPr id="8" name="object 8"/>
          <p:cNvSpPr/>
          <p:nvPr/>
        </p:nvSpPr>
        <p:spPr>
          <a:xfrm>
            <a:off x="3856791" y="2953895"/>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9" name="object 9"/>
          <p:cNvSpPr/>
          <p:nvPr/>
        </p:nvSpPr>
        <p:spPr>
          <a:xfrm>
            <a:off x="3255019" y="3521714"/>
            <a:ext cx="337208" cy="0"/>
          </a:xfrm>
          <a:custGeom>
            <a:avLst/>
            <a:gdLst/>
            <a:ahLst/>
            <a:cxnLst/>
            <a:rect l="l" t="t" r="r" b="b"/>
            <a:pathLst>
              <a:path w="639445">
                <a:moveTo>
                  <a:pt x="0" y="0"/>
                </a:moveTo>
                <a:lnTo>
                  <a:pt x="626434" y="0"/>
                </a:lnTo>
                <a:lnTo>
                  <a:pt x="639134" y="0"/>
                </a:lnTo>
              </a:path>
            </a:pathLst>
          </a:custGeom>
          <a:ln w="25400">
            <a:solidFill>
              <a:srgbClr val="000000"/>
            </a:solidFill>
          </a:ln>
        </p:spPr>
        <p:txBody>
          <a:bodyPr wrap="square" lIns="0" tIns="0" rIns="0" bIns="0" rtlCol="0"/>
          <a:lstStyle/>
          <a:p>
            <a:endParaRPr/>
          </a:p>
        </p:txBody>
      </p:sp>
      <p:sp>
        <p:nvSpPr>
          <p:cNvPr id="10" name="object 10"/>
          <p:cNvSpPr/>
          <p:nvPr/>
        </p:nvSpPr>
        <p:spPr>
          <a:xfrm>
            <a:off x="3585367" y="3489567"/>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3387985" y="4157281"/>
            <a:ext cx="1090985" cy="250228"/>
          </a:xfrm>
          <a:prstGeom prst="rect">
            <a:avLst/>
          </a:prstGeom>
        </p:spPr>
        <p:txBody>
          <a:bodyPr vert="horz" wrap="square" lIns="0" tIns="6698" rIns="0" bIns="0" rtlCol="0">
            <a:spAutoFit/>
          </a:bodyPr>
          <a:lstStyle/>
          <a:p>
            <a:pPr marL="6697">
              <a:spcBef>
                <a:spcPts val="53"/>
              </a:spcBef>
            </a:pPr>
            <a:r>
              <a:rPr sz="1582" i="1" spc="53" dirty="0">
                <a:latin typeface="Arial"/>
                <a:cs typeface="Arial"/>
              </a:rPr>
              <a:t>Embedding</a:t>
            </a:r>
            <a:endParaRPr sz="1582">
              <a:latin typeface="Arial"/>
              <a:cs typeface="Arial"/>
            </a:endParaRPr>
          </a:p>
        </p:txBody>
      </p:sp>
      <p:sp>
        <p:nvSpPr>
          <p:cNvPr id="12" name="object 12"/>
          <p:cNvSpPr txBox="1"/>
          <p:nvPr/>
        </p:nvSpPr>
        <p:spPr>
          <a:xfrm>
            <a:off x="4705292" y="2026180"/>
            <a:ext cx="3061320" cy="581088"/>
          </a:xfrm>
          <a:prstGeom prst="rect">
            <a:avLst/>
          </a:prstGeom>
        </p:spPr>
        <p:txBody>
          <a:bodyPr vert="horz" wrap="square" lIns="0" tIns="6698" rIns="0" bIns="0" rtlCol="0">
            <a:spAutoFit/>
          </a:bodyPr>
          <a:lstStyle/>
          <a:p>
            <a:pPr algn="ctr">
              <a:spcBef>
                <a:spcPts val="53"/>
              </a:spcBef>
            </a:pPr>
            <a:r>
              <a:rPr sz="1265" b="1" dirty="0">
                <a:latin typeface="Helvetica Neue"/>
                <a:cs typeface="Helvetica Neue"/>
              </a:rPr>
              <a:t>2) </a:t>
            </a:r>
            <a:r>
              <a:rPr sz="1265" b="1" spc="-3" dirty="0">
                <a:latin typeface="Helvetica Neue"/>
                <a:cs typeface="Helvetica Neue"/>
              </a:rPr>
              <a:t>Feature-based </a:t>
            </a:r>
            <a:r>
              <a:rPr sz="1265" b="1" dirty="0">
                <a:latin typeface="Helvetica Neue"/>
                <a:cs typeface="Helvetica Neue"/>
              </a:rPr>
              <a:t>training</a:t>
            </a:r>
            <a:r>
              <a:rPr sz="1265" b="1" spc="-16" dirty="0">
                <a:latin typeface="Helvetica Neue"/>
                <a:cs typeface="Helvetica Neue"/>
              </a:rPr>
              <a:t> </a:t>
            </a:r>
            <a:r>
              <a:rPr sz="1265" b="1" dirty="0">
                <a:latin typeface="Helvetica Neue"/>
                <a:cs typeface="Helvetica Neue"/>
              </a:rPr>
              <a:t>("fine-tuning")</a:t>
            </a:r>
            <a:endParaRPr sz="1265">
              <a:latin typeface="Helvetica Neue"/>
              <a:cs typeface="Helvetica Neue"/>
            </a:endParaRPr>
          </a:p>
          <a:p>
            <a:pPr marL="789245" marR="785227" algn="ctr">
              <a:lnSpc>
                <a:spcPct val="100699"/>
              </a:lnSpc>
              <a:spcBef>
                <a:spcPts val="5"/>
              </a:spcBef>
            </a:pPr>
            <a:r>
              <a:rPr sz="1265" dirty="0">
                <a:latin typeface="Helvetica Neue"/>
                <a:cs typeface="Helvetica Neue"/>
              </a:rPr>
              <a:t>on </a:t>
            </a:r>
            <a:r>
              <a:rPr sz="1265" spc="-8" dirty="0">
                <a:latin typeface="Helvetica Neue"/>
                <a:cs typeface="Helvetica Neue"/>
              </a:rPr>
              <a:t>target </a:t>
            </a:r>
            <a:r>
              <a:rPr sz="1265" dirty="0">
                <a:latin typeface="Helvetica Neue"/>
                <a:cs typeface="Helvetica Neue"/>
              </a:rPr>
              <a:t>task  (supervised</a:t>
            </a:r>
            <a:r>
              <a:rPr sz="1265" spc="-32" dirty="0">
                <a:latin typeface="Helvetica Neue"/>
                <a:cs typeface="Helvetica Neue"/>
              </a:rPr>
              <a:t> </a:t>
            </a:r>
            <a:r>
              <a:rPr sz="1265" dirty="0">
                <a:latin typeface="Helvetica Neue"/>
                <a:cs typeface="Helvetica Neue"/>
              </a:rPr>
              <a:t>learning)</a:t>
            </a:r>
            <a:endParaRPr sz="1265">
              <a:latin typeface="Helvetica Neue"/>
              <a:cs typeface="Helvetica Neue"/>
            </a:endParaRPr>
          </a:p>
        </p:txBody>
      </p:sp>
      <p:sp>
        <p:nvSpPr>
          <p:cNvPr id="13" name="object 13"/>
          <p:cNvSpPr/>
          <p:nvPr/>
        </p:nvSpPr>
        <p:spPr>
          <a:xfrm>
            <a:off x="5245334" y="2697649"/>
            <a:ext cx="1981386" cy="1922450"/>
          </a:xfrm>
          <a:custGeom>
            <a:avLst/>
            <a:gdLst/>
            <a:ahLst/>
            <a:cxnLst/>
            <a:rect l="l" t="t" r="r" b="b"/>
            <a:pathLst>
              <a:path w="3757295" h="3645534">
                <a:moveTo>
                  <a:pt x="877044" y="0"/>
                </a:moveTo>
                <a:lnTo>
                  <a:pt x="2879818" y="0"/>
                </a:lnTo>
                <a:lnTo>
                  <a:pt x="2953992" y="42"/>
                </a:lnTo>
                <a:lnTo>
                  <a:pt x="3022297" y="343"/>
                </a:lnTo>
                <a:lnTo>
                  <a:pt x="3085044" y="1160"/>
                </a:lnTo>
                <a:lnTo>
                  <a:pt x="3142540" y="2750"/>
                </a:lnTo>
                <a:lnTo>
                  <a:pt x="3195094" y="5372"/>
                </a:lnTo>
                <a:lnTo>
                  <a:pt x="3243016" y="9283"/>
                </a:lnTo>
                <a:lnTo>
                  <a:pt x="3286614" y="14741"/>
                </a:lnTo>
                <a:lnTo>
                  <a:pt x="3326198" y="22005"/>
                </a:lnTo>
                <a:lnTo>
                  <a:pt x="3394555" y="42979"/>
                </a:lnTo>
                <a:lnTo>
                  <a:pt x="3442814" y="63270"/>
                </a:lnTo>
                <a:lnTo>
                  <a:pt x="3488481" y="87962"/>
                </a:lnTo>
                <a:lnTo>
                  <a:pt x="3531299" y="116795"/>
                </a:lnTo>
                <a:lnTo>
                  <a:pt x="3571008" y="149512"/>
                </a:lnTo>
                <a:lnTo>
                  <a:pt x="3607350" y="185854"/>
                </a:lnTo>
                <a:lnTo>
                  <a:pt x="3640067" y="225563"/>
                </a:lnTo>
                <a:lnTo>
                  <a:pt x="3668900" y="268381"/>
                </a:lnTo>
                <a:lnTo>
                  <a:pt x="3693592" y="314048"/>
                </a:lnTo>
                <a:lnTo>
                  <a:pt x="3713883" y="362308"/>
                </a:lnTo>
                <a:lnTo>
                  <a:pt x="3734857" y="430665"/>
                </a:lnTo>
                <a:lnTo>
                  <a:pt x="3742121" y="470248"/>
                </a:lnTo>
                <a:lnTo>
                  <a:pt x="3747579" y="513846"/>
                </a:lnTo>
                <a:lnTo>
                  <a:pt x="3751490" y="561768"/>
                </a:lnTo>
                <a:lnTo>
                  <a:pt x="3754112" y="614322"/>
                </a:lnTo>
                <a:lnTo>
                  <a:pt x="3755702" y="671818"/>
                </a:lnTo>
                <a:lnTo>
                  <a:pt x="3756519" y="734565"/>
                </a:lnTo>
                <a:lnTo>
                  <a:pt x="3756820" y="802870"/>
                </a:lnTo>
                <a:lnTo>
                  <a:pt x="3756863" y="877044"/>
                </a:lnTo>
                <a:lnTo>
                  <a:pt x="3756863" y="2768319"/>
                </a:lnTo>
                <a:lnTo>
                  <a:pt x="3756820" y="2842492"/>
                </a:lnTo>
                <a:lnTo>
                  <a:pt x="3756519" y="2910798"/>
                </a:lnTo>
                <a:lnTo>
                  <a:pt x="3755702" y="2973544"/>
                </a:lnTo>
                <a:lnTo>
                  <a:pt x="3754112" y="3031040"/>
                </a:lnTo>
                <a:lnTo>
                  <a:pt x="3751490" y="3083595"/>
                </a:lnTo>
                <a:lnTo>
                  <a:pt x="3747579" y="3131516"/>
                </a:lnTo>
                <a:lnTo>
                  <a:pt x="3742121" y="3175115"/>
                </a:lnTo>
                <a:lnTo>
                  <a:pt x="3734857" y="3214698"/>
                </a:lnTo>
                <a:lnTo>
                  <a:pt x="3713883" y="3283055"/>
                </a:lnTo>
                <a:lnTo>
                  <a:pt x="3693592" y="3331314"/>
                </a:lnTo>
                <a:lnTo>
                  <a:pt x="3668900" y="3376982"/>
                </a:lnTo>
                <a:lnTo>
                  <a:pt x="3640067" y="3419799"/>
                </a:lnTo>
                <a:lnTo>
                  <a:pt x="3607350" y="3459508"/>
                </a:lnTo>
                <a:lnTo>
                  <a:pt x="3571008" y="3495850"/>
                </a:lnTo>
                <a:lnTo>
                  <a:pt x="3531299" y="3528567"/>
                </a:lnTo>
                <a:lnTo>
                  <a:pt x="3488481" y="3557401"/>
                </a:lnTo>
                <a:lnTo>
                  <a:pt x="3442814" y="3582092"/>
                </a:lnTo>
                <a:lnTo>
                  <a:pt x="3394555" y="3602384"/>
                </a:lnTo>
                <a:lnTo>
                  <a:pt x="3326198" y="3623358"/>
                </a:lnTo>
                <a:lnTo>
                  <a:pt x="3286614" y="3630621"/>
                </a:lnTo>
                <a:lnTo>
                  <a:pt x="3243016" y="3636080"/>
                </a:lnTo>
                <a:lnTo>
                  <a:pt x="3195094" y="3639991"/>
                </a:lnTo>
                <a:lnTo>
                  <a:pt x="3142540" y="3642612"/>
                </a:lnTo>
                <a:lnTo>
                  <a:pt x="3085044" y="3644203"/>
                </a:lnTo>
                <a:lnTo>
                  <a:pt x="3022297" y="3645019"/>
                </a:lnTo>
                <a:lnTo>
                  <a:pt x="2953992" y="3645320"/>
                </a:lnTo>
                <a:lnTo>
                  <a:pt x="2879818" y="3645363"/>
                </a:lnTo>
                <a:lnTo>
                  <a:pt x="877044" y="3645363"/>
                </a:lnTo>
                <a:lnTo>
                  <a:pt x="802870" y="3645320"/>
                </a:lnTo>
                <a:lnTo>
                  <a:pt x="734565" y="3645019"/>
                </a:lnTo>
                <a:lnTo>
                  <a:pt x="671818" y="3644203"/>
                </a:lnTo>
                <a:lnTo>
                  <a:pt x="614322" y="3642612"/>
                </a:lnTo>
                <a:lnTo>
                  <a:pt x="561768" y="3639991"/>
                </a:lnTo>
                <a:lnTo>
                  <a:pt x="513846" y="3636080"/>
                </a:lnTo>
                <a:lnTo>
                  <a:pt x="470248" y="3630621"/>
                </a:lnTo>
                <a:lnTo>
                  <a:pt x="430665" y="3623358"/>
                </a:lnTo>
                <a:lnTo>
                  <a:pt x="362308" y="3602384"/>
                </a:lnTo>
                <a:lnTo>
                  <a:pt x="314048" y="3582092"/>
                </a:lnTo>
                <a:lnTo>
                  <a:pt x="268381" y="3557401"/>
                </a:lnTo>
                <a:lnTo>
                  <a:pt x="225563" y="3528567"/>
                </a:lnTo>
                <a:lnTo>
                  <a:pt x="185854" y="3495850"/>
                </a:lnTo>
                <a:lnTo>
                  <a:pt x="149512" y="3459508"/>
                </a:lnTo>
                <a:lnTo>
                  <a:pt x="116795" y="3419799"/>
                </a:lnTo>
                <a:lnTo>
                  <a:pt x="87962" y="3376982"/>
                </a:lnTo>
                <a:lnTo>
                  <a:pt x="63270" y="3331314"/>
                </a:lnTo>
                <a:lnTo>
                  <a:pt x="42979" y="3283055"/>
                </a:lnTo>
                <a:lnTo>
                  <a:pt x="22005" y="3214698"/>
                </a:lnTo>
                <a:lnTo>
                  <a:pt x="14741" y="3175115"/>
                </a:lnTo>
                <a:lnTo>
                  <a:pt x="9283" y="3131516"/>
                </a:lnTo>
                <a:lnTo>
                  <a:pt x="5372" y="3083595"/>
                </a:lnTo>
                <a:lnTo>
                  <a:pt x="2750" y="3031040"/>
                </a:lnTo>
                <a:lnTo>
                  <a:pt x="1160" y="2973544"/>
                </a:lnTo>
                <a:lnTo>
                  <a:pt x="343" y="2910798"/>
                </a:lnTo>
                <a:lnTo>
                  <a:pt x="42" y="2842492"/>
                </a:lnTo>
                <a:lnTo>
                  <a:pt x="0" y="2768319"/>
                </a:lnTo>
                <a:lnTo>
                  <a:pt x="0" y="877044"/>
                </a:lnTo>
                <a:lnTo>
                  <a:pt x="42" y="802870"/>
                </a:lnTo>
                <a:lnTo>
                  <a:pt x="343" y="734565"/>
                </a:lnTo>
                <a:lnTo>
                  <a:pt x="1160" y="671818"/>
                </a:lnTo>
                <a:lnTo>
                  <a:pt x="2750" y="614322"/>
                </a:lnTo>
                <a:lnTo>
                  <a:pt x="5372" y="561768"/>
                </a:lnTo>
                <a:lnTo>
                  <a:pt x="9283" y="513846"/>
                </a:lnTo>
                <a:lnTo>
                  <a:pt x="14741" y="470248"/>
                </a:lnTo>
                <a:lnTo>
                  <a:pt x="22005" y="430665"/>
                </a:lnTo>
                <a:lnTo>
                  <a:pt x="42979" y="362308"/>
                </a:lnTo>
                <a:lnTo>
                  <a:pt x="63270" y="314048"/>
                </a:lnTo>
                <a:lnTo>
                  <a:pt x="87962" y="268381"/>
                </a:lnTo>
                <a:lnTo>
                  <a:pt x="116795" y="225563"/>
                </a:lnTo>
                <a:lnTo>
                  <a:pt x="149512" y="185854"/>
                </a:lnTo>
                <a:lnTo>
                  <a:pt x="185854" y="149512"/>
                </a:lnTo>
                <a:lnTo>
                  <a:pt x="225563" y="116795"/>
                </a:lnTo>
                <a:lnTo>
                  <a:pt x="268381" y="87962"/>
                </a:lnTo>
                <a:lnTo>
                  <a:pt x="314048" y="63270"/>
                </a:lnTo>
                <a:lnTo>
                  <a:pt x="362308" y="42979"/>
                </a:lnTo>
                <a:lnTo>
                  <a:pt x="430665" y="22005"/>
                </a:lnTo>
                <a:lnTo>
                  <a:pt x="470248" y="14741"/>
                </a:lnTo>
                <a:lnTo>
                  <a:pt x="513846" y="9283"/>
                </a:lnTo>
                <a:lnTo>
                  <a:pt x="561768" y="5372"/>
                </a:lnTo>
                <a:lnTo>
                  <a:pt x="614322" y="2750"/>
                </a:lnTo>
                <a:lnTo>
                  <a:pt x="671818" y="1160"/>
                </a:lnTo>
                <a:lnTo>
                  <a:pt x="734565" y="343"/>
                </a:lnTo>
                <a:lnTo>
                  <a:pt x="802870" y="42"/>
                </a:lnTo>
                <a:lnTo>
                  <a:pt x="877044" y="0"/>
                </a:lnTo>
                <a:close/>
              </a:path>
            </a:pathLst>
          </a:custGeom>
          <a:ln w="63500">
            <a:solidFill>
              <a:srgbClr val="000000"/>
            </a:solidFill>
          </a:ln>
        </p:spPr>
        <p:txBody>
          <a:bodyPr wrap="square" lIns="0" tIns="0" rIns="0" bIns="0" rtlCol="0"/>
          <a:lstStyle/>
          <a:p>
            <a:endParaRPr/>
          </a:p>
        </p:txBody>
      </p:sp>
      <p:sp>
        <p:nvSpPr>
          <p:cNvPr id="14" name="object 14"/>
          <p:cNvSpPr/>
          <p:nvPr/>
        </p:nvSpPr>
        <p:spPr>
          <a:xfrm>
            <a:off x="4273474" y="3344296"/>
            <a:ext cx="1176710" cy="0"/>
          </a:xfrm>
          <a:custGeom>
            <a:avLst/>
            <a:gdLst/>
            <a:ahLst/>
            <a:cxnLst/>
            <a:rect l="l" t="t" r="r" b="b"/>
            <a:pathLst>
              <a:path w="2231390">
                <a:moveTo>
                  <a:pt x="0" y="0"/>
                </a:moveTo>
                <a:lnTo>
                  <a:pt x="2218607" y="0"/>
                </a:lnTo>
                <a:lnTo>
                  <a:pt x="2231307" y="0"/>
                </a:lnTo>
              </a:path>
            </a:pathLst>
          </a:custGeom>
          <a:ln w="25400">
            <a:solidFill>
              <a:srgbClr val="000000"/>
            </a:solidFill>
          </a:ln>
        </p:spPr>
        <p:txBody>
          <a:bodyPr wrap="square" lIns="0" tIns="0" rIns="0" bIns="0" rtlCol="0"/>
          <a:lstStyle/>
          <a:p>
            <a:endParaRPr/>
          </a:p>
        </p:txBody>
      </p:sp>
      <p:sp>
        <p:nvSpPr>
          <p:cNvPr id="15" name="object 15"/>
          <p:cNvSpPr/>
          <p:nvPr/>
        </p:nvSpPr>
        <p:spPr>
          <a:xfrm>
            <a:off x="5443443" y="3312150"/>
            <a:ext cx="64294" cy="64294"/>
          </a:xfrm>
          <a:custGeom>
            <a:avLst/>
            <a:gdLst/>
            <a:ahLst/>
            <a:cxnLst/>
            <a:rect l="l" t="t" r="r" b="b"/>
            <a:pathLst>
              <a:path w="121920" h="121920">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5556075" y="2788907"/>
            <a:ext cx="160065" cy="1135856"/>
          </a:xfrm>
          <a:custGeom>
            <a:avLst/>
            <a:gdLst/>
            <a:ahLst/>
            <a:cxnLst/>
            <a:rect l="l" t="t" r="r" b="b"/>
            <a:pathLst>
              <a:path w="303529" h="2153920">
                <a:moveTo>
                  <a:pt x="0" y="2153509"/>
                </a:moveTo>
                <a:lnTo>
                  <a:pt x="303410" y="2153509"/>
                </a:lnTo>
                <a:lnTo>
                  <a:pt x="303410" y="0"/>
                </a:lnTo>
                <a:lnTo>
                  <a:pt x="0" y="0"/>
                </a:lnTo>
                <a:lnTo>
                  <a:pt x="0" y="2153509"/>
                </a:lnTo>
                <a:close/>
              </a:path>
            </a:pathLst>
          </a:custGeom>
          <a:solidFill>
            <a:srgbClr val="000000"/>
          </a:solidFill>
        </p:spPr>
        <p:txBody>
          <a:bodyPr wrap="square" lIns="0" tIns="0" rIns="0" bIns="0" rtlCol="0"/>
          <a:lstStyle/>
          <a:p>
            <a:endParaRPr/>
          </a:p>
        </p:txBody>
      </p:sp>
      <p:sp>
        <p:nvSpPr>
          <p:cNvPr id="17" name="object 17"/>
          <p:cNvSpPr/>
          <p:nvPr/>
        </p:nvSpPr>
        <p:spPr>
          <a:xfrm>
            <a:off x="6022019" y="3117073"/>
            <a:ext cx="160065" cy="479524"/>
          </a:xfrm>
          <a:custGeom>
            <a:avLst/>
            <a:gdLst/>
            <a:ahLst/>
            <a:cxnLst/>
            <a:rect l="l" t="t" r="r" b="b"/>
            <a:pathLst>
              <a:path w="303529" h="909320">
                <a:moveTo>
                  <a:pt x="0" y="908909"/>
                </a:moveTo>
                <a:lnTo>
                  <a:pt x="303410" y="908909"/>
                </a:lnTo>
                <a:lnTo>
                  <a:pt x="303410" y="0"/>
                </a:lnTo>
                <a:lnTo>
                  <a:pt x="0" y="0"/>
                </a:lnTo>
                <a:lnTo>
                  <a:pt x="0" y="908909"/>
                </a:lnTo>
                <a:close/>
              </a:path>
            </a:pathLst>
          </a:custGeom>
          <a:solidFill>
            <a:srgbClr val="000000"/>
          </a:solidFill>
        </p:spPr>
        <p:txBody>
          <a:bodyPr wrap="square" lIns="0" tIns="0" rIns="0" bIns="0" rtlCol="0"/>
          <a:lstStyle/>
          <a:p>
            <a:endParaRPr/>
          </a:p>
        </p:txBody>
      </p:sp>
      <p:sp>
        <p:nvSpPr>
          <p:cNvPr id="18" name="object 18"/>
          <p:cNvSpPr/>
          <p:nvPr/>
        </p:nvSpPr>
        <p:spPr>
          <a:xfrm>
            <a:off x="5764418" y="3356726"/>
            <a:ext cx="151693" cy="0"/>
          </a:xfrm>
          <a:custGeom>
            <a:avLst/>
            <a:gdLst/>
            <a:ahLst/>
            <a:cxnLst/>
            <a:rect l="l" t="t" r="r" b="b"/>
            <a:pathLst>
              <a:path w="287654">
                <a:moveTo>
                  <a:pt x="0" y="0"/>
                </a:moveTo>
                <a:lnTo>
                  <a:pt x="274905" y="0"/>
                </a:lnTo>
                <a:lnTo>
                  <a:pt x="287605" y="0"/>
                </a:lnTo>
              </a:path>
            </a:pathLst>
          </a:custGeom>
          <a:ln w="25400">
            <a:solidFill>
              <a:srgbClr val="000000"/>
            </a:solidFill>
          </a:ln>
        </p:spPr>
        <p:txBody>
          <a:bodyPr wrap="square" lIns="0" tIns="0" rIns="0" bIns="0" rtlCol="0"/>
          <a:lstStyle/>
          <a:p>
            <a:endParaRPr/>
          </a:p>
        </p:txBody>
      </p:sp>
      <p:sp>
        <p:nvSpPr>
          <p:cNvPr id="19" name="object 19"/>
          <p:cNvSpPr/>
          <p:nvPr/>
        </p:nvSpPr>
        <p:spPr>
          <a:xfrm>
            <a:off x="5909387" y="3324580"/>
            <a:ext cx="64294" cy="64294"/>
          </a:xfrm>
          <a:custGeom>
            <a:avLst/>
            <a:gdLst/>
            <a:ahLst/>
            <a:cxnLst/>
            <a:rect l="l" t="t" r="r" b="b"/>
            <a:pathLst>
              <a:path w="121920" h="121920">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20" name="object 20"/>
          <p:cNvSpPr txBox="1"/>
          <p:nvPr/>
        </p:nvSpPr>
        <p:spPr>
          <a:xfrm>
            <a:off x="5385282" y="4118994"/>
            <a:ext cx="1663266" cy="234070"/>
          </a:xfrm>
          <a:prstGeom prst="rect">
            <a:avLst/>
          </a:prstGeom>
        </p:spPr>
        <p:txBody>
          <a:bodyPr vert="horz" wrap="square" lIns="0" tIns="6698" rIns="0" bIns="0" rtlCol="0">
            <a:spAutoFit/>
          </a:bodyPr>
          <a:lstStyle/>
          <a:p>
            <a:pPr marL="6697">
              <a:spcBef>
                <a:spcPts val="53"/>
              </a:spcBef>
            </a:pPr>
            <a:r>
              <a:rPr sz="1477" i="1" spc="32" dirty="0">
                <a:latin typeface="Arial"/>
                <a:cs typeface="Arial"/>
              </a:rPr>
              <a:t>One </a:t>
            </a:r>
            <a:r>
              <a:rPr sz="1477" i="1" spc="53" dirty="0">
                <a:latin typeface="Arial"/>
                <a:cs typeface="Arial"/>
              </a:rPr>
              <a:t>or </a:t>
            </a:r>
            <a:r>
              <a:rPr sz="1477" i="1" spc="47" dirty="0">
                <a:latin typeface="Arial"/>
                <a:cs typeface="Arial"/>
              </a:rPr>
              <a:t>more</a:t>
            </a:r>
            <a:r>
              <a:rPr sz="1477" i="1" spc="-185" dirty="0">
                <a:latin typeface="Arial"/>
                <a:cs typeface="Arial"/>
              </a:rPr>
              <a:t> </a:t>
            </a:r>
            <a:r>
              <a:rPr sz="1477" i="1" dirty="0">
                <a:latin typeface="Arial"/>
                <a:cs typeface="Arial"/>
              </a:rPr>
              <a:t>layers</a:t>
            </a:r>
            <a:endParaRPr sz="1477">
              <a:latin typeface="Arial"/>
              <a:cs typeface="Arial"/>
            </a:endParaRPr>
          </a:p>
        </p:txBody>
      </p:sp>
      <p:sp>
        <p:nvSpPr>
          <p:cNvPr id="21" name="object 21"/>
          <p:cNvSpPr txBox="1">
            <a:spLocks noGrp="1"/>
          </p:cNvSpPr>
          <p:nvPr>
            <p:ph type="sldNum" sz="quarter" idx="7"/>
          </p:nvPr>
        </p:nvSpPr>
        <p:spPr>
          <a:xfrm>
            <a:off x="11687682" y="8751222"/>
            <a:ext cx="403860" cy="230832"/>
          </a:xfrm>
          <a:prstGeom prst="rect">
            <a:avLst/>
          </a:prstGeom>
        </p:spPr>
        <p:txBody>
          <a:bodyPr vert="horz" wrap="square" lIns="0" tIns="0" rIns="0" bIns="0" rtlCol="0">
            <a:spAutoFit/>
          </a:bodyPr>
          <a:lstStyle>
            <a:defPPr>
              <a:defRPr lang="en-DE"/>
            </a:defPPr>
            <a:lvl1pPr marL="0" algn="l" defTabSz="685800" rtl="0" eaLnBrk="1" latinLnBrk="0" hangingPunct="1">
              <a:defRPr sz="1500"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7625">
              <a:spcBef>
                <a:spcPts val="23"/>
              </a:spcBef>
            </a:pPr>
            <a:fld id="{81D60167-4931-47E6-BA6A-407CBD079E47}" type="slidenum">
              <a:rPr lang="en-DE" smtClean="0"/>
              <a:pPr marL="47625">
                <a:spcBef>
                  <a:spcPts val="23"/>
                </a:spcBef>
              </a:pPr>
              <a:t>86</a:t>
            </a:fld>
            <a:endParaRPr dirty="0"/>
          </a:p>
        </p:txBody>
      </p:sp>
      <p:sp>
        <p:nvSpPr>
          <p:cNvPr id="22" name="object 22"/>
          <p:cNvSpPr txBox="1">
            <a:spLocks noGrp="1"/>
          </p:cNvSpPr>
          <p:nvPr>
            <p:ph type="dt" sz="half" idx="6"/>
          </p:nvPr>
        </p:nvSpPr>
        <p:spPr>
          <a:xfrm>
            <a:off x="4123182" y="8761238"/>
            <a:ext cx="124729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a:t>Sebastian</a:t>
            </a:r>
            <a:r>
              <a:rPr lang="en-GB" spc="-60"/>
              <a:t> </a:t>
            </a:r>
            <a:r>
              <a:rPr lang="en-GB"/>
              <a:t>Raschka</a:t>
            </a:r>
            <a:endParaRPr dirty="0"/>
          </a:p>
        </p:txBody>
      </p:sp>
      <p:sp>
        <p:nvSpPr>
          <p:cNvPr id="23" name="object 23"/>
          <p:cNvSpPr txBox="1">
            <a:spLocks noGrp="1"/>
          </p:cNvSpPr>
          <p:nvPr>
            <p:ph type="ftr" sz="quarter" idx="5"/>
          </p:nvPr>
        </p:nvSpPr>
        <p:spPr>
          <a:xfrm>
            <a:off x="5787961" y="8761238"/>
            <a:ext cx="2128838" cy="173124"/>
          </a:xfrm>
          <a:prstGeom prst="rect">
            <a:avLst/>
          </a:prstGeom>
        </p:spPr>
        <p:txBody>
          <a:bodyPr vert="horz" wrap="square" lIns="0" tIns="0" rIns="0" bIns="0" rtlCol="0">
            <a:spAutoFit/>
          </a:bodyPr>
          <a:lstStyle>
            <a:defPPr>
              <a:defRPr lang="en-DE"/>
            </a:defPPr>
            <a:lvl1pPr marL="0" algn="l" defTabSz="685800" rtl="0" eaLnBrk="1" latinLnBrk="0" hangingPunct="1">
              <a:defRPr sz="1125" b="0" i="0" kern="1200">
                <a:solidFill>
                  <a:srgbClr val="929292"/>
                </a:solidFill>
                <a:latin typeface="Helvetica Neue"/>
                <a:ea typeface="+mn-ea"/>
                <a:cs typeface="Helvetica Neue"/>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6697">
              <a:spcBef>
                <a:spcPts val="14"/>
              </a:spcBef>
            </a:pPr>
            <a:r>
              <a:rPr lang="en-GB" spc="-53"/>
              <a:t>STAT </a:t>
            </a:r>
            <a:r>
              <a:rPr lang="en-GB"/>
              <a:t>453: </a:t>
            </a:r>
            <a:r>
              <a:rPr lang="en-GB" spc="-8"/>
              <a:t>Intro </a:t>
            </a:r>
            <a:r>
              <a:rPr lang="en-GB"/>
              <a:t>to Deep</a:t>
            </a:r>
            <a:r>
              <a:rPr lang="en-GB" spc="19"/>
              <a:t> </a:t>
            </a:r>
            <a:r>
              <a:rPr lang="en-GB"/>
              <a:t>Learning</a:t>
            </a:r>
            <a:endParaRPr dirty="0"/>
          </a:p>
        </p:txBody>
      </p:sp>
      <p:sp>
        <p:nvSpPr>
          <p:cNvPr id="24" name="TextBox 23">
            <a:extLst>
              <a:ext uri="{FF2B5EF4-FFF2-40B4-BE49-F238E27FC236}">
                <a16:creationId xmlns:a16="http://schemas.microsoft.com/office/drawing/2014/main" id="{ADFEBF46-D2C7-264A-AE8E-BF6392F181BA}"/>
              </a:ext>
            </a:extLst>
          </p:cNvPr>
          <p:cNvSpPr txBox="1"/>
          <p:nvPr/>
        </p:nvSpPr>
        <p:spPr>
          <a:xfrm>
            <a:off x="2126916" y="5084920"/>
            <a:ext cx="6045374" cy="415498"/>
          </a:xfrm>
          <a:prstGeom prst="rect">
            <a:avLst/>
          </a:prstGeom>
          <a:noFill/>
        </p:spPr>
        <p:txBody>
          <a:bodyPr wrap="square">
            <a:spAutoFit/>
          </a:bodyPr>
          <a:lstStyle/>
          <a:p>
            <a:r>
              <a:rPr lang="en-DE" sz="2100" dirty="0"/>
              <a:t>Embedding &amp; Training for Downstream Tasks</a:t>
            </a:r>
          </a:p>
        </p:txBody>
      </p:sp>
      <p:sp>
        <p:nvSpPr>
          <p:cNvPr id="3" name="Cloud Callout 2">
            <a:extLst>
              <a:ext uri="{FF2B5EF4-FFF2-40B4-BE49-F238E27FC236}">
                <a16:creationId xmlns:a16="http://schemas.microsoft.com/office/drawing/2014/main" id="{C136AA4F-518B-714D-6956-E42D89B08FE9}"/>
              </a:ext>
            </a:extLst>
          </p:cNvPr>
          <p:cNvSpPr/>
          <p:nvPr/>
        </p:nvSpPr>
        <p:spPr>
          <a:xfrm>
            <a:off x="6720096" y="3221328"/>
            <a:ext cx="1261522" cy="894349"/>
          </a:xfrm>
          <a:prstGeom prst="cloudCallout">
            <a:avLst>
              <a:gd name="adj1" fmla="val -70366"/>
              <a:gd name="adj2" fmla="val -39453"/>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Trained</a:t>
            </a:r>
          </a:p>
        </p:txBody>
      </p:sp>
      <p:sp>
        <p:nvSpPr>
          <p:cNvPr id="5" name="Cloud Callout 4">
            <a:extLst>
              <a:ext uri="{FF2B5EF4-FFF2-40B4-BE49-F238E27FC236}">
                <a16:creationId xmlns:a16="http://schemas.microsoft.com/office/drawing/2014/main" id="{BE00780C-EA89-C7FB-B9F3-73580FB0789A}"/>
              </a:ext>
            </a:extLst>
          </p:cNvPr>
          <p:cNvSpPr/>
          <p:nvPr/>
        </p:nvSpPr>
        <p:spPr>
          <a:xfrm>
            <a:off x="563672" y="4150471"/>
            <a:ext cx="1427967" cy="765213"/>
          </a:xfrm>
          <a:prstGeom prst="cloudCallout">
            <a:avLst>
              <a:gd name="adj1" fmla="val 56025"/>
              <a:gd name="adj2" fmla="val -73670"/>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Fix</a:t>
            </a:r>
          </a:p>
        </p:txBody>
      </p:sp>
      <p:sp>
        <p:nvSpPr>
          <p:cNvPr id="25" name="Cloud Callout 24">
            <a:extLst>
              <a:ext uri="{FF2B5EF4-FFF2-40B4-BE49-F238E27FC236}">
                <a16:creationId xmlns:a16="http://schemas.microsoft.com/office/drawing/2014/main" id="{F0EC384C-97AD-8CE1-D82B-62F8335441E7}"/>
              </a:ext>
            </a:extLst>
          </p:cNvPr>
          <p:cNvSpPr/>
          <p:nvPr/>
        </p:nvSpPr>
        <p:spPr>
          <a:xfrm>
            <a:off x="4164837" y="3388874"/>
            <a:ext cx="1261522" cy="894349"/>
          </a:xfrm>
          <a:prstGeom prst="cloudCallout">
            <a:avLst>
              <a:gd name="adj1" fmla="val 54743"/>
              <a:gd name="adj2" fmla="val -69916"/>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Transfer</a:t>
            </a:r>
          </a:p>
        </p:txBody>
      </p:sp>
    </p:spTree>
    <p:extLst>
      <p:ext uri="{BB962C8B-B14F-4D97-AF65-F5344CB8AC3E}">
        <p14:creationId xmlns:p14="http://schemas.microsoft.com/office/powerpoint/2010/main" val="16832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C64E-EF82-A592-D2CF-71C6ABA2AE52}"/>
              </a:ext>
            </a:extLst>
          </p:cNvPr>
          <p:cNvSpPr>
            <a:spLocks noGrp="1"/>
          </p:cNvSpPr>
          <p:nvPr>
            <p:ph type="title"/>
          </p:nvPr>
        </p:nvSpPr>
        <p:spPr>
          <a:xfrm>
            <a:off x="628650" y="277717"/>
            <a:ext cx="7886700" cy="994172"/>
          </a:xfrm>
        </p:spPr>
        <p:txBody>
          <a:bodyPr/>
          <a:lstStyle/>
          <a:p>
            <a:r>
              <a:rPr lang="en-DE" dirty="0"/>
              <a:t>LLaMA vs Alpaca</a:t>
            </a:r>
          </a:p>
        </p:txBody>
      </p:sp>
      <p:pic>
        <p:nvPicPr>
          <p:cNvPr id="5" name="Content Placeholder 4" descr="A picture containing text, diagram, font, screenshot&#10;&#10;Description automatically generated">
            <a:extLst>
              <a:ext uri="{FF2B5EF4-FFF2-40B4-BE49-F238E27FC236}">
                <a16:creationId xmlns:a16="http://schemas.microsoft.com/office/drawing/2014/main" id="{2341360A-D680-3FE4-2104-B5074E4BCB37}"/>
              </a:ext>
            </a:extLst>
          </p:cNvPr>
          <p:cNvPicPr>
            <a:picLocks noGrp="1" noChangeAspect="1"/>
          </p:cNvPicPr>
          <p:nvPr>
            <p:ph idx="1"/>
          </p:nvPr>
        </p:nvPicPr>
        <p:blipFill>
          <a:blip r:embed="rId3"/>
          <a:stretch>
            <a:fillRect/>
          </a:stretch>
        </p:blipFill>
        <p:spPr>
          <a:xfrm>
            <a:off x="874175" y="1797248"/>
            <a:ext cx="7395650" cy="3263504"/>
          </a:xfrm>
        </p:spPr>
      </p:pic>
      <p:sp>
        <p:nvSpPr>
          <p:cNvPr id="14" name="TextBox 13">
            <a:extLst>
              <a:ext uri="{FF2B5EF4-FFF2-40B4-BE49-F238E27FC236}">
                <a16:creationId xmlns:a16="http://schemas.microsoft.com/office/drawing/2014/main" id="{6216A9A5-FDF2-FF59-AA65-CE63288316EC}"/>
              </a:ext>
            </a:extLst>
          </p:cNvPr>
          <p:cNvSpPr txBox="1"/>
          <p:nvPr/>
        </p:nvSpPr>
        <p:spPr>
          <a:xfrm>
            <a:off x="1220491" y="1797248"/>
            <a:ext cx="1524776" cy="369332"/>
          </a:xfrm>
          <a:prstGeom prst="rect">
            <a:avLst/>
          </a:prstGeom>
          <a:noFill/>
        </p:spPr>
        <p:txBody>
          <a:bodyPr wrap="none" rtlCol="0">
            <a:spAutoFit/>
          </a:bodyPr>
          <a:lstStyle/>
          <a:p>
            <a:r>
              <a:rPr lang="en-DE" dirty="0"/>
              <a:t>RLHF Training</a:t>
            </a:r>
          </a:p>
        </p:txBody>
      </p:sp>
      <p:sp>
        <p:nvSpPr>
          <p:cNvPr id="15" name="TextBox 14">
            <a:extLst>
              <a:ext uri="{FF2B5EF4-FFF2-40B4-BE49-F238E27FC236}">
                <a16:creationId xmlns:a16="http://schemas.microsoft.com/office/drawing/2014/main" id="{31B2BAF9-7E04-4CC5-559A-C500BD824189}"/>
              </a:ext>
            </a:extLst>
          </p:cNvPr>
          <p:cNvSpPr txBox="1"/>
          <p:nvPr/>
        </p:nvSpPr>
        <p:spPr>
          <a:xfrm>
            <a:off x="6925864" y="1797248"/>
            <a:ext cx="1370888" cy="369332"/>
          </a:xfrm>
          <a:prstGeom prst="rect">
            <a:avLst/>
          </a:prstGeom>
          <a:noFill/>
        </p:spPr>
        <p:txBody>
          <a:bodyPr wrap="none" rtlCol="0">
            <a:spAutoFit/>
          </a:bodyPr>
          <a:lstStyle/>
          <a:p>
            <a:r>
              <a:rPr lang="en-DE" dirty="0"/>
              <a:t>SFT Training</a:t>
            </a:r>
          </a:p>
        </p:txBody>
      </p:sp>
      <p:pic>
        <p:nvPicPr>
          <p:cNvPr id="9" name="Picture 8">
            <a:extLst>
              <a:ext uri="{FF2B5EF4-FFF2-40B4-BE49-F238E27FC236}">
                <a16:creationId xmlns:a16="http://schemas.microsoft.com/office/drawing/2014/main" id="{73B52909-A3EA-FEDB-6E8D-02518B205EED}"/>
              </a:ext>
            </a:extLst>
          </p:cNvPr>
          <p:cNvPicPr>
            <a:picLocks noChangeAspect="1"/>
          </p:cNvPicPr>
          <p:nvPr/>
        </p:nvPicPr>
        <p:blipFill>
          <a:blip r:embed="rId4"/>
          <a:stretch>
            <a:fillRect/>
          </a:stretch>
        </p:blipFill>
        <p:spPr>
          <a:xfrm>
            <a:off x="3775714" y="1887861"/>
            <a:ext cx="1156889" cy="737234"/>
          </a:xfrm>
          <a:prstGeom prst="rect">
            <a:avLst/>
          </a:prstGeom>
        </p:spPr>
      </p:pic>
      <p:pic>
        <p:nvPicPr>
          <p:cNvPr id="11" name="Picture 10">
            <a:extLst>
              <a:ext uri="{FF2B5EF4-FFF2-40B4-BE49-F238E27FC236}">
                <a16:creationId xmlns:a16="http://schemas.microsoft.com/office/drawing/2014/main" id="{2DBC1253-144E-AB34-C707-2BAD8386DBD6}"/>
              </a:ext>
            </a:extLst>
          </p:cNvPr>
          <p:cNvPicPr>
            <a:picLocks noChangeAspect="1"/>
          </p:cNvPicPr>
          <p:nvPr/>
        </p:nvPicPr>
        <p:blipFill>
          <a:blip r:embed="rId5"/>
          <a:stretch>
            <a:fillRect/>
          </a:stretch>
        </p:blipFill>
        <p:spPr>
          <a:xfrm>
            <a:off x="5802092" y="2399471"/>
            <a:ext cx="296518" cy="278240"/>
          </a:xfrm>
          <a:prstGeom prst="rect">
            <a:avLst/>
          </a:prstGeom>
        </p:spPr>
      </p:pic>
      <p:grpSp>
        <p:nvGrpSpPr>
          <p:cNvPr id="16" name="Group 15">
            <a:extLst>
              <a:ext uri="{FF2B5EF4-FFF2-40B4-BE49-F238E27FC236}">
                <a16:creationId xmlns:a16="http://schemas.microsoft.com/office/drawing/2014/main" id="{99A28F5E-CF17-4CAE-2FEC-4171C37037E9}"/>
              </a:ext>
            </a:extLst>
          </p:cNvPr>
          <p:cNvGrpSpPr/>
          <p:nvPr/>
        </p:nvGrpSpPr>
        <p:grpSpPr>
          <a:xfrm>
            <a:off x="6443858" y="2144300"/>
            <a:ext cx="2071492" cy="1061581"/>
            <a:chOff x="8591810" y="1716066"/>
            <a:chExt cx="2761989" cy="1415441"/>
          </a:xfrm>
        </p:grpSpPr>
        <p:sp>
          <p:nvSpPr>
            <p:cNvPr id="12" name="Rectangle 11">
              <a:extLst>
                <a:ext uri="{FF2B5EF4-FFF2-40B4-BE49-F238E27FC236}">
                  <a16:creationId xmlns:a16="http://schemas.microsoft.com/office/drawing/2014/main" id="{37F44D4C-12D1-7DAC-769F-583AF366F529}"/>
                </a:ext>
              </a:extLst>
            </p:cNvPr>
            <p:cNvSpPr/>
            <p:nvPr/>
          </p:nvSpPr>
          <p:spPr>
            <a:xfrm>
              <a:off x="8956110" y="1716066"/>
              <a:ext cx="1979112" cy="141544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a:p>
          </p:txBody>
        </p:sp>
        <p:pic>
          <p:nvPicPr>
            <p:cNvPr id="6" name="Picture 5">
              <a:extLst>
                <a:ext uri="{FF2B5EF4-FFF2-40B4-BE49-F238E27FC236}">
                  <a16:creationId xmlns:a16="http://schemas.microsoft.com/office/drawing/2014/main" id="{49BA7065-CB10-6C6F-61F4-18A0BB190FD1}"/>
                </a:ext>
              </a:extLst>
            </p:cNvPr>
            <p:cNvPicPr>
              <a:picLocks noChangeAspect="1"/>
            </p:cNvPicPr>
            <p:nvPr/>
          </p:nvPicPr>
          <p:blipFill>
            <a:blip r:embed="rId6"/>
            <a:stretch>
              <a:fillRect/>
            </a:stretch>
          </p:blipFill>
          <p:spPr>
            <a:xfrm>
              <a:off x="8591810" y="1963971"/>
              <a:ext cx="2761989" cy="966065"/>
            </a:xfrm>
            <a:prstGeom prst="rect">
              <a:avLst/>
            </a:prstGeom>
          </p:spPr>
        </p:pic>
      </p:grpSp>
      <p:sp>
        <p:nvSpPr>
          <p:cNvPr id="17" name="TextBox 16">
            <a:extLst>
              <a:ext uri="{FF2B5EF4-FFF2-40B4-BE49-F238E27FC236}">
                <a16:creationId xmlns:a16="http://schemas.microsoft.com/office/drawing/2014/main" id="{E1DB1DB4-50B8-CF98-01EC-326A381C06EB}"/>
              </a:ext>
            </a:extLst>
          </p:cNvPr>
          <p:cNvSpPr txBox="1"/>
          <p:nvPr/>
        </p:nvSpPr>
        <p:spPr>
          <a:xfrm>
            <a:off x="751561" y="2256478"/>
            <a:ext cx="665567" cy="369332"/>
          </a:xfrm>
          <a:prstGeom prst="rect">
            <a:avLst/>
          </a:prstGeom>
          <a:noFill/>
        </p:spPr>
        <p:txBody>
          <a:bodyPr wrap="none" rtlCol="0">
            <a:spAutoFit/>
          </a:bodyPr>
          <a:lstStyle/>
          <a:p>
            <a:r>
              <a:rPr lang="en-DE" dirty="0"/>
              <a:t>170B</a:t>
            </a:r>
          </a:p>
        </p:txBody>
      </p:sp>
      <p:sp>
        <p:nvSpPr>
          <p:cNvPr id="18" name="TextBox 17">
            <a:extLst>
              <a:ext uri="{FF2B5EF4-FFF2-40B4-BE49-F238E27FC236}">
                <a16:creationId xmlns:a16="http://schemas.microsoft.com/office/drawing/2014/main" id="{492628DC-4E7E-C687-7B69-6561786DBD83}"/>
              </a:ext>
            </a:extLst>
          </p:cNvPr>
          <p:cNvSpPr txBox="1"/>
          <p:nvPr/>
        </p:nvSpPr>
        <p:spPr>
          <a:xfrm>
            <a:off x="3382027" y="2256478"/>
            <a:ext cx="428322" cy="369332"/>
          </a:xfrm>
          <a:prstGeom prst="rect">
            <a:avLst/>
          </a:prstGeom>
          <a:noFill/>
        </p:spPr>
        <p:txBody>
          <a:bodyPr wrap="none" rtlCol="0">
            <a:spAutoFit/>
          </a:bodyPr>
          <a:lstStyle/>
          <a:p>
            <a:r>
              <a:rPr lang="en-DE" dirty="0"/>
              <a:t>7B</a:t>
            </a:r>
          </a:p>
        </p:txBody>
      </p:sp>
      <p:sp>
        <p:nvSpPr>
          <p:cNvPr id="19" name="TextBox 18">
            <a:extLst>
              <a:ext uri="{FF2B5EF4-FFF2-40B4-BE49-F238E27FC236}">
                <a16:creationId xmlns:a16="http://schemas.microsoft.com/office/drawing/2014/main" id="{FD62D3F5-BBF5-8F6B-3FDB-1F40EAEFFF95}"/>
              </a:ext>
            </a:extLst>
          </p:cNvPr>
          <p:cNvSpPr txBox="1"/>
          <p:nvPr/>
        </p:nvSpPr>
        <p:spPr>
          <a:xfrm>
            <a:off x="6472824" y="2049798"/>
            <a:ext cx="428322" cy="369332"/>
          </a:xfrm>
          <a:prstGeom prst="rect">
            <a:avLst/>
          </a:prstGeom>
          <a:noFill/>
        </p:spPr>
        <p:txBody>
          <a:bodyPr wrap="none" rtlCol="0">
            <a:spAutoFit/>
          </a:bodyPr>
          <a:lstStyle/>
          <a:p>
            <a:r>
              <a:rPr lang="en-DE" dirty="0"/>
              <a:t>7B</a:t>
            </a:r>
          </a:p>
        </p:txBody>
      </p:sp>
      <p:sp>
        <p:nvSpPr>
          <p:cNvPr id="20" name="Cloud Callout 19">
            <a:extLst>
              <a:ext uri="{FF2B5EF4-FFF2-40B4-BE49-F238E27FC236}">
                <a16:creationId xmlns:a16="http://schemas.microsoft.com/office/drawing/2014/main" id="{2BCB9651-01AF-8B5B-1E4B-6DF72C23539D}"/>
              </a:ext>
            </a:extLst>
          </p:cNvPr>
          <p:cNvSpPr/>
          <p:nvPr/>
        </p:nvSpPr>
        <p:spPr>
          <a:xfrm>
            <a:off x="-180837" y="3120399"/>
            <a:ext cx="1427967" cy="765213"/>
          </a:xfrm>
          <a:prstGeom prst="cloudCallout">
            <a:avLst>
              <a:gd name="adj1" fmla="val 57999"/>
              <a:gd name="adj2" fmla="val -40522"/>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Few-Shot</a:t>
            </a:r>
          </a:p>
        </p:txBody>
      </p:sp>
      <p:sp>
        <p:nvSpPr>
          <p:cNvPr id="21" name="Cloud Callout 20">
            <a:extLst>
              <a:ext uri="{FF2B5EF4-FFF2-40B4-BE49-F238E27FC236}">
                <a16:creationId xmlns:a16="http://schemas.microsoft.com/office/drawing/2014/main" id="{290C93FC-AB90-C8A3-72FB-D0B964E227D2}"/>
              </a:ext>
            </a:extLst>
          </p:cNvPr>
          <p:cNvSpPr/>
          <p:nvPr/>
        </p:nvSpPr>
        <p:spPr>
          <a:xfrm>
            <a:off x="5149179" y="3292551"/>
            <a:ext cx="1427967" cy="765213"/>
          </a:xfrm>
          <a:prstGeom prst="cloudCallout">
            <a:avLst>
              <a:gd name="adj1" fmla="val 105"/>
              <a:gd name="adj2" fmla="val -79808"/>
            </a:avLst>
          </a:prstGeom>
          <a:solidFill>
            <a:srgbClr val="807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dirty="0">
                <a:solidFill>
                  <a:srgbClr val="FFFF00"/>
                </a:solidFill>
              </a:rPr>
              <a:t>Relatively simple</a:t>
            </a:r>
          </a:p>
        </p:txBody>
      </p:sp>
    </p:spTree>
    <p:extLst>
      <p:ext uri="{BB962C8B-B14F-4D97-AF65-F5344CB8AC3E}">
        <p14:creationId xmlns:p14="http://schemas.microsoft.com/office/powerpoint/2010/main" val="2108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7CB32768-F398-CCF1-9E5D-1D98EFEF0F94}"/>
              </a:ext>
            </a:extLst>
          </p:cNvPr>
          <p:cNvPicPr>
            <a:picLocks noChangeAspect="1"/>
          </p:cNvPicPr>
          <p:nvPr/>
        </p:nvPicPr>
        <p:blipFill>
          <a:blip r:embed="rId2"/>
          <a:stretch>
            <a:fillRect/>
          </a:stretch>
        </p:blipFill>
        <p:spPr>
          <a:xfrm>
            <a:off x="502676" y="857250"/>
            <a:ext cx="8138648" cy="5143500"/>
          </a:xfrm>
          <a:prstGeom prst="rect">
            <a:avLst/>
          </a:prstGeom>
        </p:spPr>
      </p:pic>
      <p:sp>
        <p:nvSpPr>
          <p:cNvPr id="2" name="Oval 1">
            <a:extLst>
              <a:ext uri="{FF2B5EF4-FFF2-40B4-BE49-F238E27FC236}">
                <a16:creationId xmlns:a16="http://schemas.microsoft.com/office/drawing/2014/main" id="{7A9E71DB-7FFC-61C8-F761-65B6CABB808C}"/>
              </a:ext>
            </a:extLst>
          </p:cNvPr>
          <p:cNvSpPr/>
          <p:nvPr/>
        </p:nvSpPr>
        <p:spPr>
          <a:xfrm>
            <a:off x="3793064" y="1957917"/>
            <a:ext cx="2362200" cy="2709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076996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46E6-52C2-2FA1-08DA-53C9C8FC6993}"/>
              </a:ext>
            </a:extLst>
          </p:cNvPr>
          <p:cNvSpPr>
            <a:spLocks noGrp="1"/>
          </p:cNvSpPr>
          <p:nvPr>
            <p:ph type="title"/>
          </p:nvPr>
        </p:nvSpPr>
        <p:spPr>
          <a:xfrm>
            <a:off x="179512" y="260350"/>
            <a:ext cx="8964487" cy="503238"/>
          </a:xfrm>
        </p:spPr>
        <p:txBody>
          <a:bodyPr/>
          <a:lstStyle/>
          <a:p>
            <a:r>
              <a:rPr lang="en-GB" sz="2400" dirty="0" err="1"/>
              <a:t>InstructGPT</a:t>
            </a:r>
            <a:r>
              <a:rPr lang="en-GB" sz="2400" dirty="0"/>
              <a:t>: Reinforcement Learning from Human Feedback (RLHF)</a:t>
            </a:r>
            <a:endParaRPr lang="en-DE" sz="2400" dirty="0"/>
          </a:p>
        </p:txBody>
      </p:sp>
      <p:sp>
        <p:nvSpPr>
          <p:cNvPr id="3" name="Content Placeholder 2">
            <a:extLst>
              <a:ext uri="{FF2B5EF4-FFF2-40B4-BE49-F238E27FC236}">
                <a16:creationId xmlns:a16="http://schemas.microsoft.com/office/drawing/2014/main" id="{C89C5B1D-58FD-FF79-CEDB-6F93D2EBA35B}"/>
              </a:ext>
            </a:extLst>
          </p:cNvPr>
          <p:cNvSpPr>
            <a:spLocks noGrp="1"/>
          </p:cNvSpPr>
          <p:nvPr>
            <p:ph idx="1"/>
          </p:nvPr>
        </p:nvSpPr>
        <p:spPr/>
        <p:txBody>
          <a:bodyPr/>
          <a:lstStyle/>
          <a:p>
            <a:pPr>
              <a:buFont typeface="+mj-lt"/>
              <a:buAutoNum type="arabicPeriod"/>
            </a:pPr>
            <a:r>
              <a:rPr lang="en-GB" sz="1800" dirty="0">
                <a:solidFill>
                  <a:srgbClr val="0F1626"/>
                </a:solidFill>
                <a:effectLst/>
                <a:latin typeface="CharterITCW04"/>
              </a:rPr>
              <a:t>Pretraining a language model (LM), </a:t>
            </a:r>
            <a:endParaRPr lang="en-GB" sz="1800" dirty="0">
              <a:solidFill>
                <a:srgbClr val="68707F"/>
              </a:solidFill>
              <a:effectLst/>
              <a:latin typeface="CharterITCW04"/>
            </a:endParaRPr>
          </a:p>
          <a:p>
            <a:pPr lvl="1"/>
            <a:r>
              <a:rPr lang="en-GB" sz="1600" dirty="0" err="1">
                <a:solidFill>
                  <a:srgbClr val="0F1626"/>
                </a:solidFill>
                <a:effectLst/>
                <a:latin typeface="CharterITCW04"/>
              </a:rPr>
              <a:t>OpenAI</a:t>
            </a:r>
            <a:r>
              <a:rPr lang="en-GB" sz="1600" dirty="0">
                <a:solidFill>
                  <a:srgbClr val="0F1626"/>
                </a:solidFill>
                <a:effectLst/>
                <a:latin typeface="CharterITCW04"/>
              </a:rPr>
              <a:t> used a smaller version of GPT-3 for its first popular RLHF model, </a:t>
            </a:r>
            <a:r>
              <a:rPr lang="en-GB" sz="1600" dirty="0" err="1">
                <a:solidFill>
                  <a:srgbClr val="0F1626"/>
                </a:solidFill>
                <a:effectLst/>
                <a:latin typeface="CharterITCW04"/>
              </a:rPr>
              <a:t>InstructGPT</a:t>
            </a:r>
            <a:endParaRPr lang="en-GB" sz="1600" dirty="0">
              <a:solidFill>
                <a:srgbClr val="0F1626"/>
              </a:solidFill>
              <a:latin typeface="CharterITCW04"/>
            </a:endParaRPr>
          </a:p>
          <a:p>
            <a:pPr>
              <a:buFont typeface="+mj-lt"/>
              <a:buAutoNum type="arabicPeriod"/>
            </a:pPr>
            <a:r>
              <a:rPr lang="en-GB" sz="1800" dirty="0">
                <a:solidFill>
                  <a:srgbClr val="0F1626"/>
                </a:solidFill>
                <a:effectLst/>
                <a:latin typeface="CharterITCW04"/>
              </a:rPr>
              <a:t>Gathering data and training a reward model (RM, aka preference model), and </a:t>
            </a:r>
          </a:p>
          <a:p>
            <a:pPr lvl="1"/>
            <a:r>
              <a:rPr lang="en-GB" sz="1800" dirty="0">
                <a:solidFill>
                  <a:srgbClr val="0F1626"/>
                </a:solidFill>
                <a:effectLst/>
                <a:latin typeface="CharterITCW04"/>
              </a:rPr>
              <a:t>Get a model that takes in a sequence of text, and returns a scalar reward which should numerically represent the human preference</a:t>
            </a:r>
          </a:p>
          <a:p>
            <a:pPr lvl="1"/>
            <a:r>
              <a:rPr lang="en-GB" sz="1800" dirty="0">
                <a:solidFill>
                  <a:srgbClr val="0F1626"/>
                </a:solidFill>
                <a:effectLst/>
                <a:latin typeface="CharterITCW04"/>
              </a:rPr>
              <a:t>The training dataset of prompt-generation pairs for the RM is generated by sampling a set of prompts from a predefined dataset</a:t>
            </a:r>
          </a:p>
          <a:p>
            <a:pPr>
              <a:buFont typeface="+mj-lt"/>
              <a:buAutoNum type="arabicPeriod"/>
            </a:pPr>
            <a:r>
              <a:rPr lang="en-GB" sz="1800" dirty="0">
                <a:solidFill>
                  <a:srgbClr val="0F1626"/>
                </a:solidFill>
                <a:effectLst/>
                <a:latin typeface="CharterITCW04"/>
              </a:rPr>
              <a:t>Fine-tuning the LM with reinforcement learning</a:t>
            </a:r>
          </a:p>
          <a:p>
            <a:endParaRPr lang="en-GB" dirty="0">
              <a:effectLst/>
            </a:endParaRPr>
          </a:p>
        </p:txBody>
      </p:sp>
      <p:sp>
        <p:nvSpPr>
          <p:cNvPr id="4" name="Slide Number Placeholder 3">
            <a:extLst>
              <a:ext uri="{FF2B5EF4-FFF2-40B4-BE49-F238E27FC236}">
                <a16:creationId xmlns:a16="http://schemas.microsoft.com/office/drawing/2014/main" id="{B32BEA49-E729-3F7F-295A-34C980F567BF}"/>
              </a:ext>
            </a:extLst>
          </p:cNvPr>
          <p:cNvSpPr>
            <a:spLocks noGrp="1"/>
          </p:cNvSpPr>
          <p:nvPr>
            <p:ph type="sldNum" sz="quarter" idx="12"/>
          </p:nvPr>
        </p:nvSpPr>
        <p:spPr/>
        <p:txBody>
          <a:bodyPr/>
          <a:lstStyle/>
          <a:p>
            <a:pPr>
              <a:defRPr/>
            </a:pPr>
            <a:fld id="{A4C577E2-95DD-1F4B-A688-E8FB02007787}" type="slidenum">
              <a:rPr lang="de-DE" smtClean="0"/>
              <a:pPr>
                <a:defRPr/>
              </a:pPr>
              <a:t>89</a:t>
            </a:fld>
            <a:endParaRPr lang="de-DE"/>
          </a:p>
        </p:txBody>
      </p:sp>
      <p:sp>
        <p:nvSpPr>
          <p:cNvPr id="6" name="TextBox 5">
            <a:extLst>
              <a:ext uri="{FF2B5EF4-FFF2-40B4-BE49-F238E27FC236}">
                <a16:creationId xmlns:a16="http://schemas.microsoft.com/office/drawing/2014/main" id="{177A60AF-D9C7-AA81-9A6F-547581B5CB6A}"/>
              </a:ext>
            </a:extLst>
          </p:cNvPr>
          <p:cNvSpPr txBox="1"/>
          <p:nvPr/>
        </p:nvSpPr>
        <p:spPr>
          <a:xfrm>
            <a:off x="2297113" y="6625632"/>
            <a:ext cx="4572000" cy="276999"/>
          </a:xfrm>
          <a:prstGeom prst="rect">
            <a:avLst/>
          </a:prstGeom>
          <a:noFill/>
        </p:spPr>
        <p:txBody>
          <a:bodyPr wrap="square">
            <a:spAutoFit/>
          </a:bodyPr>
          <a:lstStyle/>
          <a:p>
            <a:pPr algn="ctr"/>
            <a:r>
              <a:rPr lang="en-DE" sz="1200" dirty="0">
                <a:solidFill>
                  <a:schemeClr val="bg1"/>
                </a:solidFill>
              </a:rPr>
              <a:t>https://huggingface.co/blog/rlhf</a:t>
            </a:r>
          </a:p>
        </p:txBody>
      </p:sp>
    </p:spTree>
    <p:extLst>
      <p:ext uri="{BB962C8B-B14F-4D97-AF65-F5344CB8AC3E}">
        <p14:creationId xmlns:p14="http://schemas.microsoft.com/office/powerpoint/2010/main" val="172300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258090"/>
            <a:ext cx="5544616" cy="504323"/>
          </a:xfrm>
          <a:prstGeom prst="rect">
            <a:avLst/>
          </a:prstGeom>
        </p:spPr>
        <p:txBody>
          <a:bodyPr vert="horz" wrap="square" lIns="0" tIns="11766" rIns="0" bIns="0" numCol="1" rtlCol="0" anchor="t" anchorCtr="0" compatLnSpc="1">
            <a:prstTxWarp prst="textNoShape">
              <a:avLst/>
            </a:prstTxWarp>
            <a:spAutoFit/>
          </a:bodyPr>
          <a:lstStyle/>
          <a:p>
            <a:pPr marL="11206">
              <a:spcBef>
                <a:spcPts val="93"/>
              </a:spcBef>
            </a:pPr>
            <a:r>
              <a:rPr spc="-4" dirty="0" err="1"/>
              <a:t>F</a:t>
            </a:r>
            <a:r>
              <a:rPr dirty="0" err="1"/>
              <a:t>as</a:t>
            </a:r>
            <a:r>
              <a:rPr spc="-4" dirty="0" err="1"/>
              <a:t>tt</a:t>
            </a:r>
            <a:r>
              <a:rPr dirty="0" err="1"/>
              <a:t>ext</a:t>
            </a:r>
            <a:r>
              <a:rPr lang="de-DE" dirty="0"/>
              <a:t> (</a:t>
            </a:r>
            <a:r>
              <a:rPr lang="de-DE" dirty="0">
                <a:hlinkClick r:id="rId2"/>
              </a:rPr>
              <a:t>https://fasttext.cc</a:t>
            </a:r>
            <a:r>
              <a:rPr lang="de-DE" dirty="0"/>
              <a:t> )</a:t>
            </a:r>
            <a:endParaRPr dirty="0"/>
          </a:p>
        </p:txBody>
      </p:sp>
      <p:sp>
        <p:nvSpPr>
          <p:cNvPr id="3" name="object 3"/>
          <p:cNvSpPr txBox="1"/>
          <p:nvPr/>
        </p:nvSpPr>
        <p:spPr>
          <a:xfrm>
            <a:off x="539552" y="1196752"/>
            <a:ext cx="8439348" cy="2995306"/>
          </a:xfrm>
          <a:prstGeom prst="rect">
            <a:avLst/>
          </a:prstGeom>
        </p:spPr>
        <p:txBody>
          <a:bodyPr vert="horz" wrap="square" lIns="0" tIns="28574" rIns="0" bIns="0" rtlCol="0">
            <a:spAutoFit/>
          </a:bodyPr>
          <a:lstStyle/>
          <a:p>
            <a:pPr marL="354106" marR="616356" indent="-342900">
              <a:lnSpc>
                <a:spcPts val="2559"/>
              </a:lnSpc>
              <a:spcBef>
                <a:spcPts val="224"/>
              </a:spcBef>
              <a:buFont typeface="Arial" panose="020B0604020202020204" pitchFamily="34" charset="0"/>
              <a:buChar char="•"/>
            </a:pPr>
            <a:r>
              <a:rPr sz="2000" spc="9" dirty="0">
                <a:latin typeface="Helvetica"/>
                <a:cs typeface="Helvetica"/>
              </a:rPr>
              <a:t>Library </a:t>
            </a:r>
            <a:r>
              <a:rPr sz="2000" spc="4" dirty="0">
                <a:latin typeface="Helvetica"/>
                <a:cs typeface="Helvetica"/>
              </a:rPr>
              <a:t>for </a:t>
            </a:r>
            <a:r>
              <a:rPr sz="2000" spc="9" dirty="0">
                <a:latin typeface="Helvetica"/>
                <a:cs typeface="Helvetica"/>
              </a:rPr>
              <a:t>word embeddings and </a:t>
            </a:r>
            <a:r>
              <a:rPr sz="2000" spc="4" dirty="0">
                <a:latin typeface="Helvetica"/>
                <a:cs typeface="Helvetica"/>
              </a:rPr>
              <a:t>text classification</a:t>
            </a:r>
            <a:endParaRPr lang="de-DE" sz="2000" spc="4" dirty="0">
              <a:latin typeface="Helvetica"/>
              <a:cs typeface="Helvetica"/>
            </a:endParaRPr>
          </a:p>
          <a:p>
            <a:pPr marL="811306" marR="616356" lvl="1" indent="-342900">
              <a:lnSpc>
                <a:spcPts val="2559"/>
              </a:lnSpc>
              <a:spcBef>
                <a:spcPts val="224"/>
              </a:spcBef>
              <a:buFont typeface="Courier New" panose="02070309020205020404" pitchFamily="49" charset="0"/>
              <a:buChar char="o"/>
            </a:pPr>
            <a:r>
              <a:rPr sz="2000" dirty="0">
                <a:latin typeface="Helvetica"/>
                <a:cs typeface="Helvetica"/>
              </a:rPr>
              <a:t>static </a:t>
            </a:r>
            <a:r>
              <a:rPr sz="2000" spc="4" dirty="0">
                <a:latin typeface="Helvetica"/>
                <a:cs typeface="Helvetica"/>
              </a:rPr>
              <a:t>word embeddings and </a:t>
            </a:r>
            <a:r>
              <a:rPr sz="2000" spc="4" dirty="0" err="1">
                <a:latin typeface="Helvetica"/>
                <a:cs typeface="Helvetica"/>
              </a:rPr>
              <a:t>ngram</a:t>
            </a:r>
            <a:r>
              <a:rPr sz="2000" spc="-18" dirty="0">
                <a:latin typeface="Helvetica"/>
                <a:cs typeface="Helvetica"/>
              </a:rPr>
              <a:t> </a:t>
            </a:r>
            <a:r>
              <a:rPr sz="2000" dirty="0">
                <a:latin typeface="Helvetica"/>
                <a:cs typeface="Helvetica"/>
              </a:rPr>
              <a:t>features</a:t>
            </a:r>
            <a:endParaRPr lang="de-DE" sz="2000" dirty="0">
              <a:latin typeface="Helvetica"/>
              <a:cs typeface="Helvetica"/>
            </a:endParaRPr>
          </a:p>
          <a:p>
            <a:pPr marL="811306" marR="616356" lvl="1" indent="-342900">
              <a:lnSpc>
                <a:spcPts val="2559"/>
              </a:lnSpc>
              <a:spcBef>
                <a:spcPts val="224"/>
              </a:spcBef>
              <a:buFont typeface="Courier New" panose="02070309020205020404" pitchFamily="49" charset="0"/>
              <a:buChar char="o"/>
            </a:pPr>
            <a:r>
              <a:rPr sz="2000" dirty="0">
                <a:latin typeface="Helvetica"/>
                <a:cs typeface="Helvetica"/>
              </a:rPr>
              <a:t>that </a:t>
            </a:r>
            <a:r>
              <a:rPr sz="2000" spc="4" dirty="0">
                <a:latin typeface="Helvetica"/>
                <a:cs typeface="Helvetica"/>
              </a:rPr>
              <a:t>get averaged </a:t>
            </a:r>
            <a:r>
              <a:rPr sz="2000" dirty="0">
                <a:latin typeface="Helvetica"/>
                <a:cs typeface="Helvetica"/>
              </a:rPr>
              <a:t>together in </a:t>
            </a:r>
            <a:r>
              <a:rPr sz="2000" spc="4" dirty="0">
                <a:latin typeface="Helvetica"/>
                <a:cs typeface="Helvetica"/>
              </a:rPr>
              <a:t>one hidden</a:t>
            </a:r>
            <a:r>
              <a:rPr sz="2000" spc="-18" dirty="0">
                <a:latin typeface="Helvetica"/>
                <a:cs typeface="Helvetica"/>
              </a:rPr>
              <a:t> </a:t>
            </a:r>
            <a:r>
              <a:rPr sz="2000" dirty="0">
                <a:latin typeface="Helvetica"/>
                <a:cs typeface="Helvetica"/>
              </a:rPr>
              <a:t>layer</a:t>
            </a:r>
            <a:endParaRPr lang="de-DE" sz="2000" dirty="0">
              <a:latin typeface="Helvetica"/>
              <a:cs typeface="Helvetica"/>
            </a:endParaRPr>
          </a:p>
          <a:p>
            <a:pPr marL="811306" marR="616356" lvl="1" indent="-342900">
              <a:lnSpc>
                <a:spcPts val="2559"/>
              </a:lnSpc>
              <a:spcBef>
                <a:spcPts val="224"/>
              </a:spcBef>
              <a:buFont typeface="Courier New" panose="02070309020205020404" pitchFamily="49" charset="0"/>
              <a:buChar char="o"/>
            </a:pPr>
            <a:r>
              <a:rPr sz="2000" dirty="0">
                <a:latin typeface="Helvetica"/>
                <a:cs typeface="Helvetica"/>
              </a:rPr>
              <a:t>hierarchical softmax output </a:t>
            </a:r>
            <a:r>
              <a:rPr sz="2000" spc="4" dirty="0">
                <a:latin typeface="Helvetica"/>
                <a:cs typeface="Helvetica"/>
              </a:rPr>
              <a:t>over class</a:t>
            </a:r>
            <a:r>
              <a:rPr sz="2000" dirty="0">
                <a:latin typeface="Helvetica"/>
                <a:cs typeface="Helvetica"/>
              </a:rPr>
              <a:t> labels</a:t>
            </a:r>
          </a:p>
          <a:p>
            <a:pPr marL="342900" indent="-342900">
              <a:spcBef>
                <a:spcPts val="13"/>
              </a:spcBef>
              <a:buFont typeface="Arial" panose="020B0604020202020204" pitchFamily="34" charset="0"/>
              <a:buChar char="•"/>
            </a:pPr>
            <a:endParaRPr sz="2000" dirty="0">
              <a:latin typeface="Times New Roman"/>
              <a:cs typeface="Times New Roman"/>
            </a:endParaRPr>
          </a:p>
          <a:p>
            <a:pPr marL="354106" marR="4483" indent="-342900">
              <a:lnSpc>
                <a:spcPct val="102000"/>
              </a:lnSpc>
              <a:spcBef>
                <a:spcPts val="4"/>
              </a:spcBef>
              <a:buFont typeface="Arial" panose="020B0604020202020204" pitchFamily="34" charset="0"/>
              <a:buChar char="•"/>
            </a:pPr>
            <a:r>
              <a:rPr sz="2000" spc="9" dirty="0">
                <a:latin typeface="Helvetica"/>
                <a:cs typeface="Helvetica"/>
              </a:rPr>
              <a:t>Enriching word vectors </a:t>
            </a:r>
            <a:r>
              <a:rPr sz="2000" spc="4" dirty="0">
                <a:latin typeface="Helvetica"/>
                <a:cs typeface="Helvetica"/>
              </a:rPr>
              <a:t>with</a:t>
            </a:r>
            <a:r>
              <a:rPr lang="de-DE" sz="2000" spc="4" dirty="0">
                <a:latin typeface="Helvetica"/>
                <a:cs typeface="Helvetica"/>
              </a:rPr>
              <a:t> </a:t>
            </a:r>
            <a:r>
              <a:rPr sz="2000" spc="9" dirty="0" err="1">
                <a:latin typeface="Helvetica"/>
                <a:cs typeface="Helvetica"/>
              </a:rPr>
              <a:t>subword</a:t>
            </a:r>
            <a:r>
              <a:rPr sz="2000" spc="9" dirty="0">
                <a:latin typeface="Helvetica"/>
                <a:cs typeface="Helvetica"/>
              </a:rPr>
              <a:t> information</a:t>
            </a:r>
            <a:r>
              <a:rPr sz="2000" spc="66" dirty="0">
                <a:latin typeface="Helvetica"/>
                <a:cs typeface="Helvetica"/>
              </a:rPr>
              <a:t> </a:t>
            </a:r>
            <a:endParaRPr lang="de-DE" sz="2000" spc="66" dirty="0">
              <a:latin typeface="Helvetica"/>
              <a:cs typeface="Helvetica"/>
            </a:endParaRPr>
          </a:p>
          <a:p>
            <a:pPr marL="811306" marR="4483" lvl="1" indent="-342900">
              <a:lnSpc>
                <a:spcPct val="102000"/>
              </a:lnSpc>
              <a:spcBef>
                <a:spcPts val="4"/>
              </a:spcBef>
              <a:buFont typeface="Courier New" panose="02070309020205020404" pitchFamily="49" charset="0"/>
              <a:buChar char="o"/>
            </a:pPr>
            <a:r>
              <a:rPr sz="2000" spc="4" dirty="0" err="1">
                <a:latin typeface="Helvetica"/>
                <a:cs typeface="Helvetica"/>
              </a:rPr>
              <a:t>Skipgram</a:t>
            </a:r>
            <a:r>
              <a:rPr sz="2000" spc="4" dirty="0">
                <a:latin typeface="Helvetica"/>
                <a:cs typeface="Helvetica"/>
              </a:rPr>
              <a:t> model where each word </a:t>
            </a:r>
            <a:r>
              <a:rPr sz="2000" dirty="0">
                <a:latin typeface="Helvetica"/>
                <a:cs typeface="Helvetica"/>
              </a:rPr>
              <a:t>is </a:t>
            </a:r>
            <a:r>
              <a:rPr sz="2000" spc="4" dirty="0">
                <a:latin typeface="Helvetica"/>
                <a:cs typeface="Helvetica"/>
              </a:rPr>
              <a:t>a sum </a:t>
            </a:r>
            <a:r>
              <a:rPr sz="2000" dirty="0">
                <a:latin typeface="Helvetica"/>
                <a:cs typeface="Helvetica"/>
              </a:rPr>
              <a:t>of character </a:t>
            </a:r>
            <a:r>
              <a:rPr sz="2000" spc="4" dirty="0" err="1">
                <a:latin typeface="Helvetica"/>
                <a:cs typeface="Helvetica"/>
              </a:rPr>
              <a:t>ngra</a:t>
            </a:r>
            <a:r>
              <a:rPr lang="de-DE" sz="2000" spc="4" dirty="0">
                <a:latin typeface="Helvetica"/>
                <a:cs typeface="Helvetica"/>
              </a:rPr>
              <a:t>m </a:t>
            </a:r>
            <a:r>
              <a:rPr sz="2000" spc="4" dirty="0">
                <a:latin typeface="Helvetica"/>
                <a:cs typeface="Helvetica"/>
              </a:rPr>
              <a:t>embeddings and </a:t>
            </a:r>
            <a:r>
              <a:rPr sz="2000" dirty="0">
                <a:latin typeface="Helvetica"/>
                <a:cs typeface="Helvetica"/>
              </a:rPr>
              <a:t>its </a:t>
            </a:r>
            <a:r>
              <a:rPr sz="2000" spc="4" dirty="0">
                <a:latin typeface="Helvetica"/>
                <a:cs typeface="Helvetica"/>
              </a:rPr>
              <a:t>own</a:t>
            </a:r>
            <a:r>
              <a:rPr sz="2000" spc="-18" dirty="0">
                <a:latin typeface="Helvetica"/>
                <a:cs typeface="Helvetica"/>
              </a:rPr>
              <a:t> </a:t>
            </a:r>
            <a:r>
              <a:rPr sz="2000" spc="4" dirty="0">
                <a:latin typeface="Helvetica"/>
                <a:cs typeface="Helvetica"/>
              </a:rPr>
              <a:t>embedding</a:t>
            </a:r>
            <a:endParaRPr lang="de-DE" sz="2000" dirty="0">
              <a:latin typeface="Helvetica"/>
              <a:cs typeface="Helvetica"/>
            </a:endParaRPr>
          </a:p>
          <a:p>
            <a:pPr marL="811306" marR="4483" lvl="1" indent="-342900">
              <a:lnSpc>
                <a:spcPct val="102000"/>
              </a:lnSpc>
              <a:spcBef>
                <a:spcPts val="4"/>
              </a:spcBef>
              <a:buFont typeface="Courier New" panose="02070309020205020404" pitchFamily="49" charset="0"/>
              <a:buChar char="o"/>
            </a:pPr>
            <a:r>
              <a:rPr sz="2000" spc="4" dirty="0">
                <a:latin typeface="Helvetica"/>
                <a:cs typeface="Helvetica"/>
              </a:rPr>
              <a:t>Each word </a:t>
            </a:r>
            <a:r>
              <a:rPr sz="2000" dirty="0">
                <a:latin typeface="Helvetica"/>
                <a:cs typeface="Helvetica"/>
              </a:rPr>
              <a:t>is deterministically </a:t>
            </a:r>
            <a:r>
              <a:rPr sz="2000" spc="4" dirty="0">
                <a:latin typeface="Helvetica"/>
                <a:cs typeface="Helvetica"/>
              </a:rPr>
              <a:t>mapped </a:t>
            </a:r>
            <a:r>
              <a:rPr sz="2000" dirty="0">
                <a:latin typeface="Helvetica"/>
                <a:cs typeface="Helvetica"/>
              </a:rPr>
              <a:t>to</a:t>
            </a:r>
            <a:r>
              <a:rPr sz="2000" spc="-13" dirty="0">
                <a:latin typeface="Helvetica"/>
                <a:cs typeface="Helvetica"/>
              </a:rPr>
              <a:t> </a:t>
            </a:r>
            <a:r>
              <a:rPr sz="2000" spc="4" dirty="0">
                <a:latin typeface="Helvetica"/>
                <a:cs typeface="Helvetica"/>
              </a:rPr>
              <a:t>ngrams</a:t>
            </a:r>
            <a:endParaRPr sz="2000" dirty="0">
              <a:latin typeface="Helvetica"/>
              <a:cs typeface="Helvetica"/>
            </a:endParaRPr>
          </a:p>
        </p:txBody>
      </p:sp>
      <p:sp>
        <p:nvSpPr>
          <p:cNvPr id="6" name="Rectangle 5">
            <a:extLst>
              <a:ext uri="{FF2B5EF4-FFF2-40B4-BE49-F238E27FC236}">
                <a16:creationId xmlns:a16="http://schemas.microsoft.com/office/drawing/2014/main" id="{6FF11022-74F6-844F-A660-04ABDF2F6AEB}"/>
              </a:ext>
            </a:extLst>
          </p:cNvPr>
          <p:cNvSpPr/>
          <p:nvPr/>
        </p:nvSpPr>
        <p:spPr>
          <a:xfrm>
            <a:off x="2555776" y="4964542"/>
            <a:ext cx="4572000" cy="769441"/>
          </a:xfrm>
          <a:prstGeom prst="rect">
            <a:avLst/>
          </a:prstGeom>
        </p:spPr>
        <p:txBody>
          <a:bodyPr>
            <a:spAutoFit/>
          </a:bodyPr>
          <a:lstStyle/>
          <a:p>
            <a:r>
              <a:rPr lang="en-DE" sz="1100" dirty="0">
                <a:solidFill>
                  <a:srgbClr val="0305FF"/>
                </a:solidFill>
              </a:rPr>
              <a:t>Armand Joulin, Edouard Grave, Piotr Bojanowski, Tomas Mikolov, </a:t>
            </a:r>
            <a:r>
              <a:rPr lang="en-US" sz="1100" dirty="0">
                <a:solidFill>
                  <a:srgbClr val="0305FF"/>
                </a:solidFill>
              </a:rPr>
              <a:t>Bag of Tricks for Efficient Text Classification. Proceedings of the 15th Conference of the European Chapter of the Association for Computational Linguistics: Volume 2, Short Papers. 427-431. </a:t>
            </a:r>
            <a:r>
              <a:rPr lang="en-US" sz="1100" b="1" dirty="0">
                <a:solidFill>
                  <a:srgbClr val="FF0000"/>
                </a:solidFill>
              </a:rPr>
              <a:t>2017</a:t>
            </a:r>
            <a:r>
              <a:rPr lang="en-US" sz="1100" dirty="0">
                <a:solidFill>
                  <a:srgbClr val="0305FF"/>
                </a:solidFill>
              </a:rPr>
              <a:t>.</a:t>
            </a:r>
            <a:endParaRPr lang="en-DE" sz="1100" dirty="0">
              <a:solidFill>
                <a:srgbClr val="0305FF"/>
              </a:solidFill>
            </a:endParaRPr>
          </a:p>
        </p:txBody>
      </p:sp>
      <p:sp>
        <p:nvSpPr>
          <p:cNvPr id="7" name="Rectangle 6">
            <a:extLst>
              <a:ext uri="{FF2B5EF4-FFF2-40B4-BE49-F238E27FC236}">
                <a16:creationId xmlns:a16="http://schemas.microsoft.com/office/drawing/2014/main" id="{918E0E5F-0F55-8B49-9842-7D08E26838DF}"/>
              </a:ext>
            </a:extLst>
          </p:cNvPr>
          <p:cNvSpPr/>
          <p:nvPr/>
        </p:nvSpPr>
        <p:spPr>
          <a:xfrm>
            <a:off x="2555776" y="4293096"/>
            <a:ext cx="4572000" cy="600164"/>
          </a:xfrm>
          <a:prstGeom prst="rect">
            <a:avLst/>
          </a:prstGeom>
        </p:spPr>
        <p:txBody>
          <a:bodyPr>
            <a:spAutoFit/>
          </a:bodyPr>
          <a:lstStyle/>
          <a:p>
            <a:r>
              <a:rPr lang="en-DE" sz="1100" dirty="0">
                <a:solidFill>
                  <a:srgbClr val="0305FF"/>
                </a:solidFill>
              </a:rPr>
              <a:t>Piotr Bojanowski, Edouard Grave, Armand Joulin, Tomas Mikolov. </a:t>
            </a:r>
            <a:r>
              <a:rPr lang="en-US" sz="1100" dirty="0">
                <a:solidFill>
                  <a:srgbClr val="0305FF"/>
                </a:solidFill>
              </a:rPr>
              <a:t>Enriching Word Vectors with </a:t>
            </a:r>
            <a:r>
              <a:rPr lang="en-US" sz="1100" dirty="0" err="1">
                <a:solidFill>
                  <a:srgbClr val="0305FF"/>
                </a:solidFill>
              </a:rPr>
              <a:t>Subword</a:t>
            </a:r>
            <a:r>
              <a:rPr lang="en-US" sz="1100" dirty="0">
                <a:solidFill>
                  <a:srgbClr val="0305FF"/>
                </a:solidFill>
              </a:rPr>
              <a:t> Information. Transactions of the Association for Computational Linguistics, Volume 5. 135-146. </a:t>
            </a:r>
            <a:r>
              <a:rPr lang="en-US" sz="1100" b="1" dirty="0">
                <a:solidFill>
                  <a:srgbClr val="FF0000"/>
                </a:solidFill>
              </a:rPr>
              <a:t>2017.</a:t>
            </a:r>
            <a:endParaRPr lang="en-DE" sz="1100" b="1" dirty="0">
              <a:solidFill>
                <a:srgbClr val="FF0000"/>
              </a:solidFill>
            </a:endParaRPr>
          </a:p>
        </p:txBody>
      </p:sp>
      <p:sp>
        <p:nvSpPr>
          <p:cNvPr id="8" name="Rectangle 7">
            <a:extLst>
              <a:ext uri="{FF2B5EF4-FFF2-40B4-BE49-F238E27FC236}">
                <a16:creationId xmlns:a16="http://schemas.microsoft.com/office/drawing/2014/main" id="{53A594BE-C897-3E47-8BD2-2534E9DAE0E0}"/>
              </a:ext>
            </a:extLst>
          </p:cNvPr>
          <p:cNvSpPr/>
          <p:nvPr/>
        </p:nvSpPr>
        <p:spPr>
          <a:xfrm>
            <a:off x="2555776" y="5805264"/>
            <a:ext cx="4300047" cy="769441"/>
          </a:xfrm>
          <a:prstGeom prst="rect">
            <a:avLst/>
          </a:prstGeom>
        </p:spPr>
        <p:txBody>
          <a:bodyPr wrap="square">
            <a:spAutoFit/>
          </a:bodyPr>
          <a:lstStyle/>
          <a:p>
            <a:r>
              <a:rPr lang="en-DE" sz="1100" dirty="0">
                <a:solidFill>
                  <a:srgbClr val="0305FF"/>
                </a:solidFill>
              </a:rPr>
              <a:t>Alon Jacovi, Oren Sar Shalom, Yoav Goldberg. </a:t>
            </a:r>
            <a:r>
              <a:rPr lang="en-US" sz="1100" dirty="0">
                <a:solidFill>
                  <a:srgbClr val="0305FF"/>
                </a:solidFill>
              </a:rPr>
              <a:t>Understanding Convolutional Neural Networks for Text Classification.  In Proceedings of the 2018 EMNLP Workshop </a:t>
            </a:r>
            <a:r>
              <a:rPr lang="en-US" sz="1100" dirty="0" err="1">
                <a:solidFill>
                  <a:srgbClr val="0305FF"/>
                </a:solidFill>
              </a:rPr>
              <a:t>BlackboxNLP</a:t>
            </a:r>
            <a:r>
              <a:rPr lang="en-US" sz="1100" dirty="0">
                <a:solidFill>
                  <a:srgbClr val="0305FF"/>
                </a:solidFill>
              </a:rPr>
              <a:t>: Analyzing and Interpreting Neural Networks for NLP</a:t>
            </a:r>
            <a:r>
              <a:rPr lang="en-DE" sz="1100" dirty="0">
                <a:solidFill>
                  <a:srgbClr val="0305FF"/>
                </a:solidFill>
              </a:rPr>
              <a:t>. </a:t>
            </a:r>
            <a:r>
              <a:rPr lang="en-DE" sz="1100" b="1" dirty="0">
                <a:solidFill>
                  <a:srgbClr val="FF0000"/>
                </a:solidFill>
              </a:rPr>
              <a:t>2018</a:t>
            </a:r>
            <a:r>
              <a:rPr lang="en-DE" sz="1100" dirty="0">
                <a:solidFill>
                  <a:srgbClr val="0305FF"/>
                </a:solidFill>
              </a:rPr>
              <a:t>.</a:t>
            </a:r>
            <a:endParaRPr lang="en-US" sz="1100" dirty="0">
              <a:solidFill>
                <a:srgbClr val="0305FF"/>
              </a:solidFill>
            </a:endParaRPr>
          </a:p>
        </p:txBody>
      </p:sp>
      <p:sp>
        <p:nvSpPr>
          <p:cNvPr id="9" name="object 9">
            <a:extLst>
              <a:ext uri="{FF2B5EF4-FFF2-40B4-BE49-F238E27FC236}">
                <a16:creationId xmlns:a16="http://schemas.microsoft.com/office/drawing/2014/main" id="{2BA706A7-5800-BF4D-BC59-AFF119A567F1}"/>
              </a:ext>
            </a:extLst>
          </p:cNvPr>
          <p:cNvSpPr txBox="1"/>
          <p:nvPr/>
        </p:nvSpPr>
        <p:spPr>
          <a:xfrm>
            <a:off x="3264274" y="6707056"/>
            <a:ext cx="2547657" cy="183063"/>
          </a:xfrm>
          <a:prstGeom prst="rect">
            <a:avLst/>
          </a:prstGeom>
        </p:spPr>
        <p:txBody>
          <a:bodyPr vert="horz" wrap="square" lIns="0" tIns="0" rIns="0" bIns="0" rtlCol="0">
            <a:spAutoFit/>
          </a:bodyPr>
          <a:lstStyle/>
          <a:p>
            <a:pPr marL="11206">
              <a:lnSpc>
                <a:spcPts val="1412"/>
              </a:lnSpc>
            </a:pPr>
            <a:r>
              <a:rPr sz="1368" spc="-4" dirty="0">
                <a:solidFill>
                  <a:schemeClr val="bg1"/>
                </a:solidFill>
                <a:latin typeface="Helvetica"/>
                <a:cs typeface="Helvetica"/>
              </a:rPr>
              <a:t>CS546 Machine Learning in</a:t>
            </a:r>
            <a:r>
              <a:rPr sz="1368" spc="-22" dirty="0">
                <a:solidFill>
                  <a:schemeClr val="bg1"/>
                </a:solidFill>
                <a:latin typeface="Helvetica"/>
                <a:cs typeface="Helvetica"/>
              </a:rPr>
              <a:t> </a:t>
            </a:r>
            <a:r>
              <a:rPr sz="1368" spc="-4" dirty="0">
                <a:solidFill>
                  <a:schemeClr val="bg1"/>
                </a:solidFill>
                <a:latin typeface="Helvetica"/>
                <a:cs typeface="Helvetica"/>
              </a:rPr>
              <a:t>NLP</a:t>
            </a:r>
            <a:endParaRPr sz="1368" dirty="0">
              <a:solidFill>
                <a:schemeClr val="bg1"/>
              </a:solidFill>
              <a:latin typeface="Helvetica"/>
              <a:cs typeface="Helvetica"/>
            </a:endParaRPr>
          </a:p>
        </p:txBody>
      </p:sp>
      <p:sp>
        <p:nvSpPr>
          <p:cNvPr id="10" name="Slide Number Placeholder 3">
            <a:extLst>
              <a:ext uri="{FF2B5EF4-FFF2-40B4-BE49-F238E27FC236}">
                <a16:creationId xmlns:a16="http://schemas.microsoft.com/office/drawing/2014/main" id="{396E312F-F3DA-0E49-9692-437BC9F37B85}"/>
              </a:ext>
            </a:extLst>
          </p:cNvPr>
          <p:cNvSpPr>
            <a:spLocks noGrp="1"/>
          </p:cNvSpPr>
          <p:nvPr>
            <p:ph type="sldNum" sz="quarter" idx="12"/>
          </p:nvPr>
        </p:nvSpPr>
        <p:spPr>
          <a:xfrm>
            <a:off x="7956550" y="6400800"/>
            <a:ext cx="1008063" cy="196850"/>
          </a:xfrm>
        </p:spPr>
        <p:txBody>
          <a:bodyPr/>
          <a:lstStyle/>
          <a:p>
            <a:pPr>
              <a:defRPr/>
            </a:pPr>
            <a:fld id="{A4C577E2-95DD-1F4B-A688-E8FB02007787}" type="slidenum">
              <a:rPr lang="de-DE" smtClean="0"/>
              <a:pPr>
                <a:defRPr/>
              </a:pPr>
              <a:t>9</a:t>
            </a:fld>
            <a:endParaRPr lang="de-DE"/>
          </a:p>
        </p:txBody>
      </p:sp>
    </p:spTree>
    <p:extLst>
      <p:ext uri="{BB962C8B-B14F-4D97-AF65-F5344CB8AC3E}">
        <p14:creationId xmlns:p14="http://schemas.microsoft.com/office/powerpoint/2010/main" val="20424577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129F-2E8D-3D58-93E8-92B786B4F023}"/>
              </a:ext>
            </a:extLst>
          </p:cNvPr>
          <p:cNvSpPr>
            <a:spLocks noGrp="1"/>
          </p:cNvSpPr>
          <p:nvPr>
            <p:ph type="title"/>
          </p:nvPr>
        </p:nvSpPr>
        <p:spPr/>
        <p:txBody>
          <a:bodyPr/>
          <a:lstStyle/>
          <a:p>
            <a:r>
              <a:rPr lang="en-DE" dirty="0"/>
              <a:t>Train a Reward (Preference) Model</a:t>
            </a:r>
          </a:p>
        </p:txBody>
      </p:sp>
      <p:pic>
        <p:nvPicPr>
          <p:cNvPr id="6" name="Content Placeholder 5" descr="Diagram&#10;&#10;Description automatically generated">
            <a:extLst>
              <a:ext uri="{FF2B5EF4-FFF2-40B4-BE49-F238E27FC236}">
                <a16:creationId xmlns:a16="http://schemas.microsoft.com/office/drawing/2014/main" id="{7BAD1DCC-4AEC-37C9-95B7-8EF1F0935365}"/>
              </a:ext>
            </a:extLst>
          </p:cNvPr>
          <p:cNvPicPr>
            <a:picLocks noGrp="1" noChangeAspect="1"/>
          </p:cNvPicPr>
          <p:nvPr>
            <p:ph idx="1"/>
          </p:nvPr>
        </p:nvPicPr>
        <p:blipFill>
          <a:blip r:embed="rId2"/>
          <a:stretch>
            <a:fillRect/>
          </a:stretch>
        </p:blipFill>
        <p:spPr>
          <a:xfrm>
            <a:off x="1282961" y="1196975"/>
            <a:ext cx="6578078" cy="4968875"/>
          </a:xfrm>
        </p:spPr>
      </p:pic>
      <p:sp>
        <p:nvSpPr>
          <p:cNvPr id="4" name="Slide Number Placeholder 3">
            <a:extLst>
              <a:ext uri="{FF2B5EF4-FFF2-40B4-BE49-F238E27FC236}">
                <a16:creationId xmlns:a16="http://schemas.microsoft.com/office/drawing/2014/main" id="{AC942DA9-6D2B-B1AC-8A86-1B91083F4E79}"/>
              </a:ext>
            </a:extLst>
          </p:cNvPr>
          <p:cNvSpPr>
            <a:spLocks noGrp="1"/>
          </p:cNvSpPr>
          <p:nvPr>
            <p:ph type="sldNum" sz="quarter" idx="12"/>
          </p:nvPr>
        </p:nvSpPr>
        <p:spPr/>
        <p:txBody>
          <a:bodyPr/>
          <a:lstStyle/>
          <a:p>
            <a:pPr>
              <a:defRPr/>
            </a:pPr>
            <a:fld id="{A4C577E2-95DD-1F4B-A688-E8FB02007787}" type="slidenum">
              <a:rPr lang="de-DE" smtClean="0"/>
              <a:pPr>
                <a:defRPr/>
              </a:pPr>
              <a:t>90</a:t>
            </a:fld>
            <a:endParaRPr lang="de-DE"/>
          </a:p>
        </p:txBody>
      </p:sp>
      <p:sp>
        <p:nvSpPr>
          <p:cNvPr id="7" name="TextBox 6">
            <a:extLst>
              <a:ext uri="{FF2B5EF4-FFF2-40B4-BE49-F238E27FC236}">
                <a16:creationId xmlns:a16="http://schemas.microsoft.com/office/drawing/2014/main" id="{8DE4D9D5-62B5-3595-0F03-7151B970D4FE}"/>
              </a:ext>
            </a:extLst>
          </p:cNvPr>
          <p:cNvSpPr txBox="1"/>
          <p:nvPr/>
        </p:nvSpPr>
        <p:spPr>
          <a:xfrm>
            <a:off x="2699792" y="6400800"/>
            <a:ext cx="3999813" cy="276999"/>
          </a:xfrm>
          <a:prstGeom prst="rect">
            <a:avLst/>
          </a:prstGeom>
          <a:noFill/>
        </p:spPr>
        <p:txBody>
          <a:bodyPr wrap="none" rtlCol="0">
            <a:spAutoFit/>
          </a:bodyPr>
          <a:lstStyle/>
          <a:p>
            <a:r>
              <a:rPr lang="en-DE" sz="1200" dirty="0">
                <a:solidFill>
                  <a:srgbClr val="0B05FF"/>
                </a:solidFill>
              </a:rPr>
              <a:t>ELO rating: </a:t>
            </a:r>
            <a:r>
              <a:rPr lang="en-GB" sz="1200" dirty="0">
                <a:solidFill>
                  <a:srgbClr val="0B05FF"/>
                </a:solidFill>
              </a:rPr>
              <a:t>https://</a:t>
            </a:r>
            <a:r>
              <a:rPr lang="en-GB" sz="1200" dirty="0" err="1">
                <a:solidFill>
                  <a:srgbClr val="0B05FF"/>
                </a:solidFill>
              </a:rPr>
              <a:t>en.wikipedia.org</a:t>
            </a:r>
            <a:r>
              <a:rPr lang="en-GB" sz="1200" dirty="0">
                <a:solidFill>
                  <a:srgbClr val="0B05FF"/>
                </a:solidFill>
              </a:rPr>
              <a:t>/wiki/</a:t>
            </a:r>
            <a:r>
              <a:rPr lang="en-GB" sz="1200" dirty="0" err="1">
                <a:solidFill>
                  <a:srgbClr val="0B05FF"/>
                </a:solidFill>
              </a:rPr>
              <a:t>Elo_rating_system</a:t>
            </a:r>
            <a:endParaRPr lang="en-DE" sz="1200" dirty="0">
              <a:solidFill>
                <a:srgbClr val="0B05FF"/>
              </a:solidFill>
            </a:endParaRPr>
          </a:p>
        </p:txBody>
      </p:sp>
    </p:spTree>
    <p:extLst>
      <p:ext uri="{BB962C8B-B14F-4D97-AF65-F5344CB8AC3E}">
        <p14:creationId xmlns:p14="http://schemas.microsoft.com/office/powerpoint/2010/main" val="34263639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8976-64B6-9573-C472-1E70470EC614}"/>
              </a:ext>
            </a:extLst>
          </p:cNvPr>
          <p:cNvSpPr>
            <a:spLocks noGrp="1"/>
          </p:cNvSpPr>
          <p:nvPr>
            <p:ph type="title"/>
          </p:nvPr>
        </p:nvSpPr>
        <p:spPr/>
        <p:txBody>
          <a:bodyPr/>
          <a:lstStyle/>
          <a:p>
            <a:r>
              <a:rPr lang="en-DE" dirty="0"/>
              <a:t>Reinforcement Learning</a:t>
            </a:r>
          </a:p>
        </p:txBody>
      </p:sp>
      <p:sp>
        <p:nvSpPr>
          <p:cNvPr id="3" name="Content Placeholder 2">
            <a:extLst>
              <a:ext uri="{FF2B5EF4-FFF2-40B4-BE49-F238E27FC236}">
                <a16:creationId xmlns:a16="http://schemas.microsoft.com/office/drawing/2014/main" id="{CFA3A131-5CFC-50BF-EE9B-EC134522E975}"/>
              </a:ext>
            </a:extLst>
          </p:cNvPr>
          <p:cNvSpPr>
            <a:spLocks noGrp="1"/>
          </p:cNvSpPr>
          <p:nvPr>
            <p:ph idx="1"/>
          </p:nvPr>
        </p:nvSpPr>
        <p:spPr/>
        <p:txBody>
          <a:bodyPr/>
          <a:lstStyle/>
          <a:p>
            <a:r>
              <a:rPr lang="en-GB" sz="1800" b="1" dirty="0">
                <a:solidFill>
                  <a:srgbClr val="0F1626"/>
                </a:solidFill>
                <a:effectLst/>
                <a:latin typeface="CharterITCW04"/>
              </a:rPr>
              <a:t>P</a:t>
            </a:r>
            <a:r>
              <a:rPr lang="en-GB" sz="1800" b="1" dirty="0">
                <a:solidFill>
                  <a:srgbClr val="1E2835"/>
                </a:solidFill>
                <a:effectLst/>
                <a:latin typeface="CharterITCW04"/>
              </a:rPr>
              <a:t>olicy </a:t>
            </a:r>
            <a:r>
              <a:rPr lang="en-GB" sz="1800" dirty="0">
                <a:solidFill>
                  <a:srgbClr val="0F1626"/>
                </a:solidFill>
                <a:effectLst/>
                <a:latin typeface="CharterITCW04"/>
              </a:rPr>
              <a:t>is a language model that takes in a prompt and returns a sequence of text (or just probability distributions over text). </a:t>
            </a:r>
          </a:p>
          <a:p>
            <a:r>
              <a:rPr lang="en-GB" sz="1800" dirty="0">
                <a:solidFill>
                  <a:srgbClr val="0F1626"/>
                </a:solidFill>
                <a:effectLst/>
                <a:latin typeface="CharterITCW04"/>
              </a:rPr>
              <a:t>The </a:t>
            </a:r>
            <a:r>
              <a:rPr lang="en-GB" sz="1800" b="1" dirty="0">
                <a:solidFill>
                  <a:srgbClr val="1E2835"/>
                </a:solidFill>
                <a:effectLst/>
                <a:latin typeface="CharterITCW04"/>
              </a:rPr>
              <a:t>action space </a:t>
            </a:r>
            <a:r>
              <a:rPr lang="en-GB" sz="1800" dirty="0">
                <a:solidFill>
                  <a:srgbClr val="0F1626"/>
                </a:solidFill>
                <a:effectLst/>
                <a:latin typeface="CharterITCW04"/>
              </a:rPr>
              <a:t>of this policy is all the tokens corresponding to the vocabulary of the language model (often on the order of 50k tokens) and </a:t>
            </a:r>
          </a:p>
          <a:p>
            <a:r>
              <a:rPr lang="en-GB" sz="1800" dirty="0">
                <a:solidFill>
                  <a:srgbClr val="0F1626"/>
                </a:solidFill>
                <a:effectLst/>
                <a:latin typeface="CharterITCW04"/>
              </a:rPr>
              <a:t>the </a:t>
            </a:r>
            <a:r>
              <a:rPr lang="en-GB" sz="1800" b="1" dirty="0">
                <a:solidFill>
                  <a:srgbClr val="1E2835"/>
                </a:solidFill>
                <a:effectLst/>
                <a:latin typeface="CharterITCW04"/>
              </a:rPr>
              <a:t>observation space </a:t>
            </a:r>
            <a:r>
              <a:rPr lang="en-GB" sz="1800" dirty="0">
                <a:solidFill>
                  <a:srgbClr val="0F1626"/>
                </a:solidFill>
                <a:effectLst/>
                <a:latin typeface="CharterITCW04"/>
              </a:rPr>
              <a:t>is the possible input token sequences, which is also quite large (size of vocabulary ^ number of input tokens). </a:t>
            </a:r>
          </a:p>
          <a:p>
            <a:r>
              <a:rPr lang="en-GB" sz="1800" dirty="0">
                <a:solidFill>
                  <a:srgbClr val="0F1626"/>
                </a:solidFill>
                <a:effectLst/>
                <a:latin typeface="CharterITCW04"/>
              </a:rPr>
              <a:t>The </a:t>
            </a:r>
            <a:r>
              <a:rPr lang="en-GB" sz="1800" b="1" dirty="0">
                <a:solidFill>
                  <a:srgbClr val="1E2835"/>
                </a:solidFill>
                <a:effectLst/>
                <a:latin typeface="CharterITCW04"/>
              </a:rPr>
              <a:t>reward function </a:t>
            </a:r>
            <a:r>
              <a:rPr lang="en-GB" sz="1800" dirty="0">
                <a:solidFill>
                  <a:srgbClr val="0F1626"/>
                </a:solidFill>
                <a:effectLst/>
                <a:latin typeface="CharterITCW04"/>
              </a:rPr>
              <a:t>is a combination of the preference model and a constraint on policy shift. </a:t>
            </a:r>
            <a:endParaRPr lang="en-DE" sz="1800" dirty="0">
              <a:solidFill>
                <a:srgbClr val="0F1626"/>
              </a:solidFill>
              <a:effectLst/>
              <a:latin typeface="CharterITCW04"/>
            </a:endParaRPr>
          </a:p>
          <a:p>
            <a:r>
              <a:rPr lang="en-GB" sz="1800" dirty="0">
                <a:solidFill>
                  <a:srgbClr val="0F1626"/>
                </a:solidFill>
                <a:effectLst/>
                <a:latin typeface="CharterITCW04"/>
              </a:rPr>
              <a:t>Fine-tuning some or all of the parameters of a </a:t>
            </a:r>
            <a:r>
              <a:rPr lang="en-GB" sz="1800" b="1" dirty="0">
                <a:solidFill>
                  <a:srgbClr val="1E2835"/>
                </a:solidFill>
                <a:effectLst/>
                <a:latin typeface="CharterITCW04"/>
              </a:rPr>
              <a:t>copy of the initial LM </a:t>
            </a:r>
            <a:r>
              <a:rPr lang="en-GB" sz="1800" dirty="0">
                <a:solidFill>
                  <a:srgbClr val="0F1626"/>
                </a:solidFill>
                <a:effectLst/>
                <a:latin typeface="CharterITCW04"/>
              </a:rPr>
              <a:t>with a policy-gradient RL algorithm, Proximal Policy Optimization (PPO) </a:t>
            </a:r>
          </a:p>
          <a:p>
            <a:r>
              <a:rPr lang="en-GB" sz="1800" dirty="0">
                <a:solidFill>
                  <a:srgbClr val="0F1626"/>
                </a:solidFill>
                <a:effectLst/>
                <a:latin typeface="CharterITCW04"/>
              </a:rPr>
              <a:t>Parameters of the LM are frozen because fine-tuning an entire 10B or 100B+ parameter model is prohibitively expensive (for more, see Low-Rank Adaptation (</a:t>
            </a:r>
            <a:r>
              <a:rPr lang="en-GB" sz="1800" dirty="0" err="1">
                <a:solidFill>
                  <a:srgbClr val="0F1626"/>
                </a:solidFill>
                <a:effectLst/>
                <a:latin typeface="CharterITCW04"/>
              </a:rPr>
              <a:t>LoRA</a:t>
            </a:r>
            <a:r>
              <a:rPr lang="en-GB" sz="1800" dirty="0">
                <a:solidFill>
                  <a:srgbClr val="0F1626"/>
                </a:solidFill>
                <a:effectLst/>
                <a:latin typeface="CharterITCW04"/>
              </a:rPr>
              <a:t>) for LMs or the Sparrow LM from DeepMind) </a:t>
            </a:r>
          </a:p>
          <a:p>
            <a:endParaRPr lang="en-GB" sz="1800" dirty="0">
              <a:solidFill>
                <a:srgbClr val="0F1626"/>
              </a:solidFill>
              <a:effectLst/>
              <a:latin typeface="CharterITCW04"/>
            </a:endParaRPr>
          </a:p>
          <a:p>
            <a:endParaRPr lang="en-GB" sz="1800" dirty="0">
              <a:solidFill>
                <a:srgbClr val="0F1626"/>
              </a:solidFill>
              <a:effectLst/>
              <a:latin typeface="CharterITCW04"/>
            </a:endParaRPr>
          </a:p>
          <a:p>
            <a:endParaRPr lang="en-GB" dirty="0">
              <a:effectLst/>
            </a:endParaRPr>
          </a:p>
          <a:p>
            <a:endParaRPr lang="en-GB" dirty="0">
              <a:effectLst/>
            </a:endParaRPr>
          </a:p>
        </p:txBody>
      </p:sp>
      <p:sp>
        <p:nvSpPr>
          <p:cNvPr id="4" name="Slide Number Placeholder 3">
            <a:extLst>
              <a:ext uri="{FF2B5EF4-FFF2-40B4-BE49-F238E27FC236}">
                <a16:creationId xmlns:a16="http://schemas.microsoft.com/office/drawing/2014/main" id="{9AD6F586-90BF-7165-AAC5-0971942DB702}"/>
              </a:ext>
            </a:extLst>
          </p:cNvPr>
          <p:cNvSpPr>
            <a:spLocks noGrp="1"/>
          </p:cNvSpPr>
          <p:nvPr>
            <p:ph type="sldNum" sz="quarter" idx="12"/>
          </p:nvPr>
        </p:nvSpPr>
        <p:spPr/>
        <p:txBody>
          <a:bodyPr/>
          <a:lstStyle/>
          <a:p>
            <a:pPr>
              <a:defRPr/>
            </a:pPr>
            <a:fld id="{A4C577E2-95DD-1F4B-A688-E8FB02007787}" type="slidenum">
              <a:rPr lang="de-DE" smtClean="0"/>
              <a:pPr>
                <a:defRPr/>
              </a:pPr>
              <a:t>91</a:t>
            </a:fld>
            <a:endParaRPr lang="de-DE"/>
          </a:p>
        </p:txBody>
      </p:sp>
      <p:sp>
        <p:nvSpPr>
          <p:cNvPr id="5" name="TextBox 4">
            <a:extLst>
              <a:ext uri="{FF2B5EF4-FFF2-40B4-BE49-F238E27FC236}">
                <a16:creationId xmlns:a16="http://schemas.microsoft.com/office/drawing/2014/main" id="{00F882D7-0434-97C0-1D4C-FA2B4A9FA3CD}"/>
              </a:ext>
            </a:extLst>
          </p:cNvPr>
          <p:cNvSpPr txBox="1"/>
          <p:nvPr/>
        </p:nvSpPr>
        <p:spPr>
          <a:xfrm>
            <a:off x="2297113" y="6625632"/>
            <a:ext cx="4572000" cy="276999"/>
          </a:xfrm>
          <a:prstGeom prst="rect">
            <a:avLst/>
          </a:prstGeom>
          <a:noFill/>
        </p:spPr>
        <p:txBody>
          <a:bodyPr wrap="square">
            <a:spAutoFit/>
          </a:bodyPr>
          <a:lstStyle/>
          <a:p>
            <a:pPr algn="ctr"/>
            <a:r>
              <a:rPr lang="en-DE" sz="1200" dirty="0">
                <a:solidFill>
                  <a:schemeClr val="bg1"/>
                </a:solidFill>
              </a:rPr>
              <a:t>https://huggingface.co/blog/rlhf</a:t>
            </a:r>
          </a:p>
        </p:txBody>
      </p:sp>
    </p:spTree>
    <p:extLst>
      <p:ext uri="{BB962C8B-B14F-4D97-AF65-F5344CB8AC3E}">
        <p14:creationId xmlns:p14="http://schemas.microsoft.com/office/powerpoint/2010/main" val="2618374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BD11-3FA1-E0D1-B47E-344C4DB659A1}"/>
              </a:ext>
            </a:extLst>
          </p:cNvPr>
          <p:cNvSpPr>
            <a:spLocks noGrp="1"/>
          </p:cNvSpPr>
          <p:nvPr>
            <p:ph type="title"/>
          </p:nvPr>
        </p:nvSpPr>
        <p:spPr/>
        <p:txBody>
          <a:bodyPr/>
          <a:lstStyle/>
          <a:p>
            <a:r>
              <a:rPr lang="en-DE" dirty="0"/>
              <a:t>RLHF</a:t>
            </a:r>
          </a:p>
        </p:txBody>
      </p:sp>
      <p:pic>
        <p:nvPicPr>
          <p:cNvPr id="6" name="Content Placeholder 5">
            <a:extLst>
              <a:ext uri="{FF2B5EF4-FFF2-40B4-BE49-F238E27FC236}">
                <a16:creationId xmlns:a16="http://schemas.microsoft.com/office/drawing/2014/main" id="{51BF250B-5C81-F76A-5DB7-BD214DB0C6EE}"/>
              </a:ext>
            </a:extLst>
          </p:cNvPr>
          <p:cNvPicPr>
            <a:picLocks noGrp="1" noChangeAspect="1"/>
          </p:cNvPicPr>
          <p:nvPr>
            <p:ph idx="1"/>
          </p:nvPr>
        </p:nvPicPr>
        <p:blipFill>
          <a:blip r:embed="rId2"/>
          <a:stretch>
            <a:fillRect/>
          </a:stretch>
        </p:blipFill>
        <p:spPr>
          <a:xfrm>
            <a:off x="1560985" y="1196975"/>
            <a:ext cx="6022030" cy="4968875"/>
          </a:xfrm>
        </p:spPr>
      </p:pic>
      <p:sp>
        <p:nvSpPr>
          <p:cNvPr id="4" name="Slide Number Placeholder 3">
            <a:extLst>
              <a:ext uri="{FF2B5EF4-FFF2-40B4-BE49-F238E27FC236}">
                <a16:creationId xmlns:a16="http://schemas.microsoft.com/office/drawing/2014/main" id="{1CAA3738-136D-F0EB-1A84-217FE7668C6F}"/>
              </a:ext>
            </a:extLst>
          </p:cNvPr>
          <p:cNvSpPr>
            <a:spLocks noGrp="1"/>
          </p:cNvSpPr>
          <p:nvPr>
            <p:ph type="sldNum" sz="quarter" idx="12"/>
          </p:nvPr>
        </p:nvSpPr>
        <p:spPr/>
        <p:txBody>
          <a:bodyPr/>
          <a:lstStyle/>
          <a:p>
            <a:pPr>
              <a:defRPr/>
            </a:pPr>
            <a:fld id="{A4C577E2-95DD-1F4B-A688-E8FB02007787}" type="slidenum">
              <a:rPr lang="de-DE" smtClean="0"/>
              <a:pPr>
                <a:defRPr/>
              </a:pPr>
              <a:t>92</a:t>
            </a:fld>
            <a:endParaRPr lang="de-DE"/>
          </a:p>
        </p:txBody>
      </p:sp>
      <p:sp>
        <p:nvSpPr>
          <p:cNvPr id="3" name="TextBox 2">
            <a:extLst>
              <a:ext uri="{FF2B5EF4-FFF2-40B4-BE49-F238E27FC236}">
                <a16:creationId xmlns:a16="http://schemas.microsoft.com/office/drawing/2014/main" id="{6598C7B4-6DAF-2018-78DD-9F305F5D9524}"/>
              </a:ext>
            </a:extLst>
          </p:cNvPr>
          <p:cNvSpPr txBox="1"/>
          <p:nvPr/>
        </p:nvSpPr>
        <p:spPr>
          <a:xfrm>
            <a:off x="2297113" y="6625632"/>
            <a:ext cx="4572000" cy="276999"/>
          </a:xfrm>
          <a:prstGeom prst="rect">
            <a:avLst/>
          </a:prstGeom>
          <a:noFill/>
        </p:spPr>
        <p:txBody>
          <a:bodyPr wrap="square">
            <a:spAutoFit/>
          </a:bodyPr>
          <a:lstStyle/>
          <a:p>
            <a:pPr algn="ctr"/>
            <a:r>
              <a:rPr lang="en-DE" sz="1200" dirty="0">
                <a:solidFill>
                  <a:schemeClr val="bg1"/>
                </a:solidFill>
              </a:rPr>
              <a:t>https://huggingface.co/blog/rlhf</a:t>
            </a:r>
          </a:p>
        </p:txBody>
      </p:sp>
    </p:spTree>
    <p:extLst>
      <p:ext uri="{BB962C8B-B14F-4D97-AF65-F5344CB8AC3E}">
        <p14:creationId xmlns:p14="http://schemas.microsoft.com/office/powerpoint/2010/main" val="3462275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ED10-09F5-4525-2709-EB16632FEE5C}"/>
              </a:ext>
            </a:extLst>
          </p:cNvPr>
          <p:cNvSpPr>
            <a:spLocks noGrp="1"/>
          </p:cNvSpPr>
          <p:nvPr>
            <p:ph type="title"/>
          </p:nvPr>
        </p:nvSpPr>
        <p:spPr/>
        <p:txBody>
          <a:bodyPr/>
          <a:lstStyle/>
          <a:p>
            <a:endParaRPr lang="en-DE"/>
          </a:p>
        </p:txBody>
      </p:sp>
      <p:pic>
        <p:nvPicPr>
          <p:cNvPr id="6" name="Content Placeholder 5" descr="A screen shot of a computer&#10;&#10;Description automatically generated">
            <a:extLst>
              <a:ext uri="{FF2B5EF4-FFF2-40B4-BE49-F238E27FC236}">
                <a16:creationId xmlns:a16="http://schemas.microsoft.com/office/drawing/2014/main" id="{21CFE391-8452-1100-130E-7FCFEC115593}"/>
              </a:ext>
            </a:extLst>
          </p:cNvPr>
          <p:cNvPicPr>
            <a:picLocks noGrp="1" noChangeAspect="1"/>
          </p:cNvPicPr>
          <p:nvPr>
            <p:ph idx="1"/>
          </p:nvPr>
        </p:nvPicPr>
        <p:blipFill>
          <a:blip r:embed="rId2"/>
          <a:stretch>
            <a:fillRect/>
          </a:stretch>
        </p:blipFill>
        <p:spPr>
          <a:xfrm>
            <a:off x="-732665" y="13705"/>
            <a:ext cx="10609330" cy="6857999"/>
          </a:xfrm>
        </p:spPr>
      </p:pic>
      <p:sp>
        <p:nvSpPr>
          <p:cNvPr id="4" name="Slide Number Placeholder 3">
            <a:extLst>
              <a:ext uri="{FF2B5EF4-FFF2-40B4-BE49-F238E27FC236}">
                <a16:creationId xmlns:a16="http://schemas.microsoft.com/office/drawing/2014/main" id="{AB656DE3-E3FD-8A78-FE3D-15D2C6DDAB04}"/>
              </a:ext>
            </a:extLst>
          </p:cNvPr>
          <p:cNvSpPr>
            <a:spLocks noGrp="1"/>
          </p:cNvSpPr>
          <p:nvPr>
            <p:ph type="sldNum" sz="quarter" idx="12"/>
          </p:nvPr>
        </p:nvSpPr>
        <p:spPr/>
        <p:txBody>
          <a:bodyPr/>
          <a:lstStyle/>
          <a:p>
            <a:pPr>
              <a:defRPr/>
            </a:pPr>
            <a:fld id="{A4C577E2-95DD-1F4B-A688-E8FB02007787}" type="slidenum">
              <a:rPr lang="de-DE" smtClean="0"/>
              <a:pPr>
                <a:defRPr/>
              </a:pPr>
              <a:t>93</a:t>
            </a:fld>
            <a:endParaRPr lang="de-DE"/>
          </a:p>
        </p:txBody>
      </p:sp>
      <p:sp>
        <p:nvSpPr>
          <p:cNvPr id="8" name="TextBox 7">
            <a:extLst>
              <a:ext uri="{FF2B5EF4-FFF2-40B4-BE49-F238E27FC236}">
                <a16:creationId xmlns:a16="http://schemas.microsoft.com/office/drawing/2014/main" id="{780BD013-1BB5-D8B3-0F7D-E53967098F72}"/>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3178841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75B3-5576-D798-32CF-EC0F1091EA03}"/>
              </a:ext>
            </a:extLst>
          </p:cNvPr>
          <p:cNvSpPr>
            <a:spLocks noGrp="1"/>
          </p:cNvSpPr>
          <p:nvPr>
            <p:ph type="title"/>
          </p:nvPr>
        </p:nvSpPr>
        <p:spPr/>
        <p:txBody>
          <a:bodyPr/>
          <a:lstStyle/>
          <a:p>
            <a:endParaRPr lang="en-DE"/>
          </a:p>
        </p:txBody>
      </p:sp>
      <p:pic>
        <p:nvPicPr>
          <p:cNvPr id="6" name="Content Placeholder 5" descr="A screen shot of a computer&#10;&#10;Description automatically generated">
            <a:extLst>
              <a:ext uri="{FF2B5EF4-FFF2-40B4-BE49-F238E27FC236}">
                <a16:creationId xmlns:a16="http://schemas.microsoft.com/office/drawing/2014/main" id="{84626C43-1E00-5666-C032-A37E2E5C0EBB}"/>
              </a:ext>
            </a:extLst>
          </p:cNvPr>
          <p:cNvPicPr>
            <a:picLocks noGrp="1" noChangeAspect="1"/>
          </p:cNvPicPr>
          <p:nvPr>
            <p:ph idx="1"/>
          </p:nvPr>
        </p:nvPicPr>
        <p:blipFill>
          <a:blip r:embed="rId2"/>
          <a:stretch>
            <a:fillRect/>
          </a:stretch>
        </p:blipFill>
        <p:spPr>
          <a:xfrm>
            <a:off x="-759850" y="0"/>
            <a:ext cx="10663700" cy="6893144"/>
          </a:xfrm>
        </p:spPr>
      </p:pic>
      <p:sp>
        <p:nvSpPr>
          <p:cNvPr id="4" name="Slide Number Placeholder 3">
            <a:extLst>
              <a:ext uri="{FF2B5EF4-FFF2-40B4-BE49-F238E27FC236}">
                <a16:creationId xmlns:a16="http://schemas.microsoft.com/office/drawing/2014/main" id="{2BF6B62C-1FD8-52C9-15F9-F874236DAEED}"/>
              </a:ext>
            </a:extLst>
          </p:cNvPr>
          <p:cNvSpPr>
            <a:spLocks noGrp="1"/>
          </p:cNvSpPr>
          <p:nvPr>
            <p:ph type="sldNum" sz="quarter" idx="12"/>
          </p:nvPr>
        </p:nvSpPr>
        <p:spPr/>
        <p:txBody>
          <a:bodyPr/>
          <a:lstStyle/>
          <a:p>
            <a:pPr>
              <a:defRPr/>
            </a:pPr>
            <a:fld id="{A4C577E2-95DD-1F4B-A688-E8FB02007787}" type="slidenum">
              <a:rPr lang="de-DE" smtClean="0"/>
              <a:pPr>
                <a:defRPr/>
              </a:pPr>
              <a:t>94</a:t>
            </a:fld>
            <a:endParaRPr lang="de-DE"/>
          </a:p>
        </p:txBody>
      </p:sp>
      <p:sp>
        <p:nvSpPr>
          <p:cNvPr id="7" name="TextBox 6">
            <a:extLst>
              <a:ext uri="{FF2B5EF4-FFF2-40B4-BE49-F238E27FC236}">
                <a16:creationId xmlns:a16="http://schemas.microsoft.com/office/drawing/2014/main" id="{FEBDA77C-EF1B-62F8-86D5-2C0117223F3D}"/>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14716357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A6EF-B654-739C-F969-073F6B8D4467}"/>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7894F1FC-E96B-73F8-CE38-DD0606FBD26B}"/>
              </a:ext>
            </a:extLst>
          </p:cNvPr>
          <p:cNvPicPr>
            <a:picLocks noGrp="1" noChangeAspect="1"/>
          </p:cNvPicPr>
          <p:nvPr>
            <p:ph idx="1"/>
          </p:nvPr>
        </p:nvPicPr>
        <p:blipFill>
          <a:blip r:embed="rId2"/>
          <a:stretch>
            <a:fillRect/>
          </a:stretch>
        </p:blipFill>
        <p:spPr>
          <a:xfrm>
            <a:off x="-712733" y="0"/>
            <a:ext cx="10591692" cy="6846598"/>
          </a:xfrm>
        </p:spPr>
      </p:pic>
      <p:sp>
        <p:nvSpPr>
          <p:cNvPr id="4" name="Slide Number Placeholder 3">
            <a:extLst>
              <a:ext uri="{FF2B5EF4-FFF2-40B4-BE49-F238E27FC236}">
                <a16:creationId xmlns:a16="http://schemas.microsoft.com/office/drawing/2014/main" id="{7F20FD4B-9C90-7022-71F6-18AC33D1175D}"/>
              </a:ext>
            </a:extLst>
          </p:cNvPr>
          <p:cNvSpPr>
            <a:spLocks noGrp="1"/>
          </p:cNvSpPr>
          <p:nvPr>
            <p:ph type="sldNum" sz="quarter" idx="12"/>
          </p:nvPr>
        </p:nvSpPr>
        <p:spPr/>
        <p:txBody>
          <a:bodyPr/>
          <a:lstStyle/>
          <a:p>
            <a:pPr>
              <a:defRPr/>
            </a:pPr>
            <a:fld id="{A4C577E2-95DD-1F4B-A688-E8FB02007787}" type="slidenum">
              <a:rPr lang="de-DE" smtClean="0"/>
              <a:pPr>
                <a:defRPr/>
              </a:pPr>
              <a:t>95</a:t>
            </a:fld>
            <a:endParaRPr lang="de-DE"/>
          </a:p>
        </p:txBody>
      </p:sp>
      <p:sp>
        <p:nvSpPr>
          <p:cNvPr id="7" name="TextBox 6">
            <a:extLst>
              <a:ext uri="{FF2B5EF4-FFF2-40B4-BE49-F238E27FC236}">
                <a16:creationId xmlns:a16="http://schemas.microsoft.com/office/drawing/2014/main" id="{57B3681D-E9B6-1935-D38D-A86D58EBF148}"/>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3574951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C9747-C780-5A30-393C-CF29B020A307}"/>
              </a:ext>
            </a:extLst>
          </p:cNvPr>
          <p:cNvSpPr>
            <a:spLocks noGrp="1"/>
          </p:cNvSpPr>
          <p:nvPr>
            <p:ph type="title"/>
          </p:nvPr>
        </p:nvSpPr>
        <p:spPr/>
        <p:txBody>
          <a:bodyPr/>
          <a:lstStyle/>
          <a:p>
            <a:endParaRPr lang="en-DE"/>
          </a:p>
        </p:txBody>
      </p:sp>
      <p:pic>
        <p:nvPicPr>
          <p:cNvPr id="6" name="Content Placeholder 5" descr="A screenshot of a video game&#10;&#10;Description automatically generated">
            <a:extLst>
              <a:ext uri="{FF2B5EF4-FFF2-40B4-BE49-F238E27FC236}">
                <a16:creationId xmlns:a16="http://schemas.microsoft.com/office/drawing/2014/main" id="{1A5DE535-8B8D-5C1A-B98F-86D59F0B44E4}"/>
              </a:ext>
            </a:extLst>
          </p:cNvPr>
          <p:cNvPicPr>
            <a:picLocks noGrp="1" noChangeAspect="1"/>
          </p:cNvPicPr>
          <p:nvPr>
            <p:ph idx="1"/>
          </p:nvPr>
        </p:nvPicPr>
        <p:blipFill>
          <a:blip r:embed="rId2"/>
          <a:stretch>
            <a:fillRect/>
          </a:stretch>
        </p:blipFill>
        <p:spPr>
          <a:xfrm>
            <a:off x="-759850" y="-35144"/>
            <a:ext cx="10663700" cy="6893144"/>
          </a:xfrm>
        </p:spPr>
      </p:pic>
      <p:sp>
        <p:nvSpPr>
          <p:cNvPr id="4" name="Slide Number Placeholder 3">
            <a:extLst>
              <a:ext uri="{FF2B5EF4-FFF2-40B4-BE49-F238E27FC236}">
                <a16:creationId xmlns:a16="http://schemas.microsoft.com/office/drawing/2014/main" id="{22D72160-8C0E-1EA7-E1CC-6F34561C85B2}"/>
              </a:ext>
            </a:extLst>
          </p:cNvPr>
          <p:cNvSpPr>
            <a:spLocks noGrp="1"/>
          </p:cNvSpPr>
          <p:nvPr>
            <p:ph type="sldNum" sz="quarter" idx="12"/>
          </p:nvPr>
        </p:nvSpPr>
        <p:spPr/>
        <p:txBody>
          <a:bodyPr/>
          <a:lstStyle/>
          <a:p>
            <a:pPr>
              <a:defRPr/>
            </a:pPr>
            <a:fld id="{A4C577E2-95DD-1F4B-A688-E8FB02007787}" type="slidenum">
              <a:rPr lang="de-DE" smtClean="0"/>
              <a:pPr>
                <a:defRPr/>
              </a:pPr>
              <a:t>96</a:t>
            </a:fld>
            <a:endParaRPr lang="de-DE"/>
          </a:p>
        </p:txBody>
      </p:sp>
      <p:sp>
        <p:nvSpPr>
          <p:cNvPr id="7" name="TextBox 6">
            <a:extLst>
              <a:ext uri="{FF2B5EF4-FFF2-40B4-BE49-F238E27FC236}">
                <a16:creationId xmlns:a16="http://schemas.microsoft.com/office/drawing/2014/main" id="{83E4C8B8-85DB-C43C-6C77-655EA4CB2D34}"/>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2094424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641D-5933-050B-22B9-8E9095DDB205}"/>
              </a:ext>
            </a:extLst>
          </p:cNvPr>
          <p:cNvSpPr>
            <a:spLocks noGrp="1"/>
          </p:cNvSpPr>
          <p:nvPr>
            <p:ph type="title"/>
          </p:nvPr>
        </p:nvSpPr>
        <p:spPr/>
        <p:txBody>
          <a:bodyPr/>
          <a:lstStyle/>
          <a:p>
            <a:endParaRPr lang="en-DE"/>
          </a:p>
        </p:txBody>
      </p:sp>
      <p:pic>
        <p:nvPicPr>
          <p:cNvPr id="6" name="Content Placeholder 5" descr="A screenshot of a video game&#10;&#10;Description automatically generated">
            <a:extLst>
              <a:ext uri="{FF2B5EF4-FFF2-40B4-BE49-F238E27FC236}">
                <a16:creationId xmlns:a16="http://schemas.microsoft.com/office/drawing/2014/main" id="{5A355DB9-2BFC-FD4A-A288-A8B920DA3A92}"/>
              </a:ext>
            </a:extLst>
          </p:cNvPr>
          <p:cNvPicPr>
            <a:picLocks noGrp="1" noChangeAspect="1"/>
          </p:cNvPicPr>
          <p:nvPr>
            <p:ph idx="1"/>
          </p:nvPr>
        </p:nvPicPr>
        <p:blipFill>
          <a:blip r:embed="rId2"/>
          <a:stretch>
            <a:fillRect/>
          </a:stretch>
        </p:blipFill>
        <p:spPr>
          <a:xfrm>
            <a:off x="-1044624" y="9128"/>
            <a:ext cx="10663700" cy="6893144"/>
          </a:xfrm>
        </p:spPr>
      </p:pic>
      <p:sp>
        <p:nvSpPr>
          <p:cNvPr id="4" name="Slide Number Placeholder 3">
            <a:extLst>
              <a:ext uri="{FF2B5EF4-FFF2-40B4-BE49-F238E27FC236}">
                <a16:creationId xmlns:a16="http://schemas.microsoft.com/office/drawing/2014/main" id="{58A58B29-FD0C-8D4C-CD80-0789F4DA5F8D}"/>
              </a:ext>
            </a:extLst>
          </p:cNvPr>
          <p:cNvSpPr>
            <a:spLocks noGrp="1"/>
          </p:cNvSpPr>
          <p:nvPr>
            <p:ph type="sldNum" sz="quarter" idx="12"/>
          </p:nvPr>
        </p:nvSpPr>
        <p:spPr/>
        <p:txBody>
          <a:bodyPr/>
          <a:lstStyle/>
          <a:p>
            <a:pPr>
              <a:defRPr/>
            </a:pPr>
            <a:fld id="{A4C577E2-95DD-1F4B-A688-E8FB02007787}" type="slidenum">
              <a:rPr lang="de-DE" smtClean="0"/>
              <a:pPr>
                <a:defRPr/>
              </a:pPr>
              <a:t>97</a:t>
            </a:fld>
            <a:endParaRPr lang="de-DE"/>
          </a:p>
        </p:txBody>
      </p:sp>
      <p:sp>
        <p:nvSpPr>
          <p:cNvPr id="7" name="TextBox 6">
            <a:extLst>
              <a:ext uri="{FF2B5EF4-FFF2-40B4-BE49-F238E27FC236}">
                <a16:creationId xmlns:a16="http://schemas.microsoft.com/office/drawing/2014/main" id="{3F743D7D-19A1-A2EF-2CFC-77163FFB43E2}"/>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2180635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CE3C-962C-084E-1EEC-208D1E245418}"/>
              </a:ext>
            </a:extLst>
          </p:cNvPr>
          <p:cNvSpPr>
            <a:spLocks noGrp="1"/>
          </p:cNvSpPr>
          <p:nvPr>
            <p:ph type="title"/>
          </p:nvPr>
        </p:nvSpPr>
        <p:spPr/>
        <p:txBody>
          <a:bodyPr/>
          <a:lstStyle/>
          <a:p>
            <a:endParaRPr lang="en-DE"/>
          </a:p>
        </p:txBody>
      </p:sp>
      <p:pic>
        <p:nvPicPr>
          <p:cNvPr id="6" name="Content Placeholder 5" descr="A screenshot of a computer&#10;&#10;Description automatically generated">
            <a:extLst>
              <a:ext uri="{FF2B5EF4-FFF2-40B4-BE49-F238E27FC236}">
                <a16:creationId xmlns:a16="http://schemas.microsoft.com/office/drawing/2014/main" id="{B94AD98A-382A-A9E1-FD55-47C0256C99F7}"/>
              </a:ext>
            </a:extLst>
          </p:cNvPr>
          <p:cNvPicPr>
            <a:picLocks noGrp="1" noChangeAspect="1"/>
          </p:cNvPicPr>
          <p:nvPr>
            <p:ph idx="1"/>
          </p:nvPr>
        </p:nvPicPr>
        <p:blipFill>
          <a:blip r:embed="rId2"/>
          <a:stretch>
            <a:fillRect/>
          </a:stretch>
        </p:blipFill>
        <p:spPr>
          <a:xfrm>
            <a:off x="-792596" y="-38740"/>
            <a:ext cx="10729192" cy="6935479"/>
          </a:xfrm>
        </p:spPr>
      </p:pic>
      <p:sp>
        <p:nvSpPr>
          <p:cNvPr id="4" name="Slide Number Placeholder 3">
            <a:extLst>
              <a:ext uri="{FF2B5EF4-FFF2-40B4-BE49-F238E27FC236}">
                <a16:creationId xmlns:a16="http://schemas.microsoft.com/office/drawing/2014/main" id="{A7659E1A-3EC4-ED88-18D6-5AE23946F883}"/>
              </a:ext>
            </a:extLst>
          </p:cNvPr>
          <p:cNvSpPr>
            <a:spLocks noGrp="1"/>
          </p:cNvSpPr>
          <p:nvPr>
            <p:ph type="sldNum" sz="quarter" idx="12"/>
          </p:nvPr>
        </p:nvSpPr>
        <p:spPr/>
        <p:txBody>
          <a:bodyPr/>
          <a:lstStyle/>
          <a:p>
            <a:pPr>
              <a:defRPr/>
            </a:pPr>
            <a:fld id="{A4C577E2-95DD-1F4B-A688-E8FB02007787}" type="slidenum">
              <a:rPr lang="de-DE" smtClean="0"/>
              <a:pPr>
                <a:defRPr/>
              </a:pPr>
              <a:t>98</a:t>
            </a:fld>
            <a:endParaRPr lang="de-DE"/>
          </a:p>
        </p:txBody>
      </p:sp>
      <p:sp>
        <p:nvSpPr>
          <p:cNvPr id="7" name="TextBox 6">
            <a:extLst>
              <a:ext uri="{FF2B5EF4-FFF2-40B4-BE49-F238E27FC236}">
                <a16:creationId xmlns:a16="http://schemas.microsoft.com/office/drawing/2014/main" id="{9696D738-0EB9-1512-65CF-431B17EA588F}"/>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2404489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8F85-6F48-7862-17C8-0BE4E9DED23F}"/>
              </a:ext>
            </a:extLst>
          </p:cNvPr>
          <p:cNvSpPr>
            <a:spLocks noGrp="1"/>
          </p:cNvSpPr>
          <p:nvPr>
            <p:ph type="title"/>
          </p:nvPr>
        </p:nvSpPr>
        <p:spPr/>
        <p:txBody>
          <a:bodyPr/>
          <a:lstStyle/>
          <a:p>
            <a:endParaRPr lang="en-DE"/>
          </a:p>
        </p:txBody>
      </p:sp>
      <p:pic>
        <p:nvPicPr>
          <p:cNvPr id="6" name="Content Placeholder 5" descr="A computer screen shot of a diagram&#10;&#10;Description automatically generated">
            <a:extLst>
              <a:ext uri="{FF2B5EF4-FFF2-40B4-BE49-F238E27FC236}">
                <a16:creationId xmlns:a16="http://schemas.microsoft.com/office/drawing/2014/main" id="{2A0A211C-D356-61D1-764A-ECC6E86C663E}"/>
              </a:ext>
            </a:extLst>
          </p:cNvPr>
          <p:cNvPicPr>
            <a:picLocks noGrp="1" noChangeAspect="1"/>
          </p:cNvPicPr>
          <p:nvPr>
            <p:ph idx="1"/>
          </p:nvPr>
        </p:nvPicPr>
        <p:blipFill>
          <a:blip r:embed="rId2"/>
          <a:stretch>
            <a:fillRect/>
          </a:stretch>
        </p:blipFill>
        <p:spPr>
          <a:xfrm>
            <a:off x="-759850" y="-36280"/>
            <a:ext cx="10663700" cy="6893144"/>
          </a:xfrm>
        </p:spPr>
      </p:pic>
      <p:sp>
        <p:nvSpPr>
          <p:cNvPr id="4" name="Slide Number Placeholder 3">
            <a:extLst>
              <a:ext uri="{FF2B5EF4-FFF2-40B4-BE49-F238E27FC236}">
                <a16:creationId xmlns:a16="http://schemas.microsoft.com/office/drawing/2014/main" id="{7B153B39-D021-E986-6ACF-9533ED181105}"/>
              </a:ext>
            </a:extLst>
          </p:cNvPr>
          <p:cNvSpPr>
            <a:spLocks noGrp="1"/>
          </p:cNvSpPr>
          <p:nvPr>
            <p:ph type="sldNum" sz="quarter" idx="12"/>
          </p:nvPr>
        </p:nvSpPr>
        <p:spPr/>
        <p:txBody>
          <a:bodyPr/>
          <a:lstStyle/>
          <a:p>
            <a:pPr>
              <a:defRPr/>
            </a:pPr>
            <a:fld id="{A4C577E2-95DD-1F4B-A688-E8FB02007787}" type="slidenum">
              <a:rPr lang="de-DE" smtClean="0"/>
              <a:pPr>
                <a:defRPr/>
              </a:pPr>
              <a:t>99</a:t>
            </a:fld>
            <a:endParaRPr lang="de-DE"/>
          </a:p>
        </p:txBody>
      </p:sp>
      <p:sp>
        <p:nvSpPr>
          <p:cNvPr id="7" name="TextBox 6">
            <a:extLst>
              <a:ext uri="{FF2B5EF4-FFF2-40B4-BE49-F238E27FC236}">
                <a16:creationId xmlns:a16="http://schemas.microsoft.com/office/drawing/2014/main" id="{16C80D94-31ED-65E1-61A4-EB5022166BDD}"/>
              </a:ext>
            </a:extLst>
          </p:cNvPr>
          <p:cNvSpPr txBox="1"/>
          <p:nvPr/>
        </p:nvSpPr>
        <p:spPr>
          <a:xfrm>
            <a:off x="1925154" y="6314559"/>
            <a:ext cx="5315918" cy="369332"/>
          </a:xfrm>
          <a:prstGeom prst="rect">
            <a:avLst/>
          </a:prstGeom>
          <a:noFill/>
        </p:spPr>
        <p:txBody>
          <a:bodyPr wrap="square">
            <a:spAutoFit/>
          </a:bodyPr>
          <a:lstStyle/>
          <a:p>
            <a:pPr algn="ctr"/>
            <a:r>
              <a:rPr lang="en-DE" dirty="0"/>
              <a:t>Credits: Hung-yi Lee</a:t>
            </a:r>
          </a:p>
        </p:txBody>
      </p:sp>
    </p:spTree>
    <p:extLst>
      <p:ext uri="{BB962C8B-B14F-4D97-AF65-F5344CB8AC3E}">
        <p14:creationId xmlns:p14="http://schemas.microsoft.com/office/powerpoint/2010/main" val="641128015"/>
      </p:ext>
    </p:extLst>
  </p:cSld>
  <p:clrMapOvr>
    <a:masterClrMapping/>
  </p:clrMapOvr>
</p:sld>
</file>

<file path=ppt/theme/theme1.xml><?xml version="1.0" encoding="utf-8"?>
<a:theme xmlns:a="http://schemas.openxmlformats.org/drawingml/2006/main" name="7_Standarddesign">
  <a:themeElements>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Standarddesign">
      <a:majorFont>
        <a:latin typeface="Myriad Pro"/>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5939</TotalTime>
  <Words>8938</Words>
  <Application>Microsoft Macintosh PowerPoint</Application>
  <PresentationFormat>On-screen Show (4:3)</PresentationFormat>
  <Paragraphs>1951</Paragraphs>
  <Slides>172</Slides>
  <Notes>36</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172</vt:i4>
      </vt:variant>
    </vt:vector>
  </HeadingPairs>
  <TitlesOfParts>
    <vt:vector size="202" baseType="lpstr">
      <vt:lpstr>Arial Unicode MS</vt:lpstr>
      <vt:lpstr>微軟正黑體</vt:lpstr>
      <vt:lpstr>-apple-system</vt:lpstr>
      <vt:lpstr>Arial</vt:lpstr>
      <vt:lpstr>Arial-BoldItalicMT</vt:lpstr>
      <vt:lpstr>Calibri</vt:lpstr>
      <vt:lpstr>Cambria Math</vt:lpstr>
      <vt:lpstr>Chalkduster</vt:lpstr>
      <vt:lpstr>CharterITCW04</vt:lpstr>
      <vt:lpstr>Courier</vt:lpstr>
      <vt:lpstr>Courier New</vt:lpstr>
      <vt:lpstr>Generator</vt:lpstr>
      <vt:lpstr>Gill Sans</vt:lpstr>
      <vt:lpstr>Helvetica</vt:lpstr>
      <vt:lpstr>Helvetica Neue</vt:lpstr>
      <vt:lpstr>Helvetica-BoldOblique</vt:lpstr>
      <vt:lpstr>HelveticaNeue</vt:lpstr>
      <vt:lpstr>Lucida Grande</vt:lpstr>
      <vt:lpstr>Manrope</vt:lpstr>
      <vt:lpstr>Myriad Pro</vt:lpstr>
      <vt:lpstr>Roboto</vt:lpstr>
      <vt:lpstr>source-serif-pro</vt:lpstr>
      <vt:lpstr>STIXGeneral</vt:lpstr>
      <vt:lpstr>TheSans UHH Bold Caps</vt:lpstr>
      <vt:lpstr>TheSans UHH Regular</vt:lpstr>
      <vt:lpstr>Times</vt:lpstr>
      <vt:lpstr>Times New Roman</vt:lpstr>
      <vt:lpstr>Wingdings</vt:lpstr>
      <vt:lpstr>方正兰亭黑_GBK</vt:lpstr>
      <vt:lpstr>7_Standarddesign</vt:lpstr>
      <vt:lpstr>Intelligent Agents    1d-CNNs LSTMs ELMo Transformers BERT GPT</vt:lpstr>
      <vt:lpstr>Acknowledgements</vt:lpstr>
      <vt:lpstr>Recap: Convolution</vt:lpstr>
      <vt:lpstr>PowerPoint Presentation</vt:lpstr>
      <vt:lpstr>PowerPoint Presentation</vt:lpstr>
      <vt:lpstr>1d-CNNs for text</vt:lpstr>
      <vt:lpstr>PowerPoint Presentation</vt:lpstr>
      <vt:lpstr>PowerPoint Presentation</vt:lpstr>
      <vt:lpstr>Fasttext (https://fasttext.cc )</vt:lpstr>
      <vt:lpstr>Recursive Networks – Or: Copying the Pattern</vt:lpstr>
      <vt:lpstr>Computing the Hidden State</vt:lpstr>
      <vt:lpstr>Long Short Term Memory Networks (LSTMs)</vt:lpstr>
      <vt:lpstr>Recap: Activation Functions</vt:lpstr>
      <vt:lpstr>Long Short Term Memory Networks (LSTMs)</vt:lpstr>
      <vt:lpstr>Repetitive Variants: LSTMs, GRUs</vt:lpstr>
      <vt:lpstr>Gates</vt:lpstr>
      <vt:lpstr>Basic RNs for Sequence Labeling</vt:lpstr>
      <vt:lpstr>RNs for Sequence Classification</vt:lpstr>
      <vt:lpstr>PowerPoint Presentation</vt:lpstr>
      <vt:lpstr>Bidirectional RNs</vt:lpstr>
      <vt:lpstr>Encoder-Decoder (seq2seq) model</vt:lpstr>
      <vt:lpstr>A More General View of seq2seq</vt:lpstr>
      <vt:lpstr>Attention Mechanisms</vt:lpstr>
      <vt:lpstr>Embeddings from Language Models</vt:lpstr>
      <vt:lpstr>Embeddings from Language Model (ELMO)</vt:lpstr>
      <vt:lpstr>ELMO</vt:lpstr>
      <vt:lpstr>ELMO</vt:lpstr>
      <vt:lpstr>Integrate ELMos into other embeddings</vt:lpstr>
      <vt:lpstr>Tricks: Subtoken Encoding</vt:lpstr>
      <vt:lpstr>Tricks: Subtoken Encoding</vt:lpstr>
      <vt:lpstr>The end of the neural AI era: Postneural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Positional Encoding </vt:lpstr>
      <vt:lpstr>Seq2seq with Attention</vt:lpstr>
      <vt:lpstr>PowerPoint Presentation</vt:lpstr>
      <vt:lpstr>PowerPoint Presentation</vt:lpstr>
      <vt:lpstr>Masked Multihead Attention</vt:lpstr>
      <vt:lpstr>Attention Visualization </vt:lpstr>
      <vt:lpstr>Attention Visualization </vt:lpstr>
      <vt:lpstr>PowerPoint Presentation</vt:lpstr>
      <vt:lpstr>Pre-Training &amp; Fine Tuning</vt:lpstr>
      <vt:lpstr>  2Model Pre-Training</vt:lpstr>
      <vt:lpstr>  3Model Pre-Training</vt:lpstr>
      <vt:lpstr>Bidirectional Encoder Representations from Transformers (BERT)</vt:lpstr>
      <vt:lpstr>Training of BERT</vt:lpstr>
      <vt:lpstr>PowerPoint Presentation</vt:lpstr>
      <vt:lpstr>PowerPoint Presentation</vt:lpstr>
      <vt:lpstr>How to use BERT – Case 1</vt:lpstr>
      <vt:lpstr>How to use BERT – Case 2</vt:lpstr>
      <vt:lpstr>How to use BERT – Case 3</vt:lpstr>
      <vt:lpstr>How to use BERT – Case 4 </vt:lpstr>
      <vt:lpstr>How to use BERT – Case 4 </vt:lpstr>
      <vt:lpstr>BERT Pre-Training &amp; Fine Tuning</vt:lpstr>
      <vt:lpstr>How to use BERT – Case 4 </vt:lpstr>
      <vt:lpstr>Example Application: Summarization </vt:lpstr>
      <vt:lpstr>BERT as a Markov Random Field Language Model</vt:lpstr>
      <vt:lpstr>Recap: From word2vec/ELMo via Transformers to BERT</vt:lpstr>
      <vt:lpstr>Intelligent Agents    1d-CNNs LSTMs ELMo Transformers BERT GPT</vt:lpstr>
      <vt:lpstr>  6 Model Pre-Training</vt:lpstr>
      <vt:lpstr>GPT (Generative Pre-trained Transformer)</vt:lpstr>
      <vt:lpstr>Generative Pre-Training (GPT) </vt:lpstr>
      <vt:lpstr>PowerPoint Presentation</vt:lpstr>
      <vt:lpstr>PowerPoint Presentation</vt:lpstr>
      <vt:lpstr>PowerPoint Presentation</vt:lpstr>
      <vt:lpstr>PowerPoint Presentation</vt:lpstr>
      <vt:lpstr>PowerPoint Presentation</vt:lpstr>
      <vt:lpstr>PowerPoint Presentation</vt:lpstr>
      <vt:lpstr>LLMs of the GPT family</vt:lpstr>
      <vt:lpstr>PowerPoint Presentation</vt:lpstr>
      <vt:lpstr>Compatibility vs. Alignment in LLMs</vt:lpstr>
      <vt:lpstr>PowerPoint Presentation</vt:lpstr>
      <vt:lpstr>Train on Curated Dataset</vt:lpstr>
      <vt:lpstr>Pre-Training &amp;       Fine Tuning</vt:lpstr>
      <vt:lpstr>LLaMA vs Alpaca</vt:lpstr>
      <vt:lpstr>PowerPoint Presentation</vt:lpstr>
      <vt:lpstr>InstructGPT: Reinforcement Learning from Human Feedback (RLHF)</vt:lpstr>
      <vt:lpstr>Train a Reward (Preference) Model</vt:lpstr>
      <vt:lpstr>Reinforcement Learning</vt:lpstr>
      <vt:lpstr>RLHF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GPT: Temperature&amp;Top-p-sampling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Summarization</vt:lpstr>
      <vt:lpstr>Summarization with attention-based AE + AR </vt:lpstr>
      <vt:lpstr>Universal Transformer</vt:lpstr>
      <vt:lpstr>Universal Transformer</vt:lpstr>
      <vt:lpstr>Intelligent Agents    1d-CNNs LSTMs ELMo Transformers BERT GPT</vt:lpstr>
      <vt:lpstr>Interim Conclusion</vt:lpstr>
      <vt:lpstr>GPT-1 (2018)</vt:lpstr>
      <vt:lpstr>PowerPoint Presentation</vt:lpstr>
      <vt:lpstr>PowerPoint Presentation</vt:lpstr>
      <vt:lpstr>PowerPoint Presentation</vt:lpstr>
      <vt:lpstr>Generalization: Vector input and output</vt:lpstr>
      <vt:lpstr>Probabilistic and Differential Programming</vt:lpstr>
      <vt:lpstr>Gradient Descent</vt:lpstr>
      <vt:lpstr>Autoencoder</vt:lpstr>
      <vt:lpstr>Stochastic Gradient Descent (SGD)</vt:lpstr>
      <vt:lpstr>GPT-2: Multiple tasks supported</vt:lpstr>
      <vt:lpstr>GPT-2</vt:lpstr>
      <vt:lpstr>Larger and larger models: E.g. GPT-3</vt:lpstr>
      <vt:lpstr>Trained on more and more data</vt:lpstr>
      <vt:lpstr>PowerPoint Presentation</vt:lpstr>
      <vt:lpstr>Distillation to the rescue?</vt:lpstr>
      <vt:lpstr>Distillation</vt:lpstr>
      <vt:lpstr>Why does distillation work so well? </vt:lpstr>
      <vt:lpstr>GPT-3: Add RLHF with PPO (Recap)</vt:lpstr>
      <vt:lpstr>Limitations of RL + Reward Modeling</vt:lpstr>
      <vt:lpstr>GPT-3 Even more versatile w/ few-shot learning</vt:lpstr>
      <vt:lpstr>Example</vt:lpstr>
      <vt:lpstr>  11 GPT-3 “In-Context” Learning</vt:lpstr>
      <vt:lpstr>In-context learning: Analysis</vt:lpstr>
      <vt:lpstr>TriviaQA</vt:lpstr>
      <vt:lpstr>PowerPoint Presentation</vt:lpstr>
      <vt:lpstr>What does this mean?</vt:lpstr>
      <vt:lpstr> More Powerful Pre-Trained Model – GPT 3 </vt:lpstr>
      <vt:lpstr>Understanding context learning</vt:lpstr>
      <vt:lpstr>Instruction finetuning</vt:lpstr>
      <vt:lpstr>Summarization</vt:lpstr>
      <vt:lpstr>Too Long; Didn’t Read – TL;DR: </vt:lpstr>
      <vt:lpstr>Follow-up questions as prompt inspiration</vt:lpstr>
      <vt:lpstr>Chain-of-thought prompting</vt:lpstr>
      <vt:lpstr>Chain-of-thought prompting</vt:lpstr>
      <vt:lpstr>Chain-of-thought prompting</vt:lpstr>
      <vt:lpstr>Zero-shot chain-of-thought prompting</vt:lpstr>
      <vt:lpstr>Zero-shot chain-of-thought prompting</vt:lpstr>
      <vt:lpstr>PowerPoint Presentation</vt:lpstr>
      <vt:lpstr>ChatGPT: Add conversation data</vt:lpstr>
      <vt:lpstr>Language models as multitask assistants?</vt:lpstr>
      <vt:lpstr>Data in LM’s parameter space?</vt:lpstr>
      <vt:lpstr>Retrieval-Augmented Generation (RAG)</vt:lpstr>
      <vt:lpstr>Information Fusion: REPLUG</vt:lpstr>
      <vt:lpstr>Back to Agents</vt:lpstr>
      <vt:lpstr>Language models as world models?</vt:lpstr>
      <vt:lpstr>Language models as multitask assistants?</vt:lpstr>
      <vt:lpstr>PowerPoint Presentation</vt:lpstr>
      <vt:lpstr>PowerPoint Presentation</vt:lpstr>
      <vt:lpstr>Abilities</vt:lpstr>
      <vt:lpstr>OpenAI: GPT Builder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Uli</dc:creator>
  <cp:lastModifiedBy>Ralf Möller</cp:lastModifiedBy>
  <cp:revision>1669</cp:revision>
  <cp:lastPrinted>2020-01-10T08:52:52Z</cp:lastPrinted>
  <dcterms:created xsi:type="dcterms:W3CDTF">2010-04-27T12:26:40Z</dcterms:created>
  <dcterms:modified xsi:type="dcterms:W3CDTF">2024-01-25T07:35:44Z</dcterms:modified>
</cp:coreProperties>
</file>