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5" r:id="rId1"/>
  </p:sldMasterIdLst>
  <p:notesMasterIdLst>
    <p:notesMasterId r:id="rId36"/>
  </p:notesMasterIdLst>
  <p:handoutMasterIdLst>
    <p:handoutMasterId r:id="rId37"/>
  </p:handoutMasterIdLst>
  <p:sldIdLst>
    <p:sldId id="273" r:id="rId2"/>
    <p:sldId id="4020" r:id="rId3"/>
    <p:sldId id="4021" r:id="rId4"/>
    <p:sldId id="4022" r:id="rId5"/>
    <p:sldId id="256" r:id="rId6"/>
    <p:sldId id="258" r:id="rId7"/>
    <p:sldId id="259" r:id="rId8"/>
    <p:sldId id="260" r:id="rId9"/>
    <p:sldId id="4025" r:id="rId10"/>
    <p:sldId id="261" r:id="rId11"/>
    <p:sldId id="4023" r:id="rId12"/>
    <p:sldId id="4024" r:id="rId13"/>
    <p:sldId id="4028" r:id="rId14"/>
    <p:sldId id="262" r:id="rId15"/>
    <p:sldId id="263" r:id="rId16"/>
    <p:sldId id="264" r:id="rId17"/>
    <p:sldId id="266" r:id="rId18"/>
    <p:sldId id="267" r:id="rId19"/>
    <p:sldId id="4026" r:id="rId20"/>
    <p:sldId id="270" r:id="rId21"/>
    <p:sldId id="4029" r:id="rId22"/>
    <p:sldId id="271" r:id="rId23"/>
    <p:sldId id="272" r:id="rId24"/>
    <p:sldId id="274" r:id="rId25"/>
    <p:sldId id="275" r:id="rId26"/>
    <p:sldId id="276" r:id="rId27"/>
    <p:sldId id="277" r:id="rId28"/>
    <p:sldId id="4030" r:id="rId29"/>
    <p:sldId id="4032" r:id="rId30"/>
    <p:sldId id="4033" r:id="rId31"/>
    <p:sldId id="4034" r:id="rId32"/>
    <p:sldId id="4035" r:id="rId33"/>
    <p:sldId id="4031" r:id="rId34"/>
    <p:sldId id="3951" r:id="rId35"/>
  </p:sldIdLst>
  <p:sldSz cx="9144000" cy="6858000" type="screen4x3"/>
  <p:notesSz cx="6858000" cy="9144000"/>
  <p:defaultTextStyle>
    <a:defPPr>
      <a:defRPr lang="de-DE"/>
    </a:defPPr>
    <a:lvl1pPr algn="l" rtl="0" fontAlgn="base">
      <a:spcBef>
        <a:spcPct val="0"/>
      </a:spcBef>
      <a:spcAft>
        <a:spcPct val="0"/>
      </a:spcAft>
      <a:defRPr kern="1200">
        <a:solidFill>
          <a:schemeClr val="tx1"/>
        </a:solidFill>
        <a:latin typeface="Myriad Pro"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Myriad Pro"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Myriad Pro"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Myriad Pro"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Myriad Pro" charset="0"/>
        <a:ea typeface="ＭＳ Ｐゴシック" charset="0"/>
        <a:cs typeface="ＭＳ Ｐゴシック" charset="0"/>
      </a:defRPr>
    </a:lvl5pPr>
    <a:lvl6pPr marL="2286000" algn="l" defTabSz="457200" rtl="0" eaLnBrk="1" latinLnBrk="0" hangingPunct="1">
      <a:defRPr kern="1200">
        <a:solidFill>
          <a:schemeClr val="tx1"/>
        </a:solidFill>
        <a:latin typeface="Myriad Pro" charset="0"/>
        <a:ea typeface="ＭＳ Ｐゴシック" charset="0"/>
        <a:cs typeface="ＭＳ Ｐゴシック" charset="0"/>
      </a:defRPr>
    </a:lvl6pPr>
    <a:lvl7pPr marL="2743200" algn="l" defTabSz="457200" rtl="0" eaLnBrk="1" latinLnBrk="0" hangingPunct="1">
      <a:defRPr kern="1200">
        <a:solidFill>
          <a:schemeClr val="tx1"/>
        </a:solidFill>
        <a:latin typeface="Myriad Pro" charset="0"/>
        <a:ea typeface="ＭＳ Ｐゴシック" charset="0"/>
        <a:cs typeface="ＭＳ Ｐゴシック" charset="0"/>
      </a:defRPr>
    </a:lvl7pPr>
    <a:lvl8pPr marL="3200400" algn="l" defTabSz="457200" rtl="0" eaLnBrk="1" latinLnBrk="0" hangingPunct="1">
      <a:defRPr kern="1200">
        <a:solidFill>
          <a:schemeClr val="tx1"/>
        </a:solidFill>
        <a:latin typeface="Myriad Pro" charset="0"/>
        <a:ea typeface="ＭＳ Ｐゴシック" charset="0"/>
        <a:cs typeface="ＭＳ Ｐゴシック" charset="0"/>
      </a:defRPr>
    </a:lvl8pPr>
    <a:lvl9pPr marL="3657600" algn="l" defTabSz="457200" rtl="0" eaLnBrk="1" latinLnBrk="0" hangingPunct="1">
      <a:defRPr kern="1200">
        <a:solidFill>
          <a:schemeClr val="tx1"/>
        </a:solidFill>
        <a:latin typeface="Myriad Pro"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an tang" initials="jt" lastIdx="1" clrIdx="0">
    <p:extLst>
      <p:ext uri="{19B8F6BF-5375-455C-9EA6-DF929625EA0E}">
        <p15:presenceInfo xmlns:p15="http://schemas.microsoft.com/office/powerpoint/2012/main" userId="S::jian.tang@hec.ca::08ea5e91-e79c-4f6e-a581-0d347d8e89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305FF"/>
    <a:srgbClr val="0544FF"/>
    <a:srgbClr val="6D7CFF"/>
    <a:srgbClr val="807CFF"/>
    <a:srgbClr val="00394A"/>
    <a:srgbClr val="003241"/>
    <a:srgbClr val="DAD9D3"/>
    <a:srgbClr val="B2B1A9"/>
    <a:srgbClr val="004B5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68"/>
    <p:restoredTop sz="94694"/>
  </p:normalViewPr>
  <p:slideViewPr>
    <p:cSldViewPr>
      <p:cViewPr varScale="1">
        <p:scale>
          <a:sx n="117" d="100"/>
          <a:sy n="117" d="100"/>
        </p:scale>
        <p:origin x="920" y="168"/>
      </p:cViewPr>
      <p:guideLst>
        <p:guide orient="horz" pos="2160"/>
        <p:guide pos="2880"/>
      </p:guideLst>
    </p:cSldViewPr>
  </p:slideViewPr>
  <p:outlineViewPr>
    <p:cViewPr>
      <p:scale>
        <a:sx n="33" d="100"/>
        <a:sy n="33" d="100"/>
      </p:scale>
      <p:origin x="0" y="-786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mn-cs"/>
              </a:defRPr>
            </a:lvl1pPr>
          </a:lstStyle>
          <a:p>
            <a:pPr>
              <a:defRPr/>
            </a:pPr>
            <a:endParaRPr lang="en-US"/>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cs typeface="+mn-cs"/>
              </a:defRPr>
            </a:lvl1pPr>
          </a:lstStyle>
          <a:p>
            <a:pPr>
              <a:defRPr/>
            </a:pPr>
            <a:fld id="{8A6ECAE5-6A67-9648-BFD4-50D589EC5C71}" type="datetimeFigureOut">
              <a:rPr lang="de-DE"/>
              <a:pPr>
                <a:defRPr/>
              </a:pPr>
              <a:t>08.02.24</a:t>
            </a:fld>
            <a:endParaRPr lang="en-US"/>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cs typeface="+mn-cs"/>
              </a:defRPr>
            </a:lvl1pPr>
          </a:lstStyle>
          <a:p>
            <a:pPr>
              <a:defRPr/>
            </a:pPr>
            <a:endParaRPr lang="en-US"/>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cs typeface="+mn-cs"/>
              </a:defRPr>
            </a:lvl1pPr>
          </a:lstStyle>
          <a:p>
            <a:pPr>
              <a:defRPr/>
            </a:pPr>
            <a:fld id="{298B09E7-CB36-8743-B365-30F25214A412}" type="slidenum">
              <a:rPr lang="en-US"/>
              <a:pPr>
                <a:defRPr/>
              </a:pPr>
              <a:t>‹#›</a:t>
            </a:fld>
            <a:endParaRPr lang="en-US"/>
          </a:p>
        </p:txBody>
      </p:sp>
    </p:spTree>
    <p:extLst>
      <p:ext uri="{BB962C8B-B14F-4D97-AF65-F5344CB8AC3E}">
        <p14:creationId xmlns:p14="http://schemas.microsoft.com/office/powerpoint/2010/main" val="42924333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mn-cs"/>
              </a:defRPr>
            </a:lvl1pPr>
          </a:lstStyle>
          <a:p>
            <a:pPr>
              <a:defRPr/>
            </a:pPr>
            <a:endParaRPr lang="en-US"/>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cs typeface="+mn-cs"/>
              </a:defRPr>
            </a:lvl1pPr>
          </a:lstStyle>
          <a:p>
            <a:pPr>
              <a:defRPr/>
            </a:pPr>
            <a:fld id="{967AB418-317D-AC4E-A41A-2B33F9292AC9}" type="datetimeFigureOut">
              <a:rPr lang="de-DE"/>
              <a:pPr>
                <a:defRPr/>
              </a:pPr>
              <a:t>08.02.24</a:t>
            </a:fld>
            <a:endParaRPr lang="en-US"/>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cs typeface="+mn-cs"/>
              </a:defRPr>
            </a:lvl1pPr>
          </a:lstStyle>
          <a:p>
            <a:pPr>
              <a:defRPr/>
            </a:pPr>
            <a:endParaRPr lang="en-US"/>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cs typeface="+mn-cs"/>
              </a:defRPr>
            </a:lvl1pPr>
          </a:lstStyle>
          <a:p>
            <a:pPr>
              <a:defRPr/>
            </a:pPr>
            <a:fld id="{609C88DA-55BC-924E-8761-82F5902E2CE5}" type="slidenum">
              <a:rPr lang="en-US"/>
              <a:pPr>
                <a:defRPr/>
              </a:pPr>
              <a:t>‹#›</a:t>
            </a:fld>
            <a:endParaRPr lang="en-US"/>
          </a:p>
        </p:txBody>
      </p:sp>
    </p:spTree>
    <p:extLst>
      <p:ext uri="{BB962C8B-B14F-4D97-AF65-F5344CB8AC3E}">
        <p14:creationId xmlns:p14="http://schemas.microsoft.com/office/powerpoint/2010/main" val="2534139314"/>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1</a:t>
            </a:fld>
            <a:endParaRPr lang="en-US"/>
          </a:p>
        </p:txBody>
      </p:sp>
    </p:spTree>
    <p:extLst>
      <p:ext uri="{BB962C8B-B14F-4D97-AF65-F5344CB8AC3E}">
        <p14:creationId xmlns:p14="http://schemas.microsoft.com/office/powerpoint/2010/main" val="2055387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lvl1pPr algn="ctr">
              <a:defRPr/>
            </a:lvl1pPr>
          </a:lstStyle>
          <a:p>
            <a:r>
              <a:rPr lang="de-DE"/>
              <a:t>Mastertitelformat bearbeiten</a:t>
            </a:r>
            <a:endParaRPr lang="en-US"/>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en-US"/>
          </a:p>
        </p:txBody>
      </p:sp>
      <p:sp>
        <p:nvSpPr>
          <p:cNvPr id="4" name="Datumsplatzhalter 3"/>
          <p:cNvSpPr>
            <a:spLocks noGrp="1"/>
          </p:cNvSpPr>
          <p:nvPr>
            <p:ph type="dt" sz="half" idx="10"/>
          </p:nvPr>
        </p:nvSpPr>
        <p:spPr>
          <a:xfrm>
            <a:off x="2627313" y="6400800"/>
            <a:ext cx="1223962" cy="196850"/>
          </a:xfrm>
          <a:prstGeom prst="rect">
            <a:avLst/>
          </a:prstGeom>
        </p:spPr>
        <p:txBody>
          <a:bodyPr/>
          <a:lstStyle>
            <a:lvl1pPr>
              <a:defRPr>
                <a:cs typeface="+mn-cs"/>
              </a:defRPr>
            </a:lvl1pPr>
          </a:lstStyle>
          <a:p>
            <a:pPr>
              <a:defRPr/>
            </a:pPr>
            <a:endParaRPr lang="de-DE"/>
          </a:p>
        </p:txBody>
      </p:sp>
      <p:sp>
        <p:nvSpPr>
          <p:cNvPr id="5" name="Fußzeilenplatzhalter 4"/>
          <p:cNvSpPr>
            <a:spLocks noGrp="1"/>
          </p:cNvSpPr>
          <p:nvPr>
            <p:ph type="ftr" sz="quarter" idx="11"/>
          </p:nvPr>
        </p:nvSpPr>
        <p:spPr>
          <a:xfrm>
            <a:off x="3133725" y="6400800"/>
            <a:ext cx="2895600" cy="196850"/>
          </a:xfrm>
          <a:prstGeom prst="rect">
            <a:avLst/>
          </a:prstGeom>
        </p:spPr>
        <p:txBody>
          <a:bodyPr/>
          <a:lstStyle>
            <a:lvl1pPr>
              <a:defRPr>
                <a:cs typeface="+mn-cs"/>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BCB34403-92B1-A544-A7FD-95466AC3179C}" type="slidenum">
              <a:rPr lang="de-DE"/>
              <a:pPr>
                <a:defRPr/>
              </a:pPr>
              <a:t>‹#›</a:t>
            </a:fld>
            <a:endParaRPr lang="de-DE"/>
          </a:p>
        </p:txBody>
      </p:sp>
    </p:spTree>
    <p:extLst>
      <p:ext uri="{BB962C8B-B14F-4D97-AF65-F5344CB8AC3E}">
        <p14:creationId xmlns:p14="http://schemas.microsoft.com/office/powerpoint/2010/main" val="3231135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en-US"/>
          </a:p>
        </p:txBody>
      </p:sp>
      <p:sp>
        <p:nvSpPr>
          <p:cNvPr id="3" name="Inhaltsplatzhalter 2"/>
          <p:cNvSpPr>
            <a:spLocks noGrp="1"/>
          </p:cNvSpPr>
          <p:nvPr>
            <p:ph idx="1"/>
          </p:nvPr>
        </p:nvSpPr>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umsplatzhalter 3"/>
          <p:cNvSpPr>
            <a:spLocks noGrp="1"/>
          </p:cNvSpPr>
          <p:nvPr>
            <p:ph type="dt" sz="half" idx="10"/>
          </p:nvPr>
        </p:nvSpPr>
        <p:spPr>
          <a:xfrm>
            <a:off x="2627313" y="6400800"/>
            <a:ext cx="1223962" cy="196850"/>
          </a:xfrm>
          <a:prstGeom prst="rect">
            <a:avLst/>
          </a:prstGeom>
        </p:spPr>
        <p:txBody>
          <a:bodyPr/>
          <a:lstStyle>
            <a:lvl1pPr>
              <a:defRPr>
                <a:cs typeface="+mn-cs"/>
              </a:defRPr>
            </a:lvl1pPr>
          </a:lstStyle>
          <a:p>
            <a:pPr>
              <a:defRPr/>
            </a:pPr>
            <a:endParaRPr lang="de-DE"/>
          </a:p>
        </p:txBody>
      </p:sp>
      <p:sp>
        <p:nvSpPr>
          <p:cNvPr id="5" name="Fußzeilenplatzhalter 4"/>
          <p:cNvSpPr>
            <a:spLocks noGrp="1"/>
          </p:cNvSpPr>
          <p:nvPr>
            <p:ph type="ftr" sz="quarter" idx="11"/>
          </p:nvPr>
        </p:nvSpPr>
        <p:spPr>
          <a:xfrm>
            <a:off x="3133725" y="6400800"/>
            <a:ext cx="2895600" cy="196850"/>
          </a:xfrm>
          <a:prstGeom prst="rect">
            <a:avLst/>
          </a:prstGeom>
        </p:spPr>
        <p:txBody>
          <a:bodyPr/>
          <a:lstStyle>
            <a:lvl1pPr>
              <a:defRPr>
                <a:cs typeface="+mn-cs"/>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A4C577E2-95DD-1F4B-A688-E8FB02007787}" type="slidenum">
              <a:rPr lang="de-DE"/>
              <a:pPr>
                <a:defRPr/>
              </a:pPr>
              <a:t>‹#›</a:t>
            </a:fld>
            <a:endParaRPr lang="de-DE"/>
          </a:p>
        </p:txBody>
      </p:sp>
    </p:spTree>
    <p:extLst>
      <p:ext uri="{BB962C8B-B14F-4D97-AF65-F5344CB8AC3E}">
        <p14:creationId xmlns:p14="http://schemas.microsoft.com/office/powerpoint/2010/main" val="390878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2/8/24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449960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4556" name="Rectangle 44"/>
          <p:cNvSpPr>
            <a:spLocks noGrp="1" noChangeArrowheads="1"/>
          </p:cNvSpPr>
          <p:nvPr>
            <p:ph type="sldNum" sz="quarter" idx="4"/>
          </p:nvPr>
        </p:nvSpPr>
        <p:spPr bwMode="auto">
          <a:xfrm>
            <a:off x="7956550" y="6400800"/>
            <a:ext cx="1008063" cy="1968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91440" bIns="0" numCol="1" anchor="t" anchorCtr="0" compatLnSpc="1">
            <a:prstTxWarp prst="textNoShape">
              <a:avLst/>
            </a:prstTxWarp>
          </a:bodyPr>
          <a:lstStyle>
            <a:lvl1pPr algn="r">
              <a:defRPr sz="1100">
                <a:cs typeface="+mn-cs"/>
              </a:defRPr>
            </a:lvl1pPr>
          </a:lstStyle>
          <a:p>
            <a:pPr>
              <a:defRPr/>
            </a:pPr>
            <a:fld id="{7B1C38A0-67D8-0242-BF64-2E51696E2079}" type="slidenum">
              <a:rPr lang="de-DE"/>
              <a:pPr>
                <a:defRPr/>
              </a:pPr>
              <a:t>‹#›</a:t>
            </a:fld>
            <a:endParaRPr lang="de-DE" dirty="0"/>
          </a:p>
        </p:txBody>
      </p:sp>
      <p:pic>
        <p:nvPicPr>
          <p:cNvPr id="1027" name="Picture 45" descr="Logo_ImFocus"/>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154863" y="6453188"/>
            <a:ext cx="1377950" cy="84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58" name="Rectangle 46"/>
          <p:cNvSpPr>
            <a:spLocks noChangeArrowheads="1"/>
          </p:cNvSpPr>
          <p:nvPr userDrawn="1"/>
        </p:nvSpPr>
        <p:spPr bwMode="auto">
          <a:xfrm>
            <a:off x="179388" y="981075"/>
            <a:ext cx="8785225" cy="73025"/>
          </a:xfrm>
          <a:prstGeom prst="rect">
            <a:avLst/>
          </a:prstGeom>
          <a:solidFill>
            <a:schemeClr val="bg1">
              <a:lumMod val="65000"/>
            </a:schemeClr>
          </a:solidFill>
          <a:ln>
            <a:noFill/>
          </a:ln>
          <a:effectLst/>
        </p:spPr>
        <p:txBody>
          <a:bodyPr wrap="none" anchor="ctr"/>
          <a:lstStyle/>
          <a:p>
            <a:pPr>
              <a:defRPr/>
            </a:pPr>
            <a:endParaRPr lang="en-US">
              <a:cs typeface="+mn-cs"/>
            </a:endParaRPr>
          </a:p>
        </p:txBody>
      </p:sp>
      <p:sp>
        <p:nvSpPr>
          <p:cNvPr id="64559" name="Rectangle 47"/>
          <p:cNvSpPr>
            <a:spLocks noChangeArrowheads="1"/>
          </p:cNvSpPr>
          <p:nvPr userDrawn="1"/>
        </p:nvSpPr>
        <p:spPr bwMode="auto">
          <a:xfrm flipV="1">
            <a:off x="179388" y="6669088"/>
            <a:ext cx="8785225" cy="188912"/>
          </a:xfrm>
          <a:prstGeom prst="rect">
            <a:avLst/>
          </a:prstGeom>
          <a:solidFill>
            <a:schemeClr val="bg1">
              <a:lumMod val="65000"/>
            </a:schemeClr>
          </a:solidFill>
          <a:ln>
            <a:noFill/>
          </a:ln>
          <a:effectLst/>
        </p:spPr>
        <p:txBody>
          <a:bodyPr wrap="none" anchor="ctr"/>
          <a:lstStyle/>
          <a:p>
            <a:pPr>
              <a:defRPr/>
            </a:pPr>
            <a:endParaRPr lang="en-US">
              <a:cs typeface="+mn-cs"/>
            </a:endParaRPr>
          </a:p>
        </p:txBody>
      </p:sp>
      <p:sp>
        <p:nvSpPr>
          <p:cNvPr id="64561" name="Rectangle 49"/>
          <p:cNvSpPr>
            <a:spLocks noGrp="1" noChangeArrowheads="1"/>
          </p:cNvSpPr>
          <p:nvPr>
            <p:ph type="title"/>
          </p:nvPr>
        </p:nvSpPr>
        <p:spPr bwMode="auto">
          <a:xfrm>
            <a:off x="468313" y="260350"/>
            <a:ext cx="8229600" cy="50323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Titelmasterformat durch Klicken bearbeiten</a:t>
            </a:r>
          </a:p>
        </p:txBody>
      </p:sp>
      <p:sp>
        <p:nvSpPr>
          <p:cNvPr id="64562" name="Rectangle 50"/>
          <p:cNvSpPr>
            <a:spLocks noGrp="1" noChangeArrowheads="1"/>
          </p:cNvSpPr>
          <p:nvPr>
            <p:ph type="body" idx="1"/>
          </p:nvPr>
        </p:nvSpPr>
        <p:spPr bwMode="auto">
          <a:xfrm>
            <a:off x="457200" y="1196975"/>
            <a:ext cx="8229600" cy="496887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Textmasterformate durch Klicken bearbeiten</a:t>
            </a:r>
          </a:p>
          <a:p>
            <a:pPr lvl="1"/>
            <a:r>
              <a:rPr lang="en-US" noProof="0"/>
              <a:t>Zweite Ebene</a:t>
            </a:r>
          </a:p>
          <a:p>
            <a:pPr lvl="2"/>
            <a:r>
              <a:rPr lang="en-US" noProof="0"/>
              <a:t>Dritte Ebene</a:t>
            </a:r>
          </a:p>
          <a:p>
            <a:pPr lvl="3"/>
            <a:r>
              <a:rPr lang="en-US" noProof="0"/>
              <a:t>Vierte Ebene</a:t>
            </a:r>
          </a:p>
          <a:p>
            <a:pPr lvl="4"/>
            <a:r>
              <a:rPr lang="en-US" noProof="0"/>
              <a:t>Fünfte Ebene</a:t>
            </a:r>
          </a:p>
        </p:txBody>
      </p:sp>
      <p:pic>
        <p:nvPicPr>
          <p:cNvPr id="1032" name="Bild 48" descr="Logo_Inst_InfSys_P309.pdf"/>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50825" y="6167438"/>
            <a:ext cx="2160588" cy="57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Lst>
  <p:hf hdr="0" ftr="0" dt="0"/>
  <p:txStyles>
    <p:titleStyle>
      <a:lvl1pPr algn="l" rtl="0" eaLnBrk="0" fontAlgn="base" hangingPunct="0">
        <a:spcBef>
          <a:spcPct val="0"/>
        </a:spcBef>
        <a:spcAft>
          <a:spcPct val="0"/>
        </a:spcAft>
        <a:defRPr sz="3200">
          <a:solidFill>
            <a:schemeClr val="tx1"/>
          </a:solidFill>
          <a:latin typeface="+mj-lt"/>
          <a:ea typeface="+mj-ea"/>
          <a:cs typeface="ＭＳ Ｐゴシック" charset="0"/>
        </a:defRPr>
      </a:lvl1pPr>
      <a:lvl2pPr algn="l" rtl="0" eaLnBrk="0" fontAlgn="base" hangingPunct="0">
        <a:spcBef>
          <a:spcPct val="0"/>
        </a:spcBef>
        <a:spcAft>
          <a:spcPct val="0"/>
        </a:spcAft>
        <a:defRPr sz="3200">
          <a:solidFill>
            <a:schemeClr val="tx1"/>
          </a:solidFill>
          <a:latin typeface="Myriad Pro" charset="0"/>
          <a:ea typeface="ＭＳ Ｐゴシック" charset="0"/>
          <a:cs typeface="ＭＳ Ｐゴシック" charset="0"/>
        </a:defRPr>
      </a:lvl2pPr>
      <a:lvl3pPr algn="l" rtl="0" eaLnBrk="0" fontAlgn="base" hangingPunct="0">
        <a:spcBef>
          <a:spcPct val="0"/>
        </a:spcBef>
        <a:spcAft>
          <a:spcPct val="0"/>
        </a:spcAft>
        <a:defRPr sz="3200">
          <a:solidFill>
            <a:schemeClr val="tx1"/>
          </a:solidFill>
          <a:latin typeface="Myriad Pro" charset="0"/>
          <a:ea typeface="ＭＳ Ｐゴシック" charset="0"/>
          <a:cs typeface="ＭＳ Ｐゴシック" charset="0"/>
        </a:defRPr>
      </a:lvl3pPr>
      <a:lvl4pPr algn="l" rtl="0" eaLnBrk="0" fontAlgn="base" hangingPunct="0">
        <a:spcBef>
          <a:spcPct val="0"/>
        </a:spcBef>
        <a:spcAft>
          <a:spcPct val="0"/>
        </a:spcAft>
        <a:defRPr sz="3200">
          <a:solidFill>
            <a:schemeClr val="tx1"/>
          </a:solidFill>
          <a:latin typeface="Myriad Pro" charset="0"/>
          <a:ea typeface="ＭＳ Ｐゴシック" charset="0"/>
          <a:cs typeface="ＭＳ Ｐゴシック" charset="0"/>
        </a:defRPr>
      </a:lvl4pPr>
      <a:lvl5pPr algn="l" rtl="0" eaLnBrk="0" fontAlgn="base" hangingPunct="0">
        <a:spcBef>
          <a:spcPct val="0"/>
        </a:spcBef>
        <a:spcAft>
          <a:spcPct val="0"/>
        </a:spcAft>
        <a:defRPr sz="3200">
          <a:solidFill>
            <a:schemeClr val="tx1"/>
          </a:solidFill>
          <a:latin typeface="Myriad Pro" charset="0"/>
          <a:ea typeface="ＭＳ Ｐゴシック" charset="0"/>
          <a:cs typeface="ＭＳ Ｐゴシック" charset="0"/>
        </a:defRPr>
      </a:lvl5pPr>
      <a:lvl6pPr marL="457200" algn="l" rtl="0" fontAlgn="base">
        <a:spcBef>
          <a:spcPct val="0"/>
        </a:spcBef>
        <a:spcAft>
          <a:spcPct val="0"/>
        </a:spcAft>
        <a:defRPr sz="3200">
          <a:solidFill>
            <a:schemeClr val="tx1"/>
          </a:solidFill>
          <a:latin typeface="Myriad Pro" charset="0"/>
          <a:ea typeface="ＭＳ Ｐゴシック" charset="0"/>
        </a:defRPr>
      </a:lvl6pPr>
      <a:lvl7pPr marL="914400" algn="l" rtl="0" fontAlgn="base">
        <a:spcBef>
          <a:spcPct val="0"/>
        </a:spcBef>
        <a:spcAft>
          <a:spcPct val="0"/>
        </a:spcAft>
        <a:defRPr sz="3200">
          <a:solidFill>
            <a:schemeClr val="tx1"/>
          </a:solidFill>
          <a:latin typeface="Myriad Pro" charset="0"/>
          <a:ea typeface="ＭＳ Ｐゴシック" charset="0"/>
        </a:defRPr>
      </a:lvl7pPr>
      <a:lvl8pPr marL="1371600" algn="l" rtl="0" fontAlgn="base">
        <a:spcBef>
          <a:spcPct val="0"/>
        </a:spcBef>
        <a:spcAft>
          <a:spcPct val="0"/>
        </a:spcAft>
        <a:defRPr sz="3200">
          <a:solidFill>
            <a:schemeClr val="tx1"/>
          </a:solidFill>
          <a:latin typeface="Myriad Pro" charset="0"/>
          <a:ea typeface="ＭＳ Ｐゴシック" charset="0"/>
        </a:defRPr>
      </a:lvl8pPr>
      <a:lvl9pPr marL="1828800" algn="l" rtl="0" fontAlgn="base">
        <a:spcBef>
          <a:spcPct val="0"/>
        </a:spcBef>
        <a:spcAft>
          <a:spcPct val="0"/>
        </a:spcAft>
        <a:defRPr sz="3200">
          <a:solidFill>
            <a:schemeClr val="tx1"/>
          </a:solidFill>
          <a:latin typeface="Myriad Pro" charset="0"/>
          <a:ea typeface="ＭＳ Ｐゴシック" charset="0"/>
        </a:defRPr>
      </a:lvl9pPr>
    </p:titleStyle>
    <p:bodyStyle>
      <a:lvl1pPr marL="342900" indent="-342900" algn="l" rtl="0" eaLnBrk="0" fontAlgn="base" hangingPunct="0">
        <a:spcBef>
          <a:spcPct val="20000"/>
        </a:spcBef>
        <a:spcAft>
          <a:spcPct val="0"/>
        </a:spcAft>
        <a:buChar char="•"/>
        <a:defRPr sz="26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2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628800"/>
            <a:ext cx="7772400" cy="1224136"/>
          </a:xfrm>
        </p:spPr>
        <p:txBody>
          <a:bodyPr/>
          <a:lstStyle/>
          <a:p>
            <a:pPr eaLnBrk="1" hangingPunct="1">
              <a:defRPr/>
            </a:pPr>
            <a:r>
              <a:rPr lang="de-DE" sz="3600" b="1" dirty="0">
                <a:cs typeface="+mj-cs"/>
              </a:rPr>
              <a:t>Intelligent </a:t>
            </a:r>
            <a:r>
              <a:rPr lang="de-DE" sz="3600" b="1" dirty="0" err="1">
                <a:cs typeface="+mj-cs"/>
              </a:rPr>
              <a:t>Agents</a:t>
            </a:r>
            <a:br>
              <a:rPr lang="de-DE" sz="3600" b="1" dirty="0">
                <a:cs typeface="+mj-cs"/>
              </a:rPr>
            </a:br>
            <a:r>
              <a:rPr lang="de-DE" sz="2800" b="1" dirty="0">
                <a:cs typeface="+mj-cs"/>
              </a:rPr>
              <a:t>Language-Vision-Models: DALL-E</a:t>
            </a:r>
            <a:endParaRPr lang="de-DE" sz="3600" b="1" dirty="0">
              <a:cs typeface="+mj-cs"/>
            </a:endParaRPr>
          </a:p>
        </p:txBody>
      </p:sp>
      <p:sp>
        <p:nvSpPr>
          <p:cNvPr id="3" name="Untertitel 2"/>
          <p:cNvSpPr>
            <a:spLocks noGrp="1"/>
          </p:cNvSpPr>
          <p:nvPr>
            <p:ph type="subTitle" idx="1"/>
          </p:nvPr>
        </p:nvSpPr>
        <p:spPr>
          <a:xfrm>
            <a:off x="1371600" y="3212976"/>
            <a:ext cx="6400800" cy="2808412"/>
          </a:xfrm>
        </p:spPr>
        <p:txBody>
          <a:bodyPr/>
          <a:lstStyle/>
          <a:p>
            <a:pPr eaLnBrk="1" hangingPunct="1">
              <a:defRPr/>
            </a:pPr>
            <a:r>
              <a:rPr lang="de-DE" dirty="0">
                <a:cs typeface="+mn-cs"/>
              </a:rPr>
              <a:t>Prof. Dr. Ralf Möller</a:t>
            </a:r>
          </a:p>
          <a:p>
            <a:pPr eaLnBrk="1" hangingPunct="1">
              <a:defRPr/>
            </a:pPr>
            <a:r>
              <a:rPr lang="de-DE" dirty="0">
                <a:cs typeface="+mn-cs"/>
              </a:rPr>
              <a:t>Universität zu Lübeck</a:t>
            </a:r>
          </a:p>
          <a:p>
            <a:pPr eaLnBrk="1" hangingPunct="1">
              <a:defRPr/>
            </a:pPr>
            <a:r>
              <a:rPr lang="de-DE" dirty="0">
                <a:cs typeface="+mn-cs"/>
              </a:rPr>
              <a:t>Institut für Informationssysteme</a:t>
            </a:r>
          </a:p>
          <a:p>
            <a:pPr eaLnBrk="1" hangingPunct="1">
              <a:defRPr/>
            </a:pPr>
            <a:endParaRPr lang="de-DE" dirty="0">
              <a:cs typeface="+mn-cs"/>
            </a:endParaRPr>
          </a:p>
          <a:p>
            <a:pPr eaLnBrk="1" hangingPunct="1">
              <a:defRPr/>
            </a:pPr>
            <a:endParaRPr lang="de-DE" dirty="0">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4650" y="243070"/>
            <a:ext cx="6840760" cy="507831"/>
          </a:xfrm>
          <a:prstGeom prst="rect">
            <a:avLst/>
          </a:prstGeom>
        </p:spPr>
        <p:txBody>
          <a:bodyPr vert="horz" wrap="square" lIns="0" tIns="15240" rIns="0" bIns="0" numCol="1" rtlCol="0" anchor="t" anchorCtr="0" compatLnSpc="1">
            <a:prstTxWarp prst="textNoShape">
              <a:avLst/>
            </a:prstTxWarp>
            <a:spAutoFit/>
          </a:bodyPr>
          <a:lstStyle/>
          <a:p>
            <a:pPr marL="12700">
              <a:spcBef>
                <a:spcPts val="120"/>
              </a:spcBef>
            </a:pPr>
            <a:r>
              <a:rPr sz="3200" spc="5" dirty="0">
                <a:solidFill>
                  <a:schemeClr val="tx1"/>
                </a:solidFill>
                <a:latin typeface="+mj-lt"/>
              </a:rPr>
              <a:t>Related </a:t>
            </a:r>
            <a:r>
              <a:rPr sz="3200" spc="-5" dirty="0">
                <a:solidFill>
                  <a:schemeClr val="tx1"/>
                </a:solidFill>
                <a:latin typeface="+mj-lt"/>
              </a:rPr>
              <a:t>Work </a:t>
            </a:r>
            <a:r>
              <a:rPr sz="3200" spc="5" dirty="0">
                <a:solidFill>
                  <a:schemeClr val="tx1"/>
                </a:solidFill>
                <a:latin typeface="+mj-lt"/>
              </a:rPr>
              <a:t>- Autoencoder</a:t>
            </a:r>
            <a:r>
              <a:rPr sz="3200" spc="-225" dirty="0">
                <a:solidFill>
                  <a:schemeClr val="tx1"/>
                </a:solidFill>
                <a:latin typeface="+mj-lt"/>
              </a:rPr>
              <a:t> </a:t>
            </a:r>
            <a:r>
              <a:rPr sz="3200" spc="5" dirty="0">
                <a:solidFill>
                  <a:schemeClr val="tx1"/>
                </a:solidFill>
                <a:latin typeface="+mj-lt"/>
              </a:rPr>
              <a:t>problem</a:t>
            </a:r>
          </a:p>
        </p:txBody>
      </p:sp>
      <p:sp>
        <p:nvSpPr>
          <p:cNvPr id="3" name="object 3"/>
          <p:cNvSpPr/>
          <p:nvPr/>
        </p:nvSpPr>
        <p:spPr>
          <a:xfrm>
            <a:off x="755576" y="1196752"/>
            <a:ext cx="5400600" cy="5112568"/>
          </a:xfrm>
          <a:prstGeom prst="rect">
            <a:avLst/>
          </a:prstGeom>
          <a:blipFill>
            <a:blip r:embed="rId2" cstate="print"/>
            <a:stretch>
              <a:fillRect/>
            </a:stretch>
          </a:blipFill>
        </p:spPr>
        <p:txBody>
          <a:bodyPr wrap="square" lIns="0" tIns="0" rIns="0" bIns="0" rtlCol="0"/>
          <a:lstStyle/>
          <a:p>
            <a:endParaRPr/>
          </a:p>
        </p:txBody>
      </p:sp>
      <p:sp>
        <p:nvSpPr>
          <p:cNvPr id="4" name="Cloud Callout 3">
            <a:extLst>
              <a:ext uri="{FF2B5EF4-FFF2-40B4-BE49-F238E27FC236}">
                <a16:creationId xmlns:a16="http://schemas.microsoft.com/office/drawing/2014/main" id="{E8C68AC8-CFFB-B22B-8F14-388F71452612}"/>
              </a:ext>
            </a:extLst>
          </p:cNvPr>
          <p:cNvSpPr/>
          <p:nvPr/>
        </p:nvSpPr>
        <p:spPr>
          <a:xfrm>
            <a:off x="6156176" y="803302"/>
            <a:ext cx="3096344" cy="2246051"/>
          </a:xfrm>
          <a:prstGeom prst="cloudCallout">
            <a:avLst>
              <a:gd name="adj1" fmla="val -59798"/>
              <a:gd name="adj2" fmla="val 4271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DE" dirty="0">
                <a:solidFill>
                  <a:schemeClr val="tx1"/>
                </a:solidFill>
              </a:rPr>
              <a:t>Continuous latent space, but…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81C3-E30C-90A0-B310-96687A5CBF2A}"/>
              </a:ext>
            </a:extLst>
          </p:cNvPr>
          <p:cNvSpPr>
            <a:spLocks noGrp="1"/>
          </p:cNvSpPr>
          <p:nvPr>
            <p:ph type="title"/>
          </p:nvPr>
        </p:nvSpPr>
        <p:spPr/>
        <p:txBody>
          <a:bodyPr/>
          <a:lstStyle/>
          <a:p>
            <a:r>
              <a:rPr lang="en-GB" sz="3200" spc="5" dirty="0">
                <a:solidFill>
                  <a:schemeClr val="tx1"/>
                </a:solidFill>
                <a:latin typeface="+mj-lt"/>
              </a:rPr>
              <a:t>Related </a:t>
            </a:r>
            <a:r>
              <a:rPr lang="en-GB" sz="3200" spc="-5" dirty="0">
                <a:solidFill>
                  <a:schemeClr val="tx1"/>
                </a:solidFill>
                <a:latin typeface="+mj-lt"/>
              </a:rPr>
              <a:t>Work </a:t>
            </a:r>
            <a:r>
              <a:rPr lang="en-GB" sz="3200" spc="5" dirty="0">
                <a:solidFill>
                  <a:schemeClr val="tx1"/>
                </a:solidFill>
                <a:latin typeface="+mj-lt"/>
              </a:rPr>
              <a:t>-</a:t>
            </a:r>
            <a:r>
              <a:rPr lang="en-GB" sz="3200" spc="-220" dirty="0">
                <a:solidFill>
                  <a:schemeClr val="tx1"/>
                </a:solidFill>
                <a:latin typeface="+mj-lt"/>
              </a:rPr>
              <a:t> </a:t>
            </a:r>
            <a:r>
              <a:rPr lang="en-GB" sz="3200" spc="-15" dirty="0">
                <a:solidFill>
                  <a:schemeClr val="tx1"/>
                </a:solidFill>
                <a:latin typeface="+mj-lt"/>
              </a:rPr>
              <a:t>Variational </a:t>
            </a:r>
            <a:r>
              <a:rPr lang="en-GB" sz="3200" spc="5" dirty="0">
                <a:solidFill>
                  <a:schemeClr val="tx1"/>
                </a:solidFill>
                <a:latin typeface="+mj-lt"/>
              </a:rPr>
              <a:t>Autoencoder</a:t>
            </a:r>
            <a:endParaRPr lang="en-DE" sz="3200" dirty="0"/>
          </a:p>
        </p:txBody>
      </p:sp>
      <p:sp>
        <p:nvSpPr>
          <p:cNvPr id="3" name="Slide Number Placeholder 2">
            <a:extLst>
              <a:ext uri="{FF2B5EF4-FFF2-40B4-BE49-F238E27FC236}">
                <a16:creationId xmlns:a16="http://schemas.microsoft.com/office/drawing/2014/main" id="{EC4D14FE-18CC-4130-6F98-7316A84FFD56}"/>
              </a:ext>
            </a:extLst>
          </p:cNvPr>
          <p:cNvSpPr>
            <a:spLocks noGrp="1"/>
          </p:cNvSpPr>
          <p:nvPr>
            <p:ph type="sldNum" sz="quarter" idx="7"/>
          </p:nvPr>
        </p:nvSpPr>
        <p:spPr/>
        <p:txBody>
          <a:bodyPr/>
          <a:lstStyle/>
          <a:p>
            <a:fld id="{B6F15528-21DE-4FAA-801E-634DDDAF4B2B}" type="slidenum">
              <a:rPr lang="en-DE" smtClean="0"/>
              <a:t>11</a:t>
            </a:fld>
            <a:endParaRPr lang="en-DE"/>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EB8F12D-D10E-2FDC-CAB2-B12359139482}"/>
                  </a:ext>
                </a:extLst>
              </p:cNvPr>
              <p:cNvSpPr txBox="1"/>
              <p:nvPr/>
            </p:nvSpPr>
            <p:spPr>
              <a:xfrm>
                <a:off x="468313" y="1186016"/>
                <a:ext cx="8496300" cy="4524315"/>
              </a:xfrm>
              <a:prstGeom prst="rect">
                <a:avLst/>
              </a:prstGeom>
              <a:noFill/>
            </p:spPr>
            <p:txBody>
              <a:bodyPr wrap="square">
                <a:spAutoFit/>
              </a:bodyPr>
              <a:lstStyle/>
              <a:p>
                <a:pPr marL="342900" indent="-342900">
                  <a:buFont typeface="Arial" panose="020B0604020202020204" pitchFamily="34" charset="0"/>
                  <a:buChar char="•"/>
                </a:pPr>
                <a:r>
                  <a:rPr lang="en-GB" sz="2400" dirty="0">
                    <a:solidFill>
                      <a:srgbClr val="212121"/>
                    </a:solidFill>
                    <a:effectLst/>
                    <a:latin typeface="+mn-lt"/>
                  </a:rPr>
                  <a:t>Consider our latent space </a:t>
                </a:r>
                <a:r>
                  <a:rPr lang="en-GB" sz="2400" i="1" dirty="0">
                    <a:solidFill>
                      <a:srgbClr val="212121"/>
                    </a:solidFill>
                    <a:effectLst/>
                    <a:latin typeface="+mn-lt"/>
                  </a:rPr>
                  <a:t>z </a:t>
                </a:r>
                <a:r>
                  <a:rPr lang="en-GB" sz="2400" dirty="0">
                    <a:solidFill>
                      <a:srgbClr val="212121"/>
                    </a:solidFill>
                    <a:effectLst/>
                    <a:latin typeface="+mn-lt"/>
                  </a:rPr>
                  <a:t>as a random variable</a:t>
                </a:r>
              </a:p>
              <a:p>
                <a:pPr marL="342900" indent="-342900">
                  <a:buFont typeface="Arial" panose="020B0604020202020204" pitchFamily="34" charset="0"/>
                  <a:buChar char="•"/>
                </a:pPr>
                <a:r>
                  <a:rPr lang="en-GB" sz="2400" dirty="0">
                    <a:solidFill>
                      <a:srgbClr val="212121"/>
                    </a:solidFill>
                    <a:effectLst/>
                    <a:latin typeface="+mn-lt"/>
                  </a:rPr>
                  <a:t>First let’s enforce a </a:t>
                </a:r>
                <a:r>
                  <a:rPr lang="en-GB" sz="2400" b="1" dirty="0">
                    <a:solidFill>
                      <a:srgbClr val="212121"/>
                    </a:solidFill>
                    <a:effectLst/>
                    <a:latin typeface="+mn-lt"/>
                  </a:rPr>
                  <a:t>prior </a:t>
                </a:r>
                <a14:m>
                  <m:oMath xmlns:m="http://schemas.openxmlformats.org/officeDocument/2006/math">
                    <m:r>
                      <a:rPr lang="en-GB" sz="2400" i="1" dirty="0" smtClean="0">
                        <a:solidFill>
                          <a:srgbClr val="212121"/>
                        </a:solidFill>
                        <a:effectLst/>
                        <a:latin typeface="Cambria Math" panose="02040503050406030204" pitchFamily="18" charset="0"/>
                      </a:rPr>
                      <m:t>𝑝</m:t>
                    </m:r>
                    <m:r>
                      <a:rPr lang="en-GB" sz="2400" i="1" dirty="0" smtClean="0">
                        <a:solidFill>
                          <a:srgbClr val="212121"/>
                        </a:solidFill>
                        <a:effectLst/>
                        <a:latin typeface="Cambria Math" panose="02040503050406030204" pitchFamily="18" charset="0"/>
                      </a:rPr>
                      <m:t>(</m:t>
                    </m:r>
                    <m:r>
                      <a:rPr lang="en-GB" sz="2400" i="1" dirty="0" smtClean="0">
                        <a:solidFill>
                          <a:srgbClr val="212121"/>
                        </a:solidFill>
                        <a:effectLst/>
                        <a:latin typeface="Cambria Math" panose="02040503050406030204" pitchFamily="18" charset="0"/>
                      </a:rPr>
                      <m:t>𝑧</m:t>
                    </m:r>
                    <m:r>
                      <a:rPr lang="en-GB" sz="2400" i="1" dirty="0" smtClean="0">
                        <a:solidFill>
                          <a:srgbClr val="212121"/>
                        </a:solidFill>
                        <a:effectLst/>
                        <a:latin typeface="Cambria Math" panose="02040503050406030204" pitchFamily="18" charset="0"/>
                      </a:rPr>
                      <m:t>)</m:t>
                    </m:r>
                  </m:oMath>
                </a14:m>
                <a:r>
                  <a:rPr lang="en-GB" sz="2400" dirty="0">
                    <a:solidFill>
                      <a:srgbClr val="212121"/>
                    </a:solidFill>
                    <a:effectLst/>
                    <a:latin typeface="+mn-lt"/>
                  </a:rPr>
                  <a:t> on our </a:t>
                </a:r>
                <a:r>
                  <a:rPr lang="en-GB" sz="2400" dirty="0" err="1">
                    <a:solidFill>
                      <a:srgbClr val="212121"/>
                    </a:solidFill>
                    <a:effectLst/>
                    <a:latin typeface="+mn-lt"/>
                  </a:rPr>
                  <a:t>latents</a:t>
                </a:r>
                <a:r>
                  <a:rPr lang="en-GB" sz="2400" dirty="0">
                    <a:solidFill>
                      <a:srgbClr val="212121"/>
                    </a:solidFill>
                    <a:effectLst/>
                    <a:latin typeface="+mn-lt"/>
                  </a:rPr>
                  <a:t>, in most VAEs this is typically just a standard gaussian distribution </a:t>
                </a:r>
                <a14:m>
                  <m:oMath xmlns:m="http://schemas.openxmlformats.org/officeDocument/2006/math">
                    <m:r>
                      <a:rPr lang="en-GB" sz="2400" i="1" dirty="0" smtClean="0">
                        <a:solidFill>
                          <a:srgbClr val="212121"/>
                        </a:solidFill>
                        <a:effectLst/>
                        <a:latin typeface="Cambria Math" panose="02040503050406030204" pitchFamily="18" charset="0"/>
                        <a:ea typeface="Cambria Math" panose="02040503050406030204" pitchFamily="18" charset="0"/>
                      </a:rPr>
                      <m:t>𝒩</m:t>
                    </m:r>
                    <m:r>
                      <a:rPr lang="en-GB" sz="2400" i="1" dirty="0" smtClean="0">
                        <a:solidFill>
                          <a:srgbClr val="212121"/>
                        </a:solidFill>
                        <a:effectLst/>
                        <a:latin typeface="Cambria Math" panose="02040503050406030204" pitchFamily="18" charset="0"/>
                      </a:rPr>
                      <m:t>(</m:t>
                    </m:r>
                    <m:r>
                      <a:rPr lang="en-GB" sz="2400" i="1" dirty="0">
                        <a:solidFill>
                          <a:srgbClr val="212121"/>
                        </a:solidFill>
                        <a:effectLst/>
                        <a:latin typeface="Cambria Math" panose="02040503050406030204" pitchFamily="18" charset="0"/>
                      </a:rPr>
                      <m:t>0, 1)</m:t>
                    </m:r>
                  </m:oMath>
                </a14:m>
                <a:endParaRPr lang="en-GB" sz="2400" dirty="0">
                  <a:solidFill>
                    <a:srgbClr val="212121"/>
                  </a:solidFill>
                  <a:effectLst/>
                  <a:latin typeface="+mn-lt"/>
                </a:endParaRPr>
              </a:p>
              <a:p>
                <a:pPr marL="342900" indent="-342900">
                  <a:buFont typeface="Arial" panose="020B0604020202020204" pitchFamily="34" charset="0"/>
                  <a:buChar char="•"/>
                </a:pPr>
                <a:r>
                  <a:rPr lang="en-GB" sz="2400" dirty="0">
                    <a:solidFill>
                      <a:srgbClr val="212121"/>
                    </a:solidFill>
                    <a:effectLst/>
                    <a:latin typeface="+mn-lt"/>
                  </a:rPr>
                  <a:t>Given a raw datapoint </a:t>
                </a:r>
                <a:r>
                  <a:rPr lang="en-GB" sz="2400" i="1" dirty="0">
                    <a:solidFill>
                      <a:srgbClr val="212121"/>
                    </a:solidFill>
                    <a:effectLst/>
                    <a:latin typeface="+mn-lt"/>
                  </a:rPr>
                  <a:t>x</a:t>
                </a:r>
                <a:r>
                  <a:rPr lang="en-GB" sz="2400" dirty="0">
                    <a:solidFill>
                      <a:srgbClr val="212121"/>
                    </a:solidFill>
                    <a:effectLst/>
                    <a:latin typeface="+mn-lt"/>
                  </a:rPr>
                  <a:t>, we also define a </a:t>
                </a:r>
                <a:r>
                  <a:rPr lang="en-GB" sz="2400" b="1" dirty="0">
                    <a:solidFill>
                      <a:srgbClr val="212121"/>
                    </a:solidFill>
                    <a:effectLst/>
                    <a:latin typeface="+mn-lt"/>
                  </a:rPr>
                  <a:t>posterior </a:t>
                </a:r>
                <a:r>
                  <a:rPr lang="en-GB" sz="2400" dirty="0">
                    <a:solidFill>
                      <a:srgbClr val="212121"/>
                    </a:solidFill>
                    <a:effectLst/>
                    <a:latin typeface="+mn-lt"/>
                  </a:rPr>
                  <a:t>for the latent space as </a:t>
                </a:r>
                <a14:m>
                  <m:oMath xmlns:m="http://schemas.openxmlformats.org/officeDocument/2006/math">
                    <m:r>
                      <a:rPr lang="en-GB" sz="2400" i="1" dirty="0" smtClean="0">
                        <a:solidFill>
                          <a:srgbClr val="212121"/>
                        </a:solidFill>
                        <a:effectLst/>
                        <a:latin typeface="Cambria Math" panose="02040503050406030204" pitchFamily="18" charset="0"/>
                      </a:rPr>
                      <m:t>𝑝</m:t>
                    </m:r>
                    <m:r>
                      <a:rPr lang="en-GB" sz="2400" i="1" dirty="0" smtClean="0">
                        <a:solidFill>
                          <a:srgbClr val="212121"/>
                        </a:solidFill>
                        <a:effectLst/>
                        <a:latin typeface="Cambria Math" panose="02040503050406030204" pitchFamily="18" charset="0"/>
                      </a:rPr>
                      <m:t>(</m:t>
                    </m:r>
                    <m:r>
                      <a:rPr lang="en-GB" sz="2400" i="1" dirty="0" err="1">
                        <a:solidFill>
                          <a:srgbClr val="212121"/>
                        </a:solidFill>
                        <a:effectLst/>
                        <a:latin typeface="Cambria Math" panose="02040503050406030204" pitchFamily="18" charset="0"/>
                      </a:rPr>
                      <m:t>𝑧</m:t>
                    </m:r>
                    <m:r>
                      <a:rPr lang="en-GB" sz="2400" i="1" dirty="0" err="1">
                        <a:solidFill>
                          <a:srgbClr val="212121"/>
                        </a:solidFill>
                        <a:effectLst/>
                        <a:latin typeface="Cambria Math" panose="02040503050406030204" pitchFamily="18" charset="0"/>
                        <a:cs typeface="AppleSymbols" panose="02000000000000000000" pitchFamily="2" charset="-79"/>
                      </a:rPr>
                      <m:t>∣</m:t>
                    </m:r>
                    <m:r>
                      <a:rPr lang="en-GB" sz="2400" i="1" dirty="0" err="1">
                        <a:solidFill>
                          <a:srgbClr val="212121"/>
                        </a:solidFill>
                        <a:effectLst/>
                        <a:latin typeface="Cambria Math" panose="02040503050406030204" pitchFamily="18" charset="0"/>
                      </a:rPr>
                      <m:t>𝑥</m:t>
                    </m:r>
                    <m:r>
                      <a:rPr lang="en-GB" sz="2400" i="1" dirty="0" smtClean="0">
                        <a:solidFill>
                          <a:srgbClr val="212121"/>
                        </a:solidFill>
                        <a:effectLst/>
                        <a:latin typeface="Cambria Math" panose="02040503050406030204" pitchFamily="18" charset="0"/>
                      </a:rPr>
                      <m:t>)</m:t>
                    </m:r>
                  </m:oMath>
                </a14:m>
                <a:endParaRPr lang="en-GB" sz="2400" dirty="0">
                  <a:solidFill>
                    <a:srgbClr val="212121"/>
                  </a:solidFill>
                  <a:effectLst/>
                  <a:latin typeface="+mn-lt"/>
                </a:endParaRPr>
              </a:p>
              <a:p>
                <a:pPr marL="342900" indent="-342900">
                  <a:buFont typeface="Arial" panose="020B0604020202020204" pitchFamily="34" charset="0"/>
                  <a:buChar char="•"/>
                </a:pPr>
                <a:r>
                  <a:rPr lang="en-GB" sz="2400" dirty="0">
                    <a:solidFill>
                      <a:srgbClr val="212121"/>
                    </a:solidFill>
                    <a:latin typeface="+mn-lt"/>
                  </a:rPr>
                  <a:t>The </a:t>
                </a:r>
                <a:r>
                  <a:rPr lang="en-GB" sz="2400" dirty="0">
                    <a:solidFill>
                      <a:srgbClr val="212121"/>
                    </a:solidFill>
                    <a:effectLst/>
                    <a:latin typeface="+mn-lt"/>
                  </a:rPr>
                  <a:t>goal is to compute this posterior for the data, which we </a:t>
                </a:r>
                <a:r>
                  <a:rPr lang="en-GB" sz="2400" dirty="0" err="1">
                    <a:solidFill>
                      <a:srgbClr val="212121"/>
                    </a:solidFill>
                    <a:effectLst/>
                    <a:latin typeface="+mn-lt"/>
                  </a:rPr>
                  <a:t>culd</a:t>
                </a:r>
                <a:r>
                  <a:rPr lang="en-GB" sz="2400" dirty="0">
                    <a:solidFill>
                      <a:srgbClr val="212121"/>
                    </a:solidFill>
                    <a:effectLst/>
                    <a:latin typeface="+mn-lt"/>
                  </a:rPr>
                  <a:t> express using Bayes’ rule as</a:t>
                </a:r>
              </a:p>
              <a:p>
                <a:pPr marL="342900" indent="-342900">
                  <a:buFont typeface="Arial" panose="020B0604020202020204" pitchFamily="34" charset="0"/>
                  <a:buChar char="•"/>
                </a:pPr>
                <a:endParaRPr lang="en-GB" sz="2400" dirty="0">
                  <a:solidFill>
                    <a:srgbClr val="212121"/>
                  </a:solidFill>
                  <a:latin typeface="+mn-lt"/>
                </a:endParaRPr>
              </a:p>
              <a:p>
                <a:pPr marL="342900" indent="-342900">
                  <a:buFont typeface="Arial" panose="020B0604020202020204" pitchFamily="34" charset="0"/>
                  <a:buChar char="•"/>
                </a:pPr>
                <a:endParaRPr lang="en-GB" sz="2400" dirty="0">
                  <a:solidFill>
                    <a:srgbClr val="212121"/>
                  </a:solidFill>
                  <a:effectLst/>
                  <a:latin typeface="+mn-lt"/>
                </a:endParaRPr>
              </a:p>
              <a:p>
                <a:pPr marL="342900" indent="-342900">
                  <a:buFont typeface="Arial" panose="020B0604020202020204" pitchFamily="34" charset="0"/>
                  <a:buChar char="•"/>
                </a:pPr>
                <a:endParaRPr lang="en-GB" sz="2400" dirty="0">
                  <a:solidFill>
                    <a:srgbClr val="212121"/>
                  </a:solidFill>
                  <a:latin typeface="+mn-lt"/>
                </a:endParaRPr>
              </a:p>
              <a:p>
                <a:pPr marL="342900" indent="-342900">
                  <a:buFont typeface="Arial" panose="020B0604020202020204" pitchFamily="34" charset="0"/>
                  <a:buChar char="•"/>
                </a:pPr>
                <a:r>
                  <a:rPr lang="en-GB" sz="2400" dirty="0">
                    <a:solidFill>
                      <a:srgbClr val="212121"/>
                    </a:solidFill>
                    <a:effectLst/>
                    <a:latin typeface="+mn-lt"/>
                  </a:rPr>
                  <a:t>But… </a:t>
                </a:r>
                <a14:m>
                  <m:oMath xmlns:m="http://schemas.openxmlformats.org/officeDocument/2006/math">
                    <m:r>
                      <a:rPr lang="en-GB" sz="2400" i="1" dirty="0" smtClean="0">
                        <a:solidFill>
                          <a:srgbClr val="212121"/>
                        </a:solidFill>
                        <a:effectLst/>
                        <a:latin typeface="Cambria Math" panose="02040503050406030204" pitchFamily="18" charset="0"/>
                      </a:rPr>
                      <m:t>𝑝</m:t>
                    </m:r>
                    <m:r>
                      <a:rPr lang="en-GB" sz="2400" i="1" dirty="0" smtClean="0">
                        <a:solidFill>
                          <a:srgbClr val="212121"/>
                        </a:solidFill>
                        <a:effectLst/>
                        <a:latin typeface="Cambria Math" panose="02040503050406030204" pitchFamily="18" charset="0"/>
                      </a:rPr>
                      <m:t>(</m:t>
                    </m:r>
                    <m:r>
                      <a:rPr lang="en-GB" sz="2400" i="1" dirty="0" smtClean="0">
                        <a:solidFill>
                          <a:srgbClr val="212121"/>
                        </a:solidFill>
                        <a:effectLst/>
                        <a:latin typeface="Cambria Math" panose="02040503050406030204" pitchFamily="18" charset="0"/>
                      </a:rPr>
                      <m:t>𝑥</m:t>
                    </m:r>
                    <m:r>
                      <a:rPr lang="en-GB" sz="2400" i="1" dirty="0" smtClean="0">
                        <a:solidFill>
                          <a:srgbClr val="212121"/>
                        </a:solidFill>
                        <a:effectLst/>
                        <a:latin typeface="Cambria Math" panose="02040503050406030204" pitchFamily="18" charset="0"/>
                      </a:rPr>
                      <m:t>)</m:t>
                    </m:r>
                  </m:oMath>
                </a14:m>
                <a:r>
                  <a:rPr lang="en-GB" sz="2400" dirty="0">
                    <a:solidFill>
                      <a:srgbClr val="212121"/>
                    </a:solidFill>
                    <a:effectLst/>
                    <a:latin typeface="+mn-lt"/>
                  </a:rPr>
                  <a:t> is intractable, so this does not work directly</a:t>
                </a:r>
              </a:p>
              <a:p>
                <a:pPr marL="342900" indent="-342900">
                  <a:buFont typeface="Arial" panose="020B0604020202020204" pitchFamily="34" charset="0"/>
                  <a:buChar char="•"/>
                </a:pPr>
                <a:r>
                  <a:rPr lang="en-GB" sz="2400" dirty="0">
                    <a:solidFill>
                      <a:srgbClr val="212121"/>
                    </a:solidFill>
                    <a:effectLst/>
                    <a:latin typeface="+mn-lt"/>
                  </a:rPr>
                  <a:t>Need approximation</a:t>
                </a:r>
              </a:p>
            </p:txBody>
          </p:sp>
        </mc:Choice>
        <mc:Fallback xmlns="">
          <p:sp>
            <p:nvSpPr>
              <p:cNvPr id="8" name="TextBox 7">
                <a:extLst>
                  <a:ext uri="{FF2B5EF4-FFF2-40B4-BE49-F238E27FC236}">
                    <a16:creationId xmlns:a16="http://schemas.microsoft.com/office/drawing/2014/main" id="{EEB8F12D-D10E-2FDC-CAB2-B12359139482}"/>
                  </a:ext>
                </a:extLst>
              </p:cNvPr>
              <p:cNvSpPr txBox="1">
                <a:spLocks noRot="1" noChangeAspect="1" noMove="1" noResize="1" noEditPoints="1" noAdjustHandles="1" noChangeArrowheads="1" noChangeShapeType="1" noTextEdit="1"/>
              </p:cNvSpPr>
              <p:nvPr/>
            </p:nvSpPr>
            <p:spPr>
              <a:xfrm>
                <a:off x="468313" y="1186016"/>
                <a:ext cx="8496300" cy="4524315"/>
              </a:xfrm>
              <a:prstGeom prst="rect">
                <a:avLst/>
              </a:prstGeom>
              <a:blipFill>
                <a:blip r:embed="rId2"/>
                <a:stretch>
                  <a:fillRect l="-894" t="-1120" r="-596" b="-2241"/>
                </a:stretch>
              </a:blipFill>
            </p:spPr>
            <p:txBody>
              <a:bodyPr/>
              <a:lstStyle/>
              <a:p>
                <a:r>
                  <a:rPr lang="en-DE">
                    <a:noFill/>
                  </a:rPr>
                  <a:t> </a:t>
                </a:r>
              </a:p>
            </p:txBody>
          </p:sp>
        </mc:Fallback>
      </mc:AlternateContent>
      <p:pic>
        <p:nvPicPr>
          <p:cNvPr id="11" name="Picture 10">
            <a:extLst>
              <a:ext uri="{FF2B5EF4-FFF2-40B4-BE49-F238E27FC236}">
                <a16:creationId xmlns:a16="http://schemas.microsoft.com/office/drawing/2014/main" id="{0C5E490E-CFEE-B32B-DBCA-1CC8F2BADC2C}"/>
              </a:ext>
            </a:extLst>
          </p:cNvPr>
          <p:cNvPicPr>
            <a:picLocks noChangeAspect="1"/>
          </p:cNvPicPr>
          <p:nvPr/>
        </p:nvPicPr>
        <p:blipFill>
          <a:blip r:embed="rId3"/>
          <a:stretch>
            <a:fillRect/>
          </a:stretch>
        </p:blipFill>
        <p:spPr>
          <a:xfrm>
            <a:off x="2364557" y="4077072"/>
            <a:ext cx="2364110" cy="672311"/>
          </a:xfrm>
          <a:prstGeom prst="rect">
            <a:avLst/>
          </a:prstGeom>
        </p:spPr>
      </p:pic>
      <p:sp>
        <p:nvSpPr>
          <p:cNvPr id="4" name="TextBox 3">
            <a:extLst>
              <a:ext uri="{FF2B5EF4-FFF2-40B4-BE49-F238E27FC236}">
                <a16:creationId xmlns:a16="http://schemas.microsoft.com/office/drawing/2014/main" id="{1073DD8D-8E12-3F76-32FB-FB82CFFFDCA3}"/>
              </a:ext>
            </a:extLst>
          </p:cNvPr>
          <p:cNvSpPr txBox="1"/>
          <p:nvPr/>
        </p:nvSpPr>
        <p:spPr>
          <a:xfrm>
            <a:off x="1907704" y="6611348"/>
            <a:ext cx="6084168" cy="307777"/>
          </a:xfrm>
          <a:prstGeom prst="rect">
            <a:avLst/>
          </a:prstGeom>
          <a:noFill/>
        </p:spPr>
        <p:txBody>
          <a:bodyPr wrap="square">
            <a:spAutoFit/>
          </a:bodyPr>
          <a:lstStyle/>
          <a:p>
            <a:r>
              <a:rPr lang="en-GB" sz="1400" b="1" dirty="0">
                <a:solidFill>
                  <a:schemeClr val="bg1"/>
                </a:solidFill>
                <a:effectLst/>
                <a:latin typeface="HelveticaNeue" panose="02000503000000020004" pitchFamily="2" charset="0"/>
              </a:rPr>
              <a:t>Understanding VQ-VAE (DALL-E Explained Pt. 1)). Charlie Snell </a:t>
            </a:r>
            <a:endParaRPr lang="en-GB" sz="1400" dirty="0">
              <a:solidFill>
                <a:schemeClr val="bg1"/>
              </a:solidFill>
              <a:effectLst/>
            </a:endParaRPr>
          </a:p>
        </p:txBody>
      </p:sp>
    </p:spTree>
    <p:extLst>
      <p:ext uri="{BB962C8B-B14F-4D97-AF65-F5344CB8AC3E}">
        <p14:creationId xmlns:p14="http://schemas.microsoft.com/office/powerpoint/2010/main" val="1196524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4814B-DC2F-E16B-4AE8-D2990AE14D2C}"/>
              </a:ext>
            </a:extLst>
          </p:cNvPr>
          <p:cNvSpPr>
            <a:spLocks noGrp="1"/>
          </p:cNvSpPr>
          <p:nvPr>
            <p:ph type="title"/>
          </p:nvPr>
        </p:nvSpPr>
        <p:spPr/>
        <p:txBody>
          <a:bodyPr/>
          <a:lstStyle/>
          <a:p>
            <a:r>
              <a:rPr lang="en-GB" sz="3200" spc="5" dirty="0">
                <a:solidFill>
                  <a:schemeClr val="tx1"/>
                </a:solidFill>
                <a:latin typeface="+mj-lt"/>
              </a:rPr>
              <a:t>Related </a:t>
            </a:r>
            <a:r>
              <a:rPr lang="en-GB" sz="3200" spc="-5" dirty="0">
                <a:solidFill>
                  <a:schemeClr val="tx1"/>
                </a:solidFill>
                <a:latin typeface="+mj-lt"/>
              </a:rPr>
              <a:t>Work </a:t>
            </a:r>
            <a:r>
              <a:rPr lang="en-GB" sz="3200" spc="5" dirty="0">
                <a:solidFill>
                  <a:schemeClr val="tx1"/>
                </a:solidFill>
                <a:latin typeface="+mj-lt"/>
              </a:rPr>
              <a:t>-</a:t>
            </a:r>
            <a:r>
              <a:rPr lang="en-GB" sz="3200" spc="-220" dirty="0">
                <a:solidFill>
                  <a:schemeClr val="tx1"/>
                </a:solidFill>
                <a:latin typeface="+mj-lt"/>
              </a:rPr>
              <a:t> </a:t>
            </a:r>
            <a:r>
              <a:rPr lang="en-GB" sz="3200" spc="-15" dirty="0">
                <a:solidFill>
                  <a:schemeClr val="tx1"/>
                </a:solidFill>
                <a:latin typeface="+mj-lt"/>
              </a:rPr>
              <a:t>Variational </a:t>
            </a:r>
            <a:r>
              <a:rPr lang="en-GB" sz="3200" spc="5" dirty="0">
                <a:solidFill>
                  <a:schemeClr val="tx1"/>
                </a:solidFill>
                <a:latin typeface="+mj-lt"/>
              </a:rPr>
              <a:t>Autoencoder</a:t>
            </a:r>
            <a:endParaRPr lang="en-DE" sz="3200" dirty="0"/>
          </a:p>
        </p:txBody>
      </p:sp>
      <p:sp>
        <p:nvSpPr>
          <p:cNvPr id="3" name="Slide Number Placeholder 2">
            <a:extLst>
              <a:ext uri="{FF2B5EF4-FFF2-40B4-BE49-F238E27FC236}">
                <a16:creationId xmlns:a16="http://schemas.microsoft.com/office/drawing/2014/main" id="{81D06C00-C15F-337F-FAD5-E50DAB487EF8}"/>
              </a:ext>
            </a:extLst>
          </p:cNvPr>
          <p:cNvSpPr>
            <a:spLocks noGrp="1"/>
          </p:cNvSpPr>
          <p:nvPr>
            <p:ph type="sldNum" sz="quarter" idx="7"/>
          </p:nvPr>
        </p:nvSpPr>
        <p:spPr/>
        <p:txBody>
          <a:bodyPr/>
          <a:lstStyle/>
          <a:p>
            <a:fld id="{B6F15528-21DE-4FAA-801E-634DDDAF4B2B}" type="slidenum">
              <a:rPr lang="en-DE" smtClean="0"/>
              <a:t>12</a:t>
            </a:fld>
            <a:endParaRPr lang="en-DE"/>
          </a:p>
        </p:txBody>
      </p:sp>
      <p:pic>
        <p:nvPicPr>
          <p:cNvPr id="7" name="Picture 6">
            <a:extLst>
              <a:ext uri="{FF2B5EF4-FFF2-40B4-BE49-F238E27FC236}">
                <a16:creationId xmlns:a16="http://schemas.microsoft.com/office/drawing/2014/main" id="{0E3E7375-E3F6-51A4-5448-5C2651C568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418" y="2404749"/>
            <a:ext cx="4860659" cy="2160293"/>
          </a:xfrm>
          <a:prstGeom prst="rect">
            <a:avLst/>
          </a:prstGeom>
        </p:spPr>
      </p:pic>
      <p:sp>
        <p:nvSpPr>
          <p:cNvPr id="8" name="TextBox 7">
            <a:extLst>
              <a:ext uri="{FF2B5EF4-FFF2-40B4-BE49-F238E27FC236}">
                <a16:creationId xmlns:a16="http://schemas.microsoft.com/office/drawing/2014/main" id="{4B98268A-7B4D-F4E5-45FD-0922F59715E0}"/>
              </a:ext>
            </a:extLst>
          </p:cNvPr>
          <p:cNvSpPr txBox="1"/>
          <p:nvPr/>
        </p:nvSpPr>
        <p:spPr>
          <a:xfrm>
            <a:off x="551657" y="4575551"/>
            <a:ext cx="2781531" cy="461665"/>
          </a:xfrm>
          <a:prstGeom prst="rect">
            <a:avLst/>
          </a:prstGeom>
          <a:noFill/>
        </p:spPr>
        <p:txBody>
          <a:bodyPr wrap="none" rtlCol="0">
            <a:spAutoFit/>
          </a:bodyPr>
          <a:lstStyle/>
          <a:p>
            <a:r>
              <a:rPr lang="en-DE" sz="2400" dirty="0"/>
              <a:t>Derive loss function:</a:t>
            </a:r>
            <a:endParaRPr lang="en-DE" sz="3200" dirty="0"/>
          </a:p>
        </p:txBody>
      </p:sp>
      <p:sp>
        <p:nvSpPr>
          <p:cNvPr id="11" name="TextBox 10">
            <a:extLst>
              <a:ext uri="{FF2B5EF4-FFF2-40B4-BE49-F238E27FC236}">
                <a16:creationId xmlns:a16="http://schemas.microsoft.com/office/drawing/2014/main" id="{3AF358B5-BB50-ADEE-6B67-D5E5F5200C9D}"/>
              </a:ext>
            </a:extLst>
          </p:cNvPr>
          <p:cNvSpPr txBox="1"/>
          <p:nvPr/>
        </p:nvSpPr>
        <p:spPr>
          <a:xfrm>
            <a:off x="551657" y="1196612"/>
            <a:ext cx="8229599" cy="1200329"/>
          </a:xfrm>
          <a:prstGeom prst="rect">
            <a:avLst/>
          </a:prstGeom>
          <a:noFill/>
        </p:spPr>
        <p:txBody>
          <a:bodyPr wrap="square">
            <a:spAutoFit/>
          </a:bodyPr>
          <a:lstStyle/>
          <a:p>
            <a:pPr marL="342900" indent="-342900">
              <a:buFont typeface="Arial" panose="020B0604020202020204" pitchFamily="34" charset="0"/>
              <a:buChar char="•"/>
            </a:pPr>
            <a:r>
              <a:rPr lang="en-GB" sz="2400" dirty="0">
                <a:solidFill>
                  <a:srgbClr val="212121"/>
                </a:solidFill>
                <a:effectLst/>
                <a:latin typeface="+mn-lt"/>
              </a:rPr>
              <a:t>Restrict approximation of the posterior to a specific family of distributions: independent gaussians. Call this approximated distribution </a:t>
            </a:r>
            <a:r>
              <a:rPr lang="en-GB" sz="2400" i="1" dirty="0">
                <a:solidFill>
                  <a:srgbClr val="212121"/>
                </a:solidFill>
                <a:effectLst/>
                <a:latin typeface="+mn-lt"/>
              </a:rPr>
              <a:t>q</a:t>
            </a:r>
            <a:r>
              <a:rPr lang="en-GB" sz="2400" dirty="0">
                <a:solidFill>
                  <a:srgbClr val="212121"/>
                </a:solidFill>
                <a:effectLst/>
                <a:latin typeface="+mn-lt"/>
              </a:rPr>
              <a:t>(</a:t>
            </a:r>
            <a:r>
              <a:rPr lang="en-GB" sz="2400" i="1" dirty="0" err="1">
                <a:solidFill>
                  <a:srgbClr val="212121"/>
                </a:solidFill>
                <a:effectLst/>
                <a:latin typeface="+mn-lt"/>
              </a:rPr>
              <a:t>z</a:t>
            </a:r>
            <a:r>
              <a:rPr lang="en-GB" sz="2400" dirty="0" err="1">
                <a:solidFill>
                  <a:srgbClr val="212121"/>
                </a:solidFill>
                <a:effectLst/>
                <a:latin typeface="+mn-lt"/>
                <a:cs typeface="AppleSymbols" panose="02000000000000000000" pitchFamily="2" charset="-79"/>
              </a:rPr>
              <a:t>∣</a:t>
            </a:r>
            <a:r>
              <a:rPr lang="en-GB" sz="2400" i="1" dirty="0" err="1">
                <a:solidFill>
                  <a:srgbClr val="212121"/>
                </a:solidFill>
                <a:effectLst/>
                <a:latin typeface="+mn-lt"/>
              </a:rPr>
              <a:t>x</a:t>
            </a:r>
            <a:r>
              <a:rPr lang="en-GB" sz="2400" dirty="0">
                <a:solidFill>
                  <a:srgbClr val="212121"/>
                </a:solidFill>
                <a:effectLst/>
                <a:latin typeface="+mn-lt"/>
              </a:rPr>
              <a:t>) </a:t>
            </a:r>
            <a:endParaRPr lang="en-GB" sz="2400" dirty="0">
              <a:effectLst/>
              <a:latin typeface="+mn-lt"/>
            </a:endParaRPr>
          </a:p>
        </p:txBody>
      </p:sp>
      <p:sp>
        <p:nvSpPr>
          <p:cNvPr id="12" name="Cloud Callout 11">
            <a:extLst>
              <a:ext uri="{FF2B5EF4-FFF2-40B4-BE49-F238E27FC236}">
                <a16:creationId xmlns:a16="http://schemas.microsoft.com/office/drawing/2014/main" id="{3FC09F5A-1863-95B0-2DE2-B2546445711C}"/>
              </a:ext>
            </a:extLst>
          </p:cNvPr>
          <p:cNvSpPr/>
          <p:nvPr/>
        </p:nvSpPr>
        <p:spPr>
          <a:xfrm>
            <a:off x="3328748" y="5225683"/>
            <a:ext cx="5976664" cy="1575465"/>
          </a:xfrm>
          <a:prstGeom prst="cloudCallout">
            <a:avLst>
              <a:gd name="adj1" fmla="val -39343"/>
              <a:gd name="adj2" fmla="val -5116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800" dirty="0">
                <a:solidFill>
                  <a:schemeClr val="tx1"/>
                </a:solidFill>
              </a:rPr>
              <a:t>ELBO: </a:t>
            </a:r>
            <a:r>
              <a:rPr lang="en-DE" dirty="0">
                <a:solidFill>
                  <a:schemeClr val="tx1"/>
                </a:solidFill>
              </a:rPr>
              <a:t>See course on Probabilistic and Differential Programming</a:t>
            </a:r>
            <a:endParaRPr lang="en-DE" sz="1800" dirty="0">
              <a:solidFill>
                <a:schemeClr val="tx1"/>
              </a:solidFill>
            </a:endParaRPr>
          </a:p>
        </p:txBody>
      </p:sp>
      <p:pic>
        <p:nvPicPr>
          <p:cNvPr id="5" name="Picture 4">
            <a:extLst>
              <a:ext uri="{FF2B5EF4-FFF2-40B4-BE49-F238E27FC236}">
                <a16:creationId xmlns:a16="http://schemas.microsoft.com/office/drawing/2014/main" id="{290EA3D1-8525-68AA-C7F9-BC28CE46B431}"/>
              </a:ext>
            </a:extLst>
          </p:cNvPr>
          <p:cNvPicPr>
            <a:picLocks noChangeAspect="1"/>
          </p:cNvPicPr>
          <p:nvPr/>
        </p:nvPicPr>
        <p:blipFill>
          <a:blip r:embed="rId3"/>
          <a:stretch>
            <a:fillRect/>
          </a:stretch>
        </p:blipFill>
        <p:spPr>
          <a:xfrm>
            <a:off x="3292921" y="4513417"/>
            <a:ext cx="5320258" cy="585931"/>
          </a:xfrm>
          <a:prstGeom prst="rect">
            <a:avLst/>
          </a:prstGeom>
        </p:spPr>
      </p:pic>
      <mc:AlternateContent xmlns:mc="http://schemas.openxmlformats.org/markup-compatibility/2006" xmlns:a14="http://schemas.microsoft.com/office/drawing/2010/main">
        <mc:Choice Requires="a14">
          <p:sp>
            <p:nvSpPr>
              <p:cNvPr id="9" name="Cloud Callout 8">
                <a:extLst>
                  <a:ext uri="{FF2B5EF4-FFF2-40B4-BE49-F238E27FC236}">
                    <a16:creationId xmlns:a16="http://schemas.microsoft.com/office/drawing/2014/main" id="{1E255C39-AFC4-B1DE-A188-3FFEF3C8D8F4}"/>
                  </a:ext>
                </a:extLst>
              </p:cNvPr>
              <p:cNvSpPr/>
              <p:nvPr/>
            </p:nvSpPr>
            <p:spPr>
              <a:xfrm>
                <a:off x="5976330" y="2162942"/>
                <a:ext cx="3960440" cy="1872208"/>
              </a:xfrm>
              <a:prstGeom prst="cloudCallout">
                <a:avLst>
                  <a:gd name="adj1" fmla="val 3859"/>
                  <a:gd name="adj2" fmla="val 8081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800" dirty="0">
                    <a:solidFill>
                      <a:srgbClr val="212121"/>
                    </a:solidFill>
                    <a:effectLst/>
                    <a:latin typeface="HelveticaNeue" panose="02000503000000020004" pitchFamily="2" charset="0"/>
                  </a:rPr>
                  <a:t>VAE: Add a prior to the autoencoder latent space: Approximat</a:t>
                </a:r>
                <a:r>
                  <a:rPr lang="en-GB" dirty="0">
                    <a:solidFill>
                      <a:srgbClr val="212121"/>
                    </a:solidFill>
                    <a:latin typeface="HelveticaNeue" panose="02000503000000020004" pitchFamily="2" charset="0"/>
                  </a:rPr>
                  <a:t>e </a:t>
                </a:r>
                <a14:m>
                  <m:oMath xmlns:m="http://schemas.openxmlformats.org/officeDocument/2006/math">
                    <m:r>
                      <a:rPr lang="en-GB" i="1" dirty="0" smtClean="0">
                        <a:solidFill>
                          <a:srgbClr val="212121"/>
                        </a:solidFill>
                        <a:latin typeface="Cambria Math" panose="02040503050406030204" pitchFamily="18" charset="0"/>
                      </a:rPr>
                      <m:t>𝑝</m:t>
                    </m:r>
                    <m:r>
                      <a:rPr lang="en-GB" i="1" dirty="0" smtClean="0">
                        <a:solidFill>
                          <a:srgbClr val="212121"/>
                        </a:solidFill>
                        <a:latin typeface="Cambria Math" panose="02040503050406030204" pitchFamily="18" charset="0"/>
                      </a:rPr>
                      <m:t>(</m:t>
                    </m:r>
                    <m:r>
                      <a:rPr lang="en-GB" i="1" dirty="0" smtClean="0">
                        <a:solidFill>
                          <a:srgbClr val="212121"/>
                        </a:solidFill>
                        <a:latin typeface="Cambria Math" panose="02040503050406030204" pitchFamily="18" charset="0"/>
                      </a:rPr>
                      <m:t>𝑧</m:t>
                    </m:r>
                    <m:r>
                      <a:rPr lang="en-GB" i="1" dirty="0" smtClean="0">
                        <a:solidFill>
                          <a:srgbClr val="212121"/>
                        </a:solidFill>
                        <a:latin typeface="Cambria Math" panose="02040503050406030204" pitchFamily="18" charset="0"/>
                      </a:rPr>
                      <m:t>)</m:t>
                    </m:r>
                  </m:oMath>
                </a14:m>
                <a:r>
                  <a:rPr lang="en-GB" dirty="0">
                    <a:solidFill>
                      <a:srgbClr val="212121"/>
                    </a:solidFill>
                    <a:latin typeface="HelveticaNeue" panose="02000503000000020004" pitchFamily="2" charset="0"/>
                  </a:rPr>
                  <a:t> with </a:t>
                </a:r>
                <a14:m>
                  <m:oMath xmlns:m="http://schemas.openxmlformats.org/officeDocument/2006/math">
                    <m:r>
                      <a:rPr lang="en-GB" i="1" dirty="0" smtClean="0">
                        <a:solidFill>
                          <a:srgbClr val="212121"/>
                        </a:solidFill>
                        <a:latin typeface="Cambria Math" panose="02040503050406030204" pitchFamily="18" charset="0"/>
                      </a:rPr>
                      <m:t>𝑞</m:t>
                    </m:r>
                    <m:r>
                      <a:rPr lang="en-GB" i="1" dirty="0" smtClean="0">
                        <a:solidFill>
                          <a:srgbClr val="212121"/>
                        </a:solidFill>
                        <a:latin typeface="Cambria Math" panose="02040503050406030204" pitchFamily="18" charset="0"/>
                      </a:rPr>
                      <m:t>(</m:t>
                    </m:r>
                    <m:r>
                      <a:rPr lang="en-GB" i="1" dirty="0" err="1" smtClean="0">
                        <a:solidFill>
                          <a:srgbClr val="212121"/>
                        </a:solidFill>
                        <a:latin typeface="Cambria Math" panose="02040503050406030204" pitchFamily="18" charset="0"/>
                      </a:rPr>
                      <m:t>𝑧</m:t>
                    </m:r>
                    <m:r>
                      <a:rPr lang="en-GB" i="1" dirty="0" err="1" smtClean="0">
                        <a:solidFill>
                          <a:srgbClr val="212121"/>
                        </a:solidFill>
                        <a:latin typeface="Cambria Math" panose="02040503050406030204" pitchFamily="18" charset="0"/>
                      </a:rPr>
                      <m:t>|</m:t>
                    </m:r>
                    <m:r>
                      <a:rPr lang="en-GB" i="1" dirty="0" err="1" smtClean="0">
                        <a:solidFill>
                          <a:srgbClr val="212121"/>
                        </a:solidFill>
                        <a:latin typeface="Cambria Math" panose="02040503050406030204" pitchFamily="18" charset="0"/>
                      </a:rPr>
                      <m:t>𝑥</m:t>
                    </m:r>
                    <m:r>
                      <a:rPr lang="en-GB" i="1" dirty="0" smtClean="0">
                        <a:solidFill>
                          <a:srgbClr val="212121"/>
                        </a:solidFill>
                        <a:latin typeface="Cambria Math" panose="02040503050406030204" pitchFamily="18" charset="0"/>
                      </a:rPr>
                      <m:t>)</m:t>
                    </m:r>
                  </m:oMath>
                </a14:m>
                <a:endParaRPr lang="en-GB" dirty="0">
                  <a:effectLst/>
                </a:endParaRPr>
              </a:p>
            </p:txBody>
          </p:sp>
        </mc:Choice>
        <mc:Fallback xmlns="">
          <p:sp>
            <p:nvSpPr>
              <p:cNvPr id="9" name="Cloud Callout 8">
                <a:extLst>
                  <a:ext uri="{FF2B5EF4-FFF2-40B4-BE49-F238E27FC236}">
                    <a16:creationId xmlns:a16="http://schemas.microsoft.com/office/drawing/2014/main" id="{1E255C39-AFC4-B1DE-A188-3FFEF3C8D8F4}"/>
                  </a:ext>
                </a:extLst>
              </p:cNvPr>
              <p:cNvSpPr>
                <a:spLocks noRot="1" noChangeAspect="1" noMove="1" noResize="1" noEditPoints="1" noAdjustHandles="1" noChangeArrowheads="1" noChangeShapeType="1" noTextEdit="1"/>
              </p:cNvSpPr>
              <p:nvPr/>
            </p:nvSpPr>
            <p:spPr>
              <a:xfrm>
                <a:off x="5976330" y="2162942"/>
                <a:ext cx="3960440" cy="1872208"/>
              </a:xfrm>
              <a:prstGeom prst="cloudCallout">
                <a:avLst>
                  <a:gd name="adj1" fmla="val 3859"/>
                  <a:gd name="adj2" fmla="val 80815"/>
                </a:avLst>
              </a:prstGeom>
              <a:blipFill>
                <a:blip r:embed="rId4"/>
                <a:stretch>
                  <a:fillRect/>
                </a:stretch>
              </a:blipFill>
            </p:spPr>
            <p:txBody>
              <a:bodyPr/>
              <a:lstStyle/>
              <a:p>
                <a:r>
                  <a:rPr lang="en-DE">
                    <a:noFill/>
                  </a:rPr>
                  <a:t> </a:t>
                </a:r>
              </a:p>
            </p:txBody>
          </p:sp>
        </mc:Fallback>
      </mc:AlternateContent>
      <p:sp>
        <p:nvSpPr>
          <p:cNvPr id="4" name="TextBox 3">
            <a:extLst>
              <a:ext uri="{FF2B5EF4-FFF2-40B4-BE49-F238E27FC236}">
                <a16:creationId xmlns:a16="http://schemas.microsoft.com/office/drawing/2014/main" id="{5DC86BB6-9664-CD32-6485-7FD7CAC1FC66}"/>
              </a:ext>
            </a:extLst>
          </p:cNvPr>
          <p:cNvSpPr txBox="1"/>
          <p:nvPr/>
        </p:nvSpPr>
        <p:spPr>
          <a:xfrm>
            <a:off x="1907704" y="6611348"/>
            <a:ext cx="6084168" cy="307777"/>
          </a:xfrm>
          <a:prstGeom prst="rect">
            <a:avLst/>
          </a:prstGeom>
          <a:noFill/>
        </p:spPr>
        <p:txBody>
          <a:bodyPr wrap="square">
            <a:spAutoFit/>
          </a:bodyPr>
          <a:lstStyle/>
          <a:p>
            <a:r>
              <a:rPr lang="en-GB" sz="1400" b="1" dirty="0">
                <a:solidFill>
                  <a:schemeClr val="bg1"/>
                </a:solidFill>
                <a:effectLst/>
                <a:latin typeface="HelveticaNeue" panose="02000503000000020004" pitchFamily="2" charset="0"/>
              </a:rPr>
              <a:t>Understanding VQ-VAE (DALL-E Explained Pt. 1)). Charlie Snell </a:t>
            </a:r>
            <a:endParaRPr lang="en-GB" sz="1400" dirty="0">
              <a:solidFill>
                <a:schemeClr val="bg1"/>
              </a:solidFill>
              <a:effectLst/>
            </a:endParaRPr>
          </a:p>
        </p:txBody>
      </p:sp>
    </p:spTree>
    <p:extLst>
      <p:ext uri="{BB962C8B-B14F-4D97-AF65-F5344CB8AC3E}">
        <p14:creationId xmlns:p14="http://schemas.microsoft.com/office/powerpoint/2010/main" val="160671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1E0F8-B55A-98B1-08C2-AF47C0EC01E3}"/>
              </a:ext>
            </a:extLst>
          </p:cNvPr>
          <p:cNvSpPr>
            <a:spLocks noGrp="1"/>
          </p:cNvSpPr>
          <p:nvPr>
            <p:ph type="title"/>
          </p:nvPr>
        </p:nvSpPr>
        <p:spPr/>
        <p:txBody>
          <a:bodyPr/>
          <a:lstStyle/>
          <a:p>
            <a:r>
              <a:rPr lang="en-DE" dirty="0"/>
              <a:t>KL-Divergence</a:t>
            </a:r>
          </a:p>
        </p:txBody>
      </p:sp>
      <p:sp>
        <p:nvSpPr>
          <p:cNvPr id="3" name="Content Placeholder 2">
            <a:extLst>
              <a:ext uri="{FF2B5EF4-FFF2-40B4-BE49-F238E27FC236}">
                <a16:creationId xmlns:a16="http://schemas.microsoft.com/office/drawing/2014/main" id="{9DF011B2-64AC-9D27-0A05-C78B54572153}"/>
              </a:ext>
            </a:extLst>
          </p:cNvPr>
          <p:cNvSpPr>
            <a:spLocks noGrp="1"/>
          </p:cNvSpPr>
          <p:nvPr>
            <p:ph idx="1"/>
          </p:nvPr>
        </p:nvSpPr>
        <p:spPr/>
        <p:txBody>
          <a:bodyPr/>
          <a:lstStyle/>
          <a:p>
            <a:r>
              <a:rPr lang="en-GB" dirty="0"/>
              <a:t>From an information theory perspective, </a:t>
            </a:r>
          </a:p>
          <a:p>
            <a:r>
              <a:rPr lang="en-GB" dirty="0"/>
              <a:t>… the </a:t>
            </a:r>
            <a:r>
              <a:rPr lang="en-GB" dirty="0" err="1"/>
              <a:t>Kullback-Leibler</a:t>
            </a:r>
            <a:r>
              <a:rPr lang="en-GB" dirty="0"/>
              <a:t> divergence indicates how much space per character is wasted on average </a:t>
            </a:r>
          </a:p>
          <a:p>
            <a:r>
              <a:rPr lang="en-GB" dirty="0"/>
              <a:t>… when a character based on Q-based coding is applied to an information source </a:t>
            </a:r>
          </a:p>
          <a:p>
            <a:r>
              <a:rPr lang="en-GB" dirty="0"/>
              <a:t>… that follows the actual distribution P.</a:t>
            </a:r>
            <a:endParaRPr lang="en-DE" dirty="0"/>
          </a:p>
        </p:txBody>
      </p:sp>
      <p:sp>
        <p:nvSpPr>
          <p:cNvPr id="4" name="Slide Number Placeholder 3">
            <a:extLst>
              <a:ext uri="{FF2B5EF4-FFF2-40B4-BE49-F238E27FC236}">
                <a16:creationId xmlns:a16="http://schemas.microsoft.com/office/drawing/2014/main" id="{B0C23F87-D59A-FC1C-3215-33299717F126}"/>
              </a:ext>
            </a:extLst>
          </p:cNvPr>
          <p:cNvSpPr>
            <a:spLocks noGrp="1"/>
          </p:cNvSpPr>
          <p:nvPr>
            <p:ph type="sldNum" sz="quarter" idx="12"/>
          </p:nvPr>
        </p:nvSpPr>
        <p:spPr/>
        <p:txBody>
          <a:bodyPr/>
          <a:lstStyle/>
          <a:p>
            <a:pPr>
              <a:defRPr/>
            </a:pPr>
            <a:fld id="{A4C577E2-95DD-1F4B-A688-E8FB02007787}" type="slidenum">
              <a:rPr lang="de-DE" smtClean="0"/>
              <a:pPr>
                <a:defRPr/>
              </a:pPr>
              <a:t>13</a:t>
            </a:fld>
            <a:endParaRPr lang="de-DE"/>
          </a:p>
        </p:txBody>
      </p:sp>
    </p:spTree>
    <p:extLst>
      <p:ext uri="{BB962C8B-B14F-4D97-AF65-F5344CB8AC3E}">
        <p14:creationId xmlns:p14="http://schemas.microsoft.com/office/powerpoint/2010/main" val="3117984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3528" y="260648"/>
            <a:ext cx="7056784" cy="507831"/>
          </a:xfrm>
          <a:prstGeom prst="rect">
            <a:avLst/>
          </a:prstGeom>
        </p:spPr>
        <p:txBody>
          <a:bodyPr vert="horz" wrap="square" lIns="0" tIns="15240" rIns="0" bIns="0" numCol="1" rtlCol="0" anchor="t" anchorCtr="0" compatLnSpc="1">
            <a:prstTxWarp prst="textNoShape">
              <a:avLst/>
            </a:prstTxWarp>
            <a:spAutoFit/>
          </a:bodyPr>
          <a:lstStyle/>
          <a:p>
            <a:pPr marL="12700">
              <a:spcBef>
                <a:spcPts val="120"/>
              </a:spcBef>
            </a:pPr>
            <a:r>
              <a:rPr lang="de-DE" sz="3200" spc="-15" dirty="0">
                <a:solidFill>
                  <a:schemeClr val="tx1"/>
                </a:solidFill>
                <a:latin typeface="+mj-lt"/>
              </a:rPr>
              <a:t>V</a:t>
            </a:r>
            <a:r>
              <a:rPr sz="3200" spc="-15" dirty="0" err="1">
                <a:solidFill>
                  <a:schemeClr val="tx1"/>
                </a:solidFill>
                <a:latin typeface="+mj-lt"/>
              </a:rPr>
              <a:t>ariational</a:t>
            </a:r>
            <a:r>
              <a:rPr sz="3200" spc="-204" dirty="0">
                <a:solidFill>
                  <a:schemeClr val="tx1"/>
                </a:solidFill>
                <a:latin typeface="+mj-lt"/>
              </a:rPr>
              <a:t> </a:t>
            </a:r>
            <a:r>
              <a:rPr sz="3200" spc="5" dirty="0">
                <a:solidFill>
                  <a:schemeClr val="tx1"/>
                </a:solidFill>
                <a:latin typeface="+mj-lt"/>
              </a:rPr>
              <a:t>Autoencoder</a:t>
            </a:r>
            <a:r>
              <a:rPr lang="de-DE" sz="3200" spc="5" dirty="0">
                <a:solidFill>
                  <a:schemeClr val="tx1"/>
                </a:solidFill>
                <a:latin typeface="+mj-lt"/>
              </a:rPr>
              <a:t> </a:t>
            </a:r>
            <a:r>
              <a:rPr lang="de-DE" sz="3200" spc="5" dirty="0" err="1">
                <a:solidFill>
                  <a:schemeClr val="tx1"/>
                </a:solidFill>
                <a:latin typeface="+mj-lt"/>
              </a:rPr>
              <a:t>as</a:t>
            </a:r>
            <a:r>
              <a:rPr lang="de-DE" sz="3200" spc="5" dirty="0">
                <a:solidFill>
                  <a:schemeClr val="tx1"/>
                </a:solidFill>
                <a:latin typeface="+mj-lt"/>
              </a:rPr>
              <a:t> a Generator</a:t>
            </a:r>
            <a:endParaRPr sz="3200" spc="5" dirty="0">
              <a:solidFill>
                <a:schemeClr val="tx1"/>
              </a:solidFill>
              <a:latin typeface="+mj-lt"/>
            </a:endParaRPr>
          </a:p>
        </p:txBody>
      </p:sp>
      <p:sp>
        <p:nvSpPr>
          <p:cNvPr id="3" name="object 3"/>
          <p:cNvSpPr/>
          <p:nvPr/>
        </p:nvSpPr>
        <p:spPr>
          <a:xfrm>
            <a:off x="1089350" y="2009725"/>
            <a:ext cx="6965276" cy="36802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222901" y="4293650"/>
            <a:ext cx="1657349" cy="1257299"/>
          </a:xfrm>
          <a:prstGeom prst="rect">
            <a:avLst/>
          </a:prstGeom>
          <a:blipFill>
            <a:blip r:embed="rId3" cstate="print"/>
            <a:stretch>
              <a:fillRect/>
            </a:stretch>
          </a:blipFill>
        </p:spPr>
        <p:txBody>
          <a:bodyPr wrap="square" lIns="0" tIns="0" rIns="0" bIns="0" rtlCol="0"/>
          <a:lstStyle/>
          <a:p>
            <a:endParaRPr/>
          </a:p>
        </p:txBody>
      </p:sp>
      <p:grpSp>
        <p:nvGrpSpPr>
          <p:cNvPr id="8" name="Group 7">
            <a:extLst>
              <a:ext uri="{FF2B5EF4-FFF2-40B4-BE49-F238E27FC236}">
                <a16:creationId xmlns:a16="http://schemas.microsoft.com/office/drawing/2014/main" id="{7017B622-9FD7-DA8E-4854-2A7D2970D3C7}"/>
              </a:ext>
            </a:extLst>
          </p:cNvPr>
          <p:cNvGrpSpPr/>
          <p:nvPr/>
        </p:nvGrpSpPr>
        <p:grpSpPr>
          <a:xfrm>
            <a:off x="755576" y="2492896"/>
            <a:ext cx="2779048" cy="1800754"/>
            <a:chOff x="755576" y="2492896"/>
            <a:chExt cx="2779048" cy="1800754"/>
          </a:xfrm>
        </p:grpSpPr>
        <p:sp>
          <p:nvSpPr>
            <p:cNvPr id="5" name="Rectangle 4">
              <a:extLst>
                <a:ext uri="{FF2B5EF4-FFF2-40B4-BE49-F238E27FC236}">
                  <a16:creationId xmlns:a16="http://schemas.microsoft.com/office/drawing/2014/main" id="{D36617A7-104B-B027-A9FC-D64E0C55077A}"/>
                </a:ext>
              </a:extLst>
            </p:cNvPr>
            <p:cNvSpPr/>
            <p:nvPr/>
          </p:nvSpPr>
          <p:spPr>
            <a:xfrm>
              <a:off x="755576" y="2492896"/>
              <a:ext cx="936104" cy="1800754"/>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6" name="Rectangle 5">
              <a:extLst>
                <a:ext uri="{FF2B5EF4-FFF2-40B4-BE49-F238E27FC236}">
                  <a16:creationId xmlns:a16="http://schemas.microsoft.com/office/drawing/2014/main" id="{1D8A7E55-0548-CCF6-6A7E-03EF18F4BAD1}"/>
                </a:ext>
              </a:extLst>
            </p:cNvPr>
            <p:cNvSpPr/>
            <p:nvPr/>
          </p:nvSpPr>
          <p:spPr>
            <a:xfrm>
              <a:off x="1666112" y="2492896"/>
              <a:ext cx="1868512" cy="1584176"/>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7" name="Rectangle 6">
              <a:extLst>
                <a:ext uri="{FF2B5EF4-FFF2-40B4-BE49-F238E27FC236}">
                  <a16:creationId xmlns:a16="http://schemas.microsoft.com/office/drawing/2014/main" id="{21677506-02E9-534E-8978-74ADCF6A80BA}"/>
                </a:ext>
              </a:extLst>
            </p:cNvPr>
            <p:cNvSpPr/>
            <p:nvPr/>
          </p:nvSpPr>
          <p:spPr>
            <a:xfrm>
              <a:off x="1547664" y="3320988"/>
              <a:ext cx="708000" cy="872480"/>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5536" y="260648"/>
            <a:ext cx="6696744" cy="507831"/>
          </a:xfrm>
          <a:prstGeom prst="rect">
            <a:avLst/>
          </a:prstGeom>
        </p:spPr>
        <p:txBody>
          <a:bodyPr vert="horz" wrap="square" lIns="0" tIns="15240" rIns="0" bIns="0" numCol="1" rtlCol="0" anchor="t" anchorCtr="0" compatLnSpc="1">
            <a:prstTxWarp prst="textNoShape">
              <a:avLst/>
            </a:prstTxWarp>
            <a:spAutoFit/>
          </a:bodyPr>
          <a:lstStyle/>
          <a:p>
            <a:pPr marL="12700">
              <a:spcBef>
                <a:spcPts val="120"/>
              </a:spcBef>
            </a:pPr>
            <a:r>
              <a:rPr sz="3200" spc="5" dirty="0">
                <a:solidFill>
                  <a:schemeClr val="tx1"/>
                </a:solidFill>
                <a:latin typeface="+mj-lt"/>
              </a:rPr>
              <a:t>Related </a:t>
            </a:r>
            <a:r>
              <a:rPr sz="3200" spc="-5" dirty="0">
                <a:solidFill>
                  <a:schemeClr val="tx1"/>
                </a:solidFill>
                <a:latin typeface="+mj-lt"/>
              </a:rPr>
              <a:t>Work </a:t>
            </a:r>
            <a:r>
              <a:rPr sz="3200" spc="5" dirty="0">
                <a:solidFill>
                  <a:schemeClr val="tx1"/>
                </a:solidFill>
                <a:latin typeface="+mj-lt"/>
              </a:rPr>
              <a:t>- Autoencoder vs.</a:t>
            </a:r>
            <a:r>
              <a:rPr sz="3200" spc="-220" dirty="0">
                <a:solidFill>
                  <a:schemeClr val="tx1"/>
                </a:solidFill>
                <a:latin typeface="+mj-lt"/>
              </a:rPr>
              <a:t> </a:t>
            </a:r>
            <a:r>
              <a:rPr sz="3200" spc="-55" dirty="0">
                <a:solidFill>
                  <a:schemeClr val="tx1"/>
                </a:solidFill>
                <a:latin typeface="+mj-lt"/>
              </a:rPr>
              <a:t>VAE</a:t>
            </a:r>
          </a:p>
        </p:txBody>
      </p:sp>
      <p:sp>
        <p:nvSpPr>
          <p:cNvPr id="3" name="object 3"/>
          <p:cNvSpPr/>
          <p:nvPr/>
        </p:nvSpPr>
        <p:spPr>
          <a:xfrm>
            <a:off x="866438" y="2009723"/>
            <a:ext cx="7411125" cy="364042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5536" y="332656"/>
            <a:ext cx="8352928" cy="507831"/>
          </a:xfrm>
          <a:prstGeom prst="rect">
            <a:avLst/>
          </a:prstGeom>
        </p:spPr>
        <p:txBody>
          <a:bodyPr vert="horz" wrap="square" lIns="0" tIns="15240" rIns="0" bIns="0" numCol="1" rtlCol="0" anchor="t" anchorCtr="0" compatLnSpc="1">
            <a:prstTxWarp prst="textNoShape">
              <a:avLst/>
            </a:prstTxWarp>
            <a:spAutoFit/>
          </a:bodyPr>
          <a:lstStyle/>
          <a:p>
            <a:pPr marL="12700">
              <a:spcBef>
                <a:spcPts val="120"/>
              </a:spcBef>
            </a:pPr>
            <a:r>
              <a:rPr lang="de-DE" sz="3200" spc="-15" dirty="0" err="1">
                <a:solidFill>
                  <a:schemeClr val="tx1"/>
                </a:solidFill>
                <a:latin typeface="+mj-lt"/>
              </a:rPr>
              <a:t>Variational</a:t>
            </a:r>
            <a:r>
              <a:rPr lang="de-DE" sz="3200" spc="-204" dirty="0">
                <a:solidFill>
                  <a:schemeClr val="tx1"/>
                </a:solidFill>
                <a:latin typeface="+mj-lt"/>
              </a:rPr>
              <a:t> </a:t>
            </a:r>
            <a:r>
              <a:rPr lang="de-DE" sz="3200" spc="5" dirty="0">
                <a:solidFill>
                  <a:schemeClr val="tx1"/>
                </a:solidFill>
                <a:latin typeface="+mj-lt"/>
              </a:rPr>
              <a:t>Autoencoder </a:t>
            </a:r>
            <a:r>
              <a:rPr lang="de-DE" sz="3200" spc="5" dirty="0" err="1">
                <a:solidFill>
                  <a:schemeClr val="tx1"/>
                </a:solidFill>
                <a:latin typeface="+mj-lt"/>
              </a:rPr>
              <a:t>as</a:t>
            </a:r>
            <a:r>
              <a:rPr lang="de-DE" sz="3200" spc="5" dirty="0">
                <a:solidFill>
                  <a:schemeClr val="tx1"/>
                </a:solidFill>
                <a:latin typeface="+mj-lt"/>
              </a:rPr>
              <a:t> a Generator</a:t>
            </a:r>
            <a:endParaRPr sz="3200" spc="5" dirty="0">
              <a:solidFill>
                <a:schemeClr val="tx1"/>
              </a:solidFill>
              <a:latin typeface="+mj-lt"/>
            </a:endParaRPr>
          </a:p>
        </p:txBody>
      </p:sp>
      <p:sp>
        <p:nvSpPr>
          <p:cNvPr id="3" name="object 3"/>
          <p:cNvSpPr/>
          <p:nvPr/>
        </p:nvSpPr>
        <p:spPr>
          <a:xfrm>
            <a:off x="216851" y="2009725"/>
            <a:ext cx="8710299" cy="370462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5536" y="245568"/>
            <a:ext cx="7992888" cy="507831"/>
          </a:xfrm>
          <a:prstGeom prst="rect">
            <a:avLst/>
          </a:prstGeom>
        </p:spPr>
        <p:txBody>
          <a:bodyPr vert="horz" wrap="square" lIns="0" tIns="15240" rIns="0" bIns="0" numCol="1" rtlCol="0" anchor="t" anchorCtr="0" compatLnSpc="1">
            <a:prstTxWarp prst="textNoShape">
              <a:avLst/>
            </a:prstTxWarp>
            <a:spAutoFit/>
          </a:bodyPr>
          <a:lstStyle/>
          <a:p>
            <a:pPr marL="12700">
              <a:spcBef>
                <a:spcPts val="120"/>
              </a:spcBef>
            </a:pPr>
            <a:r>
              <a:rPr lang="de-DE" sz="3200" spc="-15" dirty="0" err="1">
                <a:solidFill>
                  <a:schemeClr val="tx1"/>
                </a:solidFill>
                <a:latin typeface="+mj-lt"/>
              </a:rPr>
              <a:t>Variational</a:t>
            </a:r>
            <a:r>
              <a:rPr lang="de-DE" sz="3200" spc="-204" dirty="0">
                <a:solidFill>
                  <a:schemeClr val="tx1"/>
                </a:solidFill>
                <a:latin typeface="+mj-lt"/>
              </a:rPr>
              <a:t> </a:t>
            </a:r>
            <a:r>
              <a:rPr lang="de-DE" sz="3200" spc="5" dirty="0">
                <a:solidFill>
                  <a:schemeClr val="tx1"/>
                </a:solidFill>
                <a:latin typeface="+mj-lt"/>
              </a:rPr>
              <a:t>Autoencoder </a:t>
            </a:r>
            <a:r>
              <a:rPr lang="de-DE" sz="3200" spc="5" dirty="0" err="1">
                <a:solidFill>
                  <a:schemeClr val="tx1"/>
                </a:solidFill>
                <a:latin typeface="+mj-lt"/>
              </a:rPr>
              <a:t>as</a:t>
            </a:r>
            <a:r>
              <a:rPr lang="de-DE" sz="3200" spc="5" dirty="0">
                <a:solidFill>
                  <a:schemeClr val="tx1"/>
                </a:solidFill>
                <a:latin typeface="+mj-lt"/>
              </a:rPr>
              <a:t> a Generator</a:t>
            </a:r>
            <a:endParaRPr sz="3200" spc="5" dirty="0">
              <a:solidFill>
                <a:schemeClr val="tx1"/>
              </a:solidFill>
              <a:latin typeface="+mj-lt"/>
            </a:endParaRPr>
          </a:p>
        </p:txBody>
      </p:sp>
      <p:sp>
        <p:nvSpPr>
          <p:cNvPr id="3" name="object 3"/>
          <p:cNvSpPr/>
          <p:nvPr/>
        </p:nvSpPr>
        <p:spPr>
          <a:xfrm>
            <a:off x="258101" y="2009724"/>
            <a:ext cx="8627801" cy="380904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3528" y="260648"/>
            <a:ext cx="5328592" cy="507831"/>
          </a:xfrm>
          <a:prstGeom prst="rect">
            <a:avLst/>
          </a:prstGeom>
        </p:spPr>
        <p:txBody>
          <a:bodyPr vert="horz" wrap="square" lIns="0" tIns="15240" rIns="0" bIns="0" numCol="1" rtlCol="0" anchor="t" anchorCtr="0" compatLnSpc="1">
            <a:prstTxWarp prst="textNoShape">
              <a:avLst/>
            </a:prstTxWarp>
            <a:spAutoFit/>
          </a:bodyPr>
          <a:lstStyle/>
          <a:p>
            <a:pPr marL="12700">
              <a:spcBef>
                <a:spcPts val="120"/>
              </a:spcBef>
            </a:pPr>
            <a:r>
              <a:rPr sz="3200" spc="5" dirty="0">
                <a:solidFill>
                  <a:schemeClr val="tx1"/>
                </a:solidFill>
                <a:latin typeface="+mj-lt"/>
              </a:rPr>
              <a:t>Related </a:t>
            </a:r>
            <a:r>
              <a:rPr sz="3200" spc="-5" dirty="0">
                <a:solidFill>
                  <a:schemeClr val="tx1"/>
                </a:solidFill>
                <a:latin typeface="+mj-lt"/>
              </a:rPr>
              <a:t>Work </a:t>
            </a:r>
            <a:r>
              <a:rPr sz="3200" spc="5" dirty="0">
                <a:solidFill>
                  <a:schemeClr val="tx1"/>
                </a:solidFill>
                <a:latin typeface="+mj-lt"/>
              </a:rPr>
              <a:t>-</a:t>
            </a:r>
            <a:r>
              <a:rPr sz="3200" spc="-75" dirty="0">
                <a:solidFill>
                  <a:schemeClr val="tx1"/>
                </a:solidFill>
                <a:latin typeface="+mj-lt"/>
              </a:rPr>
              <a:t> </a:t>
            </a:r>
            <a:r>
              <a:rPr sz="3200" spc="-25" dirty="0">
                <a:solidFill>
                  <a:schemeClr val="tx1"/>
                </a:solidFill>
                <a:latin typeface="+mj-lt"/>
              </a:rPr>
              <a:t>VQ-VAE</a:t>
            </a:r>
          </a:p>
        </p:txBody>
      </p:sp>
      <p:sp>
        <p:nvSpPr>
          <p:cNvPr id="3" name="object 3"/>
          <p:cNvSpPr/>
          <p:nvPr/>
        </p:nvSpPr>
        <p:spPr>
          <a:xfrm>
            <a:off x="1" y="2056175"/>
            <a:ext cx="9143999" cy="315901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74676" y="2776220"/>
            <a:ext cx="726699" cy="74065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5325250" y="2737012"/>
            <a:ext cx="786124" cy="819074"/>
          </a:xfrm>
          <a:prstGeom prst="rect">
            <a:avLst/>
          </a:prstGeom>
          <a:blipFill>
            <a:blip r:embed="rId4" cstate="print"/>
            <a:stretch>
              <a:fillRect/>
            </a:stretch>
          </a:blipFill>
        </p:spPr>
        <p:txBody>
          <a:bodyPr wrap="square" lIns="0" tIns="0" rIns="0" bIns="0" rtlCol="0"/>
          <a:lstStyle/>
          <a:p>
            <a:endParaRPr/>
          </a:p>
        </p:txBody>
      </p:sp>
      <p:sp>
        <p:nvSpPr>
          <p:cNvPr id="6" name="Cloud Callout 5">
            <a:extLst>
              <a:ext uri="{FF2B5EF4-FFF2-40B4-BE49-F238E27FC236}">
                <a16:creationId xmlns:a16="http://schemas.microsoft.com/office/drawing/2014/main" id="{8BE36AB8-C045-963D-FB90-1F5F1F594926}"/>
              </a:ext>
            </a:extLst>
          </p:cNvPr>
          <p:cNvSpPr/>
          <p:nvPr/>
        </p:nvSpPr>
        <p:spPr>
          <a:xfrm>
            <a:off x="5702908" y="150542"/>
            <a:ext cx="3096344" cy="2246051"/>
          </a:xfrm>
          <a:prstGeom prst="cloudCallout">
            <a:avLst>
              <a:gd name="adj1" fmla="val -59798"/>
              <a:gd name="adj2" fmla="val 4271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DE" dirty="0">
                <a:solidFill>
                  <a:schemeClr val="tx1"/>
                </a:solidFill>
              </a:rPr>
              <a:t>Want discrete latent space?</a:t>
            </a:r>
          </a:p>
          <a:p>
            <a:pPr algn="ctr"/>
            <a:r>
              <a:rPr lang="en-DE" dirty="0">
                <a:solidFill>
                  <a:schemeClr val="tx1"/>
                </a:solidFill>
              </a:rPr>
              <a:t>Vector Quantized VAE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B1698-4D10-6D51-C9A3-575AFC56CB83}"/>
              </a:ext>
            </a:extLst>
          </p:cNvPr>
          <p:cNvSpPr>
            <a:spLocks noGrp="1"/>
          </p:cNvSpPr>
          <p:nvPr>
            <p:ph type="title"/>
          </p:nvPr>
        </p:nvSpPr>
        <p:spPr/>
        <p:txBody>
          <a:bodyPr/>
          <a:lstStyle/>
          <a:p>
            <a:r>
              <a:rPr lang="en-DE" dirty="0"/>
              <a:t>DALL-E – Central Idea</a:t>
            </a:r>
          </a:p>
        </p:txBody>
      </p:sp>
      <p:pic>
        <p:nvPicPr>
          <p:cNvPr id="6" name="Content Placeholder 5">
            <a:extLst>
              <a:ext uri="{FF2B5EF4-FFF2-40B4-BE49-F238E27FC236}">
                <a16:creationId xmlns:a16="http://schemas.microsoft.com/office/drawing/2014/main" id="{C1A45E74-FB22-3670-6E55-D6BA2C58D478}"/>
              </a:ext>
            </a:extLst>
          </p:cNvPr>
          <p:cNvPicPr>
            <a:picLocks noGrp="1" noChangeAspect="1"/>
          </p:cNvPicPr>
          <p:nvPr>
            <p:ph idx="1"/>
          </p:nvPr>
        </p:nvPicPr>
        <p:blipFill>
          <a:blip r:embed="rId2"/>
          <a:stretch>
            <a:fillRect/>
          </a:stretch>
        </p:blipFill>
        <p:spPr>
          <a:xfrm>
            <a:off x="457200" y="1390388"/>
            <a:ext cx="8229600" cy="4582048"/>
          </a:xfrm>
        </p:spPr>
      </p:pic>
      <p:sp>
        <p:nvSpPr>
          <p:cNvPr id="4" name="Slide Number Placeholder 3">
            <a:extLst>
              <a:ext uri="{FF2B5EF4-FFF2-40B4-BE49-F238E27FC236}">
                <a16:creationId xmlns:a16="http://schemas.microsoft.com/office/drawing/2014/main" id="{2CB73D4E-3598-B3D4-B5EB-EC8FDAB086EB}"/>
              </a:ext>
            </a:extLst>
          </p:cNvPr>
          <p:cNvSpPr>
            <a:spLocks noGrp="1"/>
          </p:cNvSpPr>
          <p:nvPr>
            <p:ph type="sldNum" sz="quarter" idx="12"/>
          </p:nvPr>
        </p:nvSpPr>
        <p:spPr/>
        <p:txBody>
          <a:bodyPr/>
          <a:lstStyle/>
          <a:p>
            <a:pPr>
              <a:defRPr/>
            </a:pPr>
            <a:fld id="{A4C577E2-95DD-1F4B-A688-E8FB02007787}" type="slidenum">
              <a:rPr lang="de-DE" smtClean="0"/>
              <a:pPr>
                <a:defRPr/>
              </a:pPr>
              <a:t>19</a:t>
            </a:fld>
            <a:endParaRPr lang="de-DE"/>
          </a:p>
        </p:txBody>
      </p:sp>
    </p:spTree>
    <p:extLst>
      <p:ext uri="{BB962C8B-B14F-4D97-AF65-F5344CB8AC3E}">
        <p14:creationId xmlns:p14="http://schemas.microsoft.com/office/powerpoint/2010/main" val="4220342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BA687-4DBA-0ED5-E8CF-6F46BF5E9432}"/>
              </a:ext>
            </a:extLst>
          </p:cNvPr>
          <p:cNvSpPr>
            <a:spLocks noGrp="1"/>
          </p:cNvSpPr>
          <p:nvPr>
            <p:ph type="title"/>
          </p:nvPr>
        </p:nvSpPr>
        <p:spPr/>
        <p:txBody>
          <a:bodyPr/>
          <a:lstStyle/>
          <a:p>
            <a:r>
              <a:rPr lang="en-DE" dirty="0"/>
              <a:t>Generate Images from Text – Na</a:t>
            </a:r>
            <a:r>
              <a:rPr lang="en-GB" dirty="0" err="1"/>
              <a:t>ï</a:t>
            </a:r>
            <a:r>
              <a:rPr lang="en-DE" dirty="0"/>
              <a:t>ve Approach</a:t>
            </a:r>
          </a:p>
        </p:txBody>
      </p:sp>
      <p:sp>
        <p:nvSpPr>
          <p:cNvPr id="3" name="Content Placeholder 2">
            <a:extLst>
              <a:ext uri="{FF2B5EF4-FFF2-40B4-BE49-F238E27FC236}">
                <a16:creationId xmlns:a16="http://schemas.microsoft.com/office/drawing/2014/main" id="{221478D7-8E41-B6D7-0691-8A122932B5A0}"/>
              </a:ext>
            </a:extLst>
          </p:cNvPr>
          <p:cNvSpPr>
            <a:spLocks noGrp="1"/>
          </p:cNvSpPr>
          <p:nvPr>
            <p:ph idx="1"/>
          </p:nvPr>
        </p:nvSpPr>
        <p:spPr>
          <a:xfrm>
            <a:off x="457200" y="2996952"/>
            <a:ext cx="8229600" cy="3312914"/>
          </a:xfrm>
        </p:spPr>
        <p:txBody>
          <a:bodyPr/>
          <a:lstStyle/>
          <a:p>
            <a:pPr>
              <a:buFont typeface="+mj-lt"/>
              <a:buAutoNum type="arabicPeriod"/>
            </a:pPr>
            <a:r>
              <a:rPr lang="en-GB" sz="1800" dirty="0">
                <a:solidFill>
                  <a:srgbClr val="212121"/>
                </a:solidFill>
                <a:effectLst/>
                <a:latin typeface="HelveticaNeue" panose="02000503000000020004" pitchFamily="2" charset="0"/>
              </a:rPr>
              <a:t>Concatenate the set of text tokens with the unrolled set of pixel values in a corresponding image (typically unrolled top left to bottom right). </a:t>
            </a:r>
            <a:endParaRPr lang="en-GB" sz="1800" dirty="0">
              <a:effectLst/>
            </a:endParaRPr>
          </a:p>
          <a:p>
            <a:pPr>
              <a:buFont typeface="+mj-lt"/>
              <a:buAutoNum type="arabicPeriod" startAt="2"/>
            </a:pPr>
            <a:r>
              <a:rPr lang="en-GB" sz="1800" dirty="0">
                <a:solidFill>
                  <a:schemeClr val="bg1">
                    <a:lumMod val="65000"/>
                  </a:schemeClr>
                </a:solidFill>
                <a:effectLst/>
                <a:latin typeface="HelveticaNeue" panose="02000503000000020004" pitchFamily="2" charset="0"/>
              </a:rPr>
              <a:t>Given this sequence of text and pixel values, we can factor the distribution </a:t>
            </a:r>
            <a:r>
              <a:rPr lang="en-GB" sz="1800" i="1" dirty="0">
                <a:solidFill>
                  <a:schemeClr val="bg1">
                    <a:lumMod val="65000"/>
                  </a:schemeClr>
                </a:solidFill>
                <a:effectLst/>
                <a:latin typeface="Times" pitchFamily="2" charset="0"/>
              </a:rPr>
              <a:t>p</a:t>
            </a:r>
            <a:r>
              <a:rPr lang="en-GB" sz="1800" dirty="0">
                <a:solidFill>
                  <a:schemeClr val="bg1">
                    <a:lumMod val="65000"/>
                  </a:schemeClr>
                </a:solidFill>
                <a:effectLst/>
                <a:latin typeface="TimesNewRomanPSMT"/>
              </a:rPr>
              <a:t>(</a:t>
            </a:r>
            <a:r>
              <a:rPr lang="en-GB" sz="1800" i="1" dirty="0" err="1">
                <a:solidFill>
                  <a:schemeClr val="bg1">
                    <a:lumMod val="65000"/>
                  </a:schemeClr>
                </a:solidFill>
                <a:effectLst/>
                <a:latin typeface="Times" pitchFamily="2" charset="0"/>
              </a:rPr>
              <a:t>x</a:t>
            </a:r>
            <a:r>
              <a:rPr lang="en-GB" sz="1800" dirty="0" err="1">
                <a:solidFill>
                  <a:schemeClr val="bg1">
                    <a:lumMod val="65000"/>
                  </a:schemeClr>
                </a:solidFill>
                <a:effectLst/>
                <a:latin typeface="AppleSymbols" panose="02000000000000000000" pitchFamily="2" charset="-79"/>
                <a:cs typeface="AppleSymbols" panose="02000000000000000000" pitchFamily="2" charset="-79"/>
              </a:rPr>
              <a:t>∣</a:t>
            </a:r>
            <a:r>
              <a:rPr lang="en-GB" sz="1800" i="1" dirty="0" err="1">
                <a:solidFill>
                  <a:schemeClr val="bg1">
                    <a:lumMod val="65000"/>
                  </a:schemeClr>
                </a:solidFill>
                <a:effectLst/>
                <a:latin typeface="Times" pitchFamily="2" charset="0"/>
              </a:rPr>
              <a:t>y</a:t>
            </a:r>
            <a:r>
              <a:rPr lang="en-GB" sz="1800" dirty="0">
                <a:solidFill>
                  <a:schemeClr val="bg1">
                    <a:lumMod val="65000"/>
                  </a:schemeClr>
                </a:solidFill>
                <a:effectLst/>
                <a:latin typeface="TimesNewRomanPSMT"/>
              </a:rPr>
              <a:t>) </a:t>
            </a:r>
            <a:r>
              <a:rPr lang="en-GB" sz="1800" dirty="0">
                <a:solidFill>
                  <a:schemeClr val="bg1">
                    <a:lumMod val="65000"/>
                  </a:schemeClr>
                </a:solidFill>
                <a:effectLst/>
                <a:latin typeface="HelveticaNeue" panose="02000503000000020004" pitchFamily="2" charset="0"/>
              </a:rPr>
              <a:t>autoregressively: </a:t>
            </a:r>
            <a:br>
              <a:rPr lang="en-GB" sz="1800" dirty="0">
                <a:solidFill>
                  <a:schemeClr val="bg1">
                    <a:lumMod val="65000"/>
                  </a:schemeClr>
                </a:solidFill>
                <a:effectLst/>
                <a:latin typeface="HelveticaNeue" panose="02000503000000020004" pitchFamily="2" charset="0"/>
              </a:rPr>
            </a:br>
            <a:r>
              <a:rPr lang="en-GB" sz="1800" dirty="0">
                <a:solidFill>
                  <a:schemeClr val="bg1">
                    <a:lumMod val="65000"/>
                  </a:schemeClr>
                </a:solidFill>
                <a:effectLst/>
                <a:latin typeface="HelveticaNeue" panose="02000503000000020004" pitchFamily="2" charset="0"/>
              </a:rPr>
              <a:t>	</a:t>
            </a:r>
            <a:r>
              <a:rPr lang="en-GB" sz="1800" i="1" dirty="0">
                <a:solidFill>
                  <a:schemeClr val="bg1">
                    <a:lumMod val="65000"/>
                  </a:schemeClr>
                </a:solidFill>
                <a:effectLst/>
                <a:latin typeface="Times" pitchFamily="2" charset="0"/>
              </a:rPr>
              <a:t>p</a:t>
            </a:r>
            <a:r>
              <a:rPr lang="en-GB" sz="1800" dirty="0">
                <a:solidFill>
                  <a:schemeClr val="bg1">
                    <a:lumMod val="65000"/>
                  </a:schemeClr>
                </a:solidFill>
                <a:effectLst/>
                <a:latin typeface="TimesNewRomanPSMT"/>
              </a:rPr>
              <a:t>(</a:t>
            </a:r>
            <a:r>
              <a:rPr lang="en-GB" sz="1800" i="1" dirty="0" err="1">
                <a:solidFill>
                  <a:schemeClr val="bg1">
                    <a:lumMod val="65000"/>
                  </a:schemeClr>
                </a:solidFill>
                <a:effectLst/>
                <a:latin typeface="Times" pitchFamily="2" charset="0"/>
              </a:rPr>
              <a:t>x</a:t>
            </a:r>
            <a:r>
              <a:rPr lang="en-GB" sz="1800" dirty="0" err="1">
                <a:solidFill>
                  <a:schemeClr val="bg1">
                    <a:lumMod val="65000"/>
                  </a:schemeClr>
                </a:solidFill>
                <a:effectLst/>
                <a:latin typeface="AppleSymbols" panose="02000000000000000000" pitchFamily="2" charset="-79"/>
                <a:cs typeface="AppleSymbols" panose="02000000000000000000" pitchFamily="2" charset="-79"/>
              </a:rPr>
              <a:t>∣</a:t>
            </a:r>
            <a:r>
              <a:rPr lang="en-GB" sz="1800" i="1" dirty="0" err="1">
                <a:solidFill>
                  <a:schemeClr val="bg1">
                    <a:lumMod val="65000"/>
                  </a:schemeClr>
                </a:solidFill>
                <a:effectLst/>
                <a:latin typeface="Times" pitchFamily="2" charset="0"/>
              </a:rPr>
              <a:t>y</a:t>
            </a:r>
            <a:r>
              <a:rPr lang="en-GB" sz="1800" dirty="0">
                <a:solidFill>
                  <a:schemeClr val="bg1">
                    <a:lumMod val="65000"/>
                  </a:schemeClr>
                </a:solidFill>
                <a:effectLst/>
                <a:latin typeface="TimesNewRomanPSMT"/>
              </a:rPr>
              <a:t>) = </a:t>
            </a:r>
            <a:r>
              <a:rPr lang="en-GB" sz="1800" i="1" dirty="0">
                <a:solidFill>
                  <a:schemeClr val="bg1">
                    <a:lumMod val="65000"/>
                  </a:schemeClr>
                </a:solidFill>
                <a:effectLst/>
                <a:latin typeface="Times" pitchFamily="2" charset="0"/>
              </a:rPr>
              <a:t>p</a:t>
            </a:r>
            <a:r>
              <a:rPr lang="en-GB" sz="1800" dirty="0">
                <a:solidFill>
                  <a:schemeClr val="bg1">
                    <a:lumMod val="65000"/>
                  </a:schemeClr>
                </a:solidFill>
                <a:effectLst/>
                <a:latin typeface="TimesNewRomanPSMT"/>
              </a:rPr>
              <a:t>(</a:t>
            </a:r>
            <a:r>
              <a:rPr lang="en-GB" sz="1800" i="1" dirty="0">
                <a:solidFill>
                  <a:schemeClr val="bg1">
                    <a:lumMod val="65000"/>
                  </a:schemeClr>
                </a:solidFill>
                <a:effectLst/>
                <a:latin typeface="Times" pitchFamily="2" charset="0"/>
              </a:rPr>
              <a:t>x</a:t>
            </a:r>
            <a:r>
              <a:rPr lang="en-GB" sz="1800" dirty="0">
                <a:solidFill>
                  <a:schemeClr val="bg1">
                    <a:lumMod val="65000"/>
                  </a:schemeClr>
                </a:solidFill>
                <a:effectLst/>
                <a:latin typeface="TimesNewRomanPSMT"/>
              </a:rPr>
              <a:t>1, </a:t>
            </a:r>
            <a:r>
              <a:rPr lang="en-GB" sz="1800" i="1" dirty="0">
                <a:solidFill>
                  <a:schemeClr val="bg1">
                    <a:lumMod val="65000"/>
                  </a:schemeClr>
                </a:solidFill>
                <a:effectLst/>
                <a:latin typeface="Times" pitchFamily="2" charset="0"/>
              </a:rPr>
              <a:t>x</a:t>
            </a:r>
            <a:r>
              <a:rPr lang="en-GB" sz="1800" dirty="0">
                <a:solidFill>
                  <a:schemeClr val="bg1">
                    <a:lumMod val="65000"/>
                  </a:schemeClr>
                </a:solidFill>
                <a:effectLst/>
                <a:latin typeface="TimesNewRomanPSMT"/>
              </a:rPr>
              <a:t>2, </a:t>
            </a:r>
            <a:r>
              <a:rPr lang="en-GB" sz="1800" i="1" dirty="0">
                <a:solidFill>
                  <a:schemeClr val="bg1">
                    <a:lumMod val="65000"/>
                  </a:schemeClr>
                </a:solidFill>
                <a:effectLst/>
                <a:latin typeface="Times" pitchFamily="2" charset="0"/>
              </a:rPr>
              <a:t>x</a:t>
            </a:r>
            <a:r>
              <a:rPr lang="en-GB" sz="1800" dirty="0">
                <a:solidFill>
                  <a:schemeClr val="bg1">
                    <a:lumMod val="65000"/>
                  </a:schemeClr>
                </a:solidFill>
                <a:effectLst/>
                <a:latin typeface="TimesNewRomanPSMT"/>
              </a:rPr>
              <a:t>3, ...</a:t>
            </a:r>
            <a:r>
              <a:rPr lang="en-GB" sz="1800" dirty="0">
                <a:solidFill>
                  <a:schemeClr val="bg1">
                    <a:lumMod val="65000"/>
                  </a:schemeClr>
                </a:solidFill>
                <a:effectLst/>
                <a:latin typeface="AppleSymbols" panose="02000000000000000000" pitchFamily="2" charset="-79"/>
                <a:cs typeface="AppleSymbols" panose="02000000000000000000" pitchFamily="2" charset="-79"/>
              </a:rPr>
              <a:t>∣</a:t>
            </a:r>
            <a:r>
              <a:rPr lang="en-GB" sz="1800" i="1" dirty="0">
                <a:solidFill>
                  <a:schemeClr val="bg1">
                    <a:lumMod val="65000"/>
                  </a:schemeClr>
                </a:solidFill>
                <a:effectLst/>
                <a:latin typeface="Times" pitchFamily="2" charset="0"/>
              </a:rPr>
              <a:t>y</a:t>
            </a:r>
            <a:r>
              <a:rPr lang="en-GB" sz="1800" dirty="0">
                <a:solidFill>
                  <a:schemeClr val="bg1">
                    <a:lumMod val="65000"/>
                  </a:schemeClr>
                </a:solidFill>
                <a:effectLst/>
                <a:latin typeface="TimesNewRomanPSMT"/>
              </a:rPr>
              <a:t>) = </a:t>
            </a:r>
            <a:r>
              <a:rPr lang="en-GB" sz="1800" i="1" dirty="0">
                <a:solidFill>
                  <a:schemeClr val="bg1">
                    <a:lumMod val="65000"/>
                  </a:schemeClr>
                </a:solidFill>
                <a:effectLst/>
                <a:latin typeface="Times" pitchFamily="2" charset="0"/>
              </a:rPr>
              <a:t>p</a:t>
            </a:r>
            <a:r>
              <a:rPr lang="en-GB" sz="1800" dirty="0">
                <a:solidFill>
                  <a:schemeClr val="bg1">
                    <a:lumMod val="65000"/>
                  </a:schemeClr>
                </a:solidFill>
                <a:effectLst/>
                <a:latin typeface="TimesNewRomanPSMT"/>
              </a:rPr>
              <a:t>(</a:t>
            </a:r>
            <a:r>
              <a:rPr lang="en-GB" sz="1800" i="1" dirty="0">
                <a:solidFill>
                  <a:schemeClr val="bg1">
                    <a:lumMod val="65000"/>
                  </a:schemeClr>
                </a:solidFill>
                <a:effectLst/>
                <a:latin typeface="Times" pitchFamily="2" charset="0"/>
              </a:rPr>
              <a:t>x</a:t>
            </a:r>
            <a:r>
              <a:rPr lang="en-GB" sz="1800" dirty="0">
                <a:solidFill>
                  <a:schemeClr val="bg1">
                    <a:lumMod val="65000"/>
                  </a:schemeClr>
                </a:solidFill>
                <a:effectLst/>
                <a:latin typeface="TimesNewRomanPSMT"/>
              </a:rPr>
              <a:t>1</a:t>
            </a:r>
            <a:r>
              <a:rPr lang="en-GB" sz="1800" dirty="0">
                <a:solidFill>
                  <a:schemeClr val="bg1">
                    <a:lumMod val="65000"/>
                  </a:schemeClr>
                </a:solidFill>
                <a:effectLst/>
                <a:latin typeface="AppleSymbols" panose="02000000000000000000" pitchFamily="2" charset="-79"/>
                <a:cs typeface="AppleSymbols" panose="02000000000000000000" pitchFamily="2" charset="-79"/>
              </a:rPr>
              <a:t>∣</a:t>
            </a:r>
            <a:r>
              <a:rPr lang="en-GB" sz="1800" i="1" dirty="0">
                <a:solidFill>
                  <a:schemeClr val="bg1">
                    <a:lumMod val="65000"/>
                  </a:schemeClr>
                </a:solidFill>
                <a:effectLst/>
                <a:latin typeface="Times" pitchFamily="2" charset="0"/>
              </a:rPr>
              <a:t>y</a:t>
            </a:r>
            <a:r>
              <a:rPr lang="en-GB" sz="1800" dirty="0">
                <a:solidFill>
                  <a:schemeClr val="bg1">
                    <a:lumMod val="65000"/>
                  </a:schemeClr>
                </a:solidFill>
                <a:effectLst/>
                <a:latin typeface="TimesNewRomanPSMT"/>
              </a:rPr>
              <a:t>)</a:t>
            </a:r>
            <a:r>
              <a:rPr lang="en-GB" sz="1800" i="1" dirty="0">
                <a:solidFill>
                  <a:schemeClr val="bg1">
                    <a:lumMod val="65000"/>
                  </a:schemeClr>
                </a:solidFill>
                <a:effectLst/>
                <a:latin typeface="Times" pitchFamily="2" charset="0"/>
              </a:rPr>
              <a:t>p</a:t>
            </a:r>
            <a:r>
              <a:rPr lang="en-GB" sz="1800" dirty="0">
                <a:solidFill>
                  <a:schemeClr val="bg1">
                    <a:lumMod val="65000"/>
                  </a:schemeClr>
                </a:solidFill>
                <a:effectLst/>
                <a:latin typeface="TimesNewRomanPSMT"/>
              </a:rPr>
              <a:t>(</a:t>
            </a:r>
            <a:r>
              <a:rPr lang="en-GB" sz="1800" i="1" dirty="0">
                <a:solidFill>
                  <a:schemeClr val="bg1">
                    <a:lumMod val="65000"/>
                  </a:schemeClr>
                </a:solidFill>
                <a:effectLst/>
                <a:latin typeface="Times" pitchFamily="2" charset="0"/>
              </a:rPr>
              <a:t>x</a:t>
            </a:r>
            <a:r>
              <a:rPr lang="en-GB" sz="1800" dirty="0">
                <a:solidFill>
                  <a:schemeClr val="bg1">
                    <a:lumMod val="65000"/>
                  </a:schemeClr>
                </a:solidFill>
                <a:effectLst/>
                <a:latin typeface="TimesNewRomanPSMT"/>
              </a:rPr>
              <a:t>2</a:t>
            </a:r>
            <a:r>
              <a:rPr lang="en-GB" sz="1800" dirty="0">
                <a:solidFill>
                  <a:schemeClr val="bg1">
                    <a:lumMod val="65000"/>
                  </a:schemeClr>
                </a:solidFill>
                <a:effectLst/>
                <a:latin typeface="AppleSymbols" panose="02000000000000000000" pitchFamily="2" charset="-79"/>
                <a:cs typeface="AppleSymbols" panose="02000000000000000000" pitchFamily="2" charset="-79"/>
              </a:rPr>
              <a:t>∣</a:t>
            </a:r>
            <a:r>
              <a:rPr lang="en-GB" sz="1800" i="1" dirty="0">
                <a:solidFill>
                  <a:schemeClr val="bg1">
                    <a:lumMod val="65000"/>
                  </a:schemeClr>
                </a:solidFill>
                <a:effectLst/>
                <a:latin typeface="Times" pitchFamily="2" charset="0"/>
              </a:rPr>
              <a:t>x</a:t>
            </a:r>
            <a:r>
              <a:rPr lang="en-GB" sz="1800" dirty="0">
                <a:solidFill>
                  <a:schemeClr val="bg1">
                    <a:lumMod val="65000"/>
                  </a:schemeClr>
                </a:solidFill>
                <a:effectLst/>
                <a:latin typeface="TimesNewRomanPSMT"/>
              </a:rPr>
              <a:t>1, </a:t>
            </a:r>
            <a:r>
              <a:rPr lang="en-GB" sz="1800" i="1" dirty="0">
                <a:solidFill>
                  <a:schemeClr val="bg1">
                    <a:lumMod val="65000"/>
                  </a:schemeClr>
                </a:solidFill>
                <a:effectLst/>
                <a:latin typeface="Times" pitchFamily="2" charset="0"/>
              </a:rPr>
              <a:t>y</a:t>
            </a:r>
            <a:r>
              <a:rPr lang="en-GB" sz="1800" dirty="0">
                <a:solidFill>
                  <a:schemeClr val="bg1">
                    <a:lumMod val="65000"/>
                  </a:schemeClr>
                </a:solidFill>
                <a:effectLst/>
                <a:latin typeface="TimesNewRomanPSMT"/>
              </a:rPr>
              <a:t>)</a:t>
            </a:r>
            <a:r>
              <a:rPr lang="en-GB" sz="1800" i="1" dirty="0">
                <a:solidFill>
                  <a:schemeClr val="bg1">
                    <a:lumMod val="65000"/>
                  </a:schemeClr>
                </a:solidFill>
                <a:effectLst/>
                <a:latin typeface="Times" pitchFamily="2" charset="0"/>
              </a:rPr>
              <a:t>p</a:t>
            </a:r>
            <a:r>
              <a:rPr lang="en-GB" sz="1800" dirty="0">
                <a:solidFill>
                  <a:schemeClr val="bg1">
                    <a:lumMod val="65000"/>
                  </a:schemeClr>
                </a:solidFill>
                <a:effectLst/>
                <a:latin typeface="TimesNewRomanPSMT"/>
              </a:rPr>
              <a:t>(</a:t>
            </a:r>
            <a:r>
              <a:rPr lang="en-GB" sz="1800" i="1" dirty="0">
                <a:solidFill>
                  <a:schemeClr val="bg1">
                    <a:lumMod val="65000"/>
                  </a:schemeClr>
                </a:solidFill>
                <a:effectLst/>
                <a:latin typeface="Times" pitchFamily="2" charset="0"/>
              </a:rPr>
              <a:t>x</a:t>
            </a:r>
            <a:r>
              <a:rPr lang="en-GB" sz="1800" dirty="0">
                <a:solidFill>
                  <a:schemeClr val="bg1">
                    <a:lumMod val="65000"/>
                  </a:schemeClr>
                </a:solidFill>
                <a:effectLst/>
                <a:latin typeface="TimesNewRomanPSMT"/>
              </a:rPr>
              <a:t>3</a:t>
            </a:r>
            <a:r>
              <a:rPr lang="en-GB" sz="1800" dirty="0">
                <a:solidFill>
                  <a:schemeClr val="bg1">
                    <a:lumMod val="65000"/>
                  </a:schemeClr>
                </a:solidFill>
                <a:effectLst/>
                <a:latin typeface="AppleSymbols" panose="02000000000000000000" pitchFamily="2" charset="-79"/>
                <a:cs typeface="AppleSymbols" panose="02000000000000000000" pitchFamily="2" charset="-79"/>
              </a:rPr>
              <a:t>∣</a:t>
            </a:r>
            <a:r>
              <a:rPr lang="en-GB" sz="1800" i="1" dirty="0">
                <a:solidFill>
                  <a:schemeClr val="bg1">
                    <a:lumMod val="65000"/>
                  </a:schemeClr>
                </a:solidFill>
                <a:effectLst/>
                <a:latin typeface="Times" pitchFamily="2" charset="0"/>
              </a:rPr>
              <a:t>x</a:t>
            </a:r>
            <a:r>
              <a:rPr lang="en-GB" sz="1800" dirty="0">
                <a:solidFill>
                  <a:schemeClr val="bg1">
                    <a:lumMod val="65000"/>
                  </a:schemeClr>
                </a:solidFill>
                <a:effectLst/>
                <a:latin typeface="TimesNewRomanPSMT"/>
              </a:rPr>
              <a:t>1, </a:t>
            </a:r>
            <a:r>
              <a:rPr lang="en-GB" sz="1800" i="1" dirty="0">
                <a:solidFill>
                  <a:schemeClr val="bg1">
                    <a:lumMod val="65000"/>
                  </a:schemeClr>
                </a:solidFill>
                <a:effectLst/>
                <a:latin typeface="Times" pitchFamily="2" charset="0"/>
              </a:rPr>
              <a:t>x</a:t>
            </a:r>
            <a:r>
              <a:rPr lang="en-GB" sz="1800" dirty="0">
                <a:solidFill>
                  <a:schemeClr val="bg1">
                    <a:lumMod val="65000"/>
                  </a:schemeClr>
                </a:solidFill>
                <a:effectLst/>
                <a:latin typeface="TimesNewRomanPSMT"/>
              </a:rPr>
              <a:t>2, </a:t>
            </a:r>
            <a:r>
              <a:rPr lang="en-GB" sz="1800" i="1" dirty="0">
                <a:solidFill>
                  <a:schemeClr val="bg1">
                    <a:lumMod val="65000"/>
                  </a:schemeClr>
                </a:solidFill>
                <a:effectLst/>
                <a:latin typeface="Times" pitchFamily="2" charset="0"/>
              </a:rPr>
              <a:t>y</a:t>
            </a:r>
            <a:r>
              <a:rPr lang="en-GB" sz="1800" dirty="0">
                <a:solidFill>
                  <a:schemeClr val="bg1">
                    <a:lumMod val="65000"/>
                  </a:schemeClr>
                </a:solidFill>
                <a:effectLst/>
                <a:latin typeface="TimesNewRomanPSMT"/>
              </a:rPr>
              <a:t>)... </a:t>
            </a:r>
            <a:br>
              <a:rPr lang="en-GB" sz="1800" dirty="0">
                <a:solidFill>
                  <a:schemeClr val="bg1">
                    <a:lumMod val="65000"/>
                  </a:schemeClr>
                </a:solidFill>
                <a:latin typeface="HelveticaNeue" panose="02000503000000020004" pitchFamily="2" charset="0"/>
              </a:rPr>
            </a:br>
            <a:r>
              <a:rPr lang="en-GB" sz="1800" dirty="0">
                <a:solidFill>
                  <a:schemeClr val="bg1">
                    <a:lumMod val="65000"/>
                  </a:schemeClr>
                </a:solidFill>
                <a:effectLst/>
                <a:latin typeface="HelveticaNeue" panose="02000503000000020004" pitchFamily="2" charset="0"/>
              </a:rPr>
              <a:t>Here </a:t>
            </a:r>
            <a:r>
              <a:rPr lang="en-GB" sz="1800" i="1" dirty="0">
                <a:solidFill>
                  <a:schemeClr val="bg1">
                    <a:lumMod val="65000"/>
                  </a:schemeClr>
                </a:solidFill>
                <a:effectLst/>
                <a:latin typeface="Times" pitchFamily="2" charset="0"/>
              </a:rPr>
              <a:t>xi </a:t>
            </a:r>
            <a:r>
              <a:rPr lang="en-GB" sz="1800" dirty="0">
                <a:solidFill>
                  <a:schemeClr val="bg1">
                    <a:lumMod val="65000"/>
                  </a:schemeClr>
                </a:solidFill>
                <a:effectLst/>
                <a:latin typeface="HelveticaNeue" panose="02000503000000020004" pitchFamily="2" charset="0"/>
              </a:rPr>
              <a:t>is the </a:t>
            </a:r>
            <a:r>
              <a:rPr lang="en-GB" sz="1800" i="1" dirty="0" err="1">
                <a:solidFill>
                  <a:schemeClr val="bg1">
                    <a:lumMod val="65000"/>
                  </a:schemeClr>
                </a:solidFill>
                <a:effectLst/>
                <a:latin typeface="Times" pitchFamily="2" charset="0"/>
              </a:rPr>
              <a:t>i</a:t>
            </a:r>
            <a:r>
              <a:rPr lang="en-GB" sz="1800" dirty="0" err="1">
                <a:solidFill>
                  <a:schemeClr val="bg1">
                    <a:lumMod val="65000"/>
                  </a:schemeClr>
                </a:solidFill>
                <a:effectLst/>
                <a:latin typeface="HelveticaNeue" panose="02000503000000020004" pitchFamily="2" charset="0"/>
              </a:rPr>
              <a:t>th</a:t>
            </a:r>
            <a:r>
              <a:rPr lang="en-GB" sz="1800" dirty="0">
                <a:solidFill>
                  <a:schemeClr val="bg1">
                    <a:lumMod val="65000"/>
                  </a:schemeClr>
                </a:solidFill>
                <a:effectLst/>
                <a:latin typeface="HelveticaNeue" panose="02000503000000020004" pitchFamily="2" charset="0"/>
              </a:rPr>
              <a:t> pixel value in the unrolled image. </a:t>
            </a:r>
          </a:p>
          <a:p>
            <a:pPr>
              <a:buFont typeface="+mj-lt"/>
              <a:buAutoNum type="arabicPeriod" startAt="2"/>
            </a:pPr>
            <a:r>
              <a:rPr lang="en-GB" sz="1800" dirty="0">
                <a:solidFill>
                  <a:schemeClr val="bg1">
                    <a:lumMod val="65000"/>
                  </a:schemeClr>
                </a:solidFill>
                <a:effectLst/>
                <a:latin typeface="HelveticaNeue" panose="02000503000000020004" pitchFamily="2" charset="0"/>
              </a:rPr>
              <a:t>We now estimate </a:t>
            </a:r>
            <a:r>
              <a:rPr lang="en-GB" sz="1800" i="1" dirty="0">
                <a:solidFill>
                  <a:schemeClr val="bg1">
                    <a:lumMod val="65000"/>
                  </a:schemeClr>
                </a:solidFill>
                <a:effectLst/>
                <a:latin typeface="Times" pitchFamily="2" charset="0"/>
              </a:rPr>
              <a:t>p</a:t>
            </a:r>
            <a:r>
              <a:rPr lang="en-GB" sz="1800" dirty="0">
                <a:solidFill>
                  <a:schemeClr val="bg1">
                    <a:lumMod val="65000"/>
                  </a:schemeClr>
                </a:solidFill>
                <a:effectLst/>
                <a:latin typeface="TimesNewRomanPSMT"/>
              </a:rPr>
              <a:t>(</a:t>
            </a:r>
            <a:r>
              <a:rPr lang="en-GB" sz="1800" i="1" dirty="0" err="1">
                <a:solidFill>
                  <a:schemeClr val="bg1">
                    <a:lumMod val="65000"/>
                  </a:schemeClr>
                </a:solidFill>
                <a:effectLst/>
                <a:latin typeface="Times" pitchFamily="2" charset="0"/>
              </a:rPr>
              <a:t>x</a:t>
            </a:r>
            <a:r>
              <a:rPr lang="en-GB" sz="1800" dirty="0" err="1">
                <a:solidFill>
                  <a:schemeClr val="bg1">
                    <a:lumMod val="65000"/>
                  </a:schemeClr>
                </a:solidFill>
                <a:effectLst/>
                <a:latin typeface="AppleSymbols" panose="02000000000000000000" pitchFamily="2" charset="-79"/>
                <a:cs typeface="AppleSymbols" panose="02000000000000000000" pitchFamily="2" charset="-79"/>
              </a:rPr>
              <a:t>∣</a:t>
            </a:r>
            <a:r>
              <a:rPr lang="en-GB" sz="1800" i="1" dirty="0" err="1">
                <a:solidFill>
                  <a:schemeClr val="bg1">
                    <a:lumMod val="65000"/>
                  </a:schemeClr>
                </a:solidFill>
                <a:effectLst/>
                <a:latin typeface="Times" pitchFamily="2" charset="0"/>
              </a:rPr>
              <a:t>y</a:t>
            </a:r>
            <a:r>
              <a:rPr lang="en-GB" sz="1800" dirty="0">
                <a:solidFill>
                  <a:schemeClr val="bg1">
                    <a:lumMod val="65000"/>
                  </a:schemeClr>
                </a:solidFill>
                <a:effectLst/>
                <a:latin typeface="TimesNewRomanPSMT"/>
              </a:rPr>
              <a:t>) </a:t>
            </a:r>
            <a:r>
              <a:rPr lang="en-GB" sz="1800" dirty="0">
                <a:solidFill>
                  <a:schemeClr val="bg1">
                    <a:lumMod val="65000"/>
                  </a:schemeClr>
                </a:solidFill>
                <a:effectLst/>
                <a:latin typeface="HelveticaNeue" panose="02000503000000020004" pitchFamily="2" charset="0"/>
              </a:rPr>
              <a:t>by running maximum likelihood estimation on any autoregressive sequence model (e.g. LSTM or Transformer) over each of these </a:t>
            </a:r>
            <a:r>
              <a:rPr lang="en-GB" sz="1800" i="1" dirty="0">
                <a:solidFill>
                  <a:schemeClr val="bg1">
                    <a:lumMod val="65000"/>
                  </a:schemeClr>
                </a:solidFill>
                <a:effectLst/>
                <a:latin typeface="Times" pitchFamily="2" charset="0"/>
              </a:rPr>
              <a:t>p</a:t>
            </a:r>
            <a:r>
              <a:rPr lang="en-GB" sz="1800" dirty="0">
                <a:solidFill>
                  <a:schemeClr val="bg1">
                    <a:lumMod val="65000"/>
                  </a:schemeClr>
                </a:solidFill>
                <a:effectLst/>
                <a:latin typeface="TimesNewRomanPSMT"/>
              </a:rPr>
              <a:t>(</a:t>
            </a:r>
            <a:r>
              <a:rPr lang="en-GB" sz="1800" i="1" dirty="0">
                <a:solidFill>
                  <a:schemeClr val="bg1">
                    <a:lumMod val="65000"/>
                  </a:schemeClr>
                </a:solidFill>
                <a:effectLst/>
                <a:latin typeface="Times" pitchFamily="2" charset="0"/>
              </a:rPr>
              <a:t>xi</a:t>
            </a:r>
            <a:r>
              <a:rPr lang="en-GB" sz="1800" dirty="0">
                <a:solidFill>
                  <a:schemeClr val="bg1">
                    <a:lumMod val="65000"/>
                  </a:schemeClr>
                </a:solidFill>
                <a:effectLst/>
                <a:latin typeface="AppleSymbols" panose="02000000000000000000" pitchFamily="2" charset="-79"/>
                <a:cs typeface="AppleSymbols" panose="02000000000000000000" pitchFamily="2" charset="-79"/>
              </a:rPr>
              <a:t>∣</a:t>
            </a:r>
            <a:r>
              <a:rPr lang="en-GB" sz="1800" i="1" dirty="0">
                <a:solidFill>
                  <a:schemeClr val="bg1">
                    <a:lumMod val="65000"/>
                  </a:schemeClr>
                </a:solidFill>
                <a:effectLst/>
                <a:latin typeface="Times" pitchFamily="2" charset="0"/>
              </a:rPr>
              <a:t>xi</a:t>
            </a:r>
            <a:r>
              <a:rPr lang="en-GB" sz="1800" dirty="0">
                <a:solidFill>
                  <a:schemeClr val="bg1">
                    <a:lumMod val="65000"/>
                  </a:schemeClr>
                </a:solidFill>
                <a:effectLst/>
                <a:latin typeface="TimesNewRomanPSMT"/>
              </a:rPr>
              <a:t>−1, </a:t>
            </a:r>
            <a:r>
              <a:rPr lang="en-GB" sz="1800" i="1" dirty="0">
                <a:solidFill>
                  <a:schemeClr val="bg1">
                    <a:lumMod val="65000"/>
                  </a:schemeClr>
                </a:solidFill>
                <a:effectLst/>
                <a:latin typeface="Times" pitchFamily="2" charset="0"/>
              </a:rPr>
              <a:t>xi</a:t>
            </a:r>
            <a:r>
              <a:rPr lang="en-GB" sz="1800" dirty="0">
                <a:solidFill>
                  <a:schemeClr val="bg1">
                    <a:lumMod val="65000"/>
                  </a:schemeClr>
                </a:solidFill>
                <a:effectLst/>
                <a:latin typeface="TimesNewRomanPSMT"/>
              </a:rPr>
              <a:t>−2, ..., </a:t>
            </a:r>
            <a:r>
              <a:rPr lang="en-GB" sz="1800" i="1" dirty="0">
                <a:solidFill>
                  <a:schemeClr val="bg1">
                    <a:lumMod val="65000"/>
                  </a:schemeClr>
                </a:solidFill>
                <a:effectLst/>
                <a:latin typeface="Times" pitchFamily="2" charset="0"/>
              </a:rPr>
              <a:t>x</a:t>
            </a:r>
            <a:r>
              <a:rPr lang="en-GB" sz="1800" dirty="0">
                <a:solidFill>
                  <a:schemeClr val="bg1">
                    <a:lumMod val="65000"/>
                  </a:schemeClr>
                </a:solidFill>
                <a:effectLst/>
                <a:latin typeface="TimesNewRomanPSMT"/>
              </a:rPr>
              <a:t>2, </a:t>
            </a:r>
            <a:r>
              <a:rPr lang="en-GB" sz="1800" i="1" dirty="0">
                <a:solidFill>
                  <a:schemeClr val="bg1">
                    <a:lumMod val="65000"/>
                  </a:schemeClr>
                </a:solidFill>
                <a:effectLst/>
                <a:latin typeface="Times" pitchFamily="2" charset="0"/>
              </a:rPr>
              <a:t>x</a:t>
            </a:r>
            <a:r>
              <a:rPr lang="en-GB" sz="1800" dirty="0">
                <a:solidFill>
                  <a:schemeClr val="bg1">
                    <a:lumMod val="65000"/>
                  </a:schemeClr>
                </a:solidFill>
                <a:effectLst/>
                <a:latin typeface="TimesNewRomanPSMT"/>
              </a:rPr>
              <a:t>1, </a:t>
            </a:r>
            <a:r>
              <a:rPr lang="en-GB" sz="1800" i="1" dirty="0">
                <a:solidFill>
                  <a:schemeClr val="bg1">
                    <a:lumMod val="65000"/>
                  </a:schemeClr>
                </a:solidFill>
                <a:effectLst/>
                <a:latin typeface="Times" pitchFamily="2" charset="0"/>
              </a:rPr>
              <a:t>y</a:t>
            </a:r>
            <a:r>
              <a:rPr lang="en-GB" sz="1800" dirty="0">
                <a:solidFill>
                  <a:schemeClr val="bg1">
                    <a:lumMod val="65000"/>
                  </a:schemeClr>
                </a:solidFill>
                <a:effectLst/>
                <a:latin typeface="TimesNewRomanPSMT"/>
              </a:rPr>
              <a:t>) </a:t>
            </a:r>
            <a:r>
              <a:rPr lang="en-GB" sz="1800" dirty="0">
                <a:solidFill>
                  <a:schemeClr val="bg1">
                    <a:lumMod val="65000"/>
                  </a:schemeClr>
                </a:solidFill>
                <a:effectLst/>
                <a:latin typeface="HelveticaNeue" panose="02000503000000020004" pitchFamily="2" charset="0"/>
              </a:rPr>
              <a:t>factors. </a:t>
            </a:r>
            <a:br>
              <a:rPr lang="en-GB" sz="1800" dirty="0">
                <a:solidFill>
                  <a:schemeClr val="bg1">
                    <a:lumMod val="65000"/>
                  </a:schemeClr>
                </a:solidFill>
                <a:effectLst/>
                <a:latin typeface="HelveticaNeue" panose="02000503000000020004" pitchFamily="2" charset="0"/>
              </a:rPr>
            </a:br>
            <a:r>
              <a:rPr lang="en-GB" sz="1800" dirty="0">
                <a:solidFill>
                  <a:schemeClr val="bg1">
                    <a:lumMod val="65000"/>
                  </a:schemeClr>
                </a:solidFill>
                <a:effectLst/>
                <a:latin typeface="HelveticaNeue" panose="02000503000000020004" pitchFamily="2" charset="0"/>
              </a:rPr>
              <a:t>That is to say, we want to train a model to predict the next pixel value in an image, given some text and all previous pixel values. </a:t>
            </a:r>
          </a:p>
          <a:p>
            <a:pPr>
              <a:buFont typeface="+mj-lt"/>
              <a:buAutoNum type="arabicPeriod" startAt="2"/>
            </a:pPr>
            <a:endParaRPr lang="en-GB" sz="1800" dirty="0">
              <a:solidFill>
                <a:srgbClr val="212121"/>
              </a:solidFill>
              <a:effectLst/>
              <a:latin typeface="HelveticaNeue" panose="02000503000000020004" pitchFamily="2" charset="0"/>
            </a:endParaRPr>
          </a:p>
          <a:p>
            <a:endParaRPr lang="en-DE" dirty="0"/>
          </a:p>
        </p:txBody>
      </p:sp>
      <p:sp>
        <p:nvSpPr>
          <p:cNvPr id="4" name="Slide Number Placeholder 3">
            <a:extLst>
              <a:ext uri="{FF2B5EF4-FFF2-40B4-BE49-F238E27FC236}">
                <a16:creationId xmlns:a16="http://schemas.microsoft.com/office/drawing/2014/main" id="{3B9CA944-044B-50C6-7901-AA1B22E5E46D}"/>
              </a:ext>
            </a:extLst>
          </p:cNvPr>
          <p:cNvSpPr>
            <a:spLocks noGrp="1"/>
          </p:cNvSpPr>
          <p:nvPr>
            <p:ph type="sldNum" sz="quarter" idx="12"/>
          </p:nvPr>
        </p:nvSpPr>
        <p:spPr/>
        <p:txBody>
          <a:bodyPr/>
          <a:lstStyle/>
          <a:p>
            <a:pPr>
              <a:defRPr/>
            </a:pPr>
            <a:fld id="{A4C577E2-95DD-1F4B-A688-E8FB02007787}" type="slidenum">
              <a:rPr lang="de-DE" smtClean="0"/>
              <a:pPr>
                <a:defRPr/>
              </a:pPr>
              <a:t>2</a:t>
            </a:fld>
            <a:endParaRPr lang="de-DE"/>
          </a:p>
        </p:txBody>
      </p:sp>
      <p:pic>
        <p:nvPicPr>
          <p:cNvPr id="7" name="Picture 6">
            <a:extLst>
              <a:ext uri="{FF2B5EF4-FFF2-40B4-BE49-F238E27FC236}">
                <a16:creationId xmlns:a16="http://schemas.microsoft.com/office/drawing/2014/main" id="{9EA01C95-4C33-FF37-349A-46A51EAB0F80}"/>
              </a:ext>
            </a:extLst>
          </p:cNvPr>
          <p:cNvPicPr>
            <a:picLocks noChangeAspect="1"/>
          </p:cNvPicPr>
          <p:nvPr/>
        </p:nvPicPr>
        <p:blipFill>
          <a:blip r:embed="rId2"/>
          <a:stretch>
            <a:fillRect/>
          </a:stretch>
        </p:blipFill>
        <p:spPr>
          <a:xfrm>
            <a:off x="1619672" y="1088959"/>
            <a:ext cx="5432648" cy="1763977"/>
          </a:xfrm>
          <a:prstGeom prst="rect">
            <a:avLst/>
          </a:prstGeom>
        </p:spPr>
      </p:pic>
      <p:sp>
        <p:nvSpPr>
          <p:cNvPr id="8" name="TextBox 7">
            <a:extLst>
              <a:ext uri="{FF2B5EF4-FFF2-40B4-BE49-F238E27FC236}">
                <a16:creationId xmlns:a16="http://schemas.microsoft.com/office/drawing/2014/main" id="{18D2433C-4EA7-9D9A-ABDF-7A462D9484EF}"/>
              </a:ext>
            </a:extLst>
          </p:cNvPr>
          <p:cNvSpPr txBox="1"/>
          <p:nvPr/>
        </p:nvSpPr>
        <p:spPr>
          <a:xfrm>
            <a:off x="2051720" y="6606137"/>
            <a:ext cx="6084168" cy="307777"/>
          </a:xfrm>
          <a:prstGeom prst="rect">
            <a:avLst/>
          </a:prstGeom>
          <a:noFill/>
        </p:spPr>
        <p:txBody>
          <a:bodyPr wrap="square">
            <a:spAutoFit/>
          </a:bodyPr>
          <a:lstStyle/>
          <a:p>
            <a:r>
              <a:rPr lang="en-GB" sz="1400" b="1" dirty="0">
                <a:solidFill>
                  <a:schemeClr val="bg1"/>
                </a:solidFill>
                <a:effectLst/>
                <a:latin typeface="HelveticaNeue" panose="02000503000000020004" pitchFamily="2" charset="0"/>
              </a:rPr>
              <a:t>How is it so good ? (DALL-E Explained Pt. 2). Charlie Snell </a:t>
            </a:r>
            <a:endParaRPr lang="en-GB" sz="1400" dirty="0">
              <a:solidFill>
                <a:schemeClr val="bg1"/>
              </a:solidFill>
              <a:effectLst/>
            </a:endParaRPr>
          </a:p>
        </p:txBody>
      </p:sp>
    </p:spTree>
    <p:extLst>
      <p:ext uri="{BB962C8B-B14F-4D97-AF65-F5344CB8AC3E}">
        <p14:creationId xmlns:p14="http://schemas.microsoft.com/office/powerpoint/2010/main" val="16377573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3386" y="260648"/>
            <a:ext cx="2027034" cy="507831"/>
          </a:xfrm>
          <a:prstGeom prst="rect">
            <a:avLst/>
          </a:prstGeom>
        </p:spPr>
        <p:txBody>
          <a:bodyPr vert="horz" wrap="square" lIns="0" tIns="15240" rIns="0" bIns="0" numCol="1" rtlCol="0" anchor="t" anchorCtr="0" compatLnSpc="1">
            <a:prstTxWarp prst="textNoShape">
              <a:avLst/>
            </a:prstTxWarp>
            <a:spAutoFit/>
          </a:bodyPr>
          <a:lstStyle/>
          <a:p>
            <a:pPr marL="12700">
              <a:spcBef>
                <a:spcPts val="120"/>
              </a:spcBef>
            </a:pPr>
            <a:r>
              <a:rPr lang="de-DE" spc="10" dirty="0"/>
              <a:t>Training</a:t>
            </a:r>
            <a:endParaRPr spc="10" dirty="0"/>
          </a:p>
        </p:txBody>
      </p:sp>
      <p:sp>
        <p:nvSpPr>
          <p:cNvPr id="4" name="object 4"/>
          <p:cNvSpPr/>
          <p:nvPr/>
        </p:nvSpPr>
        <p:spPr>
          <a:xfrm>
            <a:off x="113209" y="2378736"/>
            <a:ext cx="9030791" cy="2601872"/>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436245" y="1556792"/>
            <a:ext cx="3467196" cy="320601"/>
          </a:xfrm>
          <a:prstGeom prst="rect">
            <a:avLst/>
          </a:prstGeom>
        </p:spPr>
        <p:txBody>
          <a:bodyPr vert="horz" wrap="square" lIns="0" tIns="12700" rIns="0" bIns="0" rtlCol="0">
            <a:spAutoFit/>
          </a:bodyPr>
          <a:lstStyle/>
          <a:p>
            <a:pPr marL="12700">
              <a:spcBef>
                <a:spcPts val="100"/>
              </a:spcBef>
            </a:pPr>
            <a:r>
              <a:rPr sz="2000" b="1" spc="-5" dirty="0">
                <a:latin typeface="Arial"/>
                <a:cs typeface="Arial"/>
              </a:rPr>
              <a:t>1.</a:t>
            </a:r>
            <a:r>
              <a:rPr lang="de-DE" sz="2000" b="1" spc="-5" dirty="0">
                <a:latin typeface="Arial"/>
                <a:cs typeface="Arial"/>
              </a:rPr>
              <a:t> Stage: Visual </a:t>
            </a:r>
            <a:r>
              <a:rPr lang="de-DE" sz="2000" b="1" spc="-5" dirty="0" err="1">
                <a:latin typeface="Arial"/>
                <a:cs typeface="Arial"/>
              </a:rPr>
              <a:t>Codebook</a:t>
            </a:r>
            <a:endParaRPr sz="2000" dirty="0">
              <a:latin typeface="Arial"/>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88B35-C077-ECEF-5804-9EB489A6B3EC}"/>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E0DB4734-EE54-1952-DF54-74F2A838CD82}"/>
              </a:ext>
            </a:extLst>
          </p:cNvPr>
          <p:cNvSpPr txBox="1">
            <a:spLocks noGrp="1"/>
          </p:cNvSpPr>
          <p:nvPr>
            <p:ph type="title"/>
          </p:nvPr>
        </p:nvSpPr>
        <p:spPr>
          <a:xfrm>
            <a:off x="403386" y="260648"/>
            <a:ext cx="2027034" cy="507831"/>
          </a:xfrm>
          <a:prstGeom prst="rect">
            <a:avLst/>
          </a:prstGeom>
        </p:spPr>
        <p:txBody>
          <a:bodyPr vert="horz" wrap="square" lIns="0" tIns="15240" rIns="0" bIns="0" numCol="1" rtlCol="0" anchor="t" anchorCtr="0" compatLnSpc="1">
            <a:prstTxWarp prst="textNoShape">
              <a:avLst/>
            </a:prstTxWarp>
            <a:spAutoFit/>
          </a:bodyPr>
          <a:lstStyle/>
          <a:p>
            <a:pPr marL="12700">
              <a:spcBef>
                <a:spcPts val="120"/>
              </a:spcBef>
            </a:pPr>
            <a:r>
              <a:rPr lang="de-DE" spc="10" dirty="0"/>
              <a:t>Training</a:t>
            </a:r>
            <a:endParaRPr spc="10" dirty="0"/>
          </a:p>
        </p:txBody>
      </p:sp>
      <p:sp>
        <p:nvSpPr>
          <p:cNvPr id="6" name="object 6">
            <a:extLst>
              <a:ext uri="{FF2B5EF4-FFF2-40B4-BE49-F238E27FC236}">
                <a16:creationId xmlns:a16="http://schemas.microsoft.com/office/drawing/2014/main" id="{EAB71E2D-2DD0-585F-0FC1-41A9A4F96355}"/>
              </a:ext>
            </a:extLst>
          </p:cNvPr>
          <p:cNvSpPr/>
          <p:nvPr/>
        </p:nvSpPr>
        <p:spPr>
          <a:xfrm>
            <a:off x="451985" y="1988840"/>
            <a:ext cx="8118317" cy="4186895"/>
          </a:xfrm>
          <a:prstGeom prst="rect">
            <a:avLst/>
          </a:prstGeom>
          <a:blipFill>
            <a:blip r:embed="rId2" cstate="print"/>
            <a:stretch>
              <a:fillRect/>
            </a:stretch>
          </a:blipFill>
        </p:spPr>
        <p:txBody>
          <a:bodyPr wrap="square" lIns="0" tIns="0" rIns="0" bIns="0" rtlCol="0"/>
          <a:lstStyle/>
          <a:p>
            <a:endParaRPr dirty="0"/>
          </a:p>
        </p:txBody>
      </p:sp>
      <p:sp>
        <p:nvSpPr>
          <p:cNvPr id="7" name="object 7">
            <a:extLst>
              <a:ext uri="{FF2B5EF4-FFF2-40B4-BE49-F238E27FC236}">
                <a16:creationId xmlns:a16="http://schemas.microsoft.com/office/drawing/2014/main" id="{61A4FCF5-E527-3DFB-5875-9379BE34E6EE}"/>
              </a:ext>
            </a:extLst>
          </p:cNvPr>
          <p:cNvSpPr txBox="1"/>
          <p:nvPr/>
        </p:nvSpPr>
        <p:spPr>
          <a:xfrm>
            <a:off x="451985" y="1412776"/>
            <a:ext cx="7981460" cy="320601"/>
          </a:xfrm>
          <a:prstGeom prst="rect">
            <a:avLst/>
          </a:prstGeom>
        </p:spPr>
        <p:txBody>
          <a:bodyPr vert="horz" wrap="square" lIns="0" tIns="12700" rIns="0" bIns="0" rtlCol="0">
            <a:spAutoFit/>
          </a:bodyPr>
          <a:lstStyle/>
          <a:p>
            <a:pPr marL="12700">
              <a:spcBef>
                <a:spcPts val="100"/>
              </a:spcBef>
            </a:pPr>
            <a:r>
              <a:rPr sz="2000" b="1" spc="-5" dirty="0">
                <a:latin typeface="Arial"/>
                <a:cs typeface="Arial"/>
              </a:rPr>
              <a:t>2.</a:t>
            </a:r>
            <a:r>
              <a:rPr lang="de-DE" sz="2000" b="1" spc="-5" dirty="0">
                <a:latin typeface="Arial"/>
                <a:cs typeface="Arial"/>
              </a:rPr>
              <a:t> Stage: Learning </a:t>
            </a:r>
            <a:r>
              <a:rPr lang="de-DE" sz="2000" b="1" spc="-5" dirty="0" err="1">
                <a:latin typeface="Arial"/>
                <a:cs typeface="Arial"/>
              </a:rPr>
              <a:t>of</a:t>
            </a:r>
            <a:r>
              <a:rPr lang="de-DE" sz="2000" b="1" spc="-5" dirty="0">
                <a:latin typeface="Arial"/>
                <a:cs typeface="Arial"/>
              </a:rPr>
              <a:t> autoregressive </a:t>
            </a:r>
            <a:r>
              <a:rPr lang="de-DE" sz="2000" b="1" spc="-5" dirty="0" err="1">
                <a:latin typeface="Arial"/>
                <a:cs typeface="Arial"/>
              </a:rPr>
              <a:t>generation</a:t>
            </a:r>
            <a:r>
              <a:rPr lang="de-DE" sz="2000" b="1" spc="-5" dirty="0">
                <a:latin typeface="Arial"/>
                <a:cs typeface="Arial"/>
              </a:rPr>
              <a:t> </a:t>
            </a:r>
            <a:r>
              <a:rPr lang="de-DE" sz="2000" b="1" spc="-5" dirty="0" err="1">
                <a:latin typeface="Arial"/>
                <a:cs typeface="Arial"/>
              </a:rPr>
              <a:t>of</a:t>
            </a:r>
            <a:r>
              <a:rPr lang="de-DE" sz="2000" b="1" spc="-5" dirty="0">
                <a:latin typeface="Arial"/>
                <a:cs typeface="Arial"/>
              </a:rPr>
              <a:t> </a:t>
            </a:r>
            <a:r>
              <a:rPr lang="de-DE" sz="2000" b="1" spc="-5" dirty="0" err="1">
                <a:latin typeface="Arial"/>
                <a:cs typeface="Arial"/>
              </a:rPr>
              <a:t>image</a:t>
            </a:r>
            <a:r>
              <a:rPr lang="de-DE" sz="2000" b="1" spc="-5" dirty="0">
                <a:latin typeface="Arial"/>
                <a:cs typeface="Arial"/>
              </a:rPr>
              <a:t> </a:t>
            </a:r>
            <a:r>
              <a:rPr lang="de-DE" sz="2000" b="1" spc="-5" dirty="0" err="1">
                <a:latin typeface="Arial"/>
                <a:cs typeface="Arial"/>
              </a:rPr>
              <a:t>codes</a:t>
            </a:r>
            <a:endParaRPr sz="2000" dirty="0">
              <a:latin typeface="Arial"/>
              <a:cs typeface="Arial"/>
            </a:endParaRPr>
          </a:p>
        </p:txBody>
      </p:sp>
    </p:spTree>
    <p:extLst>
      <p:ext uri="{BB962C8B-B14F-4D97-AF65-F5344CB8AC3E}">
        <p14:creationId xmlns:p14="http://schemas.microsoft.com/office/powerpoint/2010/main" val="1975192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4414" y="227990"/>
            <a:ext cx="8003699" cy="507831"/>
          </a:xfrm>
          <a:prstGeom prst="rect">
            <a:avLst/>
          </a:prstGeom>
        </p:spPr>
        <p:txBody>
          <a:bodyPr vert="horz" wrap="square" lIns="0" tIns="15240" rIns="0" bIns="0" numCol="1" rtlCol="0" anchor="t" anchorCtr="0" compatLnSpc="1">
            <a:prstTxWarp prst="textNoShape">
              <a:avLst/>
            </a:prstTxWarp>
            <a:spAutoFit/>
          </a:bodyPr>
          <a:lstStyle/>
          <a:p>
            <a:pPr marL="12700">
              <a:spcBef>
                <a:spcPts val="120"/>
              </a:spcBef>
            </a:pPr>
            <a:r>
              <a:rPr spc="5" dirty="0"/>
              <a:t>Stage One: Learning the </a:t>
            </a:r>
            <a:r>
              <a:rPr spc="-5" dirty="0"/>
              <a:t>Visual</a:t>
            </a:r>
            <a:r>
              <a:rPr spc="-85" dirty="0"/>
              <a:t> </a:t>
            </a:r>
            <a:r>
              <a:rPr spc="5" dirty="0"/>
              <a:t>Codebook</a:t>
            </a:r>
          </a:p>
        </p:txBody>
      </p:sp>
      <p:sp>
        <p:nvSpPr>
          <p:cNvPr id="3" name="object 3"/>
          <p:cNvSpPr txBox="1"/>
          <p:nvPr/>
        </p:nvSpPr>
        <p:spPr>
          <a:xfrm>
            <a:off x="467544" y="1412776"/>
            <a:ext cx="7179945" cy="753411"/>
          </a:xfrm>
          <a:prstGeom prst="rect">
            <a:avLst/>
          </a:prstGeom>
        </p:spPr>
        <p:txBody>
          <a:bodyPr vert="horz" wrap="square" lIns="0" tIns="67945" rIns="0" bIns="0" rtlCol="0">
            <a:spAutoFit/>
          </a:bodyPr>
          <a:lstStyle/>
          <a:p>
            <a:pPr marL="297815" indent="-285750">
              <a:spcBef>
                <a:spcPts val="535"/>
              </a:spcBef>
              <a:buFont typeface="Arial" panose="020B0604020202020204" pitchFamily="34" charset="0"/>
              <a:buChar char="•"/>
              <a:tabLst>
                <a:tab pos="379095" algn="l"/>
                <a:tab pos="379730" algn="l"/>
              </a:tabLst>
            </a:pPr>
            <a:r>
              <a:rPr sz="2400" spc="-5" dirty="0">
                <a:latin typeface="+mn-lt"/>
                <a:cs typeface="Arial"/>
              </a:rPr>
              <a:t>Discrete </a:t>
            </a:r>
            <a:r>
              <a:rPr sz="2400" spc="-20" dirty="0">
                <a:latin typeface="+mn-lt"/>
                <a:cs typeface="Arial"/>
              </a:rPr>
              <a:t>Variational </a:t>
            </a:r>
            <a:r>
              <a:rPr sz="2400" spc="-5" dirty="0">
                <a:latin typeface="+mn-lt"/>
                <a:cs typeface="Arial"/>
              </a:rPr>
              <a:t>Autoencoder</a:t>
            </a:r>
            <a:r>
              <a:rPr sz="2400" spc="-100" dirty="0">
                <a:latin typeface="+mn-lt"/>
                <a:cs typeface="Arial"/>
              </a:rPr>
              <a:t> </a:t>
            </a:r>
            <a:r>
              <a:rPr sz="2400" spc="-25" dirty="0">
                <a:latin typeface="+mn-lt"/>
                <a:cs typeface="Arial"/>
              </a:rPr>
              <a:t>(dVAE)</a:t>
            </a:r>
            <a:endParaRPr sz="2400" dirty="0">
              <a:latin typeface="+mn-lt"/>
              <a:cs typeface="Arial"/>
            </a:endParaRPr>
          </a:p>
          <a:p>
            <a:pPr marL="785494" lvl="1" indent="-285750">
              <a:spcBef>
                <a:spcPts val="340"/>
              </a:spcBef>
              <a:buFont typeface="Arial" panose="020B0604020202020204" pitchFamily="34" charset="0"/>
              <a:buChar char="•"/>
              <a:tabLst>
                <a:tab pos="836294" algn="l"/>
                <a:tab pos="836930" algn="l"/>
              </a:tabLst>
            </a:pPr>
            <a:r>
              <a:rPr spc="-5" dirty="0">
                <a:latin typeface="+mn-lt"/>
                <a:cs typeface="Arial"/>
              </a:rPr>
              <a:t>Similar to </a:t>
            </a:r>
            <a:r>
              <a:rPr spc="-25" dirty="0">
                <a:latin typeface="+mn-lt"/>
                <a:cs typeface="Arial"/>
              </a:rPr>
              <a:t>VQ-VAE </a:t>
            </a:r>
            <a:r>
              <a:rPr spc="-5" dirty="0">
                <a:latin typeface="+mn-lt"/>
                <a:cs typeface="Arial"/>
              </a:rPr>
              <a:t>but uses distribution instead of nearest</a:t>
            </a:r>
            <a:r>
              <a:rPr spc="-20" dirty="0">
                <a:latin typeface="+mn-lt"/>
                <a:cs typeface="Arial"/>
              </a:rPr>
              <a:t> </a:t>
            </a:r>
            <a:r>
              <a:rPr spc="-5" dirty="0">
                <a:latin typeface="+mn-lt"/>
                <a:cs typeface="Arial"/>
              </a:rPr>
              <a:t>neighbor</a:t>
            </a:r>
            <a:endParaRPr dirty="0">
              <a:latin typeface="+mn-lt"/>
              <a:cs typeface="Arial"/>
            </a:endParaRPr>
          </a:p>
        </p:txBody>
      </p:sp>
      <p:sp>
        <p:nvSpPr>
          <p:cNvPr id="4" name="object 4"/>
          <p:cNvSpPr/>
          <p:nvPr/>
        </p:nvSpPr>
        <p:spPr>
          <a:xfrm>
            <a:off x="152401" y="2890224"/>
            <a:ext cx="8839201" cy="238467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3528" y="229201"/>
            <a:ext cx="8003699" cy="507831"/>
          </a:xfrm>
          <a:prstGeom prst="rect">
            <a:avLst/>
          </a:prstGeom>
        </p:spPr>
        <p:txBody>
          <a:bodyPr vert="horz" wrap="square" lIns="0" tIns="15240" rIns="0" bIns="0" numCol="1" rtlCol="0" anchor="t" anchorCtr="0" compatLnSpc="1">
            <a:prstTxWarp prst="textNoShape">
              <a:avLst/>
            </a:prstTxWarp>
            <a:spAutoFit/>
          </a:bodyPr>
          <a:lstStyle/>
          <a:p>
            <a:pPr marL="12700">
              <a:spcBef>
                <a:spcPts val="120"/>
              </a:spcBef>
            </a:pPr>
            <a:r>
              <a:rPr spc="5" dirty="0"/>
              <a:t>Stage One: Learning the </a:t>
            </a:r>
            <a:r>
              <a:rPr spc="-5" dirty="0"/>
              <a:t>Visual</a:t>
            </a:r>
            <a:r>
              <a:rPr spc="-85" dirty="0"/>
              <a:t> </a:t>
            </a:r>
            <a:r>
              <a:rPr spc="5" dirty="0"/>
              <a:t>Codebook</a:t>
            </a:r>
          </a:p>
        </p:txBody>
      </p:sp>
      <p:sp>
        <p:nvSpPr>
          <p:cNvPr id="3" name="object 3"/>
          <p:cNvSpPr txBox="1"/>
          <p:nvPr/>
        </p:nvSpPr>
        <p:spPr>
          <a:xfrm>
            <a:off x="467544" y="1485019"/>
            <a:ext cx="6887793" cy="382156"/>
          </a:xfrm>
          <a:prstGeom prst="rect">
            <a:avLst/>
          </a:prstGeom>
        </p:spPr>
        <p:txBody>
          <a:bodyPr vert="horz" wrap="square" lIns="0" tIns="12700" rIns="0" bIns="0" rtlCol="0">
            <a:spAutoFit/>
          </a:bodyPr>
          <a:lstStyle/>
          <a:p>
            <a:pPr marL="297815" indent="-285750">
              <a:spcBef>
                <a:spcPts val="100"/>
              </a:spcBef>
              <a:buFont typeface="Arial" panose="020B0604020202020204" pitchFamily="34" charset="0"/>
              <a:buChar char="•"/>
              <a:tabLst>
                <a:tab pos="379095" algn="l"/>
                <a:tab pos="379730" algn="l"/>
              </a:tabLst>
            </a:pPr>
            <a:r>
              <a:rPr sz="2400" spc="-5" dirty="0">
                <a:latin typeface="+mn-lt"/>
                <a:cs typeface="Arial"/>
              </a:rPr>
              <a:t>Discrete </a:t>
            </a:r>
            <a:r>
              <a:rPr sz="2400" spc="-20" dirty="0">
                <a:latin typeface="+mn-lt"/>
                <a:cs typeface="Arial"/>
              </a:rPr>
              <a:t>Variational </a:t>
            </a:r>
            <a:r>
              <a:rPr sz="2400" spc="-5" dirty="0">
                <a:latin typeface="+mn-lt"/>
                <a:cs typeface="Arial"/>
              </a:rPr>
              <a:t>Autoencoder </a:t>
            </a:r>
            <a:r>
              <a:rPr sz="2400" spc="-25" dirty="0">
                <a:latin typeface="+mn-lt"/>
                <a:cs typeface="Arial"/>
              </a:rPr>
              <a:t>(dVAE)</a:t>
            </a:r>
            <a:r>
              <a:rPr sz="2400" spc="-140" dirty="0">
                <a:latin typeface="+mn-lt"/>
                <a:cs typeface="Arial"/>
              </a:rPr>
              <a:t> </a:t>
            </a:r>
            <a:r>
              <a:rPr sz="2400" spc="-5" dirty="0">
                <a:latin typeface="+mn-lt"/>
                <a:cs typeface="Arial"/>
              </a:rPr>
              <a:t>encoder</a:t>
            </a:r>
            <a:endParaRPr sz="2400">
              <a:latin typeface="+mn-lt"/>
              <a:cs typeface="Arial"/>
            </a:endParaRPr>
          </a:p>
        </p:txBody>
      </p:sp>
      <p:grpSp>
        <p:nvGrpSpPr>
          <p:cNvPr id="9" name="Group 8">
            <a:extLst>
              <a:ext uri="{FF2B5EF4-FFF2-40B4-BE49-F238E27FC236}">
                <a16:creationId xmlns:a16="http://schemas.microsoft.com/office/drawing/2014/main" id="{1E865C20-40D6-E025-39E9-680B0BF35C6D}"/>
              </a:ext>
            </a:extLst>
          </p:cNvPr>
          <p:cNvGrpSpPr/>
          <p:nvPr/>
        </p:nvGrpSpPr>
        <p:grpSpPr>
          <a:xfrm>
            <a:off x="769235" y="2132856"/>
            <a:ext cx="7112284" cy="4016690"/>
            <a:chOff x="1708188" y="2581650"/>
            <a:chExt cx="5647149" cy="3189249"/>
          </a:xfrm>
        </p:grpSpPr>
        <p:sp>
          <p:nvSpPr>
            <p:cNvPr id="4" name="object 4"/>
            <p:cNvSpPr/>
            <p:nvPr/>
          </p:nvSpPr>
          <p:spPr>
            <a:xfrm>
              <a:off x="1708188" y="2581650"/>
              <a:ext cx="5647149" cy="3189249"/>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4527413" y="3072876"/>
              <a:ext cx="966469" cy="410209"/>
            </a:xfrm>
            <a:custGeom>
              <a:avLst/>
              <a:gdLst/>
              <a:ahLst/>
              <a:cxnLst/>
              <a:rect l="l" t="t" r="r" b="b"/>
              <a:pathLst>
                <a:path w="966470" h="410210">
                  <a:moveTo>
                    <a:pt x="0" y="409799"/>
                  </a:moveTo>
                  <a:lnTo>
                    <a:pt x="966299" y="0"/>
                  </a:lnTo>
                </a:path>
              </a:pathLst>
            </a:custGeom>
            <a:ln w="9524">
              <a:solidFill>
                <a:srgbClr val="303030"/>
              </a:solidFill>
            </a:ln>
          </p:spPr>
          <p:txBody>
            <a:bodyPr wrap="square" lIns="0" tIns="0" rIns="0" bIns="0" rtlCol="0"/>
            <a:lstStyle/>
            <a:p>
              <a:endParaRPr/>
            </a:p>
          </p:txBody>
        </p:sp>
        <p:sp>
          <p:nvSpPr>
            <p:cNvPr id="6" name="object 6"/>
            <p:cNvSpPr/>
            <p:nvPr/>
          </p:nvSpPr>
          <p:spPr>
            <a:xfrm>
              <a:off x="4576212" y="4936900"/>
              <a:ext cx="995680" cy="390525"/>
            </a:xfrm>
            <a:custGeom>
              <a:avLst/>
              <a:gdLst/>
              <a:ahLst/>
              <a:cxnLst/>
              <a:rect l="l" t="t" r="r" b="b"/>
              <a:pathLst>
                <a:path w="995679" h="390525">
                  <a:moveTo>
                    <a:pt x="0" y="0"/>
                  </a:moveTo>
                  <a:lnTo>
                    <a:pt x="995399" y="390299"/>
                  </a:lnTo>
                </a:path>
              </a:pathLst>
            </a:custGeom>
            <a:ln w="9524">
              <a:solidFill>
                <a:srgbClr val="303030"/>
              </a:solidFill>
            </a:ln>
          </p:spPr>
          <p:txBody>
            <a:bodyPr wrap="square" lIns="0" tIns="0" rIns="0" bIns="0" rtlCol="0"/>
            <a:lstStyle/>
            <a:p>
              <a:endParaRPr/>
            </a:p>
          </p:txBody>
        </p:sp>
        <p:sp>
          <p:nvSpPr>
            <p:cNvPr id="7" name="object 7"/>
            <p:cNvSpPr txBox="1"/>
            <p:nvPr/>
          </p:nvSpPr>
          <p:spPr>
            <a:xfrm>
              <a:off x="5566737" y="2901544"/>
              <a:ext cx="1604010" cy="166712"/>
            </a:xfrm>
            <a:prstGeom prst="rect">
              <a:avLst/>
            </a:prstGeom>
          </p:spPr>
          <p:txBody>
            <a:bodyPr vert="horz" wrap="square" lIns="0" tIns="12700" rIns="0" bIns="0" rtlCol="0">
              <a:spAutoFit/>
            </a:bodyPr>
            <a:lstStyle/>
            <a:p>
              <a:pPr marL="12700">
                <a:spcBef>
                  <a:spcPts val="100"/>
                </a:spcBef>
              </a:pPr>
              <a:r>
                <a:rPr sz="1000" spc="-5" dirty="0">
                  <a:latin typeface="Arial"/>
                  <a:cs typeface="Arial"/>
                </a:rPr>
                <a:t>Latent </a:t>
              </a:r>
              <a:r>
                <a:rPr sz="1000" dirty="0">
                  <a:latin typeface="Arial"/>
                  <a:cs typeface="Arial"/>
                </a:rPr>
                <a:t>vector </a:t>
              </a:r>
              <a:r>
                <a:rPr sz="1000" spc="-10" dirty="0">
                  <a:latin typeface="Arial"/>
                  <a:cs typeface="Arial"/>
                </a:rPr>
                <a:t>1’s</a:t>
              </a:r>
              <a:r>
                <a:rPr sz="1000" spc="-85" dirty="0">
                  <a:latin typeface="Arial"/>
                  <a:cs typeface="Arial"/>
                </a:rPr>
                <a:t> </a:t>
              </a:r>
              <a:r>
                <a:rPr sz="1000" spc="-5" dirty="0">
                  <a:latin typeface="Arial"/>
                  <a:cs typeface="Arial"/>
                </a:rPr>
                <a:t>distribution</a:t>
              </a:r>
              <a:endParaRPr sz="1000">
                <a:latin typeface="Arial"/>
                <a:cs typeface="Arial"/>
              </a:endParaRPr>
            </a:p>
          </p:txBody>
        </p:sp>
        <p:sp>
          <p:nvSpPr>
            <p:cNvPr id="8" name="object 8"/>
            <p:cNvSpPr txBox="1"/>
            <p:nvPr/>
          </p:nvSpPr>
          <p:spPr>
            <a:xfrm>
              <a:off x="5644637" y="5254795"/>
              <a:ext cx="1604010" cy="166712"/>
            </a:xfrm>
            <a:prstGeom prst="rect">
              <a:avLst/>
            </a:prstGeom>
          </p:spPr>
          <p:txBody>
            <a:bodyPr vert="horz" wrap="square" lIns="0" tIns="12700" rIns="0" bIns="0" rtlCol="0">
              <a:spAutoFit/>
            </a:bodyPr>
            <a:lstStyle/>
            <a:p>
              <a:pPr marL="12700">
                <a:spcBef>
                  <a:spcPts val="100"/>
                </a:spcBef>
              </a:pPr>
              <a:r>
                <a:rPr sz="1000" spc="-5" dirty="0">
                  <a:latin typeface="Arial"/>
                  <a:cs typeface="Arial"/>
                </a:rPr>
                <a:t>Latent </a:t>
              </a:r>
              <a:r>
                <a:rPr sz="1000" dirty="0">
                  <a:latin typeface="Arial"/>
                  <a:cs typeface="Arial"/>
                </a:rPr>
                <a:t>vector </a:t>
              </a:r>
              <a:r>
                <a:rPr sz="1000" spc="-10" dirty="0">
                  <a:latin typeface="Arial"/>
                  <a:cs typeface="Arial"/>
                </a:rPr>
                <a:t>2’s</a:t>
              </a:r>
              <a:r>
                <a:rPr sz="1000" spc="-85" dirty="0">
                  <a:latin typeface="Arial"/>
                  <a:cs typeface="Arial"/>
                </a:rPr>
                <a:t> </a:t>
              </a:r>
              <a:r>
                <a:rPr sz="1000" spc="-5" dirty="0">
                  <a:latin typeface="Arial"/>
                  <a:cs typeface="Arial"/>
                </a:rPr>
                <a:t>distribution</a:t>
              </a:r>
              <a:endParaRPr sz="1000">
                <a:latin typeface="Arial"/>
                <a:cs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5095" y="260648"/>
            <a:ext cx="8284026" cy="507831"/>
          </a:xfrm>
          <a:prstGeom prst="rect">
            <a:avLst/>
          </a:prstGeom>
        </p:spPr>
        <p:txBody>
          <a:bodyPr vert="horz" wrap="square" lIns="0" tIns="15240" rIns="0" bIns="0" numCol="1" rtlCol="0" anchor="t" anchorCtr="0" compatLnSpc="1">
            <a:prstTxWarp prst="textNoShape">
              <a:avLst/>
            </a:prstTxWarp>
            <a:spAutoFit/>
          </a:bodyPr>
          <a:lstStyle/>
          <a:p>
            <a:pPr marL="12700">
              <a:spcBef>
                <a:spcPts val="120"/>
              </a:spcBef>
            </a:pPr>
            <a:r>
              <a:rPr spc="5" dirty="0"/>
              <a:t>Stage One: Learning the </a:t>
            </a:r>
            <a:r>
              <a:rPr spc="-5" dirty="0"/>
              <a:t>Visual</a:t>
            </a:r>
            <a:r>
              <a:rPr spc="-85" dirty="0"/>
              <a:t> </a:t>
            </a:r>
            <a:r>
              <a:rPr spc="5" dirty="0"/>
              <a:t>Codebook</a:t>
            </a:r>
          </a:p>
        </p:txBody>
      </p:sp>
      <p:sp>
        <p:nvSpPr>
          <p:cNvPr id="3" name="object 3"/>
          <p:cNvSpPr/>
          <p:nvPr/>
        </p:nvSpPr>
        <p:spPr>
          <a:xfrm>
            <a:off x="311701" y="2872576"/>
            <a:ext cx="5237043" cy="295812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035801" y="3789413"/>
            <a:ext cx="2972649" cy="112444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5693400" y="3789400"/>
            <a:ext cx="385288" cy="1124474"/>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467543" y="1475187"/>
            <a:ext cx="8151577" cy="740586"/>
          </a:xfrm>
          <a:prstGeom prst="rect">
            <a:avLst/>
          </a:prstGeom>
        </p:spPr>
        <p:txBody>
          <a:bodyPr vert="horz" wrap="square" lIns="0" tIns="55244" rIns="0" bIns="0" rtlCol="0">
            <a:spAutoFit/>
          </a:bodyPr>
          <a:lstStyle/>
          <a:p>
            <a:pPr marL="297815" indent="-285750">
              <a:spcBef>
                <a:spcPts val="434"/>
              </a:spcBef>
              <a:buFont typeface="Arial" panose="020B0604020202020204" pitchFamily="34" charset="0"/>
              <a:buChar char="•"/>
              <a:tabLst>
                <a:tab pos="379095" algn="l"/>
                <a:tab pos="379730" algn="l"/>
              </a:tabLst>
            </a:pPr>
            <a:r>
              <a:rPr sz="2400" spc="-5" dirty="0">
                <a:latin typeface="+mn-lt"/>
                <a:cs typeface="Arial"/>
              </a:rPr>
              <a:t>Discrete </a:t>
            </a:r>
            <a:r>
              <a:rPr sz="2400" spc="-20" dirty="0">
                <a:latin typeface="+mn-lt"/>
                <a:cs typeface="Arial"/>
              </a:rPr>
              <a:t>Variational </a:t>
            </a:r>
            <a:r>
              <a:rPr sz="2400" spc="-5" dirty="0">
                <a:latin typeface="+mn-lt"/>
                <a:cs typeface="Arial"/>
              </a:rPr>
              <a:t>Autoencoder </a:t>
            </a:r>
            <a:r>
              <a:rPr sz="2400" spc="-25" dirty="0">
                <a:latin typeface="+mn-lt"/>
                <a:cs typeface="Arial"/>
              </a:rPr>
              <a:t>(dVAE)</a:t>
            </a:r>
            <a:r>
              <a:rPr sz="2400" spc="-110" dirty="0">
                <a:latin typeface="+mn-lt"/>
                <a:cs typeface="Arial"/>
              </a:rPr>
              <a:t> </a:t>
            </a:r>
            <a:r>
              <a:rPr sz="2400" spc="-5" dirty="0">
                <a:latin typeface="+mn-lt"/>
                <a:cs typeface="Arial"/>
              </a:rPr>
              <a:t>decoder</a:t>
            </a:r>
            <a:endParaRPr sz="2400" dirty="0">
              <a:latin typeface="+mn-lt"/>
              <a:cs typeface="Arial"/>
            </a:endParaRPr>
          </a:p>
          <a:p>
            <a:pPr marL="785494" lvl="1" indent="-285750">
              <a:spcBef>
                <a:spcPts val="259"/>
              </a:spcBef>
              <a:buFont typeface="Arial" panose="020B0604020202020204" pitchFamily="34" charset="0"/>
              <a:buChar char="•"/>
              <a:tabLst>
                <a:tab pos="836294" algn="l"/>
                <a:tab pos="836930" algn="l"/>
              </a:tabLst>
            </a:pPr>
            <a:r>
              <a:rPr spc="-5" dirty="0">
                <a:latin typeface="+mn-lt"/>
                <a:cs typeface="Arial"/>
              </a:rPr>
              <a:t>Gumbel </a:t>
            </a:r>
            <a:r>
              <a:rPr dirty="0">
                <a:latin typeface="+mn-lt"/>
                <a:cs typeface="Arial"/>
              </a:rPr>
              <a:t>softmax </a:t>
            </a:r>
            <a:r>
              <a:rPr spc="-5" dirty="0">
                <a:latin typeface="+mn-lt"/>
                <a:cs typeface="Arial"/>
              </a:rPr>
              <a:t>distribution becomes </a:t>
            </a:r>
            <a:r>
              <a:rPr dirty="0">
                <a:latin typeface="+mn-lt"/>
                <a:cs typeface="Arial"/>
              </a:rPr>
              <a:t>categorical </a:t>
            </a:r>
            <a:r>
              <a:rPr spc="-5" dirty="0">
                <a:latin typeface="+mn-lt"/>
                <a:cs typeface="Arial"/>
              </a:rPr>
              <a:t>over training</a:t>
            </a:r>
            <a:r>
              <a:rPr spc="-85" dirty="0">
                <a:latin typeface="+mn-lt"/>
                <a:cs typeface="Arial"/>
              </a:rPr>
              <a:t> </a:t>
            </a:r>
            <a:r>
              <a:rPr dirty="0">
                <a:latin typeface="+mn-lt"/>
                <a:cs typeface="Arial"/>
              </a:rPr>
              <a:t>schedule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3528" y="260648"/>
            <a:ext cx="7776864" cy="507831"/>
          </a:xfrm>
          <a:prstGeom prst="rect">
            <a:avLst/>
          </a:prstGeom>
        </p:spPr>
        <p:txBody>
          <a:bodyPr vert="horz" wrap="square" lIns="0" tIns="15240" rIns="0" bIns="0" numCol="1" rtlCol="0" anchor="t" anchorCtr="0" compatLnSpc="1">
            <a:prstTxWarp prst="textNoShape">
              <a:avLst/>
            </a:prstTxWarp>
            <a:spAutoFit/>
          </a:bodyPr>
          <a:lstStyle/>
          <a:p>
            <a:pPr marL="12700">
              <a:spcBef>
                <a:spcPts val="120"/>
              </a:spcBef>
            </a:pPr>
            <a:r>
              <a:rPr spc="5" dirty="0"/>
              <a:t>Stage One: Learning the </a:t>
            </a:r>
            <a:r>
              <a:rPr spc="-5" dirty="0"/>
              <a:t>Visual</a:t>
            </a:r>
            <a:r>
              <a:rPr spc="-85" dirty="0"/>
              <a:t> </a:t>
            </a:r>
            <a:r>
              <a:rPr spc="5" dirty="0"/>
              <a:t>Codebook</a:t>
            </a:r>
          </a:p>
        </p:txBody>
      </p:sp>
      <p:sp>
        <p:nvSpPr>
          <p:cNvPr id="3" name="object 3"/>
          <p:cNvSpPr txBox="1"/>
          <p:nvPr/>
        </p:nvSpPr>
        <p:spPr>
          <a:xfrm>
            <a:off x="524827" y="1498367"/>
            <a:ext cx="8094345" cy="1622880"/>
          </a:xfrm>
          <a:prstGeom prst="rect">
            <a:avLst/>
          </a:prstGeom>
        </p:spPr>
        <p:txBody>
          <a:bodyPr vert="horz" wrap="square" lIns="0" tIns="67945" rIns="0" bIns="0" rtlCol="0">
            <a:spAutoFit/>
          </a:bodyPr>
          <a:lstStyle/>
          <a:p>
            <a:pPr marL="297815" indent="-285750">
              <a:spcBef>
                <a:spcPts val="535"/>
              </a:spcBef>
              <a:buFont typeface="Arial" panose="020B0604020202020204" pitchFamily="34" charset="0"/>
              <a:buChar char="•"/>
              <a:tabLst>
                <a:tab pos="379095" algn="l"/>
                <a:tab pos="379730" algn="l"/>
              </a:tabLst>
            </a:pPr>
            <a:r>
              <a:rPr sz="2400" spc="-5" dirty="0">
                <a:latin typeface="+mn-lt"/>
                <a:cs typeface="Arial"/>
              </a:rPr>
              <a:t>Discrete </a:t>
            </a:r>
            <a:r>
              <a:rPr sz="2400" spc="-20" dirty="0">
                <a:latin typeface="+mn-lt"/>
                <a:cs typeface="Arial"/>
              </a:rPr>
              <a:t>Variational </a:t>
            </a:r>
            <a:r>
              <a:rPr sz="2400" spc="-5" dirty="0">
                <a:latin typeface="+mn-lt"/>
                <a:cs typeface="Arial"/>
              </a:rPr>
              <a:t>Autoencoder </a:t>
            </a:r>
            <a:r>
              <a:rPr sz="2400" spc="-25" dirty="0">
                <a:latin typeface="+mn-lt"/>
                <a:cs typeface="Arial"/>
              </a:rPr>
              <a:t>(dVAE)</a:t>
            </a:r>
            <a:r>
              <a:rPr sz="2400" spc="-105" dirty="0">
                <a:latin typeface="+mn-lt"/>
                <a:cs typeface="Arial"/>
              </a:rPr>
              <a:t> </a:t>
            </a:r>
            <a:r>
              <a:rPr sz="2400" spc="-5" dirty="0">
                <a:latin typeface="+mn-lt"/>
                <a:cs typeface="Arial"/>
              </a:rPr>
              <a:t>encoder</a:t>
            </a:r>
            <a:endParaRPr sz="2400" dirty="0">
              <a:latin typeface="+mn-lt"/>
              <a:cs typeface="Arial"/>
            </a:endParaRPr>
          </a:p>
          <a:p>
            <a:pPr marL="785494" lvl="1" indent="-285750">
              <a:spcBef>
                <a:spcPts val="340"/>
              </a:spcBef>
              <a:buFont typeface="Arial" panose="020B0604020202020204" pitchFamily="34" charset="0"/>
              <a:buChar char="•"/>
              <a:tabLst>
                <a:tab pos="836294" algn="l"/>
                <a:tab pos="836930" algn="l"/>
              </a:tabLst>
            </a:pPr>
            <a:r>
              <a:rPr spc="-5" dirty="0">
                <a:latin typeface="+mn-lt"/>
                <a:cs typeface="Arial"/>
              </a:rPr>
              <a:t>Issue: Can’t </a:t>
            </a:r>
            <a:r>
              <a:rPr spc="-10" dirty="0">
                <a:latin typeface="+mn-lt"/>
                <a:cs typeface="Arial"/>
              </a:rPr>
              <a:t>differentiate </a:t>
            </a:r>
            <a:r>
              <a:rPr spc="-5" dirty="0">
                <a:latin typeface="+mn-lt"/>
                <a:cs typeface="Arial"/>
              </a:rPr>
              <a:t>backprop through </a:t>
            </a:r>
            <a:r>
              <a:rPr dirty="0">
                <a:latin typeface="+mn-lt"/>
                <a:cs typeface="Arial"/>
              </a:rPr>
              <a:t>category </a:t>
            </a:r>
            <a:r>
              <a:rPr spc="-5" dirty="0">
                <a:latin typeface="+mn-lt"/>
                <a:cs typeface="Arial"/>
              </a:rPr>
              <a:t>distribution of the</a:t>
            </a:r>
            <a:r>
              <a:rPr spc="-15" dirty="0">
                <a:latin typeface="+mn-lt"/>
                <a:cs typeface="Arial"/>
              </a:rPr>
              <a:t> </a:t>
            </a:r>
            <a:r>
              <a:rPr spc="-5" dirty="0">
                <a:latin typeface="+mn-lt"/>
                <a:cs typeface="Arial"/>
              </a:rPr>
              <a:t>bottleneck</a:t>
            </a:r>
            <a:endParaRPr dirty="0">
              <a:latin typeface="+mn-lt"/>
              <a:cs typeface="Arial"/>
            </a:endParaRPr>
          </a:p>
          <a:p>
            <a:pPr marL="785494" lvl="1" indent="-285750">
              <a:spcBef>
                <a:spcPts val="254"/>
              </a:spcBef>
              <a:buFont typeface="Arial" panose="020B0604020202020204" pitchFamily="34" charset="0"/>
              <a:buChar char="•"/>
              <a:tabLst>
                <a:tab pos="836294" algn="l"/>
                <a:tab pos="836930" algn="l"/>
              </a:tabLst>
            </a:pPr>
            <a:r>
              <a:rPr spc="-5" dirty="0">
                <a:latin typeface="+mn-lt"/>
                <a:cs typeface="Arial"/>
              </a:rPr>
              <a:t>Solution: Relax the bottleneck to include </a:t>
            </a:r>
            <a:r>
              <a:rPr dirty="0">
                <a:latin typeface="+mn-lt"/>
                <a:cs typeface="Arial"/>
              </a:rPr>
              <a:t>vectors </a:t>
            </a:r>
            <a:r>
              <a:rPr spc="-5" dirty="0">
                <a:latin typeface="+mn-lt"/>
                <a:cs typeface="Arial"/>
              </a:rPr>
              <a:t>from </a:t>
            </a:r>
            <a:r>
              <a:rPr dirty="0">
                <a:latin typeface="+mn-lt"/>
                <a:cs typeface="Arial"/>
              </a:rPr>
              <a:t>convex </a:t>
            </a:r>
            <a:r>
              <a:rPr spc="-5" dirty="0">
                <a:latin typeface="+mn-lt"/>
                <a:cs typeface="Arial"/>
              </a:rPr>
              <a:t>hull of </a:t>
            </a:r>
            <a:r>
              <a:rPr dirty="0">
                <a:latin typeface="+mn-lt"/>
                <a:cs typeface="Arial"/>
              </a:rPr>
              <a:t>set </a:t>
            </a:r>
            <a:r>
              <a:rPr spc="-5" dirty="0">
                <a:latin typeface="+mn-lt"/>
                <a:cs typeface="Arial"/>
              </a:rPr>
              <a:t>of </a:t>
            </a:r>
            <a:r>
              <a:rPr dirty="0">
                <a:latin typeface="+mn-lt"/>
                <a:cs typeface="Arial"/>
              </a:rPr>
              <a:t>codebook</a:t>
            </a:r>
            <a:r>
              <a:rPr spc="-70" dirty="0">
                <a:latin typeface="+mn-lt"/>
                <a:cs typeface="Arial"/>
              </a:rPr>
              <a:t> </a:t>
            </a:r>
            <a:r>
              <a:rPr dirty="0">
                <a:latin typeface="+mn-lt"/>
                <a:cs typeface="Arial"/>
              </a:rPr>
              <a:t>vectors</a:t>
            </a:r>
          </a:p>
        </p:txBody>
      </p:sp>
      <p:sp>
        <p:nvSpPr>
          <p:cNvPr id="4" name="object 4"/>
          <p:cNvSpPr/>
          <p:nvPr/>
        </p:nvSpPr>
        <p:spPr>
          <a:xfrm>
            <a:off x="1477687" y="3070226"/>
            <a:ext cx="6188632" cy="2625725"/>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5536" y="260648"/>
            <a:ext cx="8064896" cy="507831"/>
          </a:xfrm>
          <a:prstGeom prst="rect">
            <a:avLst/>
          </a:prstGeom>
        </p:spPr>
        <p:txBody>
          <a:bodyPr vert="horz" wrap="square" lIns="0" tIns="15240" rIns="0" bIns="0" numCol="1" rtlCol="0" anchor="t" anchorCtr="0" compatLnSpc="1">
            <a:prstTxWarp prst="textNoShape">
              <a:avLst/>
            </a:prstTxWarp>
            <a:spAutoFit/>
          </a:bodyPr>
          <a:lstStyle/>
          <a:p>
            <a:pPr marL="12700">
              <a:spcBef>
                <a:spcPts val="120"/>
              </a:spcBef>
            </a:pPr>
            <a:r>
              <a:rPr spc="5" dirty="0"/>
              <a:t>Stage One: Learning the </a:t>
            </a:r>
            <a:r>
              <a:rPr spc="-5" dirty="0"/>
              <a:t>Visual</a:t>
            </a:r>
            <a:r>
              <a:rPr spc="-85" dirty="0"/>
              <a:t> </a:t>
            </a:r>
            <a:r>
              <a:rPr spc="5" dirty="0"/>
              <a:t>Codebook</a:t>
            </a:r>
          </a:p>
        </p:txBody>
      </p:sp>
      <p:sp>
        <p:nvSpPr>
          <p:cNvPr id="3" name="object 3"/>
          <p:cNvSpPr txBox="1"/>
          <p:nvPr/>
        </p:nvSpPr>
        <p:spPr>
          <a:xfrm>
            <a:off x="467544" y="1147711"/>
            <a:ext cx="7326525" cy="1799852"/>
          </a:xfrm>
          <a:prstGeom prst="rect">
            <a:avLst/>
          </a:prstGeom>
        </p:spPr>
        <p:txBody>
          <a:bodyPr vert="horz" wrap="square" lIns="0" tIns="67945" rIns="0" bIns="0" rtlCol="0">
            <a:spAutoFit/>
          </a:bodyPr>
          <a:lstStyle/>
          <a:p>
            <a:pPr marL="310515" indent="-285750">
              <a:spcBef>
                <a:spcPts val="535"/>
              </a:spcBef>
              <a:buFont typeface="Arial" panose="020B0604020202020204" pitchFamily="34" charset="0"/>
              <a:buChar char="•"/>
              <a:tabLst>
                <a:tab pos="391795" algn="l"/>
                <a:tab pos="392430" algn="l"/>
              </a:tabLst>
            </a:pPr>
            <a:r>
              <a:rPr sz="2000" spc="-5" dirty="0">
                <a:latin typeface="+mn-lt"/>
                <a:cs typeface="Arial"/>
              </a:rPr>
              <a:t>Gumbel Softmax</a:t>
            </a:r>
            <a:r>
              <a:rPr sz="2000" spc="-15" dirty="0">
                <a:latin typeface="+mn-lt"/>
                <a:cs typeface="Arial"/>
              </a:rPr>
              <a:t> </a:t>
            </a:r>
            <a:r>
              <a:rPr sz="2000" spc="-5" dirty="0">
                <a:latin typeface="+mn-lt"/>
                <a:cs typeface="Arial"/>
              </a:rPr>
              <a:t>Relaxation</a:t>
            </a:r>
            <a:endParaRPr sz="2000" dirty="0">
              <a:latin typeface="+mn-lt"/>
              <a:cs typeface="Arial"/>
            </a:endParaRPr>
          </a:p>
          <a:p>
            <a:pPr marL="798194" lvl="1" indent="-285750">
              <a:spcBef>
                <a:spcPts val="340"/>
              </a:spcBef>
              <a:buFont typeface="Arial" panose="020B0604020202020204" pitchFamily="34" charset="0"/>
              <a:buChar char="•"/>
              <a:tabLst>
                <a:tab pos="848994" algn="l"/>
                <a:tab pos="849630" algn="l"/>
              </a:tabLst>
            </a:pPr>
            <a:r>
              <a:rPr sz="1600" spc="-5" dirty="0">
                <a:latin typeface="+mn-lt"/>
                <a:cs typeface="Arial"/>
              </a:rPr>
              <a:t>Sample: </a:t>
            </a:r>
            <a:r>
              <a:rPr sz="1600" dirty="0">
                <a:latin typeface="+mn-lt"/>
                <a:cs typeface="Arial"/>
              </a:rPr>
              <a:t>z = codebook[argmax</a:t>
            </a:r>
            <a:r>
              <a:rPr sz="1400" baseline="-33950" dirty="0">
                <a:latin typeface="+mn-lt"/>
                <a:cs typeface="Arial"/>
              </a:rPr>
              <a:t>i</a:t>
            </a:r>
            <a:r>
              <a:rPr sz="1600" dirty="0">
                <a:latin typeface="+mn-lt"/>
                <a:cs typeface="Arial"/>
              </a:rPr>
              <a:t>[g</a:t>
            </a:r>
            <a:r>
              <a:rPr sz="1400" baseline="-33950" dirty="0">
                <a:latin typeface="+mn-lt"/>
                <a:cs typeface="Arial"/>
              </a:rPr>
              <a:t>i </a:t>
            </a:r>
            <a:r>
              <a:rPr sz="1600" dirty="0">
                <a:latin typeface="+mn-lt"/>
                <a:cs typeface="Arial"/>
              </a:rPr>
              <a:t>+</a:t>
            </a:r>
            <a:r>
              <a:rPr sz="1600" spc="-140" dirty="0">
                <a:latin typeface="+mn-lt"/>
                <a:cs typeface="Arial"/>
              </a:rPr>
              <a:t> </a:t>
            </a:r>
            <a:r>
              <a:rPr sz="1600" spc="-5" dirty="0">
                <a:latin typeface="+mn-lt"/>
                <a:cs typeface="Arial"/>
              </a:rPr>
              <a:t>log(q(e</a:t>
            </a:r>
            <a:r>
              <a:rPr sz="1400" spc="-7" baseline="-33950" dirty="0">
                <a:latin typeface="+mn-lt"/>
                <a:cs typeface="Arial"/>
              </a:rPr>
              <a:t>i</a:t>
            </a:r>
            <a:r>
              <a:rPr sz="1600" spc="-5" dirty="0">
                <a:latin typeface="+mn-lt"/>
                <a:cs typeface="Arial"/>
              </a:rPr>
              <a:t>|x))</a:t>
            </a:r>
            <a:endParaRPr sz="1600" dirty="0">
              <a:latin typeface="+mn-lt"/>
              <a:cs typeface="Arial"/>
            </a:endParaRPr>
          </a:p>
          <a:p>
            <a:pPr marL="1255395" lvl="2" indent="-285750">
              <a:spcBef>
                <a:spcPts val="254"/>
              </a:spcBef>
              <a:buFont typeface="Arial" panose="020B0604020202020204" pitchFamily="34" charset="0"/>
              <a:buChar char="•"/>
              <a:tabLst>
                <a:tab pos="1306195" algn="l"/>
                <a:tab pos="1306830" algn="l"/>
              </a:tabLst>
            </a:pPr>
            <a:r>
              <a:rPr sz="1600" spc="-5" dirty="0">
                <a:latin typeface="+mn-lt"/>
                <a:cs typeface="Arial"/>
              </a:rPr>
              <a:t>Gives weights</a:t>
            </a:r>
            <a:r>
              <a:rPr sz="1600" spc="-10" dirty="0">
                <a:latin typeface="+mn-lt"/>
                <a:cs typeface="Arial"/>
              </a:rPr>
              <a:t> </a:t>
            </a:r>
            <a:r>
              <a:rPr sz="1600" spc="5" dirty="0">
                <a:latin typeface="+mn-lt"/>
                <a:cs typeface="Arial"/>
              </a:rPr>
              <a:t>y</a:t>
            </a:r>
            <a:r>
              <a:rPr sz="1400" spc="7" baseline="-33950" dirty="0">
                <a:latin typeface="+mn-lt"/>
                <a:cs typeface="Arial"/>
              </a:rPr>
              <a:t>i</a:t>
            </a:r>
            <a:endParaRPr sz="1400" baseline="-33950" dirty="0">
              <a:latin typeface="+mn-lt"/>
              <a:cs typeface="Arial"/>
            </a:endParaRPr>
          </a:p>
          <a:p>
            <a:pPr marL="1255395" lvl="2" indent="-285750">
              <a:spcBef>
                <a:spcPts val="250"/>
              </a:spcBef>
              <a:buFont typeface="Arial" panose="020B0604020202020204" pitchFamily="34" charset="0"/>
              <a:buChar char="•"/>
              <a:tabLst>
                <a:tab pos="1306195" algn="l"/>
                <a:tab pos="1306830" algn="l"/>
              </a:tabLst>
            </a:pPr>
            <a:r>
              <a:rPr sz="1600" spc="-5" dirty="0">
                <a:latin typeface="+mn-lt"/>
                <a:cs typeface="Arial"/>
              </a:rPr>
              <a:t>Sampled latent </a:t>
            </a:r>
            <a:r>
              <a:rPr sz="1600" dirty="0">
                <a:latin typeface="+mn-lt"/>
                <a:cs typeface="Arial"/>
              </a:rPr>
              <a:t>vector </a:t>
            </a:r>
            <a:r>
              <a:rPr sz="1600" spc="-5" dirty="0">
                <a:latin typeface="+mn-lt"/>
                <a:cs typeface="Arial"/>
              </a:rPr>
              <a:t>is the </a:t>
            </a:r>
            <a:r>
              <a:rPr sz="1600" dirty="0">
                <a:latin typeface="+mn-lt"/>
                <a:cs typeface="Arial"/>
              </a:rPr>
              <a:t>sum </a:t>
            </a:r>
            <a:r>
              <a:rPr sz="1600" spc="-5" dirty="0">
                <a:latin typeface="+mn-lt"/>
                <a:cs typeface="Arial"/>
              </a:rPr>
              <a:t>of the weighted </a:t>
            </a:r>
            <a:r>
              <a:rPr sz="1600" dirty="0">
                <a:latin typeface="+mn-lt"/>
                <a:cs typeface="Arial"/>
              </a:rPr>
              <a:t>codebook</a:t>
            </a:r>
            <a:r>
              <a:rPr sz="1600" spc="-70" dirty="0">
                <a:latin typeface="+mn-lt"/>
                <a:cs typeface="Arial"/>
              </a:rPr>
              <a:t> </a:t>
            </a:r>
            <a:r>
              <a:rPr sz="1600" dirty="0">
                <a:latin typeface="+mn-lt"/>
                <a:cs typeface="Arial"/>
              </a:rPr>
              <a:t>vectors</a:t>
            </a:r>
          </a:p>
          <a:p>
            <a:pPr marL="798194" lvl="1" indent="-285750">
              <a:spcBef>
                <a:spcPts val="250"/>
              </a:spcBef>
              <a:buFont typeface="Arial" panose="020B0604020202020204" pitchFamily="34" charset="0"/>
              <a:buChar char="•"/>
              <a:tabLst>
                <a:tab pos="848994" algn="l"/>
                <a:tab pos="849630" algn="l"/>
              </a:tabLst>
            </a:pPr>
            <a:r>
              <a:rPr sz="1600" spc="-10" dirty="0">
                <a:latin typeface="+mn-lt"/>
                <a:cs typeface="Arial"/>
              </a:rPr>
              <a:t>Differentiable</a:t>
            </a:r>
            <a:endParaRPr sz="1600" dirty="0">
              <a:latin typeface="+mn-lt"/>
              <a:cs typeface="Arial"/>
            </a:endParaRPr>
          </a:p>
          <a:p>
            <a:pPr marL="798194" lvl="1" indent="-285750">
              <a:spcBef>
                <a:spcPts val="254"/>
              </a:spcBef>
              <a:buFont typeface="Arial" panose="020B0604020202020204" pitchFamily="34" charset="0"/>
              <a:buChar char="•"/>
              <a:tabLst>
                <a:tab pos="848994" algn="l"/>
                <a:tab pos="849630" algn="l"/>
              </a:tabLst>
            </a:pPr>
            <a:r>
              <a:rPr sz="1600" spc="-5" dirty="0">
                <a:latin typeface="+mn-lt"/>
                <a:cs typeface="Arial"/>
              </a:rPr>
              <a:t>Relaxation temperature annealing </a:t>
            </a:r>
            <a:r>
              <a:rPr sz="1600" dirty="0">
                <a:latin typeface="+mn-lt"/>
                <a:cs typeface="Arial"/>
              </a:rPr>
              <a:t>schedule </a:t>
            </a:r>
            <a:r>
              <a:rPr sz="1600" spc="-5" dirty="0">
                <a:latin typeface="+mn-lt"/>
                <a:cs typeface="Arial"/>
              </a:rPr>
              <a:t>for hyperparameter</a:t>
            </a:r>
            <a:r>
              <a:rPr sz="1600" dirty="0">
                <a:latin typeface="+mn-lt"/>
                <a:cs typeface="Arial"/>
              </a:rPr>
              <a:t> </a:t>
            </a:r>
            <a:r>
              <a:rPr sz="1600" spc="-434" dirty="0">
                <a:latin typeface="+mn-lt"/>
                <a:cs typeface="Arial"/>
              </a:rPr>
              <a:t>𝛕</a:t>
            </a:r>
            <a:endParaRPr sz="1600" dirty="0">
              <a:latin typeface="+mn-lt"/>
              <a:cs typeface="Arial"/>
            </a:endParaRPr>
          </a:p>
        </p:txBody>
      </p:sp>
      <p:sp>
        <p:nvSpPr>
          <p:cNvPr id="4" name="object 4"/>
          <p:cNvSpPr/>
          <p:nvPr/>
        </p:nvSpPr>
        <p:spPr>
          <a:xfrm>
            <a:off x="764721" y="3193784"/>
            <a:ext cx="7326525" cy="3138607"/>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5536" y="260648"/>
            <a:ext cx="6727602" cy="507831"/>
          </a:xfrm>
          <a:prstGeom prst="rect">
            <a:avLst/>
          </a:prstGeom>
        </p:spPr>
        <p:txBody>
          <a:bodyPr vert="horz" wrap="square" lIns="0" tIns="15240" rIns="0" bIns="0" numCol="1" rtlCol="0" anchor="t" anchorCtr="0" compatLnSpc="1">
            <a:prstTxWarp prst="textNoShape">
              <a:avLst/>
            </a:prstTxWarp>
            <a:spAutoFit/>
          </a:bodyPr>
          <a:lstStyle/>
          <a:p>
            <a:pPr marL="12700">
              <a:spcBef>
                <a:spcPts val="120"/>
              </a:spcBef>
            </a:pPr>
            <a:r>
              <a:rPr spc="5" dirty="0"/>
              <a:t>Stage </a:t>
            </a:r>
            <a:r>
              <a:rPr spc="-30" dirty="0"/>
              <a:t>Two: </a:t>
            </a:r>
            <a:r>
              <a:rPr spc="5" dirty="0"/>
              <a:t>Learning </a:t>
            </a:r>
            <a:r>
              <a:rPr dirty="0"/>
              <a:t>Prior</a:t>
            </a:r>
            <a:r>
              <a:rPr spc="-55" dirty="0"/>
              <a:t> </a:t>
            </a:r>
            <a:r>
              <a:rPr dirty="0"/>
              <a:t>Distribution</a:t>
            </a:r>
          </a:p>
        </p:txBody>
      </p:sp>
      <p:sp>
        <p:nvSpPr>
          <p:cNvPr id="3" name="object 3"/>
          <p:cNvSpPr txBox="1"/>
          <p:nvPr/>
        </p:nvSpPr>
        <p:spPr>
          <a:xfrm>
            <a:off x="518977" y="1340768"/>
            <a:ext cx="6480720" cy="893834"/>
          </a:xfrm>
          <a:prstGeom prst="rect">
            <a:avLst/>
          </a:prstGeom>
        </p:spPr>
        <p:txBody>
          <a:bodyPr vert="horz" wrap="square" lIns="0" tIns="46990" rIns="0" bIns="0" rtlCol="0">
            <a:spAutoFit/>
          </a:bodyPr>
          <a:lstStyle/>
          <a:p>
            <a:pPr marL="297815" indent="-285750">
              <a:spcBef>
                <a:spcPts val="370"/>
              </a:spcBef>
              <a:buFont typeface="Arial" panose="020B0604020202020204" pitchFamily="34" charset="0"/>
              <a:buChar char="•"/>
              <a:tabLst>
                <a:tab pos="356235" algn="l"/>
                <a:tab pos="356870" algn="l"/>
              </a:tabLst>
            </a:pPr>
            <a:r>
              <a:rPr spc="-10" dirty="0">
                <a:latin typeface="+mn-lt"/>
                <a:cs typeface="Arial"/>
              </a:rPr>
              <a:t>Transformer</a:t>
            </a:r>
            <a:endParaRPr dirty="0">
              <a:latin typeface="+mn-lt"/>
              <a:cs typeface="Arial"/>
            </a:endParaRPr>
          </a:p>
          <a:p>
            <a:pPr marL="754380" lvl="1" indent="-285750">
              <a:spcBef>
                <a:spcPts val="270"/>
              </a:spcBef>
              <a:buFont typeface="Arial" panose="020B0604020202020204" pitchFamily="34" charset="0"/>
              <a:buChar char="•"/>
              <a:tabLst>
                <a:tab pos="813435" algn="l"/>
                <a:tab pos="814069" algn="l"/>
              </a:tabLst>
            </a:pPr>
            <a:r>
              <a:rPr sz="1600" spc="-5" dirty="0">
                <a:latin typeface="+mn-lt"/>
                <a:cs typeface="Arial"/>
              </a:rPr>
              <a:t>Predict distribution for next</a:t>
            </a:r>
            <a:r>
              <a:rPr sz="1600" spc="-15" dirty="0">
                <a:latin typeface="+mn-lt"/>
                <a:cs typeface="Arial"/>
              </a:rPr>
              <a:t> </a:t>
            </a:r>
            <a:r>
              <a:rPr sz="1600" spc="-5" dirty="0">
                <a:latin typeface="+mn-lt"/>
                <a:cs typeface="Arial"/>
              </a:rPr>
              <a:t>token</a:t>
            </a:r>
            <a:endParaRPr sz="1600" dirty="0">
              <a:latin typeface="+mn-lt"/>
              <a:cs typeface="Arial"/>
            </a:endParaRPr>
          </a:p>
          <a:p>
            <a:pPr marL="754380" lvl="1" indent="-285750">
              <a:spcBef>
                <a:spcPts val="270"/>
              </a:spcBef>
              <a:buFont typeface="Arial" panose="020B0604020202020204" pitchFamily="34" charset="0"/>
              <a:buChar char="•"/>
              <a:tabLst>
                <a:tab pos="813435" algn="l"/>
                <a:tab pos="814069" algn="l"/>
              </a:tabLst>
            </a:pPr>
            <a:r>
              <a:rPr sz="1600" spc="-5" dirty="0">
                <a:latin typeface="+mn-lt"/>
                <a:cs typeface="Arial"/>
              </a:rPr>
              <a:t>Sample distribution and </a:t>
            </a:r>
            <a:r>
              <a:rPr sz="1600" dirty="0">
                <a:latin typeface="+mn-lt"/>
                <a:cs typeface="Arial"/>
              </a:rPr>
              <a:t>repeat </a:t>
            </a:r>
            <a:r>
              <a:rPr sz="1600" spc="-5" dirty="0">
                <a:latin typeface="+mn-lt"/>
                <a:cs typeface="Arial"/>
              </a:rPr>
              <a:t>until 1024 image</a:t>
            </a:r>
            <a:r>
              <a:rPr sz="1600" spc="-75" dirty="0">
                <a:latin typeface="+mn-lt"/>
                <a:cs typeface="Arial"/>
              </a:rPr>
              <a:t> </a:t>
            </a:r>
            <a:r>
              <a:rPr sz="1600" spc="-5" dirty="0">
                <a:latin typeface="+mn-lt"/>
                <a:cs typeface="Arial"/>
              </a:rPr>
              <a:t>tokens</a:t>
            </a:r>
            <a:endParaRPr sz="1600" dirty="0">
              <a:latin typeface="+mn-lt"/>
              <a:cs typeface="Arial"/>
            </a:endParaRPr>
          </a:p>
        </p:txBody>
      </p:sp>
      <p:sp>
        <p:nvSpPr>
          <p:cNvPr id="4" name="object 4"/>
          <p:cNvSpPr/>
          <p:nvPr/>
        </p:nvSpPr>
        <p:spPr>
          <a:xfrm>
            <a:off x="733938" y="2348880"/>
            <a:ext cx="7676124" cy="395883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E963E-F100-A28D-CCD1-28FEADDBBC60}"/>
              </a:ext>
            </a:extLst>
          </p:cNvPr>
          <p:cNvSpPr>
            <a:spLocks noGrp="1"/>
          </p:cNvSpPr>
          <p:nvPr>
            <p:ph type="title"/>
          </p:nvPr>
        </p:nvSpPr>
        <p:spPr/>
        <p:txBody>
          <a:bodyPr/>
          <a:lstStyle/>
          <a:p>
            <a:r>
              <a:rPr lang="en-DE" dirty="0"/>
              <a:t>Nice Applications. But…</a:t>
            </a:r>
          </a:p>
        </p:txBody>
      </p:sp>
      <p:sp>
        <p:nvSpPr>
          <p:cNvPr id="3" name="Content Placeholder 2">
            <a:extLst>
              <a:ext uri="{FF2B5EF4-FFF2-40B4-BE49-F238E27FC236}">
                <a16:creationId xmlns:a16="http://schemas.microsoft.com/office/drawing/2014/main" id="{8DDC9BAE-1EDA-8AE1-26F5-499E3AB39CFA}"/>
              </a:ext>
            </a:extLst>
          </p:cNvPr>
          <p:cNvSpPr>
            <a:spLocks noGrp="1"/>
          </p:cNvSpPr>
          <p:nvPr>
            <p:ph idx="1"/>
          </p:nvPr>
        </p:nvSpPr>
        <p:spPr/>
        <p:txBody>
          <a:bodyPr/>
          <a:lstStyle/>
          <a:p>
            <a:r>
              <a:rPr lang="en-DE" dirty="0"/>
              <a:t>How can agents use text-descriptive image generation?</a:t>
            </a:r>
          </a:p>
          <a:p>
            <a:r>
              <a:rPr lang="en-DE" dirty="0"/>
              <a:t>Agent could generate “internal images” and interpret them to optimally carry out tasks</a:t>
            </a:r>
          </a:p>
          <a:p>
            <a:pPr lvl="1"/>
            <a:r>
              <a:rPr lang="en-DE" dirty="0"/>
              <a:t>Planning might get easier with “mental imagery”</a:t>
            </a:r>
          </a:p>
          <a:p>
            <a:r>
              <a:rPr lang="en-DE" dirty="0"/>
              <a:t>Mental imagery (aka visual imagery) has a long tradition in cognitive psychology</a:t>
            </a:r>
          </a:p>
          <a:p>
            <a:r>
              <a:rPr lang="en-DE" dirty="0">
                <a:sym typeface="Wingdings" pitchFamily="2" charset="2"/>
              </a:rPr>
              <a:t> Imagery Debate</a:t>
            </a:r>
          </a:p>
          <a:p>
            <a:pPr lvl="1"/>
            <a:r>
              <a:rPr lang="en-DE" dirty="0">
                <a:sym typeface="Wingdings" pitchFamily="2" charset="2"/>
              </a:rPr>
              <a:t>Propositional or visual/”perceptive” reasoning</a:t>
            </a:r>
          </a:p>
          <a:p>
            <a:pPr lvl="1"/>
            <a:r>
              <a:rPr lang="en-DE" dirty="0">
                <a:sym typeface="Wingdings" pitchFamily="2" charset="2"/>
              </a:rPr>
              <a:t>”Pylyshyn vs. Kosslyn”</a:t>
            </a:r>
          </a:p>
        </p:txBody>
      </p:sp>
      <p:sp>
        <p:nvSpPr>
          <p:cNvPr id="4" name="Slide Number Placeholder 3">
            <a:extLst>
              <a:ext uri="{FF2B5EF4-FFF2-40B4-BE49-F238E27FC236}">
                <a16:creationId xmlns:a16="http://schemas.microsoft.com/office/drawing/2014/main" id="{4CAC6E00-7EEC-4096-8DF7-449C4C02334F}"/>
              </a:ext>
            </a:extLst>
          </p:cNvPr>
          <p:cNvSpPr>
            <a:spLocks noGrp="1"/>
          </p:cNvSpPr>
          <p:nvPr>
            <p:ph type="sldNum" sz="quarter" idx="12"/>
          </p:nvPr>
        </p:nvSpPr>
        <p:spPr/>
        <p:txBody>
          <a:bodyPr/>
          <a:lstStyle/>
          <a:p>
            <a:pPr>
              <a:defRPr/>
            </a:pPr>
            <a:fld id="{A4C577E2-95DD-1F4B-A688-E8FB02007787}" type="slidenum">
              <a:rPr lang="de-DE" smtClean="0"/>
              <a:pPr>
                <a:defRPr/>
              </a:pPr>
              <a:t>28</a:t>
            </a:fld>
            <a:endParaRPr lang="de-DE"/>
          </a:p>
        </p:txBody>
      </p:sp>
    </p:spTree>
    <p:extLst>
      <p:ext uri="{BB962C8B-B14F-4D97-AF65-F5344CB8AC3E}">
        <p14:creationId xmlns:p14="http://schemas.microsoft.com/office/powerpoint/2010/main" val="32192861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D2EAA-5043-743B-94EB-6D8CA4AACB5A}"/>
              </a:ext>
            </a:extLst>
          </p:cNvPr>
          <p:cNvSpPr>
            <a:spLocks noGrp="1"/>
          </p:cNvSpPr>
          <p:nvPr>
            <p:ph type="title"/>
          </p:nvPr>
        </p:nvSpPr>
        <p:spPr/>
        <p:txBody>
          <a:bodyPr/>
          <a:lstStyle/>
          <a:p>
            <a:r>
              <a:rPr lang="en-DE" dirty="0"/>
              <a:t>Mental Rotation</a:t>
            </a:r>
          </a:p>
        </p:txBody>
      </p:sp>
      <p:sp>
        <p:nvSpPr>
          <p:cNvPr id="4" name="Slide Number Placeholder 3">
            <a:extLst>
              <a:ext uri="{FF2B5EF4-FFF2-40B4-BE49-F238E27FC236}">
                <a16:creationId xmlns:a16="http://schemas.microsoft.com/office/drawing/2014/main" id="{BBD98701-60C5-CC88-C84A-12955A1BF612}"/>
              </a:ext>
            </a:extLst>
          </p:cNvPr>
          <p:cNvSpPr>
            <a:spLocks noGrp="1"/>
          </p:cNvSpPr>
          <p:nvPr>
            <p:ph type="sldNum" sz="quarter" idx="12"/>
          </p:nvPr>
        </p:nvSpPr>
        <p:spPr/>
        <p:txBody>
          <a:bodyPr/>
          <a:lstStyle/>
          <a:p>
            <a:pPr>
              <a:defRPr/>
            </a:pPr>
            <a:fld id="{A4C577E2-95DD-1F4B-A688-E8FB02007787}" type="slidenum">
              <a:rPr lang="de-DE" smtClean="0"/>
              <a:pPr>
                <a:defRPr/>
              </a:pPr>
              <a:t>29</a:t>
            </a:fld>
            <a:endParaRPr lang="de-DE"/>
          </a:p>
        </p:txBody>
      </p:sp>
      <p:pic>
        <p:nvPicPr>
          <p:cNvPr id="5" name="Picture 3" descr="LIB09F17.jpg">
            <a:extLst>
              <a:ext uri="{FF2B5EF4-FFF2-40B4-BE49-F238E27FC236}">
                <a16:creationId xmlns:a16="http://schemas.microsoft.com/office/drawing/2014/main" id="{E621C7A5-3098-5BDF-31BF-1176A9F69B9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274254"/>
            <a:ext cx="8229600" cy="4814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4574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09DEC-7EB7-A7F0-DDA4-24F8A40E58E7}"/>
              </a:ext>
            </a:extLst>
          </p:cNvPr>
          <p:cNvSpPr>
            <a:spLocks noGrp="1"/>
          </p:cNvSpPr>
          <p:nvPr>
            <p:ph type="title"/>
          </p:nvPr>
        </p:nvSpPr>
        <p:spPr/>
        <p:txBody>
          <a:bodyPr/>
          <a:lstStyle/>
          <a:p>
            <a:r>
              <a:rPr lang="en-DE" dirty="0"/>
              <a:t>Use RNN decoder to generate images??</a:t>
            </a:r>
          </a:p>
        </p:txBody>
      </p:sp>
      <p:pic>
        <p:nvPicPr>
          <p:cNvPr id="6" name="Content Placeholder 5">
            <a:extLst>
              <a:ext uri="{FF2B5EF4-FFF2-40B4-BE49-F238E27FC236}">
                <a16:creationId xmlns:a16="http://schemas.microsoft.com/office/drawing/2014/main" id="{AACFC55F-C719-7F2C-7258-854918C42A24}"/>
              </a:ext>
            </a:extLst>
          </p:cNvPr>
          <p:cNvPicPr>
            <a:picLocks noGrp="1" noChangeAspect="1"/>
          </p:cNvPicPr>
          <p:nvPr>
            <p:ph idx="1"/>
          </p:nvPr>
        </p:nvPicPr>
        <p:blipFill>
          <a:blip r:embed="rId2"/>
          <a:stretch>
            <a:fillRect/>
          </a:stretch>
        </p:blipFill>
        <p:spPr>
          <a:xfrm>
            <a:off x="3851550" y="1556792"/>
            <a:ext cx="4283872" cy="4320803"/>
          </a:xfrm>
        </p:spPr>
      </p:pic>
      <p:sp>
        <p:nvSpPr>
          <p:cNvPr id="4" name="Slide Number Placeholder 3">
            <a:extLst>
              <a:ext uri="{FF2B5EF4-FFF2-40B4-BE49-F238E27FC236}">
                <a16:creationId xmlns:a16="http://schemas.microsoft.com/office/drawing/2014/main" id="{1644F06D-0023-83A1-5244-3F30797E8147}"/>
              </a:ext>
            </a:extLst>
          </p:cNvPr>
          <p:cNvSpPr>
            <a:spLocks noGrp="1"/>
          </p:cNvSpPr>
          <p:nvPr>
            <p:ph type="sldNum" sz="quarter" idx="12"/>
          </p:nvPr>
        </p:nvSpPr>
        <p:spPr/>
        <p:txBody>
          <a:bodyPr/>
          <a:lstStyle/>
          <a:p>
            <a:pPr>
              <a:defRPr/>
            </a:pPr>
            <a:fld id="{A4C577E2-95DD-1F4B-A688-E8FB02007787}" type="slidenum">
              <a:rPr lang="de-DE" smtClean="0"/>
              <a:pPr>
                <a:defRPr/>
              </a:pPr>
              <a:t>3</a:t>
            </a:fld>
            <a:endParaRPr lang="de-DE"/>
          </a:p>
        </p:txBody>
      </p:sp>
      <p:sp>
        <p:nvSpPr>
          <p:cNvPr id="9" name="TextBox 8">
            <a:extLst>
              <a:ext uri="{FF2B5EF4-FFF2-40B4-BE49-F238E27FC236}">
                <a16:creationId xmlns:a16="http://schemas.microsoft.com/office/drawing/2014/main" id="{EE4FAC45-E2BD-A9B9-7A61-E29B37B8A423}"/>
              </a:ext>
            </a:extLst>
          </p:cNvPr>
          <p:cNvSpPr txBox="1"/>
          <p:nvPr/>
        </p:nvSpPr>
        <p:spPr>
          <a:xfrm>
            <a:off x="611560" y="1772816"/>
            <a:ext cx="3239990" cy="369332"/>
          </a:xfrm>
          <a:prstGeom prst="rect">
            <a:avLst/>
          </a:prstGeom>
          <a:noFill/>
        </p:spPr>
        <p:txBody>
          <a:bodyPr wrap="none" rtlCol="0">
            <a:spAutoFit/>
          </a:bodyPr>
          <a:lstStyle/>
          <a:p>
            <a:r>
              <a:rPr lang="en-GB" dirty="0"/>
              <a:t>A</a:t>
            </a:r>
            <a:r>
              <a:rPr lang="en-DE" dirty="0"/>
              <a:t>n armchair in the shape of […]</a:t>
            </a:r>
          </a:p>
        </p:txBody>
      </p:sp>
      <p:sp>
        <p:nvSpPr>
          <p:cNvPr id="10" name="TextBox 9">
            <a:extLst>
              <a:ext uri="{FF2B5EF4-FFF2-40B4-BE49-F238E27FC236}">
                <a16:creationId xmlns:a16="http://schemas.microsoft.com/office/drawing/2014/main" id="{44254F84-C493-60DE-3070-0D264015F1A4}"/>
              </a:ext>
            </a:extLst>
          </p:cNvPr>
          <p:cNvSpPr txBox="1"/>
          <p:nvPr/>
        </p:nvSpPr>
        <p:spPr>
          <a:xfrm>
            <a:off x="2051720" y="6606137"/>
            <a:ext cx="6084168" cy="307777"/>
          </a:xfrm>
          <a:prstGeom prst="rect">
            <a:avLst/>
          </a:prstGeom>
          <a:noFill/>
        </p:spPr>
        <p:txBody>
          <a:bodyPr wrap="square">
            <a:spAutoFit/>
          </a:bodyPr>
          <a:lstStyle/>
          <a:p>
            <a:r>
              <a:rPr lang="en-GB" sz="1400" b="1" dirty="0">
                <a:solidFill>
                  <a:schemeClr val="bg1"/>
                </a:solidFill>
                <a:effectLst/>
                <a:latin typeface="HelveticaNeue" panose="02000503000000020004" pitchFamily="2" charset="0"/>
              </a:rPr>
              <a:t>How is it so good ? (DALL-E Explained Pt. 2). Charlie Snell </a:t>
            </a:r>
            <a:endParaRPr lang="en-GB" sz="1400" dirty="0">
              <a:solidFill>
                <a:schemeClr val="bg1"/>
              </a:solidFill>
              <a:effectLst/>
            </a:endParaRPr>
          </a:p>
        </p:txBody>
      </p:sp>
    </p:spTree>
    <p:extLst>
      <p:ext uri="{BB962C8B-B14F-4D97-AF65-F5344CB8AC3E}">
        <p14:creationId xmlns:p14="http://schemas.microsoft.com/office/powerpoint/2010/main" val="11223909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75DC1-3E86-E4EA-9736-73018955DA65}"/>
              </a:ext>
            </a:extLst>
          </p:cNvPr>
          <p:cNvSpPr>
            <a:spLocks noGrp="1"/>
          </p:cNvSpPr>
          <p:nvPr>
            <p:ph type="title"/>
          </p:nvPr>
        </p:nvSpPr>
        <p:spPr/>
        <p:txBody>
          <a:bodyPr/>
          <a:lstStyle/>
          <a:p>
            <a:r>
              <a:rPr lang="en-DE" dirty="0"/>
              <a:t>Mental Scanning</a:t>
            </a:r>
          </a:p>
        </p:txBody>
      </p:sp>
      <p:sp>
        <p:nvSpPr>
          <p:cNvPr id="4" name="Slide Number Placeholder 3">
            <a:extLst>
              <a:ext uri="{FF2B5EF4-FFF2-40B4-BE49-F238E27FC236}">
                <a16:creationId xmlns:a16="http://schemas.microsoft.com/office/drawing/2014/main" id="{74A41B51-2C31-29AC-1898-C885CB29A20F}"/>
              </a:ext>
            </a:extLst>
          </p:cNvPr>
          <p:cNvSpPr>
            <a:spLocks noGrp="1"/>
          </p:cNvSpPr>
          <p:nvPr>
            <p:ph type="sldNum" sz="quarter" idx="12"/>
          </p:nvPr>
        </p:nvSpPr>
        <p:spPr/>
        <p:txBody>
          <a:bodyPr/>
          <a:lstStyle/>
          <a:p>
            <a:pPr>
              <a:defRPr/>
            </a:pPr>
            <a:fld id="{A4C577E2-95DD-1F4B-A688-E8FB02007787}" type="slidenum">
              <a:rPr lang="de-DE" smtClean="0"/>
              <a:pPr>
                <a:defRPr/>
              </a:pPr>
              <a:t>30</a:t>
            </a:fld>
            <a:endParaRPr lang="de-DE"/>
          </a:p>
        </p:txBody>
      </p:sp>
      <p:pic>
        <p:nvPicPr>
          <p:cNvPr id="10" name="Content Placeholder 9">
            <a:extLst>
              <a:ext uri="{FF2B5EF4-FFF2-40B4-BE49-F238E27FC236}">
                <a16:creationId xmlns:a16="http://schemas.microsoft.com/office/drawing/2014/main" id="{124F78C0-5B6E-7F91-3965-3CD9B5A33ABB}"/>
              </a:ext>
            </a:extLst>
          </p:cNvPr>
          <p:cNvPicPr>
            <a:picLocks noGrp="1" noChangeAspect="1"/>
          </p:cNvPicPr>
          <p:nvPr>
            <p:ph idx="1"/>
          </p:nvPr>
        </p:nvPicPr>
        <p:blipFill>
          <a:blip r:embed="rId2"/>
          <a:stretch>
            <a:fillRect/>
          </a:stretch>
        </p:blipFill>
        <p:spPr bwMode="auto">
          <a:xfrm>
            <a:off x="827584" y="1340768"/>
            <a:ext cx="4626818" cy="489503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417097F-7508-CBA9-D0A9-A2A33EDFAA8E}"/>
              </a:ext>
            </a:extLst>
          </p:cNvPr>
          <p:cNvSpPr txBox="1"/>
          <p:nvPr/>
        </p:nvSpPr>
        <p:spPr>
          <a:xfrm>
            <a:off x="5580112" y="1273870"/>
            <a:ext cx="3351032" cy="3139321"/>
          </a:xfrm>
          <a:prstGeom prst="rect">
            <a:avLst/>
          </a:prstGeom>
          <a:noFill/>
        </p:spPr>
        <p:txBody>
          <a:bodyPr wrap="square">
            <a:spAutoFit/>
          </a:bodyPr>
          <a:lstStyle/>
          <a:p>
            <a:pPr algn="l"/>
            <a:r>
              <a:rPr lang="en-GB" b="0" i="0" u="none" strike="noStrike" dirty="0">
                <a:solidFill>
                  <a:srgbClr val="111111"/>
                </a:solidFill>
                <a:effectLst/>
                <a:latin typeface="Roboto" panose="020F0502020204030204" pitchFamily="34" charset="0"/>
              </a:rPr>
              <a:t>Island stimulus for mental scanning used in (</a:t>
            </a:r>
            <a:r>
              <a:rPr lang="en-GB" b="0" i="0" u="none" strike="noStrike" dirty="0" err="1">
                <a:solidFill>
                  <a:srgbClr val="111111"/>
                </a:solidFill>
                <a:effectLst/>
                <a:latin typeface="Roboto" panose="020F0502020204030204" pitchFamily="34" charset="0"/>
              </a:rPr>
              <a:t>Kosslyn</a:t>
            </a:r>
            <a:r>
              <a:rPr lang="en-GB" b="0" i="0" u="none" strike="noStrike" dirty="0">
                <a:solidFill>
                  <a:srgbClr val="111111"/>
                </a:solidFill>
                <a:effectLst/>
                <a:latin typeface="Roboto" panose="020F0502020204030204" pitchFamily="34" charset="0"/>
              </a:rPr>
              <a:t>, Ball, &amp; Reiser, 1978). The island contains different locations that differ in their distance to each other. In the lower left corner a hut, a well, a lake, and a tree are visible. On the top is a rock and further locations include grass and a beach. </a:t>
            </a:r>
          </a:p>
        </p:txBody>
      </p:sp>
      <p:sp>
        <p:nvSpPr>
          <p:cNvPr id="16" name="TextBox 15">
            <a:extLst>
              <a:ext uri="{FF2B5EF4-FFF2-40B4-BE49-F238E27FC236}">
                <a16:creationId xmlns:a16="http://schemas.microsoft.com/office/drawing/2014/main" id="{12AB424E-838C-917D-3282-B4FE64457CEC}"/>
              </a:ext>
            </a:extLst>
          </p:cNvPr>
          <p:cNvSpPr txBox="1"/>
          <p:nvPr/>
        </p:nvSpPr>
        <p:spPr>
          <a:xfrm>
            <a:off x="5613581" y="5076298"/>
            <a:ext cx="3351032" cy="1015663"/>
          </a:xfrm>
          <a:prstGeom prst="rect">
            <a:avLst/>
          </a:prstGeom>
          <a:noFill/>
        </p:spPr>
        <p:txBody>
          <a:bodyPr wrap="square">
            <a:spAutoFit/>
          </a:bodyPr>
          <a:lstStyle/>
          <a:p>
            <a:r>
              <a:rPr lang="en-GB" sz="1200" b="0" i="0" u="none" strike="noStrike" dirty="0" err="1">
                <a:solidFill>
                  <a:srgbClr val="0305FF"/>
                </a:solidFill>
                <a:effectLst/>
                <a:latin typeface="Roboto" panose="02000000000000000000" pitchFamily="2" charset="0"/>
              </a:rPr>
              <a:t>Kosslyn</a:t>
            </a:r>
            <a:r>
              <a:rPr lang="en-GB" sz="1200" b="0" i="0" u="none" strike="noStrike" dirty="0">
                <a:solidFill>
                  <a:srgbClr val="0305FF"/>
                </a:solidFill>
                <a:effectLst/>
                <a:latin typeface="Roboto" panose="02000000000000000000" pitchFamily="2" charset="0"/>
              </a:rPr>
              <a:t>, S. M., Ball, T. M., &amp; Reiser, B. J., Visual images preserve metric spatial information: evidence from studies of image scanning. Journal of experimental psychology: Human Perception and Performance, 4(1), 47</a:t>
            </a:r>
            <a:r>
              <a:rPr lang="en-GB" sz="1200" dirty="0">
                <a:solidFill>
                  <a:srgbClr val="0305FF"/>
                </a:solidFill>
                <a:latin typeface="Roboto" panose="02000000000000000000" pitchFamily="2" charset="0"/>
              </a:rPr>
              <a:t>, </a:t>
            </a:r>
            <a:r>
              <a:rPr lang="en-GB" sz="1200" b="0" i="0" u="none" strike="noStrike" dirty="0">
                <a:solidFill>
                  <a:srgbClr val="0305FF"/>
                </a:solidFill>
                <a:effectLst/>
                <a:latin typeface="Roboto" panose="02000000000000000000" pitchFamily="2" charset="0"/>
              </a:rPr>
              <a:t>1978. </a:t>
            </a:r>
            <a:endParaRPr lang="en-DE" sz="1200" dirty="0">
              <a:solidFill>
                <a:srgbClr val="0305FF"/>
              </a:solidFill>
            </a:endParaRPr>
          </a:p>
        </p:txBody>
      </p:sp>
    </p:spTree>
    <p:extLst>
      <p:ext uri="{BB962C8B-B14F-4D97-AF65-F5344CB8AC3E}">
        <p14:creationId xmlns:p14="http://schemas.microsoft.com/office/powerpoint/2010/main" val="17344811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BFA64-247A-F264-E0D5-26CD136904AE}"/>
              </a:ext>
            </a:extLst>
          </p:cNvPr>
          <p:cNvSpPr>
            <a:spLocks noGrp="1"/>
          </p:cNvSpPr>
          <p:nvPr>
            <p:ph type="title"/>
          </p:nvPr>
        </p:nvSpPr>
        <p:spPr/>
        <p:txBody>
          <a:bodyPr/>
          <a:lstStyle/>
          <a:p>
            <a:r>
              <a:rPr lang="en-DE" dirty="0"/>
              <a:t>Mental Scanning</a:t>
            </a:r>
          </a:p>
        </p:txBody>
      </p:sp>
      <p:sp>
        <p:nvSpPr>
          <p:cNvPr id="3" name="Content Placeholder 2">
            <a:extLst>
              <a:ext uri="{FF2B5EF4-FFF2-40B4-BE49-F238E27FC236}">
                <a16:creationId xmlns:a16="http://schemas.microsoft.com/office/drawing/2014/main" id="{8F941ABD-7029-742B-29B0-35CE87203421}"/>
              </a:ext>
            </a:extLst>
          </p:cNvPr>
          <p:cNvSpPr>
            <a:spLocks noGrp="1"/>
          </p:cNvSpPr>
          <p:nvPr>
            <p:ph idx="1"/>
          </p:nvPr>
        </p:nvSpPr>
        <p:spPr/>
        <p:txBody>
          <a:bodyPr/>
          <a:lstStyle/>
          <a:p>
            <a:r>
              <a:rPr lang="en-GB" sz="2400" dirty="0">
                <a:effectLst/>
                <a:latin typeface="CMR10"/>
              </a:rPr>
              <a:t>Using their mental image, participants are asked to shift their attention from one entity in the image to another entity. </a:t>
            </a:r>
          </a:p>
          <a:p>
            <a:r>
              <a:rPr lang="en-GB" sz="2400" dirty="0">
                <a:effectLst/>
                <a:latin typeface="CMR10"/>
              </a:rPr>
              <a:t>It turned out that participants take significantly longer for attention shift between, for example, the hut and the rock, …</a:t>
            </a:r>
          </a:p>
          <a:p>
            <a:r>
              <a:rPr lang="en-GB" sz="2400" dirty="0">
                <a:latin typeface="CMR10"/>
              </a:rPr>
              <a:t>… </a:t>
            </a:r>
            <a:r>
              <a:rPr lang="en-GB" sz="2400" dirty="0">
                <a:effectLst/>
                <a:latin typeface="CMR10"/>
              </a:rPr>
              <a:t>than they do for a shift between the hut and the well</a:t>
            </a:r>
          </a:p>
          <a:p>
            <a:endParaRPr lang="en-GB" sz="2400" dirty="0">
              <a:latin typeface="CMR10"/>
            </a:endParaRPr>
          </a:p>
          <a:p>
            <a:r>
              <a:rPr lang="en-GB" sz="2400" dirty="0">
                <a:effectLst/>
                <a:latin typeface="CMR10"/>
              </a:rPr>
              <a:t>Strong linear correlation between the time it takes to scan between two entities in the mental image and the distance between these two entities in the original stimulus </a:t>
            </a:r>
            <a:endParaRPr lang="en-GB" sz="4000" dirty="0"/>
          </a:p>
          <a:p>
            <a:endParaRPr lang="en-DE" sz="3200" dirty="0"/>
          </a:p>
        </p:txBody>
      </p:sp>
      <p:sp>
        <p:nvSpPr>
          <p:cNvPr id="4" name="Slide Number Placeholder 3">
            <a:extLst>
              <a:ext uri="{FF2B5EF4-FFF2-40B4-BE49-F238E27FC236}">
                <a16:creationId xmlns:a16="http://schemas.microsoft.com/office/drawing/2014/main" id="{ABDD05B3-44AC-1611-2C15-ED1A1A74B151}"/>
              </a:ext>
            </a:extLst>
          </p:cNvPr>
          <p:cNvSpPr>
            <a:spLocks noGrp="1"/>
          </p:cNvSpPr>
          <p:nvPr>
            <p:ph type="sldNum" sz="quarter" idx="12"/>
          </p:nvPr>
        </p:nvSpPr>
        <p:spPr/>
        <p:txBody>
          <a:bodyPr/>
          <a:lstStyle/>
          <a:p>
            <a:pPr>
              <a:defRPr/>
            </a:pPr>
            <a:fld id="{A4C577E2-95DD-1F4B-A688-E8FB02007787}" type="slidenum">
              <a:rPr lang="de-DE" smtClean="0"/>
              <a:pPr>
                <a:defRPr/>
              </a:pPr>
              <a:t>31</a:t>
            </a:fld>
            <a:endParaRPr lang="de-DE"/>
          </a:p>
        </p:txBody>
      </p:sp>
    </p:spTree>
    <p:extLst>
      <p:ext uri="{BB962C8B-B14F-4D97-AF65-F5344CB8AC3E}">
        <p14:creationId xmlns:p14="http://schemas.microsoft.com/office/powerpoint/2010/main" val="3017796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86FAC-2FFD-97FF-F233-11A2BDCF1C5B}"/>
              </a:ext>
            </a:extLst>
          </p:cNvPr>
          <p:cNvSpPr>
            <a:spLocks noGrp="1"/>
          </p:cNvSpPr>
          <p:nvPr>
            <p:ph type="title"/>
          </p:nvPr>
        </p:nvSpPr>
        <p:spPr/>
        <p:txBody>
          <a:bodyPr/>
          <a:lstStyle/>
          <a:p>
            <a:r>
              <a:rPr lang="en-DE" dirty="0"/>
              <a:t>Mental Reinterpretation</a:t>
            </a:r>
          </a:p>
        </p:txBody>
      </p:sp>
      <p:pic>
        <p:nvPicPr>
          <p:cNvPr id="6" name="Content Placeholder 5" descr="A diagram of symbols and numbers&#10;&#10;Description automatically generated">
            <a:extLst>
              <a:ext uri="{FF2B5EF4-FFF2-40B4-BE49-F238E27FC236}">
                <a16:creationId xmlns:a16="http://schemas.microsoft.com/office/drawing/2014/main" id="{EC8C2296-9276-A7C6-2F4B-A9BC7934D83C}"/>
              </a:ext>
            </a:extLst>
          </p:cNvPr>
          <p:cNvPicPr>
            <a:picLocks noGrp="1" noChangeAspect="1"/>
          </p:cNvPicPr>
          <p:nvPr>
            <p:ph idx="1"/>
          </p:nvPr>
        </p:nvPicPr>
        <p:blipFill>
          <a:blip r:embed="rId2"/>
          <a:stretch>
            <a:fillRect/>
          </a:stretch>
        </p:blipFill>
        <p:spPr>
          <a:xfrm>
            <a:off x="539552" y="1340768"/>
            <a:ext cx="4519897" cy="3816201"/>
          </a:xfrm>
        </p:spPr>
      </p:pic>
      <p:sp>
        <p:nvSpPr>
          <p:cNvPr id="4" name="Slide Number Placeholder 3">
            <a:extLst>
              <a:ext uri="{FF2B5EF4-FFF2-40B4-BE49-F238E27FC236}">
                <a16:creationId xmlns:a16="http://schemas.microsoft.com/office/drawing/2014/main" id="{0BDAEE41-8F84-D2A6-4954-132FF20AEE97}"/>
              </a:ext>
            </a:extLst>
          </p:cNvPr>
          <p:cNvSpPr>
            <a:spLocks noGrp="1"/>
          </p:cNvSpPr>
          <p:nvPr>
            <p:ph type="sldNum" sz="quarter" idx="12"/>
          </p:nvPr>
        </p:nvSpPr>
        <p:spPr/>
        <p:txBody>
          <a:bodyPr/>
          <a:lstStyle/>
          <a:p>
            <a:pPr>
              <a:defRPr/>
            </a:pPr>
            <a:fld id="{A4C577E2-95DD-1F4B-A688-E8FB02007787}" type="slidenum">
              <a:rPr lang="de-DE" smtClean="0"/>
              <a:pPr>
                <a:defRPr/>
              </a:pPr>
              <a:t>32</a:t>
            </a:fld>
            <a:endParaRPr lang="de-DE"/>
          </a:p>
        </p:txBody>
      </p:sp>
      <p:sp>
        <p:nvSpPr>
          <p:cNvPr id="9" name="TextBox 8">
            <a:extLst>
              <a:ext uri="{FF2B5EF4-FFF2-40B4-BE49-F238E27FC236}">
                <a16:creationId xmlns:a16="http://schemas.microsoft.com/office/drawing/2014/main" id="{B87022A3-CC7A-F013-DE99-8F93709EC08F}"/>
              </a:ext>
            </a:extLst>
          </p:cNvPr>
          <p:cNvSpPr txBox="1"/>
          <p:nvPr/>
        </p:nvSpPr>
        <p:spPr>
          <a:xfrm>
            <a:off x="5364088" y="1397236"/>
            <a:ext cx="3594710" cy="2031325"/>
          </a:xfrm>
          <a:prstGeom prst="rect">
            <a:avLst/>
          </a:prstGeom>
          <a:noFill/>
        </p:spPr>
        <p:txBody>
          <a:bodyPr wrap="square">
            <a:spAutoFit/>
          </a:bodyPr>
          <a:lstStyle/>
          <a:p>
            <a:r>
              <a:rPr lang="en-GB" sz="1800" dirty="0">
                <a:effectLst/>
                <a:latin typeface="CMR10"/>
              </a:rPr>
              <a:t>(a) The first figure in each line is described to the participants verbally who then mentally transform their mental images according to verbal instructions so that the depicted intermediate figures should result. </a:t>
            </a:r>
            <a:endParaRPr lang="en-GB" dirty="0"/>
          </a:p>
        </p:txBody>
      </p:sp>
      <p:sp>
        <p:nvSpPr>
          <p:cNvPr id="11" name="TextBox 10">
            <a:extLst>
              <a:ext uri="{FF2B5EF4-FFF2-40B4-BE49-F238E27FC236}">
                <a16:creationId xmlns:a16="http://schemas.microsoft.com/office/drawing/2014/main" id="{99E765A8-A581-9810-1B96-A8D2B866950C}"/>
              </a:ext>
            </a:extLst>
          </p:cNvPr>
          <p:cNvSpPr txBox="1"/>
          <p:nvPr/>
        </p:nvSpPr>
        <p:spPr>
          <a:xfrm>
            <a:off x="5372566" y="3723492"/>
            <a:ext cx="3231882" cy="1754326"/>
          </a:xfrm>
          <a:prstGeom prst="rect">
            <a:avLst/>
          </a:prstGeom>
          <a:noFill/>
        </p:spPr>
        <p:txBody>
          <a:bodyPr wrap="square">
            <a:spAutoFit/>
          </a:bodyPr>
          <a:lstStyle/>
          <a:p>
            <a:r>
              <a:rPr lang="en-GB" sz="1800" dirty="0">
                <a:effectLst/>
                <a:latin typeface="CMR10"/>
              </a:rPr>
              <a:t>(</a:t>
            </a:r>
            <a:r>
              <a:rPr lang="en-GB" sz="1800">
                <a:effectLst/>
                <a:latin typeface="CMR10"/>
              </a:rPr>
              <a:t>b) The </a:t>
            </a:r>
            <a:r>
              <a:rPr lang="en-GB" sz="1800" dirty="0">
                <a:effectLst/>
                <a:latin typeface="CMR10"/>
              </a:rPr>
              <a:t>respectively left one is briefly shown to the participants who then have to find an alternative interpretation of just the right side of the stimulus using their mental image. </a:t>
            </a:r>
            <a:endParaRPr lang="en-GB" dirty="0"/>
          </a:p>
        </p:txBody>
      </p:sp>
    </p:spTree>
    <p:extLst>
      <p:ext uri="{BB962C8B-B14F-4D97-AF65-F5344CB8AC3E}">
        <p14:creationId xmlns:p14="http://schemas.microsoft.com/office/powerpoint/2010/main" val="18839507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F824B-5740-C446-BEF1-BDC94E3B532E}"/>
              </a:ext>
            </a:extLst>
          </p:cNvPr>
          <p:cNvSpPr>
            <a:spLocks noGrp="1"/>
          </p:cNvSpPr>
          <p:nvPr>
            <p:ph type="title"/>
          </p:nvPr>
        </p:nvSpPr>
        <p:spPr/>
        <p:txBody>
          <a:bodyPr/>
          <a:lstStyle/>
          <a:p>
            <a:r>
              <a:rPr lang="en-DE" dirty="0">
                <a:sym typeface="Wingdings" pitchFamily="2" charset="2"/>
              </a:rPr>
              <a:t>Dual coding theory</a:t>
            </a:r>
            <a:endParaRPr lang="en-DE" dirty="0"/>
          </a:p>
        </p:txBody>
      </p:sp>
      <p:sp>
        <p:nvSpPr>
          <p:cNvPr id="3" name="Content Placeholder 2">
            <a:extLst>
              <a:ext uri="{FF2B5EF4-FFF2-40B4-BE49-F238E27FC236}">
                <a16:creationId xmlns:a16="http://schemas.microsoft.com/office/drawing/2014/main" id="{822D668D-8773-FA6B-7B50-F11EEC5396D8}"/>
              </a:ext>
            </a:extLst>
          </p:cNvPr>
          <p:cNvSpPr>
            <a:spLocks noGrp="1"/>
          </p:cNvSpPr>
          <p:nvPr>
            <p:ph idx="1"/>
          </p:nvPr>
        </p:nvSpPr>
        <p:spPr/>
        <p:txBody>
          <a:bodyPr/>
          <a:lstStyle/>
          <a:p>
            <a:r>
              <a:rPr lang="en-GB" sz="2400" b="0" i="0" u="none" strike="noStrike" dirty="0">
                <a:solidFill>
                  <a:srgbClr val="040C28"/>
                </a:solidFill>
                <a:effectLst/>
                <a:latin typeface="Google Sans"/>
              </a:rPr>
              <a:t>Human cognition divided into two processing systems: visual and verbal</a:t>
            </a:r>
            <a:r>
              <a:rPr lang="en-GB" sz="2400" b="0" i="0" u="none" strike="noStrike" dirty="0">
                <a:solidFill>
                  <a:srgbClr val="202124"/>
                </a:solidFill>
                <a:effectLst/>
                <a:latin typeface="Google Sans"/>
              </a:rPr>
              <a:t>. </a:t>
            </a:r>
          </a:p>
          <a:p>
            <a:pPr lvl="1"/>
            <a:r>
              <a:rPr lang="en-GB" sz="2000" b="0" i="0" u="none" strike="noStrike" dirty="0">
                <a:solidFill>
                  <a:srgbClr val="202124"/>
                </a:solidFill>
                <a:effectLst/>
                <a:latin typeface="Google Sans"/>
              </a:rPr>
              <a:t>The visual system deals with graphical information processing and the verbal system deals with linguistic processing</a:t>
            </a:r>
          </a:p>
          <a:p>
            <a:pPr lvl="1"/>
            <a:r>
              <a:rPr lang="en-GB" sz="2000" b="0" i="0" u="none" strike="noStrike" dirty="0">
                <a:solidFill>
                  <a:srgbClr val="202124"/>
                </a:solidFill>
                <a:effectLst/>
                <a:latin typeface="Google Sans"/>
              </a:rPr>
              <a:t>These two systems are separate and are activated by different information</a:t>
            </a:r>
          </a:p>
          <a:p>
            <a:r>
              <a:rPr lang="en-GB" sz="2400" dirty="0" err="1">
                <a:solidFill>
                  <a:srgbClr val="202124"/>
                </a:solidFill>
                <a:latin typeface="Google Sans"/>
                <a:sym typeface="Wingdings" pitchFamily="2" charset="2"/>
              </a:rPr>
              <a:t>GenAI</a:t>
            </a:r>
            <a:r>
              <a:rPr lang="en-GB" sz="2400" dirty="0">
                <a:solidFill>
                  <a:srgbClr val="202124"/>
                </a:solidFill>
                <a:latin typeface="Google Sans"/>
                <a:sym typeface="Wingdings" pitchFamily="2" charset="2"/>
              </a:rPr>
              <a:t>: </a:t>
            </a:r>
            <a:r>
              <a:rPr lang="en-GB" sz="2400" dirty="0" err="1">
                <a:solidFill>
                  <a:srgbClr val="202124"/>
                </a:solidFill>
                <a:latin typeface="Google Sans"/>
                <a:sym typeface="Wingdings" pitchFamily="2" charset="2"/>
              </a:rPr>
              <a:t>TextImage</a:t>
            </a:r>
            <a:r>
              <a:rPr lang="en-GB" sz="2400" dirty="0">
                <a:solidFill>
                  <a:srgbClr val="202124"/>
                </a:solidFill>
                <a:latin typeface="Google Sans"/>
                <a:sym typeface="Wingdings" pitchFamily="2" charset="2"/>
              </a:rPr>
              <a:t>/Video</a:t>
            </a:r>
          </a:p>
          <a:p>
            <a:r>
              <a:rPr lang="en-GB" sz="2400" dirty="0" err="1">
                <a:solidFill>
                  <a:srgbClr val="202124"/>
                </a:solidFill>
                <a:latin typeface="Google Sans"/>
                <a:sym typeface="Wingdings" pitchFamily="2" charset="2"/>
              </a:rPr>
              <a:t>GenAI</a:t>
            </a:r>
            <a:r>
              <a:rPr lang="en-GB" sz="2400" dirty="0">
                <a:solidFill>
                  <a:srgbClr val="202124"/>
                </a:solidFill>
                <a:latin typeface="Google Sans"/>
                <a:sym typeface="Wingdings" pitchFamily="2" charset="2"/>
              </a:rPr>
              <a:t>: Image/</a:t>
            </a:r>
            <a:r>
              <a:rPr lang="en-GB" sz="2400" dirty="0" err="1">
                <a:solidFill>
                  <a:srgbClr val="202124"/>
                </a:solidFill>
                <a:latin typeface="Google Sans"/>
                <a:sym typeface="Wingdings" pitchFamily="2" charset="2"/>
              </a:rPr>
              <a:t>VideoCaption</a:t>
            </a:r>
            <a:r>
              <a:rPr lang="en-GB" sz="2400" dirty="0">
                <a:solidFill>
                  <a:srgbClr val="202124"/>
                </a:solidFill>
                <a:latin typeface="Google Sans"/>
                <a:sym typeface="Wingdings" pitchFamily="2" charset="2"/>
              </a:rPr>
              <a:t> as text</a:t>
            </a:r>
          </a:p>
          <a:p>
            <a:r>
              <a:rPr lang="en-GB" sz="2400" dirty="0">
                <a:solidFill>
                  <a:srgbClr val="202124"/>
                </a:solidFill>
                <a:latin typeface="Google Sans"/>
                <a:sym typeface="Wingdings" pitchFamily="2" charset="2"/>
              </a:rPr>
              <a:t>Use CLIP principles for mental images?</a:t>
            </a:r>
          </a:p>
          <a:p>
            <a:r>
              <a:rPr lang="en-GB" sz="2400" dirty="0">
                <a:solidFill>
                  <a:srgbClr val="202124"/>
                </a:solidFill>
                <a:latin typeface="Google Sans"/>
                <a:sym typeface="Wingdings" pitchFamily="2" charset="2"/>
              </a:rPr>
              <a:t>YOLO for mental videos?</a:t>
            </a:r>
            <a:endParaRPr lang="en-DE" sz="2400" dirty="0">
              <a:sym typeface="Wingdings" pitchFamily="2" charset="2"/>
            </a:endParaRPr>
          </a:p>
          <a:p>
            <a:endParaRPr lang="en-DE" sz="2400" dirty="0"/>
          </a:p>
        </p:txBody>
      </p:sp>
      <p:sp>
        <p:nvSpPr>
          <p:cNvPr id="4" name="Slide Number Placeholder 3">
            <a:extLst>
              <a:ext uri="{FF2B5EF4-FFF2-40B4-BE49-F238E27FC236}">
                <a16:creationId xmlns:a16="http://schemas.microsoft.com/office/drawing/2014/main" id="{03EA5A22-2C1F-F289-C621-DE36139F6079}"/>
              </a:ext>
            </a:extLst>
          </p:cNvPr>
          <p:cNvSpPr>
            <a:spLocks noGrp="1"/>
          </p:cNvSpPr>
          <p:nvPr>
            <p:ph type="sldNum" sz="quarter" idx="12"/>
          </p:nvPr>
        </p:nvSpPr>
        <p:spPr/>
        <p:txBody>
          <a:bodyPr/>
          <a:lstStyle/>
          <a:p>
            <a:pPr>
              <a:defRPr/>
            </a:pPr>
            <a:fld id="{A4C577E2-95DD-1F4B-A688-E8FB02007787}" type="slidenum">
              <a:rPr lang="de-DE" smtClean="0"/>
              <a:pPr>
                <a:defRPr/>
              </a:pPr>
              <a:t>33</a:t>
            </a:fld>
            <a:endParaRPr lang="de-DE"/>
          </a:p>
        </p:txBody>
      </p:sp>
      <p:sp>
        <p:nvSpPr>
          <p:cNvPr id="9" name="TextBox 8">
            <a:extLst>
              <a:ext uri="{FF2B5EF4-FFF2-40B4-BE49-F238E27FC236}">
                <a16:creationId xmlns:a16="http://schemas.microsoft.com/office/drawing/2014/main" id="{D347A7E7-1089-6EF8-D243-CE230081555C}"/>
              </a:ext>
            </a:extLst>
          </p:cNvPr>
          <p:cNvSpPr txBox="1"/>
          <p:nvPr/>
        </p:nvSpPr>
        <p:spPr>
          <a:xfrm>
            <a:off x="1954821" y="5788033"/>
            <a:ext cx="5256584" cy="646331"/>
          </a:xfrm>
          <a:prstGeom prst="rect">
            <a:avLst/>
          </a:prstGeom>
          <a:noFill/>
        </p:spPr>
        <p:txBody>
          <a:bodyPr wrap="square">
            <a:spAutoFit/>
          </a:bodyPr>
          <a:lstStyle/>
          <a:p>
            <a:r>
              <a:rPr lang="en-DE" sz="1200" dirty="0">
                <a:solidFill>
                  <a:srgbClr val="0305FF"/>
                </a:solidFill>
              </a:rPr>
              <a:t>Sadoski, Mark; Paivio, Allan, "A Dual Coding Theoretical Model of Reading", Theoretical Models and Processes of Reading, DE: International Reading Association, </a:t>
            </a:r>
            <a:r>
              <a:rPr lang="en-GB" sz="1200" b="0" i="1" u="none" strike="noStrike" dirty="0">
                <a:solidFill>
                  <a:srgbClr val="0305FF"/>
                </a:solidFill>
                <a:effectLst/>
                <a:latin typeface="Arial" panose="020B0604020202020204" pitchFamily="34" charset="0"/>
              </a:rPr>
              <a:t>Cognitive psychology</a:t>
            </a:r>
            <a:r>
              <a:rPr lang="en-GB" sz="1200" b="0" i="0" u="none" strike="noStrike" dirty="0">
                <a:solidFill>
                  <a:srgbClr val="0305FF"/>
                </a:solidFill>
                <a:effectLst/>
                <a:latin typeface="Arial" panose="020B0604020202020204" pitchFamily="34" charset="0"/>
              </a:rPr>
              <a:t>. Cengage Learning. </a:t>
            </a:r>
            <a:r>
              <a:rPr lang="en-DE" sz="1200" dirty="0">
                <a:solidFill>
                  <a:srgbClr val="0305FF"/>
                </a:solidFill>
              </a:rPr>
              <a:t>pp. 1329–1362, </a:t>
            </a:r>
            <a:r>
              <a:rPr lang="en-GB" sz="1200" b="0" i="0" u="none" strike="noStrike" dirty="0">
                <a:solidFill>
                  <a:srgbClr val="0305FF"/>
                </a:solidFill>
                <a:effectLst/>
                <a:latin typeface="Arial" panose="020B0604020202020204" pitchFamily="34" charset="0"/>
              </a:rPr>
              <a:t>2016. </a:t>
            </a:r>
            <a:endParaRPr lang="en-DE" sz="1200" dirty="0">
              <a:solidFill>
                <a:srgbClr val="0305FF"/>
              </a:solidFill>
            </a:endParaRPr>
          </a:p>
        </p:txBody>
      </p:sp>
    </p:spTree>
    <p:extLst>
      <p:ext uri="{BB962C8B-B14F-4D97-AF65-F5344CB8AC3E}">
        <p14:creationId xmlns:p14="http://schemas.microsoft.com/office/powerpoint/2010/main" val="42123059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earl's Ladder of Causation. The first rung, associations, only allows... |  Download Scientific Diagram">
            <a:extLst>
              <a:ext uri="{FF2B5EF4-FFF2-40B4-BE49-F238E27FC236}">
                <a16:creationId xmlns:a16="http://schemas.microsoft.com/office/drawing/2014/main" id="{99318199-DBCD-CB47-BD66-BF5F910CDD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511" y="1443316"/>
            <a:ext cx="6458844" cy="29558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 indoor&#10;&#10;Description automatically generated">
            <a:extLst>
              <a:ext uri="{FF2B5EF4-FFF2-40B4-BE49-F238E27FC236}">
                <a16:creationId xmlns:a16="http://schemas.microsoft.com/office/drawing/2014/main" id="{62423520-0C2C-444E-9129-3C3D81A8FFB1}"/>
              </a:ext>
            </a:extLst>
          </p:cNvPr>
          <p:cNvPicPr>
            <a:picLocks noChangeAspect="1"/>
          </p:cNvPicPr>
          <p:nvPr/>
        </p:nvPicPr>
        <p:blipFill>
          <a:blip r:embed="rId3"/>
          <a:stretch>
            <a:fillRect/>
          </a:stretch>
        </p:blipFill>
        <p:spPr>
          <a:xfrm>
            <a:off x="1425800" y="4485768"/>
            <a:ext cx="1771367" cy="1204986"/>
          </a:xfrm>
          <a:prstGeom prst="rect">
            <a:avLst/>
          </a:prstGeom>
        </p:spPr>
      </p:pic>
      <p:pic>
        <p:nvPicPr>
          <p:cNvPr id="1028" name="Picture 4" descr="Unsupervised robotic sorting: Towards autonomous decision making robots">
            <a:extLst>
              <a:ext uri="{FF2B5EF4-FFF2-40B4-BE49-F238E27FC236}">
                <a16:creationId xmlns:a16="http://schemas.microsoft.com/office/drawing/2014/main" id="{798A5E7D-3CB8-994C-88A4-39DAB1FD2B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7567" y="4008651"/>
            <a:ext cx="1829335" cy="151086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5EE069B-76D9-2A40-970A-8970BC008DF9}"/>
              </a:ext>
            </a:extLst>
          </p:cNvPr>
          <p:cNvSpPr/>
          <p:nvPr/>
        </p:nvSpPr>
        <p:spPr>
          <a:xfrm>
            <a:off x="5196902" y="1266202"/>
            <a:ext cx="2213301" cy="2939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8" name="Content Placeholder 5">
            <a:extLst>
              <a:ext uri="{FF2B5EF4-FFF2-40B4-BE49-F238E27FC236}">
                <a16:creationId xmlns:a16="http://schemas.microsoft.com/office/drawing/2014/main" id="{C3B725FC-7D60-BC40-8063-9A7F5925BDFC}"/>
              </a:ext>
            </a:extLst>
          </p:cNvPr>
          <p:cNvPicPr>
            <a:picLocks noGrp="1" noChangeAspect="1"/>
          </p:cNvPicPr>
          <p:nvPr>
            <p:ph idx="1"/>
          </p:nvPr>
        </p:nvPicPr>
        <p:blipFill>
          <a:blip r:embed="rId5"/>
          <a:stretch>
            <a:fillRect/>
          </a:stretch>
        </p:blipFill>
        <p:spPr>
          <a:xfrm>
            <a:off x="3238940" y="3963029"/>
            <a:ext cx="2085986" cy="1602111"/>
          </a:xfrm>
        </p:spPr>
      </p:pic>
      <p:sp>
        <p:nvSpPr>
          <p:cNvPr id="2" name="Title 1">
            <a:extLst>
              <a:ext uri="{FF2B5EF4-FFF2-40B4-BE49-F238E27FC236}">
                <a16:creationId xmlns:a16="http://schemas.microsoft.com/office/drawing/2014/main" id="{F904D4EF-A790-2049-9F09-074E4C587857}"/>
              </a:ext>
            </a:extLst>
          </p:cNvPr>
          <p:cNvSpPr>
            <a:spLocks noGrp="1"/>
          </p:cNvSpPr>
          <p:nvPr>
            <p:ph type="title"/>
          </p:nvPr>
        </p:nvSpPr>
        <p:spPr>
          <a:xfrm>
            <a:off x="539552" y="216470"/>
            <a:ext cx="7886700" cy="994172"/>
          </a:xfrm>
        </p:spPr>
        <p:txBody>
          <a:bodyPr>
            <a:normAutofit/>
          </a:bodyPr>
          <a:lstStyle/>
          <a:p>
            <a:r>
              <a:rPr lang="en-DE" sz="3000"/>
              <a:t>Counterfactuals and Causality</a:t>
            </a:r>
            <a:endParaRPr lang="en-DE" sz="3000" dirty="0"/>
          </a:p>
        </p:txBody>
      </p:sp>
      <p:pic>
        <p:nvPicPr>
          <p:cNvPr id="3074" name="Picture 2">
            <a:extLst>
              <a:ext uri="{FF2B5EF4-FFF2-40B4-BE49-F238E27FC236}">
                <a16:creationId xmlns:a16="http://schemas.microsoft.com/office/drawing/2014/main" id="{F9EDA149-9FF3-3232-BFE8-A47C4B1957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94716">
            <a:off x="6788949" y="699011"/>
            <a:ext cx="2100934" cy="3151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05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dissolv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dissolve">
                                      <p:cBhvr>
                                        <p:cTn id="2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BA687-4DBA-0ED5-E8CF-6F46BF5E9432}"/>
              </a:ext>
            </a:extLst>
          </p:cNvPr>
          <p:cNvSpPr>
            <a:spLocks noGrp="1"/>
          </p:cNvSpPr>
          <p:nvPr>
            <p:ph type="title"/>
          </p:nvPr>
        </p:nvSpPr>
        <p:spPr/>
        <p:txBody>
          <a:bodyPr/>
          <a:lstStyle/>
          <a:p>
            <a:r>
              <a:rPr lang="en-DE" dirty="0"/>
              <a:t>Generate Images from Text – Na</a:t>
            </a:r>
            <a:r>
              <a:rPr lang="en-GB" dirty="0" err="1"/>
              <a:t>ï</a:t>
            </a:r>
            <a:r>
              <a:rPr lang="en-DE" dirty="0"/>
              <a:t>ve Approach</a:t>
            </a:r>
          </a:p>
        </p:txBody>
      </p:sp>
      <p:sp>
        <p:nvSpPr>
          <p:cNvPr id="3" name="Content Placeholder 2">
            <a:extLst>
              <a:ext uri="{FF2B5EF4-FFF2-40B4-BE49-F238E27FC236}">
                <a16:creationId xmlns:a16="http://schemas.microsoft.com/office/drawing/2014/main" id="{221478D7-8E41-B6D7-0691-8A122932B5A0}"/>
              </a:ext>
            </a:extLst>
          </p:cNvPr>
          <p:cNvSpPr>
            <a:spLocks noGrp="1"/>
          </p:cNvSpPr>
          <p:nvPr>
            <p:ph idx="1"/>
          </p:nvPr>
        </p:nvSpPr>
        <p:spPr>
          <a:xfrm>
            <a:off x="457200" y="2996952"/>
            <a:ext cx="8229600" cy="3312914"/>
          </a:xfrm>
        </p:spPr>
        <p:txBody>
          <a:bodyPr/>
          <a:lstStyle/>
          <a:p>
            <a:pPr>
              <a:buFont typeface="+mj-lt"/>
              <a:buAutoNum type="arabicPeriod"/>
            </a:pPr>
            <a:r>
              <a:rPr lang="en-GB" sz="1800" dirty="0">
                <a:solidFill>
                  <a:srgbClr val="212121"/>
                </a:solidFill>
                <a:effectLst/>
                <a:latin typeface="HelveticaNeue" panose="02000503000000020004" pitchFamily="2" charset="0"/>
              </a:rPr>
              <a:t>Concatenate the set of text tokens with the unrolled set of pixel values in a corresponding image (typically unrolled top left to bottom right). </a:t>
            </a:r>
            <a:endParaRPr lang="en-GB" sz="1800" dirty="0">
              <a:effectLst/>
            </a:endParaRPr>
          </a:p>
          <a:p>
            <a:pPr>
              <a:buFont typeface="+mj-lt"/>
              <a:buAutoNum type="arabicPeriod" startAt="2"/>
            </a:pPr>
            <a:r>
              <a:rPr lang="en-GB" sz="1800" dirty="0">
                <a:solidFill>
                  <a:srgbClr val="212121"/>
                </a:solidFill>
                <a:effectLst/>
                <a:latin typeface="HelveticaNeue" panose="02000503000000020004" pitchFamily="2" charset="0"/>
              </a:rPr>
              <a:t>Given this sequence of text and pixel values, we can factor the distribution </a:t>
            </a:r>
            <a:r>
              <a:rPr lang="en-GB" sz="1800" i="1" dirty="0">
                <a:solidFill>
                  <a:srgbClr val="212121"/>
                </a:solidFill>
                <a:effectLst/>
                <a:latin typeface="Times" pitchFamily="2" charset="0"/>
              </a:rPr>
              <a:t>p</a:t>
            </a:r>
            <a:r>
              <a:rPr lang="en-GB" sz="1800" dirty="0">
                <a:solidFill>
                  <a:srgbClr val="212121"/>
                </a:solidFill>
                <a:effectLst/>
                <a:latin typeface="TimesNewRomanPSMT"/>
              </a:rPr>
              <a:t>(</a:t>
            </a:r>
            <a:r>
              <a:rPr lang="en-GB" sz="1800" i="1" dirty="0" err="1">
                <a:solidFill>
                  <a:srgbClr val="212121"/>
                </a:solidFill>
                <a:effectLst/>
                <a:latin typeface="Times" pitchFamily="2" charset="0"/>
              </a:rPr>
              <a:t>x</a:t>
            </a:r>
            <a:r>
              <a:rPr lang="en-GB" sz="1800" dirty="0" err="1">
                <a:solidFill>
                  <a:srgbClr val="212121"/>
                </a:solidFill>
                <a:effectLst/>
                <a:latin typeface="AppleSymbols" panose="02000000000000000000" pitchFamily="2" charset="-79"/>
                <a:cs typeface="AppleSymbols" panose="02000000000000000000" pitchFamily="2" charset="-79"/>
              </a:rPr>
              <a:t>∣</a:t>
            </a:r>
            <a:r>
              <a:rPr lang="en-GB" sz="1800" i="1" dirty="0" err="1">
                <a:solidFill>
                  <a:srgbClr val="212121"/>
                </a:solidFill>
                <a:effectLst/>
                <a:latin typeface="Times" pitchFamily="2" charset="0"/>
              </a:rPr>
              <a:t>y</a:t>
            </a:r>
            <a:r>
              <a:rPr lang="en-GB" sz="1800" dirty="0">
                <a:solidFill>
                  <a:srgbClr val="212121"/>
                </a:solidFill>
                <a:effectLst/>
                <a:latin typeface="TimesNewRomanPSMT"/>
              </a:rPr>
              <a:t>) </a:t>
            </a:r>
            <a:r>
              <a:rPr lang="en-GB" sz="1800" dirty="0">
                <a:solidFill>
                  <a:srgbClr val="212121"/>
                </a:solidFill>
                <a:effectLst/>
                <a:latin typeface="HelveticaNeue" panose="02000503000000020004" pitchFamily="2" charset="0"/>
              </a:rPr>
              <a:t>autoregressively: </a:t>
            </a:r>
            <a:br>
              <a:rPr lang="en-GB" sz="1800" dirty="0">
                <a:solidFill>
                  <a:srgbClr val="212121"/>
                </a:solidFill>
                <a:effectLst/>
                <a:latin typeface="HelveticaNeue" panose="02000503000000020004" pitchFamily="2" charset="0"/>
              </a:rPr>
            </a:br>
            <a:r>
              <a:rPr lang="en-GB" sz="1800" dirty="0">
                <a:solidFill>
                  <a:srgbClr val="212121"/>
                </a:solidFill>
                <a:effectLst/>
                <a:latin typeface="HelveticaNeue" panose="02000503000000020004" pitchFamily="2" charset="0"/>
              </a:rPr>
              <a:t>	</a:t>
            </a:r>
            <a:r>
              <a:rPr lang="en-GB" sz="1800" i="1" dirty="0">
                <a:solidFill>
                  <a:srgbClr val="212121"/>
                </a:solidFill>
                <a:effectLst/>
                <a:latin typeface="Times" pitchFamily="2" charset="0"/>
              </a:rPr>
              <a:t>p</a:t>
            </a:r>
            <a:r>
              <a:rPr lang="en-GB" sz="1800" dirty="0">
                <a:solidFill>
                  <a:srgbClr val="212121"/>
                </a:solidFill>
                <a:effectLst/>
                <a:latin typeface="TimesNewRomanPSMT"/>
              </a:rPr>
              <a:t>(</a:t>
            </a:r>
            <a:r>
              <a:rPr lang="en-GB" sz="1800" i="1" dirty="0" err="1">
                <a:solidFill>
                  <a:srgbClr val="212121"/>
                </a:solidFill>
                <a:effectLst/>
                <a:latin typeface="Times" pitchFamily="2" charset="0"/>
              </a:rPr>
              <a:t>x</a:t>
            </a:r>
            <a:r>
              <a:rPr lang="en-GB" sz="1800" dirty="0" err="1">
                <a:solidFill>
                  <a:srgbClr val="212121"/>
                </a:solidFill>
                <a:effectLst/>
                <a:latin typeface="AppleSymbols" panose="02000000000000000000" pitchFamily="2" charset="-79"/>
                <a:cs typeface="AppleSymbols" panose="02000000000000000000" pitchFamily="2" charset="-79"/>
              </a:rPr>
              <a:t>∣</a:t>
            </a:r>
            <a:r>
              <a:rPr lang="en-GB" sz="1800" i="1" dirty="0" err="1">
                <a:solidFill>
                  <a:srgbClr val="212121"/>
                </a:solidFill>
                <a:effectLst/>
                <a:latin typeface="Times" pitchFamily="2" charset="0"/>
              </a:rPr>
              <a:t>y</a:t>
            </a:r>
            <a:r>
              <a:rPr lang="en-GB" sz="1800" dirty="0">
                <a:solidFill>
                  <a:srgbClr val="212121"/>
                </a:solidFill>
                <a:effectLst/>
                <a:latin typeface="TimesNewRomanPSMT"/>
              </a:rPr>
              <a:t>) = </a:t>
            </a:r>
            <a:r>
              <a:rPr lang="en-GB" sz="1800" i="1" dirty="0">
                <a:solidFill>
                  <a:srgbClr val="212121"/>
                </a:solidFill>
                <a:effectLst/>
                <a:latin typeface="Times" pitchFamily="2" charset="0"/>
              </a:rPr>
              <a:t>p</a:t>
            </a:r>
            <a:r>
              <a:rPr lang="en-GB" sz="1800" dirty="0">
                <a:solidFill>
                  <a:srgbClr val="212121"/>
                </a:solidFill>
                <a:effectLst/>
                <a:latin typeface="TimesNewRomanPSMT"/>
              </a:rPr>
              <a:t>(</a:t>
            </a:r>
            <a:r>
              <a:rPr lang="en-GB" sz="1800" i="1" dirty="0">
                <a:solidFill>
                  <a:srgbClr val="212121"/>
                </a:solidFill>
                <a:effectLst/>
                <a:latin typeface="Times" pitchFamily="2" charset="0"/>
              </a:rPr>
              <a:t>x</a:t>
            </a:r>
            <a:r>
              <a:rPr lang="en-GB" sz="1800" dirty="0">
                <a:solidFill>
                  <a:srgbClr val="212121"/>
                </a:solidFill>
                <a:effectLst/>
                <a:latin typeface="TimesNewRomanPSMT"/>
              </a:rPr>
              <a:t>1, </a:t>
            </a:r>
            <a:r>
              <a:rPr lang="en-GB" sz="1800" i="1" dirty="0">
                <a:solidFill>
                  <a:srgbClr val="212121"/>
                </a:solidFill>
                <a:effectLst/>
                <a:latin typeface="Times" pitchFamily="2" charset="0"/>
              </a:rPr>
              <a:t>x</a:t>
            </a:r>
            <a:r>
              <a:rPr lang="en-GB" sz="1800" dirty="0">
                <a:solidFill>
                  <a:srgbClr val="212121"/>
                </a:solidFill>
                <a:effectLst/>
                <a:latin typeface="TimesNewRomanPSMT"/>
              </a:rPr>
              <a:t>2, </a:t>
            </a:r>
            <a:r>
              <a:rPr lang="en-GB" sz="1800" i="1" dirty="0">
                <a:solidFill>
                  <a:srgbClr val="212121"/>
                </a:solidFill>
                <a:effectLst/>
                <a:latin typeface="Times" pitchFamily="2" charset="0"/>
              </a:rPr>
              <a:t>x</a:t>
            </a:r>
            <a:r>
              <a:rPr lang="en-GB" sz="1800" dirty="0">
                <a:solidFill>
                  <a:srgbClr val="212121"/>
                </a:solidFill>
                <a:effectLst/>
                <a:latin typeface="TimesNewRomanPSMT"/>
              </a:rPr>
              <a:t>3, ...</a:t>
            </a:r>
            <a:r>
              <a:rPr lang="en-GB" sz="1800" dirty="0">
                <a:solidFill>
                  <a:srgbClr val="212121"/>
                </a:solidFill>
                <a:effectLst/>
                <a:latin typeface="AppleSymbols" panose="02000000000000000000" pitchFamily="2" charset="-79"/>
                <a:cs typeface="AppleSymbols" panose="02000000000000000000" pitchFamily="2" charset="-79"/>
              </a:rPr>
              <a:t>∣</a:t>
            </a:r>
            <a:r>
              <a:rPr lang="en-GB" sz="1800" i="1" dirty="0">
                <a:solidFill>
                  <a:srgbClr val="212121"/>
                </a:solidFill>
                <a:effectLst/>
                <a:latin typeface="Times" pitchFamily="2" charset="0"/>
              </a:rPr>
              <a:t>y</a:t>
            </a:r>
            <a:r>
              <a:rPr lang="en-GB" sz="1800" dirty="0">
                <a:solidFill>
                  <a:srgbClr val="212121"/>
                </a:solidFill>
                <a:effectLst/>
                <a:latin typeface="TimesNewRomanPSMT"/>
              </a:rPr>
              <a:t>) = </a:t>
            </a:r>
            <a:r>
              <a:rPr lang="en-GB" sz="1800" i="1" dirty="0">
                <a:solidFill>
                  <a:srgbClr val="212121"/>
                </a:solidFill>
                <a:effectLst/>
                <a:latin typeface="Times" pitchFamily="2" charset="0"/>
              </a:rPr>
              <a:t>p</a:t>
            </a:r>
            <a:r>
              <a:rPr lang="en-GB" sz="1800" dirty="0">
                <a:solidFill>
                  <a:srgbClr val="212121"/>
                </a:solidFill>
                <a:effectLst/>
                <a:latin typeface="TimesNewRomanPSMT"/>
              </a:rPr>
              <a:t>(</a:t>
            </a:r>
            <a:r>
              <a:rPr lang="en-GB" sz="1800" i="1" dirty="0">
                <a:solidFill>
                  <a:srgbClr val="212121"/>
                </a:solidFill>
                <a:effectLst/>
                <a:latin typeface="Times" pitchFamily="2" charset="0"/>
              </a:rPr>
              <a:t>x</a:t>
            </a:r>
            <a:r>
              <a:rPr lang="en-GB" sz="1800" dirty="0">
                <a:solidFill>
                  <a:srgbClr val="212121"/>
                </a:solidFill>
                <a:effectLst/>
                <a:latin typeface="TimesNewRomanPSMT"/>
              </a:rPr>
              <a:t>1</a:t>
            </a:r>
            <a:r>
              <a:rPr lang="en-GB" sz="1800" dirty="0">
                <a:solidFill>
                  <a:srgbClr val="212121"/>
                </a:solidFill>
                <a:effectLst/>
                <a:latin typeface="AppleSymbols" panose="02000000000000000000" pitchFamily="2" charset="-79"/>
                <a:cs typeface="AppleSymbols" panose="02000000000000000000" pitchFamily="2" charset="-79"/>
              </a:rPr>
              <a:t>∣</a:t>
            </a:r>
            <a:r>
              <a:rPr lang="en-GB" sz="1800" i="1" dirty="0">
                <a:solidFill>
                  <a:srgbClr val="212121"/>
                </a:solidFill>
                <a:effectLst/>
                <a:latin typeface="Times" pitchFamily="2" charset="0"/>
              </a:rPr>
              <a:t>y</a:t>
            </a:r>
            <a:r>
              <a:rPr lang="en-GB" sz="1800" dirty="0">
                <a:solidFill>
                  <a:srgbClr val="212121"/>
                </a:solidFill>
                <a:effectLst/>
                <a:latin typeface="TimesNewRomanPSMT"/>
              </a:rPr>
              <a:t>)</a:t>
            </a:r>
            <a:r>
              <a:rPr lang="en-GB" sz="1800" i="1" dirty="0">
                <a:solidFill>
                  <a:srgbClr val="212121"/>
                </a:solidFill>
                <a:effectLst/>
                <a:latin typeface="Times" pitchFamily="2" charset="0"/>
              </a:rPr>
              <a:t>p</a:t>
            </a:r>
            <a:r>
              <a:rPr lang="en-GB" sz="1800" dirty="0">
                <a:solidFill>
                  <a:srgbClr val="212121"/>
                </a:solidFill>
                <a:effectLst/>
                <a:latin typeface="TimesNewRomanPSMT"/>
              </a:rPr>
              <a:t>(</a:t>
            </a:r>
            <a:r>
              <a:rPr lang="en-GB" sz="1800" i="1" dirty="0">
                <a:solidFill>
                  <a:srgbClr val="212121"/>
                </a:solidFill>
                <a:effectLst/>
                <a:latin typeface="Times" pitchFamily="2" charset="0"/>
              </a:rPr>
              <a:t>x</a:t>
            </a:r>
            <a:r>
              <a:rPr lang="en-GB" sz="1800" dirty="0">
                <a:solidFill>
                  <a:srgbClr val="212121"/>
                </a:solidFill>
                <a:effectLst/>
                <a:latin typeface="TimesNewRomanPSMT"/>
              </a:rPr>
              <a:t>2</a:t>
            </a:r>
            <a:r>
              <a:rPr lang="en-GB" sz="1800" dirty="0">
                <a:solidFill>
                  <a:srgbClr val="212121"/>
                </a:solidFill>
                <a:effectLst/>
                <a:latin typeface="AppleSymbols" panose="02000000000000000000" pitchFamily="2" charset="-79"/>
                <a:cs typeface="AppleSymbols" panose="02000000000000000000" pitchFamily="2" charset="-79"/>
              </a:rPr>
              <a:t>∣</a:t>
            </a:r>
            <a:r>
              <a:rPr lang="en-GB" sz="1800" i="1" dirty="0">
                <a:solidFill>
                  <a:srgbClr val="212121"/>
                </a:solidFill>
                <a:effectLst/>
                <a:latin typeface="Times" pitchFamily="2" charset="0"/>
              </a:rPr>
              <a:t>x</a:t>
            </a:r>
            <a:r>
              <a:rPr lang="en-GB" sz="1800" dirty="0">
                <a:solidFill>
                  <a:srgbClr val="212121"/>
                </a:solidFill>
                <a:effectLst/>
                <a:latin typeface="TimesNewRomanPSMT"/>
              </a:rPr>
              <a:t>1, </a:t>
            </a:r>
            <a:r>
              <a:rPr lang="en-GB" sz="1800" i="1" dirty="0">
                <a:solidFill>
                  <a:srgbClr val="212121"/>
                </a:solidFill>
                <a:effectLst/>
                <a:latin typeface="Times" pitchFamily="2" charset="0"/>
              </a:rPr>
              <a:t>y</a:t>
            </a:r>
            <a:r>
              <a:rPr lang="en-GB" sz="1800" dirty="0">
                <a:solidFill>
                  <a:srgbClr val="212121"/>
                </a:solidFill>
                <a:effectLst/>
                <a:latin typeface="TimesNewRomanPSMT"/>
              </a:rPr>
              <a:t>)</a:t>
            </a:r>
            <a:r>
              <a:rPr lang="en-GB" sz="1800" i="1" dirty="0">
                <a:solidFill>
                  <a:srgbClr val="212121"/>
                </a:solidFill>
                <a:effectLst/>
                <a:latin typeface="Times" pitchFamily="2" charset="0"/>
              </a:rPr>
              <a:t>p</a:t>
            </a:r>
            <a:r>
              <a:rPr lang="en-GB" sz="1800" dirty="0">
                <a:solidFill>
                  <a:srgbClr val="212121"/>
                </a:solidFill>
                <a:effectLst/>
                <a:latin typeface="TimesNewRomanPSMT"/>
              </a:rPr>
              <a:t>(</a:t>
            </a:r>
            <a:r>
              <a:rPr lang="en-GB" sz="1800" i="1" dirty="0">
                <a:solidFill>
                  <a:srgbClr val="212121"/>
                </a:solidFill>
                <a:effectLst/>
                <a:latin typeface="Times" pitchFamily="2" charset="0"/>
              </a:rPr>
              <a:t>x</a:t>
            </a:r>
            <a:r>
              <a:rPr lang="en-GB" sz="1800" dirty="0">
                <a:solidFill>
                  <a:srgbClr val="212121"/>
                </a:solidFill>
                <a:effectLst/>
                <a:latin typeface="TimesNewRomanPSMT"/>
              </a:rPr>
              <a:t>3</a:t>
            </a:r>
            <a:r>
              <a:rPr lang="en-GB" sz="1800" dirty="0">
                <a:solidFill>
                  <a:srgbClr val="212121"/>
                </a:solidFill>
                <a:effectLst/>
                <a:latin typeface="AppleSymbols" panose="02000000000000000000" pitchFamily="2" charset="-79"/>
                <a:cs typeface="AppleSymbols" panose="02000000000000000000" pitchFamily="2" charset="-79"/>
              </a:rPr>
              <a:t>∣</a:t>
            </a:r>
            <a:r>
              <a:rPr lang="en-GB" sz="1800" i="1" dirty="0">
                <a:solidFill>
                  <a:srgbClr val="212121"/>
                </a:solidFill>
                <a:effectLst/>
                <a:latin typeface="Times" pitchFamily="2" charset="0"/>
              </a:rPr>
              <a:t>x</a:t>
            </a:r>
            <a:r>
              <a:rPr lang="en-GB" sz="1800" dirty="0">
                <a:solidFill>
                  <a:srgbClr val="212121"/>
                </a:solidFill>
                <a:effectLst/>
                <a:latin typeface="TimesNewRomanPSMT"/>
              </a:rPr>
              <a:t>1, </a:t>
            </a:r>
            <a:r>
              <a:rPr lang="en-GB" sz="1800" i="1" dirty="0">
                <a:solidFill>
                  <a:srgbClr val="212121"/>
                </a:solidFill>
                <a:effectLst/>
                <a:latin typeface="Times" pitchFamily="2" charset="0"/>
              </a:rPr>
              <a:t>x</a:t>
            </a:r>
            <a:r>
              <a:rPr lang="en-GB" sz="1800" dirty="0">
                <a:solidFill>
                  <a:srgbClr val="212121"/>
                </a:solidFill>
                <a:effectLst/>
                <a:latin typeface="TimesNewRomanPSMT"/>
              </a:rPr>
              <a:t>2, </a:t>
            </a:r>
            <a:r>
              <a:rPr lang="en-GB" sz="1800" i="1" dirty="0">
                <a:solidFill>
                  <a:srgbClr val="212121"/>
                </a:solidFill>
                <a:effectLst/>
                <a:latin typeface="Times" pitchFamily="2" charset="0"/>
              </a:rPr>
              <a:t>y</a:t>
            </a:r>
            <a:r>
              <a:rPr lang="en-GB" sz="1800" dirty="0">
                <a:solidFill>
                  <a:srgbClr val="212121"/>
                </a:solidFill>
                <a:effectLst/>
                <a:latin typeface="TimesNewRomanPSMT"/>
              </a:rPr>
              <a:t>)... </a:t>
            </a:r>
            <a:br>
              <a:rPr lang="en-GB" sz="1800" dirty="0">
                <a:solidFill>
                  <a:srgbClr val="212121"/>
                </a:solidFill>
                <a:latin typeface="HelveticaNeue" panose="02000503000000020004" pitchFamily="2" charset="0"/>
              </a:rPr>
            </a:br>
            <a:r>
              <a:rPr lang="en-GB" sz="1800" dirty="0">
                <a:solidFill>
                  <a:srgbClr val="212121"/>
                </a:solidFill>
                <a:effectLst/>
                <a:latin typeface="HelveticaNeue" panose="02000503000000020004" pitchFamily="2" charset="0"/>
              </a:rPr>
              <a:t>Here </a:t>
            </a:r>
            <a:r>
              <a:rPr lang="en-GB" sz="1800" i="1" dirty="0">
                <a:solidFill>
                  <a:srgbClr val="212121"/>
                </a:solidFill>
                <a:effectLst/>
                <a:latin typeface="Times" pitchFamily="2" charset="0"/>
              </a:rPr>
              <a:t>xi </a:t>
            </a:r>
            <a:r>
              <a:rPr lang="en-GB" sz="1800" dirty="0">
                <a:solidFill>
                  <a:srgbClr val="212121"/>
                </a:solidFill>
                <a:effectLst/>
                <a:latin typeface="HelveticaNeue" panose="02000503000000020004" pitchFamily="2" charset="0"/>
              </a:rPr>
              <a:t>is the </a:t>
            </a:r>
            <a:r>
              <a:rPr lang="en-GB" sz="1800" i="1" dirty="0" err="1">
                <a:solidFill>
                  <a:srgbClr val="212121"/>
                </a:solidFill>
                <a:effectLst/>
                <a:latin typeface="Times" pitchFamily="2" charset="0"/>
              </a:rPr>
              <a:t>i</a:t>
            </a:r>
            <a:r>
              <a:rPr lang="en-GB" sz="1800" dirty="0" err="1">
                <a:solidFill>
                  <a:srgbClr val="212121"/>
                </a:solidFill>
                <a:effectLst/>
                <a:latin typeface="HelveticaNeue" panose="02000503000000020004" pitchFamily="2" charset="0"/>
              </a:rPr>
              <a:t>th</a:t>
            </a:r>
            <a:r>
              <a:rPr lang="en-GB" sz="1800" dirty="0">
                <a:solidFill>
                  <a:srgbClr val="212121"/>
                </a:solidFill>
                <a:effectLst/>
                <a:latin typeface="HelveticaNeue" panose="02000503000000020004" pitchFamily="2" charset="0"/>
              </a:rPr>
              <a:t> pixel value in the unrolled image. </a:t>
            </a:r>
          </a:p>
          <a:p>
            <a:pPr>
              <a:buFont typeface="+mj-lt"/>
              <a:buAutoNum type="arabicPeriod" startAt="2"/>
            </a:pPr>
            <a:r>
              <a:rPr lang="en-GB" sz="1800" dirty="0">
                <a:solidFill>
                  <a:srgbClr val="212121"/>
                </a:solidFill>
                <a:effectLst/>
                <a:latin typeface="HelveticaNeue" panose="02000503000000020004" pitchFamily="2" charset="0"/>
              </a:rPr>
              <a:t>We now estimate </a:t>
            </a:r>
            <a:r>
              <a:rPr lang="en-GB" sz="1800" i="1" dirty="0">
                <a:solidFill>
                  <a:srgbClr val="212121"/>
                </a:solidFill>
                <a:effectLst/>
                <a:latin typeface="Times" pitchFamily="2" charset="0"/>
              </a:rPr>
              <a:t>p</a:t>
            </a:r>
            <a:r>
              <a:rPr lang="en-GB" sz="1800" dirty="0">
                <a:solidFill>
                  <a:srgbClr val="212121"/>
                </a:solidFill>
                <a:effectLst/>
                <a:latin typeface="TimesNewRomanPSMT"/>
              </a:rPr>
              <a:t>(</a:t>
            </a:r>
            <a:r>
              <a:rPr lang="en-GB" sz="1800" i="1" dirty="0" err="1">
                <a:solidFill>
                  <a:srgbClr val="212121"/>
                </a:solidFill>
                <a:effectLst/>
                <a:latin typeface="Times" pitchFamily="2" charset="0"/>
              </a:rPr>
              <a:t>x</a:t>
            </a:r>
            <a:r>
              <a:rPr lang="en-GB" sz="1800" dirty="0" err="1">
                <a:solidFill>
                  <a:srgbClr val="212121"/>
                </a:solidFill>
                <a:effectLst/>
                <a:latin typeface="AppleSymbols" panose="02000000000000000000" pitchFamily="2" charset="-79"/>
                <a:cs typeface="AppleSymbols" panose="02000000000000000000" pitchFamily="2" charset="-79"/>
              </a:rPr>
              <a:t>∣</a:t>
            </a:r>
            <a:r>
              <a:rPr lang="en-GB" sz="1800" i="1" dirty="0" err="1">
                <a:solidFill>
                  <a:srgbClr val="212121"/>
                </a:solidFill>
                <a:effectLst/>
                <a:latin typeface="Times" pitchFamily="2" charset="0"/>
              </a:rPr>
              <a:t>y</a:t>
            </a:r>
            <a:r>
              <a:rPr lang="en-GB" sz="1800" dirty="0">
                <a:solidFill>
                  <a:srgbClr val="212121"/>
                </a:solidFill>
                <a:effectLst/>
                <a:latin typeface="TimesNewRomanPSMT"/>
              </a:rPr>
              <a:t>) </a:t>
            </a:r>
            <a:r>
              <a:rPr lang="en-GB" sz="1800" dirty="0">
                <a:solidFill>
                  <a:srgbClr val="212121"/>
                </a:solidFill>
                <a:effectLst/>
                <a:latin typeface="HelveticaNeue" panose="02000503000000020004" pitchFamily="2" charset="0"/>
              </a:rPr>
              <a:t>by running maximum likelihood estimation on any autoregressive sequence model (e.g. LSTM or Transformer) over each of these </a:t>
            </a:r>
            <a:r>
              <a:rPr lang="en-GB" sz="1800" i="1" dirty="0">
                <a:solidFill>
                  <a:srgbClr val="212121"/>
                </a:solidFill>
                <a:effectLst/>
                <a:latin typeface="Times" pitchFamily="2" charset="0"/>
              </a:rPr>
              <a:t>p</a:t>
            </a:r>
            <a:r>
              <a:rPr lang="en-GB" sz="1800" dirty="0">
                <a:solidFill>
                  <a:srgbClr val="212121"/>
                </a:solidFill>
                <a:effectLst/>
                <a:latin typeface="TimesNewRomanPSMT"/>
              </a:rPr>
              <a:t>(</a:t>
            </a:r>
            <a:r>
              <a:rPr lang="en-GB" sz="1800" i="1" dirty="0">
                <a:solidFill>
                  <a:srgbClr val="212121"/>
                </a:solidFill>
                <a:effectLst/>
                <a:latin typeface="Times" pitchFamily="2" charset="0"/>
              </a:rPr>
              <a:t>xi</a:t>
            </a:r>
            <a:r>
              <a:rPr lang="en-GB" sz="1800" dirty="0">
                <a:solidFill>
                  <a:srgbClr val="212121"/>
                </a:solidFill>
                <a:effectLst/>
                <a:latin typeface="AppleSymbols" panose="02000000000000000000" pitchFamily="2" charset="-79"/>
                <a:cs typeface="AppleSymbols" panose="02000000000000000000" pitchFamily="2" charset="-79"/>
              </a:rPr>
              <a:t>∣</a:t>
            </a:r>
            <a:r>
              <a:rPr lang="en-GB" sz="1800" i="1" dirty="0">
                <a:solidFill>
                  <a:srgbClr val="212121"/>
                </a:solidFill>
                <a:effectLst/>
                <a:latin typeface="Times" pitchFamily="2" charset="0"/>
              </a:rPr>
              <a:t>xi</a:t>
            </a:r>
            <a:r>
              <a:rPr lang="en-GB" sz="1800" dirty="0">
                <a:solidFill>
                  <a:srgbClr val="212121"/>
                </a:solidFill>
                <a:effectLst/>
                <a:latin typeface="TimesNewRomanPSMT"/>
              </a:rPr>
              <a:t>−1, </a:t>
            </a:r>
            <a:r>
              <a:rPr lang="en-GB" sz="1800" i="1" dirty="0">
                <a:solidFill>
                  <a:srgbClr val="212121"/>
                </a:solidFill>
                <a:effectLst/>
                <a:latin typeface="Times" pitchFamily="2" charset="0"/>
              </a:rPr>
              <a:t>xi</a:t>
            </a:r>
            <a:r>
              <a:rPr lang="en-GB" sz="1800" dirty="0">
                <a:solidFill>
                  <a:srgbClr val="212121"/>
                </a:solidFill>
                <a:effectLst/>
                <a:latin typeface="TimesNewRomanPSMT"/>
              </a:rPr>
              <a:t>−2, ..., </a:t>
            </a:r>
            <a:r>
              <a:rPr lang="en-GB" sz="1800" i="1" dirty="0">
                <a:solidFill>
                  <a:srgbClr val="212121"/>
                </a:solidFill>
                <a:effectLst/>
                <a:latin typeface="Times" pitchFamily="2" charset="0"/>
              </a:rPr>
              <a:t>x</a:t>
            </a:r>
            <a:r>
              <a:rPr lang="en-GB" sz="1800" dirty="0">
                <a:solidFill>
                  <a:srgbClr val="212121"/>
                </a:solidFill>
                <a:effectLst/>
                <a:latin typeface="TimesNewRomanPSMT"/>
              </a:rPr>
              <a:t>2, </a:t>
            </a:r>
            <a:r>
              <a:rPr lang="en-GB" sz="1800" i="1" dirty="0">
                <a:solidFill>
                  <a:srgbClr val="212121"/>
                </a:solidFill>
                <a:effectLst/>
                <a:latin typeface="Times" pitchFamily="2" charset="0"/>
              </a:rPr>
              <a:t>x</a:t>
            </a:r>
            <a:r>
              <a:rPr lang="en-GB" sz="1800" dirty="0">
                <a:solidFill>
                  <a:srgbClr val="212121"/>
                </a:solidFill>
                <a:effectLst/>
                <a:latin typeface="TimesNewRomanPSMT"/>
              </a:rPr>
              <a:t>1, </a:t>
            </a:r>
            <a:r>
              <a:rPr lang="en-GB" sz="1800" i="1" dirty="0">
                <a:solidFill>
                  <a:srgbClr val="212121"/>
                </a:solidFill>
                <a:effectLst/>
                <a:latin typeface="Times" pitchFamily="2" charset="0"/>
              </a:rPr>
              <a:t>y</a:t>
            </a:r>
            <a:r>
              <a:rPr lang="en-GB" sz="1800" dirty="0">
                <a:solidFill>
                  <a:srgbClr val="212121"/>
                </a:solidFill>
                <a:effectLst/>
                <a:latin typeface="TimesNewRomanPSMT"/>
              </a:rPr>
              <a:t>) </a:t>
            </a:r>
            <a:r>
              <a:rPr lang="en-GB" sz="1800" dirty="0">
                <a:solidFill>
                  <a:srgbClr val="212121"/>
                </a:solidFill>
                <a:effectLst/>
                <a:latin typeface="HelveticaNeue" panose="02000503000000020004" pitchFamily="2" charset="0"/>
              </a:rPr>
              <a:t>factors. </a:t>
            </a:r>
            <a:br>
              <a:rPr lang="en-GB" sz="1800" dirty="0">
                <a:solidFill>
                  <a:srgbClr val="212121"/>
                </a:solidFill>
                <a:effectLst/>
                <a:latin typeface="HelveticaNeue" panose="02000503000000020004" pitchFamily="2" charset="0"/>
              </a:rPr>
            </a:br>
            <a:r>
              <a:rPr lang="en-GB" sz="1800" dirty="0">
                <a:solidFill>
                  <a:srgbClr val="212121"/>
                </a:solidFill>
                <a:effectLst/>
                <a:latin typeface="HelveticaNeue" panose="02000503000000020004" pitchFamily="2" charset="0"/>
              </a:rPr>
              <a:t>That is to say, we want to train a model to predict the next pixel value in an image, given some text and all previous pixel values. </a:t>
            </a:r>
          </a:p>
          <a:p>
            <a:pPr>
              <a:buFont typeface="+mj-lt"/>
              <a:buAutoNum type="arabicPeriod" startAt="2"/>
            </a:pPr>
            <a:endParaRPr lang="en-GB" sz="1800" dirty="0">
              <a:solidFill>
                <a:srgbClr val="212121"/>
              </a:solidFill>
              <a:effectLst/>
              <a:latin typeface="HelveticaNeue" panose="02000503000000020004" pitchFamily="2" charset="0"/>
            </a:endParaRPr>
          </a:p>
          <a:p>
            <a:endParaRPr lang="en-DE" dirty="0"/>
          </a:p>
        </p:txBody>
      </p:sp>
      <p:sp>
        <p:nvSpPr>
          <p:cNvPr id="4" name="Slide Number Placeholder 3">
            <a:extLst>
              <a:ext uri="{FF2B5EF4-FFF2-40B4-BE49-F238E27FC236}">
                <a16:creationId xmlns:a16="http://schemas.microsoft.com/office/drawing/2014/main" id="{3B9CA944-044B-50C6-7901-AA1B22E5E46D}"/>
              </a:ext>
            </a:extLst>
          </p:cNvPr>
          <p:cNvSpPr>
            <a:spLocks noGrp="1"/>
          </p:cNvSpPr>
          <p:nvPr>
            <p:ph type="sldNum" sz="quarter" idx="12"/>
          </p:nvPr>
        </p:nvSpPr>
        <p:spPr/>
        <p:txBody>
          <a:bodyPr/>
          <a:lstStyle/>
          <a:p>
            <a:pPr>
              <a:defRPr/>
            </a:pPr>
            <a:fld id="{A4C577E2-95DD-1F4B-A688-E8FB02007787}" type="slidenum">
              <a:rPr lang="de-DE" smtClean="0"/>
              <a:pPr>
                <a:defRPr/>
              </a:pPr>
              <a:t>4</a:t>
            </a:fld>
            <a:endParaRPr lang="de-DE"/>
          </a:p>
        </p:txBody>
      </p:sp>
      <p:pic>
        <p:nvPicPr>
          <p:cNvPr id="7" name="Picture 6">
            <a:extLst>
              <a:ext uri="{FF2B5EF4-FFF2-40B4-BE49-F238E27FC236}">
                <a16:creationId xmlns:a16="http://schemas.microsoft.com/office/drawing/2014/main" id="{9EA01C95-4C33-FF37-349A-46A51EAB0F80}"/>
              </a:ext>
            </a:extLst>
          </p:cNvPr>
          <p:cNvPicPr>
            <a:picLocks noChangeAspect="1"/>
          </p:cNvPicPr>
          <p:nvPr/>
        </p:nvPicPr>
        <p:blipFill>
          <a:blip r:embed="rId2"/>
          <a:stretch>
            <a:fillRect/>
          </a:stretch>
        </p:blipFill>
        <p:spPr>
          <a:xfrm>
            <a:off x="1619672" y="1088959"/>
            <a:ext cx="5432648" cy="1763977"/>
          </a:xfrm>
          <a:prstGeom prst="rect">
            <a:avLst/>
          </a:prstGeom>
        </p:spPr>
      </p:pic>
      <p:sp>
        <p:nvSpPr>
          <p:cNvPr id="5" name="TextBox 4">
            <a:extLst>
              <a:ext uri="{FF2B5EF4-FFF2-40B4-BE49-F238E27FC236}">
                <a16:creationId xmlns:a16="http://schemas.microsoft.com/office/drawing/2014/main" id="{C2A6FDF3-FD66-BDEE-042D-0618DE9F3579}"/>
              </a:ext>
            </a:extLst>
          </p:cNvPr>
          <p:cNvSpPr txBox="1"/>
          <p:nvPr/>
        </p:nvSpPr>
        <p:spPr>
          <a:xfrm>
            <a:off x="2051720" y="6606137"/>
            <a:ext cx="6084168" cy="307777"/>
          </a:xfrm>
          <a:prstGeom prst="rect">
            <a:avLst/>
          </a:prstGeom>
          <a:noFill/>
        </p:spPr>
        <p:txBody>
          <a:bodyPr wrap="square">
            <a:spAutoFit/>
          </a:bodyPr>
          <a:lstStyle/>
          <a:p>
            <a:r>
              <a:rPr lang="en-GB" sz="1400" b="1" dirty="0">
                <a:solidFill>
                  <a:schemeClr val="bg1"/>
                </a:solidFill>
                <a:effectLst/>
                <a:latin typeface="HelveticaNeue" panose="02000503000000020004" pitchFamily="2" charset="0"/>
              </a:rPr>
              <a:t>How is it so good ? (DALL-E Explained Pt. 2). Charlie Snell </a:t>
            </a:r>
            <a:endParaRPr lang="en-GB" sz="1400" dirty="0">
              <a:solidFill>
                <a:schemeClr val="bg1"/>
              </a:solidFill>
              <a:effectLst/>
            </a:endParaRPr>
          </a:p>
        </p:txBody>
      </p:sp>
      <p:sp>
        <p:nvSpPr>
          <p:cNvPr id="6" name="TextBox 5">
            <a:extLst>
              <a:ext uri="{FF2B5EF4-FFF2-40B4-BE49-F238E27FC236}">
                <a16:creationId xmlns:a16="http://schemas.microsoft.com/office/drawing/2014/main" id="{E9938D8D-2C6C-56E7-759E-AF150AA0E22E}"/>
              </a:ext>
            </a:extLst>
          </p:cNvPr>
          <p:cNvSpPr txBox="1"/>
          <p:nvPr/>
        </p:nvSpPr>
        <p:spPr>
          <a:xfrm>
            <a:off x="1962590" y="1370782"/>
            <a:ext cx="4746812" cy="1200329"/>
          </a:xfrm>
          <a:prstGeom prst="rect">
            <a:avLst/>
          </a:prstGeom>
          <a:noFill/>
        </p:spPr>
        <p:txBody>
          <a:bodyPr wrap="none" rtlCol="0">
            <a:spAutoFit/>
          </a:bodyPr>
          <a:lstStyle/>
          <a:p>
            <a:r>
              <a:rPr lang="en-DE" sz="7200" dirty="0">
                <a:solidFill>
                  <a:srgbClr val="FF0000"/>
                </a:solidFill>
                <a:effectLst>
                  <a:glow rad="228600">
                    <a:schemeClr val="accent4">
                      <a:satMod val="175000"/>
                      <a:alpha val="40000"/>
                    </a:schemeClr>
                  </a:glow>
                </a:effectLst>
              </a:rPr>
              <a:t>Not realistic</a:t>
            </a:r>
          </a:p>
        </p:txBody>
      </p:sp>
    </p:spTree>
    <p:extLst>
      <p:ext uri="{BB962C8B-B14F-4D97-AF65-F5344CB8AC3E}">
        <p14:creationId xmlns:p14="http://schemas.microsoft.com/office/powerpoint/2010/main" val="45091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7"/>
                                        </p:tgtEl>
                                      </p:cBhvr>
                                    </p:animEffect>
                                    <p:anim calcmode="lin" valueType="num">
                                      <p:cBhvr>
                                        <p:cTn id="7" dur="2000"/>
                                        <p:tgtEl>
                                          <p:spTgt spid="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7"/>
                                        </p:tgtEl>
                                        <p:attrNameLst>
                                          <p:attrName>ppt_h</p:attrName>
                                        </p:attrNameLst>
                                      </p:cBhvr>
                                      <p:tavLst>
                                        <p:tav tm="0">
                                          <p:val>
                                            <p:strVal val="ppt_h"/>
                                          </p:val>
                                        </p:tav>
                                        <p:tav tm="100000">
                                          <p:val>
                                            <p:strVal val="ppt_h"/>
                                          </p:val>
                                        </p:tav>
                                      </p:tavLst>
                                    </p:anim>
                                    <p:set>
                                      <p:cBhvr>
                                        <p:cTn id="9" dur="1" fill="hold">
                                          <p:stCondLst>
                                            <p:cond delay="1999"/>
                                          </p:stCondLst>
                                        </p:cTn>
                                        <p:tgtEl>
                                          <p:spTgt spid="7"/>
                                        </p:tgtEl>
                                        <p:attrNameLst>
                                          <p:attrName>style.visibility</p:attrName>
                                        </p:attrNameLst>
                                      </p:cBhvr>
                                      <p:to>
                                        <p:strVal val="hidden"/>
                                      </p:to>
                                    </p:set>
                                  </p:childTnLst>
                                </p:cTn>
                              </p:par>
                              <p:par>
                                <p:cTn id="10" presetID="55"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5536" y="260648"/>
            <a:ext cx="5791200" cy="505267"/>
          </a:xfrm>
          <a:prstGeom prst="rect">
            <a:avLst/>
          </a:prstGeom>
        </p:spPr>
        <p:txBody>
          <a:bodyPr vert="horz" wrap="square" lIns="0" tIns="12700" rIns="0" bIns="0" numCol="1" rtlCol="0" anchor="t" anchorCtr="0" compatLnSpc="1">
            <a:prstTxWarp prst="textNoShape">
              <a:avLst/>
            </a:prstTxWarp>
            <a:spAutoFit/>
          </a:bodyPr>
          <a:lstStyle/>
          <a:p>
            <a:pPr marL="12700">
              <a:spcBef>
                <a:spcPts val="100"/>
              </a:spcBef>
            </a:pPr>
            <a:r>
              <a:rPr lang="de-DE" spc="-5" dirty="0" err="1"/>
              <a:t>Acknowledgements</a:t>
            </a:r>
            <a:endParaRPr dirty="0"/>
          </a:p>
        </p:txBody>
      </p:sp>
      <p:sp>
        <p:nvSpPr>
          <p:cNvPr id="3" name="object 3"/>
          <p:cNvSpPr txBox="1"/>
          <p:nvPr/>
        </p:nvSpPr>
        <p:spPr>
          <a:xfrm>
            <a:off x="827584" y="2348880"/>
            <a:ext cx="7724140" cy="1364476"/>
          </a:xfrm>
          <a:prstGeom prst="rect">
            <a:avLst/>
          </a:prstGeom>
        </p:spPr>
        <p:txBody>
          <a:bodyPr vert="horz" wrap="square" lIns="0" tIns="12700" rIns="0" bIns="0" rtlCol="0">
            <a:spAutoFit/>
          </a:bodyPr>
          <a:lstStyle/>
          <a:p>
            <a:pPr algn="ctr">
              <a:spcBef>
                <a:spcPts val="100"/>
              </a:spcBef>
            </a:pPr>
            <a:r>
              <a:rPr lang="en-GB" sz="1200" spc="-5" dirty="0">
                <a:latin typeface="Arial"/>
                <a:cs typeface="Arial"/>
              </a:rPr>
              <a:t>Authors: Aditya Ramesh, </a:t>
            </a:r>
            <a:r>
              <a:rPr lang="en-GB" sz="1200" dirty="0">
                <a:latin typeface="Arial"/>
                <a:cs typeface="Arial"/>
              </a:rPr>
              <a:t>Mikhail </a:t>
            </a:r>
            <a:r>
              <a:rPr lang="en-GB" sz="1200" spc="-15" dirty="0">
                <a:latin typeface="Arial"/>
                <a:cs typeface="Arial"/>
              </a:rPr>
              <a:t>Pavlov, </a:t>
            </a:r>
            <a:r>
              <a:rPr lang="en-GB" sz="1200" spc="-5" dirty="0">
                <a:latin typeface="Arial"/>
                <a:cs typeface="Arial"/>
              </a:rPr>
              <a:t>Gabriel Goh, Scott </a:t>
            </a:r>
            <a:r>
              <a:rPr lang="en-GB" sz="1200" spc="-20" dirty="0">
                <a:latin typeface="Arial"/>
                <a:cs typeface="Arial"/>
              </a:rPr>
              <a:t>Gray, </a:t>
            </a:r>
            <a:r>
              <a:rPr lang="en-GB" sz="1200" spc="-5" dirty="0">
                <a:latin typeface="Arial"/>
                <a:cs typeface="Arial"/>
              </a:rPr>
              <a:t>Chelsea </a:t>
            </a:r>
            <a:r>
              <a:rPr lang="en-GB" sz="1200" spc="-15" dirty="0">
                <a:latin typeface="Arial"/>
                <a:cs typeface="Arial"/>
              </a:rPr>
              <a:t>Voss, </a:t>
            </a:r>
            <a:r>
              <a:rPr lang="en-GB" sz="1200" spc="-5" dirty="0">
                <a:latin typeface="Arial"/>
                <a:cs typeface="Arial"/>
              </a:rPr>
              <a:t>Alec Radford, </a:t>
            </a:r>
            <a:r>
              <a:rPr lang="en-GB" sz="1200" dirty="0">
                <a:latin typeface="Arial"/>
                <a:cs typeface="Arial"/>
              </a:rPr>
              <a:t>Mark </a:t>
            </a:r>
            <a:r>
              <a:rPr lang="en-GB" sz="1200" spc="-5" dirty="0">
                <a:latin typeface="Arial"/>
                <a:cs typeface="Arial"/>
              </a:rPr>
              <a:t>Chen, </a:t>
            </a:r>
            <a:br>
              <a:rPr lang="en-GB" sz="1200" spc="-5" dirty="0">
                <a:latin typeface="Arial"/>
                <a:cs typeface="Arial"/>
              </a:rPr>
            </a:br>
            <a:r>
              <a:rPr lang="en-GB" sz="1200" spc="-5" dirty="0">
                <a:latin typeface="Arial"/>
                <a:cs typeface="Arial"/>
              </a:rPr>
              <a:t>and Ilya</a:t>
            </a:r>
            <a:r>
              <a:rPr lang="en-GB" sz="1200" spc="-105" dirty="0">
                <a:latin typeface="Arial"/>
                <a:cs typeface="Arial"/>
              </a:rPr>
              <a:t> </a:t>
            </a:r>
            <a:r>
              <a:rPr lang="en-GB" sz="1200" spc="-5" dirty="0" err="1">
                <a:latin typeface="Arial"/>
                <a:cs typeface="Arial"/>
              </a:rPr>
              <a:t>Sutskever</a:t>
            </a:r>
            <a:endParaRPr lang="de-DE" sz="1200" spc="-5" dirty="0">
              <a:latin typeface="Arial"/>
              <a:cs typeface="Arial"/>
            </a:endParaRPr>
          </a:p>
          <a:p>
            <a:pPr algn="ctr">
              <a:spcBef>
                <a:spcPts val="1605"/>
              </a:spcBef>
            </a:pPr>
            <a:r>
              <a:rPr lang="de-DE" sz="1200" spc="-5" dirty="0">
                <a:latin typeface="Arial"/>
                <a:cs typeface="Arial"/>
              </a:rPr>
              <a:t>Open AI </a:t>
            </a:r>
            <a:r>
              <a:rPr lang="de-DE" sz="1200" dirty="0">
                <a:latin typeface="Arial"/>
                <a:cs typeface="Arial"/>
              </a:rPr>
              <a:t>(ICML</a:t>
            </a:r>
            <a:r>
              <a:rPr lang="de-DE" sz="1200" spc="-185" dirty="0">
                <a:latin typeface="Arial"/>
                <a:cs typeface="Arial"/>
              </a:rPr>
              <a:t> </a:t>
            </a:r>
            <a:r>
              <a:rPr lang="de-DE" sz="1200" spc="-5" dirty="0">
                <a:latin typeface="Arial"/>
                <a:cs typeface="Arial"/>
              </a:rPr>
              <a:t>2021)</a:t>
            </a:r>
            <a:endParaRPr lang="de-DE" sz="1200" dirty="0">
              <a:latin typeface="Arial"/>
              <a:cs typeface="Arial"/>
            </a:endParaRPr>
          </a:p>
          <a:p>
            <a:pPr algn="ctr">
              <a:spcBef>
                <a:spcPts val="100"/>
              </a:spcBef>
            </a:pPr>
            <a:endParaRPr lang="de-DE" sz="1200" spc="-5" dirty="0">
              <a:latin typeface="Arial"/>
              <a:cs typeface="Arial"/>
            </a:endParaRPr>
          </a:p>
          <a:p>
            <a:pPr algn="ctr">
              <a:spcBef>
                <a:spcPts val="100"/>
              </a:spcBef>
            </a:pPr>
            <a:endParaRPr lang="de-DE" sz="1200" spc="-5" dirty="0">
              <a:latin typeface="Arial"/>
              <a:cs typeface="Arial"/>
            </a:endParaRPr>
          </a:p>
          <a:p>
            <a:pPr algn="ctr">
              <a:spcBef>
                <a:spcPts val="100"/>
              </a:spcBef>
            </a:pPr>
            <a:r>
              <a:rPr lang="de-DE" sz="1200" spc="-5" dirty="0" err="1">
                <a:latin typeface="Arial"/>
                <a:cs typeface="Arial"/>
              </a:rPr>
              <a:t>Presentation</a:t>
            </a:r>
            <a:r>
              <a:rPr lang="de-DE" sz="1200" spc="-5" dirty="0">
                <a:latin typeface="Arial"/>
                <a:cs typeface="Arial"/>
              </a:rPr>
              <a:t> </a:t>
            </a:r>
            <a:r>
              <a:rPr lang="de-DE" sz="1200" spc="-5" dirty="0" err="1">
                <a:latin typeface="Arial"/>
                <a:cs typeface="Arial"/>
              </a:rPr>
              <a:t>from</a:t>
            </a:r>
            <a:r>
              <a:rPr lang="de-DE" sz="1200" spc="-5" dirty="0">
                <a:latin typeface="Arial"/>
                <a:cs typeface="Arial"/>
              </a:rPr>
              <a:t>: </a:t>
            </a:r>
            <a:r>
              <a:rPr sz="1200" spc="-5" dirty="0">
                <a:latin typeface="Arial"/>
                <a:cs typeface="Arial"/>
              </a:rPr>
              <a:t>Adam Kutchak, George Lu, Fernando </a:t>
            </a:r>
            <a:r>
              <a:rPr sz="1200" spc="-10" dirty="0">
                <a:latin typeface="Arial"/>
                <a:cs typeface="Arial"/>
              </a:rPr>
              <a:t>Treviño, </a:t>
            </a:r>
            <a:r>
              <a:rPr sz="1200" spc="-5" dirty="0">
                <a:latin typeface="Arial"/>
                <a:cs typeface="Arial"/>
              </a:rPr>
              <a:t>and Sarah</a:t>
            </a:r>
            <a:r>
              <a:rPr sz="1200" spc="10" dirty="0">
                <a:latin typeface="Arial"/>
                <a:cs typeface="Arial"/>
              </a:rPr>
              <a:t> </a:t>
            </a:r>
            <a:r>
              <a:rPr sz="1200" spc="-5" dirty="0">
                <a:latin typeface="Arial"/>
                <a:cs typeface="Arial"/>
              </a:rPr>
              <a:t>Wilson</a:t>
            </a:r>
            <a:endParaRPr sz="1200" dirty="0">
              <a:latin typeface="Arial"/>
              <a:cs typeface="Arial"/>
            </a:endParaRPr>
          </a:p>
        </p:txBody>
      </p:sp>
      <p:sp>
        <p:nvSpPr>
          <p:cNvPr id="5" name="TextBox 4">
            <a:extLst>
              <a:ext uri="{FF2B5EF4-FFF2-40B4-BE49-F238E27FC236}">
                <a16:creationId xmlns:a16="http://schemas.microsoft.com/office/drawing/2014/main" id="{3AE0EA7E-EC95-19B8-F4C0-0B4292D1E3D3}"/>
              </a:ext>
            </a:extLst>
          </p:cNvPr>
          <p:cNvSpPr txBox="1"/>
          <p:nvPr/>
        </p:nvSpPr>
        <p:spPr>
          <a:xfrm>
            <a:off x="1893404" y="1340768"/>
            <a:ext cx="5357192" cy="461665"/>
          </a:xfrm>
          <a:prstGeom prst="rect">
            <a:avLst/>
          </a:prstGeom>
          <a:noFill/>
        </p:spPr>
        <p:txBody>
          <a:bodyPr wrap="square">
            <a:spAutoFit/>
          </a:bodyPr>
          <a:lstStyle/>
          <a:p>
            <a:pPr algn="ctr"/>
            <a:r>
              <a:rPr lang="en-GB" sz="2400" b="0" i="0" u="none" strike="noStrike" dirty="0">
                <a:solidFill>
                  <a:srgbClr val="303030"/>
                </a:solidFill>
                <a:effectLst/>
                <a:latin typeface="-apple-system"/>
              </a:rPr>
              <a:t>Zero-Shot Text-to-Image Generation</a:t>
            </a:r>
          </a:p>
        </p:txBody>
      </p:sp>
      <p:sp>
        <p:nvSpPr>
          <p:cNvPr id="7" name="TextBox 6">
            <a:extLst>
              <a:ext uri="{FF2B5EF4-FFF2-40B4-BE49-F238E27FC236}">
                <a16:creationId xmlns:a16="http://schemas.microsoft.com/office/drawing/2014/main" id="{F2E6937B-FEF3-60A6-0023-93AE4793FA4D}"/>
              </a:ext>
            </a:extLst>
          </p:cNvPr>
          <p:cNvSpPr txBox="1"/>
          <p:nvPr/>
        </p:nvSpPr>
        <p:spPr>
          <a:xfrm>
            <a:off x="2555776" y="5854618"/>
            <a:ext cx="4572000" cy="769441"/>
          </a:xfrm>
          <a:prstGeom prst="rect">
            <a:avLst/>
          </a:prstGeom>
          <a:noFill/>
        </p:spPr>
        <p:txBody>
          <a:bodyPr wrap="square">
            <a:spAutoFit/>
          </a:bodyPr>
          <a:lstStyle/>
          <a:p>
            <a:r>
              <a:rPr lang="en-DE" sz="1100" dirty="0">
                <a:solidFill>
                  <a:srgbClr val="0305FF"/>
                </a:solidFill>
              </a:rPr>
              <a:t>Zero-Shot Text-to-Image Generation. Aditya Ramesh, Mikhail Pavlov, Gabriel Goh, Scott Gray, Chelsea Voss, Alec Radford, Mark Chen, Ilya Sutskever Proceedings of the 38th International Conference on Machine Learning, PMLR 139:8821-8831, </a:t>
            </a:r>
            <a:r>
              <a:rPr lang="en-DE" sz="1100" b="1" dirty="0">
                <a:solidFill>
                  <a:srgbClr val="FF0000"/>
                </a:solidFill>
              </a:rPr>
              <a:t>2021</a:t>
            </a:r>
            <a:r>
              <a:rPr lang="en-DE" sz="1100" dirty="0">
                <a:solidFill>
                  <a:srgbClr val="0305FF"/>
                </a:solidFill>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5249" y="260648"/>
            <a:ext cx="3467195" cy="507831"/>
          </a:xfrm>
          <a:prstGeom prst="rect">
            <a:avLst/>
          </a:prstGeom>
        </p:spPr>
        <p:txBody>
          <a:bodyPr vert="horz" wrap="square" lIns="0" tIns="15240" rIns="0" bIns="0" numCol="1" rtlCol="0" anchor="t" anchorCtr="0" compatLnSpc="1">
            <a:prstTxWarp prst="textNoShape">
              <a:avLst/>
            </a:prstTxWarp>
            <a:spAutoFit/>
          </a:bodyPr>
          <a:lstStyle/>
          <a:p>
            <a:pPr marL="12700">
              <a:spcBef>
                <a:spcPts val="120"/>
              </a:spcBef>
            </a:pPr>
            <a:r>
              <a:rPr dirty="0"/>
              <a:t>Introduction</a:t>
            </a:r>
          </a:p>
        </p:txBody>
      </p:sp>
      <p:sp>
        <p:nvSpPr>
          <p:cNvPr id="3" name="object 3"/>
          <p:cNvSpPr txBox="1"/>
          <p:nvPr/>
        </p:nvSpPr>
        <p:spPr>
          <a:xfrm>
            <a:off x="611560" y="1261350"/>
            <a:ext cx="5457190" cy="1287780"/>
          </a:xfrm>
          <a:prstGeom prst="rect">
            <a:avLst/>
          </a:prstGeom>
        </p:spPr>
        <p:txBody>
          <a:bodyPr vert="horz" wrap="square" lIns="0" tIns="53340" rIns="0" bIns="0" rtlCol="0">
            <a:spAutoFit/>
          </a:bodyPr>
          <a:lstStyle/>
          <a:p>
            <a:pPr marL="297815" indent="-285750">
              <a:spcBef>
                <a:spcPts val="420"/>
              </a:spcBef>
              <a:buFont typeface="Arial" panose="020B0604020202020204" pitchFamily="34" charset="0"/>
              <a:buChar char="•"/>
              <a:tabLst>
                <a:tab pos="379095" algn="l"/>
                <a:tab pos="379730" algn="l"/>
              </a:tabLst>
            </a:pPr>
            <a:r>
              <a:rPr spc="-5" dirty="0">
                <a:latin typeface="+mn-lt"/>
                <a:cs typeface="Arial"/>
              </a:rPr>
              <a:t>Generate Images from text</a:t>
            </a:r>
            <a:r>
              <a:rPr spc="-20" dirty="0">
                <a:latin typeface="+mn-lt"/>
                <a:cs typeface="Arial"/>
              </a:rPr>
              <a:t> </a:t>
            </a:r>
            <a:r>
              <a:rPr dirty="0">
                <a:latin typeface="+mn-lt"/>
                <a:cs typeface="Arial"/>
              </a:rPr>
              <a:t>captions</a:t>
            </a:r>
          </a:p>
          <a:p>
            <a:pPr marL="297815" indent="-285750">
              <a:spcBef>
                <a:spcPts val="325"/>
              </a:spcBef>
              <a:buFont typeface="Arial" panose="020B0604020202020204" pitchFamily="34" charset="0"/>
              <a:buChar char="•"/>
              <a:tabLst>
                <a:tab pos="379095" algn="l"/>
                <a:tab pos="379730" algn="l"/>
              </a:tabLst>
            </a:pPr>
            <a:r>
              <a:rPr spc="-5" dirty="0">
                <a:latin typeface="+mn-lt"/>
                <a:cs typeface="Arial"/>
              </a:rPr>
              <a:t>12 billion parameters </a:t>
            </a:r>
            <a:r>
              <a:rPr dirty="0">
                <a:latin typeface="+mn-lt"/>
                <a:cs typeface="Arial"/>
              </a:rPr>
              <a:t>version </a:t>
            </a:r>
            <a:r>
              <a:rPr spc="-5" dirty="0">
                <a:latin typeface="+mn-lt"/>
                <a:cs typeface="Arial"/>
              </a:rPr>
              <a:t>of</a:t>
            </a:r>
            <a:r>
              <a:rPr spc="-25" dirty="0">
                <a:latin typeface="+mn-lt"/>
                <a:cs typeface="Arial"/>
              </a:rPr>
              <a:t> GPT-3</a:t>
            </a:r>
            <a:endParaRPr dirty="0">
              <a:latin typeface="+mn-lt"/>
              <a:cs typeface="Arial"/>
            </a:endParaRPr>
          </a:p>
          <a:p>
            <a:pPr marL="297815" indent="-285750">
              <a:spcBef>
                <a:spcPts val="325"/>
              </a:spcBef>
              <a:buFont typeface="Arial" panose="020B0604020202020204" pitchFamily="34" charset="0"/>
              <a:buChar char="•"/>
              <a:tabLst>
                <a:tab pos="379095" algn="l"/>
                <a:tab pos="379730" algn="l"/>
              </a:tabLst>
            </a:pPr>
            <a:r>
              <a:rPr spc="-5" dirty="0">
                <a:latin typeface="+mn-lt"/>
                <a:cs typeface="Arial"/>
              </a:rPr>
              <a:t>Dataset </a:t>
            </a:r>
            <a:r>
              <a:rPr dirty="0">
                <a:latin typeface="+mn-lt"/>
                <a:cs typeface="Arial"/>
              </a:rPr>
              <a:t>comprised </a:t>
            </a:r>
            <a:r>
              <a:rPr spc="-5" dirty="0">
                <a:latin typeface="+mn-lt"/>
                <a:cs typeface="Arial"/>
              </a:rPr>
              <a:t>of 3.3 </a:t>
            </a:r>
            <a:r>
              <a:rPr dirty="0">
                <a:latin typeface="+mn-lt"/>
                <a:cs typeface="Arial"/>
              </a:rPr>
              <a:t>million </a:t>
            </a:r>
            <a:r>
              <a:rPr spc="-5" dirty="0">
                <a:latin typeface="+mn-lt"/>
                <a:cs typeface="Arial"/>
              </a:rPr>
              <a:t>text </a:t>
            </a:r>
            <a:r>
              <a:rPr dirty="0">
                <a:latin typeface="+mn-lt"/>
                <a:cs typeface="Arial"/>
              </a:rPr>
              <a:t>- </a:t>
            </a:r>
            <a:r>
              <a:rPr spc="-5" dirty="0">
                <a:latin typeface="+mn-lt"/>
                <a:cs typeface="Arial"/>
              </a:rPr>
              <a:t>image</a:t>
            </a:r>
            <a:r>
              <a:rPr spc="-95" dirty="0">
                <a:latin typeface="+mn-lt"/>
                <a:cs typeface="Arial"/>
              </a:rPr>
              <a:t> </a:t>
            </a:r>
            <a:r>
              <a:rPr spc="-5" dirty="0">
                <a:latin typeface="+mn-lt"/>
                <a:cs typeface="Arial"/>
              </a:rPr>
              <a:t>pairs</a:t>
            </a:r>
            <a:endParaRPr dirty="0">
              <a:latin typeface="+mn-lt"/>
              <a:cs typeface="Arial"/>
            </a:endParaRPr>
          </a:p>
          <a:p>
            <a:pPr marL="297815" indent="-285750">
              <a:spcBef>
                <a:spcPts val="325"/>
              </a:spcBef>
              <a:buFont typeface="Arial" panose="020B0604020202020204" pitchFamily="34" charset="0"/>
              <a:buChar char="•"/>
              <a:tabLst>
                <a:tab pos="379095" algn="l"/>
                <a:tab pos="379730" algn="l"/>
              </a:tabLst>
            </a:pPr>
            <a:r>
              <a:rPr spc="-5" dirty="0">
                <a:latin typeface="+mn-lt"/>
                <a:cs typeface="Arial"/>
              </a:rPr>
              <a:t>Combine unrelated</a:t>
            </a:r>
            <a:r>
              <a:rPr spc="-10" dirty="0">
                <a:latin typeface="+mn-lt"/>
                <a:cs typeface="Arial"/>
              </a:rPr>
              <a:t> </a:t>
            </a:r>
            <a:r>
              <a:rPr dirty="0">
                <a:latin typeface="+mn-lt"/>
                <a:cs typeface="Arial"/>
              </a:rPr>
              <a:t>concepts</a:t>
            </a:r>
          </a:p>
        </p:txBody>
      </p:sp>
      <p:sp>
        <p:nvSpPr>
          <p:cNvPr id="4" name="object 4"/>
          <p:cNvSpPr/>
          <p:nvPr/>
        </p:nvSpPr>
        <p:spPr>
          <a:xfrm>
            <a:off x="611560" y="3042001"/>
            <a:ext cx="7545100" cy="203874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5536" y="260648"/>
            <a:ext cx="3107155" cy="507831"/>
          </a:xfrm>
          <a:prstGeom prst="rect">
            <a:avLst/>
          </a:prstGeom>
        </p:spPr>
        <p:txBody>
          <a:bodyPr vert="horz" wrap="square" lIns="0" tIns="15240" rIns="0" bIns="0" numCol="1" rtlCol="0" anchor="t" anchorCtr="0" compatLnSpc="1">
            <a:prstTxWarp prst="textNoShape">
              <a:avLst/>
            </a:prstTxWarp>
            <a:spAutoFit/>
          </a:bodyPr>
          <a:lstStyle/>
          <a:p>
            <a:pPr marL="12700">
              <a:spcBef>
                <a:spcPts val="120"/>
              </a:spcBef>
            </a:pPr>
            <a:r>
              <a:rPr spc="5" dirty="0"/>
              <a:t>Related</a:t>
            </a:r>
            <a:r>
              <a:rPr spc="-70" dirty="0"/>
              <a:t> </a:t>
            </a:r>
            <a:r>
              <a:rPr spc="-5" dirty="0"/>
              <a:t>Works</a:t>
            </a:r>
          </a:p>
        </p:txBody>
      </p:sp>
      <p:sp>
        <p:nvSpPr>
          <p:cNvPr id="3" name="object 3"/>
          <p:cNvSpPr txBox="1"/>
          <p:nvPr/>
        </p:nvSpPr>
        <p:spPr>
          <a:xfrm>
            <a:off x="467544" y="1510497"/>
            <a:ext cx="7121086" cy="1608133"/>
          </a:xfrm>
          <a:prstGeom prst="rect">
            <a:avLst/>
          </a:prstGeom>
        </p:spPr>
        <p:txBody>
          <a:bodyPr vert="horz" wrap="square" lIns="0" tIns="53340" rIns="0" bIns="0" rtlCol="0">
            <a:spAutoFit/>
          </a:bodyPr>
          <a:lstStyle/>
          <a:p>
            <a:pPr marL="297815" indent="-285750">
              <a:spcBef>
                <a:spcPts val="420"/>
              </a:spcBef>
              <a:buFont typeface="Arial" panose="020B0604020202020204" pitchFamily="34" charset="0"/>
              <a:buChar char="•"/>
              <a:tabLst>
                <a:tab pos="379095" algn="l"/>
                <a:tab pos="379730" algn="l"/>
              </a:tabLst>
            </a:pPr>
            <a:r>
              <a:rPr sz="2400" spc="-5" dirty="0">
                <a:latin typeface="+mn-lt"/>
                <a:cs typeface="Arial"/>
              </a:rPr>
              <a:t>Autoencoder </a:t>
            </a:r>
            <a:r>
              <a:rPr sz="2400" dirty="0">
                <a:latin typeface="+mn-lt"/>
                <a:cs typeface="Arial"/>
              </a:rPr>
              <a:t>- (encoder -</a:t>
            </a:r>
            <a:r>
              <a:rPr sz="2400" spc="-35" dirty="0">
                <a:latin typeface="+mn-lt"/>
                <a:cs typeface="Arial"/>
              </a:rPr>
              <a:t> </a:t>
            </a:r>
            <a:r>
              <a:rPr sz="2400" spc="-5" dirty="0">
                <a:latin typeface="+mn-lt"/>
                <a:cs typeface="Arial"/>
              </a:rPr>
              <a:t>decoder)</a:t>
            </a:r>
            <a:endParaRPr sz="2400" dirty="0">
              <a:latin typeface="+mn-lt"/>
              <a:cs typeface="Arial"/>
            </a:endParaRPr>
          </a:p>
          <a:p>
            <a:pPr marL="297815" indent="-285750">
              <a:spcBef>
                <a:spcPts val="325"/>
              </a:spcBef>
              <a:buFont typeface="Arial" panose="020B0604020202020204" pitchFamily="34" charset="0"/>
              <a:buChar char="•"/>
              <a:tabLst>
                <a:tab pos="379095" algn="l"/>
                <a:tab pos="379730" algn="l"/>
              </a:tabLst>
            </a:pPr>
            <a:r>
              <a:rPr sz="2400" spc="-20" dirty="0">
                <a:latin typeface="+mn-lt"/>
                <a:cs typeface="Arial"/>
              </a:rPr>
              <a:t>Variational </a:t>
            </a:r>
            <a:r>
              <a:rPr sz="2400" spc="-5" dirty="0">
                <a:latin typeface="+mn-lt"/>
                <a:cs typeface="Arial"/>
              </a:rPr>
              <a:t>Autoencoders </a:t>
            </a:r>
            <a:r>
              <a:rPr sz="2400" dirty="0">
                <a:latin typeface="+mn-lt"/>
                <a:cs typeface="Arial"/>
              </a:rPr>
              <a:t>(continuous state</a:t>
            </a:r>
            <a:r>
              <a:rPr sz="2400" spc="-155" dirty="0">
                <a:latin typeface="+mn-lt"/>
                <a:cs typeface="Arial"/>
              </a:rPr>
              <a:t> </a:t>
            </a:r>
            <a:r>
              <a:rPr sz="2400" dirty="0">
                <a:latin typeface="+mn-lt"/>
                <a:cs typeface="Arial"/>
              </a:rPr>
              <a:t>space)</a:t>
            </a:r>
          </a:p>
          <a:p>
            <a:pPr marL="297815" indent="-285750">
              <a:spcBef>
                <a:spcPts val="325"/>
              </a:spcBef>
              <a:buFont typeface="Arial" panose="020B0604020202020204" pitchFamily="34" charset="0"/>
              <a:buChar char="•"/>
              <a:tabLst>
                <a:tab pos="379095" algn="l"/>
                <a:tab pos="379730" algn="l"/>
              </a:tabLst>
            </a:pPr>
            <a:r>
              <a:rPr lang="en-GB" sz="2400" spc="-30" dirty="0">
                <a:latin typeface="+mn-lt"/>
                <a:cs typeface="Arial"/>
              </a:rPr>
              <a:t>Vector Quantized-Variational </a:t>
            </a:r>
            <a:r>
              <a:rPr lang="en-GB" sz="2400" spc="-30" dirty="0" err="1">
                <a:latin typeface="+mn-lt"/>
                <a:cs typeface="Arial"/>
              </a:rPr>
              <a:t>AutoEncoder</a:t>
            </a:r>
            <a:r>
              <a:rPr lang="en-GB" sz="2400" spc="-30" dirty="0">
                <a:latin typeface="+mn-lt"/>
                <a:cs typeface="Arial"/>
              </a:rPr>
              <a:t> </a:t>
            </a:r>
            <a:r>
              <a:rPr sz="2400" spc="-30" dirty="0">
                <a:latin typeface="+mn-lt"/>
                <a:cs typeface="Arial"/>
              </a:rPr>
              <a:t>VQ-VAE </a:t>
            </a:r>
            <a:br>
              <a:rPr lang="de-DE" sz="2400" spc="-30" dirty="0">
                <a:latin typeface="+mn-lt"/>
                <a:cs typeface="Arial"/>
              </a:rPr>
            </a:br>
            <a:r>
              <a:rPr sz="2400" dirty="0">
                <a:latin typeface="+mn-lt"/>
                <a:cs typeface="Arial"/>
              </a:rPr>
              <a:t>(discrete </a:t>
            </a:r>
            <a:r>
              <a:rPr sz="2400" spc="-5" dirty="0">
                <a:latin typeface="+mn-lt"/>
                <a:cs typeface="Arial"/>
              </a:rPr>
              <a:t>quantized </a:t>
            </a:r>
            <a:r>
              <a:rPr sz="2400" dirty="0">
                <a:latin typeface="+mn-lt"/>
                <a:cs typeface="Arial"/>
              </a:rPr>
              <a:t>state</a:t>
            </a:r>
            <a:r>
              <a:rPr sz="2400" spc="-5" dirty="0">
                <a:latin typeface="+mn-lt"/>
                <a:cs typeface="Arial"/>
              </a:rPr>
              <a:t> </a:t>
            </a:r>
            <a:r>
              <a:rPr sz="2400" dirty="0">
                <a:latin typeface="+mn-lt"/>
                <a:cs typeface="Arial"/>
              </a:rPr>
              <a:t>space)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5536" y="260648"/>
            <a:ext cx="6192688" cy="507831"/>
          </a:xfrm>
          <a:prstGeom prst="rect">
            <a:avLst/>
          </a:prstGeom>
        </p:spPr>
        <p:txBody>
          <a:bodyPr vert="horz" wrap="square" lIns="0" tIns="15240" rIns="0" bIns="0" numCol="1" rtlCol="0" anchor="t" anchorCtr="0" compatLnSpc="1">
            <a:prstTxWarp prst="textNoShape">
              <a:avLst/>
            </a:prstTxWarp>
            <a:spAutoFit/>
          </a:bodyPr>
          <a:lstStyle/>
          <a:p>
            <a:pPr marL="12700">
              <a:spcBef>
                <a:spcPts val="120"/>
              </a:spcBef>
            </a:pPr>
            <a:r>
              <a:rPr sz="3200" spc="5" dirty="0">
                <a:solidFill>
                  <a:schemeClr val="tx1"/>
                </a:solidFill>
                <a:latin typeface="+mj-lt"/>
              </a:rPr>
              <a:t>Related </a:t>
            </a:r>
            <a:r>
              <a:rPr sz="3200" spc="-5" dirty="0">
                <a:solidFill>
                  <a:schemeClr val="tx1"/>
                </a:solidFill>
                <a:latin typeface="+mj-lt"/>
              </a:rPr>
              <a:t>Work </a:t>
            </a:r>
            <a:r>
              <a:rPr sz="3200" spc="5" dirty="0">
                <a:solidFill>
                  <a:schemeClr val="tx1"/>
                </a:solidFill>
                <a:latin typeface="+mj-lt"/>
              </a:rPr>
              <a:t>-</a:t>
            </a:r>
            <a:r>
              <a:rPr sz="3200" spc="-220" dirty="0">
                <a:solidFill>
                  <a:schemeClr val="tx1"/>
                </a:solidFill>
                <a:latin typeface="+mj-lt"/>
              </a:rPr>
              <a:t> </a:t>
            </a:r>
            <a:r>
              <a:rPr sz="3200" spc="5" dirty="0">
                <a:solidFill>
                  <a:schemeClr val="tx1"/>
                </a:solidFill>
                <a:latin typeface="+mj-lt"/>
              </a:rPr>
              <a:t>Autoencoder</a:t>
            </a:r>
          </a:p>
        </p:txBody>
      </p:sp>
      <p:pic>
        <p:nvPicPr>
          <p:cNvPr id="6" name="Picture 5">
            <a:extLst>
              <a:ext uri="{FF2B5EF4-FFF2-40B4-BE49-F238E27FC236}">
                <a16:creationId xmlns:a16="http://schemas.microsoft.com/office/drawing/2014/main" id="{B34C255D-22DE-F118-5FDF-FE3EFC187DC3}"/>
              </a:ext>
            </a:extLst>
          </p:cNvPr>
          <p:cNvPicPr>
            <a:picLocks noChangeAspect="1"/>
          </p:cNvPicPr>
          <p:nvPr/>
        </p:nvPicPr>
        <p:blipFill>
          <a:blip r:embed="rId2"/>
          <a:stretch>
            <a:fillRect/>
          </a:stretch>
        </p:blipFill>
        <p:spPr>
          <a:xfrm>
            <a:off x="2195736" y="1268760"/>
            <a:ext cx="5209029" cy="4941168"/>
          </a:xfrm>
          <a:prstGeom prst="rect">
            <a:avLst/>
          </a:prstGeom>
        </p:spPr>
      </p:pic>
      <p:sp>
        <p:nvSpPr>
          <p:cNvPr id="3" name="TextBox 2">
            <a:extLst>
              <a:ext uri="{FF2B5EF4-FFF2-40B4-BE49-F238E27FC236}">
                <a16:creationId xmlns:a16="http://schemas.microsoft.com/office/drawing/2014/main" id="{90BF666F-ED40-C509-EF07-45106360CF5D}"/>
              </a:ext>
            </a:extLst>
          </p:cNvPr>
          <p:cNvSpPr txBox="1"/>
          <p:nvPr/>
        </p:nvSpPr>
        <p:spPr>
          <a:xfrm>
            <a:off x="1907704" y="6611348"/>
            <a:ext cx="6084168" cy="307777"/>
          </a:xfrm>
          <a:prstGeom prst="rect">
            <a:avLst/>
          </a:prstGeom>
          <a:noFill/>
        </p:spPr>
        <p:txBody>
          <a:bodyPr wrap="square">
            <a:spAutoFit/>
          </a:bodyPr>
          <a:lstStyle/>
          <a:p>
            <a:r>
              <a:rPr lang="en-GB" sz="1400" b="1" dirty="0">
                <a:solidFill>
                  <a:schemeClr val="bg1"/>
                </a:solidFill>
                <a:effectLst/>
                <a:latin typeface="HelveticaNeue" panose="02000503000000020004" pitchFamily="2" charset="0"/>
              </a:rPr>
              <a:t>Understanding VQ-VAE (DALL-E Explained Pt. 1)). Charlie Snell </a:t>
            </a:r>
            <a:endParaRPr lang="en-GB" sz="1400" dirty="0">
              <a:solidFill>
                <a:schemeClr val="bg1"/>
              </a:solidFill>
              <a:effectLs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526DA-AABA-B56B-FA76-27CF299B6216}"/>
              </a:ext>
            </a:extLst>
          </p:cNvPr>
          <p:cNvSpPr>
            <a:spLocks noGrp="1"/>
          </p:cNvSpPr>
          <p:nvPr>
            <p:ph type="title"/>
          </p:nvPr>
        </p:nvSpPr>
        <p:spPr/>
        <p:txBody>
          <a:bodyPr/>
          <a:lstStyle/>
          <a:p>
            <a:r>
              <a:rPr lang="en-GB" sz="2800" spc="5" dirty="0">
                <a:solidFill>
                  <a:schemeClr val="tx1"/>
                </a:solidFill>
                <a:latin typeface="+mj-lt"/>
              </a:rPr>
              <a:t>Related </a:t>
            </a:r>
            <a:r>
              <a:rPr lang="en-GB" sz="2800" spc="-5" dirty="0">
                <a:solidFill>
                  <a:schemeClr val="tx1"/>
                </a:solidFill>
                <a:latin typeface="+mj-lt"/>
              </a:rPr>
              <a:t>Work </a:t>
            </a:r>
            <a:r>
              <a:rPr lang="en-GB" sz="2800" spc="5" dirty="0">
                <a:solidFill>
                  <a:schemeClr val="tx1"/>
                </a:solidFill>
                <a:latin typeface="+mj-lt"/>
              </a:rPr>
              <a:t>-</a:t>
            </a:r>
            <a:r>
              <a:rPr lang="en-GB" sz="2800" spc="-220" dirty="0">
                <a:solidFill>
                  <a:schemeClr val="tx1"/>
                </a:solidFill>
                <a:latin typeface="+mj-lt"/>
              </a:rPr>
              <a:t> </a:t>
            </a:r>
            <a:r>
              <a:rPr lang="en-GB" sz="2800" spc="5" dirty="0">
                <a:solidFill>
                  <a:schemeClr val="tx1"/>
                </a:solidFill>
                <a:latin typeface="+mj-lt"/>
              </a:rPr>
              <a:t>Autoencoder</a:t>
            </a:r>
            <a:endParaRPr lang="en-DE" dirty="0"/>
          </a:p>
        </p:txBody>
      </p:sp>
      <p:sp>
        <p:nvSpPr>
          <p:cNvPr id="3" name="Slide Number Placeholder 2">
            <a:extLst>
              <a:ext uri="{FF2B5EF4-FFF2-40B4-BE49-F238E27FC236}">
                <a16:creationId xmlns:a16="http://schemas.microsoft.com/office/drawing/2014/main" id="{7D36655D-86EB-5AB1-3D95-AB085C7A6BED}"/>
              </a:ext>
            </a:extLst>
          </p:cNvPr>
          <p:cNvSpPr>
            <a:spLocks noGrp="1"/>
          </p:cNvSpPr>
          <p:nvPr>
            <p:ph type="sldNum" sz="quarter" idx="7"/>
          </p:nvPr>
        </p:nvSpPr>
        <p:spPr/>
        <p:txBody>
          <a:bodyPr/>
          <a:lstStyle/>
          <a:p>
            <a:fld id="{B6F15528-21DE-4FAA-801E-634DDDAF4B2B}" type="slidenum">
              <a:rPr lang="en-DE" smtClean="0"/>
              <a:t>9</a:t>
            </a:fld>
            <a:endParaRPr lang="en-DE"/>
          </a:p>
        </p:txBody>
      </p:sp>
      <p:pic>
        <p:nvPicPr>
          <p:cNvPr id="4" name="Picture 3">
            <a:extLst>
              <a:ext uri="{FF2B5EF4-FFF2-40B4-BE49-F238E27FC236}">
                <a16:creationId xmlns:a16="http://schemas.microsoft.com/office/drawing/2014/main" id="{A294D935-EE60-7656-846C-B5BF10F46877}"/>
              </a:ext>
            </a:extLst>
          </p:cNvPr>
          <p:cNvPicPr>
            <a:picLocks noChangeAspect="1"/>
          </p:cNvPicPr>
          <p:nvPr/>
        </p:nvPicPr>
        <p:blipFill>
          <a:blip r:embed="rId2"/>
          <a:stretch>
            <a:fillRect/>
          </a:stretch>
        </p:blipFill>
        <p:spPr>
          <a:xfrm>
            <a:off x="502345" y="1479149"/>
            <a:ext cx="7772400" cy="4206090"/>
          </a:xfrm>
          <a:prstGeom prst="rect">
            <a:avLst/>
          </a:prstGeom>
        </p:spPr>
      </p:pic>
      <p:sp>
        <p:nvSpPr>
          <p:cNvPr id="5" name="TextBox 4">
            <a:extLst>
              <a:ext uri="{FF2B5EF4-FFF2-40B4-BE49-F238E27FC236}">
                <a16:creationId xmlns:a16="http://schemas.microsoft.com/office/drawing/2014/main" id="{76841264-51AD-C90C-3EB1-10A49E8C2A29}"/>
              </a:ext>
            </a:extLst>
          </p:cNvPr>
          <p:cNvSpPr txBox="1"/>
          <p:nvPr/>
        </p:nvSpPr>
        <p:spPr>
          <a:xfrm>
            <a:off x="1907704" y="6611348"/>
            <a:ext cx="6084168" cy="307777"/>
          </a:xfrm>
          <a:prstGeom prst="rect">
            <a:avLst/>
          </a:prstGeom>
          <a:noFill/>
        </p:spPr>
        <p:txBody>
          <a:bodyPr wrap="square">
            <a:spAutoFit/>
          </a:bodyPr>
          <a:lstStyle/>
          <a:p>
            <a:r>
              <a:rPr lang="en-GB" sz="1400" b="1" dirty="0">
                <a:solidFill>
                  <a:schemeClr val="bg1"/>
                </a:solidFill>
                <a:effectLst/>
                <a:latin typeface="HelveticaNeue" panose="02000503000000020004" pitchFamily="2" charset="0"/>
              </a:rPr>
              <a:t>Understanding VQ-VAE (DALL-E Explained Pt. 1)). Charlie Snell </a:t>
            </a:r>
            <a:endParaRPr lang="en-GB" sz="1400" dirty="0">
              <a:solidFill>
                <a:schemeClr val="bg1"/>
              </a:solidFill>
              <a:effectLst/>
            </a:endParaRPr>
          </a:p>
        </p:txBody>
      </p:sp>
    </p:spTree>
    <p:extLst>
      <p:ext uri="{BB962C8B-B14F-4D97-AF65-F5344CB8AC3E}">
        <p14:creationId xmlns:p14="http://schemas.microsoft.com/office/powerpoint/2010/main" val="313604143"/>
      </p:ext>
    </p:extLst>
  </p:cSld>
  <p:clrMapOvr>
    <a:masterClrMapping/>
  </p:clrMapOvr>
</p:sld>
</file>

<file path=ppt/theme/theme1.xml><?xml version="1.0" encoding="utf-8"?>
<a:theme xmlns:a="http://schemas.openxmlformats.org/drawingml/2006/main" name="7_Standarddesign">
  <a:themeElements>
    <a:clrScheme name="7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Standarddesign">
      <a:majorFont>
        <a:latin typeface="Myriad Pro"/>
        <a:ea typeface="ＭＳ Ｐゴシック"/>
        <a:cs typeface=""/>
      </a:majorFont>
      <a:minorFont>
        <a:latin typeface="Myriad Pro"/>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7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3982</TotalTime>
  <Words>1611</Words>
  <Application>Microsoft Macintosh PowerPoint</Application>
  <PresentationFormat>On-screen Show (4:3)</PresentationFormat>
  <Paragraphs>146</Paragraphs>
  <Slides>34</Slides>
  <Notes>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34</vt:i4>
      </vt:variant>
    </vt:vector>
  </HeadingPairs>
  <TitlesOfParts>
    <vt:vector size="48" baseType="lpstr">
      <vt:lpstr>-apple-system</vt:lpstr>
      <vt:lpstr>AppleSymbols</vt:lpstr>
      <vt:lpstr>Arial</vt:lpstr>
      <vt:lpstr>Calibri</vt:lpstr>
      <vt:lpstr>Cambria Math</vt:lpstr>
      <vt:lpstr>CMR10</vt:lpstr>
      <vt:lpstr>Google Sans</vt:lpstr>
      <vt:lpstr>HelveticaNeue</vt:lpstr>
      <vt:lpstr>Myriad Pro</vt:lpstr>
      <vt:lpstr>Roboto</vt:lpstr>
      <vt:lpstr>Times</vt:lpstr>
      <vt:lpstr>TimesNewRomanPSMT</vt:lpstr>
      <vt:lpstr>Wingdings</vt:lpstr>
      <vt:lpstr>7_Standarddesign</vt:lpstr>
      <vt:lpstr>Intelligent Agents Language-Vision-Models: DALL-E</vt:lpstr>
      <vt:lpstr>Generate Images from Text – Naïve Approach</vt:lpstr>
      <vt:lpstr>Use RNN decoder to generate images??</vt:lpstr>
      <vt:lpstr>Generate Images from Text – Naïve Approach</vt:lpstr>
      <vt:lpstr>Acknowledgements</vt:lpstr>
      <vt:lpstr>Introduction</vt:lpstr>
      <vt:lpstr>Related Works</vt:lpstr>
      <vt:lpstr>Related Work - Autoencoder</vt:lpstr>
      <vt:lpstr>Related Work - Autoencoder</vt:lpstr>
      <vt:lpstr>Related Work - Autoencoder problem</vt:lpstr>
      <vt:lpstr>Related Work - Variational Autoencoder</vt:lpstr>
      <vt:lpstr>Related Work - Variational Autoencoder</vt:lpstr>
      <vt:lpstr>KL-Divergence</vt:lpstr>
      <vt:lpstr>Variational Autoencoder as a Generator</vt:lpstr>
      <vt:lpstr>Related Work - Autoencoder vs. VAE</vt:lpstr>
      <vt:lpstr>Variational Autoencoder as a Generator</vt:lpstr>
      <vt:lpstr>Variational Autoencoder as a Generator</vt:lpstr>
      <vt:lpstr>Related Work - VQ-VAE</vt:lpstr>
      <vt:lpstr>DALL-E – Central Idea</vt:lpstr>
      <vt:lpstr>Training</vt:lpstr>
      <vt:lpstr>Training</vt:lpstr>
      <vt:lpstr>Stage One: Learning the Visual Codebook</vt:lpstr>
      <vt:lpstr>Stage One: Learning the Visual Codebook</vt:lpstr>
      <vt:lpstr>Stage One: Learning the Visual Codebook</vt:lpstr>
      <vt:lpstr>Stage One: Learning the Visual Codebook</vt:lpstr>
      <vt:lpstr>Stage One: Learning the Visual Codebook</vt:lpstr>
      <vt:lpstr>Stage Two: Learning Prior Distribution</vt:lpstr>
      <vt:lpstr>Nice Applications. But…</vt:lpstr>
      <vt:lpstr>Mental Rotation</vt:lpstr>
      <vt:lpstr>Mental Scanning</vt:lpstr>
      <vt:lpstr>Mental Scanning</vt:lpstr>
      <vt:lpstr>Mental Reinterpretation</vt:lpstr>
      <vt:lpstr>Dual coding theory</vt:lpstr>
      <vt:lpstr>Counterfactuals and Causality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Uli</dc:creator>
  <cp:lastModifiedBy>Ralf Möller</cp:lastModifiedBy>
  <cp:revision>1576</cp:revision>
  <cp:lastPrinted>2014-10-18T14:57:02Z</cp:lastPrinted>
  <dcterms:created xsi:type="dcterms:W3CDTF">2010-04-27T12:26:40Z</dcterms:created>
  <dcterms:modified xsi:type="dcterms:W3CDTF">2024-02-08T05:18:21Z</dcterms:modified>
</cp:coreProperties>
</file>