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2"/>
  </p:notesMasterIdLst>
  <p:handoutMasterIdLst>
    <p:handoutMasterId r:id="rId63"/>
  </p:handoutMasterIdLst>
  <p:sldIdLst>
    <p:sldId id="341" r:id="rId2"/>
    <p:sldId id="474" r:id="rId3"/>
    <p:sldId id="393" r:id="rId4"/>
    <p:sldId id="394" r:id="rId5"/>
    <p:sldId id="396" r:id="rId6"/>
    <p:sldId id="397" r:id="rId7"/>
    <p:sldId id="398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75" r:id="rId17"/>
    <p:sldId id="385" r:id="rId18"/>
    <p:sldId id="386" r:id="rId19"/>
    <p:sldId id="387" r:id="rId20"/>
    <p:sldId id="388" r:id="rId21"/>
    <p:sldId id="468" r:id="rId22"/>
    <p:sldId id="428" r:id="rId23"/>
    <p:sldId id="476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77" r:id="rId32"/>
    <p:sldId id="416" r:id="rId33"/>
    <p:sldId id="480" r:id="rId34"/>
    <p:sldId id="481" r:id="rId35"/>
    <p:sldId id="482" r:id="rId36"/>
    <p:sldId id="483" r:id="rId37"/>
    <p:sldId id="485" r:id="rId38"/>
    <p:sldId id="466" r:id="rId39"/>
    <p:sldId id="467" r:id="rId40"/>
    <p:sldId id="435" r:id="rId41"/>
    <p:sldId id="478" r:id="rId42"/>
    <p:sldId id="417" r:id="rId43"/>
    <p:sldId id="418" r:id="rId44"/>
    <p:sldId id="484" r:id="rId45"/>
    <p:sldId id="419" r:id="rId46"/>
    <p:sldId id="420" r:id="rId47"/>
    <p:sldId id="439" r:id="rId48"/>
    <p:sldId id="440" r:id="rId49"/>
    <p:sldId id="441" r:id="rId50"/>
    <p:sldId id="442" r:id="rId51"/>
    <p:sldId id="443" r:id="rId52"/>
    <p:sldId id="444" r:id="rId53"/>
    <p:sldId id="445" r:id="rId54"/>
    <p:sldId id="451" r:id="rId55"/>
    <p:sldId id="447" r:id="rId56"/>
    <p:sldId id="448" r:id="rId57"/>
    <p:sldId id="449" r:id="rId58"/>
    <p:sldId id="389" r:id="rId59"/>
    <p:sldId id="390" r:id="rId60"/>
    <p:sldId id="391" r:id="rId6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1BFF"/>
    <a:srgbClr val="E2DFE2"/>
    <a:srgbClr val="E9E9F3"/>
    <a:srgbClr val="0B05FF"/>
    <a:srgbClr val="0544FF"/>
    <a:srgbClr val="6FD8F0"/>
    <a:srgbClr val="DBA503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830"/>
  </p:normalViewPr>
  <p:slideViewPr>
    <p:cSldViewPr>
      <p:cViewPr varScale="1">
        <p:scale>
          <a:sx n="101" d="100"/>
          <a:sy n="101" d="100"/>
        </p:scale>
        <p:origin x="20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0" Type="http://schemas.openxmlformats.org/officeDocument/2006/relationships/slide" Target="slides/slide13.xml"/><Relationship Id="rId4" Type="http://schemas.openxmlformats.org/officeDocument/2006/relationships/slide" Target="slides/slide7.xml"/><Relationship Id="rId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02.11.23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02.11.23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D616199F-5081-BE4F-93D8-31E13E4A865A}" type="slidenum">
              <a:rPr lang="tr-TR" sz="1100">
                <a:latin typeface="Arial" charset="0"/>
              </a:rPr>
              <a:pPr eaLnBrk="1" hangingPunct="1"/>
              <a:t>3</a:t>
            </a:fld>
            <a:endParaRPr lang="tr-TR" sz="11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8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1FDB6B85-1E5D-5443-901A-9CAD55DAA507}" type="slidenum">
              <a:rPr lang="tr-TR" sz="1100">
                <a:latin typeface="Arial" charset="0"/>
              </a:rPr>
              <a:pPr eaLnBrk="1" hangingPunct="1"/>
              <a:t>12</a:t>
            </a:fld>
            <a:endParaRPr lang="tr-TR" sz="1100">
              <a:latin typeface="Arial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B4C7C99A-533A-C840-818B-3695A3958485}" type="slidenum">
              <a:rPr lang="tr-TR" sz="1100">
                <a:latin typeface="Arial" charset="0"/>
              </a:rPr>
              <a:pPr eaLnBrk="1" hangingPunct="1"/>
              <a:t>13</a:t>
            </a:fld>
            <a:endParaRPr lang="tr-TR" sz="1100">
              <a:latin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403F474-AAEE-DF43-A825-8F91512C44E7}" type="slidenum">
              <a:rPr lang="tr-TR" sz="1100">
                <a:latin typeface="Arial" charset="0"/>
              </a:rPr>
              <a:pPr eaLnBrk="1" hangingPunct="1"/>
              <a:t>14</a:t>
            </a:fld>
            <a:endParaRPr lang="tr-TR" sz="1100">
              <a:latin typeface="Arial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0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2E4CD0CE-D12B-9A47-85B6-76B8CC1EECE5}" type="slidenum">
              <a:rPr lang="tr-TR" sz="1100">
                <a:latin typeface="Arial" charset="0"/>
              </a:rPr>
              <a:pPr eaLnBrk="1" hangingPunct="1"/>
              <a:t>15</a:t>
            </a:fld>
            <a:endParaRPr lang="tr-TR" sz="1100">
              <a:latin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6 </a:t>
            </a:r>
            <a:r>
              <a:rPr lang="en-US" dirty="0" err="1"/>
              <a:t>schwarze</a:t>
            </a:r>
            <a:r>
              <a:rPr lang="en-US" dirty="0"/>
              <a:t>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, 2 rote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 (</a:t>
            </a:r>
            <a:r>
              <a:rPr lang="en-US" dirty="0" err="1"/>
              <a:t>insgesamt</a:t>
            </a:r>
            <a:r>
              <a:rPr lang="en-US" dirty="0"/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val="2126000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7A0BAB-C938-2C43-9A26-6E886BE388C9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42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2C7DA-BE14-0B48-BD4A-662C518C2690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51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A893FF-7C77-EB4C-8505-12776A94A13E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67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28AC6C-8AC9-7741-A31E-6A2C42AD543F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46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E4F7F884-5F31-F140-85F1-B9F4F80AAB0B}" type="slidenum">
              <a:rPr lang="tr-TR" sz="1100">
                <a:latin typeface="Arial" charset="0"/>
              </a:rPr>
              <a:pPr eaLnBrk="1" hangingPunct="1"/>
              <a:t>24</a:t>
            </a:fld>
            <a:endParaRPr lang="tr-TR" sz="1100">
              <a:latin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65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7C03070-C523-E040-A4B6-13003510EECA}" type="slidenum">
              <a:rPr lang="tr-TR" sz="1100">
                <a:latin typeface="Arial" charset="0"/>
              </a:rPr>
              <a:pPr eaLnBrk="1" hangingPunct="1"/>
              <a:t>25</a:t>
            </a:fld>
            <a:endParaRPr lang="tr-TR" sz="1100">
              <a:latin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C15D5B86-46B5-524E-AA9C-B525E7788B15}" type="slidenum">
              <a:rPr lang="tr-TR" sz="1100">
                <a:latin typeface="Arial" charset="0"/>
              </a:rPr>
              <a:pPr eaLnBrk="1" hangingPunct="1"/>
              <a:t>4</a:t>
            </a:fld>
            <a:endParaRPr lang="tr-TR" sz="11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16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AF7AE8ED-19DF-0A4E-B516-AE2C7CF32D08}" type="slidenum">
              <a:rPr lang="tr-TR" sz="1100">
                <a:latin typeface="Arial" charset="0"/>
              </a:rPr>
              <a:pPr eaLnBrk="1" hangingPunct="1"/>
              <a:t>26</a:t>
            </a:fld>
            <a:endParaRPr lang="tr-TR" sz="1100">
              <a:latin typeface="Arial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57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028633AE-2775-3949-AFA7-2E3D00B95CE3}" type="slidenum">
              <a:rPr lang="tr-TR" sz="1100">
                <a:latin typeface="Arial" charset="0"/>
              </a:rPr>
              <a:pPr eaLnBrk="1" hangingPunct="1"/>
              <a:t>27</a:t>
            </a:fld>
            <a:endParaRPr lang="tr-TR" sz="110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05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B59F5BE8-0C7B-784C-A959-919C15B84864}" type="slidenum">
              <a:rPr lang="tr-TR" sz="1100">
                <a:latin typeface="Arial" charset="0"/>
              </a:rPr>
              <a:pPr eaLnBrk="1" hangingPunct="1"/>
              <a:t>28</a:t>
            </a:fld>
            <a:endParaRPr lang="tr-TR" sz="1100">
              <a:latin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84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1B2137E1-3271-1843-AEAE-9D2193B6B31A}" type="slidenum">
              <a:rPr lang="tr-TR" sz="1100">
                <a:latin typeface="Arial" charset="0"/>
              </a:rPr>
              <a:pPr eaLnBrk="1" hangingPunct="1"/>
              <a:t>29</a:t>
            </a:fld>
            <a:endParaRPr lang="tr-TR" sz="1100">
              <a:latin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83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12E1CA7F-A64D-0748-BDE2-ED4442FD3920}" type="slidenum">
              <a:rPr lang="tr-TR" sz="1100">
                <a:latin typeface="Arial" charset="0"/>
              </a:rPr>
              <a:pPr eaLnBrk="1" hangingPunct="1"/>
              <a:t>30</a:t>
            </a:fld>
            <a:endParaRPr lang="tr-TR" sz="1100">
              <a:latin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68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5379D44-FD52-884C-8FED-38021950CA69}" type="slidenum">
              <a:rPr lang="tr-TR" sz="1100">
                <a:latin typeface="Arial" charset="0"/>
              </a:rPr>
              <a:pPr eaLnBrk="1" hangingPunct="1"/>
              <a:t>32</a:t>
            </a:fld>
            <a:endParaRPr lang="tr-TR" sz="110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0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5379D44-FD52-884C-8FED-38021950CA69}" type="slidenum">
              <a:rPr lang="tr-TR" sz="1100">
                <a:latin typeface="Arial" charset="0"/>
              </a:rPr>
              <a:pPr eaLnBrk="1" hangingPunct="1"/>
              <a:t>33</a:t>
            </a:fld>
            <a:endParaRPr lang="tr-TR" sz="110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6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5379D44-FD52-884C-8FED-38021950CA69}" type="slidenum">
              <a:rPr lang="tr-TR" sz="1100">
                <a:latin typeface="Arial" charset="0"/>
              </a:rPr>
              <a:pPr eaLnBrk="1" hangingPunct="1"/>
              <a:t>37</a:t>
            </a:fld>
            <a:endParaRPr lang="tr-TR" sz="110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0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42C8F36A-72A1-3141-BE9B-88567767A96E}" type="slidenum">
              <a:rPr lang="tr-TR" sz="1100">
                <a:latin typeface="Arial" charset="0"/>
              </a:rPr>
              <a:pPr eaLnBrk="1" hangingPunct="1"/>
              <a:t>42</a:t>
            </a:fld>
            <a:endParaRPr lang="tr-TR" sz="1100">
              <a:latin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30164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C3A4E8C7-6AFB-8849-A104-9439FBE43325}" type="slidenum">
              <a:rPr lang="tr-TR" sz="1100">
                <a:latin typeface="Arial" charset="0"/>
              </a:rPr>
              <a:pPr eaLnBrk="1" hangingPunct="1"/>
              <a:t>43</a:t>
            </a:fld>
            <a:endParaRPr lang="tr-TR" sz="1100">
              <a:latin typeface="Arial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there is a trade-off between three factors:</a:t>
            </a:r>
          </a:p>
          <a:p>
            <a:pPr eaLnBrk="1" hangingPunct="1"/>
            <a:r>
              <a:rPr lang="en-US"/>
              <a:t>- the complexity of the hypothesis we fit to data, namely, the capacity</a:t>
            </a:r>
          </a:p>
          <a:p>
            <a:pPr eaLnBrk="1" hangingPunct="1"/>
            <a:r>
              <a:rPr lang="en-US"/>
              <a:t>of the hypothesis class,</a:t>
            </a:r>
          </a:p>
          <a:p>
            <a:pPr eaLnBrk="1" hangingPunct="1"/>
            <a:r>
              <a:rPr lang="en-US"/>
              <a:t>- the amount of training data, and</a:t>
            </a:r>
          </a:p>
          <a:p>
            <a:pPr eaLnBrk="1" hangingPunct="1"/>
            <a:r>
              <a:rPr lang="en-US"/>
              <a:t>- the generalization error on new examples.</a:t>
            </a:r>
          </a:p>
          <a:p>
            <a:pPr eaLnBrk="1" hangingPunct="1"/>
            <a:r>
              <a:rPr lang="en-US"/>
              <a:t>As the amount of training data increases, the generalization error de- creases. As the complexity of the model increases, the generalization error decreases first and then starts to increase. The generalization er- ror of an overcomplex hypothesis can be kept in check by increasing the amount of training data but only up to a point. </a:t>
            </a:r>
          </a:p>
        </p:txBody>
      </p:sp>
    </p:spTree>
    <p:extLst>
      <p:ext uri="{BB962C8B-B14F-4D97-AF65-F5344CB8AC3E}">
        <p14:creationId xmlns:p14="http://schemas.microsoft.com/office/powerpoint/2010/main" val="89839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DAF05EE2-F8F4-4149-8384-1761253CE7C4}" type="slidenum">
              <a:rPr lang="tr-TR" sz="1100">
                <a:latin typeface="Arial" charset="0"/>
              </a:rPr>
              <a:pPr eaLnBrk="1" hangingPunct="1"/>
              <a:t>5</a:t>
            </a:fld>
            <a:endParaRPr lang="tr-TR" sz="1100">
              <a:latin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85800"/>
            <a:ext cx="4875213" cy="365601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91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483D1889-C353-AD4C-B707-C5AC98057786}" type="slidenum">
              <a:rPr lang="tr-TR" sz="1100">
                <a:latin typeface="Arial" charset="0"/>
              </a:rPr>
              <a:pPr eaLnBrk="1" hangingPunct="1"/>
              <a:t>45</a:t>
            </a:fld>
            <a:endParaRPr lang="tr-TR" sz="1100">
              <a:latin typeface="Arial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26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9EBC232-D217-C245-A9DE-4D44272A3DDA}" type="slidenum">
              <a:rPr lang="de-DE" altLang="en-US" sz="1300"/>
              <a:pPr/>
              <a:t>47</a:t>
            </a:fld>
            <a:endParaRPr lang="de-DE" alt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 sz="1400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433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C26518-32B9-FE4A-AA82-A33B2284E557}" type="slidenum">
              <a:rPr lang="de-DE" altLang="en-US" sz="1300"/>
              <a:pPr/>
              <a:t>48</a:t>
            </a:fld>
            <a:endParaRPr lang="de-DE" altLang="en-US" sz="13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OK here is the data.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Now let’s calculate the distance between this example and all the others. </a:t>
            </a:r>
          </a:p>
          <a:p>
            <a:pPr eaLnBrk="1" hangingPunct="1"/>
            <a:r>
              <a:rPr lang="en-GB" altLang="en-US" sz="1400" b="1">
                <a:latin typeface="Arial" charset="0"/>
                <a:ea typeface="ＭＳ Ｐゴシック" charset="-128"/>
              </a:rPr>
              <a:t>Do on the overhead projector using pen.</a:t>
            </a:r>
          </a:p>
          <a:p>
            <a:pPr eaLnBrk="1" hangingPunct="1"/>
            <a:r>
              <a:rPr lang="en-GB" altLang="en-US" sz="1400" b="1">
                <a:latin typeface="Arial" charset="0"/>
                <a:ea typeface="ＭＳ Ｐゴシック" charset="-128"/>
              </a:rPr>
              <a:t>So distance between 8 and 7 is </a:t>
            </a:r>
          </a:p>
          <a:p>
            <a:pPr eaLnBrk="1" hangingPunct="1"/>
            <a:r>
              <a:rPr lang="en-GB" altLang="en-US" sz="1400" b="1">
                <a:latin typeface="Arial" charset="0"/>
                <a:ea typeface="ＭＳ Ｐゴシック" charset="-128"/>
              </a:rPr>
              <a:t>SQRT ( 0 + 1 + 25 + 1) = SQRT(27)= 5.</a:t>
            </a:r>
            <a:r>
              <a:rPr lang="en-GB" altLang="en-US" sz="1400">
                <a:latin typeface="Arial" charset="0"/>
                <a:ea typeface="ＭＳ Ｐゴシック" charset="-128"/>
              </a:rPr>
              <a:t>2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THINK a moment. DOES this seem sensible to you?</a:t>
            </a:r>
            <a:endParaRPr lang="en-GB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Isn’t the calculation being skewed by the large values of the rectangle data relative to the other data?</a:t>
            </a:r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256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46E7DF1-2D1E-1348-87B7-D79765B880ED}" type="slidenum">
              <a:rPr lang="de-DE" altLang="en-US" sz="1300"/>
              <a:pPr/>
              <a:t>50</a:t>
            </a:fld>
            <a:endParaRPr lang="de-DE" altLang="en-US" sz="13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The test instance would have to be normalised (using the training data average and standard deviation)</a:t>
            </a:r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749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21A8EF0-3BBB-E64E-8423-48AEBF075B0D}" type="slidenum">
              <a:rPr lang="de-DE" altLang="en-US" sz="1300"/>
              <a:pPr/>
              <a:t>51</a:t>
            </a:fld>
            <a:endParaRPr lang="de-DE" alt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394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6C145BC-C229-FA46-B6D5-97A6BE7F67C8}" type="slidenum">
              <a:rPr lang="de-DE" altLang="en-US" sz="1300"/>
              <a:pPr/>
              <a:t>52</a:t>
            </a:fld>
            <a:endParaRPr lang="de-DE" alt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055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D944802-C82A-E346-9AD8-46C5E49DF41D}" type="slidenum">
              <a:rPr lang="de-DE" altLang="en-US" sz="1300"/>
              <a:pPr/>
              <a:t>53</a:t>
            </a:fld>
            <a:endParaRPr lang="de-DE" alt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Here are the distances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Before clicking to reveal classification table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So what would a 1-nearest neighbour classifier predict for the test instance?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What would a 3-nearest neighbour predict?</a:t>
            </a:r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14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9FBFE7F-B797-AE47-9950-CC1E5B2ED5AF}" type="slidenum">
              <a:rPr lang="de-DE" altLang="en-US" sz="1300"/>
              <a:pPr/>
              <a:t>55</a:t>
            </a:fld>
            <a:endParaRPr lang="de-DE" alt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5712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596C44-2A02-0F4E-984A-6A2948E2D752}" type="slidenum">
              <a:rPr lang="en-US" altLang="en-US" sz="1300"/>
              <a:pPr/>
              <a:t>56</a:t>
            </a:fld>
            <a:endParaRPr lang="en-US" alt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382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61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A7430FDE-E674-AC4D-B34D-50CAEF24C815}" type="slidenum">
              <a:rPr lang="tr-TR" sz="1100">
                <a:latin typeface="Arial" charset="0"/>
              </a:rPr>
              <a:pPr eaLnBrk="1" hangingPunct="1"/>
              <a:t>6</a:t>
            </a:fld>
            <a:endParaRPr lang="tr-TR" sz="1100">
              <a:latin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9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1E8450-8E57-1640-936C-9831B6C1CA28}" type="slidenum">
              <a:rPr lang="de-DE" sz="1200"/>
              <a:pPr/>
              <a:t>58</a:t>
            </a:fld>
            <a:endParaRPr lang="de-DE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821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59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282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60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2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81525CE5-3934-5840-BE74-E9C34ACAF36F}" type="slidenum">
              <a:rPr lang="tr-TR" sz="1100">
                <a:latin typeface="Arial" charset="0"/>
              </a:rPr>
              <a:pPr eaLnBrk="1" hangingPunct="1"/>
              <a:t>7</a:t>
            </a:fld>
            <a:endParaRPr lang="tr-TR" sz="1100">
              <a:latin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8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B4911B37-9295-284E-9EDB-4BB64ED3974D}" type="slidenum">
              <a:rPr lang="tr-TR" sz="1100">
                <a:latin typeface="Arial" charset="0"/>
              </a:rPr>
              <a:pPr eaLnBrk="1" hangingPunct="1"/>
              <a:t>8</a:t>
            </a:fld>
            <a:endParaRPr lang="tr-TR" sz="1100">
              <a:latin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7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21DD3A1B-DAF1-4340-A740-1E7A3D064315}" type="slidenum">
              <a:rPr lang="tr-TR" sz="1100">
                <a:latin typeface="Arial" charset="0"/>
              </a:rPr>
              <a:pPr eaLnBrk="1" hangingPunct="1"/>
              <a:t>9</a:t>
            </a:fld>
            <a:endParaRPr lang="tr-TR" sz="1100">
              <a:latin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9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3BC82FDF-6D97-2A42-895A-6D55C72A1500}" type="slidenum">
              <a:rPr lang="tr-TR" sz="1100">
                <a:latin typeface="Arial" charset="0"/>
              </a:rPr>
              <a:pPr eaLnBrk="1" hangingPunct="1"/>
              <a:t>10</a:t>
            </a:fld>
            <a:endParaRPr lang="tr-TR" sz="1100">
              <a:latin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3B763DE8-5317-BB4C-BC00-61765DC1AE32}" type="slidenum">
              <a:rPr lang="tr-TR" sz="1100">
                <a:latin typeface="Arial" charset="0"/>
              </a:rPr>
              <a:pPr eaLnBrk="1" hangingPunct="1"/>
              <a:t>11</a:t>
            </a:fld>
            <a:endParaRPr lang="tr-TR" sz="1100">
              <a:latin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5 </a:t>
            </a:r>
            <a:r>
              <a:rPr lang="en-US" dirty="0" err="1"/>
              <a:t>schwarze</a:t>
            </a:r>
            <a:r>
              <a:rPr lang="en-US" dirty="0"/>
              <a:t>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flasch</a:t>
            </a:r>
            <a:r>
              <a:rPr lang="en-US" dirty="0"/>
              <a:t>, 3 rote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 (</a:t>
            </a:r>
            <a:r>
              <a:rPr lang="en-US" dirty="0" err="1"/>
              <a:t>insgesamt</a:t>
            </a:r>
            <a:r>
              <a:rPr lang="en-US" dirty="0"/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val="145824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812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0005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005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642101"/>
            <a:ext cx="6049963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2E87-08F1-1D4F-9CA5-C33C0689C8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77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005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642101"/>
            <a:ext cx="6049963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893E-70AE-834D-B423-EF08B0D743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339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005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" y="6642101"/>
            <a:ext cx="60483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F872-1AD5-834A-AFC0-24CBC8B1BD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44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2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37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4" r:id="rId13"/>
    <p:sldLayoutId id="2147483835" r:id="rId14"/>
    <p:sldLayoutId id="214748383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7.wmf"/><Relationship Id="rId3" Type="http://schemas.openxmlformats.org/officeDocument/2006/relationships/image" Target="../media/image32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5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wmf"/><Relationship Id="rId1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7.wmf"/><Relationship Id="rId3" Type="http://schemas.openxmlformats.org/officeDocument/2006/relationships/image" Target="../media/image32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0.bin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0" i="0" u="none" strike="noStrike" dirty="0">
                <a:effectLst/>
              </a:rPr>
              <a:t>Klassifikation und Regression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</a:t>
            </a:r>
            <a:r>
              <a:rPr lang="de-DE" sz="2400">
                <a:cs typeface="+mn-cs"/>
              </a:rPr>
              <a:t>Ralf Möller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3657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Helligkeit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und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zusätzlich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Breite</a:t>
            </a:r>
            <a:r>
              <a:rPr lang="en-US" dirty="0">
                <a:ea typeface="ＭＳ Ｐゴシック" charset="0"/>
                <a:cs typeface="ＭＳ Ｐゴシック" charset="0"/>
              </a:rPr>
              <a:t> des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Fisches</a:t>
            </a:r>
            <a:r>
              <a:rPr lang="en-US">
                <a:ea typeface="ＭＳ Ｐゴシック" charset="0"/>
                <a:cs typeface="ＭＳ Ｐゴシック" charset="0"/>
              </a:rPr>
              <a:t>?</a:t>
            </a:r>
            <a:endParaRPr lang="en-US" dirty="0"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Fisch</a:t>
            </a:r>
            <a:r>
              <a:rPr lang="en-US" dirty="0">
                <a:ea typeface="ＭＳ Ｐゴシック" charset="0"/>
                <a:cs typeface="ＭＳ Ｐゴシック" charset="0"/>
              </a:rPr>
              <a:t>		                         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i="1" baseline="30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i="1" dirty="0">
                <a:ea typeface="ＭＳ Ｐゴシック" charset="0"/>
                <a:cs typeface="ＭＳ Ｐゴシック" charset="0"/>
              </a:rPr>
              <a:t> = 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[</a:t>
            </a:r>
            <a:r>
              <a:rPr lang="en-US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i="1" dirty="0">
                <a:ea typeface="ＭＳ Ｐゴシック" charset="0"/>
                <a:cs typeface="ＭＳ Ｐゴシック" charset="0"/>
              </a:rPr>
              <a:t>, x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3390900" y="3020631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68789" y="4037003"/>
            <a:ext cx="1322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err="1">
                <a:latin typeface="Arial" charset="0"/>
              </a:rPr>
              <a:t>Helligkeit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405589" y="4037003"/>
            <a:ext cx="910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err="1">
                <a:latin typeface="Arial" charset="0"/>
              </a:rPr>
              <a:t>Breite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>
            <a:off x="6112172" y="3425060"/>
            <a:ext cx="304800" cy="6096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7013004" y="3408772"/>
            <a:ext cx="457200" cy="6096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526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" y="1447801"/>
            <a:ext cx="8896351" cy="4135439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997999" y="1793240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6635" y="1795676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328" y="4931876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Helligkeit     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395537" y="1547500"/>
            <a:ext cx="946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Breite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439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2536" y="1282824"/>
            <a:ext cx="8495928" cy="3946376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charset="0"/>
              </a:rPr>
              <a:t>Weitere Merkmale, die nicht direkt zu Helligkeit und Breite in Beziehung stehen, könnten hinzukommen</a:t>
            </a:r>
          </a:p>
          <a:p>
            <a:pPr lvl="1" eaLnBrk="1" hangingPunct="1"/>
            <a:r>
              <a:rPr lang="de-DE" dirty="0">
                <a:ea typeface="ＭＳ Ｐゴシック" charset="0"/>
                <a:cs typeface="ＭＳ Ｐゴシック" charset="0"/>
              </a:rPr>
              <a:t>Vorsicht aber vor Reduktion durch "verrauschte Merkmale"</a:t>
            </a:r>
          </a:p>
          <a:p>
            <a:pPr eaLnBrk="1" hangingPunct="1"/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dirty="0">
                <a:ea typeface="ＭＳ Ｐゴシック" charset="0"/>
              </a:rPr>
              <a:t>Wünschenswerterweise ergibt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die </a:t>
            </a:r>
            <a:r>
              <a:rPr lang="de-DE" dirty="0">
                <a:solidFill>
                  <a:srgbClr val="0544FF"/>
                </a:solidFill>
                <a:ea typeface="ＭＳ Ｐゴシック" charset="0"/>
              </a:rPr>
              <a:t>beste Entscheidungsgrenze </a:t>
            </a:r>
            <a:r>
              <a:rPr lang="de-DE" dirty="0">
                <a:ea typeface="ＭＳ Ｐゴシック" charset="0"/>
              </a:rPr>
              <a:t>eine </a:t>
            </a:r>
            <a:r>
              <a:rPr lang="de-DE" dirty="0">
                <a:solidFill>
                  <a:srgbClr val="0544FF"/>
                </a:solidFill>
                <a:ea typeface="ＭＳ Ｐゴシック" charset="0"/>
              </a:rPr>
              <a:t>optimale Performanz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(im Sinne einer Verlustminimierung durch Falschklassifikation)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6376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eaLnBrk="1" hangingPunct="1"/>
            <a:endParaRPr lang="en-US" b="1">
              <a:latin typeface="Lucida Brigh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b="1">
              <a:latin typeface="Lucida Brigh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1"/>
            <a:ext cx="71628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605923" y="1879645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1863021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8091" y="4941168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Helligkeit     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327501" y="1510313"/>
            <a:ext cx="946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Breite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3616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791400" cy="4800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Vorfreud</a:t>
            </a:r>
            <a:r>
              <a:rPr lang="en-US" dirty="0" err="1">
                <a:ea typeface="ＭＳ Ｐゴシック" charset="0"/>
              </a:rPr>
              <a:t>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über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Klassifikationsleistung</a:t>
            </a:r>
            <a:r>
              <a:rPr lang="en-US" dirty="0">
                <a:ea typeface="ＭＳ Ｐゴシック" charset="0"/>
              </a:rPr>
              <a:t> auf </a:t>
            </a:r>
            <a:r>
              <a:rPr lang="en-US" dirty="0" err="1">
                <a:ea typeface="ＭＳ Ｐゴシック" charset="0"/>
              </a:rPr>
              <a:t>Testdaten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kann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verfrüht</a:t>
            </a:r>
            <a:r>
              <a:rPr lang="en-US" dirty="0">
                <a:ea typeface="ＭＳ Ｐゴシック" charset="0"/>
              </a:rPr>
              <a:t> sein</a:t>
            </a:r>
          </a:p>
          <a:p>
            <a:pPr marL="0" indent="0" algn="ctr" eaLnBrk="1" hangingPunct="1">
              <a:buNone/>
            </a:pPr>
            <a:r>
              <a:rPr lang="en-US" dirty="0">
                <a:ea typeface="ＭＳ Ｐゴシック" charset="0"/>
              </a:rPr>
              <a:t> </a:t>
            </a:r>
            <a:br>
              <a:rPr lang="en-US" dirty="0">
                <a:ea typeface="ＭＳ Ｐゴシック" charset="0"/>
              </a:rPr>
            </a:br>
            <a:r>
              <a:rPr lang="en-US" dirty="0" err="1">
                <a:ea typeface="ＭＳ Ｐゴシック" charset="0"/>
              </a:rPr>
              <a:t>Wichtig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ist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Leistung</a:t>
            </a:r>
            <a:r>
              <a:rPr lang="en-US" dirty="0">
                <a:ea typeface="ＭＳ Ｐゴシック" charset="0"/>
              </a:rPr>
              <a:t> auf </a:t>
            </a:r>
            <a:r>
              <a:rPr lang="en-US" dirty="0" err="1">
                <a:ea typeface="ＭＳ Ｐゴシック" charset="0"/>
              </a:rPr>
              <a:t>neuen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Daten</a:t>
            </a:r>
            <a:r>
              <a:rPr lang="en-US" dirty="0">
                <a:ea typeface="ＭＳ Ｐゴシック" charset="0"/>
              </a:rPr>
              <a:t>!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           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Generalisierungs</a:t>
            </a:r>
            <a:r>
              <a:rPr lang="en-US" dirty="0" err="1">
                <a:ea typeface="ＭＳ Ｐゴシック" charset="0"/>
              </a:rPr>
              <a:t>fähigkeit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zählt</a:t>
            </a:r>
            <a:r>
              <a:rPr lang="en-US" dirty="0"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4266084" y="3212976"/>
            <a:ext cx="457200" cy="1371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0470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" y="1219201"/>
            <a:ext cx="8896351" cy="4135439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571908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571908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7159" y="4725144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Helligkeit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9" y="1219200"/>
            <a:ext cx="946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Breite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7597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Support-Vektor Maschinen 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Überwachtes Lernen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8F5-A01A-24B6-CAE0-5F29CCC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04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dirty="0">
                <a:latin typeface="+mn-lt"/>
                <a:ea typeface="ＭＳ Ｐゴシック" charset="0"/>
                <a:cs typeface="ＭＳ Ｐゴシック" charset="0"/>
              </a:rPr>
              <a:t>Support-Vektor Maschinen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Abbildung </a:t>
            </a:r>
            <a:r>
              <a:rPr lang="de-DE" dirty="0">
                <a:ea typeface="ＭＳ Ｐゴシック" charset="0"/>
              </a:rPr>
              <a:t>von Instanzen von zwei Klassen in einen Raum, in dem sie linear </a:t>
            </a:r>
            <a:r>
              <a:rPr lang="de-DE" dirty="0" err="1">
                <a:ea typeface="ＭＳ Ｐゴシック" charset="0"/>
              </a:rPr>
              <a:t>separierbar</a:t>
            </a:r>
            <a:r>
              <a:rPr lang="de-DE" dirty="0">
                <a:ea typeface="ＭＳ Ｐゴシック" charset="0"/>
              </a:rPr>
              <a:t> sind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Abbildungsfunktion heißt </a:t>
            </a:r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Kernel-Funktion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Berechnung einer Trennfläche über </a:t>
            </a:r>
            <a:br>
              <a:rPr lang="de-DE">
                <a:ea typeface="ＭＳ Ｐゴシック" charset="0"/>
              </a:rPr>
            </a:br>
            <a:r>
              <a:rPr lang="de-DE">
                <a:solidFill>
                  <a:srgbClr val="190CFF"/>
                </a:solidFill>
                <a:ea typeface="ＭＳ Ｐゴシック" charset="0"/>
              </a:rPr>
              <a:t>Optimierungsproblem</a:t>
            </a:r>
            <a:endParaRPr lang="de-DE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Formulierung als </a:t>
            </a:r>
            <a:r>
              <a:rPr lang="de-DE" dirty="0">
                <a:solidFill>
                  <a:srgbClr val="00B050"/>
                </a:solidFill>
                <a:ea typeface="ＭＳ Ｐゴシック" charset="0"/>
              </a:rPr>
              <a:t>Problem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nicht </a:t>
            </a:r>
            <a:r>
              <a:rPr lang="de-DE" dirty="0">
                <a:solidFill>
                  <a:srgbClr val="FF0000"/>
                </a:solidFill>
                <a:ea typeface="ＭＳ Ｐゴシック" charset="0"/>
              </a:rPr>
              <a:t>Verfahren</a:t>
            </a:r>
            <a:r>
              <a:rPr lang="de-DE" dirty="0">
                <a:ea typeface="ＭＳ Ｐゴシック" charset="0"/>
              </a:rPr>
              <a:t>!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530120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+mn-lt"/>
              </a:rPr>
              <a:t>Boser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B. E.; </a:t>
            </a:r>
            <a:r>
              <a:rPr lang="en-US" sz="1200" dirty="0" err="1">
                <a:solidFill>
                  <a:srgbClr val="190CFF"/>
                </a:solidFill>
                <a:latin typeface="+mn-lt"/>
              </a:rPr>
              <a:t>Guyon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I. M.; </a:t>
            </a:r>
            <a:r>
              <a:rPr lang="en-US" sz="1200" dirty="0" err="1">
                <a:solidFill>
                  <a:srgbClr val="190CFF"/>
                </a:solidFill>
                <a:latin typeface="+mn-lt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V. N., A training algorithm for optimal margin classifiers. </a:t>
            </a:r>
            <a:r>
              <a:rPr lang="en-US" sz="1200" i="1" dirty="0">
                <a:solidFill>
                  <a:srgbClr val="190CFF"/>
                </a:solidFill>
                <a:latin typeface="+mn-lt"/>
              </a:rPr>
              <a:t>Proceedings of the fifth annual workshop on Computational learning theory – COLT '92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. p. 144,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1992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6074132"/>
            <a:ext cx="385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</a:rPr>
              <a:t>Vapnik</a:t>
            </a:r>
            <a:r>
              <a:rPr lang="en-US" sz="1200" dirty="0">
                <a:solidFill>
                  <a:srgbClr val="190CFF"/>
                </a:solidFill>
              </a:rPr>
              <a:t>, V., Support-vector networks, </a:t>
            </a:r>
            <a:br>
              <a:rPr lang="en-US" sz="1200" dirty="0">
                <a:solidFill>
                  <a:srgbClr val="190CFF"/>
                </a:solidFill>
              </a:rPr>
            </a:br>
            <a:r>
              <a:rPr lang="en-US" sz="1200" dirty="0">
                <a:solidFill>
                  <a:srgbClr val="190CFF"/>
                </a:solidFill>
              </a:rPr>
              <a:t>Machine Learning.  20 (3): 273–297, </a:t>
            </a:r>
            <a:r>
              <a:rPr lang="en-US" sz="1200" b="1" dirty="0">
                <a:solidFill>
                  <a:srgbClr val="FF0000"/>
                </a:solidFill>
              </a:rPr>
              <a:t>1995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1040" y="47129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Chervonenkis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 note on one class of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</a:t>
            </a:r>
            <a:r>
              <a:rPr lang="en-US" sz="1200" i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Automation and Remote Control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US" sz="1200" b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25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</a:t>
            </a:r>
            <a:r>
              <a:rPr lang="en-US" sz="1200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1964</a:t>
            </a:r>
          </a:p>
        </p:txBody>
      </p:sp>
    </p:spTree>
    <p:extLst>
      <p:ext uri="{BB962C8B-B14F-4D97-AF65-F5344CB8AC3E}">
        <p14:creationId xmlns:p14="http://schemas.microsoft.com/office/powerpoint/2010/main" val="1559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Group 2"/>
          <p:cNvGrpSpPr>
            <a:grpSpLocks/>
          </p:cNvGrpSpPr>
          <p:nvPr/>
        </p:nvGrpSpPr>
        <p:grpSpPr bwMode="auto">
          <a:xfrm>
            <a:off x="1524000" y="1828800"/>
            <a:ext cx="6765925" cy="4791075"/>
            <a:chOff x="1152" y="1302"/>
            <a:chExt cx="4262" cy="3018"/>
          </a:xfrm>
        </p:grpSpPr>
        <p:pic>
          <p:nvPicPr>
            <p:cNvPr id="901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02"/>
              <a:ext cx="3360" cy="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16" name="Group 4"/>
            <p:cNvGrpSpPr>
              <a:grpSpLocks/>
            </p:cNvGrpSpPr>
            <p:nvPr/>
          </p:nvGrpSpPr>
          <p:grpSpPr bwMode="auto">
            <a:xfrm>
              <a:off x="3744" y="1968"/>
              <a:ext cx="1667" cy="576"/>
              <a:chOff x="3648" y="2016"/>
              <a:chExt cx="1667" cy="576"/>
            </a:xfrm>
          </p:grpSpPr>
          <p:sp>
            <p:nvSpPr>
              <p:cNvPr id="90120" name="Line 5"/>
              <p:cNvSpPr>
                <a:spLocks noChangeShapeType="1"/>
              </p:cNvSpPr>
              <p:nvPr/>
            </p:nvSpPr>
            <p:spPr bwMode="auto">
              <a:xfrm flipV="1">
                <a:off x="3648" y="2182"/>
                <a:ext cx="960" cy="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21" name="Text Box 6"/>
              <p:cNvSpPr txBox="1">
                <a:spLocks noChangeArrowheads="1"/>
              </p:cNvSpPr>
              <p:nvPr/>
            </p:nvSpPr>
            <p:spPr bwMode="auto">
              <a:xfrm>
                <a:off x="4694" y="2016"/>
                <a:ext cx="6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+1</a:t>
                </a:r>
              </a:p>
            </p:txBody>
          </p:sp>
        </p:grpSp>
        <p:grpSp>
          <p:nvGrpSpPr>
            <p:cNvPr id="90117" name="Group 7"/>
            <p:cNvGrpSpPr>
              <a:grpSpLocks/>
            </p:cNvGrpSpPr>
            <p:nvPr/>
          </p:nvGrpSpPr>
          <p:grpSpPr bwMode="auto">
            <a:xfrm>
              <a:off x="4176" y="1466"/>
              <a:ext cx="1238" cy="406"/>
              <a:chOff x="4080" y="1370"/>
              <a:chExt cx="1238" cy="406"/>
            </a:xfrm>
          </p:grpSpPr>
          <p:sp>
            <p:nvSpPr>
              <p:cNvPr id="90118" name="Line 8"/>
              <p:cNvSpPr>
                <a:spLocks noChangeShapeType="1"/>
              </p:cNvSpPr>
              <p:nvPr/>
            </p:nvSpPr>
            <p:spPr bwMode="auto">
              <a:xfrm flipV="1">
                <a:off x="4080" y="1536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19" name="Text Box 9"/>
              <p:cNvSpPr txBox="1">
                <a:spLocks noChangeArrowheads="1"/>
              </p:cNvSpPr>
              <p:nvPr/>
            </p:nvSpPr>
            <p:spPr bwMode="auto">
              <a:xfrm>
                <a:off x="4742" y="137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-1</a:t>
                </a:r>
              </a:p>
            </p:txBody>
          </p:sp>
        </p:grpSp>
      </p:grpSp>
      <p:sp>
        <p:nvSpPr>
          <p:cNvPr id="90114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Nichtlineare Separierung</a:t>
            </a:r>
          </a:p>
        </p:txBody>
      </p:sp>
    </p:spTree>
    <p:extLst>
      <p:ext uri="{BB962C8B-B14F-4D97-AF65-F5344CB8AC3E}">
        <p14:creationId xmlns:p14="http://schemas.microsoft.com/office/powerpoint/2010/main" val="103708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67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627784" y="-27384"/>
          <a:ext cx="37338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990600" imgH="254000" progId="Equation.3">
                  <p:embed/>
                </p:oleObj>
              </mc:Choice>
              <mc:Fallback>
                <p:oleObj name="Formel" r:id="rId4" imgW="990600" imgH="254000" progId="Equation.3">
                  <p:embed/>
                  <p:pic>
                    <p:nvPicPr>
                      <p:cNvPr id="921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-27384"/>
                        <a:ext cx="37338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46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r>
              <a:rPr lang="de-DE" dirty="0"/>
              <a:t>Klassifikation von Merkmalen und Kombination dieser</a:t>
            </a:r>
            <a:br>
              <a:rPr lang="de-DE" dirty="0">
                <a:highlight>
                  <a:srgbClr val="FFFF00"/>
                </a:highlight>
              </a:rPr>
            </a:b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Überwachtes Lernen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8F5-A01A-24B6-CAE0-5F29CCC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47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6562"/>
            <a:ext cx="56943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0" name="Group 3"/>
          <p:cNvGrpSpPr>
            <a:grpSpLocks/>
          </p:cNvGrpSpPr>
          <p:nvPr/>
        </p:nvGrpSpPr>
        <p:grpSpPr bwMode="auto">
          <a:xfrm>
            <a:off x="2590800" y="1268760"/>
            <a:ext cx="3011488" cy="1439862"/>
            <a:chOff x="2400" y="576"/>
            <a:chExt cx="2812" cy="1344"/>
          </a:xfrm>
        </p:grpSpPr>
        <p:sp>
          <p:nvSpPr>
            <p:cNvPr id="94220" name="Line 4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21" name="Text Box 5"/>
            <p:cNvSpPr txBox="1">
              <a:spLocks noChangeArrowheads="1"/>
            </p:cNvSpPr>
            <p:nvPr/>
          </p:nvSpPr>
          <p:spPr bwMode="auto">
            <a:xfrm>
              <a:off x="4225" y="576"/>
              <a:ext cx="987" cy="4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margin</a:t>
              </a:r>
            </a:p>
          </p:txBody>
        </p:sp>
      </p:grpSp>
      <p:grpSp>
        <p:nvGrpSpPr>
          <p:cNvPr id="94211" name="Group 6"/>
          <p:cNvGrpSpPr>
            <a:grpSpLocks/>
          </p:cNvGrpSpPr>
          <p:nvPr/>
        </p:nvGrpSpPr>
        <p:grpSpPr bwMode="auto">
          <a:xfrm>
            <a:off x="3124200" y="1413222"/>
            <a:ext cx="4206875" cy="2133600"/>
            <a:chOff x="2400" y="576"/>
            <a:chExt cx="2650" cy="1344"/>
          </a:xfrm>
        </p:grpSpPr>
        <p:sp>
          <p:nvSpPr>
            <p:cNvPr id="94218" name="Line 7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19" name="Text Box 8"/>
            <p:cNvSpPr txBox="1">
              <a:spLocks noChangeArrowheads="1"/>
            </p:cNvSpPr>
            <p:nvPr/>
          </p:nvSpPr>
          <p:spPr bwMode="auto">
            <a:xfrm>
              <a:off x="4224" y="576"/>
              <a:ext cx="82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separator</a:t>
              </a:r>
            </a:p>
          </p:txBody>
        </p:sp>
      </p:grpSp>
      <p:grpSp>
        <p:nvGrpSpPr>
          <p:cNvPr id="94212" name="Group 9"/>
          <p:cNvGrpSpPr>
            <a:grpSpLocks/>
          </p:cNvGrpSpPr>
          <p:nvPr/>
        </p:nvGrpSpPr>
        <p:grpSpPr bwMode="auto">
          <a:xfrm>
            <a:off x="6019800" y="4842222"/>
            <a:ext cx="2825750" cy="466725"/>
            <a:chOff x="720" y="192"/>
            <a:chExt cx="1780" cy="294"/>
          </a:xfrm>
        </p:grpSpPr>
        <p:sp>
          <p:nvSpPr>
            <p:cNvPr id="94214" name="Text Box 10"/>
            <p:cNvSpPr txBox="1">
              <a:spLocks noChangeArrowheads="1"/>
            </p:cNvSpPr>
            <p:nvPr/>
          </p:nvSpPr>
          <p:spPr bwMode="auto">
            <a:xfrm>
              <a:off x="1200" y="192"/>
              <a:ext cx="130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support vectors</a:t>
              </a:r>
            </a:p>
          </p:txBody>
        </p:sp>
        <p:grpSp>
          <p:nvGrpSpPr>
            <p:cNvPr id="94215" name="Group 11"/>
            <p:cNvGrpSpPr>
              <a:grpSpLocks/>
            </p:cNvGrpSpPr>
            <p:nvPr/>
          </p:nvGrpSpPr>
          <p:grpSpPr bwMode="auto">
            <a:xfrm>
              <a:off x="720" y="195"/>
              <a:ext cx="288" cy="288"/>
              <a:chOff x="432" y="1632"/>
              <a:chExt cx="288" cy="288"/>
            </a:xfrm>
          </p:grpSpPr>
          <p:sp>
            <p:nvSpPr>
              <p:cNvPr id="94216" name="Oval 12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17" name="Oval 13"/>
              <p:cNvSpPr>
                <a:spLocks noChangeArrowheads="1"/>
              </p:cNvSpPr>
              <p:nvPr/>
            </p:nvSpPr>
            <p:spPr bwMode="auto">
              <a:xfrm>
                <a:off x="528" y="172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21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Support-Vektoren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2552644"/>
            <a:ext cx="3065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90CFF"/>
                </a:solidFill>
              </a:rPr>
              <a:t>Support-</a:t>
            </a:r>
            <a:r>
              <a:rPr lang="en-US" sz="2400" dirty="0" err="1">
                <a:solidFill>
                  <a:srgbClr val="190CFF"/>
                </a:solidFill>
              </a:rPr>
              <a:t>Vektoren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werden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r>
              <a:rPr lang="en-US" sz="2400" dirty="0" err="1">
                <a:solidFill>
                  <a:srgbClr val="190CFF"/>
                </a:solidFill>
              </a:rPr>
              <a:t>über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Optimierungsproblem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bestimmt</a:t>
            </a:r>
            <a:endParaRPr lang="en-US" sz="2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2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SVMs?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SVMs für mehrere Klassenlabel</a:t>
            </a:r>
          </a:p>
          <a:p>
            <a:r>
              <a:rPr lang="de-DE" dirty="0"/>
              <a:t>Kombination mehrerer SVMs</a:t>
            </a:r>
          </a:p>
          <a:p>
            <a:pPr lvl="1"/>
            <a:r>
              <a:rPr lang="de-DE" dirty="0"/>
              <a:t>Einer-gegen-alle</a:t>
            </a:r>
          </a:p>
          <a:p>
            <a:pPr lvl="2"/>
            <a:r>
              <a:rPr lang="de-DE" dirty="0"/>
              <a:t>Für jede Klasse gibt es eine Entscheidungsgrenze zwischen den „eigenen“ Datenpunkten und allen anderen Datenpunkten</a:t>
            </a:r>
          </a:p>
          <a:p>
            <a:pPr lvl="1"/>
            <a:r>
              <a:rPr lang="de-DE" dirty="0"/>
              <a:t>Alle-gegen-alle</a:t>
            </a:r>
          </a:p>
          <a:p>
            <a:pPr lvl="2"/>
            <a:r>
              <a:rPr lang="de-DE" dirty="0"/>
              <a:t>Für jede mögliche Kombination von zwei Klassen gibt es eine Entscheidungsgrenze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233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Klassifikatorentwicklung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6"/>
            <a:ext cx="8435280" cy="4968875"/>
          </a:xfrm>
        </p:spPr>
        <p:txBody>
          <a:bodyPr/>
          <a:lstStyle/>
          <a:p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Merkmale</a:t>
            </a:r>
            <a:r>
              <a:rPr lang="en-US" dirty="0"/>
              <a:t> </a:t>
            </a:r>
            <a:r>
              <a:rPr lang="en-US" dirty="0" err="1"/>
              <a:t>bzw</a:t>
            </a:r>
            <a:r>
              <a:rPr lang="en-US" dirty="0"/>
              <a:t>. </a:t>
            </a:r>
            <a:r>
              <a:rPr lang="en-US" dirty="0" err="1"/>
              <a:t>Kombination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bestimmbar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behandeln</a:t>
            </a:r>
            <a:r>
              <a:rPr lang="en-US" dirty="0"/>
              <a:t> das: Deep Learning, Ensembles</a:t>
            </a:r>
          </a:p>
          <a:p>
            <a:r>
              <a:rPr lang="en-US" dirty="0" err="1"/>
              <a:t>Dynamische</a:t>
            </a:r>
            <a:r>
              <a:rPr lang="en-US" dirty="0"/>
              <a:t> </a:t>
            </a:r>
            <a:r>
              <a:rPr lang="en-US" dirty="0" err="1"/>
              <a:t>Angepassung</a:t>
            </a:r>
            <a:r>
              <a:rPr lang="en-US" dirty="0"/>
              <a:t> des </a:t>
            </a:r>
            <a:r>
              <a:rPr lang="en-US" dirty="0" err="1"/>
              <a:t>Klassifikators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spezielle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bekannten</a:t>
            </a:r>
            <a:r>
              <a:rPr lang="en-US" dirty="0"/>
              <a:t> </a:t>
            </a:r>
            <a:r>
              <a:rPr lang="en-US" dirty="0" err="1"/>
              <a:t>Ausgaben</a:t>
            </a:r>
            <a:r>
              <a:rPr lang="en-US" dirty="0"/>
              <a:t> (</a:t>
            </a:r>
            <a:r>
              <a:rPr lang="en-US" dirty="0" err="1"/>
              <a:t>Groundtruth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Transduktives</a:t>
            </a:r>
            <a:r>
              <a:rPr lang="en-US" dirty="0"/>
              <a:t> </a:t>
            </a:r>
            <a:r>
              <a:rPr lang="en-US" dirty="0" err="1"/>
              <a:t>Lernen</a:t>
            </a:r>
            <a:endParaRPr lang="en-US" dirty="0"/>
          </a:p>
          <a:p>
            <a:r>
              <a:rPr lang="en-US" dirty="0" err="1"/>
              <a:t>Übertragung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Klassifikators</a:t>
            </a:r>
            <a:r>
              <a:rPr lang="en-US" dirty="0"/>
              <a:t> auf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Anwendung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Forelle vs. </a:t>
            </a:r>
            <a:r>
              <a:rPr lang="en-US" dirty="0" err="1"/>
              <a:t>Lachs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Transfer-</a:t>
            </a:r>
            <a:r>
              <a:rPr lang="en-US" dirty="0" err="1"/>
              <a:t>Lernen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Versionsräume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Überwachtes Lernen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8F5-A01A-24B6-CAE0-5F29CCC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13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922"/>
            <a:ext cx="8229600" cy="575791"/>
          </a:xfrm>
        </p:spPr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Bewertung eines Klassifikators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charset="0"/>
              </a:rPr>
              <a:t>Klasse C eines </a:t>
            </a:r>
            <a:r>
              <a:rPr lang="de-DE" altLang="ja-JP" dirty="0">
                <a:ea typeface="ＭＳ Ｐゴシック" charset="0"/>
              </a:rPr>
              <a:t>“Familienautos”</a:t>
            </a:r>
          </a:p>
          <a:p>
            <a:pPr lvl="1" eaLnBrk="1" hangingPunct="1"/>
            <a:r>
              <a:rPr lang="de-DE" dirty="0">
                <a:solidFill>
                  <a:srgbClr val="0544FF"/>
                </a:solidFill>
                <a:ea typeface="ＭＳ Ｐゴシック" charset="0"/>
              </a:rPr>
              <a:t>Vorhersage: </a:t>
            </a:r>
            <a:r>
              <a:rPr lang="de-DE" dirty="0">
                <a:ea typeface="ＭＳ Ｐゴシック" charset="0"/>
              </a:rPr>
              <a:t>Ist Auto x ein Familienauto?</a:t>
            </a:r>
          </a:p>
          <a:p>
            <a:pPr lvl="1" eaLnBrk="1" hangingPunct="1"/>
            <a:r>
              <a:rPr lang="de-DE" dirty="0">
                <a:solidFill>
                  <a:srgbClr val="0544FF"/>
                </a:solidFill>
                <a:ea typeface="ＭＳ Ｐゴシック" charset="0"/>
              </a:rPr>
              <a:t>Wissensextraktion: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Was erwarten Menschen von einem Familienauto?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Ausgabe: </a:t>
            </a:r>
          </a:p>
          <a:p>
            <a:pPr lvl="1"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		Positive (+) und negative (–) Beispiele (</a:t>
            </a:r>
            <a:r>
              <a:rPr lang="de-DE" dirty="0" err="1">
                <a:ea typeface="ＭＳ Ｐゴシック" charset="0"/>
              </a:rPr>
              <a:t>Groundtruth</a:t>
            </a:r>
            <a:r>
              <a:rPr lang="de-DE" dirty="0">
                <a:ea typeface="ＭＳ Ｐゴシック" charset="0"/>
              </a:rPr>
              <a:t>)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Repräsentation der Eingabe: </a:t>
            </a:r>
          </a:p>
          <a:p>
            <a:pPr eaLnBrk="1" hangingPunct="1">
              <a:buFont typeface="Wingdings" charset="0"/>
              <a:buNone/>
            </a:pPr>
            <a:r>
              <a:rPr lang="de-DE" i="1" dirty="0">
                <a:ea typeface="ＭＳ Ｐゴシック" charset="0"/>
              </a:rPr>
              <a:t>		x</a:t>
            </a:r>
            <a:r>
              <a:rPr lang="de-DE" baseline="-25000" dirty="0">
                <a:ea typeface="ＭＳ Ｐゴシック" charset="0"/>
              </a:rPr>
              <a:t>1</a:t>
            </a:r>
            <a:r>
              <a:rPr lang="de-DE" dirty="0">
                <a:ea typeface="ＭＳ Ｐゴシック" charset="0"/>
              </a:rPr>
              <a:t>: Preis, </a:t>
            </a:r>
            <a:r>
              <a:rPr lang="de-DE" i="1" dirty="0">
                <a:ea typeface="ＭＳ Ｐゴシック" charset="0"/>
              </a:rPr>
              <a:t>x</a:t>
            </a:r>
            <a:r>
              <a:rPr lang="de-DE" baseline="-25000" dirty="0">
                <a:ea typeface="ＭＳ Ｐゴシック" charset="0"/>
              </a:rPr>
              <a:t>2</a:t>
            </a:r>
            <a:r>
              <a:rPr lang="de-DE" dirty="0">
                <a:ea typeface="ＭＳ Ｐゴシック" charset="0"/>
              </a:rPr>
              <a:t> : Leistung</a:t>
            </a:r>
          </a:p>
          <a:p>
            <a:pPr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Frage: Wie gut funktioniert ein bestimmter </a:t>
            </a:r>
            <a:r>
              <a:rPr lang="de-DE" dirty="0" err="1">
                <a:ea typeface="ＭＳ Ｐゴシック" charset="0"/>
              </a:rPr>
              <a:t>Klassifikator</a:t>
            </a:r>
            <a:r>
              <a:rPr lang="de-DE" dirty="0">
                <a:ea typeface="ＭＳ Ｐゴシック" charset="0"/>
              </a:rPr>
              <a:t>?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104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5581651" cy="50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Trainingsmenge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>
                <a:latin typeface="Lucida Calligraphy" charset="0"/>
                <a:ea typeface="ＭＳ Ｐゴシック" charset="0"/>
                <a:cs typeface="ＭＳ Ｐゴシック" charset="0"/>
              </a:rPr>
              <a:t>X</a:t>
            </a:r>
          </a:p>
        </p:txBody>
      </p:sp>
      <p:graphicFrame>
        <p:nvGraphicFramePr>
          <p:cNvPr id="10138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46726" y="1450975"/>
          <a:ext cx="1220788" cy="28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700" imgH="419100" progId="Equation.3">
                  <p:embed/>
                </p:oleObj>
              </mc:Choice>
              <mc:Fallback>
                <p:oleObj name="Equation" r:id="rId4" imgW="179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6" y="1450975"/>
                        <a:ext cx="1220788" cy="285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18201" y="2501901"/>
          <a:ext cx="19859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100" imgH="457200" progId="Equation.3">
                  <p:embed/>
                </p:oleObj>
              </mc:Choice>
              <mc:Fallback>
                <p:oleObj name="Equation" r:id="rId6" imgW="156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1" y="2501901"/>
                        <a:ext cx="19859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6302375" y="3716339"/>
          <a:ext cx="1366839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583947" imgH="482391" progId="Equation.3">
                  <p:embed/>
                </p:oleObj>
              </mc:Choice>
              <mc:Fallback>
                <p:oleObj name="Formel" r:id="rId8" imgW="58394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3716339"/>
                        <a:ext cx="1366839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956551" y="6400800"/>
            <a:ext cx="1008063" cy="1968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6100157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3511" y="2006402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Leistung        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7" y="2437884"/>
            <a:ext cx="12025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ist positiv  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6873558" y="2746692"/>
            <a:ext cx="11817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ist negativ</a:t>
            </a:r>
          </a:p>
        </p:txBody>
      </p:sp>
    </p:spTree>
    <p:extLst>
      <p:ext uri="{BB962C8B-B14F-4D97-AF65-F5344CB8AC3E}">
        <p14:creationId xmlns:p14="http://schemas.microsoft.com/office/powerpoint/2010/main" val="486806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Richtige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Klasse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>
                <a:latin typeface="+mn-lt"/>
                <a:ea typeface="ＭＳ Ｐゴシック" charset="0"/>
                <a:cs typeface="ＭＳ Ｐゴシック" charset="0"/>
              </a:rPr>
              <a:t>C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484313"/>
            <a:ext cx="5400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4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835151" y="1844675"/>
          <a:ext cx="6697663" cy="45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3200400" imgH="215900" progId="Equation.3">
                  <p:embed/>
                </p:oleObj>
              </mc:Choice>
              <mc:Fallback>
                <p:oleObj name="Formel" r:id="rId4" imgW="3200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1" y="1844675"/>
                        <a:ext cx="6697663" cy="452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1806219"/>
            <a:ext cx="8983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dirty="0"/>
              <a:t>Preis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9839" y="1817648"/>
            <a:ext cx="215315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    Leistung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4268" y="6100157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73731" y="2006402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Leistung       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13564" y="1894592"/>
                <a:ext cx="7864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   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564" y="1894592"/>
                <a:ext cx="78645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91006" y="1824142"/>
            <a:ext cx="7825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2569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956551" y="6388100"/>
            <a:ext cx="1008063" cy="19685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r" eaLnBrk="1" hangingPunct="1"/>
            <a:fld id="{3B0D77E6-F034-AA4D-BBF9-2D141A1F02AA}" type="slidenum">
              <a:rPr lang="tr-TR" sz="1200">
                <a:latin typeface="+mn-lt"/>
              </a:rPr>
              <a:pPr algn="r" eaLnBrk="1" hangingPunct="1"/>
              <a:t>27</a:t>
            </a:fld>
            <a:endParaRPr lang="tr-TR" sz="1200">
              <a:latin typeface="+mn-lt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6153151" cy="48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641"/>
            <a:ext cx="8229600" cy="503239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Hypothesis class </a:t>
            </a:r>
            <a:r>
              <a:rPr lang="en-US" i="0" dirty="0">
                <a:latin typeface="Lucida Calligraphy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graphicFrame>
        <p:nvGraphicFramePr>
          <p:cNvPr id="10547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935289" y="1614488"/>
          <a:ext cx="32019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68900" imgH="838200" progId="Equation.3">
                  <p:embed/>
                </p:oleObj>
              </mc:Choice>
              <mc:Fallback>
                <p:oleObj name="Equation" r:id="rId4" imgW="51689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9" y="1614488"/>
                        <a:ext cx="320198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148265" y="3975447"/>
            <a:ext cx="362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400" dirty="0" err="1">
                <a:latin typeface="Lucida Bright" charset="0"/>
              </a:rPr>
              <a:t>Error</a:t>
            </a:r>
            <a:r>
              <a:rPr lang="tr-TR" sz="2400" dirty="0">
                <a:latin typeface="Lucida Bright" charset="0"/>
              </a:rPr>
              <a:t> of </a:t>
            </a:r>
            <a:r>
              <a:rPr lang="tr-TR" sz="2400" i="1" dirty="0">
                <a:latin typeface="Lucida Bright" charset="0"/>
              </a:rPr>
              <a:t>h </a:t>
            </a:r>
            <a:r>
              <a:rPr lang="tr-TR" sz="2400" dirty="0">
                <a:latin typeface="Lucida Bright" charset="0"/>
              </a:rPr>
              <a:t>on</a:t>
            </a:r>
            <a:r>
              <a:rPr lang="tr-TR" sz="2400" i="1" dirty="0">
                <a:latin typeface="Lucida Bright" charset="0"/>
              </a:rPr>
              <a:t> </a:t>
            </a:r>
            <a:r>
              <a:rPr lang="tr-TR" sz="2400" dirty="0">
                <a:latin typeface="Lucida Calligraphy" charset="0"/>
              </a:rPr>
              <a:t>H</a:t>
            </a:r>
            <a:endParaRPr lang="en-GB" sz="2400" dirty="0">
              <a:latin typeface="Lucida Bright" charset="0"/>
            </a:endParaRPr>
          </a:p>
        </p:txBody>
      </p:sp>
      <p:graphicFrame>
        <p:nvGraphicFramePr>
          <p:cNvPr id="10547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435601" y="4437063"/>
          <a:ext cx="3232151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866900" imgH="457200" progId="Equation.3">
                  <p:embed/>
                </p:oleObj>
              </mc:Choice>
              <mc:Fallback>
                <p:oleObj name="Formel" r:id="rId6" imgW="1866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1" y="4437063"/>
                        <a:ext cx="3232151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9" name="Rechteck 1"/>
          <p:cNvSpPr>
            <a:spLocks noChangeArrowheads="1"/>
          </p:cNvSpPr>
          <p:nvPr/>
        </p:nvSpPr>
        <p:spPr bwMode="auto">
          <a:xfrm>
            <a:off x="5364163" y="5229225"/>
            <a:ext cx="3384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/>
              <a:t>(a ≠ b) = 1, sonst 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35384" y="5877272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96242" y="2006402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Leistung        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5127963" y="1562052"/>
            <a:ext cx="998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als positiv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5265" y="1870860"/>
            <a:ext cx="9861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als negativ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3458" y="1562052"/>
            <a:ext cx="10021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klassifiziert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0761" y="1870860"/>
            <a:ext cx="10021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klassifiziert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7692" y="3978776"/>
            <a:ext cx="15408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Fehler von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3092" y="4031352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bzgl.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7497" y="2977208"/>
            <a:ext cx="13853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Falsch-negativ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5605" y="2426634"/>
            <a:ext cx="13211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Falsch-positiv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7" y="188640"/>
            <a:ext cx="30652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Hypothesenmenge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45746" y="188640"/>
            <a:ext cx="31598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(z.B. </a:t>
            </a:r>
            <a:r>
              <a:rPr lang="tr-TR" sz="2800" i="1" dirty="0">
                <a:latin typeface="Lucida Bright" charset="0"/>
              </a:rPr>
              <a:t>h </a:t>
            </a:r>
            <a:r>
              <a:rPr lang="tr-TR" sz="2800" dirty="0">
                <a:latin typeface="+mj-lt"/>
              </a:rPr>
              <a:t>∈</a:t>
            </a:r>
            <a:r>
              <a:rPr lang="tr-TR" sz="2800" dirty="0">
                <a:latin typeface="Lucida Calligraphy" charset="0"/>
              </a:rPr>
              <a:t>H</a:t>
            </a:r>
            <a:r>
              <a:rPr lang="en-GB" sz="2800" dirty="0">
                <a:latin typeface="Lucida Bright" charset="0"/>
              </a:rPr>
              <a:t> </a:t>
            </a:r>
            <a:r>
              <a:rPr lang="en-GB" sz="2800" dirty="0">
                <a:latin typeface="+mj-lt"/>
              </a:rPr>
              <a:t>in </a:t>
            </a:r>
            <a:r>
              <a:rPr lang="de-DE" sz="2800" dirty="0">
                <a:latin typeface="+mj-lt"/>
              </a:rPr>
              <a:t>gelb</a:t>
            </a:r>
            <a:r>
              <a:rPr lang="de-DE" sz="28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4A8B0-9A94-9947-9CA7-771746E2A796}"/>
              </a:ext>
            </a:extLst>
          </p:cNvPr>
          <p:cNvSpPr txBox="1"/>
          <p:nvPr/>
        </p:nvSpPr>
        <p:spPr>
          <a:xfrm>
            <a:off x="9416143" y="631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958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79" grpId="0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S, G, and der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Versionsraum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(Version Space)</a:t>
            </a: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557337"/>
            <a:ext cx="5002213" cy="46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2411414" y="2349501"/>
            <a:ext cx="2159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H="1">
            <a:off x="4427538" y="2781301"/>
            <a:ext cx="5762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1547814" y="1952625"/>
            <a:ext cx="2759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latin typeface="+mn-lt"/>
              </a:rPr>
              <a:t>Speziellste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Hypothese</a:t>
            </a:r>
            <a:r>
              <a:rPr lang="en-US" sz="2000" dirty="0">
                <a:latin typeface="+mn-lt"/>
              </a:rPr>
              <a:t>, </a:t>
            </a:r>
            <a:r>
              <a:rPr lang="en-US" sz="2000" i="1" dirty="0">
                <a:latin typeface="+mn-lt"/>
              </a:rPr>
              <a:t>S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003801" y="2457451"/>
            <a:ext cx="2877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latin typeface="+mn-lt"/>
              </a:rPr>
              <a:t>Generellste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Hypothese</a:t>
            </a:r>
            <a:r>
              <a:rPr lang="en-US" sz="2000" dirty="0">
                <a:latin typeface="+mn-lt"/>
              </a:rPr>
              <a:t>, </a:t>
            </a:r>
            <a:r>
              <a:rPr lang="en-US" sz="2000" i="1" dirty="0">
                <a:latin typeface="+mn-lt"/>
              </a:rPr>
              <a:t>G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292281" y="3525978"/>
            <a:ext cx="32401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 dirty="0">
                <a:latin typeface="+mn-lt"/>
              </a:rPr>
              <a:t>h </a:t>
            </a:r>
            <a:r>
              <a:rPr lang="en-US" sz="2000" dirty="0">
                <a:latin typeface="+mn-lt"/>
              </a:rPr>
              <a:t>∈ H, </a:t>
            </a:r>
            <a:r>
              <a:rPr lang="en-US" sz="2000" dirty="0" err="1">
                <a:latin typeface="+mn-lt"/>
              </a:rPr>
              <a:t>zwischen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S</a:t>
            </a:r>
            <a:r>
              <a:rPr lang="en-US" sz="2000" dirty="0">
                <a:latin typeface="+mn-lt"/>
              </a:rPr>
              <a:t> and </a:t>
            </a:r>
            <a:r>
              <a:rPr lang="en-US" sz="2000" i="1" dirty="0">
                <a:latin typeface="+mn-lt"/>
              </a:rPr>
              <a:t>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ist</a:t>
            </a:r>
            <a:endParaRPr lang="en-US" sz="2000" dirty="0">
              <a:latin typeface="+mn-lt"/>
            </a:endParaRPr>
          </a:p>
          <a:p>
            <a:pPr eaLnBrk="1" hangingPunct="1"/>
            <a:r>
              <a:rPr lang="en-US" sz="2000" dirty="0" err="1">
                <a:solidFill>
                  <a:srgbClr val="0544FF"/>
                </a:solidFill>
                <a:latin typeface="+mn-lt"/>
              </a:rPr>
              <a:t>konsistent</a:t>
            </a:r>
            <a:r>
              <a:rPr lang="en-US" sz="2000" dirty="0">
                <a:solidFill>
                  <a:srgbClr val="0544FF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und </a:t>
            </a:r>
            <a:r>
              <a:rPr lang="en-US" sz="2000" dirty="0" err="1">
                <a:latin typeface="+mn-lt"/>
              </a:rPr>
              <a:t>definiert</a:t>
            </a:r>
            <a:r>
              <a:rPr lang="en-US" sz="2000" dirty="0">
                <a:latin typeface="+mn-lt"/>
              </a:rPr>
              <a:t> den </a:t>
            </a:r>
            <a:r>
              <a:rPr lang="en-US" sz="2000" dirty="0" err="1">
                <a:solidFill>
                  <a:srgbClr val="0544FF"/>
                </a:solidFill>
                <a:latin typeface="+mn-lt"/>
              </a:rPr>
              <a:t>Versionsraum</a:t>
            </a:r>
            <a:endParaRPr lang="en-US" sz="2000" dirty="0">
              <a:solidFill>
                <a:srgbClr val="0544FF"/>
              </a:solidFill>
              <a:latin typeface="+mn-lt"/>
            </a:endParaRPr>
          </a:p>
          <a:p>
            <a:pPr eaLnBrk="1" hangingPunct="1"/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4624492" y="5661248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40258" y="2006402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Leistung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0320" y="62076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544FF"/>
                </a:solidFill>
                <a:latin typeface="Helvetica" charset="0"/>
              </a:rPr>
              <a:t>Mitchell, Tom M., Generalization as search. </a:t>
            </a:r>
            <a:br>
              <a:rPr lang="en-US" sz="1200" dirty="0">
                <a:solidFill>
                  <a:srgbClr val="0544FF"/>
                </a:solidFill>
                <a:latin typeface="Helvetica" charset="0"/>
              </a:rPr>
            </a:br>
            <a:r>
              <a:rPr lang="en-US" sz="1200" i="1" dirty="0">
                <a:solidFill>
                  <a:srgbClr val="0544FF"/>
                </a:solidFill>
                <a:latin typeface="Helvetica" charset="0"/>
              </a:rPr>
              <a:t>Artificial Intelligence</a:t>
            </a:r>
            <a:r>
              <a:rPr lang="en-US" sz="1200" dirty="0">
                <a:solidFill>
                  <a:srgbClr val="0544FF"/>
                </a:solidFill>
                <a:latin typeface="Helvetica" charset="0"/>
              </a:rPr>
              <a:t>. </a:t>
            </a:r>
            <a:r>
              <a:rPr lang="en-US" sz="1200" b="1" dirty="0">
                <a:solidFill>
                  <a:srgbClr val="0544FF"/>
                </a:solidFill>
                <a:latin typeface="Helvetica" charset="0"/>
              </a:rPr>
              <a:t>18</a:t>
            </a:r>
            <a:r>
              <a:rPr lang="en-US" sz="1200" dirty="0">
                <a:solidFill>
                  <a:srgbClr val="0544FF"/>
                </a:solidFill>
                <a:latin typeface="Helvetica" charset="0"/>
              </a:rPr>
              <a:t> (2): 203–226, </a:t>
            </a:r>
            <a:r>
              <a:rPr lang="en-US" sz="1200" b="1" dirty="0">
                <a:solidFill>
                  <a:srgbClr val="FF0000"/>
                </a:solidFill>
                <a:latin typeface="Helvetica" charset="0"/>
              </a:rPr>
              <a:t>1982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79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9" y="2205039"/>
            <a:ext cx="4714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Verwende einfaches Modell:</a:t>
            </a:r>
          </a:p>
          <a:p>
            <a:pPr eaLnBrk="1" hangingPunct="1"/>
            <a:r>
              <a:rPr lang="de-DE" sz="2000" dirty="0">
                <a:ea typeface="ＭＳ Ｐゴシック" charset="0"/>
              </a:rPr>
              <a:t>Einfacher zu verwenden</a:t>
            </a:r>
          </a:p>
          <a:p>
            <a:pPr eaLnBrk="1" hangingPunct="1">
              <a:buFont typeface="Wingdings" charset="0"/>
              <a:buNone/>
            </a:pPr>
            <a:r>
              <a:rPr lang="de-DE" sz="2000" dirty="0">
                <a:ea typeface="ＭＳ Ｐゴシック" charset="0"/>
              </a:rPr>
              <a:t>	(weniger Berechnungsschnitte)</a:t>
            </a:r>
          </a:p>
          <a:p>
            <a:pPr eaLnBrk="1" hangingPunct="1"/>
            <a:r>
              <a:rPr lang="de-DE" sz="2000" dirty="0">
                <a:ea typeface="ＭＳ Ｐゴシック" charset="0"/>
              </a:rPr>
              <a:t>Leichter zu trainieren</a:t>
            </a:r>
            <a:br>
              <a:rPr lang="de-DE" sz="2000" dirty="0">
                <a:ea typeface="ＭＳ Ｐゴシック" charset="0"/>
              </a:rPr>
            </a:br>
            <a:r>
              <a:rPr lang="de-DE" sz="2000" dirty="0">
                <a:ea typeface="ＭＳ Ｐゴシック" charset="0"/>
              </a:rPr>
              <a:t>(weniger Daten zu speichern)</a:t>
            </a:r>
          </a:p>
          <a:p>
            <a:pPr eaLnBrk="1" hangingPunct="1"/>
            <a:r>
              <a:rPr lang="de-DE" sz="2000" dirty="0">
                <a:ea typeface="ＭＳ Ｐゴシック" charset="0"/>
              </a:rPr>
              <a:t>Leichter zu erklären</a:t>
            </a:r>
          </a:p>
          <a:p>
            <a:pPr eaLnBrk="1" hangingPunct="1">
              <a:buFont typeface="Wingdings" charset="0"/>
              <a:buNone/>
            </a:pPr>
            <a:r>
              <a:rPr lang="de-DE" sz="2000" dirty="0">
                <a:ea typeface="ＭＳ Ｐゴシック" charset="0"/>
              </a:rPr>
              <a:t>	(besser interpretierbar)</a:t>
            </a:r>
          </a:p>
          <a:p>
            <a:pPr eaLnBrk="1" hangingPunct="1"/>
            <a:r>
              <a:rPr lang="de-DE" sz="2000" dirty="0">
                <a:ea typeface="ＭＳ Ｐゴシック" charset="0"/>
              </a:rPr>
              <a:t>Bessere Generalisierung </a:t>
            </a:r>
            <a:br>
              <a:rPr lang="de-DE" sz="2000" dirty="0">
                <a:ea typeface="ＭＳ Ｐゴシック" charset="0"/>
              </a:rPr>
            </a:br>
            <a:r>
              <a:rPr lang="de-DE" sz="2000" dirty="0">
                <a:ea typeface="ＭＳ Ｐゴシック" charset="0"/>
              </a:rPr>
              <a:t>(</a:t>
            </a:r>
            <a:r>
              <a:rPr lang="de-DE" sz="2000" dirty="0" err="1">
                <a:ea typeface="ＭＳ Ｐゴシック" charset="0"/>
              </a:rPr>
              <a:t>Occam</a:t>
            </a:r>
            <a:r>
              <a:rPr lang="de-DE" altLang="ja-JP" sz="2000" dirty="0" err="1">
                <a:ea typeface="ＭＳ Ｐゴシック" charset="0"/>
              </a:rPr>
              <a:t>’s</a:t>
            </a:r>
            <a:r>
              <a:rPr lang="de-DE" altLang="ja-JP" sz="2000" dirty="0">
                <a:ea typeface="ＭＳ Ｐゴシック" charset="0"/>
              </a:rPr>
              <a:t> </a:t>
            </a:r>
            <a:r>
              <a:rPr lang="de-DE" altLang="ja-JP" sz="2000" dirty="0" err="1">
                <a:ea typeface="ＭＳ Ｐゴシック" charset="0"/>
              </a:rPr>
              <a:t>Razor</a:t>
            </a:r>
            <a:r>
              <a:rPr lang="de-DE" altLang="ja-JP" sz="2000" dirty="0">
                <a:ea typeface="ＭＳ Ｐゴシック" charset="0"/>
              </a:rPr>
              <a:t>)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129"/>
            <a:ext cx="8229600" cy="936625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Rauschen und Modellkomplexität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5004048" y="1340770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544FF"/>
                </a:solidFill>
              </a:rPr>
              <a:t>Modellkomplexität</a:t>
            </a:r>
            <a:r>
              <a:rPr lang="en-US" dirty="0">
                <a:solidFill>
                  <a:srgbClr val="0544FF"/>
                </a:solidFill>
              </a:rPr>
              <a:t>:</a:t>
            </a:r>
          </a:p>
          <a:p>
            <a:r>
              <a:rPr lang="en-US" dirty="0">
                <a:solidFill>
                  <a:srgbClr val="0544FF"/>
                </a:solidFill>
              </a:rPr>
              <a:t>"</a:t>
            </a:r>
            <a:r>
              <a:rPr lang="en-US" dirty="0" err="1">
                <a:solidFill>
                  <a:srgbClr val="0544FF"/>
                </a:solidFill>
              </a:rPr>
              <a:t>Größe</a:t>
            </a:r>
            <a:r>
              <a:rPr lang="en-US" dirty="0">
                <a:solidFill>
                  <a:srgbClr val="0544FF"/>
                </a:solidFill>
              </a:rPr>
              <a:t>" der </a:t>
            </a:r>
            <a:r>
              <a:rPr lang="en-US" dirty="0" err="1">
                <a:solidFill>
                  <a:srgbClr val="0544FF"/>
                </a:solidFill>
              </a:rPr>
              <a:t>Beschreibung</a:t>
            </a:r>
            <a:endParaRPr lang="en-US" dirty="0">
              <a:solidFill>
                <a:srgbClr val="054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Ein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Anwendungsbeispiel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Sortierung</a:t>
            </a:r>
            <a:r>
              <a:rPr lang="en-US" dirty="0">
                <a:ea typeface="ＭＳ Ｐゴシック" charset="0"/>
                <a:cs typeface="ＭＳ Ｐゴシック" charset="0"/>
              </a:rPr>
              <a:t> von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Fischen</a:t>
            </a:r>
            <a:r>
              <a:rPr lang="en-US" dirty="0">
                <a:ea typeface="ＭＳ Ｐゴシック" charset="0"/>
                <a:cs typeface="ＭＳ Ｐゴシック" charset="0"/>
              </a:rPr>
              <a:t> auf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einem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Förderband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nach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Arten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durch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Bildverarbeitung</a:t>
            </a:r>
            <a:r>
              <a:rPr lang="en-US" dirty="0">
                <a:ea typeface="ＭＳ Ｐゴシック" charset="0"/>
                <a:cs typeface="ＭＳ Ｐゴシック" charset="0"/>
              </a:rPr>
              <a:t>”</a:t>
            </a:r>
          </a:p>
          <a:p>
            <a:pPr marL="0" indent="0" eaLnBrk="1" hangingPunct="1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</a:t>
            </a:r>
            <a:r>
              <a:rPr lang="en-US" dirty="0">
                <a:ea typeface="ＭＳ Ｐゴシック" charset="0"/>
              </a:rPr>
              <a:t>		    </a:t>
            </a:r>
            <a:r>
              <a:rPr lang="en-US" dirty="0" err="1">
                <a:ea typeface="ＭＳ Ｐゴシック" charset="0"/>
              </a:rPr>
              <a:t>Barsch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günstig</a:t>
            </a:r>
            <a:r>
              <a:rPr lang="en-US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  </a:t>
            </a:r>
            <a:r>
              <a:rPr lang="en-US" dirty="0">
                <a:ea typeface="ＭＳ Ｐゴシック" charset="0"/>
              </a:rPr>
              <a:t>   </a:t>
            </a:r>
            <a:r>
              <a:rPr lang="en-US" dirty="0">
                <a:ea typeface="ＭＳ Ｐゴシック" charset="0"/>
                <a:cs typeface="ＭＳ Ｐゴシック" charset="0"/>
              </a:rPr>
              <a:t>Art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	</a:t>
            </a:r>
            <a:r>
              <a:rPr lang="en-US" dirty="0">
                <a:ea typeface="ＭＳ Ｐゴシック" charset="0"/>
              </a:rPr>
              <a:t>	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Lachs</a:t>
            </a:r>
            <a:r>
              <a:rPr lang="en-US" dirty="0"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teuer</a:t>
            </a:r>
            <a:r>
              <a:rPr lang="en-US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2632720" y="2903787"/>
            <a:ext cx="1219200" cy="4572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632720" y="3480048"/>
            <a:ext cx="1219200" cy="3810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06032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8C761E00-8B4B-F84B-AD97-0A97239CB5D2}" type="slidenum">
              <a:rPr lang="tr-TR" sz="1100">
                <a:latin typeface="+mn-lt"/>
              </a:rPr>
              <a:pPr eaLnBrk="1" hangingPunct="1"/>
              <a:t>30</a:t>
            </a:fld>
            <a:endParaRPr lang="tr-TR" sz="1100">
              <a:latin typeface="+mn-lt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557338"/>
            <a:ext cx="6153151" cy="470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5" y="257200"/>
            <a:ext cx="8303965" cy="582457"/>
          </a:xfrm>
        </p:spPr>
        <p:txBody>
          <a:bodyPr/>
          <a:lstStyle/>
          <a:p>
            <a:pPr eaLnBrk="1" hangingPunct="1"/>
            <a:r>
              <a:rPr lang="en-US" noProof="1">
                <a:latin typeface="+mn-lt"/>
                <a:ea typeface="ＭＳ Ｐゴシック" charset="0"/>
              </a:rPr>
              <a:t>Clusterbildung: </a:t>
            </a:r>
            <a:r>
              <a:rPr lang="en-US" noProof="1">
                <a:latin typeface="+mn-lt"/>
                <a:ea typeface="ＭＳ Ｐゴシック" charset="0"/>
                <a:cs typeface="ＭＳ Ｐゴシック" charset="0"/>
              </a:rPr>
              <a:t>Verschiedene Klassen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baseline="-25000" dirty="0"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=1,...,K</a:t>
            </a:r>
            <a:endParaRPr lang="en-US" i="0" noProof="1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162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5867401" y="1527176"/>
          <a:ext cx="17748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241300" progId="Equation.3">
                  <p:embed/>
                </p:oleObj>
              </mc:Choice>
              <mc:Fallback>
                <p:oleObj name="Equation" r:id="rId4" imgW="927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1527176"/>
                        <a:ext cx="17748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1" y="2205039"/>
          <a:ext cx="28321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800" imgH="508000" progId="Equation.3">
                  <p:embed/>
                </p:oleObj>
              </mc:Choice>
              <mc:Fallback>
                <p:oleObj name="Equation" r:id="rId6" imgW="1574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2205039"/>
                        <a:ext cx="283210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2924176"/>
            <a:ext cx="685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867400" y="3357565"/>
            <a:ext cx="29402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err="1">
                <a:latin typeface="+mn-lt"/>
              </a:rPr>
              <a:t>Trainiere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Hypothesen</a:t>
            </a:r>
            <a:endParaRPr lang="en-US" sz="2400" dirty="0">
              <a:latin typeface="+mn-lt"/>
            </a:endParaRPr>
          </a:p>
          <a:p>
            <a:pPr eaLnBrk="1" hangingPunct="1"/>
            <a:r>
              <a:rPr lang="en-US" sz="2400" i="1" dirty="0">
                <a:latin typeface="+mn-lt"/>
              </a:rPr>
              <a:t>h</a:t>
            </a:r>
            <a:r>
              <a:rPr lang="en-US" sz="2400" i="1" baseline="-25000" dirty="0">
                <a:latin typeface="+mn-lt"/>
              </a:rPr>
              <a:t>i</a:t>
            </a:r>
            <a:r>
              <a:rPr lang="en-US" sz="2400" dirty="0">
                <a:latin typeface="+mn-lt"/>
              </a:rPr>
              <a:t>(</a:t>
            </a:r>
            <a:r>
              <a:rPr lang="en-US" sz="2400" b="1" i="1" dirty="0">
                <a:latin typeface="+mn-lt"/>
              </a:rPr>
              <a:t>x</a:t>
            </a:r>
            <a:r>
              <a:rPr lang="en-US" sz="2400" dirty="0">
                <a:latin typeface="+mn-lt"/>
              </a:rPr>
              <a:t>), </a:t>
            </a:r>
            <a:r>
              <a:rPr lang="en-US" sz="2400" i="1" dirty="0" err="1">
                <a:latin typeface="+mn-lt"/>
              </a:rPr>
              <a:t>i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=1,...,</a:t>
            </a:r>
            <a:r>
              <a:rPr lang="en-US" sz="2400" i="1" dirty="0">
                <a:latin typeface="+mn-lt"/>
              </a:rPr>
              <a:t>K</a:t>
            </a:r>
            <a:r>
              <a:rPr lang="en-US" sz="2400" dirty="0">
                <a:latin typeface="+mn-lt"/>
              </a:rPr>
              <a:t>:</a:t>
            </a:r>
          </a:p>
        </p:txBody>
      </p:sp>
      <p:graphicFrame>
        <p:nvGraphicFramePr>
          <p:cNvPr id="111624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67400" y="4729165"/>
          <a:ext cx="3030539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1790700" imgH="508000" progId="Equation.3">
                  <p:embed/>
                </p:oleObj>
              </mc:Choice>
              <mc:Fallback>
                <p:oleObj name="Formel" r:id="rId9" imgW="1790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29165"/>
                        <a:ext cx="3030539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83968" y="5877272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7094" y="2357150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Leistung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1920" y="4384943"/>
            <a:ext cx="16898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Luxuslimousine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5254547"/>
            <a:ext cx="14478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Familienauto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2404088" y="1650867"/>
            <a:ext cx="13612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Sportwagen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624" y="2897768"/>
            <a:ext cx="12394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unbekannt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67658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Überwachtes Lernen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8F5-A01A-24B6-CAE0-5F29CCC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185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7956551" y="6112669"/>
            <a:ext cx="1008063" cy="19685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E611C3C7-A7D5-AB48-8559-7B32452C5A85}" type="slidenum">
              <a:rPr lang="tr-TR" sz="1100">
                <a:latin typeface="+mn-lt"/>
              </a:rPr>
              <a:pPr eaLnBrk="1" hangingPunct="1"/>
              <a:t>32</a:t>
            </a:fld>
            <a:endParaRPr lang="tr-TR" sz="1100">
              <a:latin typeface="+mn-lt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49696" y="260648"/>
            <a:ext cx="8686800" cy="1027113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Ausgleichsprobleme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3ED0C-31C9-CD40-8A7B-C9F34C75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517" y="1081860"/>
            <a:ext cx="5227953" cy="5030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bgerundetes Rechteck 6">
                <a:extLst>
                  <a:ext uri="{FF2B5EF4-FFF2-40B4-BE49-F238E27FC236}">
                    <a16:creationId xmlns:a16="http://schemas.microsoft.com/office/drawing/2014/main" id="{E6086F95-FECA-E3E1-39D1-E3DA998AC0F0}"/>
                  </a:ext>
                </a:extLst>
              </p:cNvPr>
              <p:cNvSpPr/>
              <p:nvPr/>
            </p:nvSpPr>
            <p:spPr>
              <a:xfrm>
                <a:off x="5292081" y="1287761"/>
                <a:ext cx="3919594" cy="4488379"/>
              </a:xfrm>
              <a:prstGeom prst="roundRect">
                <a:avLst>
                  <a:gd name="adj" fmla="val 10000"/>
                </a:avLst>
              </a:prstGeom>
              <a:noFill/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de-DE" sz="2400" kern="0" dirty="0">
                    <a:ea typeface="ＭＳ Ｐゴシック" charset="0"/>
                  </a:rPr>
                  <a:t>Preis von benutzten Autos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de-DE" sz="240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𝑥</m:t>
                    </m:r>
                  </m:oMath>
                </a14:m>
                <a:r>
                  <a:rPr lang="de-DE" sz="2400" i="1" kern="0" dirty="0">
                    <a:ea typeface="ＭＳ Ｐゴシック" charset="0"/>
                  </a:rPr>
                  <a:t> </a:t>
                </a:r>
                <a:r>
                  <a:rPr lang="de-DE" sz="2400" kern="0" dirty="0">
                    <a:ea typeface="ＭＳ Ｐゴシック" charset="0"/>
                  </a:rPr>
                  <a:t>:    	Kilometerstand</a:t>
                </a:r>
              </a:p>
              <a:p>
                <a:pPr eaLnBrk="1" hangingPunct="1">
                  <a:buFont typeface="Wingdings" charset="0"/>
                  <a:buNone/>
                </a:pPr>
                <a14:m>
                  <m:oMath xmlns:m="http://schemas.openxmlformats.org/officeDocument/2006/math">
                    <m:r>
                      <a:rPr lang="de-DE" sz="240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𝑦</m:t>
                    </m:r>
                  </m:oMath>
                </a14:m>
                <a:r>
                  <a:rPr lang="de-DE" sz="2400" i="1" kern="0" dirty="0">
                    <a:ea typeface="ＭＳ Ｐゴシック" charset="0"/>
                  </a:rPr>
                  <a:t> </a:t>
                </a:r>
                <a:r>
                  <a:rPr lang="de-DE" sz="2400" kern="0" dirty="0">
                    <a:ea typeface="ＭＳ Ｐゴシック" charset="0"/>
                  </a:rPr>
                  <a:t>:   	Preis</a:t>
                </a:r>
              </a:p>
              <a:p>
                <a:pPr eaLnBrk="1" hangingPunct="1">
                  <a:buFont typeface="Wingdings" charset="0"/>
                  <a:buNone/>
                </a:pPr>
                <a:endParaRPr lang="de-DE" sz="2400" kern="0" dirty="0">
                  <a:ea typeface="ＭＳ Ｐゴシック" charset="0"/>
                </a:endParaRPr>
              </a:p>
              <a:p>
                <a:pPr eaLnBrk="1" hangingPunct="1">
                  <a:buFont typeface="Wingdings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accPr>
                      <m:e>
                        <m:r>
                          <a:rPr lang="de-DE" sz="24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sz="2400" kern="0" dirty="0">
                    <a:solidFill>
                      <a:srgbClr val="008380"/>
                    </a:solidFill>
                    <a:ea typeface="ＭＳ Ｐゴシック" charset="0"/>
                  </a:rPr>
                  <a:t>=  </a:t>
                </a:r>
                <a:r>
                  <a:rPr lang="de-DE" sz="2400" i="1" kern="0" dirty="0" err="1">
                    <a:solidFill>
                      <a:srgbClr val="008380"/>
                    </a:solidFill>
                    <a:ea typeface="ＭＳ Ｐゴシック" charset="0"/>
                  </a:rPr>
                  <a:t>g</a:t>
                </a:r>
                <a:r>
                  <a:rPr lang="de-DE" sz="2400" i="1" kern="0" dirty="0">
                    <a:solidFill>
                      <a:srgbClr val="008380"/>
                    </a:solidFill>
                    <a:ea typeface="ＭＳ Ｐゴシック" charset="0"/>
                  </a:rPr>
                  <a:t> </a:t>
                </a:r>
                <a:r>
                  <a:rPr lang="de-DE" sz="2400" kern="0" dirty="0">
                    <a:solidFill>
                      <a:srgbClr val="008380"/>
                    </a:solidFill>
                    <a:ea typeface="ＭＳ Ｐゴシック" charset="0"/>
                  </a:rPr>
                  <a:t>(X |</a:t>
                </a:r>
                <a:r>
                  <a:rPr lang="de-DE" sz="2400" i="1" kern="0" dirty="0" err="1">
                    <a:solidFill>
                      <a:srgbClr val="008380"/>
                    </a:solidFill>
                    <a:ea typeface="ＭＳ Ｐゴシック" charset="0"/>
                  </a:rPr>
                  <a:t>θ</a:t>
                </a:r>
                <a:r>
                  <a:rPr lang="de-DE" sz="2400" i="1" kern="0">
                    <a:solidFill>
                      <a:srgbClr val="008380"/>
                    </a:solidFill>
                    <a:ea typeface="ＭＳ Ｐゴシック" charset="0"/>
                  </a:rPr>
                  <a:t> </a:t>
                </a:r>
                <a:r>
                  <a:rPr lang="de-DE" sz="2400" kern="0">
                    <a:solidFill>
                      <a:srgbClr val="008380"/>
                    </a:solidFill>
                    <a:ea typeface="ＭＳ Ｐゴシック" charset="0"/>
                  </a:rPr>
                  <a:t>):  </a:t>
                </a:r>
                <a:r>
                  <a:rPr lang="de-DE" sz="2400" kern="0">
                    <a:ea typeface="ＭＳ Ｐゴシック" charset="0"/>
                  </a:rPr>
                  <a:t> </a:t>
                </a:r>
                <a:r>
                  <a:rPr lang="de-DE" sz="2400" kern="0" dirty="0">
                    <a:ea typeface="ＭＳ Ｐゴシック" charset="0"/>
                  </a:rPr>
                  <a:t>	Hypothese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12" name="Abgerundetes Rechteck 6">
                <a:extLst>
                  <a:ext uri="{FF2B5EF4-FFF2-40B4-BE49-F238E27FC236}">
                    <a16:creationId xmlns:a16="http://schemas.microsoft.com/office/drawing/2014/main" id="{E6086F95-FECA-E3E1-39D1-E3DA998AC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1" y="1287761"/>
                <a:ext cx="3919594" cy="4488379"/>
              </a:xfrm>
              <a:prstGeom prst="roundRect">
                <a:avLst>
                  <a:gd name="adj" fmla="val 1000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839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7956551" y="6112669"/>
            <a:ext cx="1008063" cy="19685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E611C3C7-A7D5-AB48-8559-7B32452C5A85}" type="slidenum">
              <a:rPr lang="tr-TR" sz="1100">
                <a:latin typeface="+mn-lt"/>
              </a:rPr>
              <a:pPr eaLnBrk="1" hangingPunct="1"/>
              <a:t>33</a:t>
            </a:fld>
            <a:endParaRPr lang="tr-TR" sz="1100">
              <a:latin typeface="+mn-lt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9" y="1124744"/>
            <a:ext cx="6124575" cy="48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49696" y="260648"/>
            <a:ext cx="8686800" cy="1027113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Ausgleichsprobleme: Verschiedene Modellklassen</a:t>
            </a:r>
          </a:p>
        </p:txBody>
      </p:sp>
      <p:graphicFrame>
        <p:nvGraphicFramePr>
          <p:cNvPr id="11366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964114" y="2029619"/>
          <a:ext cx="2212975" cy="463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228501" progId="Equation.3">
                  <p:embed/>
                </p:oleObj>
              </mc:Choice>
              <mc:Fallback>
                <p:oleObj name="Equation" r:id="rId4" imgW="1091726" imgH="228501" progId="Equation.3">
                  <p:embed/>
                  <p:pic>
                    <p:nvPicPr>
                      <p:cNvPr id="113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4" y="2029619"/>
                        <a:ext cx="2212975" cy="4635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2636045"/>
          <a:ext cx="30368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500" imgH="241300" progId="Equation.3">
                  <p:embed/>
                </p:oleObj>
              </mc:Choice>
              <mc:Fallback>
                <p:oleObj name="Equation" r:id="rId6" imgW="1587500" imgH="241300" progId="Equation.3">
                  <p:embed/>
                  <p:pic>
                    <p:nvPicPr>
                      <p:cNvPr id="1136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36045"/>
                        <a:ext cx="3036888" cy="461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40416574"/>
              </p:ext>
            </p:extLst>
          </p:nvPr>
        </p:nvGraphicFramePr>
        <p:xfrm>
          <a:off x="468314" y="4135314"/>
          <a:ext cx="27352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900" imgH="431800" progId="Equation.3">
                  <p:embed/>
                </p:oleObj>
              </mc:Choice>
              <mc:Fallback>
                <p:oleObj name="Equation" r:id="rId8" imgW="1866900" imgH="431800" progId="Equation.3">
                  <p:embed/>
                  <p:pic>
                    <p:nvPicPr>
                      <p:cNvPr id="51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4" y="4135314"/>
                        <a:ext cx="2735263" cy="633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Line 7"/>
          <p:cNvSpPr>
            <a:spLocks noChangeShapeType="1"/>
          </p:cNvSpPr>
          <p:nvPr/>
        </p:nvSpPr>
        <p:spPr bwMode="auto">
          <a:xfrm flipH="1">
            <a:off x="4211637" y="2493170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H="1">
            <a:off x="5294313" y="3140869"/>
            <a:ext cx="5746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51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855125"/>
              </p:ext>
            </p:extLst>
          </p:nvPr>
        </p:nvGraphicFramePr>
        <p:xfrm>
          <a:off x="395289" y="4782789"/>
          <a:ext cx="4421187" cy="80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362200" imgH="431800" progId="Equation.3">
                  <p:embed/>
                </p:oleObj>
              </mc:Choice>
              <mc:Fallback>
                <p:oleObj name="Formel" r:id="rId10" imgW="2362200" imgH="431800" progId="Equation.3">
                  <p:embed/>
                  <p:pic>
                    <p:nvPicPr>
                      <p:cNvPr id="51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4782789"/>
                        <a:ext cx="4421187" cy="806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539751" y="1340645"/>
          <a:ext cx="17272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850531" imgH="774364" progId="Equation.3">
                  <p:embed/>
                </p:oleObj>
              </mc:Choice>
              <mc:Fallback>
                <p:oleObj name="Formel" r:id="rId12" imgW="850531" imgH="774364" progId="Equation.3">
                  <p:embed/>
                  <p:pic>
                    <p:nvPicPr>
                      <p:cNvPr id="1136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1" y="1340645"/>
                        <a:ext cx="172720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7C4C67-5EDE-6DE9-258A-F3A048619778}"/>
              </a:ext>
            </a:extLst>
          </p:cNvPr>
          <p:cNvSpPr txBox="1"/>
          <p:nvPr/>
        </p:nvSpPr>
        <p:spPr>
          <a:xfrm>
            <a:off x="423865" y="3243835"/>
            <a:ext cx="302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Fehlerfunktion: </a:t>
            </a:r>
          </a:p>
          <a:p>
            <a:r>
              <a:rPr lang="de-DE" dirty="0"/>
              <a:t>Mittlere quadratische Abweichung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02DE5782-E66A-1016-3045-D9BC44245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0" y="5774409"/>
            <a:ext cx="8431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Partielle Ableitungen von E bzgl. w</a:t>
            </a:r>
            <a:r>
              <a:rPr lang="de-DE" sz="1800" baseline="-25000" dirty="0"/>
              <a:t>1</a:t>
            </a:r>
            <a:r>
              <a:rPr lang="de-DE" sz="1800" dirty="0"/>
              <a:t> und w</a:t>
            </a:r>
            <a:r>
              <a:rPr lang="de-DE" sz="1800" baseline="-25000" dirty="0"/>
              <a:t>0</a:t>
            </a:r>
            <a:r>
              <a:rPr lang="de-DE" sz="1800" dirty="0"/>
              <a:t> und zu 0 gesetzt -&gt; Fehler minimiert</a:t>
            </a:r>
          </a:p>
        </p:txBody>
      </p:sp>
      <p:pic>
        <p:nvPicPr>
          <p:cNvPr id="3" name="Picture 2" descr="A graph of mathematical equations&#10;&#10;Description automatically generated">
            <a:extLst>
              <a:ext uri="{FF2B5EF4-FFF2-40B4-BE49-F238E27FC236}">
                <a16:creationId xmlns:a16="http://schemas.microsoft.com/office/drawing/2014/main" id="{DEC2E94D-7C0F-0FD6-6767-AF39187317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9712" y="1170950"/>
            <a:ext cx="8703234" cy="49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6941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138DDD43-220F-E4F7-BCB6-BA30F3DE4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>
                    <a:latin typeface="+mn-lt"/>
                    <a:ea typeface="ＭＳ Ｐゴシック" charset="0"/>
                    <a:cs typeface="ＭＳ Ｐゴシック" charset="0"/>
                  </a:rPr>
                  <a:t>Ausgleichsprobleme: Berechnung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0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138DDD43-220F-E4F7-BCB6-BA30F3DE4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981DCCC-884B-F32B-1F7D-6E70FD2EA0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976"/>
                <a:ext cx="8435280" cy="496887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sepChr m:val="∣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16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sepChr m:val="∣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981DCCC-884B-F32B-1F7D-6E70FD2EA0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976"/>
                <a:ext cx="8435280" cy="4968875"/>
              </a:xfrm>
              <a:blipFill>
                <a:blip r:embed="rId3"/>
                <a:stretch>
                  <a:fillRect t="-25510" b="-3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B6727-AAFD-B035-8F38-E19399F9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D2E87-08F1-1D4F-9CA5-C33C0689C855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7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138DDD43-220F-E4F7-BCB6-BA30F3DE4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>
                    <a:latin typeface="+mn-lt"/>
                    <a:ea typeface="ＭＳ Ｐゴシック" charset="0"/>
                    <a:cs typeface="ＭＳ Ｐゴシック" charset="0"/>
                  </a:rPr>
                  <a:t>Ausgleichsprobleme: Berechnung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138DDD43-220F-E4F7-BCB6-BA30F3DE4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981DCCC-884B-F32B-1F7D-6E70FD2EA0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976"/>
                <a:ext cx="8435280" cy="496887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sepChr m:val="∣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sepChr m:val="∣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981DCCC-884B-F32B-1F7D-6E70FD2EA0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976"/>
                <a:ext cx="8435280" cy="4968875"/>
              </a:xfrm>
              <a:blipFill>
                <a:blip r:embed="rId3"/>
                <a:stretch>
                  <a:fillRect t="-25510" b="-3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B6727-AAFD-B035-8F38-E19399F9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D2E87-08F1-1D4F-9CA5-C33C0689C855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7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138DDD43-220F-E4F7-BCB6-BA30F3DE4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>
                    <a:latin typeface="+mn-lt"/>
                    <a:ea typeface="ＭＳ Ｐゴシック" charset="0"/>
                    <a:cs typeface="ＭＳ Ｐゴシック" charset="0"/>
                  </a:rPr>
                  <a:t>Ausgleichsprobleme: Berechnung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138DDD43-220F-E4F7-BCB6-BA30F3DE4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981DCCC-884B-F32B-1F7D-6E70FD2EA0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976"/>
                <a:ext cx="8435280" cy="496887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14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981DCCC-884B-F32B-1F7D-6E70FD2EA0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976"/>
                <a:ext cx="8435280" cy="4968875"/>
              </a:xfrm>
              <a:blipFill>
                <a:blip r:embed="rId3"/>
                <a:stretch>
                  <a:fillRect l="-3910" t="-25510" b="-140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B6727-AAFD-B035-8F38-E19399F9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D2E87-08F1-1D4F-9CA5-C33C0689C855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2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7956551" y="6112669"/>
            <a:ext cx="1008063" cy="19685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E611C3C7-A7D5-AB48-8559-7B32452C5A85}" type="slidenum">
              <a:rPr lang="tr-TR" sz="1100">
                <a:latin typeface="+mn-lt"/>
              </a:rPr>
              <a:pPr eaLnBrk="1" hangingPunct="1"/>
              <a:t>37</a:t>
            </a:fld>
            <a:endParaRPr lang="tr-TR" sz="1100">
              <a:latin typeface="+mn-lt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9" y="1124744"/>
            <a:ext cx="6124575" cy="48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49696" y="260648"/>
            <a:ext cx="8686800" cy="1027113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Ausgleichsprobleme: Verschiedene Modellklassen</a:t>
            </a:r>
          </a:p>
        </p:txBody>
      </p:sp>
      <p:graphicFrame>
        <p:nvGraphicFramePr>
          <p:cNvPr id="11366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964114" y="2029619"/>
          <a:ext cx="2212975" cy="463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228501" progId="Equation.3">
                  <p:embed/>
                </p:oleObj>
              </mc:Choice>
              <mc:Fallback>
                <p:oleObj name="Equation" r:id="rId4" imgW="1091726" imgH="228501" progId="Equation.3">
                  <p:embed/>
                  <p:pic>
                    <p:nvPicPr>
                      <p:cNvPr id="113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4" y="2029619"/>
                        <a:ext cx="2212975" cy="4635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2636045"/>
          <a:ext cx="30368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500" imgH="241300" progId="Equation.3">
                  <p:embed/>
                </p:oleObj>
              </mc:Choice>
              <mc:Fallback>
                <p:oleObj name="Equation" r:id="rId6" imgW="1587500" imgH="241300" progId="Equation.3">
                  <p:embed/>
                  <p:pic>
                    <p:nvPicPr>
                      <p:cNvPr id="1136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36045"/>
                        <a:ext cx="3036888" cy="461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4" y="2853533"/>
          <a:ext cx="27352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900" imgH="431800" progId="Equation.3">
                  <p:embed/>
                </p:oleObj>
              </mc:Choice>
              <mc:Fallback>
                <p:oleObj name="Equation" r:id="rId8" imgW="1866900" imgH="431800" progId="Equation.3">
                  <p:embed/>
                  <p:pic>
                    <p:nvPicPr>
                      <p:cNvPr id="51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4" y="2853533"/>
                        <a:ext cx="2735263" cy="633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Line 7"/>
          <p:cNvSpPr>
            <a:spLocks noChangeShapeType="1"/>
          </p:cNvSpPr>
          <p:nvPr/>
        </p:nvSpPr>
        <p:spPr bwMode="auto">
          <a:xfrm flipH="1">
            <a:off x="4211637" y="2493170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H="1">
            <a:off x="5294313" y="3140869"/>
            <a:ext cx="5746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5125" name="Object 9"/>
          <p:cNvGraphicFramePr>
            <a:graphicFrameLocks noChangeAspect="1"/>
          </p:cNvGraphicFramePr>
          <p:nvPr/>
        </p:nvGraphicFramePr>
        <p:xfrm>
          <a:off x="395289" y="3501008"/>
          <a:ext cx="4421187" cy="80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362200" imgH="431800" progId="Equation.3">
                  <p:embed/>
                </p:oleObj>
              </mc:Choice>
              <mc:Fallback>
                <p:oleObj name="Formel" r:id="rId10" imgW="2362200" imgH="431800" progId="Equation.3">
                  <p:embed/>
                  <p:pic>
                    <p:nvPicPr>
                      <p:cNvPr id="51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3501008"/>
                        <a:ext cx="4421187" cy="806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539751" y="1340645"/>
          <a:ext cx="17272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850531" imgH="774364" progId="Equation.3">
                  <p:embed/>
                </p:oleObj>
              </mc:Choice>
              <mc:Fallback>
                <p:oleObj name="Formel" r:id="rId12" imgW="850531" imgH="774364" progId="Equation.3">
                  <p:embed/>
                  <p:pic>
                    <p:nvPicPr>
                      <p:cNvPr id="1136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1" y="1340645"/>
                        <a:ext cx="172720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2" y="4364832"/>
            <a:ext cx="8431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Partielle Ableitungen von E bzgl. w</a:t>
            </a:r>
            <a:r>
              <a:rPr lang="de-DE" sz="1800" baseline="-25000" dirty="0"/>
              <a:t>1</a:t>
            </a:r>
            <a:r>
              <a:rPr lang="de-DE" sz="1800" dirty="0"/>
              <a:t> und w</a:t>
            </a:r>
            <a:r>
              <a:rPr lang="de-DE" sz="1800" baseline="-25000" dirty="0"/>
              <a:t>0</a:t>
            </a:r>
            <a:r>
              <a:rPr lang="de-DE" sz="1800" dirty="0"/>
              <a:t> und zu 0 gesetzt -&gt; Fehler minimiert</a:t>
            </a:r>
          </a:p>
        </p:txBody>
      </p:sp>
      <p:graphicFrame>
        <p:nvGraphicFramePr>
          <p:cNvPr id="5127" name="Object 1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84213" y="4796632"/>
          <a:ext cx="206216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4" imgW="1257300" imgH="965200" progId="Equation.3">
                  <p:embed/>
                </p:oleObj>
              </mc:Choice>
              <mc:Fallback>
                <p:oleObj name="Formel" r:id="rId14" imgW="1257300" imgH="965200" progId="Equation.3">
                  <p:embed/>
                  <p:pic>
                    <p:nvPicPr>
                      <p:cNvPr id="51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796632"/>
                        <a:ext cx="2062163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graph of mathematical equations&#10;&#10;Description automatically generated">
            <a:extLst>
              <a:ext uri="{FF2B5EF4-FFF2-40B4-BE49-F238E27FC236}">
                <a16:creationId xmlns:a16="http://schemas.microsoft.com/office/drawing/2014/main" id="{3D344C7B-CD57-144C-0EA5-0F8741382A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246" y="1340768"/>
            <a:ext cx="8829434" cy="5119059"/>
          </a:xfrm>
          <a:prstGeom prst="rect">
            <a:avLst/>
          </a:prstGeom>
        </p:spPr>
      </p:pic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54692446-9258-8741-A0FB-754C36D7C8E7}"/>
              </a:ext>
            </a:extLst>
          </p:cNvPr>
          <p:cNvSpPr/>
          <p:nvPr/>
        </p:nvSpPr>
        <p:spPr>
          <a:xfrm>
            <a:off x="4368678" y="5023384"/>
            <a:ext cx="4608512" cy="1008312"/>
          </a:xfrm>
          <a:prstGeom prst="wedgeRectCallout">
            <a:avLst>
              <a:gd name="adj1" fmla="val -81736"/>
              <a:gd name="adj2" fmla="val -17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Lösen eines Ausgleichsproblems: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1164144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7EA2-1CA5-9146-B47C-DD43D441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Regularisierung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90708-3FDE-104D-89E2-C65C5E11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5791D-FB76-1041-911E-109AEF34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68" y="1583752"/>
            <a:ext cx="6600169" cy="10531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479A-3C2A-DF41-BA79-7560B50A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196976"/>
            <a:ext cx="8641087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Bisheriger Ansatz: Least </a:t>
            </a:r>
            <a:r>
              <a:rPr lang="de-DE" dirty="0" err="1"/>
              <a:t>Squares</a:t>
            </a:r>
            <a:r>
              <a:rPr lang="de-DE" dirty="0"/>
              <a:t> Error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Einführung von Bestrafungstermen (</a:t>
            </a:r>
            <a:r>
              <a:rPr lang="de-DE" dirty="0" err="1"/>
              <a:t>Penalized</a:t>
            </a:r>
            <a:r>
              <a:rPr lang="de-DE" dirty="0"/>
              <a:t> Least </a:t>
            </a:r>
            <a:r>
              <a:rPr lang="de-DE" dirty="0" err="1"/>
              <a:t>Squares</a:t>
            </a:r>
            <a:r>
              <a:rPr lang="de-DE" dirty="0"/>
              <a:t>):</a:t>
            </a:r>
          </a:p>
          <a:p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:= 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𝛼 ∙ </a:t>
            </a:r>
            <a:r>
              <a:rPr lang="de-DE" sz="2400" dirty="0" err="1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(𝜆</a:t>
            </a:r>
            <a:r>
              <a:rPr lang="de-DE" sz="2400" baseline="-250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400" b="1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de-DE" dirty="0"/>
              <a:t>zu minimieren nach </a:t>
            </a:r>
            <a:r>
              <a:rPr lang="de-DE" b="1" dirty="0"/>
              <a:t>𝜆 =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de-DE" dirty="0"/>
          </a:p>
          <a:p>
            <a:pPr lvl="1"/>
            <a:r>
              <a:rPr lang="de-DE" dirty="0" err="1">
                <a:solidFill>
                  <a:srgbClr val="081BFF"/>
                </a:solidFill>
              </a:rPr>
              <a:t>pen</a:t>
            </a:r>
            <a:r>
              <a:rPr lang="de-DE" dirty="0">
                <a:solidFill>
                  <a:srgbClr val="081BFF"/>
                </a:solidFill>
              </a:rPr>
              <a:t>(</a:t>
            </a:r>
            <a:r>
              <a:rPr lang="de-DE" b="1" dirty="0">
                <a:solidFill>
                  <a:srgbClr val="081BFF"/>
                </a:solidFill>
              </a:rPr>
              <a:t>𝜆</a:t>
            </a:r>
            <a:r>
              <a:rPr lang="de-DE" dirty="0">
                <a:solidFill>
                  <a:srgbClr val="081BFF"/>
                </a:solidFill>
              </a:rPr>
              <a:t>) </a:t>
            </a:r>
            <a:r>
              <a:rPr lang="de-DE" dirty="0"/>
              <a:t>misst Komplexität der </a:t>
            </a:r>
            <a:r>
              <a:rPr lang="de-DE" dirty="0">
                <a:solidFill>
                  <a:srgbClr val="081BFF"/>
                </a:solidFill>
              </a:rPr>
              <a:t>Regressionskoeffizienten</a:t>
            </a:r>
          </a:p>
          <a:p>
            <a:pPr lvl="1"/>
            <a:r>
              <a:rPr lang="de-DE" dirty="0"/>
              <a:t>Glättungsparameter 𝛼 misst Einfluss von </a:t>
            </a:r>
            <a:r>
              <a:rPr lang="de-DE" dirty="0" err="1"/>
              <a:t>pen</a:t>
            </a:r>
            <a:r>
              <a:rPr lang="de-DE" dirty="0"/>
              <a:t>(</a:t>
            </a:r>
            <a:r>
              <a:rPr lang="de-DE" b="1" dirty="0"/>
              <a:t>𝜆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r>
              <a:rPr lang="de-DE" dirty="0"/>
              <a:t>Genannt: </a:t>
            </a:r>
            <a:r>
              <a:rPr lang="de-DE" dirty="0" err="1"/>
              <a:t>Regularisierung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94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C239-6B37-3942-BB7A-99E8EAAB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Regularisierung</a:t>
            </a:r>
            <a:r>
              <a:rPr lang="de-DE" dirty="0"/>
              <a:t> bei der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3BE94-7578-E444-BFED-F5690CEC5B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6"/>
                <a:ext cx="8435280" cy="4968875"/>
              </a:xfrm>
            </p:spPr>
            <p:txBody>
              <a:bodyPr/>
              <a:lstStyle/>
              <a:p>
                <a:r>
                  <a:rPr lang="de-DE" dirty="0"/>
                  <a:t>Ridge Regression (First, Grat, Bergrücken)</a:t>
                </a:r>
              </a:p>
              <a:p>
                <a:pPr marL="741363" lvl="1" indent="-284163">
                  <a:tabLst>
                    <a:tab pos="5770563" algn="l"/>
                  </a:tabLst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𝑝𝑒𝑛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de-DE" i="1" smtClean="0">
                                <a:solidFill>
                                  <a:srgbClr val="081B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rgbClr val="081B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81B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rgbClr val="081B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de-DE" dirty="0">
                  <a:latin typeface="+mj-lt"/>
                  <a:cs typeface="Times New Roman" panose="02020603050405020304" pitchFamily="18" charset="0"/>
                </a:endParaRPr>
              </a:p>
              <a:p>
                <a:pPr lvl="1"/>
                <a:r>
                  <a:rPr lang="de-DE" dirty="0">
                    <a:latin typeface="+mj-lt"/>
                    <a:cs typeface="Times New Roman" panose="02020603050405020304" pitchFamily="18" charset="0"/>
                  </a:rPr>
                  <a:t>Schrumpfung der Koeffizienten </a:t>
                </a:r>
                <a:r>
                  <a:rPr lang="de-DE" i="1" dirty="0">
                    <a:solidFill>
                      <a:srgbClr val="0B05FF"/>
                    </a:solidFill>
                    <a:latin typeface="+mj-lt"/>
                    <a:cs typeface="Times New Roman" panose="02020603050405020304" pitchFamily="18" charset="0"/>
                  </a:rPr>
                  <a:t>gegen</a:t>
                </a:r>
                <a:r>
                  <a:rPr lang="de-DE" dirty="0">
                    <a:solidFill>
                      <a:srgbClr val="0B05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B05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de-DE" dirty="0">
                  <a:solidFill>
                    <a:srgbClr val="0B05FF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de-DE" dirty="0">
                    <a:latin typeface="+mj-lt"/>
                    <a:cs typeface="Times New Roman" panose="02020603050405020304" pitchFamily="18" charset="0"/>
                  </a:rPr>
                  <a:t>LASSO (Least Absolute </a:t>
                </a:r>
                <a:r>
                  <a:rPr lang="de-DE" dirty="0" err="1">
                    <a:latin typeface="+mj-lt"/>
                    <a:cs typeface="Times New Roman" panose="02020603050405020304" pitchFamily="18" charset="0"/>
                  </a:rPr>
                  <a:t>Shrinkage</a:t>
                </a:r>
                <a:r>
                  <a:rPr lang="de-DE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de-DE" dirty="0" err="1">
                    <a:latin typeface="+mj-lt"/>
                    <a:cs typeface="Times New Roman" panose="02020603050405020304" pitchFamily="18" charset="0"/>
                  </a:rPr>
                  <a:t>and</a:t>
                </a:r>
                <a:r>
                  <a:rPr lang="de-DE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de-DE" dirty="0" err="1">
                    <a:latin typeface="+mj-lt"/>
                    <a:cs typeface="Times New Roman" panose="02020603050405020304" pitchFamily="18" charset="0"/>
                  </a:rPr>
                  <a:t>Selection</a:t>
                </a:r>
                <a:r>
                  <a:rPr lang="de-DE" dirty="0">
                    <a:latin typeface="+mj-lt"/>
                    <a:cs typeface="Times New Roman" panose="02020603050405020304" pitchFamily="18" charset="0"/>
                  </a:rPr>
                  <a:t> Operator)</a:t>
                </a:r>
              </a:p>
              <a:p>
                <a:pPr marL="741363" lvl="1" indent="-284163">
                  <a:tabLst>
                    <a:tab pos="5770563" algn="l"/>
                  </a:tabLst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𝑝𝑒𝑛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solidFill>
                                  <a:srgbClr val="081B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081B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081B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81B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de-DE" dirty="0">
                  <a:latin typeface="+mj-lt"/>
                  <a:cs typeface="Times New Roman" panose="02020603050405020304" pitchFamily="18" charset="0"/>
                </a:endParaRPr>
              </a:p>
              <a:p>
                <a:pPr lvl="1"/>
                <a:r>
                  <a:rPr lang="de-DE" dirty="0">
                    <a:latin typeface="+mj-lt"/>
                  </a:rPr>
                  <a:t>Schrumpfung der Koeffizienten </a:t>
                </a:r>
                <a:r>
                  <a:rPr lang="de-DE" i="1" dirty="0">
                    <a:solidFill>
                      <a:srgbClr val="0B05FF"/>
                    </a:solidFill>
                    <a:latin typeface="+mj-lt"/>
                  </a:rPr>
                  <a:t>auf</a:t>
                </a:r>
                <a:r>
                  <a:rPr lang="de-DE" dirty="0">
                    <a:solidFill>
                      <a:srgbClr val="0B05FF"/>
                    </a:solidFill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B05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dirty="0">
                  <a:solidFill>
                    <a:srgbClr val="0B05FF"/>
                  </a:solidFill>
                  <a:latin typeface="+mj-lt"/>
                </a:endParaRPr>
              </a:p>
              <a:p>
                <a:pPr lvl="1"/>
                <a:r>
                  <a:rPr lang="de-DE" dirty="0">
                    <a:latin typeface="+mj-lt"/>
                  </a:rPr>
                  <a:t>Verwendung zur Konstruktion möglichst einfacher Modelle</a:t>
                </a:r>
              </a:p>
              <a:p>
                <a:r>
                  <a:rPr lang="de-DE" dirty="0">
                    <a:latin typeface="+mj-lt"/>
                  </a:rPr>
                  <a:t>Bei allen </a:t>
                </a:r>
                <a:r>
                  <a:rPr lang="de-DE" dirty="0" err="1">
                    <a:latin typeface="+mj-lt"/>
                  </a:rPr>
                  <a:t>Regularisierungsverfahren</a:t>
                </a:r>
                <a:r>
                  <a:rPr lang="de-DE" dirty="0">
                    <a:latin typeface="+mj-lt"/>
                  </a:rPr>
                  <a:t> ist die Annahme, </a:t>
                </a:r>
                <a:br>
                  <a:rPr lang="de-DE" dirty="0">
                    <a:latin typeface="+mj-lt"/>
                  </a:rPr>
                </a:br>
                <a:r>
                  <a:rPr lang="de-DE" dirty="0">
                    <a:latin typeface="+mj-lt"/>
                  </a:rPr>
                  <a:t>dass die Koeffizienten bzgl. ihrer Werte vergleichbar sind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3BE94-7578-E444-BFED-F5690CEC5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6"/>
                <a:ext cx="8435280" cy="4968875"/>
              </a:xfrm>
              <a:blipFill>
                <a:blip r:embed="rId2"/>
                <a:stretch>
                  <a:fillRect l="-1203" t="-2041" r="-10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5779F-FB44-EE44-9BC7-C76E553A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39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938" y="324074"/>
            <a:ext cx="8896351" cy="53371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</a:rPr>
              <a:t>   </a:t>
            </a:r>
            <a:r>
              <a:rPr lang="en-US" sz="3200" dirty="0" err="1">
                <a:ea typeface="ＭＳ Ｐゴシック" charset="0"/>
              </a:rPr>
              <a:t>Problemanalyse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</a:endParaRPr>
          </a:p>
          <a:p>
            <a:pPr marL="457189" lvl="1" indent="0" eaLnBrk="1" hangingPunct="1">
              <a:buNone/>
            </a:pPr>
            <a:r>
              <a:rPr lang="en-US" dirty="0" err="1">
                <a:ea typeface="ＭＳ Ｐゴシック" charset="0"/>
              </a:rPr>
              <a:t>Verwende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Kamera</a:t>
            </a:r>
            <a:r>
              <a:rPr lang="en-US" dirty="0">
                <a:ea typeface="ＭＳ Ｐゴシック" charset="0"/>
              </a:rPr>
              <a:t> und </a:t>
            </a:r>
            <a:r>
              <a:rPr lang="en-US" dirty="0" err="1">
                <a:ea typeface="ＭＳ Ｐゴシック" charset="0"/>
              </a:rPr>
              <a:t>nehme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Bilder</a:t>
            </a:r>
            <a:r>
              <a:rPr lang="en-US" dirty="0">
                <a:ea typeface="ＭＳ Ｐゴシック" charset="0"/>
              </a:rPr>
              <a:t> auf,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um </a:t>
            </a:r>
            <a:r>
              <a:rPr lang="en-US" dirty="0" err="1">
                <a:ea typeface="ＭＳ Ｐゴシック" charset="0"/>
              </a:rPr>
              <a:t>Merkmale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zu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bestimmen</a:t>
            </a:r>
            <a:r>
              <a:rPr lang="en-US" dirty="0">
                <a:ea typeface="ＭＳ Ｐゴシック" charset="0"/>
              </a:rPr>
              <a:t>:</a:t>
            </a:r>
          </a:p>
          <a:p>
            <a:pPr lvl="2" eaLnBrk="1" hangingPunct="1"/>
            <a:r>
              <a:rPr lang="en-US" sz="1800" dirty="0" err="1">
                <a:ea typeface="ＭＳ Ｐゴシック" charset="0"/>
              </a:rPr>
              <a:t>Länge</a:t>
            </a:r>
            <a:endParaRPr lang="en-US" sz="1800" dirty="0">
              <a:ea typeface="ＭＳ Ｐゴシック" charset="0"/>
            </a:endParaRPr>
          </a:p>
          <a:p>
            <a:pPr lvl="2" eaLnBrk="1" hangingPunct="1"/>
            <a:r>
              <a:rPr lang="en-US" sz="1800" dirty="0" err="1">
                <a:ea typeface="ＭＳ Ｐゴシック" charset="0"/>
              </a:rPr>
              <a:t>Helligkeit</a:t>
            </a:r>
            <a:endParaRPr lang="en-US" sz="1800" dirty="0">
              <a:ea typeface="ＭＳ Ｐゴシック" charset="0"/>
            </a:endParaRPr>
          </a:p>
          <a:p>
            <a:pPr lvl="2" eaLnBrk="1" hangingPunct="1"/>
            <a:r>
              <a:rPr lang="en-US" sz="1800" dirty="0" err="1">
                <a:ea typeface="ＭＳ Ｐゴシック" charset="0"/>
              </a:rPr>
              <a:t>Breite</a:t>
            </a:r>
            <a:endParaRPr lang="en-US" sz="1800" dirty="0">
              <a:ea typeface="ＭＳ Ｐゴシック" charset="0"/>
            </a:endParaRPr>
          </a:p>
          <a:p>
            <a:pPr lvl="2" eaLnBrk="1" hangingPunct="1"/>
            <a:r>
              <a:rPr lang="en-US" sz="1800" dirty="0" err="1">
                <a:ea typeface="ＭＳ Ｐゴシック" charset="0"/>
              </a:rPr>
              <a:t>Anzahl</a:t>
            </a:r>
            <a:r>
              <a:rPr lang="en-US" sz="1800" dirty="0">
                <a:ea typeface="ＭＳ Ｐゴシック" charset="0"/>
              </a:rPr>
              <a:t> und Form der </a:t>
            </a:r>
            <a:r>
              <a:rPr lang="en-US" sz="1800" dirty="0" err="1">
                <a:ea typeface="ＭＳ Ｐゴシック" charset="0"/>
              </a:rPr>
              <a:t>Flossen</a:t>
            </a:r>
            <a:endParaRPr lang="en-US" sz="1800" dirty="0"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ea typeface="ＭＳ Ｐゴシック" charset="0"/>
              </a:rPr>
              <a:t>Position des </a:t>
            </a:r>
            <a:r>
              <a:rPr lang="en-US" sz="1800" dirty="0" err="1">
                <a:ea typeface="ＭＳ Ｐゴシック" charset="0"/>
              </a:rPr>
              <a:t>Mundes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usw</a:t>
            </a:r>
            <a:r>
              <a:rPr lang="en-US" sz="1800" dirty="0">
                <a:ea typeface="ＭＳ Ｐゴシック" charset="0"/>
              </a:rPr>
              <a:t>.</a:t>
            </a:r>
          </a:p>
          <a:p>
            <a:pPr lvl="2" eaLnBrk="1" hangingPunct="1"/>
            <a:endParaRPr lang="en-US" sz="1800" dirty="0">
              <a:ea typeface="ＭＳ Ｐゴシック" charset="0"/>
            </a:endParaRPr>
          </a:p>
          <a:p>
            <a:pPr marL="514338" lvl="1" indent="0" eaLnBrk="1" hangingPunct="1">
              <a:buNone/>
            </a:pPr>
            <a:r>
              <a:rPr lang="en-US" dirty="0" err="1">
                <a:ea typeface="ＭＳ Ｐゴシック" charset="0"/>
              </a:rPr>
              <a:t>Menge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aller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möglichen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Merkmale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marL="514338" lvl="1" indent="0" eaLnBrk="1" hangingPunct="1">
              <a:buNone/>
            </a:pPr>
            <a:r>
              <a:rPr lang="en-US" dirty="0" err="1">
                <a:ea typeface="ＭＳ Ｐゴシック" charset="0"/>
              </a:rPr>
              <a:t>Ziel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 err="1">
                <a:ea typeface="ＭＳ Ｐゴシック" charset="0"/>
              </a:rPr>
              <a:t>Wähle</a:t>
            </a:r>
            <a:r>
              <a:rPr lang="en-US" dirty="0">
                <a:ea typeface="ＭＳ Ｐゴシック" charset="0"/>
              </a:rPr>
              <a:t> die </a:t>
            </a:r>
            <a:r>
              <a:rPr lang="en-US" dirty="0" err="1">
                <a:ea typeface="ＭＳ Ｐゴシック" charset="0"/>
              </a:rPr>
              <a:t>relevanten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aus</a:t>
            </a:r>
            <a:endParaRPr lang="en-US" dirty="0">
              <a:ea typeface="ＭＳ Ｐゴシック" charset="0"/>
            </a:endParaRPr>
          </a:p>
          <a:p>
            <a:pPr lvl="2" eaLnBrk="1" hangingPunct="1"/>
            <a:endParaRPr lang="en-US" sz="1800" dirty="0"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23088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Zusammenfassung: Überwachtes Lernen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Beispiel: Ausgleichsrechnung (</a:t>
            </a:r>
            <a:r>
              <a:rPr lang="de-DE" dirty="0">
                <a:solidFill>
                  <a:srgbClr val="0544FF"/>
                </a:solidFill>
              </a:rPr>
              <a:t>Regression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Gegeben Datenpunkte, bestimme Parameter, so dass für </a:t>
            </a:r>
            <a:r>
              <a:rPr lang="de-DE" dirty="0">
                <a:solidFill>
                  <a:srgbClr val="0B05FF"/>
                </a:solidFill>
              </a:rPr>
              <a:t>gegebene x-Werte</a:t>
            </a:r>
            <a:r>
              <a:rPr lang="de-DE" dirty="0"/>
              <a:t>, bei i.A. minimalem Fehler die </a:t>
            </a:r>
            <a:r>
              <a:rPr lang="de-DE" dirty="0" err="1">
                <a:solidFill>
                  <a:srgbClr val="0B05FF"/>
                </a:solidFill>
              </a:rPr>
              <a:t>y</a:t>
            </a:r>
            <a:r>
              <a:rPr lang="de-DE" dirty="0">
                <a:solidFill>
                  <a:srgbClr val="0B05FF"/>
                </a:solidFill>
              </a:rPr>
              <a:t>-Werte geschätzt </a:t>
            </a:r>
            <a:r>
              <a:rPr lang="de-DE" dirty="0"/>
              <a:t>werden können</a:t>
            </a:r>
          </a:p>
          <a:p>
            <a:pPr lvl="1"/>
            <a:r>
              <a:rPr lang="de-DE" dirty="0"/>
              <a:t>Optimierungsproblem</a:t>
            </a:r>
            <a:br>
              <a:rPr lang="de-DE" dirty="0"/>
            </a:br>
            <a:r>
              <a:rPr lang="de-DE" dirty="0"/>
              <a:t>Minimierung eines Normmaßes</a:t>
            </a:r>
          </a:p>
          <a:p>
            <a:r>
              <a:rPr lang="de-DE" dirty="0"/>
              <a:t>Beispiel: </a:t>
            </a:r>
            <a:r>
              <a:rPr lang="de-DE" dirty="0">
                <a:solidFill>
                  <a:srgbClr val="0544FF"/>
                </a:solidFill>
              </a:rPr>
              <a:t>Klassifikation</a:t>
            </a:r>
          </a:p>
          <a:p>
            <a:pPr lvl="1"/>
            <a:r>
              <a:rPr lang="de-DE" dirty="0"/>
              <a:t>Gegebene Datenpunkte jeweils mit Klassifikationswert, </a:t>
            </a:r>
            <a:r>
              <a:rPr lang="de-DE" dirty="0">
                <a:solidFill>
                  <a:srgbClr val="0B05FF"/>
                </a:solidFill>
              </a:rPr>
              <a:t>bestimme Klassifikationswert für Datenpunkte </a:t>
            </a:r>
            <a:r>
              <a:rPr lang="de-DE" dirty="0"/>
              <a:t>ohne diesen (binärer oder mehrwertiger </a:t>
            </a:r>
            <a:r>
              <a:rPr lang="de-DE" dirty="0" err="1"/>
              <a:t>Klassifikator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Kann als Spezialfall der Regression angesehen werden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C7AF4-5988-DE45-8C62-5BE2B5C9AEA6}"/>
              </a:ext>
            </a:extLst>
          </p:cNvPr>
          <p:cNvSpPr txBox="1"/>
          <p:nvPr/>
        </p:nvSpPr>
        <p:spPr>
          <a:xfrm>
            <a:off x="6372200" y="10123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41AF5-D75B-A44F-B379-97E1F2ABA59B}"/>
              </a:ext>
            </a:extLst>
          </p:cNvPr>
          <p:cNvSpPr txBox="1"/>
          <p:nvPr/>
        </p:nvSpPr>
        <p:spPr>
          <a:xfrm>
            <a:off x="2123728" y="6392361"/>
            <a:ext cx="4899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aseline="30000" dirty="0"/>
              <a:t>1</a:t>
            </a:r>
            <a:r>
              <a:rPr lang="de-DE" sz="1200" dirty="0"/>
              <a:t> Regression: Rückgang oder Rückschluss von Funktionswerten auf Funktion</a:t>
            </a:r>
          </a:p>
        </p:txBody>
      </p:sp>
    </p:spTree>
    <p:extLst>
      <p:ext uri="{BB962C8B-B14F-4D97-AF65-F5344CB8AC3E}">
        <p14:creationId xmlns:p14="http://schemas.microsoft.com/office/powerpoint/2010/main" val="3924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Generalisierung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Überwachtes Lernen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8F5-A01A-24B6-CAE0-5F29CCC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8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</a:rPr>
              <a:t>Modellauswahl &amp; Generalisierung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86800" cy="482441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Lernen kann als Optimierungsproblem angesehen werden:</a:t>
            </a:r>
          </a:p>
          <a:p>
            <a:pPr lvl="1" eaLnBrk="1" hangingPunct="1"/>
            <a:r>
              <a:rPr lang="de-DE" sz="2000" dirty="0">
                <a:ea typeface="ＭＳ Ｐゴシック" charset="0"/>
                <a:cs typeface="ＭＳ Ｐゴシック" charset="0"/>
              </a:rPr>
              <a:t>Berechne Modell, so dass Fehlerfunktion minimiert</a:t>
            </a:r>
          </a:p>
          <a:p>
            <a:pPr lvl="1" eaLnBrk="1" hangingPunct="1"/>
            <a:r>
              <a:rPr lang="de-DE" sz="2000" dirty="0">
                <a:ea typeface="ＭＳ Ｐゴシック" charset="0"/>
                <a:cs typeface="ＭＳ Ｐゴシック" charset="0"/>
              </a:rPr>
              <a:t>Parameter für Repräsentation berechnen </a:t>
            </a:r>
            <a:r>
              <a:rPr lang="de-DE" sz="2000" dirty="0">
                <a:ea typeface="ＭＳ Ｐゴシック" charset="0"/>
                <a:cs typeface="ＭＳ Ｐゴシック" charset="0"/>
                <a:sym typeface="Wingdings"/>
              </a:rPr>
              <a:t> "</a:t>
            </a:r>
            <a:r>
              <a:rPr lang="de-DE" sz="2000" dirty="0">
                <a:solidFill>
                  <a:srgbClr val="0B05FF"/>
                </a:solidFill>
                <a:ea typeface="ＭＳ Ｐゴシック" charset="0"/>
                <a:cs typeface="ＭＳ Ｐゴシック" charset="0"/>
                <a:sym typeface="Wingdings"/>
              </a:rPr>
              <a:t>Parametrisches Lernen</a:t>
            </a:r>
            <a:r>
              <a:rPr lang="de-DE" sz="2000" dirty="0">
                <a:ea typeface="ＭＳ Ｐゴシック" charset="0"/>
                <a:cs typeface="ＭＳ Ｐゴシック" charset="0"/>
                <a:sym typeface="Wingdings"/>
              </a:rPr>
              <a:t>"</a:t>
            </a:r>
            <a:endParaRPr lang="de-DE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Lernen ist i.A. ein </a:t>
            </a:r>
            <a:r>
              <a:rPr lang="de-DE" sz="2400" dirty="0">
                <a:solidFill>
                  <a:srgbClr val="0000FF"/>
                </a:solidFill>
                <a:ea typeface="ＭＳ Ｐゴシック" charset="0"/>
              </a:rPr>
              <a:t>schlecht gestelltes Problem</a:t>
            </a:r>
            <a:endParaRPr lang="de-DE" sz="2400" dirty="0">
              <a:ea typeface="ＭＳ Ｐゴシック" charset="0"/>
            </a:endParaRPr>
          </a:p>
          <a:p>
            <a:pPr lvl="1" eaLnBrk="1" hangingPunct="1"/>
            <a:r>
              <a:rPr lang="de-DE" sz="2200" dirty="0">
                <a:ea typeface="ＭＳ Ｐゴシック" charset="0"/>
              </a:rPr>
              <a:t>In der Regel sind die Daten nicht geeignet, um eine eindeutige Lösung des Optimierungsproblems zu finden</a:t>
            </a:r>
          </a:p>
          <a:p>
            <a:pPr lvl="1" eaLnBrk="1" hangingPunct="1"/>
            <a:r>
              <a:rPr lang="de-DE" sz="2200" dirty="0">
                <a:solidFill>
                  <a:srgbClr val="0B05FF"/>
                </a:solidFill>
                <a:ea typeface="ＭＳ Ｐゴシック" charset="0"/>
              </a:rPr>
              <a:t>Vorannahmen treffen: </a:t>
            </a:r>
            <a:r>
              <a:rPr lang="de-DE" sz="2200" dirty="0">
                <a:ea typeface="ＭＳ Ｐゴシック" charset="0"/>
              </a:rPr>
              <a:t>Annahmen bzgl. </a:t>
            </a:r>
            <a:r>
              <a:rPr lang="de-DE" sz="2200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</a:rPr>
              <a:t>H </a:t>
            </a:r>
            <a:r>
              <a:rPr lang="de-DE" sz="2200" dirty="0">
                <a:ea typeface="ＭＳ Ｐゴシック" charset="0"/>
              </a:rPr>
              <a:t>(</a:t>
            </a:r>
            <a:r>
              <a:rPr lang="de-DE" sz="2200" dirty="0" err="1">
                <a:ea typeface="ＭＳ Ｐゴシック" charset="0"/>
              </a:rPr>
              <a:t>inductive</a:t>
            </a:r>
            <a:r>
              <a:rPr lang="de-DE" sz="2200" dirty="0">
                <a:ea typeface="ＭＳ Ｐゴシック" charset="0"/>
              </a:rPr>
              <a:t> </a:t>
            </a:r>
            <a:r>
              <a:rPr lang="de-DE" sz="2200" dirty="0" err="1">
                <a:ea typeface="ＭＳ Ｐゴシック" charset="0"/>
              </a:rPr>
              <a:t>bias</a:t>
            </a:r>
            <a:r>
              <a:rPr lang="de-DE" sz="2200" dirty="0">
                <a:ea typeface="ＭＳ Ｐゴシック" charset="0"/>
              </a:rPr>
              <a:t>)</a:t>
            </a:r>
            <a:endParaRPr lang="de-DE" sz="2200" dirty="0">
              <a:solidFill>
                <a:schemeClr val="accent5">
                  <a:lumMod val="50000"/>
                </a:schemeClr>
              </a:solidFill>
              <a:ea typeface="ＭＳ Ｐゴシック" charset="0"/>
            </a:endParaRPr>
          </a:p>
          <a:p>
            <a:pPr lvl="1" eaLnBrk="1" hangingPunct="1"/>
            <a:r>
              <a:rPr lang="de-DE" sz="2200" dirty="0">
                <a:solidFill>
                  <a:srgbClr val="0B05FF"/>
                </a:solidFill>
                <a:ea typeface="ＭＳ Ｐゴシック" charset="0"/>
              </a:rPr>
              <a:t>Kann man optimale Hypothesenklassen automatisch bestimmen? </a:t>
            </a:r>
            <a:endParaRPr lang="de-DE" sz="22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solidFill>
                  <a:srgbClr val="FF0000"/>
                </a:solidFill>
                <a:ea typeface="ＭＳ Ｐゴシック" charset="0"/>
              </a:rPr>
              <a:t>Generalisierung</a:t>
            </a:r>
            <a:r>
              <a:rPr lang="de-DE" sz="2400" dirty="0">
                <a:solidFill>
                  <a:schemeClr val="bg2"/>
                </a:solidFill>
                <a:ea typeface="ＭＳ Ｐゴシック" charset="0"/>
              </a:rPr>
              <a:t>:</a:t>
            </a:r>
            <a:r>
              <a:rPr lang="de-DE" sz="2400" dirty="0">
                <a:solidFill>
                  <a:srgbClr val="990033"/>
                </a:solidFill>
                <a:ea typeface="ＭＳ Ｐゴシック" charset="0"/>
              </a:rPr>
              <a:t> </a:t>
            </a:r>
            <a:r>
              <a:rPr lang="de-DE" sz="2400" dirty="0">
                <a:ea typeface="ＭＳ Ｐゴシック" charset="0"/>
              </a:rPr>
              <a:t>Wie gut arbeitet Modell auf neuen Daten?</a:t>
            </a:r>
          </a:p>
          <a:p>
            <a:pPr lvl="1" eaLnBrk="1" hangingPunct="1"/>
            <a:r>
              <a:rPr lang="de-DE" sz="2200" dirty="0">
                <a:ea typeface="ＭＳ Ｐゴシック" charset="0"/>
              </a:rPr>
              <a:t>Generalisierungsfehler</a:t>
            </a:r>
          </a:p>
          <a:p>
            <a:pPr eaLnBrk="1" hangingPunct="1"/>
            <a:r>
              <a:rPr lang="de-DE" sz="2400" dirty="0">
                <a:solidFill>
                  <a:srgbClr val="FF0000"/>
                </a:solidFill>
                <a:ea typeface="ＭＳ Ｐゴシック" charset="0"/>
              </a:rPr>
              <a:t>Überanpassung </a:t>
            </a:r>
            <a:r>
              <a:rPr lang="de-DE" sz="2400" dirty="0">
                <a:ea typeface="ＭＳ Ｐゴシック" charset="0"/>
              </a:rPr>
              <a:t>(</a:t>
            </a:r>
            <a:r>
              <a:rPr lang="de-DE" sz="2400" dirty="0" err="1">
                <a:ea typeface="ＭＳ Ｐゴシック" charset="0"/>
              </a:rPr>
              <a:t>Overfitting</a:t>
            </a:r>
            <a:r>
              <a:rPr lang="de-DE" sz="2400" dirty="0">
                <a:ea typeface="ＭＳ Ｐゴシック" charset="0"/>
              </a:rPr>
              <a:t>): 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</a:rPr>
              <a:t>H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 </a:t>
            </a:r>
            <a:r>
              <a:rPr lang="de-DE" sz="2400" dirty="0">
                <a:ea typeface="ＭＳ Ｐゴシック" charset="0"/>
              </a:rPr>
              <a:t>komplexer als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C </a:t>
            </a:r>
            <a:r>
              <a:rPr lang="de-DE" sz="2400" dirty="0">
                <a:ea typeface="ＭＳ Ｐゴシック" charset="0"/>
              </a:rPr>
              <a:t>bzw.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f</a:t>
            </a:r>
            <a:r>
              <a:rPr lang="de-DE" sz="2400" i="1" dirty="0">
                <a:ea typeface="ＭＳ Ｐゴシック" charset="0"/>
              </a:rPr>
              <a:t> </a:t>
            </a:r>
          </a:p>
          <a:p>
            <a:pPr eaLnBrk="1" hangingPunct="1"/>
            <a:r>
              <a:rPr lang="de-DE" sz="2400" dirty="0">
                <a:solidFill>
                  <a:srgbClr val="FF0000"/>
                </a:solidFill>
                <a:ea typeface="ＭＳ Ｐゴシック" charset="0"/>
              </a:rPr>
              <a:t>Unteranpassung </a:t>
            </a:r>
            <a:r>
              <a:rPr lang="de-DE" sz="2400" dirty="0">
                <a:ea typeface="ＭＳ Ｐゴシック" charset="0"/>
              </a:rPr>
              <a:t>(</a:t>
            </a:r>
            <a:r>
              <a:rPr lang="de-DE" sz="2400" dirty="0" err="1">
                <a:ea typeface="ＭＳ Ｐゴシック" charset="0"/>
              </a:rPr>
              <a:t>Underfitting</a:t>
            </a:r>
            <a:r>
              <a:rPr lang="de-DE" sz="2400" dirty="0">
                <a:ea typeface="ＭＳ Ｐゴシック" charset="0"/>
              </a:rPr>
              <a:t>):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H</a:t>
            </a:r>
            <a:r>
              <a:rPr lang="de-DE" sz="2400" dirty="0">
                <a:ea typeface="ＭＳ Ｐゴシック" charset="0"/>
              </a:rPr>
              <a:t> weniger komplex als 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C</a:t>
            </a:r>
            <a:r>
              <a:rPr lang="de-DE" sz="2400" dirty="0">
                <a:ea typeface="ＭＳ Ｐゴシック" charset="0"/>
              </a:rPr>
              <a:t> bzw.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f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42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07984D-3C5F-9B43-8F01-C31C5720B6C1}"/>
              </a:ext>
            </a:extLst>
          </p:cNvPr>
          <p:cNvSpPr/>
          <p:nvPr/>
        </p:nvSpPr>
        <p:spPr>
          <a:xfrm>
            <a:off x="2339752" y="6070834"/>
            <a:ext cx="5973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H </a:t>
            </a:r>
            <a:r>
              <a:rPr lang="de-DE" dirty="0"/>
              <a:t>= Hypothesenklasse, </a:t>
            </a:r>
            <a:r>
              <a:rPr lang="de-DE" dirty="0">
                <a:solidFill>
                  <a:srgbClr val="4597A0"/>
                </a:solidFill>
              </a:rPr>
              <a:t>C </a:t>
            </a:r>
            <a:r>
              <a:rPr lang="de-DE" dirty="0"/>
              <a:t>= </a:t>
            </a:r>
            <a:r>
              <a:rPr lang="de-DE" dirty="0" err="1"/>
              <a:t>Classifier</a:t>
            </a:r>
            <a:r>
              <a:rPr lang="de-DE" dirty="0"/>
              <a:t>,  </a:t>
            </a:r>
            <a:r>
              <a:rPr lang="de-DE" dirty="0">
                <a:solidFill>
                  <a:srgbClr val="4597A0"/>
                </a:solidFill>
              </a:rPr>
              <a:t>f</a:t>
            </a:r>
            <a:r>
              <a:rPr lang="de-DE" i="1" dirty="0"/>
              <a:t> </a:t>
            </a:r>
            <a:r>
              <a:rPr lang="de-DE" dirty="0"/>
              <a:t>= Regressionsfunktion</a:t>
            </a:r>
          </a:p>
        </p:txBody>
      </p:sp>
    </p:spTree>
    <p:extLst>
      <p:ext uri="{BB962C8B-B14F-4D97-AF65-F5344CB8AC3E}">
        <p14:creationId xmlns:p14="http://schemas.microsoft.com/office/powerpoint/2010/main" val="13726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Drei-Wege-Austauschbeziehung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43</a:t>
            </a:fld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12776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br>
              <a:rPr lang="en-US" kern="0" dirty="0">
                <a:ea typeface="ＭＳ Ｐゴシック" charset="0"/>
              </a:rPr>
            </a:br>
            <a:r>
              <a:rPr lang="en-US" kern="0" dirty="0">
                <a:ea typeface="ＭＳ Ｐゴシック" charset="0"/>
              </a:rPr>
              <a:t>(</a:t>
            </a:r>
            <a:r>
              <a:rPr lang="en-US" kern="0" dirty="0" err="1">
                <a:ea typeface="ＭＳ Ｐゴシック" charset="0"/>
              </a:rPr>
              <a:t>Dietterich</a:t>
            </a:r>
            <a:r>
              <a:rPr lang="en-US" kern="0" dirty="0">
                <a:ea typeface="ＭＳ Ｐゴシック" charset="0"/>
              </a:rPr>
              <a:t>, 2003):</a:t>
            </a:r>
          </a:p>
          <a:p>
            <a:pPr lvl="1" indent="-533387" eaLnBrk="1" hangingPunct="1">
              <a:buFont typeface="Wingdings" charset="0"/>
              <a:buAutoNum type="arabicPeriod"/>
            </a:pPr>
            <a:r>
              <a:rPr lang="en-US" kern="0" dirty="0" err="1">
                <a:ea typeface="ＭＳ Ｐゴシック" charset="0"/>
              </a:rPr>
              <a:t>Komplexität</a:t>
            </a:r>
            <a:r>
              <a:rPr lang="en-US" kern="0" dirty="0">
                <a:ea typeface="ＭＳ Ｐゴシック" charset="0"/>
              </a:rPr>
              <a:t> von </a:t>
            </a:r>
            <a:r>
              <a:rPr lang="en-US" kern="0" dirty="0">
                <a:latin typeface="Lucida Calligraphy" charset="0"/>
                <a:ea typeface="ＭＳ Ｐゴシック" charset="0"/>
              </a:rPr>
              <a:t>H</a:t>
            </a:r>
            <a:r>
              <a:rPr lang="en-US" i="1" kern="0" dirty="0">
                <a:latin typeface="Lucida Bright" charset="0"/>
                <a:ea typeface="ＭＳ Ｐゴシック" charset="0"/>
              </a:rPr>
              <a:t> : c </a:t>
            </a:r>
            <a:r>
              <a:rPr lang="en-US" kern="0" dirty="0">
                <a:latin typeface="Lucida Bright" charset="0"/>
                <a:ea typeface="ＭＳ Ｐゴシック" charset="0"/>
              </a:rPr>
              <a:t>(</a:t>
            </a:r>
            <a:r>
              <a:rPr lang="en-US" kern="0" dirty="0">
                <a:latin typeface="Lucida Calligraphy" charset="0"/>
                <a:ea typeface="ＭＳ Ｐゴシック" charset="0"/>
              </a:rPr>
              <a:t>H</a:t>
            </a:r>
            <a:r>
              <a:rPr lang="en-US" kern="0" dirty="0">
                <a:latin typeface="Lucida Bright" charset="0"/>
                <a:ea typeface="ＭＳ Ｐゴシック" charset="0"/>
              </a:rPr>
              <a:t>),</a:t>
            </a:r>
          </a:p>
          <a:p>
            <a:pPr lvl="1" indent="-533387" eaLnBrk="1" hangingPunct="1">
              <a:buFont typeface="Wingdings" charset="0"/>
              <a:buAutoNum type="arabicPeriod"/>
            </a:pPr>
            <a:r>
              <a:rPr lang="en-US" kern="0" dirty="0" err="1">
                <a:ea typeface="ＭＳ Ｐゴシック" charset="0"/>
              </a:rPr>
              <a:t>Trainingsmengengröße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N, </a:t>
            </a:r>
            <a:endParaRPr lang="en-US" kern="0" dirty="0">
              <a:ea typeface="ＭＳ Ｐゴシック" charset="0"/>
            </a:endParaRPr>
          </a:p>
          <a:p>
            <a:pPr lvl="1" indent="-533387" eaLnBrk="1" hangingPunct="1">
              <a:buFont typeface="Wingdings" charset="0"/>
              <a:buAutoNum type="arabicPeriod"/>
            </a:pPr>
            <a:r>
              <a:rPr lang="en-US" kern="0" dirty="0" err="1">
                <a:ea typeface="ＭＳ Ｐゴシック" charset="0"/>
              </a:rPr>
              <a:t>Generalisierungsfehler</a:t>
            </a:r>
            <a:r>
              <a:rPr lang="en-US" kern="0" dirty="0">
                <a:ea typeface="ＭＳ Ｐゴシック" charset="0"/>
              </a:rPr>
              <a:t>, </a:t>
            </a:r>
            <a:r>
              <a:rPr lang="en-US" i="1" kern="0" dirty="0">
                <a:ea typeface="ＭＳ Ｐゴシック" charset="0"/>
              </a:rPr>
              <a:t>E</a:t>
            </a:r>
            <a:r>
              <a:rPr lang="en-US" kern="0" dirty="0">
                <a:ea typeface="ＭＳ Ｐゴシック" charset="0"/>
              </a:rPr>
              <a:t>, auf </a:t>
            </a:r>
            <a:r>
              <a:rPr lang="en-US" kern="0" dirty="0" err="1">
                <a:ea typeface="ＭＳ Ｐゴシック" charset="0"/>
              </a:rPr>
              <a:t>neuen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ea typeface="ＭＳ Ｐゴシック" charset="0"/>
              </a:rPr>
              <a:t>Daten</a:t>
            </a:r>
            <a:endParaRPr lang="en-US" kern="0" dirty="0">
              <a:ea typeface="ＭＳ Ｐゴシック" charset="0"/>
            </a:endParaRPr>
          </a:p>
          <a:p>
            <a:pPr eaLnBrk="1" hangingPunct="1"/>
            <a:r>
              <a:rPr lang="en-US" kern="0" dirty="0" err="1">
                <a:ea typeface="ＭＳ Ｐゴシック" charset="0"/>
              </a:rPr>
              <a:t>Wenn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N</a:t>
            </a:r>
            <a:r>
              <a:rPr lang="en-US" kern="0" dirty="0">
                <a:latin typeface="Symbol" charset="0"/>
                <a:ea typeface="ＭＳ Ｐゴシック" charset="0"/>
              </a:rPr>
              <a:t>­ ↑, </a:t>
            </a:r>
            <a:r>
              <a:rPr lang="en-US" i="1" kern="0" dirty="0">
                <a:ea typeface="ＭＳ Ｐゴシック" charset="0"/>
              </a:rPr>
              <a:t>E </a:t>
            </a:r>
            <a:r>
              <a:rPr lang="en-US" kern="0" dirty="0">
                <a:latin typeface="Symbol" charset="0"/>
                <a:ea typeface="ＭＳ Ｐゴシック" charset="0"/>
              </a:rPr>
              <a:t>¯</a:t>
            </a:r>
            <a:endParaRPr lang="en-US" kern="0" dirty="0">
              <a:latin typeface="Lucida Bright" charset="0"/>
              <a:ea typeface="ＭＳ Ｐゴシック" charset="0"/>
            </a:endParaRPr>
          </a:p>
          <a:p>
            <a:pPr eaLnBrk="1" hangingPunct="1"/>
            <a:r>
              <a:rPr lang="en-US" kern="0" dirty="0" err="1">
                <a:ea typeface="ＭＳ Ｐゴシック" charset="0"/>
              </a:rPr>
              <a:t>Wenn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c </a:t>
            </a:r>
            <a:r>
              <a:rPr lang="en-US" kern="0" dirty="0">
                <a:latin typeface="Lucida Bright" charset="0"/>
                <a:ea typeface="ＭＳ Ｐゴシック" charset="0"/>
              </a:rPr>
              <a:t>(</a:t>
            </a:r>
            <a:r>
              <a:rPr lang="en-US" kern="0" dirty="0">
                <a:latin typeface="Lucida Calligraphy" charset="0"/>
                <a:ea typeface="ＭＳ Ｐゴシック" charset="0"/>
              </a:rPr>
              <a:t>H </a:t>
            </a:r>
            <a:r>
              <a:rPr lang="en-US" kern="0" dirty="0">
                <a:latin typeface="Lucida Bright" charset="0"/>
                <a:ea typeface="ＭＳ Ｐゴシック" charset="0"/>
              </a:rPr>
              <a:t>)</a:t>
            </a:r>
            <a:r>
              <a:rPr lang="en-US" kern="0" dirty="0">
                <a:latin typeface="Symbol" charset="0"/>
                <a:ea typeface="ＭＳ Ｐゴシック" charset="0"/>
              </a:rPr>
              <a:t>↑­, </a:t>
            </a:r>
            <a:r>
              <a:rPr lang="en-US" kern="0" dirty="0">
                <a:ea typeface="ＭＳ Ｐゴシック" charset="0"/>
              </a:rPr>
              <a:t>gilt </a:t>
            </a:r>
            <a:r>
              <a:rPr lang="en-US" kern="0" dirty="0" err="1">
                <a:ea typeface="ＭＳ Ｐゴシック" charset="0"/>
              </a:rPr>
              <a:t>zuerst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E </a:t>
            </a:r>
            <a:r>
              <a:rPr lang="en-US" kern="0" dirty="0">
                <a:latin typeface="Symbol" charset="0"/>
                <a:ea typeface="ＭＳ Ｐゴシック" charset="0"/>
              </a:rPr>
              <a:t>¯ </a:t>
            </a:r>
            <a:r>
              <a:rPr lang="en-US" kern="0" dirty="0">
                <a:ea typeface="ＭＳ Ｐゴシック" charset="0"/>
              </a:rPr>
              <a:t>und </a:t>
            </a:r>
            <a:r>
              <a:rPr lang="en-US" kern="0" dirty="0" err="1">
                <a:ea typeface="ＭＳ Ｐゴシック" charset="0"/>
              </a:rPr>
              <a:t>dann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E</a:t>
            </a:r>
            <a:r>
              <a:rPr lang="en-US" kern="0" dirty="0">
                <a:latin typeface="Symbol" charset="0"/>
                <a:ea typeface="ＭＳ Ｐゴシック" charset="0"/>
              </a:rPr>
              <a:t>­ ↑</a:t>
            </a:r>
            <a:endParaRPr lang="en-US" kern="0" dirty="0">
              <a:latin typeface="Lucida Br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20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Kreuzvalidierung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Überwachtes Lernen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8F5-A01A-24B6-CAE0-5F29CCC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414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Kreuzvalidierung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Um den </a:t>
            </a:r>
            <a:r>
              <a:rPr lang="en-US" dirty="0" err="1">
                <a:ea typeface="ＭＳ Ｐゴシック" charset="0"/>
              </a:rPr>
              <a:t>Generalisierungsfehler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abzuschätzen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brauchen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wir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Daten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mit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denen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nicht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trainiert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wurde</a:t>
            </a:r>
            <a:endParaRPr lang="en-US" dirty="0">
              <a:ea typeface="ＭＳ Ｐゴシック" charset="0"/>
            </a:endParaRPr>
          </a:p>
          <a:p>
            <a:pPr eaLnBrk="1" hangingPunct="1"/>
            <a:r>
              <a:rPr lang="en-US" dirty="0" err="1">
                <a:ea typeface="ＭＳ Ｐゴシック" charset="0"/>
              </a:rPr>
              <a:t>Aufteilung</a:t>
            </a:r>
            <a:r>
              <a:rPr lang="en-US" dirty="0">
                <a:ea typeface="ＭＳ Ｐゴシック" charset="0"/>
              </a:rPr>
              <a:t> der </a:t>
            </a:r>
            <a:r>
              <a:rPr lang="en-US" dirty="0" err="1">
                <a:ea typeface="ＭＳ Ｐゴシック" charset="0"/>
              </a:rPr>
              <a:t>Daten</a:t>
            </a:r>
            <a:r>
              <a:rPr lang="en-US" dirty="0">
                <a:ea typeface="ＭＳ Ｐゴシック" charset="0"/>
              </a:rPr>
              <a:t>:</a:t>
            </a:r>
          </a:p>
          <a:p>
            <a:pPr lvl="1" eaLnBrk="1" hangingPunct="1"/>
            <a:r>
              <a:rPr lang="en-US" dirty="0" err="1">
                <a:ea typeface="ＭＳ Ｐゴシック" charset="0"/>
              </a:rPr>
              <a:t>Trainingsmenge</a:t>
            </a:r>
            <a:r>
              <a:rPr lang="en-US" dirty="0">
                <a:ea typeface="ＭＳ Ｐゴシック" charset="0"/>
              </a:rPr>
              <a:t> (50%)</a:t>
            </a:r>
          </a:p>
          <a:p>
            <a:pPr lvl="1" eaLnBrk="1" hangingPunct="1"/>
            <a:r>
              <a:rPr lang="en-US" dirty="0" err="1">
                <a:ea typeface="ＭＳ Ｐゴシック" charset="0"/>
              </a:rPr>
              <a:t>Testmenge</a:t>
            </a:r>
            <a:r>
              <a:rPr lang="en-US" dirty="0">
                <a:ea typeface="ＭＳ Ｐゴシック" charset="0"/>
              </a:rPr>
              <a:t> (</a:t>
            </a:r>
            <a:r>
              <a:rPr lang="en-US" dirty="0" err="1">
                <a:ea typeface="ＭＳ Ｐゴシック" charset="0"/>
              </a:rPr>
              <a:t>z.B</a:t>
            </a:r>
            <a:r>
              <a:rPr lang="en-US" dirty="0">
                <a:ea typeface="ＭＳ Ｐゴシック" charset="0"/>
              </a:rPr>
              <a:t>. </a:t>
            </a:r>
            <a:r>
              <a:rPr lang="en-US" dirty="0" err="1">
                <a:ea typeface="ＭＳ Ｐゴシック" charset="0"/>
              </a:rPr>
              <a:t>für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Publikation</a:t>
            </a:r>
            <a:r>
              <a:rPr lang="en-US" dirty="0">
                <a:ea typeface="ＭＳ Ｐゴシック" charset="0"/>
              </a:rPr>
              <a:t>) (50%)</a:t>
            </a:r>
          </a:p>
          <a:p>
            <a:pPr eaLnBrk="1" hangingPunct="1"/>
            <a:r>
              <a:rPr lang="en-US" dirty="0" err="1">
                <a:ea typeface="ＭＳ Ｐゴシック" charset="0"/>
              </a:rPr>
              <a:t>Neuabtastung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wenn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wenige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Daten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vorhanden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20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328"/>
            <a:ext cx="2376363" cy="3131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498A1562-7224-6F4F-8188-F8628C08E5D8}" type="slidenum">
              <a:rPr lang="tr-TR" sz="1100">
                <a:latin typeface="+mn-lt"/>
              </a:rPr>
              <a:pPr eaLnBrk="1" hangingPunct="1"/>
              <a:t>46</a:t>
            </a:fld>
            <a:endParaRPr lang="tr-TR" sz="1100" dirty="0">
              <a:latin typeface="+mn-lt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57200"/>
            <a:ext cx="8229600" cy="1371600"/>
          </a:xfrm>
        </p:spPr>
        <p:txBody>
          <a:bodyPr/>
          <a:lstStyle/>
          <a:p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Betrachtungsebenen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überwachtes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Lernen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4038600" cy="3886200"/>
          </a:xfrm>
        </p:spPr>
        <p:txBody>
          <a:bodyPr/>
          <a:lstStyle/>
          <a:p>
            <a:pPr marL="609585" indent="-609585">
              <a:buFont typeface="Wingdings" charset="0"/>
              <a:buAutoNum type="arabicPeriod"/>
            </a:pPr>
            <a:r>
              <a:rPr lang="en-US" sz="2800" dirty="0">
                <a:ea typeface="ＭＳ Ｐゴシック" charset="0"/>
              </a:rPr>
              <a:t>Modell: </a:t>
            </a:r>
          </a:p>
          <a:p>
            <a:pPr marL="990575" lvl="1" indent="-533387">
              <a:buNone/>
            </a:pPr>
            <a:r>
              <a:rPr lang="en-US" sz="3200" i="1" dirty="0">
                <a:ea typeface="ＭＳ Ｐゴシック" charset="0"/>
              </a:rPr>
              <a:t>		</a:t>
            </a:r>
            <a:endParaRPr lang="en-US" sz="3200" dirty="0">
              <a:ea typeface="ＭＳ Ｐゴシック" charset="0"/>
            </a:endParaRPr>
          </a:p>
          <a:p>
            <a:pPr marL="609585" indent="-609585">
              <a:buFont typeface="Wingdings" charset="0"/>
              <a:buAutoNum type="arabicPeriod"/>
            </a:pPr>
            <a:r>
              <a:rPr lang="en-US" sz="2800" dirty="0" err="1">
                <a:ea typeface="ＭＳ Ｐゴシック" charset="0"/>
              </a:rPr>
              <a:t>Fehlerfunktion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Verlustfunktion</a:t>
            </a:r>
            <a:r>
              <a:rPr lang="en-US" sz="2800" dirty="0">
                <a:ea typeface="ＭＳ Ｐゴシック" charset="0"/>
              </a:rPr>
              <a:t>):</a:t>
            </a:r>
          </a:p>
          <a:p>
            <a:pPr marL="990575" lvl="1" indent="-533387">
              <a:buNone/>
            </a:pPr>
            <a:r>
              <a:rPr lang="en-US" sz="3200" dirty="0">
                <a:ea typeface="ＭＳ Ｐゴシック" charset="0"/>
              </a:rPr>
              <a:t>	</a:t>
            </a:r>
          </a:p>
          <a:p>
            <a:pPr marL="609585" indent="-609585">
              <a:buFont typeface="Wingdings" charset="0"/>
              <a:buAutoNum type="arabicPeriod"/>
            </a:pPr>
            <a:r>
              <a:rPr lang="en-US" sz="2800" dirty="0" err="1">
                <a:ea typeface="ＭＳ Ｐゴシック" charset="0"/>
              </a:rPr>
              <a:t>Optimierungs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 err="1">
                <a:ea typeface="ＭＳ Ｐゴシック" charset="0"/>
              </a:rPr>
              <a:t>verfahren</a:t>
            </a:r>
            <a:r>
              <a:rPr lang="en-US" sz="2800" dirty="0">
                <a:ea typeface="ＭＳ Ｐゴシック" charset="0"/>
              </a:rPr>
              <a:t>:</a:t>
            </a:r>
          </a:p>
          <a:p>
            <a:pPr marL="609585" indent="-609585">
              <a:buNone/>
            </a:pPr>
            <a:r>
              <a:rPr lang="en-US" sz="2800" dirty="0">
                <a:ea typeface="ＭＳ Ｐゴシック" charset="0"/>
              </a:rPr>
              <a:t>			</a:t>
            </a:r>
          </a:p>
        </p:txBody>
      </p:sp>
      <p:graphicFrame>
        <p:nvGraphicFramePr>
          <p:cNvPr id="121860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6679619"/>
              </p:ext>
            </p:extLst>
          </p:nvPr>
        </p:nvGraphicFramePr>
        <p:xfrm>
          <a:off x="4332411" y="1564432"/>
          <a:ext cx="1079500" cy="40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087" imgH="355446" progId="Equation.3">
                  <p:embed/>
                </p:oleObj>
              </mc:Choice>
              <mc:Fallback>
                <p:oleObj name="Equation" r:id="rId2" imgW="95208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411" y="1564432"/>
                        <a:ext cx="1079500" cy="400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04896328"/>
              </p:ext>
            </p:extLst>
          </p:nvPr>
        </p:nvGraphicFramePr>
        <p:xfrm>
          <a:off x="4331793" y="2852937"/>
          <a:ext cx="39846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700" imgH="342900" progId="Equation.3">
                  <p:embed/>
                </p:oleObj>
              </mc:Choice>
              <mc:Fallback>
                <p:oleObj name="Equation" r:id="rId4" imgW="1790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793" y="2852937"/>
                        <a:ext cx="39846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062356"/>
              </p:ext>
            </p:extLst>
          </p:nvPr>
        </p:nvGraphicFramePr>
        <p:xfrm>
          <a:off x="4412730" y="4293096"/>
          <a:ext cx="323215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473200" imgH="279400" progId="Equation.3">
                  <p:embed/>
                </p:oleObj>
              </mc:Choice>
              <mc:Fallback>
                <p:oleObj name="Formel" r:id="rId6" imgW="1473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293096"/>
                        <a:ext cx="3232151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C670DDFA-232F-BBCA-8046-E1D77996C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7907" y="1340768"/>
            <a:ext cx="4821422" cy="38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43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6512" y="764704"/>
            <a:ext cx="9217024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985" name="Group 2"/>
          <p:cNvGrpSpPr>
            <a:grpSpLocks/>
          </p:cNvGrpSpPr>
          <p:nvPr/>
        </p:nvGrpSpPr>
        <p:grpSpPr bwMode="auto">
          <a:xfrm>
            <a:off x="3649663" y="336550"/>
            <a:ext cx="1971675" cy="2041525"/>
            <a:chOff x="2299" y="212"/>
            <a:chExt cx="1242" cy="1286"/>
          </a:xfrm>
        </p:grpSpPr>
        <p:pic>
          <p:nvPicPr>
            <p:cNvPr id="42007" name="Picture 3" descr="tw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212"/>
              <a:ext cx="124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8" name="Text Box 4"/>
            <p:cNvSpPr txBox="1">
              <a:spLocks noChangeArrowheads="1"/>
            </p:cNvSpPr>
            <p:nvPr/>
          </p:nvSpPr>
          <p:spPr bwMode="auto">
            <a:xfrm>
              <a:off x="2673" y="1133"/>
              <a:ext cx="58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2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86" name="Group 5"/>
          <p:cNvGrpSpPr>
            <a:grpSpLocks/>
          </p:cNvGrpSpPr>
          <p:nvPr/>
        </p:nvGrpSpPr>
        <p:grpSpPr bwMode="auto">
          <a:xfrm>
            <a:off x="1485900" y="346075"/>
            <a:ext cx="1981200" cy="2032000"/>
            <a:chOff x="936" y="218"/>
            <a:chExt cx="1248" cy="1280"/>
          </a:xfrm>
        </p:grpSpPr>
        <p:pic>
          <p:nvPicPr>
            <p:cNvPr id="42005" name="Picture 6" descr="fou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218"/>
              <a:ext cx="124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6" name="Text Box 7"/>
            <p:cNvSpPr txBox="1">
              <a:spLocks noChangeArrowheads="1"/>
            </p:cNvSpPr>
            <p:nvPr/>
          </p:nvSpPr>
          <p:spPr bwMode="auto">
            <a:xfrm>
              <a:off x="1297" y="1133"/>
              <a:ext cx="68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1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87" name="Group 8"/>
          <p:cNvGrpSpPr>
            <a:grpSpLocks/>
          </p:cNvGrpSpPr>
          <p:nvPr/>
        </p:nvGrpSpPr>
        <p:grpSpPr bwMode="auto">
          <a:xfrm>
            <a:off x="1511300" y="2406650"/>
            <a:ext cx="1981200" cy="2016125"/>
            <a:chOff x="952" y="1516"/>
            <a:chExt cx="1248" cy="1270"/>
          </a:xfrm>
        </p:grpSpPr>
        <p:pic>
          <p:nvPicPr>
            <p:cNvPr id="42003" name="Picture 9" descr="thre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" y="1516"/>
              <a:ext cx="1248" cy="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4" name="Text Box 10"/>
            <p:cNvSpPr txBox="1">
              <a:spLocks noChangeArrowheads="1"/>
            </p:cNvSpPr>
            <p:nvPr/>
          </p:nvSpPr>
          <p:spPr bwMode="auto">
            <a:xfrm>
              <a:off x="1289" y="2421"/>
              <a:ext cx="71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4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88" name="Group 11"/>
          <p:cNvGrpSpPr>
            <a:grpSpLocks/>
          </p:cNvGrpSpPr>
          <p:nvPr/>
        </p:nvGrpSpPr>
        <p:grpSpPr bwMode="auto">
          <a:xfrm>
            <a:off x="5875338" y="357188"/>
            <a:ext cx="1990725" cy="2033587"/>
            <a:chOff x="3701" y="225"/>
            <a:chExt cx="1254" cy="1281"/>
          </a:xfrm>
        </p:grpSpPr>
        <p:sp>
          <p:nvSpPr>
            <p:cNvPr id="42001" name="Text Box 12"/>
            <p:cNvSpPr txBox="1">
              <a:spLocks noChangeArrowheads="1"/>
            </p:cNvSpPr>
            <p:nvPr/>
          </p:nvSpPr>
          <p:spPr bwMode="auto">
            <a:xfrm>
              <a:off x="3993" y="1141"/>
              <a:ext cx="84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3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pic>
          <p:nvPicPr>
            <p:cNvPr id="42002" name="Picture 13" descr="o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225"/>
              <a:ext cx="1254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14"/>
          <p:cNvGrpSpPr>
            <a:grpSpLocks/>
          </p:cNvGrpSpPr>
          <p:nvPr/>
        </p:nvGrpSpPr>
        <p:grpSpPr bwMode="auto">
          <a:xfrm>
            <a:off x="3636963" y="2428875"/>
            <a:ext cx="1971675" cy="1955800"/>
            <a:chOff x="2291" y="1530"/>
            <a:chExt cx="1242" cy="1232"/>
          </a:xfrm>
        </p:grpSpPr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2617" y="2397"/>
              <a:ext cx="7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5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pic>
          <p:nvPicPr>
            <p:cNvPr id="42000" name="Picture 16" descr="fiv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" y="1530"/>
              <a:ext cx="1242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0" name="Group 17"/>
          <p:cNvGrpSpPr>
            <a:grpSpLocks/>
          </p:cNvGrpSpPr>
          <p:nvPr/>
        </p:nvGrpSpPr>
        <p:grpSpPr bwMode="auto">
          <a:xfrm>
            <a:off x="5873750" y="2387600"/>
            <a:ext cx="1908175" cy="1971675"/>
            <a:chOff x="3700" y="1504"/>
            <a:chExt cx="1202" cy="1242"/>
          </a:xfrm>
        </p:grpSpPr>
        <p:pic>
          <p:nvPicPr>
            <p:cNvPr id="41997" name="Picture 18" descr="six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504"/>
              <a:ext cx="1202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8" name="Text Box 19"/>
            <p:cNvSpPr txBox="1">
              <a:spLocks noChangeArrowheads="1"/>
            </p:cNvSpPr>
            <p:nvPr/>
          </p:nvSpPr>
          <p:spPr bwMode="auto">
            <a:xfrm>
              <a:off x="4049" y="2381"/>
              <a:ext cx="7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6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91" name="Group 20"/>
          <p:cNvGrpSpPr>
            <a:grpSpLocks/>
          </p:cNvGrpSpPr>
          <p:nvPr/>
        </p:nvGrpSpPr>
        <p:grpSpPr bwMode="auto">
          <a:xfrm>
            <a:off x="1536700" y="4475163"/>
            <a:ext cx="1917700" cy="1954212"/>
            <a:chOff x="968" y="2819"/>
            <a:chExt cx="1208" cy="1231"/>
          </a:xfrm>
        </p:grpSpPr>
        <p:pic>
          <p:nvPicPr>
            <p:cNvPr id="41995" name="Picture 21" descr="se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819"/>
              <a:ext cx="1208" cy="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6" name="Text Box 22"/>
            <p:cNvSpPr txBox="1">
              <a:spLocks noChangeArrowheads="1"/>
            </p:cNvSpPr>
            <p:nvPr/>
          </p:nvSpPr>
          <p:spPr bwMode="auto">
            <a:xfrm>
              <a:off x="1129" y="3685"/>
              <a:ext cx="93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7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92" name="Group 23"/>
          <p:cNvGrpSpPr>
            <a:grpSpLocks/>
          </p:cNvGrpSpPr>
          <p:nvPr/>
        </p:nvGrpSpPr>
        <p:grpSpPr bwMode="auto">
          <a:xfrm>
            <a:off x="3660775" y="4457700"/>
            <a:ext cx="1911350" cy="1933575"/>
            <a:chOff x="2306" y="2808"/>
            <a:chExt cx="1204" cy="1218"/>
          </a:xfrm>
        </p:grpSpPr>
        <p:pic>
          <p:nvPicPr>
            <p:cNvPr id="41993" name="Picture 24" descr="eigh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" y="2808"/>
              <a:ext cx="120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Text Box 25"/>
            <p:cNvSpPr txBox="1">
              <a:spLocks noChangeArrowheads="1"/>
            </p:cNvSpPr>
            <p:nvPr/>
          </p:nvSpPr>
          <p:spPr bwMode="auto">
            <a:xfrm>
              <a:off x="2433" y="3661"/>
              <a:ext cx="93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8 ?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3439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Daten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in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Tabellarischer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Form</a:t>
            </a:r>
            <a:endParaRPr lang="en-GB" altLang="en-US" sz="48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693235" y="4724403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 sz="3200" i="0" dirty="0" err="1">
                <a:solidFill>
                  <a:schemeClr val="tx2"/>
                </a:solidFill>
                <a:latin typeface="Myriad Pro" charset="0"/>
                <a:ea typeface="Myriad Pro" charset="0"/>
                <a:cs typeface="Myriad Pro" charset="0"/>
              </a:rPr>
              <a:t>Anfrage</a:t>
            </a:r>
            <a:endParaRPr lang="en-GB" altLang="en-US" sz="4400" i="0" dirty="0">
              <a:solidFill>
                <a:schemeClr val="tx2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9C1136-D25B-9395-7CC7-C64E85E63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04688"/>
              </p:ext>
            </p:extLst>
          </p:nvPr>
        </p:nvGraphicFramePr>
        <p:xfrm>
          <a:off x="1115616" y="1268761"/>
          <a:ext cx="6665833" cy="33857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5193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1461512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1752332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6635163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Linientypen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45432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943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61328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2943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06324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919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4178EA-D445-6D05-504E-41ACE86C9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33652"/>
              </p:ext>
            </p:extLst>
          </p:nvPr>
        </p:nvGraphicFramePr>
        <p:xfrm>
          <a:off x="1115616" y="5410203"/>
          <a:ext cx="6665832" cy="846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0972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10972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10972">
                  <a:extLst>
                    <a:ext uri="{9D8B030D-6E8A-4147-A177-3AD203B41FA5}">
                      <a16:colId xmlns:a16="http://schemas.microsoft.com/office/drawing/2014/main" val="2914615122"/>
                    </a:ext>
                  </a:extLst>
                </a:gridCol>
                <a:gridCol w="1110972">
                  <a:extLst>
                    <a:ext uri="{9D8B030D-6E8A-4147-A177-3AD203B41FA5}">
                      <a16:colId xmlns:a16="http://schemas.microsoft.com/office/drawing/2014/main" val="3917523326"/>
                    </a:ext>
                  </a:extLst>
                </a:gridCol>
                <a:gridCol w="1110972">
                  <a:extLst>
                    <a:ext uri="{9D8B030D-6E8A-4147-A177-3AD203B41FA5}">
                      <a16:colId xmlns:a16="http://schemas.microsoft.com/office/drawing/2014/main" val="866351632"/>
                    </a:ext>
                  </a:extLst>
                </a:gridCol>
                <a:gridCol w="1110972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Linientypen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6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Myriad Pro" charset="0"/>
                <a:ea typeface="Myriad Pro" charset="0"/>
                <a:cs typeface="Myriad Pro" charset="0"/>
              </a:rPr>
              <a:t>Analyse von Daten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4340" y="1196976"/>
                <a:ext cx="8229600" cy="4968875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Betrachtung einer Spalte x mit </a:t>
                </a:r>
                <a:r>
                  <a:rPr lang="de-DE" dirty="0" err="1">
                    <a:latin typeface="Myriad Pro" charset="0"/>
                    <a:ea typeface="Myriad Pro" charset="0"/>
                    <a:cs typeface="Myriad Pro" charset="0"/>
                  </a:rPr>
                  <a:t>n</a:t>
                </a:r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 Werten</a:t>
                </a:r>
              </a:p>
              <a:p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Bestimmung des </a:t>
                </a:r>
                <a:r>
                  <a:rPr lang="de-DE" dirty="0">
                    <a:solidFill>
                      <a:srgbClr val="0544FF"/>
                    </a:solidFill>
                    <a:latin typeface="Myriad Pro" charset="0"/>
                    <a:ea typeface="Myriad Pro" charset="0"/>
                    <a:cs typeface="Myriad Pro" charset="0"/>
                  </a:rPr>
                  <a:t>Mittelwerts</a:t>
                </a:r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</m:ctrlPr>
                      </m:accPr>
                      <m:e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𝑥</m:t>
                        </m:r>
                      </m:e>
                    </m:acc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= </m:t>
                    </m:r>
                    <m:f>
                      <m:f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</m:ctrlPr>
                      </m:fPr>
                      <m:num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1</m:t>
                        </m:r>
                      </m:num>
                      <m:den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𝑛</m:t>
                        </m:r>
                      </m:den>
                    </m:f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𝑖</m:t>
                        </m:r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=1</m:t>
                        </m:r>
                      </m:sub>
                      <m:sup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yriad Pro" charset="0"/>
                                <a:cs typeface="Myriad Pro" charset="0"/>
                              </a:rPr>
                            </m:ctrlPr>
                          </m:sSubPr>
                          <m:e>
                            <m:r>
                              <a:rPr lang="de-DE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yriad Pro" charset="0"/>
                                <a:cs typeface="Myriad Pro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yriad Pro" charset="0"/>
                                <a:cs typeface="Myriad Pro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dirty="0">
                  <a:solidFill>
                    <a:schemeClr val="accent1">
                      <a:lumMod val="50000"/>
                    </a:schemeClr>
                  </a:solidFill>
                  <a:latin typeface="Myriad Pro" charset="0"/>
                  <a:ea typeface="Myriad Pro" charset="0"/>
                  <a:cs typeface="Myriad Pro" charset="0"/>
                </a:endParaRPr>
              </a:p>
              <a:p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Große und kleine Werte können sich aufheben</a:t>
                </a:r>
              </a:p>
              <a:p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Mittlere Abweichung vom Mittelwert </a:t>
                </a:r>
                <a:b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</a:br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betrachten (</a:t>
                </a:r>
                <a:r>
                  <a:rPr lang="de-DE" dirty="0">
                    <a:solidFill>
                      <a:srgbClr val="0544FF"/>
                    </a:solidFill>
                    <a:latin typeface="Myriad Pro" charset="0"/>
                    <a:ea typeface="Myriad Pro" charset="0"/>
                    <a:cs typeface="Myriad Pro" charset="0"/>
                  </a:rPr>
                  <a:t>Varianz</a:t>
                </a:r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)</a:t>
                </a:r>
              </a:p>
              <a:p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Bestimmung der Varianz: </a:t>
                </a:r>
                <a14:m>
                  <m:oMath xmlns:m="http://schemas.openxmlformats.org/officeDocument/2006/math"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𝑣𝑎𝑟</m:t>
                    </m:r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= </m:t>
                    </m:r>
                    <m:f>
                      <m:f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</m:ctrlPr>
                      </m:fPr>
                      <m:num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1</m:t>
                        </m:r>
                      </m:num>
                      <m:den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𝑛</m:t>
                        </m:r>
                      </m:den>
                    </m:f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𝑖</m:t>
                        </m:r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=1</m:t>
                        </m:r>
                      </m:sub>
                      <m:sup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yriad Pro" charset="0"/>
                                <a:cs typeface="Myriad Pro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yriad Pro" charset="0"/>
                                    <a:cs typeface="Myriad Pro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yriad Pro" charset="0"/>
                                        <a:cs typeface="Myriad Pro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yriad Pro" charset="0"/>
                                        <a:cs typeface="Myriad Pro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de-DE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yriad Pro" charset="0"/>
                                    <a:cs typeface="Myriad Pro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yriad Pro" charset="0"/>
                                        <a:cs typeface="Myriad Pr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yriad Pro" charset="0"/>
                                        <a:cs typeface="Myriad Pro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yriad Pro" charset="0"/>
                                        <a:cs typeface="Myriad Pro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yriad Pro" charset="0"/>
                                <a:cs typeface="Myriad Pro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de-DE" dirty="0">
                  <a:solidFill>
                    <a:schemeClr val="accent1">
                      <a:lumMod val="50000"/>
                    </a:schemeClr>
                  </a:solidFill>
                  <a:latin typeface="Myriad Pro" charset="0"/>
                  <a:ea typeface="Myriad Pro" charset="0"/>
                  <a:cs typeface="Myriad Pro" charset="0"/>
                </a:endParaRPr>
              </a:p>
              <a:p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Meist betrachtet wird die </a:t>
                </a:r>
                <a:b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</a:br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sog. </a:t>
                </a:r>
                <a:r>
                  <a:rPr lang="de-DE" dirty="0">
                    <a:solidFill>
                      <a:srgbClr val="0544FF"/>
                    </a:solidFill>
                    <a:latin typeface="Myriad Pro" charset="0"/>
                    <a:ea typeface="Myriad Pro" charset="0"/>
                    <a:cs typeface="Myriad Pro" charset="0"/>
                  </a:rPr>
                  <a:t>Standardabweichung</a:t>
                </a:r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𝜎</m:t>
                    </m:r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= √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var</m:t>
                    </m:r>
                  </m:oMath>
                </a14:m>
                <a:endParaRPr lang="de-DE" dirty="0">
                  <a:solidFill>
                    <a:schemeClr val="accent1">
                      <a:lumMod val="50000"/>
                    </a:schemeClr>
                  </a:solidFill>
                  <a:latin typeface="Myriad Pro" charset="0"/>
                  <a:ea typeface="Myriad Pro" charset="0"/>
                  <a:cs typeface="Myriad Pr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4340" y="1196976"/>
                <a:ext cx="8229600" cy="4968875"/>
              </a:xfrm>
              <a:blipFill>
                <a:blip r:embed="rId2"/>
                <a:stretch>
                  <a:fillRect l="-1233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FCDB053-3929-654A-B427-1366EB25DED9}"/>
              </a:ext>
            </a:extLst>
          </p:cNvPr>
          <p:cNvSpPr txBox="1"/>
          <p:nvPr/>
        </p:nvSpPr>
        <p:spPr>
          <a:xfrm>
            <a:off x="4139952" y="36604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06618-BF15-A34F-9B52-A8B3CDA1E6AA}"/>
              </a:ext>
            </a:extLst>
          </p:cNvPr>
          <p:cNvSpPr txBox="1"/>
          <p:nvPr/>
        </p:nvSpPr>
        <p:spPr>
          <a:xfrm>
            <a:off x="2411760" y="6011996"/>
            <a:ext cx="255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*: Wird später verfeinert.</a:t>
            </a:r>
          </a:p>
        </p:txBody>
      </p:sp>
    </p:spTree>
    <p:extLst>
      <p:ext uri="{BB962C8B-B14F-4D97-AF65-F5344CB8AC3E}">
        <p14:creationId xmlns:p14="http://schemas.microsoft.com/office/powerpoint/2010/main" val="142626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3346" b="3142"/>
          <a:stretch>
            <a:fillRect/>
          </a:stretch>
        </p:blipFill>
        <p:spPr>
          <a:xfrm>
            <a:off x="179512" y="1143001"/>
            <a:ext cx="8839200" cy="4348163"/>
          </a:xfrm>
          <a:noFill/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Klassifikation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4293096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2440" y="4293096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     Barsch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93974A-A01E-FC81-3B81-927A8518F850}"/>
              </a:ext>
            </a:extLst>
          </p:cNvPr>
          <p:cNvSpPr/>
          <p:nvPr/>
        </p:nvSpPr>
        <p:spPr>
          <a:xfrm>
            <a:off x="6300192" y="2204864"/>
            <a:ext cx="2556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Vorverarbeitung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B437E-60CD-A61A-35B9-ADF3B8F6C6C2}"/>
              </a:ext>
            </a:extLst>
          </p:cNvPr>
          <p:cNvSpPr/>
          <p:nvPr/>
        </p:nvSpPr>
        <p:spPr>
          <a:xfrm>
            <a:off x="6300192" y="2852936"/>
            <a:ext cx="2556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Merkmalextraktion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D69DE3-847C-34D1-20E5-39728813ACA1}"/>
              </a:ext>
            </a:extLst>
          </p:cNvPr>
          <p:cNvSpPr/>
          <p:nvPr/>
        </p:nvSpPr>
        <p:spPr>
          <a:xfrm>
            <a:off x="6300192" y="3573016"/>
            <a:ext cx="2556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Klassifikation</a:t>
            </a:r>
          </a:p>
        </p:txBody>
      </p:sp>
    </p:spTree>
    <p:extLst>
      <p:ext uri="{BB962C8B-B14F-4D97-AF65-F5344CB8AC3E}">
        <p14:creationId xmlns:p14="http://schemas.microsoft.com/office/powerpoint/2010/main" val="81381797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2641" y="188640"/>
            <a:ext cx="8805863" cy="990600"/>
          </a:xfrm>
        </p:spPr>
        <p:txBody>
          <a:bodyPr/>
          <a:lstStyle/>
          <a:p>
            <a:pPr eaLnBrk="1" hangingPunct="1"/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Halte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Daten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in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normalisierter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Form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vor</a:t>
            </a:r>
            <a:endParaRPr lang="en-GB" altLang="en-US" sz="36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259632" y="1537628"/>
            <a:ext cx="6972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i="0" dirty="0" err="1">
                <a:latin typeface="Myriad Pro" charset="0"/>
                <a:ea typeface="Myriad Pro" charset="0"/>
                <a:cs typeface="Myriad Pro" charset="0"/>
              </a:rPr>
              <a:t>Eine</a:t>
            </a:r>
            <a:r>
              <a:rPr lang="en-GB" altLang="en-US" sz="2800" i="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2800" i="0" dirty="0" err="1">
                <a:latin typeface="Myriad Pro" charset="0"/>
                <a:ea typeface="Myriad Pro" charset="0"/>
                <a:cs typeface="Myriad Pro" charset="0"/>
              </a:rPr>
              <a:t>Möglichkeit</a:t>
            </a:r>
            <a:r>
              <a:rPr lang="en-GB" altLang="en-US" sz="2800" i="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2800" i="0" dirty="0" err="1">
                <a:latin typeface="Myriad Pro" charset="0"/>
                <a:ea typeface="Myriad Pro" charset="0"/>
                <a:cs typeface="Myriad Pro" charset="0"/>
              </a:rPr>
              <a:t>zur</a:t>
            </a:r>
            <a:r>
              <a:rPr lang="en-GB" altLang="en-US" sz="2800" i="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2800" i="0" dirty="0" err="1">
                <a:latin typeface="Myriad Pro" charset="0"/>
                <a:ea typeface="Myriad Pro" charset="0"/>
                <a:cs typeface="Myriad Pro" charset="0"/>
              </a:rPr>
              <a:t>Normalisierung</a:t>
            </a:r>
            <a:r>
              <a:rPr lang="en-GB" altLang="en-US" sz="2800" i="0" dirty="0">
                <a:latin typeface="Myriad Pro" charset="0"/>
                <a:ea typeface="Myriad Pro" charset="0"/>
                <a:cs typeface="Myriad Pro" charset="0"/>
              </a:rPr>
              <a:t>:</a:t>
            </a:r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130083"/>
              </p:ext>
            </p:extLst>
          </p:nvPr>
        </p:nvGraphicFramePr>
        <p:xfrm>
          <a:off x="3340100" y="2278762"/>
          <a:ext cx="237490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736600" imgH="469900" progId="Equation.3">
                  <p:embed/>
                </p:oleObj>
              </mc:Choice>
              <mc:Fallback>
                <p:oleObj name="Formel" r:id="rId3" imgW="736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278762"/>
                        <a:ext cx="2374900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2778504" y="4097732"/>
            <a:ext cx="3660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en-US" sz="1800" i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Gemittelte Abweichung vom Mittel</a:t>
            </a:r>
          </a:p>
        </p:txBody>
      </p:sp>
    </p:spTree>
    <p:extLst>
      <p:ext uri="{BB962C8B-B14F-4D97-AF65-F5344CB8AC3E}">
        <p14:creationId xmlns:p14="http://schemas.microsoft.com/office/powerpoint/2010/main" val="1034345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55279"/>
            <a:ext cx="7772400" cy="685800"/>
          </a:xfrm>
        </p:spPr>
        <p:txBody>
          <a:bodyPr>
            <a:normAutofit/>
          </a:bodyPr>
          <a:lstStyle/>
          <a:p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Normalisierte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Trainingsdaten</a:t>
            </a:r>
            <a:endParaRPr lang="en-GB" altLang="en-US" sz="6000" dirty="0"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49157" name="Object 4"/>
          <p:cNvGraphicFramePr>
            <a:graphicFrameLocks noChangeAspect="1"/>
          </p:cNvGraphicFramePr>
          <p:nvPr/>
        </p:nvGraphicFramePr>
        <p:xfrm>
          <a:off x="3460594" y="4524066"/>
          <a:ext cx="2438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600200" imgH="482600" progId="Equation.3">
                  <p:embed/>
                </p:oleObj>
              </mc:Choice>
              <mc:Fallback>
                <p:oleObj name="Formel" r:id="rId3" imgW="1600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594" y="4524066"/>
                        <a:ext cx="2438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C1911A-50F0-4717-81AD-E785E3C87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0317"/>
              </p:ext>
            </p:extLst>
          </p:nvPr>
        </p:nvGraphicFramePr>
        <p:xfrm>
          <a:off x="1239083" y="1052736"/>
          <a:ext cx="6665833" cy="33857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5193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1461512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1752332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6635163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Linientypen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0,327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45432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-1,046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943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61328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2943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06324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1,739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2,157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0,408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919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A2FAB3-34CB-E85E-7C52-3ED1BFAA3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81499"/>
              </p:ext>
            </p:extLst>
          </p:nvPr>
        </p:nvGraphicFramePr>
        <p:xfrm>
          <a:off x="1239083" y="5373216"/>
          <a:ext cx="6665834" cy="846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8439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68439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68439">
                  <a:extLst>
                    <a:ext uri="{9D8B030D-6E8A-4147-A177-3AD203B41FA5}">
                      <a16:colId xmlns:a16="http://schemas.microsoft.com/office/drawing/2014/main" val="2914615122"/>
                    </a:ext>
                  </a:extLst>
                </a:gridCol>
                <a:gridCol w="1168439">
                  <a:extLst>
                    <a:ext uri="{9D8B030D-6E8A-4147-A177-3AD203B41FA5}">
                      <a16:colId xmlns:a16="http://schemas.microsoft.com/office/drawing/2014/main" val="3917523326"/>
                    </a:ext>
                  </a:extLst>
                </a:gridCol>
                <a:gridCol w="891409">
                  <a:extLst>
                    <a:ext uri="{9D8B030D-6E8A-4147-A177-3AD203B41FA5}">
                      <a16:colId xmlns:a16="http://schemas.microsoft.com/office/drawing/2014/main" val="866351632"/>
                    </a:ext>
                  </a:extLst>
                </a:gridCol>
                <a:gridCol w="1100669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Linientypen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1,739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317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8242"/>
            <a:ext cx="7772400" cy="685800"/>
          </a:xfrm>
        </p:spPr>
        <p:txBody>
          <a:bodyPr>
            <a:normAutofit/>
          </a:bodyPr>
          <a:lstStyle/>
          <a:p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Normalisierte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Trainingsdaten</a:t>
            </a:r>
            <a:endParaRPr lang="en-GB" altLang="en-US" sz="6000" dirty="0"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76328"/>
              </p:ext>
            </p:extLst>
          </p:nvPr>
        </p:nvGraphicFramePr>
        <p:xfrm>
          <a:off x="2648372" y="4576093"/>
          <a:ext cx="49403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2032000" imgH="215900" progId="Equation.3">
                  <p:embed/>
                </p:oleObj>
              </mc:Choice>
              <mc:Fallback>
                <p:oleObj name="Formel" r:id="rId3" imgW="2032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372" y="4576093"/>
                        <a:ext cx="4940300" cy="525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7AFB94-E571-4E4D-AF1D-F3BCC1CA8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52468"/>
              </p:ext>
            </p:extLst>
          </p:nvPr>
        </p:nvGraphicFramePr>
        <p:xfrm>
          <a:off x="1239083" y="5373216"/>
          <a:ext cx="6665834" cy="846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8439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68439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68439">
                  <a:extLst>
                    <a:ext uri="{9D8B030D-6E8A-4147-A177-3AD203B41FA5}">
                      <a16:colId xmlns:a16="http://schemas.microsoft.com/office/drawing/2014/main" val="2914615122"/>
                    </a:ext>
                  </a:extLst>
                </a:gridCol>
                <a:gridCol w="1168439">
                  <a:extLst>
                    <a:ext uri="{9D8B030D-6E8A-4147-A177-3AD203B41FA5}">
                      <a16:colId xmlns:a16="http://schemas.microsoft.com/office/drawing/2014/main" val="3917523326"/>
                    </a:ext>
                  </a:extLst>
                </a:gridCol>
                <a:gridCol w="891409">
                  <a:extLst>
                    <a:ext uri="{9D8B030D-6E8A-4147-A177-3AD203B41FA5}">
                      <a16:colId xmlns:a16="http://schemas.microsoft.com/office/drawing/2014/main" val="866351632"/>
                    </a:ext>
                  </a:extLst>
                </a:gridCol>
                <a:gridCol w="1100669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Linientypen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1,739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DFC493-B1F8-F07A-BACA-9FDAB5152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697929"/>
              </p:ext>
            </p:extLst>
          </p:nvPr>
        </p:nvGraphicFramePr>
        <p:xfrm>
          <a:off x="1239083" y="1052736"/>
          <a:ext cx="6665833" cy="33857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5193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1461512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1752332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6635163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Linientypen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0,327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45432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-1,046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943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61328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2943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06324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1,739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2,157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0,408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91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0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3888" y="222920"/>
            <a:ext cx="8610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Distanz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 der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Testinstanz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 von den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Trainingsdaten</a:t>
            </a:r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5302300" y="1608609"/>
            <a:ext cx="3035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i="0" dirty="0" err="1">
                <a:latin typeface="Myriad Pro" charset="0"/>
                <a:ea typeface="Myriad Pro" charset="0"/>
                <a:cs typeface="Myriad Pro" charset="0"/>
              </a:rPr>
              <a:t>Klassifikation</a:t>
            </a:r>
            <a:endParaRPr lang="en-GB" altLang="en-US" i="0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i="0" dirty="0">
                <a:latin typeface="Myriad Pro" charset="0"/>
                <a:ea typeface="Myriad Pro" charset="0"/>
                <a:cs typeface="Myriad Pro" charset="0"/>
              </a:rPr>
              <a:t>1-NN		</a:t>
            </a:r>
            <a:r>
              <a:rPr lang="en-GB" altLang="en-US" sz="2000" i="0" dirty="0" err="1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Ja</a:t>
            </a:r>
            <a:endParaRPr lang="en-GB" altLang="en-US" sz="2000" i="0" dirty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i="0" dirty="0">
                <a:latin typeface="Myriad Pro" charset="0"/>
                <a:ea typeface="Myriad Pro" charset="0"/>
                <a:cs typeface="Myriad Pro" charset="0"/>
              </a:rPr>
              <a:t>3-NN		</a:t>
            </a:r>
            <a:r>
              <a:rPr lang="en-GB" altLang="en-US" sz="2000" i="0" dirty="0" err="1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Ja</a:t>
            </a:r>
            <a:endParaRPr lang="en-GB" altLang="en-US" sz="2000" i="0" dirty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i="0" dirty="0">
                <a:latin typeface="Myriad Pro" charset="0"/>
                <a:ea typeface="Myriad Pro" charset="0"/>
                <a:cs typeface="Myriad Pro" charset="0"/>
              </a:rPr>
              <a:t>5-NN		</a:t>
            </a:r>
            <a:r>
              <a:rPr lang="en-GB" altLang="en-US" sz="2000" i="0" dirty="0" err="1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Nein</a:t>
            </a:r>
            <a:endParaRPr lang="en-GB" altLang="en-US" sz="2000" i="0" dirty="0">
              <a:solidFill>
                <a:srgbClr val="FF000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i="0" dirty="0">
                <a:latin typeface="Myriad Pro" charset="0"/>
                <a:ea typeface="Myriad Pro" charset="0"/>
                <a:cs typeface="Myriad Pro" charset="0"/>
              </a:rPr>
              <a:t>7-NN		</a:t>
            </a:r>
            <a:r>
              <a:rPr lang="en-GB" altLang="en-US" sz="2000" i="0" dirty="0" err="1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Nein</a:t>
            </a:r>
            <a:endParaRPr lang="en-GB" altLang="en-US" b="1" i="0" dirty="0">
              <a:solidFill>
                <a:srgbClr val="FF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F671B7-9350-208A-10D4-2B744C869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132965"/>
              </p:ext>
            </p:extLst>
          </p:nvPr>
        </p:nvGraphicFramePr>
        <p:xfrm>
          <a:off x="1362551" y="1688636"/>
          <a:ext cx="3209449" cy="3480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5193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Beispiel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Distanz zum Test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2,517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3,644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45432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2,395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943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3,164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61328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3,472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2943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3,808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06324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3,490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91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6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6" y="5892800"/>
            <a:ext cx="1381125" cy="196851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Was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verwenden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wir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reellwertiger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Zielfuntion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als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Ausgabe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192" cy="4968875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FFFF00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Mittel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der k-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nächsten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Nachbarn</a:t>
            </a:r>
            <a:endParaRPr lang="en-US" dirty="0">
              <a:solidFill>
                <a:srgbClr val="FFFF00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97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88640"/>
            <a:ext cx="87249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Variante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von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: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Distanzgewichtetes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endParaRPr lang="en-GB" altLang="en-US" sz="36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734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914400" y="21336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Nähere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Nachbarn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haben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mehr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Einfluss</a:t>
            </a:r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eaLnBrk="1" hangingPunct="1"/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eaLnBrk="1" hangingPunct="1"/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eaLnBrk="1" hangingPunct="1"/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eaLnBrk="1" hangingPunct="1"/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7347" name="AutoShape 4"/>
          <p:cNvSpPr>
            <a:spLocks noChangeAspect="1" noChangeArrowheads="1"/>
          </p:cNvSpPr>
          <p:nvPr/>
        </p:nvSpPr>
        <p:spPr bwMode="auto">
          <a:xfrm>
            <a:off x="2457450" y="337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</a:pPr>
            <a:r>
              <a:rPr lang="en-GB" altLang="en-US" sz="3200" i="0">
                <a:latin typeface="Myriad Pro" charset="0"/>
                <a:ea typeface="Myriad Pro" charset="0"/>
                <a:cs typeface="Myriad Pro" charset="0"/>
              </a:rPr>
              <a:t> </a:t>
            </a:r>
          </a:p>
        </p:txBody>
      </p:sp>
      <p:graphicFrame>
        <p:nvGraphicFramePr>
          <p:cNvPr id="573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22915"/>
              </p:ext>
            </p:extLst>
          </p:nvPr>
        </p:nvGraphicFramePr>
        <p:xfrm>
          <a:off x="1287463" y="2670993"/>
          <a:ext cx="6249987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2768600" imgH="558800" progId="Equation.3">
                  <p:embed/>
                </p:oleObj>
              </mc:Choice>
              <mc:Fallback>
                <p:oleObj name="Formel" r:id="rId3" imgW="2768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2670993"/>
                        <a:ext cx="6249987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3224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B05FF"/>
                </a:solidFill>
                <a:latin typeface="+mn-lt"/>
              </a:rPr>
              <a:t>Dudani</a:t>
            </a:r>
            <a:r>
              <a:rPr lang="en-US" sz="1200" dirty="0">
                <a:solidFill>
                  <a:srgbClr val="0B05FF"/>
                </a:solidFill>
                <a:latin typeface="+mn-lt"/>
              </a:rPr>
              <a:t>, S.A. The distance-weighted k-nearest-neighbor rule. IEEE Trans. Syst. Man </a:t>
            </a:r>
            <a:r>
              <a:rPr lang="en-US" sz="1200" dirty="0" err="1">
                <a:solidFill>
                  <a:srgbClr val="0B05FF"/>
                </a:solidFill>
                <a:latin typeface="+mn-lt"/>
              </a:rPr>
              <a:t>Cybern</a:t>
            </a:r>
            <a:r>
              <a:rPr lang="en-US" sz="1200" dirty="0">
                <a:solidFill>
                  <a:srgbClr val="0B05FF"/>
                </a:solidFill>
                <a:latin typeface="+mn-lt"/>
              </a:rPr>
              <a:t>., SMC-6:325–327,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1976</a:t>
            </a:r>
            <a:endParaRPr lang="en-US" sz="1200" dirty="0">
              <a:solidFill>
                <a:srgbClr val="0B05FF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0C265-A8B1-FA8A-D0E3-94C6CA0BB584}"/>
              </a:ext>
            </a:extLst>
          </p:cNvPr>
          <p:cNvSpPr/>
          <p:nvPr/>
        </p:nvSpPr>
        <p:spPr>
          <a:xfrm>
            <a:off x="4427984" y="3068960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 wobei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26400"/>
      </p:ext>
    </p:extLst>
  </p:cSld>
  <p:clrMapOvr>
    <a:masterClrMapping/>
  </p:clrMapOvr>
  <p:transition spd="slow">
    <p:push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t="15450" r="4366" b="23215"/>
          <a:stretch/>
        </p:blipFill>
        <p:spPr bwMode="auto">
          <a:xfrm>
            <a:off x="755576" y="1628800"/>
            <a:ext cx="6552728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Variante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 von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: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Distanzgewichtetes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endParaRPr lang="en-US" altLang="en-US" sz="32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940" y="1196752"/>
            <a:ext cx="7499176" cy="4968875"/>
          </a:xfrm>
        </p:spPr>
        <p:txBody>
          <a:bodyPr/>
          <a:lstStyle/>
          <a:p>
            <a:pPr marL="0" indent="0" algn="ctr">
              <a:buNone/>
            </a:pPr>
            <a:r>
              <a:rPr lang="de-DE" altLang="en-US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 mit einem gewichteten Wahlsystem</a:t>
            </a:r>
          </a:p>
          <a:p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Jeder Nachbar bekommt basierend auf der Nähe ein Gewicht</a:t>
            </a:r>
          </a:p>
          <a:p>
            <a:pPr marL="0" indent="0">
              <a:buNone/>
            </a:pP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-&gt; Dann könnten wir statt nur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k</a:t>
            </a: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 im Prinzip gleich </a:t>
            </a:r>
            <a:r>
              <a:rPr lang="de-DE" altLang="en-US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alle </a:t>
            </a: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Trainingsinstanzen (= Beispiele) nehmen</a:t>
            </a:r>
          </a:p>
          <a:p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8F48B6-B7BF-554B-F5BE-ED2F05F56827}"/>
              </a:ext>
            </a:extLst>
          </p:cNvPr>
          <p:cNvSpPr/>
          <p:nvPr/>
        </p:nvSpPr>
        <p:spPr>
          <a:xfrm>
            <a:off x="3716308" y="1772816"/>
            <a:ext cx="3591996" cy="280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kNN</a:t>
            </a:r>
            <a:r>
              <a:rPr lang="de-DE" b="1" dirty="0">
                <a:solidFill>
                  <a:schemeClr val="tx1"/>
                </a:solidFill>
              </a:rPr>
              <a:t> (</a:t>
            </a:r>
            <a:r>
              <a:rPr lang="de-DE" b="1" dirty="0" err="1">
                <a:solidFill>
                  <a:schemeClr val="tx1"/>
                </a:solidFill>
              </a:rPr>
              <a:t>k</a:t>
            </a:r>
            <a:r>
              <a:rPr lang="de-DE" b="1" dirty="0">
                <a:solidFill>
                  <a:schemeClr val="tx1"/>
                </a:solidFill>
              </a:rPr>
              <a:t>=5)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Weise x „weiß“ zu, da die gewichtete Summe von den „weißen“ größer ist als die gewichtete Summe  der „schwarzen“</a:t>
            </a:r>
          </a:p>
        </p:txBody>
      </p:sp>
    </p:spTree>
    <p:extLst>
      <p:ext uri="{BB962C8B-B14F-4D97-AF65-F5344CB8AC3E}">
        <p14:creationId xmlns:p14="http://schemas.microsoft.com/office/powerpoint/2010/main" val="3486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err="1">
                <a:ea typeface="ＭＳ Ｐゴシック" charset="-128"/>
              </a:rPr>
              <a:t>kNN</a:t>
            </a:r>
            <a:r>
              <a:rPr lang="de-DE" altLang="en-US" dirty="0">
                <a:ea typeface="ＭＳ Ｐゴシック" charset="-128"/>
              </a:rPr>
              <a:t>: Zusammenfassung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Sehr einfacher Ansatz, </a:t>
            </a:r>
            <a:r>
              <a:rPr lang="de-DE" altLang="en-US" dirty="0">
                <a:solidFill>
                  <a:srgbClr val="0B05FF"/>
                </a:solidFill>
                <a:latin typeface="Myriad Pro" charset="0"/>
                <a:ea typeface="Myriad Pro" charset="0"/>
                <a:cs typeface="Myriad Pro" charset="0"/>
              </a:rPr>
              <a:t>nicht-parametrisch</a:t>
            </a:r>
          </a:p>
          <a:p>
            <a:pPr lvl="1"/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Klassifikation (ggf. mit Schwellwert) </a:t>
            </a:r>
          </a:p>
          <a:p>
            <a:pPr lvl="1"/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Regression (Interpolation)</a:t>
            </a:r>
          </a:p>
          <a:p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Verhält sich auch noch gutartig, </a:t>
            </a:r>
            <a:br>
              <a:rPr lang="de-DE" altLang="en-US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wenn Daten nicht einfach </a:t>
            </a:r>
            <a:br>
              <a:rPr lang="de-DE" altLang="en-US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separiert werden können</a:t>
            </a:r>
          </a:p>
          <a:p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Rang 7 der 10 wichtigsten </a:t>
            </a:r>
            <a:br>
              <a:rPr lang="de-DE" altLang="en-US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Data-Mining-Verfahren</a:t>
            </a:r>
          </a:p>
        </p:txBody>
      </p:sp>
    </p:spTree>
    <p:extLst>
      <p:ext uri="{BB962C8B-B14F-4D97-AF65-F5344CB8AC3E}">
        <p14:creationId xmlns:p14="http://schemas.microsoft.com/office/powerpoint/2010/main" val="16401745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207" y="260350"/>
            <a:ext cx="6862217" cy="503239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(1)</a:t>
            </a:r>
          </a:p>
        </p:txBody>
      </p:sp>
      <p:grpSp>
        <p:nvGrpSpPr>
          <p:cNvPr id="96258" name="Group 3"/>
          <p:cNvGrpSpPr>
            <a:grpSpLocks/>
          </p:cNvGrpSpPr>
          <p:nvPr/>
        </p:nvGrpSpPr>
        <p:grpSpPr bwMode="auto">
          <a:xfrm>
            <a:off x="250825" y="260648"/>
            <a:ext cx="7240588" cy="1873250"/>
            <a:chOff x="249" y="662"/>
            <a:chExt cx="4561" cy="1180"/>
          </a:xfrm>
        </p:grpSpPr>
        <p:sp>
          <p:nvSpPr>
            <p:cNvPr id="96265" name="Text Box 4"/>
            <p:cNvSpPr txBox="1">
              <a:spLocks noChangeArrowheads="1"/>
            </p:cNvSpPr>
            <p:nvPr/>
          </p:nvSpPr>
          <p:spPr bwMode="auto">
            <a:xfrm>
              <a:off x="1066" y="1438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Mitchell (1989). Machine Learning.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 action="ppaction://noaction"/>
                </a:rPr>
                <a:t>http://www.cs.cmu.edu/~tom/mlbook.html</a:t>
              </a:r>
              <a:endParaRPr lang="en-GB" sz="1800" b="1" i="0">
                <a:latin typeface="+mn-lt"/>
              </a:endParaRPr>
            </a:p>
          </p:txBody>
        </p:sp>
        <p:pic>
          <p:nvPicPr>
            <p:cNvPr id="96266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662"/>
              <a:ext cx="792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259" name="Group 6"/>
          <p:cNvGrpSpPr>
            <a:grpSpLocks/>
          </p:cNvGrpSpPr>
          <p:nvPr/>
        </p:nvGrpSpPr>
        <p:grpSpPr bwMode="auto">
          <a:xfrm>
            <a:off x="250825" y="2197398"/>
            <a:ext cx="7240588" cy="1816100"/>
            <a:chOff x="249" y="1480"/>
            <a:chExt cx="4561" cy="1144"/>
          </a:xfrm>
        </p:grpSpPr>
        <p:pic>
          <p:nvPicPr>
            <p:cNvPr id="96263" name="Picture 7" descr="DHSCover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80"/>
              <a:ext cx="800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1066" y="2220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Duda, Hart, &amp; Stork (2000). Pattern Classification.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 action="ppaction://noaction"/>
                </a:rPr>
                <a:t>http://rii.ricoh.com/~stork/DHS.html</a:t>
              </a:r>
              <a:endParaRPr lang="en-GB" sz="1800" b="1" i="0">
                <a:latin typeface="+mn-lt"/>
              </a:endParaRPr>
            </a:p>
          </p:txBody>
        </p:sp>
      </p:grpSp>
      <p:grpSp>
        <p:nvGrpSpPr>
          <p:cNvPr id="96260" name="Group 9"/>
          <p:cNvGrpSpPr>
            <a:grpSpLocks/>
          </p:cNvGrpSpPr>
          <p:nvPr/>
        </p:nvGrpSpPr>
        <p:grpSpPr bwMode="auto">
          <a:xfrm>
            <a:off x="250825" y="4078586"/>
            <a:ext cx="8569325" cy="1871662"/>
            <a:chOff x="249" y="2659"/>
            <a:chExt cx="5398" cy="1179"/>
          </a:xfrm>
        </p:grpSpPr>
        <p:pic>
          <p:nvPicPr>
            <p:cNvPr id="9626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800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2" name="Text Box 11"/>
            <p:cNvSpPr txBox="1">
              <a:spLocks noChangeArrowheads="1"/>
            </p:cNvSpPr>
            <p:nvPr/>
          </p:nvSpPr>
          <p:spPr bwMode="auto">
            <a:xfrm>
              <a:off x="1066" y="3434"/>
              <a:ext cx="45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Hastie, Tibshirani, &amp; Friedman (2001). </a:t>
              </a:r>
              <a:r>
                <a:rPr lang="en-US" sz="1800" b="1" i="0">
                  <a:latin typeface="+mn-lt"/>
                </a:rPr>
                <a:t>The Elements of Statistical Learning. </a:t>
              </a:r>
              <a:r>
                <a:rPr lang="en-GB" sz="1800" b="1" i="0">
                  <a:latin typeface="+mn-lt"/>
                  <a:hlinkClick r:id="" action="ppaction://noaction"/>
                </a:rPr>
                <a:t>http://www-stat.stanford.edu/~tibs/ElemStatLearn/</a:t>
              </a:r>
              <a:endParaRPr lang="en-GB" sz="1800" b="1" i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85601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(2)</a:t>
            </a:r>
          </a:p>
        </p:txBody>
      </p:sp>
      <p:grpSp>
        <p:nvGrpSpPr>
          <p:cNvPr id="98306" name="Group 3"/>
          <p:cNvGrpSpPr>
            <a:grpSpLocks/>
          </p:cNvGrpSpPr>
          <p:nvPr/>
        </p:nvGrpSpPr>
        <p:grpSpPr bwMode="auto">
          <a:xfrm>
            <a:off x="827584" y="3643908"/>
            <a:ext cx="7581900" cy="2665412"/>
            <a:chOff x="295" y="1532"/>
            <a:chExt cx="4776" cy="1679"/>
          </a:xfrm>
        </p:grpSpPr>
        <p:pic>
          <p:nvPicPr>
            <p:cNvPr id="98309" name="Picture 4" descr="more about the cover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532"/>
              <a:ext cx="136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Text Box 5"/>
            <p:cNvSpPr txBox="1">
              <a:spLocks noChangeArrowheads="1"/>
            </p:cNvSpPr>
            <p:nvPr/>
          </p:nvSpPr>
          <p:spPr bwMode="auto">
            <a:xfrm>
              <a:off x="1779" y="2807"/>
              <a:ext cx="32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800" b="1" i="0">
                  <a:latin typeface="+mn-lt"/>
                </a:rPr>
                <a:t>Russell &amp; Norvig (2004). Artificial Intelligence. </a:t>
              </a:r>
            </a:p>
            <a:p>
              <a:pPr eaLnBrk="1" hangingPunct="1"/>
              <a:r>
                <a:rPr lang="en-GB" sz="1800" b="1" i="0">
                  <a:latin typeface="+mn-lt"/>
                  <a:hlinkClick r:id="" action="ppaction://noaction"/>
                </a:rPr>
                <a:t>http://aima.cs.berkeley.edu/</a:t>
              </a:r>
              <a:endParaRPr lang="en-GB" sz="1800" b="1" i="0">
                <a:latin typeface="+mn-lt"/>
              </a:endParaRPr>
            </a:p>
          </p:txBody>
        </p:sp>
      </p:grp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2755776" y="2441004"/>
            <a:ext cx="5226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b="1" i="0">
                <a:latin typeface="+mn-lt"/>
              </a:rPr>
              <a:t>Shawe-Taylor &amp; Cristianini. Kernel Methods for Pattern Analysis. </a:t>
            </a:r>
            <a:br>
              <a:rPr lang="nl-NL" sz="1800" b="1" i="0">
                <a:latin typeface="+mn-lt"/>
              </a:rPr>
            </a:br>
            <a:r>
              <a:rPr lang="de-DE" sz="1800" b="1" i="0">
                <a:solidFill>
                  <a:schemeClr val="hlink"/>
                </a:solidFill>
                <a:latin typeface="+mn-lt"/>
              </a:rPr>
              <a:t>http://www.kernel-methods.net/</a:t>
            </a:r>
            <a:endParaRPr lang="en-GB" i="0">
              <a:latin typeface="+mn-lt"/>
              <a:hlinkClick r:id="" action="ppaction://noaction"/>
            </a:endParaRPr>
          </a:p>
        </p:txBody>
      </p:sp>
      <p:pic>
        <p:nvPicPr>
          <p:cNvPr id="98308" name="Picture 12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1522"/>
            <a:ext cx="1447626" cy="210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56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260649"/>
            <a:ext cx="8229600" cy="48244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3200" dirty="0">
                <a:ea typeface="ＭＳ Ｐゴシック" charset="0"/>
              </a:rPr>
              <a:t>Bestimmung geeigneter Merkmale</a:t>
            </a:r>
          </a:p>
          <a:p>
            <a:pPr marL="0" indent="0" eaLnBrk="1" hangingPunct="1">
              <a:buNone/>
            </a:pPr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dirty="0">
                <a:ea typeface="ＭＳ Ｐゴシック" charset="0"/>
              </a:rPr>
              <a:t>Wir benötigen einen Experten, um die Merkmale festzulegen, mit denen man Barsche und Lachse richtig klassifizieren kann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Wie wäre es mit Länge als Merkmal zur Unterscheidung?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68632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Lucida Grande" charset="0"/>
                <a:ea typeface="ＭＳ Ｐゴシック" charset="0"/>
                <a:cs typeface="ＭＳ Ｐゴシック" charset="0"/>
              </a:rPr>
              <a:t>Originalliteratur</a:t>
            </a:r>
            <a:r>
              <a:rPr lang="en-US" dirty="0">
                <a:latin typeface="Lucida Grande" charset="0"/>
                <a:ea typeface="ＭＳ Ｐゴシック" charset="0"/>
                <a:cs typeface="ＭＳ Ｐゴシック" charset="0"/>
              </a:rPr>
              <a:t> SVM</a:t>
            </a:r>
          </a:p>
        </p:txBody>
      </p: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3259831" y="2971800"/>
            <a:ext cx="53446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800" i="0" dirty="0">
                <a:solidFill>
                  <a:srgbClr val="0544FF"/>
                </a:solidFill>
              </a:rPr>
              <a:t>VAPNIK, Vladimir N.,. The Nature of Statistical Learning </a:t>
            </a:r>
            <a:r>
              <a:rPr lang="nl-NL" sz="1800" i="0" dirty="0" err="1">
                <a:solidFill>
                  <a:srgbClr val="0544FF"/>
                </a:solidFill>
              </a:rPr>
              <a:t>Theory</a:t>
            </a:r>
            <a:r>
              <a:rPr lang="nl-NL" sz="1800" i="0" dirty="0">
                <a:solidFill>
                  <a:srgbClr val="0544FF"/>
                </a:solidFill>
              </a:rPr>
              <a:t>. Springer-Verlag New York, Inc., </a:t>
            </a:r>
            <a:r>
              <a:rPr lang="nl-NL" sz="1800" b="1" i="0" dirty="0">
                <a:solidFill>
                  <a:srgbClr val="FF0000"/>
                </a:solidFill>
              </a:rPr>
              <a:t>1995</a:t>
            </a:r>
            <a:endParaRPr lang="en-GB" b="1" i="0" dirty="0">
              <a:solidFill>
                <a:srgbClr val="FF0000"/>
              </a:solidFill>
              <a:hlinkClick r:id="" action="ppaction://noactio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2" y="1614791"/>
            <a:ext cx="2685000" cy="40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3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1" y="2235398"/>
            <a:ext cx="8896351" cy="4135439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381328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2204567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2204567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8993" y="5804967"/>
            <a:ext cx="776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Länge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6" y="2492599"/>
            <a:ext cx="8467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Anzahl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5" y="260648"/>
            <a:ext cx="6312321" cy="21602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3200" kern="0" dirty="0" err="1">
                <a:solidFill>
                  <a:srgbClr val="FF0000"/>
                </a:solidFill>
                <a:ea typeface="ＭＳ Ｐゴシック" charset="0"/>
              </a:rPr>
              <a:t>Länge</a:t>
            </a:r>
            <a:r>
              <a:rPr lang="en-US" sz="3200" kern="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a typeface="ＭＳ Ｐゴシック" charset="0"/>
              </a:rPr>
              <a:t>allein</a:t>
            </a:r>
            <a:r>
              <a:rPr lang="en-US" sz="3200" kern="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3200" kern="0" dirty="0" err="1">
                <a:ea typeface="ＭＳ Ｐゴシック" charset="0"/>
              </a:rPr>
              <a:t>ist</a:t>
            </a:r>
            <a:r>
              <a:rPr lang="en-US" sz="3200" kern="0" dirty="0">
                <a:ea typeface="ＭＳ Ｐゴシック" charset="0"/>
              </a:rPr>
              <a:t> </a:t>
            </a:r>
            <a:r>
              <a:rPr lang="en-US" sz="3200" kern="0" dirty="0" err="1">
                <a:ea typeface="ＭＳ Ｐゴシック" charset="0"/>
              </a:rPr>
              <a:t>kein</a:t>
            </a:r>
            <a:r>
              <a:rPr lang="en-US" sz="3200" kern="0" dirty="0">
                <a:ea typeface="ＭＳ Ｐゴシック" charset="0"/>
              </a:rPr>
              <a:t> </a:t>
            </a:r>
            <a:r>
              <a:rPr lang="en-US" sz="3200" kern="0" dirty="0" err="1">
                <a:ea typeface="ＭＳ Ｐゴシック" charset="0"/>
              </a:rPr>
              <a:t>gutes</a:t>
            </a:r>
            <a:r>
              <a:rPr lang="en-US" sz="3200" kern="0" dirty="0">
                <a:ea typeface="ＭＳ Ｐゴシック" charset="0"/>
              </a:rPr>
              <a:t> </a:t>
            </a:r>
            <a:r>
              <a:rPr lang="en-US" sz="3200" kern="0" dirty="0" err="1">
                <a:ea typeface="ＭＳ Ｐゴシック" charset="0"/>
              </a:rPr>
              <a:t>Merkmal</a:t>
            </a:r>
            <a:r>
              <a:rPr lang="en-US" sz="3200" kern="0" dirty="0">
                <a:ea typeface="ＭＳ Ｐゴシック" charset="0"/>
              </a:rPr>
              <a:t>!</a:t>
            </a:r>
          </a:p>
          <a:p>
            <a:pPr eaLnBrk="1" hangingPunct="1">
              <a:buFont typeface="Wingdings" charset="0"/>
              <a:buNone/>
            </a:pPr>
            <a:endParaRPr lang="en-US" sz="2000" kern="0" dirty="0">
              <a:ea typeface="ＭＳ Ｐゴシック" charset="0"/>
              <a:sym typeface="Wingdings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kern="0" dirty="0">
                <a:ea typeface="ＭＳ Ｐゴシック" charset="0"/>
                <a:sym typeface="Wingdings" charset="0"/>
              </a:rPr>
              <a:t> </a:t>
            </a:r>
            <a:r>
              <a:rPr lang="en-US" kern="0" dirty="0" err="1">
                <a:ea typeface="ＭＳ Ｐゴシック" charset="0"/>
                <a:sym typeface="Wingdings" charset="0"/>
              </a:rPr>
              <a:t>Hohe</a:t>
            </a:r>
            <a:r>
              <a:rPr lang="en-US" kern="0" dirty="0">
                <a:ea typeface="ＭＳ Ｐゴシック" charset="0"/>
                <a:sym typeface="Wingdings" charset="0"/>
              </a:rPr>
              <a:t> </a:t>
            </a:r>
            <a:r>
              <a:rPr lang="en-US" kern="0" dirty="0" err="1">
                <a:ea typeface="ＭＳ Ｐゴシック" charset="0"/>
                <a:sym typeface="Wingdings" charset="0"/>
              </a:rPr>
              <a:t>Kosten</a:t>
            </a:r>
            <a:r>
              <a:rPr lang="en-US" kern="0" dirty="0">
                <a:ea typeface="ＭＳ Ｐゴシック" charset="0"/>
                <a:sym typeface="Wingdings" charset="0"/>
              </a:rPr>
              <a:t> </a:t>
            </a:r>
            <a:r>
              <a:rPr lang="en-US" kern="0" dirty="0" err="1">
                <a:ea typeface="ＭＳ Ｐゴシック" charset="0"/>
                <a:sym typeface="Wingdings" charset="0"/>
              </a:rPr>
              <a:t>bei</a:t>
            </a:r>
            <a:r>
              <a:rPr lang="en-US" kern="0" dirty="0">
                <a:ea typeface="ＭＳ Ｐゴシック" charset="0"/>
                <a:sym typeface="Wingdings" charset="0"/>
              </a:rPr>
              <a:t> </a:t>
            </a:r>
            <a:r>
              <a:rPr lang="en-US" kern="0" dirty="0" err="1">
                <a:ea typeface="ＭＳ Ｐゴシック" charset="0"/>
                <a:sym typeface="Wingdings" charset="0"/>
              </a:rPr>
              <a:t>Fehlentscheidung</a:t>
            </a:r>
            <a:endParaRPr lang="en-US" kern="0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kern="0" dirty="0">
                <a:ea typeface="ＭＳ Ｐゴシック" charset="0"/>
              </a:rPr>
              <a:t>      </a:t>
            </a:r>
            <a:r>
              <a:rPr lang="en-US" kern="0" dirty="0" err="1">
                <a:ea typeface="ＭＳ Ｐゴシック" charset="0"/>
              </a:rPr>
              <a:t>Wie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ea typeface="ＭＳ Ｐゴシック" charset="0"/>
              </a:rPr>
              <a:t>wäre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ea typeface="ＭＳ Ｐゴシック" charset="0"/>
              </a:rPr>
              <a:t>es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ea typeface="ＭＳ Ｐゴシック" charset="0"/>
              </a:rPr>
              <a:t>mit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0B05FF"/>
                </a:solidFill>
                <a:ea typeface="ＭＳ Ｐゴシック" charset="0"/>
              </a:rPr>
              <a:t>Helligkeit</a:t>
            </a:r>
            <a:r>
              <a:rPr lang="en-US" kern="0" dirty="0">
                <a:ea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1067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1" y="1371601"/>
            <a:ext cx="8896351" cy="4135439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844824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1844824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4869160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Helligkeit     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67546" y="1475492"/>
            <a:ext cx="8467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Anzahl</a:t>
            </a:r>
          </a:p>
        </p:txBody>
      </p:sp>
    </p:spTree>
    <p:extLst>
      <p:ext uri="{BB962C8B-B14F-4D97-AF65-F5344CB8AC3E}">
        <p14:creationId xmlns:p14="http://schemas.microsoft.com/office/powerpoint/2010/main" val="11563192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9224" y="332658"/>
            <a:ext cx="9031288" cy="51847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dirty="0">
                <a:ea typeface="ＭＳ Ｐゴシック" charset="0"/>
              </a:rPr>
              <a:t>Schwellwert-Entscheidungsgrenze und induzierte Kosten</a:t>
            </a:r>
          </a:p>
          <a:p>
            <a:pPr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Schwellwert-Entscheidungsgrenze in Richtung mittlerer Helligkeitswerte minimiert die Kosten (der Fehlklassifikation)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Untersuchung in der sog. Entscheidungstheorie</a:t>
            </a: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Ziel ist die automatische Bestimmung von Berechnungsfunktionen für geeignete Merkmale</a:t>
            </a: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4356100" y="2708920"/>
            <a:ext cx="6096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5586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12520</TotalTime>
  <Words>2457</Words>
  <Application>Microsoft Macintosh PowerPoint</Application>
  <PresentationFormat>On-screen Show (4:3)</PresentationFormat>
  <Paragraphs>657</Paragraphs>
  <Slides>60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7" baseType="lpstr">
      <vt:lpstr>Arial</vt:lpstr>
      <vt:lpstr>Calibri</vt:lpstr>
      <vt:lpstr>Cambria Math</vt:lpstr>
      <vt:lpstr>Chalkduster</vt:lpstr>
      <vt:lpstr>Helvetica</vt:lpstr>
      <vt:lpstr>Lucida Bright</vt:lpstr>
      <vt:lpstr>Lucida Calligraphy</vt:lpstr>
      <vt:lpstr>Lucida Grande</vt:lpstr>
      <vt:lpstr>Myriad Pro</vt:lpstr>
      <vt:lpstr>Palatino Linotype</vt:lpstr>
      <vt:lpstr>Symbol</vt:lpstr>
      <vt:lpstr>Times</vt:lpstr>
      <vt:lpstr>Times New Roman</vt:lpstr>
      <vt:lpstr>Wingdings</vt:lpstr>
      <vt:lpstr>7_Standarddesign</vt:lpstr>
      <vt:lpstr>Equation</vt:lpstr>
      <vt:lpstr>Formel</vt:lpstr>
      <vt:lpstr>Einführung in Web- und Data-Science</vt:lpstr>
      <vt:lpstr>Klassifikation von Merkmalen und Kombination dieser </vt:lpstr>
      <vt:lpstr>Ein Anwendungsbeispiel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Support-Vektor Maschinen  </vt:lpstr>
      <vt:lpstr>Support-Vektor Maschinen</vt:lpstr>
      <vt:lpstr>Nichtlineare Separierung</vt:lpstr>
      <vt:lpstr>PowerPoint Presentation</vt:lpstr>
      <vt:lpstr>Support-Vektoren</vt:lpstr>
      <vt:lpstr>Multi-class SVMs?</vt:lpstr>
      <vt:lpstr>Klassifikatorentwicklung</vt:lpstr>
      <vt:lpstr>Versionsräume </vt:lpstr>
      <vt:lpstr>Bewertung eines Klassifikators</vt:lpstr>
      <vt:lpstr>Trainingsmenge X</vt:lpstr>
      <vt:lpstr>Richtige Klasse C</vt:lpstr>
      <vt:lpstr>Hypothesis class H</vt:lpstr>
      <vt:lpstr>S, G, and der Versionsraum (Version Space)</vt:lpstr>
      <vt:lpstr>Rauschen und Modellkomplexität</vt:lpstr>
      <vt:lpstr>Clusterbildung: Verschiedene Klassen, Ci i=1,...,K</vt:lpstr>
      <vt:lpstr>Regression</vt:lpstr>
      <vt:lpstr>Ausgleichsprobleme</vt:lpstr>
      <vt:lpstr>Ausgleichsprobleme: Verschiedene Modellklassen</vt:lpstr>
      <vt:lpstr>Ausgleichsprobleme: Berechnung w_0</vt:lpstr>
      <vt:lpstr>Ausgleichsprobleme: Berechnung w_1</vt:lpstr>
      <vt:lpstr>Ausgleichsprobleme: Berechnung w_1</vt:lpstr>
      <vt:lpstr>Ausgleichsprobleme: Verschiedene Modellklassen</vt:lpstr>
      <vt:lpstr>Regularisierung</vt:lpstr>
      <vt:lpstr>Regularisierung bei der Regression</vt:lpstr>
      <vt:lpstr>Zusammenfassung: Überwachtes Lernen</vt:lpstr>
      <vt:lpstr>Generalisierung</vt:lpstr>
      <vt:lpstr>Modellauswahl &amp; Generalisierung</vt:lpstr>
      <vt:lpstr>Drei-Wege-Austauschbeziehung</vt:lpstr>
      <vt:lpstr>Kreuzvalidierung</vt:lpstr>
      <vt:lpstr>Kreuzvalidierung</vt:lpstr>
      <vt:lpstr>Betrachtungsebenen überwachtes Lernen</vt:lpstr>
      <vt:lpstr>PowerPoint Presentation</vt:lpstr>
      <vt:lpstr>Daten in Tabellarischer Form</vt:lpstr>
      <vt:lpstr>Analyse von Daten</vt:lpstr>
      <vt:lpstr>Halte Daten in normalisierter Form vor</vt:lpstr>
      <vt:lpstr>Normalisierte Trainingsdaten</vt:lpstr>
      <vt:lpstr>Normalisierte Trainingsdaten</vt:lpstr>
      <vt:lpstr>Distanz der Testinstanz von den Trainingsdaten</vt:lpstr>
      <vt:lpstr>Was verwenden wir bei reellwertiger Zielfuntion als Ausgabe?</vt:lpstr>
      <vt:lpstr>Variante von kNN: Distanzgewichtetes kNN</vt:lpstr>
      <vt:lpstr>Variante von kNN: Distanzgewichtetes kNN</vt:lpstr>
      <vt:lpstr>kNN: Zusammenfassung</vt:lpstr>
      <vt:lpstr>Literatur (1)</vt:lpstr>
      <vt:lpstr>Literatur (2)</vt:lpstr>
      <vt:lpstr>Originalliteratur SVM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1030</cp:revision>
  <cp:lastPrinted>2019-10-16T19:41:27Z</cp:lastPrinted>
  <dcterms:created xsi:type="dcterms:W3CDTF">2010-04-27T12:26:40Z</dcterms:created>
  <dcterms:modified xsi:type="dcterms:W3CDTF">2023-11-02T10:03:49Z</dcterms:modified>
</cp:coreProperties>
</file>