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62" r:id="rId4"/>
    <p:sldId id="271" r:id="rId5"/>
    <p:sldId id="265" r:id="rId6"/>
    <p:sldId id="267" r:id="rId7"/>
    <p:sldId id="273" r:id="rId8"/>
    <p:sldId id="274" r:id="rId9"/>
    <p:sldId id="272" r:id="rId10"/>
    <p:sldId id="282" r:id="rId11"/>
    <p:sldId id="277" r:id="rId12"/>
    <p:sldId id="276" r:id="rId13"/>
    <p:sldId id="281" r:id="rId14"/>
    <p:sldId id="279" r:id="rId15"/>
    <p:sldId id="280" r:id="rId16"/>
    <p:sldId id="266" r:id="rId17"/>
    <p:sldId id="27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een" initials="n" lastIdx="2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74548" autoAdjust="0"/>
  </p:normalViewPr>
  <p:slideViewPr>
    <p:cSldViewPr snapToGrid="0">
      <p:cViewPr>
        <p:scale>
          <a:sx n="66" d="100"/>
          <a:sy n="66" d="100"/>
        </p:scale>
        <p:origin x="-1219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14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0T09:22:35.177" idx="21">
    <p:pos x="7680" y="666"/>
    <p:text>nacheinander einblenden? viel text...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0T09:06:01.899" idx="1">
    <p:pos x="10" y="10"/>
    <p:text>Ausgeblendet?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2400" dirty="0"/>
            <a:t>S</a:t>
          </a:r>
          <a:r>
            <a:rPr lang="de-DE" sz="1600" dirty="0"/>
            <a:t>YM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2400" dirty="0"/>
            <a:t>H</a:t>
          </a:r>
          <a:r>
            <a:rPr lang="de-DE" sz="1700" dirty="0"/>
            <a:t>OL</a:t>
          </a:r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1768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144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2400" dirty="0"/>
            <a:t>S</a:t>
          </a:r>
          <a:r>
            <a:rPr lang="de-DE" sz="1600" dirty="0"/>
            <a:t>YM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2400" dirty="0"/>
            <a:t>H</a:t>
          </a:r>
          <a:r>
            <a:rPr lang="de-DE" sz="1700" dirty="0"/>
            <a:t>OL</a:t>
          </a:r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1768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144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2400" dirty="0"/>
            <a:t>S</a:t>
          </a:r>
          <a:r>
            <a:rPr lang="de-DE" sz="1600" dirty="0"/>
            <a:t>YM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2400" dirty="0"/>
            <a:t>H</a:t>
          </a:r>
          <a:r>
            <a:rPr lang="de-DE" sz="1700" dirty="0"/>
            <a:t>OL</a:t>
          </a:r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1768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144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2400" dirty="0"/>
            <a:t>S</a:t>
          </a:r>
          <a:r>
            <a:rPr lang="de-DE" sz="1600" dirty="0"/>
            <a:t>YM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>
        <a:noFill/>
      </dgm:spPr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2400" dirty="0"/>
            <a:t>H</a:t>
          </a:r>
          <a:r>
            <a:rPr lang="de-DE" sz="1700" dirty="0"/>
            <a:t>OL</a:t>
          </a:r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1768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144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2400" dirty="0"/>
            <a:t>S</a:t>
          </a:r>
          <a:r>
            <a:rPr lang="de-DE" sz="1600" dirty="0"/>
            <a:t>YM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2400" dirty="0"/>
            <a:t>H</a:t>
          </a:r>
          <a:r>
            <a:rPr lang="de-DE" sz="1700" dirty="0"/>
            <a:t>OL</a:t>
          </a:r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>
        <a:noFill/>
      </dgm:spPr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17685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1445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r>
            <a:rPr lang="de-DE" sz="1800" dirty="0"/>
            <a:t>S</a:t>
          </a:r>
          <a:r>
            <a:rPr lang="de-DE" sz="1200" dirty="0"/>
            <a:t>YM</a:t>
          </a:r>
          <a:r>
            <a:rPr lang="de-DE" sz="1800" dirty="0"/>
            <a:t>H</a:t>
          </a:r>
          <a:r>
            <a:rPr lang="de-DE" sz="1200" dirty="0"/>
            <a:t>OL</a:t>
          </a:r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r>
            <a:rPr lang="de-DE" sz="1600" dirty="0"/>
            <a:t>H</a:t>
          </a:r>
          <a:r>
            <a:rPr lang="de-DE" sz="1200" dirty="0"/>
            <a:t>OL</a:t>
          </a:r>
          <a:r>
            <a:rPr lang="de-DE" sz="1600" dirty="0"/>
            <a:t>S</a:t>
          </a:r>
          <a:r>
            <a:rPr lang="de-DE" sz="1200" dirty="0"/>
            <a:t>YM</a:t>
          </a:r>
          <a:endParaRPr lang="de-DE" sz="1400" dirty="0"/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2250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2414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E880F7-0A2A-4390-B9BE-E1092CE224AB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64C867-6433-4634-9F12-7D49667CDAEB}">
      <dgm:prSet phldrT="[Text]" custT="1"/>
      <dgm:spPr/>
      <dgm:t>
        <a:bodyPr/>
        <a:lstStyle/>
        <a:p>
          <a:endParaRPr lang="de-DE" sz="1200" dirty="0"/>
        </a:p>
      </dgm:t>
    </dgm:pt>
    <dgm:pt modelId="{6F73B8E6-8FB7-4AF2-9ED7-3CF18A890D84}" type="parTrans" cxnId="{D2D219CA-E651-44D7-BB15-572748E434BE}">
      <dgm:prSet/>
      <dgm:spPr/>
      <dgm:t>
        <a:bodyPr/>
        <a:lstStyle/>
        <a:p>
          <a:endParaRPr lang="de-DE"/>
        </a:p>
      </dgm:t>
    </dgm:pt>
    <dgm:pt modelId="{30B7E664-670A-47DB-A80E-23FFC5AF1C87}" type="sibTrans" cxnId="{D2D219CA-E651-44D7-BB15-572748E434BE}">
      <dgm:prSet/>
      <dgm:spPr/>
      <dgm:t>
        <a:bodyPr/>
        <a:lstStyle/>
        <a:p>
          <a:endParaRPr lang="de-DE"/>
        </a:p>
      </dgm:t>
    </dgm:pt>
    <dgm:pt modelId="{E567EC22-8745-4B5F-8DED-AAE8B4A3EFD4}">
      <dgm:prSet phldrT="[Text]" custT="1"/>
      <dgm:spPr/>
      <dgm:t>
        <a:bodyPr/>
        <a:lstStyle/>
        <a:p>
          <a:endParaRPr lang="de-DE" sz="1400" dirty="0"/>
        </a:p>
      </dgm:t>
    </dgm:pt>
    <dgm:pt modelId="{78BE5463-B07A-4768-B251-007AA9316D72}" type="parTrans" cxnId="{274E27AD-595C-4A19-9059-30AB0E28A9C8}">
      <dgm:prSet/>
      <dgm:spPr/>
      <dgm:t>
        <a:bodyPr/>
        <a:lstStyle/>
        <a:p>
          <a:endParaRPr lang="de-DE"/>
        </a:p>
      </dgm:t>
    </dgm:pt>
    <dgm:pt modelId="{A4599D54-DE26-4618-86A7-5655E316A5D9}" type="sibTrans" cxnId="{274E27AD-595C-4A19-9059-30AB0E28A9C8}">
      <dgm:prSet/>
      <dgm:spPr/>
      <dgm:t>
        <a:bodyPr/>
        <a:lstStyle/>
        <a:p>
          <a:endParaRPr lang="de-DE"/>
        </a:p>
      </dgm:t>
    </dgm:pt>
    <dgm:pt modelId="{A2C18206-CF6E-4E21-A3E6-3B69553501E4}" type="pres">
      <dgm:prSet presAssocID="{74E880F7-0A2A-4390-B9BE-E1092CE224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AA0874A-A4FF-4622-8E89-4FEEB1501BE0}" type="pres">
      <dgm:prSet presAssocID="{D164C867-6433-4634-9F12-7D49667CDAEB}" presName="dummy" presStyleCnt="0"/>
      <dgm:spPr/>
    </dgm:pt>
    <dgm:pt modelId="{086E2856-501C-4808-9151-E3CF88961DD5}" type="pres">
      <dgm:prSet presAssocID="{D164C867-6433-4634-9F12-7D49667CDAEB}" presName="node" presStyleLbl="revTx" presStyleIdx="0" presStyleCnt="2" custScaleX="2250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8F92EA-E456-4ACD-B5E3-C904BE93E6EF}" type="pres">
      <dgm:prSet presAssocID="{30B7E664-670A-47DB-A80E-23FFC5AF1C87}" presName="sibTrans" presStyleLbl="node1" presStyleIdx="0" presStyleCnt="2"/>
      <dgm:spPr/>
      <dgm:t>
        <a:bodyPr/>
        <a:lstStyle/>
        <a:p>
          <a:endParaRPr lang="de-DE"/>
        </a:p>
      </dgm:t>
    </dgm:pt>
    <dgm:pt modelId="{15A63047-A373-4D12-8D69-FD7116829FE5}" type="pres">
      <dgm:prSet presAssocID="{E567EC22-8745-4B5F-8DED-AAE8B4A3EFD4}" presName="dummy" presStyleCnt="0"/>
      <dgm:spPr/>
    </dgm:pt>
    <dgm:pt modelId="{571ED3E8-2FDA-4D03-A665-4BE626CEBB55}" type="pres">
      <dgm:prSet presAssocID="{E567EC22-8745-4B5F-8DED-AAE8B4A3EFD4}" presName="node" presStyleLbl="revTx" presStyleIdx="1" presStyleCnt="2" custScaleX="2414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CED7E4-77C2-416B-9C2A-D00952D6197B}" type="pres">
      <dgm:prSet presAssocID="{A4599D54-DE26-4618-86A7-5655E316A5D9}" presName="sibTrans" presStyleLbl="node1" presStyleIdx="1" presStyleCnt="2" custLinFactNeighborX="-1478"/>
      <dgm:spPr/>
      <dgm:t>
        <a:bodyPr/>
        <a:lstStyle/>
        <a:p>
          <a:endParaRPr lang="de-DE"/>
        </a:p>
      </dgm:t>
    </dgm:pt>
  </dgm:ptLst>
  <dgm:cxnLst>
    <dgm:cxn modelId="{7CAEFA8A-34F6-4AC9-B198-496B6784ACBE}" type="presOf" srcId="{E567EC22-8745-4B5F-8DED-AAE8B4A3EFD4}" destId="{571ED3E8-2FDA-4D03-A665-4BE626CEBB55}" srcOrd="0" destOrd="0" presId="urn:microsoft.com/office/officeart/2005/8/layout/cycle1"/>
    <dgm:cxn modelId="{1FCF1335-3D8D-467F-A9F7-DDD0EFD92EA6}" type="presOf" srcId="{A4599D54-DE26-4618-86A7-5655E316A5D9}" destId="{7CCED7E4-77C2-416B-9C2A-D00952D6197B}" srcOrd="0" destOrd="0" presId="urn:microsoft.com/office/officeart/2005/8/layout/cycle1"/>
    <dgm:cxn modelId="{274E27AD-595C-4A19-9059-30AB0E28A9C8}" srcId="{74E880F7-0A2A-4390-B9BE-E1092CE224AB}" destId="{E567EC22-8745-4B5F-8DED-AAE8B4A3EFD4}" srcOrd="1" destOrd="0" parTransId="{78BE5463-B07A-4768-B251-007AA9316D72}" sibTransId="{A4599D54-DE26-4618-86A7-5655E316A5D9}"/>
    <dgm:cxn modelId="{DFE4BAED-6B14-439D-84FE-594967CD9705}" type="presOf" srcId="{D164C867-6433-4634-9F12-7D49667CDAEB}" destId="{086E2856-501C-4808-9151-E3CF88961DD5}" srcOrd="0" destOrd="0" presId="urn:microsoft.com/office/officeart/2005/8/layout/cycle1"/>
    <dgm:cxn modelId="{0ECE1C1F-F03A-40FD-9DEE-C884D08F1852}" type="presOf" srcId="{74E880F7-0A2A-4390-B9BE-E1092CE224AB}" destId="{A2C18206-CF6E-4E21-A3E6-3B69553501E4}" srcOrd="0" destOrd="0" presId="urn:microsoft.com/office/officeart/2005/8/layout/cycle1"/>
    <dgm:cxn modelId="{D2D219CA-E651-44D7-BB15-572748E434BE}" srcId="{74E880F7-0A2A-4390-B9BE-E1092CE224AB}" destId="{D164C867-6433-4634-9F12-7D49667CDAEB}" srcOrd="0" destOrd="0" parTransId="{6F73B8E6-8FB7-4AF2-9ED7-3CF18A890D84}" sibTransId="{30B7E664-670A-47DB-A80E-23FFC5AF1C87}"/>
    <dgm:cxn modelId="{8FA2CE91-66AB-4712-BA1A-DD4902472207}" type="presOf" srcId="{30B7E664-670A-47DB-A80E-23FFC5AF1C87}" destId="{E38F92EA-E456-4ACD-B5E3-C904BE93E6EF}" srcOrd="0" destOrd="0" presId="urn:microsoft.com/office/officeart/2005/8/layout/cycle1"/>
    <dgm:cxn modelId="{77C2A880-971F-4CBF-BBCA-BCCF002971FE}" type="presParOf" srcId="{A2C18206-CF6E-4E21-A3E6-3B69553501E4}" destId="{FAA0874A-A4FF-4622-8E89-4FEEB1501BE0}" srcOrd="0" destOrd="0" presId="urn:microsoft.com/office/officeart/2005/8/layout/cycle1"/>
    <dgm:cxn modelId="{24A19642-DCBC-4CD2-A2AA-276E340C54BE}" type="presParOf" srcId="{A2C18206-CF6E-4E21-A3E6-3B69553501E4}" destId="{086E2856-501C-4808-9151-E3CF88961DD5}" srcOrd="1" destOrd="0" presId="urn:microsoft.com/office/officeart/2005/8/layout/cycle1"/>
    <dgm:cxn modelId="{6D95C308-57A1-4D4F-81C5-635DABCA111F}" type="presParOf" srcId="{A2C18206-CF6E-4E21-A3E6-3B69553501E4}" destId="{E38F92EA-E456-4ACD-B5E3-C904BE93E6EF}" srcOrd="2" destOrd="0" presId="urn:microsoft.com/office/officeart/2005/8/layout/cycle1"/>
    <dgm:cxn modelId="{9423F0FC-5782-4983-AA33-0AF3CAC4AB0B}" type="presParOf" srcId="{A2C18206-CF6E-4E21-A3E6-3B69553501E4}" destId="{15A63047-A373-4D12-8D69-FD7116829FE5}" srcOrd="3" destOrd="0" presId="urn:microsoft.com/office/officeart/2005/8/layout/cycle1"/>
    <dgm:cxn modelId="{172763E3-D257-4F2C-89AF-8FE7C06B1FAD}" type="presParOf" srcId="{A2C18206-CF6E-4E21-A3E6-3B69553501E4}" destId="{571ED3E8-2FDA-4D03-A665-4BE626CEBB55}" srcOrd="4" destOrd="0" presId="urn:microsoft.com/office/officeart/2005/8/layout/cycle1"/>
    <dgm:cxn modelId="{F3576FE0-4E15-4763-AEA5-FBF5B84CE128}" type="presParOf" srcId="{A2C18206-CF6E-4E21-A3E6-3B69553501E4}" destId="{7CCED7E4-77C2-416B-9C2A-D00952D6197B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1835526" y="220363"/>
          <a:ext cx="739063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</a:t>
          </a:r>
          <a:r>
            <a:rPr lang="de-DE" sz="1600" kern="1200" dirty="0"/>
            <a:t>YM</a:t>
          </a:r>
        </a:p>
      </dsp:txBody>
      <dsp:txXfrm>
        <a:off x="1835526" y="220363"/>
        <a:ext cx="739063" cy="417892"/>
      </dsp:txXfrm>
    </dsp:sp>
    <dsp:sp modelId="{E38F92EA-E456-4ACD-B5E3-C904BE93E6EF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7848089"/>
            <a:gd name="adj4" fmla="val 22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1220726" y="220363"/>
          <a:ext cx="604205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</a:t>
          </a:r>
          <a:r>
            <a:rPr lang="de-DE" sz="1700" kern="1200" dirty="0"/>
            <a:t>OL</a:t>
          </a:r>
        </a:p>
      </dsp:txBody>
      <dsp:txXfrm>
        <a:off x="1220726" y="220363"/>
        <a:ext cx="604205" cy="417892"/>
      </dsp:txXfrm>
    </dsp:sp>
    <dsp:sp modelId="{7CCED7E4-77C2-416B-9C2A-D00952D6197B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18648089"/>
            <a:gd name="adj4" fmla="val 130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1835526" y="220363"/>
          <a:ext cx="739063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</a:t>
          </a:r>
          <a:r>
            <a:rPr lang="de-DE" sz="1600" kern="1200" dirty="0"/>
            <a:t>YM</a:t>
          </a:r>
        </a:p>
      </dsp:txBody>
      <dsp:txXfrm>
        <a:off x="1835526" y="220363"/>
        <a:ext cx="739063" cy="417892"/>
      </dsp:txXfrm>
    </dsp:sp>
    <dsp:sp modelId="{E38F92EA-E456-4ACD-B5E3-C904BE93E6EF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7848089"/>
            <a:gd name="adj4" fmla="val 22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1220726" y="220363"/>
          <a:ext cx="604205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</a:t>
          </a:r>
          <a:r>
            <a:rPr lang="de-DE" sz="1700" kern="1200" dirty="0"/>
            <a:t>OL</a:t>
          </a:r>
        </a:p>
      </dsp:txBody>
      <dsp:txXfrm>
        <a:off x="1220726" y="220363"/>
        <a:ext cx="604205" cy="417892"/>
      </dsp:txXfrm>
    </dsp:sp>
    <dsp:sp modelId="{7CCED7E4-77C2-416B-9C2A-D00952D6197B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18648089"/>
            <a:gd name="adj4" fmla="val 130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1835526" y="220363"/>
          <a:ext cx="739063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</a:t>
          </a:r>
          <a:r>
            <a:rPr lang="de-DE" sz="1600" kern="1200" dirty="0"/>
            <a:t>YM</a:t>
          </a:r>
        </a:p>
      </dsp:txBody>
      <dsp:txXfrm>
        <a:off x="1835526" y="220363"/>
        <a:ext cx="739063" cy="417892"/>
      </dsp:txXfrm>
    </dsp:sp>
    <dsp:sp modelId="{E38F92EA-E456-4ACD-B5E3-C904BE93E6EF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7848089"/>
            <a:gd name="adj4" fmla="val 22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1220726" y="220363"/>
          <a:ext cx="604205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</a:t>
          </a:r>
          <a:r>
            <a:rPr lang="de-DE" sz="1700" kern="1200" dirty="0"/>
            <a:t>OL</a:t>
          </a:r>
        </a:p>
      </dsp:txBody>
      <dsp:txXfrm>
        <a:off x="1220726" y="220363"/>
        <a:ext cx="604205" cy="417892"/>
      </dsp:txXfrm>
    </dsp:sp>
    <dsp:sp modelId="{7CCED7E4-77C2-416B-9C2A-D00952D6197B}">
      <dsp:nvSpPr>
        <dsp:cNvPr id="0" name=""/>
        <dsp:cNvSpPr/>
      </dsp:nvSpPr>
      <dsp:spPr>
        <a:xfrm>
          <a:off x="1434549" y="-84"/>
          <a:ext cx="858788" cy="858788"/>
        </a:xfrm>
        <a:prstGeom prst="circularArrow">
          <a:avLst>
            <a:gd name="adj1" fmla="val 9489"/>
            <a:gd name="adj2" fmla="val 685507"/>
            <a:gd name="adj3" fmla="val 18648089"/>
            <a:gd name="adj4" fmla="val 130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645505" y="206461"/>
          <a:ext cx="690965" cy="39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</a:t>
          </a:r>
          <a:r>
            <a:rPr lang="de-DE" sz="1600" kern="1200" dirty="0"/>
            <a:t>YM</a:t>
          </a:r>
        </a:p>
      </dsp:txBody>
      <dsp:txXfrm>
        <a:off x="645505" y="206461"/>
        <a:ext cx="690965" cy="390696"/>
      </dsp:txXfrm>
    </dsp:sp>
    <dsp:sp modelId="{E38F92EA-E456-4ACD-B5E3-C904BE93E6EF}">
      <dsp:nvSpPr>
        <dsp:cNvPr id="0" name=""/>
        <dsp:cNvSpPr/>
      </dsp:nvSpPr>
      <dsp:spPr>
        <a:xfrm>
          <a:off x="269667" y="-117"/>
          <a:ext cx="803854" cy="803854"/>
        </a:xfrm>
        <a:prstGeom prst="circularArrow">
          <a:avLst>
            <a:gd name="adj1" fmla="val 9478"/>
            <a:gd name="adj2" fmla="val 684477"/>
            <a:gd name="adj3" fmla="val 7853105"/>
            <a:gd name="adj4" fmla="val 2262418"/>
            <a:gd name="adj5" fmla="val 11057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69760" y="206461"/>
          <a:ext cx="564883" cy="39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</a:t>
          </a:r>
          <a:r>
            <a:rPr lang="de-DE" sz="1700" kern="1200" dirty="0"/>
            <a:t>OL</a:t>
          </a:r>
        </a:p>
      </dsp:txBody>
      <dsp:txXfrm>
        <a:off x="69760" y="206461"/>
        <a:ext cx="564883" cy="390696"/>
      </dsp:txXfrm>
    </dsp:sp>
    <dsp:sp modelId="{7CCED7E4-77C2-416B-9C2A-D00952D6197B}">
      <dsp:nvSpPr>
        <dsp:cNvPr id="0" name=""/>
        <dsp:cNvSpPr/>
      </dsp:nvSpPr>
      <dsp:spPr>
        <a:xfrm>
          <a:off x="269667" y="-117"/>
          <a:ext cx="803854" cy="803854"/>
        </a:xfrm>
        <a:prstGeom prst="circularArrow">
          <a:avLst>
            <a:gd name="adj1" fmla="val 9478"/>
            <a:gd name="adj2" fmla="val 684477"/>
            <a:gd name="adj3" fmla="val 18653105"/>
            <a:gd name="adj4" fmla="val 13062418"/>
            <a:gd name="adj5" fmla="val 1105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640962" y="206282"/>
          <a:ext cx="691599" cy="391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S</a:t>
          </a:r>
          <a:r>
            <a:rPr lang="de-DE" sz="1600" kern="1200" dirty="0"/>
            <a:t>YM</a:t>
          </a:r>
        </a:p>
      </dsp:txBody>
      <dsp:txXfrm>
        <a:off x="640962" y="206282"/>
        <a:ext cx="691599" cy="391054"/>
      </dsp:txXfrm>
    </dsp:sp>
    <dsp:sp modelId="{E38F92EA-E456-4ACD-B5E3-C904BE93E6EF}">
      <dsp:nvSpPr>
        <dsp:cNvPr id="0" name=""/>
        <dsp:cNvSpPr/>
      </dsp:nvSpPr>
      <dsp:spPr>
        <a:xfrm>
          <a:off x="265224" y="-264"/>
          <a:ext cx="804147" cy="804147"/>
        </a:xfrm>
        <a:prstGeom prst="circularArrow">
          <a:avLst>
            <a:gd name="adj1" fmla="val 9483"/>
            <a:gd name="adj2" fmla="val 684954"/>
            <a:gd name="adj3" fmla="val 7850780"/>
            <a:gd name="adj4" fmla="val 2264266"/>
            <a:gd name="adj5" fmla="val 1106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65133" y="206282"/>
          <a:ext cx="565401" cy="391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</a:t>
          </a:r>
          <a:r>
            <a:rPr lang="de-DE" sz="1700" kern="1200" dirty="0"/>
            <a:t>OL</a:t>
          </a:r>
        </a:p>
      </dsp:txBody>
      <dsp:txXfrm>
        <a:off x="65133" y="206282"/>
        <a:ext cx="565401" cy="391054"/>
      </dsp:txXfrm>
    </dsp:sp>
    <dsp:sp modelId="{7CCED7E4-77C2-416B-9C2A-D00952D6197B}">
      <dsp:nvSpPr>
        <dsp:cNvPr id="0" name=""/>
        <dsp:cNvSpPr/>
      </dsp:nvSpPr>
      <dsp:spPr>
        <a:xfrm>
          <a:off x="265224" y="-264"/>
          <a:ext cx="804147" cy="804147"/>
        </a:xfrm>
        <a:prstGeom prst="circularArrow">
          <a:avLst>
            <a:gd name="adj1" fmla="val 9483"/>
            <a:gd name="adj2" fmla="val 684954"/>
            <a:gd name="adj3" fmla="val 18650780"/>
            <a:gd name="adj4" fmla="val 13064266"/>
            <a:gd name="adj5" fmla="val 11063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1785584" y="220363"/>
          <a:ext cx="940646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S</a:t>
          </a:r>
          <a:r>
            <a:rPr lang="de-DE" sz="1200" kern="1200" dirty="0"/>
            <a:t>YM</a:t>
          </a:r>
          <a:r>
            <a:rPr lang="de-DE" sz="1800" kern="1200" dirty="0"/>
            <a:t>H</a:t>
          </a:r>
          <a:r>
            <a:rPr lang="de-DE" sz="1200" kern="1200" dirty="0"/>
            <a:t>OL</a:t>
          </a:r>
        </a:p>
      </dsp:txBody>
      <dsp:txXfrm>
        <a:off x="1785584" y="220363"/>
        <a:ext cx="940646" cy="417892"/>
      </dsp:txXfrm>
    </dsp:sp>
    <dsp:sp modelId="{E38F92EA-E456-4ACD-B5E3-C904BE93E6EF}">
      <dsp:nvSpPr>
        <dsp:cNvPr id="0" name=""/>
        <dsp:cNvSpPr/>
      </dsp:nvSpPr>
      <dsp:spPr>
        <a:xfrm>
          <a:off x="1485398" y="-84"/>
          <a:ext cx="858788" cy="858788"/>
        </a:xfrm>
        <a:prstGeom prst="circularArrow">
          <a:avLst>
            <a:gd name="adj1" fmla="val 9489"/>
            <a:gd name="adj2" fmla="val 685507"/>
            <a:gd name="adj3" fmla="val 7848089"/>
            <a:gd name="adj4" fmla="val 22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1069086" y="220363"/>
          <a:ext cx="1009185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H</a:t>
          </a:r>
          <a:r>
            <a:rPr lang="de-DE" sz="1200" kern="1200" dirty="0"/>
            <a:t>OL</a:t>
          </a:r>
          <a:r>
            <a:rPr lang="de-DE" sz="1600" kern="1200" dirty="0"/>
            <a:t>S</a:t>
          </a:r>
          <a:r>
            <a:rPr lang="de-DE" sz="1200" kern="1200" dirty="0"/>
            <a:t>YM</a:t>
          </a:r>
          <a:endParaRPr lang="de-DE" sz="1400" kern="1200" dirty="0"/>
        </a:p>
      </dsp:txBody>
      <dsp:txXfrm>
        <a:off x="1069086" y="220363"/>
        <a:ext cx="1009185" cy="417892"/>
      </dsp:txXfrm>
    </dsp:sp>
    <dsp:sp modelId="{7CCED7E4-77C2-416B-9C2A-D00952D6197B}">
      <dsp:nvSpPr>
        <dsp:cNvPr id="0" name=""/>
        <dsp:cNvSpPr/>
      </dsp:nvSpPr>
      <dsp:spPr>
        <a:xfrm>
          <a:off x="1485398" y="-84"/>
          <a:ext cx="858788" cy="858788"/>
        </a:xfrm>
        <a:prstGeom prst="circularArrow">
          <a:avLst>
            <a:gd name="adj1" fmla="val 9489"/>
            <a:gd name="adj2" fmla="val 685507"/>
            <a:gd name="adj3" fmla="val 18648089"/>
            <a:gd name="adj4" fmla="val 130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2856-501C-4808-9151-E3CF88961DD5}">
      <dsp:nvSpPr>
        <dsp:cNvPr id="0" name=""/>
        <dsp:cNvSpPr/>
      </dsp:nvSpPr>
      <dsp:spPr>
        <a:xfrm>
          <a:off x="1785584" y="220363"/>
          <a:ext cx="940646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1785584" y="220363"/>
        <a:ext cx="940646" cy="417892"/>
      </dsp:txXfrm>
    </dsp:sp>
    <dsp:sp modelId="{E38F92EA-E456-4ACD-B5E3-C904BE93E6EF}">
      <dsp:nvSpPr>
        <dsp:cNvPr id="0" name=""/>
        <dsp:cNvSpPr/>
      </dsp:nvSpPr>
      <dsp:spPr>
        <a:xfrm>
          <a:off x="1485398" y="-84"/>
          <a:ext cx="858788" cy="858788"/>
        </a:xfrm>
        <a:prstGeom prst="circularArrow">
          <a:avLst>
            <a:gd name="adj1" fmla="val 9489"/>
            <a:gd name="adj2" fmla="val 685507"/>
            <a:gd name="adj3" fmla="val 7848089"/>
            <a:gd name="adj4" fmla="val 22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ED3E8-2FDA-4D03-A665-4BE626CEBB55}">
      <dsp:nvSpPr>
        <dsp:cNvPr id="0" name=""/>
        <dsp:cNvSpPr/>
      </dsp:nvSpPr>
      <dsp:spPr>
        <a:xfrm>
          <a:off x="1069086" y="220363"/>
          <a:ext cx="1009185" cy="41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1069086" y="220363"/>
        <a:ext cx="1009185" cy="417892"/>
      </dsp:txXfrm>
    </dsp:sp>
    <dsp:sp modelId="{7CCED7E4-77C2-416B-9C2A-D00952D6197B}">
      <dsp:nvSpPr>
        <dsp:cNvPr id="0" name=""/>
        <dsp:cNvSpPr/>
      </dsp:nvSpPr>
      <dsp:spPr>
        <a:xfrm>
          <a:off x="1472706" y="-84"/>
          <a:ext cx="858788" cy="858788"/>
        </a:xfrm>
        <a:prstGeom prst="circularArrow">
          <a:avLst>
            <a:gd name="adj1" fmla="val 9489"/>
            <a:gd name="adj2" fmla="val 685507"/>
            <a:gd name="adj3" fmla="val 18648089"/>
            <a:gd name="adj4" fmla="val 13066405"/>
            <a:gd name="adj5" fmla="val 110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510E5-1109-4983-BA33-B8892D0ED6AD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0823-46C5-4090-897F-C54BA86B87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1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900" dirty="0" smtClean="0"/>
              <a:t>Ich frage</a:t>
            </a:r>
            <a:r>
              <a:rPr lang="de-DE" sz="900" baseline="0" dirty="0" smtClean="0"/>
              <a:t> mal: S</a:t>
            </a:r>
            <a:r>
              <a:rPr lang="de-DE" sz="900" dirty="0" smtClean="0"/>
              <a:t>ind </a:t>
            </a:r>
            <a:r>
              <a:rPr lang="de-DE" sz="900" dirty="0"/>
              <a:t>Sie mit </a:t>
            </a:r>
            <a:r>
              <a:rPr lang="de-DE" sz="900" dirty="0" smtClean="0"/>
              <a:t>Ihren </a:t>
            </a:r>
            <a:r>
              <a:rPr lang="de-DE" sz="900" dirty="0"/>
              <a:t>Suchanfragen zufrieden</a:t>
            </a:r>
            <a:r>
              <a:rPr lang="de-DE" sz="900" dirty="0" smtClean="0"/>
              <a:t>?</a:t>
            </a:r>
          </a:p>
          <a:p>
            <a:r>
              <a:rPr lang="de-DE" sz="900" dirty="0" smtClean="0"/>
              <a:t>Können Sie eigentlich nicht. Wenn es Ihnen so</a:t>
            </a:r>
            <a:r>
              <a:rPr lang="de-DE" sz="900" baseline="0" dirty="0" smtClean="0"/>
              <a:t> geht, wie mir, ist dieser Vortrag für Sie interessant.</a:t>
            </a:r>
          </a:p>
          <a:p>
            <a:endParaRPr lang="de-DE" sz="900" dirty="0"/>
          </a:p>
          <a:p>
            <a:r>
              <a:rPr lang="de-DE" sz="900" dirty="0"/>
              <a:t>Ich</a:t>
            </a:r>
            <a:r>
              <a:rPr lang="de-DE" sz="900" baseline="0" dirty="0"/>
              <a:t> bin S. M. und zeige Ihnen wie </a:t>
            </a:r>
            <a:r>
              <a:rPr lang="de-DE" sz="900" dirty="0"/>
              <a:t>man die verborgenen Strukturen im Wissensmanagement durch Einsatz von sog. Semantik</a:t>
            </a:r>
            <a:r>
              <a:rPr lang="de-DE" sz="900" baseline="0" dirty="0"/>
              <a:t> Assets nutzen kann, um Suchanfragen hinsichtlich der Trefferquote und Präzision zu verbessern</a:t>
            </a:r>
            <a:r>
              <a:rPr lang="de-DE" sz="900" baseline="0" dirty="0" smtClean="0"/>
              <a:t>.</a:t>
            </a:r>
          </a:p>
          <a:p>
            <a:endParaRPr lang="de-DE" sz="900" baseline="0" dirty="0" smtClean="0"/>
          </a:p>
          <a:p>
            <a:r>
              <a:rPr lang="de-DE" sz="900" baseline="0" dirty="0" smtClean="0"/>
              <a:t>Hier geht es dabei nicht nur um Suchanfragen im Wissensmanagement im industriellen Kontext, sondern um Suchanfragen nach Dokumenten, die für das KM relevant sind. Die benötigten Strukturen nennen wir latent </a:t>
            </a:r>
            <a:r>
              <a:rPr lang="de-DE" sz="900" baseline="0" dirty="0" err="1" smtClean="0"/>
              <a:t>Structures</a:t>
            </a:r>
            <a:r>
              <a:rPr lang="de-DE" sz="900" baseline="0" dirty="0" smtClean="0"/>
              <a:t>. </a:t>
            </a:r>
            <a:endParaRPr lang="de-DE" sz="900" baseline="0" dirty="0"/>
          </a:p>
          <a:p>
            <a:endParaRPr lang="de-DE" sz="900" dirty="0"/>
          </a:p>
          <a:p>
            <a:r>
              <a:rPr lang="de-DE" sz="900" dirty="0"/>
              <a:t>Latent:</a:t>
            </a:r>
          </a:p>
          <a:p>
            <a:r>
              <a:rPr lang="de-DE" sz="900" dirty="0"/>
              <a:t> Bedeutungen: [1] vorhanden, aber noch nicht erkennbar, versteckt, verborgen, nicht offenkundig</a:t>
            </a:r>
          </a:p>
          <a:p>
            <a:r>
              <a:rPr lang="de-DE" sz="900" dirty="0"/>
              <a:t> Herkunft: von lateinisch </a:t>
            </a:r>
            <a:r>
              <a:rPr lang="de-DE" sz="900" dirty="0" err="1"/>
              <a:t>latens</a:t>
            </a:r>
            <a:r>
              <a:rPr lang="de-DE" sz="900" dirty="0"/>
              <a:t>, </a:t>
            </a:r>
            <a:r>
              <a:rPr lang="de-DE" sz="900" dirty="0" err="1"/>
              <a:t>latentis</a:t>
            </a:r>
            <a:r>
              <a:rPr lang="de-DE" sz="900" dirty="0"/>
              <a:t> → la, Partizip Präsens des Verbs </a:t>
            </a:r>
            <a:r>
              <a:rPr lang="de-DE" sz="900" dirty="0" err="1"/>
              <a:t>latere</a:t>
            </a:r>
            <a:r>
              <a:rPr lang="de-DE" sz="900" dirty="0"/>
              <a:t> → la – „verborgen sein“[1] </a:t>
            </a:r>
          </a:p>
          <a:p>
            <a:endParaRPr lang="de-DE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90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GMV – a fast </a:t>
            </a:r>
            <a:r>
              <a:rPr lang="de-DE" dirty="0" err="1" smtClean="0"/>
              <a:t>spatial</a:t>
            </a:r>
            <a:r>
              <a:rPr lang="de-DE" dirty="0" smtClean="0"/>
              <a:t> </a:t>
            </a:r>
            <a:r>
              <a:rPr lang="de-DE" dirty="0" err="1" smtClean="0"/>
              <a:t>clustering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 smtClean="0"/>
          </a:p>
          <a:p>
            <a:r>
              <a:rPr lang="de-DE" dirty="0" err="1" smtClean="0"/>
              <a:t>Greedy</a:t>
            </a:r>
            <a:r>
              <a:rPr lang="de-DE" dirty="0" smtClean="0"/>
              <a:t> </a:t>
            </a:r>
            <a:r>
              <a:rPr lang="de-DE" dirty="0" err="1" smtClean="0"/>
              <a:t>Variance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Minimization</a:t>
            </a:r>
            <a:endParaRPr lang="de-DE" baseline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34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Deltas</a:t>
            </a:r>
            <a:r>
              <a:rPr lang="de-DE" baseline="0" dirty="0"/>
              <a:t> gehen in </a:t>
            </a:r>
            <a:r>
              <a:rPr lang="de-DE" baseline="0" dirty="0" err="1"/>
              <a:t>H_sem</a:t>
            </a:r>
            <a:r>
              <a:rPr lang="de-DE" baseline="0" dirty="0"/>
              <a:t> ein </a:t>
            </a:r>
          </a:p>
          <a:p>
            <a:r>
              <a:rPr lang="de-DE" baseline="0" dirty="0"/>
              <a:t>Cluster </a:t>
            </a:r>
            <a:r>
              <a:rPr lang="de-DE" baseline="0" dirty="0" err="1"/>
              <a:t>complementarity</a:t>
            </a:r>
            <a:r>
              <a:rPr lang="de-DE" baseline="0" dirty="0"/>
              <a:t> </a:t>
            </a:r>
            <a:r>
              <a:rPr lang="de-DE" baseline="0" dirty="0" err="1"/>
              <a:t>vector</a:t>
            </a:r>
            <a:r>
              <a:rPr lang="de-DE" baseline="0" dirty="0"/>
              <a:t> bei Alg. 8 und 9. Es ist sehr technisch, aber machbar.</a:t>
            </a:r>
            <a:endParaRPr lang="de-DE" dirty="0"/>
          </a:p>
          <a:p>
            <a:r>
              <a:rPr lang="de-DE" dirty="0"/>
              <a:t>Berechnung durch Kleinbeispiele nachgewiesen. Potentiale für Trefferquote und Präzision herauskristallisiert.</a:t>
            </a:r>
          </a:p>
          <a:p>
            <a:r>
              <a:rPr lang="de-DE" dirty="0"/>
              <a:t>Wie kann man das in einem kontext-based Knowledge</a:t>
            </a:r>
            <a:r>
              <a:rPr lang="de-DE" baseline="0" dirty="0"/>
              <a:t> Management umsetzen?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48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SECI kann man nun durch die Definition von</a:t>
            </a:r>
            <a:r>
              <a:rPr lang="de-DE" baseline="0" dirty="0"/>
              <a:t> </a:t>
            </a:r>
            <a:r>
              <a:rPr lang="de-DE" baseline="0" dirty="0" err="1"/>
              <a:t>Semantic</a:t>
            </a:r>
            <a:r>
              <a:rPr lang="de-DE" baseline="0" dirty="0"/>
              <a:t> Assets besser greifen.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6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</a:t>
            </a:r>
            <a:r>
              <a:rPr lang="de-DE" baseline="0" dirty="0"/>
              <a:t> BA-Kontext liefert uns die Antwort, welche komplementären Dokumente im BA-Kontext ähnlich sind.</a:t>
            </a:r>
          </a:p>
          <a:p>
            <a:endParaRPr lang="de-DE" baseline="0" dirty="0"/>
          </a:p>
          <a:p>
            <a:r>
              <a:rPr lang="de-DE" baseline="0" dirty="0"/>
              <a:t>Komplementär: </a:t>
            </a:r>
            <a:r>
              <a:rPr lang="de-DE" baseline="0" dirty="0" err="1"/>
              <a:t>Kajsa</a:t>
            </a:r>
            <a:r>
              <a:rPr lang="de-DE" baseline="0" dirty="0"/>
              <a:t> B.  + Javier </a:t>
            </a:r>
            <a:r>
              <a:rPr lang="de-DE" baseline="0" dirty="0" err="1"/>
              <a:t>Sontomar</a:t>
            </a:r>
            <a:endParaRPr lang="de-DE" baseline="0" dirty="0"/>
          </a:p>
          <a:p>
            <a:r>
              <a:rPr lang="de-DE" baseline="0" dirty="0"/>
              <a:t>Ba: High Jump2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37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65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/>
              <a:t>Wie kennen es: In Google suchen wir nach bestimmten Dokumenten und geben einen String ein. Hier </a:t>
            </a:r>
            <a:r>
              <a:rPr lang="de-DE" baseline="0" dirty="0" err="1"/>
              <a:t>Kajsa</a:t>
            </a:r>
            <a:r>
              <a:rPr lang="de-DE" baseline="0" dirty="0"/>
              <a:t> B.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/>
              <a:t>Es erscheint eine Reihe an Suchergebnissen und wir wählen meist den ersten Treffer.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/>
              <a:t>Für das IR gibt es verschiedene Verfahren. Seit 1989 gibt es Latent </a:t>
            </a:r>
            <a:r>
              <a:rPr lang="de-DE" baseline="0" dirty="0" err="1"/>
              <a:t>Semantic</a:t>
            </a:r>
            <a:r>
              <a:rPr lang="de-DE" baseline="0" dirty="0"/>
              <a:t> </a:t>
            </a:r>
            <a:r>
              <a:rPr lang="de-DE" baseline="0" dirty="0" err="1"/>
              <a:t>Indexing</a:t>
            </a:r>
            <a:r>
              <a:rPr lang="de-DE" baseline="0" dirty="0"/>
              <a:t>. Ein Dokumenten-Repository wird in eine Vektorraumpräsentation umgerechnet. Es wird ein Match über Vektormöglichkeiten vorgenommen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baseline="0" dirty="0"/>
              <a:t>Oder: </a:t>
            </a:r>
            <a:r>
              <a:rPr lang="de-DE" dirty="0"/>
              <a:t>Seit</a:t>
            </a:r>
            <a:r>
              <a:rPr lang="de-DE" baseline="0" dirty="0"/>
              <a:t> 2000 bis heute: Generierung von symbolischen Beschreibungen, z.B. BOEMIE 2006-2009, KV, </a:t>
            </a:r>
            <a:r>
              <a:rPr lang="de-DE" baseline="0" dirty="0" err="1"/>
              <a:t>Yago</a:t>
            </a:r>
            <a:r>
              <a:rPr lang="de-DE" baseline="0" dirty="0"/>
              <a:t>; Im BOEMIE wurden symbolische Beschreibungen für Inhalte wie Bilder, Videos generiert.; Über symbolische Anfragen werden Matches vorgenommen und man erhält formale Antworten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Heute haben wir Verfahren wie Word2Vec</a:t>
            </a:r>
            <a:r>
              <a:rPr lang="de-DE" b="0" baseline="0" dirty="0"/>
              <a:t> oder ähnliches, die zeigen, was heutzutage </a:t>
            </a:r>
            <a:r>
              <a:rPr lang="de-DE" b="0" baseline="0" dirty="0" err="1"/>
              <a:t>Context</a:t>
            </a:r>
            <a:r>
              <a:rPr lang="de-DE" b="0" baseline="0" dirty="0"/>
              <a:t>-Effekte beitragen können, ist erstaunlich gut. So könnten wir uns vorstellen, dass wir zukünftig bei Amazon bessere Empfehlungen erhalten, wenn wir es einen der Kontext bei der Suche berücksichtigt wird.</a:t>
            </a:r>
          </a:p>
          <a:p>
            <a:endParaRPr lang="de-DE" baseline="0" dirty="0"/>
          </a:p>
          <a:p>
            <a:r>
              <a:rPr lang="de-DE" baseline="0" dirty="0"/>
              <a:t>Ziel der Dissertation ist es daher ein String Search zu unterstützen, indem die Kombinierung von holistischen und symbolischen Ansätzen systematisch vorgenommen wird.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effectLst/>
              </a:rPr>
              <a:t>1997  </a:t>
            </a:r>
            <a:r>
              <a:rPr lang="de-DE" dirty="0" err="1" smtClean="0">
                <a:effectLst/>
              </a:rPr>
              <a:t>Knowledhge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creating</a:t>
            </a:r>
            <a:r>
              <a:rPr lang="de-DE" baseline="0" dirty="0" smtClean="0">
                <a:effectLst/>
              </a:rPr>
              <a:t> </a:t>
            </a:r>
            <a:r>
              <a:rPr lang="de-DE" baseline="0" dirty="0" err="1" smtClean="0">
                <a:effectLst/>
              </a:rPr>
              <a:t>company</a:t>
            </a:r>
            <a:endParaRPr lang="de-DE" b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/>
              <a:t>Anwendung</a:t>
            </a:r>
            <a:r>
              <a:rPr lang="de-DE" b="0" dirty="0"/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err="1"/>
              <a:t>Nonaka</a:t>
            </a:r>
            <a:r>
              <a:rPr lang="de-DE" b="0" dirty="0"/>
              <a:t> et. al haben im KM gezeigt, dass man mit dem kontext-basierten Ansatz die Schaffung/Transfer von Wissen erreichen kann.</a:t>
            </a:r>
            <a:r>
              <a:rPr lang="de-DE" b="0" baseline="0" dirty="0"/>
              <a:t> SECI </a:t>
            </a:r>
            <a:r>
              <a:rPr lang="de-DE" b="0" baseline="0" dirty="0">
                <a:sym typeface="Wingdings" panose="05000000000000000000" pitchFamily="2" charset="2"/>
              </a:rPr>
              <a:t> Prozess internal/</a:t>
            </a:r>
            <a:r>
              <a:rPr lang="de-DE" b="0" baseline="0" dirty="0" err="1">
                <a:sym typeface="Wingdings" panose="05000000000000000000" pitchFamily="2" charset="2"/>
              </a:rPr>
              <a:t>external</a:t>
            </a:r>
            <a:r>
              <a:rPr lang="de-DE" b="0" baseline="0" dirty="0">
                <a:sym typeface="Wingdings" panose="05000000000000000000" pitchFamily="2" charset="2"/>
              </a:rPr>
              <a:t> </a:t>
            </a:r>
            <a:r>
              <a:rPr lang="de-DE" b="0" baseline="0" dirty="0" err="1">
                <a:sym typeface="Wingdings" panose="05000000000000000000" pitchFamily="2" charset="2"/>
              </a:rPr>
              <a:t>knowledge-creation</a:t>
            </a:r>
            <a:r>
              <a:rPr lang="de-DE" b="0" baseline="0" dirty="0">
                <a:sym typeface="Wingdings" panose="05000000000000000000" pitchFamily="2" charset="2"/>
              </a:rPr>
              <a:t>, BA (japanisch für Ort, Stelle, Platz) ein Raum, in dem das Wissen weitergegeben wird. Als Ergebnis enthält man Knowledge Assets. Wie die genau aussehen, ist nicht definiert.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>
                <a:sym typeface="Wingdings" panose="05000000000000000000" pitchFamily="2" charset="2"/>
              </a:rPr>
              <a:t>SECI-&gt; </a:t>
            </a:r>
            <a:r>
              <a:rPr lang="de-DE" b="0" baseline="0" dirty="0" err="1">
                <a:sym typeface="Wingdings" panose="05000000000000000000" pitchFamily="2" charset="2"/>
              </a:rPr>
              <a:t>explicites</a:t>
            </a:r>
            <a:r>
              <a:rPr lang="de-DE" b="0" baseline="0" dirty="0">
                <a:sym typeface="Wingdings" panose="05000000000000000000" pitchFamily="2" charset="2"/>
              </a:rPr>
              <a:t> Wissen: Suche nach </a:t>
            </a:r>
            <a:r>
              <a:rPr lang="de-DE" b="0" baseline="0" dirty="0" err="1">
                <a:sym typeface="Wingdings" panose="05000000000000000000" pitchFamily="2" charset="2"/>
              </a:rPr>
              <a:t>Kajsa</a:t>
            </a:r>
            <a:r>
              <a:rPr lang="de-DE" b="0" baseline="0" dirty="0">
                <a:sym typeface="Wingdings" panose="05000000000000000000" pitchFamily="2" charset="2"/>
              </a:rPr>
              <a:t> B. (explizites Wissen)  Suche nach High Jump (implizites Wissen)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Es ist ein informeller Prozess und zeigen nicht, wie und womit Wissen generiert werden kann.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Hauptbeiträge der </a:t>
            </a:r>
            <a:r>
              <a:rPr lang="de-DE" b="0" baseline="0" dirty="0" err="1"/>
              <a:t>Diss</a:t>
            </a:r>
            <a:r>
              <a:rPr lang="de-DE" b="0" baseline="0" dirty="0"/>
              <a:t>: WAS, WIE, WOMIT.</a:t>
            </a:r>
            <a:endParaRPr lang="de-DE" b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Technische</a:t>
            </a:r>
            <a:r>
              <a:rPr lang="de-DE" b="0" baseline="0" dirty="0"/>
              <a:t> Details habe ich in der Arbeit untersucht.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/>
              <a:t>Socialization</a:t>
            </a:r>
            <a:r>
              <a:rPr lang="de-DE" b="0" baseline="0" dirty="0"/>
              <a:t>: Implizit </a:t>
            </a:r>
            <a:r>
              <a:rPr lang="de-DE" b="0" baseline="0" dirty="0">
                <a:sym typeface="Wingdings" panose="05000000000000000000" pitchFamily="2" charset="2"/>
              </a:rPr>
              <a:t> Implizit (neues Wissen in bestehende Erfahrungen); Individual face2face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>
                <a:sym typeface="Wingdings" panose="05000000000000000000" pitchFamily="2" charset="2"/>
              </a:rPr>
              <a:t>Externalization</a:t>
            </a:r>
            <a:r>
              <a:rPr lang="de-DE" b="0" baseline="0" dirty="0">
                <a:sym typeface="Wingdings" panose="05000000000000000000" pitchFamily="2" charset="2"/>
              </a:rPr>
              <a:t>: Implizit  Explizit; Group face2face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>
                <a:sym typeface="Wingdings" panose="05000000000000000000" pitchFamily="2" charset="2"/>
              </a:rPr>
              <a:t>Combination</a:t>
            </a:r>
            <a:r>
              <a:rPr lang="de-DE" b="0" baseline="0" dirty="0">
                <a:sym typeface="Wingdings" panose="05000000000000000000" pitchFamily="2" charset="2"/>
              </a:rPr>
              <a:t>: Explizit  Explizit; </a:t>
            </a:r>
            <a:r>
              <a:rPr lang="de-DE" b="0" baseline="0" dirty="0" err="1">
                <a:sym typeface="Wingdings" panose="05000000000000000000" pitchFamily="2" charset="2"/>
              </a:rPr>
              <a:t>collective</a:t>
            </a:r>
            <a:r>
              <a:rPr lang="de-DE" b="0" baseline="0" dirty="0">
                <a:sym typeface="Wingdings" panose="05000000000000000000" pitchFamily="2" charset="2"/>
              </a:rPr>
              <a:t> and </a:t>
            </a:r>
            <a:r>
              <a:rPr lang="de-DE" b="0" baseline="0" dirty="0" err="1">
                <a:sym typeface="Wingdings" panose="05000000000000000000" pitchFamily="2" charset="2"/>
              </a:rPr>
              <a:t>virtual</a:t>
            </a:r>
            <a:r>
              <a:rPr lang="de-DE" b="0" baseline="0" dirty="0">
                <a:sym typeface="Wingdings" panose="05000000000000000000" pitchFamily="2" charset="2"/>
              </a:rPr>
              <a:t> </a:t>
            </a:r>
            <a:r>
              <a:rPr lang="de-DE" b="0" baseline="0" dirty="0" err="1">
                <a:sym typeface="Wingdings" panose="05000000000000000000" pitchFamily="2" charset="2"/>
              </a:rPr>
              <a:t>interactions</a:t>
            </a:r>
            <a:r>
              <a:rPr lang="de-DE" b="0" baseline="0" dirty="0">
                <a:sym typeface="Wingdings" panose="05000000000000000000" pitchFamily="2" charset="2"/>
              </a:rPr>
              <a:t> (</a:t>
            </a:r>
            <a:r>
              <a:rPr lang="de-DE" b="0" baseline="0" dirty="0" err="1">
                <a:sym typeface="Wingdings" panose="05000000000000000000" pitchFamily="2" charset="2"/>
              </a:rPr>
              <a:t>mailing</a:t>
            </a:r>
            <a:r>
              <a:rPr lang="de-DE" b="0" baseline="0" dirty="0">
                <a:sym typeface="Wingdings" panose="05000000000000000000" pitchFamily="2" charset="2"/>
              </a:rPr>
              <a:t> </a:t>
            </a:r>
            <a:r>
              <a:rPr lang="de-DE" b="0" baseline="0" dirty="0" err="1">
                <a:sym typeface="Wingdings" panose="05000000000000000000" pitchFamily="2" charset="2"/>
              </a:rPr>
              <a:t>list</a:t>
            </a:r>
            <a:r>
              <a:rPr lang="de-DE" b="0" baseline="0" dirty="0">
                <a:sym typeface="Wingdings" panose="05000000000000000000" pitchFamily="2" charset="2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err="1">
                <a:sym typeface="Wingdings" panose="05000000000000000000" pitchFamily="2" charset="2"/>
              </a:rPr>
              <a:t>Internalization</a:t>
            </a:r>
            <a:r>
              <a:rPr lang="de-DE" b="0" baseline="0" dirty="0">
                <a:sym typeface="Wingdings" panose="05000000000000000000" pitchFamily="2" charset="2"/>
              </a:rPr>
              <a:t>: Explizit  Implizit; individual and </a:t>
            </a:r>
            <a:r>
              <a:rPr lang="de-DE" b="0" baseline="0" dirty="0" err="1">
                <a:sym typeface="Wingdings" panose="05000000000000000000" pitchFamily="2" charset="2"/>
              </a:rPr>
              <a:t>virtual</a:t>
            </a:r>
            <a:r>
              <a:rPr lang="de-DE" b="0" baseline="0" dirty="0">
                <a:sym typeface="Wingdings" panose="05000000000000000000" pitchFamily="2" charset="2"/>
              </a:rPr>
              <a:t> </a:t>
            </a:r>
            <a:r>
              <a:rPr lang="de-DE" b="0" baseline="0" dirty="0" err="1">
                <a:sym typeface="Wingdings" panose="05000000000000000000" pitchFamily="2" charset="2"/>
              </a:rPr>
              <a:t>interactions</a:t>
            </a:r>
            <a:r>
              <a:rPr lang="de-DE" b="0" baseline="0" dirty="0">
                <a:sym typeface="Wingdings" panose="05000000000000000000" pitchFamily="2" charset="2"/>
              </a:rPr>
              <a:t> (</a:t>
            </a:r>
            <a:r>
              <a:rPr lang="de-DE" b="0" baseline="0" dirty="0" err="1">
                <a:sym typeface="Wingdings" panose="05000000000000000000" pitchFamily="2" charset="2"/>
              </a:rPr>
              <a:t>simulation</a:t>
            </a:r>
            <a:r>
              <a:rPr lang="de-DE" b="0" baseline="0" dirty="0">
                <a:sym typeface="Wingdings" panose="05000000000000000000" pitchFamily="2" charset="2"/>
              </a:rPr>
              <a:t> </a:t>
            </a:r>
            <a:r>
              <a:rPr lang="de-DE" b="0" baseline="0" dirty="0" err="1">
                <a:sym typeface="Wingdings" panose="05000000000000000000" pitchFamily="2" charset="2"/>
              </a:rPr>
              <a:t>programs</a:t>
            </a:r>
            <a:r>
              <a:rPr lang="de-DE" b="0" baseline="0" dirty="0">
                <a:sym typeface="Wingdings" panose="05000000000000000000" pitchFamily="2" charset="2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>
              <a:sym typeface="Wingdings" panose="05000000000000000000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8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</a:t>
            </a:r>
            <a:r>
              <a:rPr lang="de-DE" baseline="0" dirty="0"/>
              <a:t> </a:t>
            </a:r>
            <a:r>
              <a:rPr lang="de-DE" baseline="0" dirty="0" smtClean="0"/>
              <a:t>BA-Kontext: Arbeitskontext des Ingenieurs</a:t>
            </a:r>
          </a:p>
          <a:p>
            <a:endParaRPr lang="de-DE" baseline="0" dirty="0"/>
          </a:p>
          <a:p>
            <a:r>
              <a:rPr lang="de-DE" baseline="0" dirty="0"/>
              <a:t>Komplementär: </a:t>
            </a:r>
            <a:r>
              <a:rPr lang="de-DE" baseline="0" dirty="0" err="1"/>
              <a:t>Kajsa</a:t>
            </a:r>
            <a:r>
              <a:rPr lang="de-DE" baseline="0" dirty="0"/>
              <a:t> B.  + Javier </a:t>
            </a:r>
            <a:r>
              <a:rPr lang="de-DE" baseline="0" dirty="0" err="1"/>
              <a:t>Sontomar</a:t>
            </a:r>
            <a:endParaRPr lang="de-DE" baseline="0" dirty="0"/>
          </a:p>
          <a:p>
            <a:r>
              <a:rPr lang="de-DE" baseline="0" dirty="0"/>
              <a:t>BA: High Jump</a:t>
            </a:r>
          </a:p>
          <a:p>
            <a:endParaRPr lang="de-DE" baseline="0" dirty="0"/>
          </a:p>
          <a:p>
            <a:r>
              <a:rPr lang="de-DE" baseline="0" dirty="0"/>
              <a:t>Latent </a:t>
            </a:r>
            <a:r>
              <a:rPr lang="de-DE" baseline="0" dirty="0" err="1"/>
              <a:t>Structures</a:t>
            </a:r>
            <a:r>
              <a:rPr lang="de-DE" baseline="0" dirty="0"/>
              <a:t> for KM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90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Alg. 2: In der Literatur gibt es Vektorraumpräsentation (H),</a:t>
            </a:r>
            <a:r>
              <a:rPr lang="de-DE" baseline="0" dirty="0"/>
              <a:t> die dimensionsreduziert sind (k). Über einen gegebenen Schwellwert (Theta) wird in einer Schleife eine Sim.-Prüfung vorgenommen. …</a:t>
            </a:r>
          </a:p>
          <a:p>
            <a:endParaRPr lang="de-DE" baseline="0" dirty="0"/>
          </a:p>
          <a:p>
            <a:r>
              <a:rPr lang="de-DE" baseline="0" dirty="0"/>
              <a:t>Alg.3: …</a:t>
            </a:r>
          </a:p>
          <a:p>
            <a:endParaRPr lang="de-DE" baseline="0" dirty="0"/>
          </a:p>
          <a:p>
            <a:r>
              <a:rPr lang="de-DE" baseline="0" dirty="0"/>
              <a:t>Eine Kombination beider Ansätze ist nicht so einfach und ich habe diese Herausforderung zum Thema meiner Forschungsarbeit vorgenommen.</a:t>
            </a:r>
          </a:p>
          <a:p>
            <a:endParaRPr lang="de-DE" baseline="0" dirty="0"/>
          </a:p>
          <a:p>
            <a:r>
              <a:rPr lang="de-DE" baseline="0" dirty="0"/>
              <a:t>State of </a:t>
            </a:r>
            <a:r>
              <a:rPr lang="de-DE" baseline="0" dirty="0" err="1"/>
              <a:t>the</a:t>
            </a:r>
            <a:r>
              <a:rPr lang="de-DE" baseline="0" dirty="0"/>
              <a:t> Art: </a:t>
            </a:r>
            <a:r>
              <a:rPr lang="de-DE" baseline="0" dirty="0" err="1"/>
              <a:t>Holitisch</a:t>
            </a:r>
            <a:r>
              <a:rPr lang="de-DE" baseline="0" dirty="0"/>
              <a:t> liefert sehr viele Ergebnisse – auch sehr viele unstimmige, Symbolisch liefert entweder sehr wenig Ergebnisse oder genau das richtige. </a:t>
            </a:r>
          </a:p>
          <a:p>
            <a:endParaRPr lang="de-DE" baseline="0" dirty="0"/>
          </a:p>
          <a:p>
            <a:r>
              <a:rPr lang="de-DE" baseline="0" dirty="0"/>
              <a:t>Es ist nicht so einfach die Query zu relaxen. Das zeigen auch diverse Forschungsarbeiten. Bisher hat noch nichts richtiges „gezündet“.</a:t>
            </a:r>
          </a:p>
          <a:p>
            <a:r>
              <a:rPr lang="de-DE" baseline="0" dirty="0"/>
              <a:t>Wir wollen Query </a:t>
            </a:r>
            <a:r>
              <a:rPr lang="de-DE" baseline="0" dirty="0" err="1"/>
              <a:t>Answering</a:t>
            </a:r>
            <a:r>
              <a:rPr lang="de-DE" baseline="0" dirty="0"/>
              <a:t> durchführen mit einer T-box und  nicht nur einfach mit SPARQL.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9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Query Relaxation: Nicht sehr erfolgreich, Anwender peilen das nicht, großes Forschungsthema,</a:t>
            </a:r>
            <a:r>
              <a:rPr lang="de-DE" baseline="0" dirty="0" smtClean="0"/>
              <a:t> Disjunktionen schwierig. Wenn das so einfach wäre, hätte das Google schon.</a:t>
            </a:r>
          </a:p>
          <a:p>
            <a:r>
              <a:rPr lang="de-DE" baseline="0" dirty="0" smtClean="0"/>
              <a:t>Gewünscht: Ähnliche Dinge zu liefern ist üblich, wir liefern Dinge die komplementär sind, Ba </a:t>
            </a:r>
            <a:r>
              <a:rPr lang="de-DE" baseline="0" dirty="0" smtClean="0">
                <a:sym typeface="Wingdings" panose="05000000000000000000" pitchFamily="2" charset="2"/>
              </a:rPr>
              <a:t> kleines Repository; LSI liefert es nicht, daher ist ein Clustering notwendig.</a:t>
            </a:r>
            <a:endParaRPr lang="de-DE" dirty="0"/>
          </a:p>
          <a:p>
            <a:endParaRPr lang="de-DE" dirty="0"/>
          </a:p>
          <a:p>
            <a:r>
              <a:rPr lang="en-US" dirty="0"/>
              <a:t>\footnote{Recall\index{recall} is defined as the number of relevant items retrieved divided by the number of relevant items in the repository, while precision\index{</a:t>
            </a:r>
            <a:r>
              <a:rPr lang="en-US" dirty="0" err="1"/>
              <a:t>recision</a:t>
            </a:r>
            <a:r>
              <a:rPr lang="en-US" dirty="0"/>
              <a:t>} is defined as the number of relevant items retrieved divided by the overall number of retrieved items.}</a:t>
            </a:r>
            <a:r>
              <a:rPr lang="de-DE" dirty="0"/>
              <a:t>er 5 Jahren haben wir schon eine Veröffentlichung, was heute alle haben wollen.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06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 Ba </a:t>
            </a:r>
            <a:r>
              <a:rPr lang="de-DE" baseline="0" dirty="0" smtClean="0">
                <a:sym typeface="Wingdings" panose="05000000000000000000" pitchFamily="2" charset="2"/>
              </a:rPr>
              <a:t> kleines Repository; LSI liefert es nicht, daher ist ein Clustering notwendig.</a:t>
            </a:r>
            <a:endParaRPr lang="de-DE" dirty="0" smtClean="0"/>
          </a:p>
          <a:p>
            <a:endParaRPr lang="de-DE" baseline="0" dirty="0" smtClean="0"/>
          </a:p>
          <a:p>
            <a:r>
              <a:rPr lang="de-DE" baseline="0" dirty="0" smtClean="0"/>
              <a:t>Komplementärfarben </a:t>
            </a:r>
            <a:r>
              <a:rPr lang="de-DE" baseline="0" dirty="0"/>
              <a:t>(auch Ergänzungsfarben genannt), die ergeben zusammen weiß.</a:t>
            </a:r>
          </a:p>
          <a:p>
            <a:r>
              <a:rPr lang="de-DE" baseline="0" dirty="0"/>
              <a:t>Hier: Wie können komplementäre Dokumente so zusammengeführt werden, dass ein BA-Kontext entsteht?</a:t>
            </a:r>
          </a:p>
          <a:p>
            <a:r>
              <a:rPr lang="de-DE" baseline="0" dirty="0"/>
              <a:t>Literatur: Buchbeitrag 2012.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8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Finde ich ein Dokument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Finde ich auch andere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342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 können einen sinnvollen Weg aufzeigen, wie man aus</a:t>
            </a:r>
            <a:r>
              <a:rPr lang="de-DE" baseline="0" dirty="0"/>
              <a:t> formalen Ausdrücken eine Vektorraumpräsentation generieren kann. </a:t>
            </a:r>
            <a:r>
              <a:rPr lang="de-DE" baseline="0" dirty="0">
                <a:sym typeface="Wingdings" panose="05000000000000000000" pitchFamily="2" charset="2"/>
              </a:rPr>
              <a:t> Komplementärmatrix</a:t>
            </a:r>
            <a:endParaRPr lang="de-DE" dirty="0"/>
          </a:p>
          <a:p>
            <a:r>
              <a:rPr lang="de-DE" dirty="0" err="1"/>
              <a:t>Complementärity</a:t>
            </a:r>
            <a:r>
              <a:rPr lang="de-DE" dirty="0"/>
              <a:t> Matrix baut auf der Idee von LSI auf. </a:t>
            </a:r>
          </a:p>
          <a:p>
            <a:r>
              <a:rPr lang="de-DE" dirty="0"/>
              <a:t>Es zeigt</a:t>
            </a:r>
            <a:r>
              <a:rPr lang="de-DE" baseline="0" dirty="0"/>
              <a:t> die Differenz von logischen Operatoren. </a:t>
            </a:r>
            <a:r>
              <a:rPr lang="de-DE" baseline="0" dirty="0" smtClean="0"/>
              <a:t>Der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Opertator</a:t>
            </a:r>
            <a:r>
              <a:rPr lang="de-DE" baseline="0" dirty="0" smtClean="0"/>
              <a:t>, der das Delta berechnet </a:t>
            </a:r>
            <a:r>
              <a:rPr lang="de-DE" baseline="0" dirty="0" err="1" smtClean="0"/>
              <a:t>wure</a:t>
            </a:r>
            <a:r>
              <a:rPr lang="de-DE" baseline="0" dirty="0" smtClean="0"/>
              <a:t> von Prof. Möller und Michael Wessel entwickelt.</a:t>
            </a:r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Literaturangabe: TdSE 2014</a:t>
            </a:r>
          </a:p>
          <a:p>
            <a:endParaRPr lang="de-DE" baseline="0" dirty="0"/>
          </a:p>
          <a:p>
            <a:r>
              <a:rPr lang="de-DE" baseline="0" dirty="0"/>
              <a:t>Patent?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0823-46C5-4090-897F-C54BA86B87C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87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0FBF3F-77D1-4433-A6FB-C10304BC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05190F2-C4BE-4EBB-8353-3F79F9EC2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77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C22809-B301-41C6-8337-966899ED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0A1D7B4-AAE4-42E9-B8C3-C30008793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8807E03-5C64-48D4-974D-CAE7AB4A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00A91F9-49C0-40F0-8149-36EBEC50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15DCADA-EE75-4819-8E8F-398B2573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2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F9327281-4257-47D9-866F-AB183EF39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0CE5765-06AC-45D2-9D10-DDC2D3F8F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474AEA3-0008-47B2-B30D-53A4402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B265083-F4EA-4B7D-BEC9-C0F435D5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3F31291-B105-4501-9015-28B0406B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85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D66C21-C344-48D1-9BEF-018392BB58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alpha val="80000"/>
            </a:schemeClr>
          </a:soli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ED0FC48-5861-468A-A407-0CC811AE9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13C4F9-EBCD-4D1E-AB72-07D135C3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04354B-12F8-4A18-B0D4-BE2B495C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405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3A8C949-CBD6-462C-87A1-A034091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965200" y="6858000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72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6E0833-A53E-4D11-A75C-F1D328D8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46EA614-D284-434B-82BD-5874CF8FB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743F61E-2338-4169-9EF9-B1A5464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8812263-99CC-4568-97F3-AD86AD82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87DDDB-C4B9-4A88-95FC-70107CE5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5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F5DA34-8F72-4E66-A639-FA102B56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BEB19D5-8E63-47C7-8DB4-437E35527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8865873-52EC-46EC-A45F-138675A90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D0FFA29-2BCC-4F3C-BA07-9FD20BCE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1DFCD22-DA16-472F-888D-C8B195C1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C820E8B-2BC3-46C8-908B-EA8D89ED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57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32C4A3-34E5-44A6-92DA-969B67F0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4FD5D5F-A651-41C3-86C1-300FA0B3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60576C-4CBC-4729-AE6F-D80ACC1F0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1172DF6-166E-460F-9B2B-373CD5FBA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66E52BA-FF5A-4904-ADBB-09356B286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7F71538-C07E-43FA-B267-5A4FF7EC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04D9B371-F590-4712-A567-372FA27E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94F6A81F-9385-402D-9ACE-DB183F5D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7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B593CC-B699-4148-AEEC-2BBF17CB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1B35D52-D5FB-4340-861C-F9DC3E03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01E5557-700C-43FE-BCE7-57A764B2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E2ED0E5-A893-4FAE-A1D0-D222379F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46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AF2FB178-9A2C-4166-86AD-C55E460C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4B968A4-77DB-40FE-BFBA-10F7FE6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9AD8C9C-602F-4F60-8E8F-31F7826D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4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AC0E5CE-C10C-4AFB-A730-BBA19DCA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FC8EEEC-DA54-4807-B2E0-B9855AE9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06955C0-5009-4E48-ABE6-2CFD7292B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1C6B851-05FE-4204-B198-8F8B8857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54883E2-6B60-4BA0-84B9-13DF25F3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57DE546-6E59-492E-83C0-8190E8B2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3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10DBDB-9706-4F13-B9EB-06DE9E68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D33B6353-7BED-4380-B0F9-883C9FFD3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CA180E0-1A2E-4E2B-8CE9-D3D859747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8FE072C-D4EB-4B81-A2FB-A2EBF6C4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17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A1229-B8B3-42DA-85C8-F0F4D4D605A8}" type="datetimeFigureOut">
              <a:rPr lang="de-DE" smtClean="0"/>
              <a:t>20.06.2018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152B5DF-7480-4DCE-AE99-1A5032CA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B466A25-9A67-4A1D-92B8-96E64D8F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0194"/>
            <a:ext cx="502298" cy="365125"/>
          </a:xfrm>
          <a:prstGeom prst="rect">
            <a:avLst/>
          </a:prstGeom>
        </p:spPr>
        <p:txBody>
          <a:bodyPr/>
          <a:lstStyle/>
          <a:p>
            <a:fld id="{1F24C438-9381-41A5-9262-B39492BEA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85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EEC6850D-E066-4777-83DC-08645826D6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6031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D732279-2268-466E-9870-DB3FB48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081"/>
            <a:ext cx="9652000" cy="618319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89A26F3-BCFC-41DE-ADB4-6C5ACCF9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056493"/>
            <a:ext cx="11087100" cy="515025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9001CD6-ACFE-4B3E-AAE2-361B21E3875B}"/>
              </a:ext>
            </a:extLst>
          </p:cNvPr>
          <p:cNvSpPr txBox="1"/>
          <p:nvPr userDrawn="1"/>
        </p:nvSpPr>
        <p:spPr>
          <a:xfrm>
            <a:off x="15704" y="6492875"/>
            <a:ext cx="127193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79E22-F682-44B2-9BB6-A13F55228CC7}" type="slidenum">
              <a:rPr lang="de-DE" sz="1600" b="1" smtClean="0">
                <a:solidFill>
                  <a:schemeClr val="accent1">
                    <a:lumMod val="75000"/>
                  </a:schemeClr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sz="1600" b="0" dirty="0">
                <a:solidFill>
                  <a:schemeClr val="accent6">
                    <a:lumMod val="75000"/>
                  </a:schemeClr>
                </a:solidFill>
              </a:rPr>
              <a:t> |</a:t>
            </a:r>
            <a:r>
              <a:rPr lang="de-DE" sz="1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b="0" dirty="0">
                <a:solidFill>
                  <a:schemeClr val="accent6">
                    <a:lumMod val="75000"/>
                  </a:schemeClr>
                </a:solidFill>
              </a:rPr>
              <a:t>S E M A N T I C  A S </a:t>
            </a:r>
            <a:r>
              <a:rPr lang="de-DE" sz="1600" b="0" dirty="0" err="1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z="1600" b="0" dirty="0">
                <a:solidFill>
                  <a:schemeClr val="accent6">
                    <a:lumMod val="75000"/>
                  </a:schemeClr>
                </a:solidFill>
              </a:rPr>
              <a:t> E T S 							</a:t>
            </a:r>
            <a:r>
              <a:rPr lang="de-DE" sz="1600" b="0" baseline="0" dirty="0">
                <a:solidFill>
                  <a:schemeClr val="accent6">
                    <a:lumMod val="75000"/>
                  </a:schemeClr>
                </a:solidFill>
              </a:rPr>
              <a:t>               </a:t>
            </a:r>
            <a:r>
              <a:rPr lang="de-DE" sz="1600" b="0" dirty="0">
                <a:solidFill>
                  <a:schemeClr val="accent6">
                    <a:lumMod val="75000"/>
                  </a:schemeClr>
                </a:solidFill>
              </a:rPr>
              <a:t>| D I S P U T A T I O N | 2 1 0 6 2 0 1 8</a:t>
            </a:r>
          </a:p>
        </p:txBody>
      </p:sp>
    </p:spTree>
    <p:extLst>
      <p:ext uri="{BB962C8B-B14F-4D97-AF65-F5344CB8AC3E}">
        <p14:creationId xmlns:p14="http://schemas.microsoft.com/office/powerpoint/2010/main" val="307276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diagramData" Target="../diagrams/data4.xml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diagramColors" Target="../diagrams/colors5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diagramLayout" Target="../diagrams/layout5.xml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diagramQuickStyle" Target="../diagrams/quickStyle4.xml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diagramData" Target="../diagrams/data5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diagramLayout" Target="../diagrams/layout4.xml"/><Relationship Id="rId30" Type="http://schemas.microsoft.com/office/2007/relationships/diagramDrawing" Target="../diagrams/drawing4.xml"/><Relationship Id="rId35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50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microsoft.com/office/2007/relationships/hdphoto" Target="../media/hdphoto2.wdp"/><Relationship Id="rId10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1.pn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71EBD00-3639-46B1-B36E-7CD0118D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544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9F5AAD-9C9F-4EC2-BCC2-6F9DFB844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5797" y="3620278"/>
            <a:ext cx="9206204" cy="1221791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de-DE" sz="4400" dirty="0"/>
              <a:t>SEMANTIC ASSETS: LATENT STRUCTURES FOR KNOWLEDGE MANAGEMENT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BD64DB5D-A022-4D7A-808D-DD8B27B26DBF}"/>
              </a:ext>
            </a:extLst>
          </p:cNvPr>
          <p:cNvSpPr txBox="1">
            <a:spLocks/>
          </p:cNvSpPr>
          <p:nvPr/>
        </p:nvSpPr>
        <p:spPr>
          <a:xfrm>
            <a:off x="54824" y="-55985"/>
            <a:ext cx="1427584" cy="67553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200" dirty="0">
                <a:solidFill>
                  <a:schemeClr val="bg1"/>
                </a:solidFill>
              </a:rPr>
              <a:t>D</a:t>
            </a:r>
          </a:p>
          <a:p>
            <a:r>
              <a:rPr lang="de-DE" sz="8200" dirty="0">
                <a:solidFill>
                  <a:schemeClr val="bg1"/>
                </a:solidFill>
              </a:rPr>
              <a:t> </a:t>
            </a:r>
            <a:r>
              <a:rPr lang="de-DE" sz="8000" dirty="0">
                <a:solidFill>
                  <a:schemeClr val="bg1"/>
                </a:solidFill>
              </a:rPr>
              <a:t>I</a:t>
            </a:r>
            <a:r>
              <a:rPr lang="de-DE" sz="8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de-DE" sz="8200" dirty="0">
                <a:solidFill>
                  <a:schemeClr val="bg1"/>
                </a:solidFill>
              </a:rPr>
              <a:t>S</a:t>
            </a:r>
          </a:p>
          <a:p>
            <a:pPr algn="r"/>
            <a:r>
              <a:rPr lang="de-DE" sz="4900" dirty="0">
                <a:solidFill>
                  <a:schemeClr val="bg1"/>
                </a:solidFill>
              </a:rPr>
              <a:t> </a:t>
            </a:r>
            <a:r>
              <a:rPr lang="de-DE" sz="8200" dirty="0">
                <a:solidFill>
                  <a:schemeClr val="bg1"/>
                </a:solidFill>
              </a:rPr>
              <a:t>P</a:t>
            </a:r>
          </a:p>
          <a:p>
            <a:r>
              <a:rPr lang="de-DE" sz="8200" dirty="0">
                <a:solidFill>
                  <a:schemeClr val="bg1"/>
                </a:solidFill>
              </a:rPr>
              <a:t>U</a:t>
            </a:r>
          </a:p>
          <a:p>
            <a:pPr algn="r"/>
            <a:r>
              <a:rPr lang="de-DE" sz="4900" dirty="0">
                <a:solidFill>
                  <a:schemeClr val="bg1"/>
                </a:solidFill>
              </a:rPr>
              <a:t>T</a:t>
            </a:r>
            <a:r>
              <a:rPr lang="de-DE" sz="8200" dirty="0">
                <a:solidFill>
                  <a:schemeClr val="bg1"/>
                </a:solidFill>
              </a:rPr>
              <a:t> </a:t>
            </a:r>
          </a:p>
          <a:p>
            <a:r>
              <a:rPr lang="de-DE" sz="4900" dirty="0">
                <a:solidFill>
                  <a:schemeClr val="bg1"/>
                </a:solidFill>
              </a:rPr>
              <a:t>A </a:t>
            </a:r>
          </a:p>
          <a:p>
            <a:pPr algn="l"/>
            <a:r>
              <a:rPr lang="de-DE" sz="8000" dirty="0">
                <a:solidFill>
                  <a:schemeClr val="bg1"/>
                </a:solidFill>
              </a:rPr>
              <a:t>T</a:t>
            </a:r>
          </a:p>
          <a:p>
            <a:r>
              <a:rPr lang="de-DE" sz="4900" dirty="0">
                <a:solidFill>
                  <a:schemeClr val="bg1"/>
                </a:solidFill>
              </a:rPr>
              <a:t> </a:t>
            </a:r>
            <a:r>
              <a:rPr lang="de-DE" sz="8200" dirty="0">
                <a:solidFill>
                  <a:schemeClr val="bg1"/>
                </a:solidFill>
              </a:rPr>
              <a:t>I</a:t>
            </a:r>
          </a:p>
          <a:p>
            <a:pPr algn="r"/>
            <a:r>
              <a:rPr lang="de-DE" sz="8200" dirty="0">
                <a:solidFill>
                  <a:schemeClr val="bg1"/>
                </a:solidFill>
              </a:rPr>
              <a:t> </a:t>
            </a:r>
            <a:r>
              <a:rPr lang="de-DE" sz="9000" dirty="0">
                <a:solidFill>
                  <a:schemeClr val="bg1"/>
                </a:solidFill>
              </a:rPr>
              <a:t>O</a:t>
            </a:r>
            <a:r>
              <a:rPr lang="de-DE" sz="4900" dirty="0">
                <a:solidFill>
                  <a:schemeClr val="bg1"/>
                </a:solidFill>
              </a:rPr>
              <a:t> </a:t>
            </a:r>
          </a:p>
          <a:p>
            <a:r>
              <a:rPr lang="de-DE" sz="4500" dirty="0">
                <a:solidFill>
                  <a:schemeClr val="bg1"/>
                </a:solidFill>
              </a:rPr>
              <a:t>N</a:t>
            </a:r>
          </a:p>
          <a:p>
            <a:pPr algn="l"/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E4A905AC-C021-4855-B51D-B96E4F3CC5F9}"/>
              </a:ext>
            </a:extLst>
          </p:cNvPr>
          <p:cNvSpPr txBox="1">
            <a:spLocks/>
          </p:cNvSpPr>
          <p:nvPr/>
        </p:nvSpPr>
        <p:spPr>
          <a:xfrm>
            <a:off x="7824501" y="4973476"/>
            <a:ext cx="4367498" cy="6526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200" dirty="0">
                <a:solidFill>
                  <a:schemeClr val="bg1"/>
                </a:solidFill>
              </a:rPr>
              <a:t>D</a:t>
            </a:r>
            <a:r>
              <a:rPr lang="de-DE" sz="2100" dirty="0">
                <a:solidFill>
                  <a:schemeClr val="bg1"/>
                </a:solidFill>
              </a:rPr>
              <a:t>ipl.-</a:t>
            </a:r>
            <a:r>
              <a:rPr lang="de-DE" sz="3200" dirty="0">
                <a:solidFill>
                  <a:schemeClr val="bg1"/>
                </a:solidFill>
              </a:rPr>
              <a:t>I</a:t>
            </a:r>
            <a:r>
              <a:rPr lang="de-DE" sz="2100" dirty="0">
                <a:solidFill>
                  <a:schemeClr val="bg1"/>
                </a:solidFill>
              </a:rPr>
              <a:t>ng. </a:t>
            </a:r>
            <a:r>
              <a:rPr lang="de-DE" sz="3200" dirty="0">
                <a:solidFill>
                  <a:schemeClr val="bg1"/>
                </a:solidFill>
              </a:rPr>
              <a:t>S</a:t>
            </a:r>
            <a:r>
              <a:rPr lang="de-DE" sz="2100" dirty="0">
                <a:solidFill>
                  <a:schemeClr val="bg1"/>
                </a:solidFill>
              </a:rPr>
              <a:t>YLVIA</a:t>
            </a:r>
            <a:r>
              <a:rPr lang="de-DE" sz="3200" dirty="0">
                <a:solidFill>
                  <a:schemeClr val="bg1"/>
                </a:solidFill>
              </a:rPr>
              <a:t> MELZER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459C7F9C-93DA-4E1B-A527-9EC1D2486A7E}"/>
              </a:ext>
            </a:extLst>
          </p:cNvPr>
          <p:cNvSpPr txBox="1">
            <a:spLocks/>
          </p:cNvSpPr>
          <p:nvPr/>
        </p:nvSpPr>
        <p:spPr>
          <a:xfrm>
            <a:off x="8997437" y="1270654"/>
            <a:ext cx="3089984" cy="74645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b="0" dirty="0">
                <a:solidFill>
                  <a:schemeClr val="bg1"/>
                </a:solidFill>
              </a:rPr>
              <a:t>P</a:t>
            </a:r>
            <a:r>
              <a:rPr lang="de-DE" sz="1200" b="0" dirty="0">
                <a:solidFill>
                  <a:schemeClr val="bg1"/>
                </a:solidFill>
              </a:rPr>
              <a:t>ROF.</a:t>
            </a:r>
            <a:r>
              <a:rPr lang="de-DE" sz="1600" b="0" dirty="0">
                <a:solidFill>
                  <a:schemeClr val="bg1"/>
                </a:solidFill>
              </a:rPr>
              <a:t> D</a:t>
            </a:r>
            <a:r>
              <a:rPr lang="de-DE" sz="1200" b="0" dirty="0">
                <a:solidFill>
                  <a:schemeClr val="bg1"/>
                </a:solidFill>
              </a:rPr>
              <a:t>R.</a:t>
            </a:r>
            <a:r>
              <a:rPr lang="de-DE" sz="1600" b="0" dirty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R</a:t>
            </a:r>
            <a:r>
              <a:rPr lang="de-DE" sz="1200" dirty="0">
                <a:solidFill>
                  <a:schemeClr val="bg1"/>
                </a:solidFill>
              </a:rPr>
              <a:t>ALF</a:t>
            </a:r>
            <a:r>
              <a:rPr lang="de-DE" sz="1600" dirty="0">
                <a:solidFill>
                  <a:schemeClr val="bg1"/>
                </a:solidFill>
              </a:rPr>
              <a:t> MÖLLER</a:t>
            </a:r>
            <a:endParaRPr lang="de-DE" sz="1600" b="0" dirty="0">
              <a:solidFill>
                <a:schemeClr val="bg1"/>
              </a:solidFill>
            </a:endParaRPr>
          </a:p>
          <a:p>
            <a:pPr algn="r"/>
            <a:r>
              <a:rPr lang="de-DE" sz="1600" b="0" dirty="0">
                <a:solidFill>
                  <a:schemeClr val="bg1"/>
                </a:solidFill>
              </a:rPr>
              <a:t>P</a:t>
            </a:r>
            <a:r>
              <a:rPr lang="de-DE" sz="1200" b="0" dirty="0">
                <a:solidFill>
                  <a:schemeClr val="bg1"/>
                </a:solidFill>
              </a:rPr>
              <a:t>ROF.</a:t>
            </a:r>
            <a:r>
              <a:rPr lang="de-DE" sz="1600" b="0" dirty="0">
                <a:solidFill>
                  <a:schemeClr val="bg1"/>
                </a:solidFill>
              </a:rPr>
              <a:t> D</a:t>
            </a:r>
            <a:r>
              <a:rPr lang="de-DE" sz="1200" b="0" dirty="0">
                <a:solidFill>
                  <a:schemeClr val="bg1"/>
                </a:solidFill>
              </a:rPr>
              <a:t>R.</a:t>
            </a:r>
            <a:r>
              <a:rPr lang="de-DE" sz="1600" b="0" dirty="0">
                <a:solidFill>
                  <a:schemeClr val="bg1"/>
                </a:solidFill>
              </a:rPr>
              <a:t> C</a:t>
            </a:r>
            <a:r>
              <a:rPr lang="de-DE" sz="1200" b="0" dirty="0">
                <a:solidFill>
                  <a:schemeClr val="bg1"/>
                </a:solidFill>
              </a:rPr>
              <a:t>HRISTIAN</a:t>
            </a:r>
            <a:r>
              <a:rPr lang="de-DE" sz="1600" b="0" dirty="0">
                <a:solidFill>
                  <a:schemeClr val="bg1"/>
                </a:solidFill>
              </a:rPr>
              <a:t> SCHEINER</a:t>
            </a:r>
          </a:p>
          <a:p>
            <a:pPr algn="r"/>
            <a:r>
              <a:rPr lang="de-DE" sz="1600" b="0" dirty="0">
                <a:solidFill>
                  <a:schemeClr val="bg1"/>
                </a:solidFill>
              </a:rPr>
              <a:t>P</a:t>
            </a:r>
            <a:r>
              <a:rPr lang="de-DE" sz="1200" b="0" dirty="0">
                <a:solidFill>
                  <a:schemeClr val="bg1"/>
                </a:solidFill>
              </a:rPr>
              <a:t>ROF.</a:t>
            </a:r>
            <a:r>
              <a:rPr lang="de-DE" sz="1600" b="0" dirty="0">
                <a:solidFill>
                  <a:schemeClr val="bg1"/>
                </a:solidFill>
              </a:rPr>
              <a:t> D</a:t>
            </a:r>
            <a:r>
              <a:rPr lang="de-DE" sz="1200" b="0" dirty="0">
                <a:solidFill>
                  <a:schemeClr val="bg1"/>
                </a:solidFill>
              </a:rPr>
              <a:t>R.</a:t>
            </a:r>
            <a:r>
              <a:rPr lang="de-DE" sz="1600" b="0" dirty="0">
                <a:solidFill>
                  <a:schemeClr val="bg1"/>
                </a:solidFill>
              </a:rPr>
              <a:t> T</a:t>
            </a:r>
            <a:r>
              <a:rPr lang="de-DE" sz="1200" b="0" dirty="0">
                <a:solidFill>
                  <a:schemeClr val="bg1"/>
                </a:solidFill>
              </a:rPr>
              <a:t>HOMAS</a:t>
            </a:r>
            <a:r>
              <a:rPr lang="de-DE" sz="1600" b="0" dirty="0">
                <a:solidFill>
                  <a:schemeClr val="bg1"/>
                </a:solidFill>
              </a:rPr>
              <a:t> EISENBARTH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xmlns="" id="{F10AC173-537E-4D84-B179-39BD36398170}"/>
              </a:ext>
            </a:extLst>
          </p:cNvPr>
          <p:cNvSpPr txBox="1">
            <a:spLocks/>
          </p:cNvSpPr>
          <p:nvPr/>
        </p:nvSpPr>
        <p:spPr>
          <a:xfrm>
            <a:off x="6860725" y="606316"/>
            <a:ext cx="2136712" cy="746450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dirty="0">
                <a:solidFill>
                  <a:schemeClr val="bg1"/>
                </a:solidFill>
              </a:rPr>
              <a:t>ERSTGUTACHTER</a:t>
            </a:r>
          </a:p>
          <a:p>
            <a:pPr algn="r"/>
            <a:r>
              <a:rPr lang="de-DE" sz="1600" b="0" dirty="0">
                <a:solidFill>
                  <a:schemeClr val="bg1"/>
                </a:solidFill>
              </a:rPr>
              <a:t>ZWEITGUTACHTER</a:t>
            </a:r>
          </a:p>
          <a:p>
            <a:pPr algn="r"/>
            <a:r>
              <a:rPr lang="de-DE" sz="1600" dirty="0">
                <a:solidFill>
                  <a:schemeClr val="bg1"/>
                </a:solidFill>
              </a:rPr>
              <a:t>VORSITZENDER</a:t>
            </a:r>
            <a:endParaRPr lang="de-DE" sz="1600" b="0" dirty="0">
              <a:solidFill>
                <a:schemeClr val="bg1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BB215E24-E592-4F9C-A0D6-2666D6E89A9F}"/>
              </a:ext>
            </a:extLst>
          </p:cNvPr>
          <p:cNvSpPr txBox="1">
            <a:spLocks/>
          </p:cNvSpPr>
          <p:nvPr/>
        </p:nvSpPr>
        <p:spPr>
          <a:xfrm>
            <a:off x="8997437" y="2099387"/>
            <a:ext cx="1356831" cy="251921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600" dirty="0">
                <a:solidFill>
                  <a:schemeClr val="bg1"/>
                </a:solidFill>
              </a:rPr>
              <a:t>2 1 . 0 6 . 2 0 1 8</a:t>
            </a:r>
            <a:endParaRPr lang="de-DE" sz="1600" b="0" dirty="0">
              <a:solidFill>
                <a:schemeClr val="bg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D918B534-07E2-458D-8279-1AA7C59E22D2}"/>
              </a:ext>
            </a:extLst>
          </p:cNvPr>
          <p:cNvCxnSpPr>
            <a:cxnSpLocks/>
          </p:cNvCxnSpPr>
          <p:nvPr/>
        </p:nvCxnSpPr>
        <p:spPr>
          <a:xfrm>
            <a:off x="8997434" y="503853"/>
            <a:ext cx="0" cy="20713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339DF85D-29EC-4FDC-B7DB-4B8D63E566F6}"/>
              </a:ext>
            </a:extLst>
          </p:cNvPr>
          <p:cNvCxnSpPr>
            <a:cxnSpLocks/>
          </p:cNvCxnSpPr>
          <p:nvPr/>
        </p:nvCxnSpPr>
        <p:spPr>
          <a:xfrm>
            <a:off x="1558213" y="158620"/>
            <a:ext cx="0" cy="6540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2AE3F000-B6E4-45AB-B158-55B4F69A82E9}"/>
              </a:ext>
            </a:extLst>
          </p:cNvPr>
          <p:cNvCxnSpPr>
            <a:cxnSpLocks/>
          </p:cNvCxnSpPr>
          <p:nvPr/>
        </p:nvCxnSpPr>
        <p:spPr>
          <a:xfrm flipH="1">
            <a:off x="121298" y="6512773"/>
            <a:ext cx="189411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B9040C90-61DD-4843-80B7-9495FDEBE0D5}"/>
              </a:ext>
            </a:extLst>
          </p:cNvPr>
          <p:cNvGrpSpPr/>
          <p:nvPr/>
        </p:nvGrpSpPr>
        <p:grpSpPr>
          <a:xfrm>
            <a:off x="6412734" y="1098983"/>
            <a:ext cx="5133703" cy="5007284"/>
            <a:chOff x="5585052" y="964215"/>
            <a:chExt cx="5133703" cy="5007284"/>
          </a:xfrm>
        </p:grpSpPr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xmlns="" id="{E4F1E8B7-6077-445E-98A2-0C51E668986D}"/>
                </a:ext>
              </a:extLst>
            </p:cNvPr>
            <p:cNvSpPr txBox="1">
              <a:spLocks/>
            </p:cNvSpPr>
            <p:nvPr/>
          </p:nvSpPr>
          <p:spPr>
            <a:xfrm>
              <a:off x="5585052" y="964215"/>
              <a:ext cx="5133703" cy="500728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2000" dirty="0">
                  <a:solidFill>
                    <a:schemeClr val="accent2">
                      <a:lumMod val="75000"/>
                    </a:schemeClr>
                  </a:solidFill>
                </a:rPr>
                <a:t>IR-ERGEBNIS </a:t>
              </a:r>
              <a:r>
                <a:rPr 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GRUPPIERTER</a:t>
              </a:r>
              <a:r>
                <a:rPr lang="de-DE" sz="2000" dirty="0"/>
                <a:t> </a:t>
              </a:r>
              <a:r>
                <a:rPr 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DOKUMENTE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xmlns="" id="{6F2E0318-067B-4CB5-98AC-9CB1DDBEB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2030" y="3429000"/>
              <a:ext cx="37503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xmlns="" id="{C8E46FC3-3438-45E7-9B1E-0473C41E05A0}"/>
                </a:ext>
              </a:extLst>
            </p:cNvPr>
            <p:cNvGrpSpPr/>
            <p:nvPr/>
          </p:nvGrpSpPr>
          <p:grpSpPr>
            <a:xfrm>
              <a:off x="6486759" y="3476746"/>
              <a:ext cx="3695670" cy="2187262"/>
              <a:chOff x="6486759" y="3476746"/>
              <a:chExt cx="3695670" cy="2187262"/>
            </a:xfrm>
          </p:grpSpPr>
          <p:pic>
            <p:nvPicPr>
              <p:cNvPr id="85" name="Picture 3">
                <a:extLst>
                  <a:ext uri="{FF2B5EF4-FFF2-40B4-BE49-F238E27FC236}">
                    <a16:creationId xmlns:a16="http://schemas.microsoft.com/office/drawing/2014/main" xmlns="" id="{4F52DAAD-ADCA-491E-AC81-38422464B7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6759" y="3586528"/>
                <a:ext cx="3695670" cy="2077480"/>
              </a:xfrm>
              <a:prstGeom prst="rect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8" name="Picture 2" descr="C:\Users\SMelzer\Documents\03_Forschung\2006_Dissertation_180116_Zulassung\figures\KMS_KB_symbolic.PNG">
                <a:extLst>
                  <a:ext uri="{FF2B5EF4-FFF2-40B4-BE49-F238E27FC236}">
                    <a16:creationId xmlns:a16="http://schemas.microsoft.com/office/drawing/2014/main" xmlns="" id="{41851AAC-71CB-4BE4-A9CF-E520D5AA5E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0916" y="3476746"/>
                <a:ext cx="456182" cy="63997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xmlns="" id="{37C37782-359C-4D5E-B8CD-D0122E472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7834" y="4965636"/>
                <a:ext cx="469982" cy="66530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1AE73D-082E-4C29-BDA8-00F5C306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KOMBINATION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D124A9-0CF4-4E81-980B-CE003E98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82" y="1098983"/>
            <a:ext cx="5133703" cy="5007284"/>
          </a:xfrm>
          <a:solidFill>
            <a:schemeClr val="bg1">
              <a:alpha val="69000"/>
            </a:schemeClr>
          </a:solidFill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DOKUMENTEN </a:t>
            </a:r>
            <a:r>
              <a:rPr lang="de-DE" sz="2000" dirty="0"/>
              <a:t>CLUSTERING</a:t>
            </a:r>
            <a:endParaRPr lang="de-DE" sz="2400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29CEE920-7B8F-4C0D-88FC-B08978D5F7FF}"/>
              </a:ext>
            </a:extLst>
          </p:cNvPr>
          <p:cNvCxnSpPr>
            <a:cxnSpLocks/>
          </p:cNvCxnSpPr>
          <p:nvPr/>
        </p:nvCxnSpPr>
        <p:spPr>
          <a:xfrm flipH="1">
            <a:off x="1383545" y="3522594"/>
            <a:ext cx="3695548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496056B5-E6D0-49B1-8633-3F4DB6326C6F}"/>
              </a:ext>
            </a:extLst>
          </p:cNvPr>
          <p:cNvSpPr/>
          <p:nvPr/>
        </p:nvSpPr>
        <p:spPr>
          <a:xfrm rot="7882199">
            <a:off x="3310893" y="3511822"/>
            <a:ext cx="365436" cy="12843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99EDF3A5-E531-48E4-AA6C-77467D37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14" y="3763266"/>
            <a:ext cx="3672408" cy="20222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AE791784-15DC-4209-995A-E83E65D61852}"/>
              </a:ext>
            </a:extLst>
          </p:cNvPr>
          <p:cNvSpPr/>
          <p:nvPr/>
        </p:nvSpPr>
        <p:spPr>
          <a:xfrm rot="572953">
            <a:off x="4480475" y="4649720"/>
            <a:ext cx="338831" cy="30249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52583822-7E44-4E3F-A124-A101E99C4935}"/>
              </a:ext>
            </a:extLst>
          </p:cNvPr>
          <p:cNvGrpSpPr/>
          <p:nvPr/>
        </p:nvGrpSpPr>
        <p:grpSpPr>
          <a:xfrm>
            <a:off x="1528039" y="3729369"/>
            <a:ext cx="3599112" cy="2028164"/>
            <a:chOff x="700357" y="3594601"/>
            <a:chExt cx="3599112" cy="202816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2833BE91-10FF-4CB1-B8D1-8C50B3396348}"/>
                </a:ext>
              </a:extLst>
            </p:cNvPr>
            <p:cNvSpPr txBox="1"/>
            <p:nvPr/>
          </p:nvSpPr>
          <p:spPr>
            <a:xfrm>
              <a:off x="700357" y="3594601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xmlns="" id="{8EDD8206-EC68-4FFC-955F-2252E019F241}"/>
                </a:ext>
              </a:extLst>
            </p:cNvPr>
            <p:cNvSpPr txBox="1"/>
            <p:nvPr/>
          </p:nvSpPr>
          <p:spPr>
            <a:xfrm>
              <a:off x="3075333" y="5253433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3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xmlns="" id="{280F177D-25A1-4D88-99EA-68844A3B138B}"/>
                </a:ext>
              </a:extLst>
            </p:cNvPr>
            <p:cNvSpPr txBox="1"/>
            <p:nvPr/>
          </p:nvSpPr>
          <p:spPr>
            <a:xfrm>
              <a:off x="3075333" y="3624329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2</a:t>
              </a:r>
            </a:p>
          </p:txBody>
        </p:sp>
      </p:grpSp>
      <p:sp>
        <p:nvSpPr>
          <p:cNvPr id="80" name="Ellipse 43">
            <a:extLst>
              <a:ext uri="{FF2B5EF4-FFF2-40B4-BE49-F238E27FC236}">
                <a16:creationId xmlns:a16="http://schemas.microsoft.com/office/drawing/2014/main" xmlns="" id="{79FA8FED-1EC5-4F2D-A1ED-E74DA6BEFBE3}"/>
              </a:ext>
            </a:extLst>
          </p:cNvPr>
          <p:cNvSpPr/>
          <p:nvPr/>
        </p:nvSpPr>
        <p:spPr>
          <a:xfrm rot="11203461">
            <a:off x="3024969" y="3996585"/>
            <a:ext cx="1601977" cy="1672913"/>
          </a:xfrm>
          <a:custGeom>
            <a:avLst/>
            <a:gdLst>
              <a:gd name="connsiteX0" fmla="*/ 0 w 1125051"/>
              <a:gd name="connsiteY0" fmla="*/ 667595 h 1335189"/>
              <a:gd name="connsiteX1" fmla="*/ 562526 w 1125051"/>
              <a:gd name="connsiteY1" fmla="*/ 0 h 1335189"/>
              <a:gd name="connsiteX2" fmla="*/ 1125052 w 1125051"/>
              <a:gd name="connsiteY2" fmla="*/ 667595 h 1335189"/>
              <a:gd name="connsiteX3" fmla="*/ 562526 w 1125051"/>
              <a:gd name="connsiteY3" fmla="*/ 1335190 h 1335189"/>
              <a:gd name="connsiteX4" fmla="*/ 0 w 1125051"/>
              <a:gd name="connsiteY4" fmla="*/ 667595 h 1335189"/>
              <a:gd name="connsiteX0" fmla="*/ 0 w 1139002"/>
              <a:gd name="connsiteY0" fmla="*/ 667595 h 1363449"/>
              <a:gd name="connsiteX1" fmla="*/ 562526 w 1139002"/>
              <a:gd name="connsiteY1" fmla="*/ 0 h 1363449"/>
              <a:gd name="connsiteX2" fmla="*/ 1125052 w 1139002"/>
              <a:gd name="connsiteY2" fmla="*/ 667595 h 1363449"/>
              <a:gd name="connsiteX3" fmla="*/ 934261 w 1139002"/>
              <a:gd name="connsiteY3" fmla="*/ 1182849 h 1363449"/>
              <a:gd name="connsiteX4" fmla="*/ 562526 w 1139002"/>
              <a:gd name="connsiteY4" fmla="*/ 1335190 h 1363449"/>
              <a:gd name="connsiteX5" fmla="*/ 0 w 1139002"/>
              <a:gd name="connsiteY5" fmla="*/ 667595 h 1363449"/>
              <a:gd name="connsiteX0" fmla="*/ 0 w 1335285"/>
              <a:gd name="connsiteY0" fmla="*/ 667595 h 1507515"/>
              <a:gd name="connsiteX1" fmla="*/ 562526 w 1335285"/>
              <a:gd name="connsiteY1" fmla="*/ 0 h 1507515"/>
              <a:gd name="connsiteX2" fmla="*/ 1125052 w 1335285"/>
              <a:gd name="connsiteY2" fmla="*/ 667595 h 1507515"/>
              <a:gd name="connsiteX3" fmla="*/ 1312277 w 1335285"/>
              <a:gd name="connsiteY3" fmla="*/ 1460537 h 1507515"/>
              <a:gd name="connsiteX4" fmla="*/ 562526 w 1335285"/>
              <a:gd name="connsiteY4" fmla="*/ 1335190 h 1507515"/>
              <a:gd name="connsiteX5" fmla="*/ 0 w 1335285"/>
              <a:gd name="connsiteY5" fmla="*/ 667595 h 1507515"/>
              <a:gd name="connsiteX0" fmla="*/ 36957 w 1372242"/>
              <a:gd name="connsiteY0" fmla="*/ 667595 h 1500127"/>
              <a:gd name="connsiteX1" fmla="*/ 599483 w 1372242"/>
              <a:gd name="connsiteY1" fmla="*/ 0 h 1500127"/>
              <a:gd name="connsiteX2" fmla="*/ 1162009 w 1372242"/>
              <a:gd name="connsiteY2" fmla="*/ 667595 h 1500127"/>
              <a:gd name="connsiteX3" fmla="*/ 1349234 w 1372242"/>
              <a:gd name="connsiteY3" fmla="*/ 1460537 h 1500127"/>
              <a:gd name="connsiteX4" fmla="*/ 599483 w 1372242"/>
              <a:gd name="connsiteY4" fmla="*/ 1335190 h 1500127"/>
              <a:gd name="connsiteX5" fmla="*/ 113768 w 1372242"/>
              <a:gd name="connsiteY5" fmla="*/ 938670 h 1500127"/>
              <a:gd name="connsiteX6" fmla="*/ 36957 w 1372242"/>
              <a:gd name="connsiteY6" fmla="*/ 667595 h 1500127"/>
              <a:gd name="connsiteX0" fmla="*/ 154103 w 1489388"/>
              <a:gd name="connsiteY0" fmla="*/ 667595 h 1498882"/>
              <a:gd name="connsiteX1" fmla="*/ 716629 w 1489388"/>
              <a:gd name="connsiteY1" fmla="*/ 0 h 1498882"/>
              <a:gd name="connsiteX2" fmla="*/ 1279155 w 1489388"/>
              <a:gd name="connsiteY2" fmla="*/ 667595 h 1498882"/>
              <a:gd name="connsiteX3" fmla="*/ 1466380 w 1489388"/>
              <a:gd name="connsiteY3" fmla="*/ 1460537 h 1498882"/>
              <a:gd name="connsiteX4" fmla="*/ 716629 w 1489388"/>
              <a:gd name="connsiteY4" fmla="*/ 1335190 h 1498882"/>
              <a:gd name="connsiteX5" fmla="*/ 37726 w 1489388"/>
              <a:gd name="connsiteY5" fmla="*/ 992139 h 1498882"/>
              <a:gd name="connsiteX6" fmla="*/ 154103 w 1489388"/>
              <a:gd name="connsiteY6" fmla="*/ 667595 h 1498882"/>
              <a:gd name="connsiteX0" fmla="*/ 116377 w 1451662"/>
              <a:gd name="connsiteY0" fmla="*/ 667595 h 1498882"/>
              <a:gd name="connsiteX1" fmla="*/ 678903 w 1451662"/>
              <a:gd name="connsiteY1" fmla="*/ 0 h 1498882"/>
              <a:gd name="connsiteX2" fmla="*/ 1241429 w 1451662"/>
              <a:gd name="connsiteY2" fmla="*/ 667595 h 1498882"/>
              <a:gd name="connsiteX3" fmla="*/ 1428654 w 1451662"/>
              <a:gd name="connsiteY3" fmla="*/ 1460537 h 1498882"/>
              <a:gd name="connsiteX4" fmla="*/ 678903 w 1451662"/>
              <a:gd name="connsiteY4" fmla="*/ 1335190 h 1498882"/>
              <a:gd name="connsiteX5" fmla="*/ 0 w 1451662"/>
              <a:gd name="connsiteY5" fmla="*/ 992139 h 1498882"/>
              <a:gd name="connsiteX6" fmla="*/ 116377 w 1451662"/>
              <a:gd name="connsiteY6" fmla="*/ 667595 h 1498882"/>
              <a:gd name="connsiteX0" fmla="*/ 178735 w 1451662"/>
              <a:gd name="connsiteY0" fmla="*/ 806807 h 1499664"/>
              <a:gd name="connsiteX1" fmla="*/ 678903 w 1451662"/>
              <a:gd name="connsiteY1" fmla="*/ 782 h 1499664"/>
              <a:gd name="connsiteX2" fmla="*/ 1241429 w 1451662"/>
              <a:gd name="connsiteY2" fmla="*/ 668377 h 1499664"/>
              <a:gd name="connsiteX3" fmla="*/ 1428654 w 1451662"/>
              <a:gd name="connsiteY3" fmla="*/ 1461319 h 1499664"/>
              <a:gd name="connsiteX4" fmla="*/ 678903 w 1451662"/>
              <a:gd name="connsiteY4" fmla="*/ 1335972 h 1499664"/>
              <a:gd name="connsiteX5" fmla="*/ 0 w 1451662"/>
              <a:gd name="connsiteY5" fmla="*/ 992921 h 1499664"/>
              <a:gd name="connsiteX6" fmla="*/ 178735 w 1451662"/>
              <a:gd name="connsiteY6" fmla="*/ 806807 h 1499664"/>
              <a:gd name="connsiteX0" fmla="*/ 178735 w 1536011"/>
              <a:gd name="connsiteY0" fmla="*/ 956857 h 1649714"/>
              <a:gd name="connsiteX1" fmla="*/ 1497524 w 1536011"/>
              <a:gd name="connsiteY1" fmla="*/ 604 h 1649714"/>
              <a:gd name="connsiteX2" fmla="*/ 1241429 w 1536011"/>
              <a:gd name="connsiteY2" fmla="*/ 818427 h 1649714"/>
              <a:gd name="connsiteX3" fmla="*/ 1428654 w 1536011"/>
              <a:gd name="connsiteY3" fmla="*/ 1611369 h 1649714"/>
              <a:gd name="connsiteX4" fmla="*/ 678903 w 1536011"/>
              <a:gd name="connsiteY4" fmla="*/ 1486022 h 1649714"/>
              <a:gd name="connsiteX5" fmla="*/ 0 w 1536011"/>
              <a:gd name="connsiteY5" fmla="*/ 1142971 h 1649714"/>
              <a:gd name="connsiteX6" fmla="*/ 178735 w 1536011"/>
              <a:gd name="connsiteY6" fmla="*/ 956857 h 1649714"/>
              <a:gd name="connsiteX0" fmla="*/ 178735 w 1554748"/>
              <a:gd name="connsiteY0" fmla="*/ 963360 h 1656217"/>
              <a:gd name="connsiteX1" fmla="*/ 1497524 w 1554748"/>
              <a:gd name="connsiteY1" fmla="*/ 7107 h 1656217"/>
              <a:gd name="connsiteX2" fmla="*/ 1309521 w 1554748"/>
              <a:gd name="connsiteY2" fmla="*/ 542383 h 1656217"/>
              <a:gd name="connsiteX3" fmla="*/ 1241429 w 1554748"/>
              <a:gd name="connsiteY3" fmla="*/ 824930 h 1656217"/>
              <a:gd name="connsiteX4" fmla="*/ 1428654 w 1554748"/>
              <a:gd name="connsiteY4" fmla="*/ 1617872 h 1656217"/>
              <a:gd name="connsiteX5" fmla="*/ 678903 w 1554748"/>
              <a:gd name="connsiteY5" fmla="*/ 1492525 h 1656217"/>
              <a:gd name="connsiteX6" fmla="*/ 0 w 1554748"/>
              <a:gd name="connsiteY6" fmla="*/ 1149474 h 1656217"/>
              <a:gd name="connsiteX7" fmla="*/ 178735 w 1554748"/>
              <a:gd name="connsiteY7" fmla="*/ 963360 h 1656217"/>
              <a:gd name="connsiteX0" fmla="*/ 178735 w 1533886"/>
              <a:gd name="connsiteY0" fmla="*/ 963653 h 1656510"/>
              <a:gd name="connsiteX1" fmla="*/ 1497524 w 1533886"/>
              <a:gd name="connsiteY1" fmla="*/ 7400 h 1656510"/>
              <a:gd name="connsiteX2" fmla="*/ 1170628 w 1533886"/>
              <a:gd name="connsiteY2" fmla="*/ 536033 h 1656510"/>
              <a:gd name="connsiteX3" fmla="*/ 1241429 w 1533886"/>
              <a:gd name="connsiteY3" fmla="*/ 825223 h 1656510"/>
              <a:gd name="connsiteX4" fmla="*/ 1428654 w 1533886"/>
              <a:gd name="connsiteY4" fmla="*/ 1618165 h 1656510"/>
              <a:gd name="connsiteX5" fmla="*/ 678903 w 1533886"/>
              <a:gd name="connsiteY5" fmla="*/ 1492818 h 1656510"/>
              <a:gd name="connsiteX6" fmla="*/ 0 w 1533886"/>
              <a:gd name="connsiteY6" fmla="*/ 1149767 h 1656510"/>
              <a:gd name="connsiteX7" fmla="*/ 178735 w 1533886"/>
              <a:gd name="connsiteY7" fmla="*/ 963653 h 1656510"/>
              <a:gd name="connsiteX0" fmla="*/ 178735 w 1575858"/>
              <a:gd name="connsiteY0" fmla="*/ 987051 h 1679908"/>
              <a:gd name="connsiteX1" fmla="*/ 1497524 w 1575858"/>
              <a:gd name="connsiteY1" fmla="*/ 30798 h 1679908"/>
              <a:gd name="connsiteX2" fmla="*/ 1396697 w 1575858"/>
              <a:gd name="connsiteY2" fmla="*/ 264228 h 1679908"/>
              <a:gd name="connsiteX3" fmla="*/ 1170628 w 1575858"/>
              <a:gd name="connsiteY3" fmla="*/ 559431 h 1679908"/>
              <a:gd name="connsiteX4" fmla="*/ 1241429 w 1575858"/>
              <a:gd name="connsiteY4" fmla="*/ 848621 h 1679908"/>
              <a:gd name="connsiteX5" fmla="*/ 1428654 w 1575858"/>
              <a:gd name="connsiteY5" fmla="*/ 1641563 h 1679908"/>
              <a:gd name="connsiteX6" fmla="*/ 678903 w 1575858"/>
              <a:gd name="connsiteY6" fmla="*/ 1516216 h 1679908"/>
              <a:gd name="connsiteX7" fmla="*/ 0 w 1575858"/>
              <a:gd name="connsiteY7" fmla="*/ 1173165 h 1679908"/>
              <a:gd name="connsiteX8" fmla="*/ 178735 w 1575858"/>
              <a:gd name="connsiteY8" fmla="*/ 987051 h 1679908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747" h="1672913">
                <a:moveTo>
                  <a:pt x="178735" y="980056"/>
                </a:moveTo>
                <a:cubicBezTo>
                  <a:pt x="428322" y="789662"/>
                  <a:pt x="1284512" y="135224"/>
                  <a:pt x="1497524" y="23803"/>
                </a:cubicBezTo>
                <a:cubicBezTo>
                  <a:pt x="1710536" y="-87618"/>
                  <a:pt x="1511292" y="223423"/>
                  <a:pt x="1456809" y="311528"/>
                </a:cubicBezTo>
                <a:cubicBezTo>
                  <a:pt x="1385869" y="455283"/>
                  <a:pt x="1196506" y="455037"/>
                  <a:pt x="1170628" y="552436"/>
                </a:cubicBezTo>
                <a:cubicBezTo>
                  <a:pt x="1144750" y="649835"/>
                  <a:pt x="1221574" y="662378"/>
                  <a:pt x="1241429" y="841626"/>
                </a:cubicBezTo>
                <a:cubicBezTo>
                  <a:pt x="1306690" y="1015520"/>
                  <a:pt x="1522408" y="1523302"/>
                  <a:pt x="1428654" y="1634568"/>
                </a:cubicBezTo>
                <a:cubicBezTo>
                  <a:pt x="1334900" y="1745834"/>
                  <a:pt x="917012" y="1587287"/>
                  <a:pt x="678903" y="1509221"/>
                </a:cubicBezTo>
                <a:cubicBezTo>
                  <a:pt x="440794" y="1431155"/>
                  <a:pt x="93754" y="1277436"/>
                  <a:pt x="0" y="1166170"/>
                </a:cubicBezTo>
                <a:cubicBezTo>
                  <a:pt x="202273" y="1027674"/>
                  <a:pt x="-70852" y="1170451"/>
                  <a:pt x="178735" y="980056"/>
                </a:cubicBezTo>
                <a:close/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Picture 2" descr="C:\Users\SMelzer\Documents\03_Forschung\2006_Dissertation_180116_Zulassung\figures\KMS_KB_symbolic.PNG">
            <a:extLst>
              <a:ext uri="{FF2B5EF4-FFF2-40B4-BE49-F238E27FC236}">
                <a16:creationId xmlns:a16="http://schemas.microsoft.com/office/drawing/2014/main" xmlns="" id="{DFDE6847-1796-4F49-88F3-9986E160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81" y="4118366"/>
            <a:ext cx="393961" cy="589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xmlns="" id="{D954DC0D-32C1-4100-854C-CD593FE4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70" y="5007596"/>
            <a:ext cx="405880" cy="61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Ellipse 85">
            <a:extLst>
              <a:ext uri="{FF2B5EF4-FFF2-40B4-BE49-F238E27FC236}">
                <a16:creationId xmlns:a16="http://schemas.microsoft.com/office/drawing/2014/main" xmlns="" id="{E1EF6E35-04A5-4AC7-851B-070B390FA866}"/>
              </a:ext>
            </a:extLst>
          </p:cNvPr>
          <p:cNvSpPr/>
          <p:nvPr/>
        </p:nvSpPr>
        <p:spPr>
          <a:xfrm rot="2082477">
            <a:off x="9233143" y="3817168"/>
            <a:ext cx="1159562" cy="189466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xmlns="" id="{642462DB-9AC8-4225-A8E1-D77FB36CFA1F}"/>
              </a:ext>
            </a:extLst>
          </p:cNvPr>
          <p:cNvSpPr/>
          <p:nvPr/>
        </p:nvSpPr>
        <p:spPr>
          <a:xfrm rot="5400000">
            <a:off x="8763170" y="3764340"/>
            <a:ext cx="240277" cy="60427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8F5C3F35-F8B2-4EB8-AD23-E7372BF8BFF4}"/>
              </a:ext>
            </a:extLst>
          </p:cNvPr>
          <p:cNvSpPr/>
          <p:nvPr/>
        </p:nvSpPr>
        <p:spPr>
          <a:xfrm rot="7338305">
            <a:off x="7959266" y="4549213"/>
            <a:ext cx="835912" cy="65914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D0B84737-C434-49ED-B188-B32F4F8B864A}"/>
              </a:ext>
            </a:extLst>
          </p:cNvPr>
          <p:cNvGrpSpPr/>
          <p:nvPr/>
        </p:nvGrpSpPr>
        <p:grpSpPr>
          <a:xfrm>
            <a:off x="7259712" y="3762536"/>
            <a:ext cx="3463904" cy="2073549"/>
            <a:chOff x="6432030" y="3627768"/>
            <a:chExt cx="3463904" cy="207354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xmlns="" id="{4836D729-F135-4240-ADD6-D628A4664C48}"/>
                </a:ext>
              </a:extLst>
            </p:cNvPr>
            <p:cNvSpPr txBox="1"/>
            <p:nvPr/>
          </p:nvSpPr>
          <p:spPr>
            <a:xfrm>
              <a:off x="6432030" y="3627768"/>
              <a:ext cx="1467932" cy="37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1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xmlns="" id="{A0FF719E-FCF2-455E-B64D-8194AB3DDCC6}"/>
                </a:ext>
              </a:extLst>
            </p:cNvPr>
            <p:cNvSpPr txBox="1"/>
            <p:nvPr/>
          </p:nvSpPr>
          <p:spPr>
            <a:xfrm>
              <a:off x="6432030" y="5237895"/>
              <a:ext cx="1467932" cy="37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4">
                      <a:lumMod val="75000"/>
                    </a:schemeClr>
                  </a:solidFill>
                </a:rPr>
                <a:t>CLUSTER 2</a:t>
              </a:r>
              <a:endParaRPr lang="de-DE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xmlns="" id="{0EE1E51D-5D16-4DF9-B97F-129C4FC3D3AA}"/>
                </a:ext>
              </a:extLst>
            </p:cNvPr>
            <p:cNvSpPr txBox="1"/>
            <p:nvPr/>
          </p:nvSpPr>
          <p:spPr>
            <a:xfrm>
              <a:off x="8428002" y="5323891"/>
              <a:ext cx="1467932" cy="37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3</a:t>
              </a:r>
            </a:p>
          </p:txBody>
        </p:sp>
      </p:grpSp>
      <p:sp>
        <p:nvSpPr>
          <p:cNvPr id="94" name="Ellipse 93">
            <a:extLst>
              <a:ext uri="{FF2B5EF4-FFF2-40B4-BE49-F238E27FC236}">
                <a16:creationId xmlns:a16="http://schemas.microsoft.com/office/drawing/2014/main" xmlns="" id="{883DCE44-2F98-4607-88FC-5ABC9564A83A}"/>
              </a:ext>
            </a:extLst>
          </p:cNvPr>
          <p:cNvSpPr/>
          <p:nvPr/>
        </p:nvSpPr>
        <p:spPr>
          <a:xfrm rot="5400000">
            <a:off x="8763170" y="3764341"/>
            <a:ext cx="240277" cy="6042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xmlns="" id="{2ECFBEC6-B87B-4F17-93A9-BECD12D88E1F}"/>
              </a:ext>
            </a:extLst>
          </p:cNvPr>
          <p:cNvSpPr/>
          <p:nvPr/>
        </p:nvSpPr>
        <p:spPr>
          <a:xfrm rot="7338305">
            <a:off x="7960991" y="4548616"/>
            <a:ext cx="835912" cy="65914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xmlns="" id="{97C7F9E4-10B3-414E-BDF4-28F9E21A6ED4}"/>
              </a:ext>
            </a:extLst>
          </p:cNvPr>
          <p:cNvSpPr/>
          <p:nvPr/>
        </p:nvSpPr>
        <p:spPr>
          <a:xfrm rot="2082477">
            <a:off x="9233143" y="3817168"/>
            <a:ext cx="1159562" cy="189466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 rot="7882199">
            <a:off x="2738616" y="4009469"/>
            <a:ext cx="365436" cy="128436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01" y="1507297"/>
            <a:ext cx="3285419" cy="127160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3" name="Picture 3">
            <a:extLst>
              <a:ext uri="{FF2B5EF4-FFF2-40B4-BE49-F238E27FC236}">
                <a16:creationId xmlns:a16="http://schemas.microsoft.com/office/drawing/2014/main" xmlns="" id="{79A99CD2-B338-4F27-94AB-56E638501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91" y="1730005"/>
            <a:ext cx="3285419" cy="1753236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8" y="1607481"/>
            <a:ext cx="3670694" cy="163847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9" grpId="0" animBg="1"/>
      <p:bldP spid="94" grpId="0" animBg="1"/>
      <p:bldP spid="95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84A415-6CC2-402C-8F11-2BA03BE5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</a:t>
            </a:r>
          </a:p>
        </p:txBody>
      </p:sp>
      <p:sp>
        <p:nvSpPr>
          <p:cNvPr id="31" name="Inhaltsplatzhalter 30"/>
          <p:cNvSpPr>
            <a:spLocks noGrp="1"/>
          </p:cNvSpPr>
          <p:nvPr>
            <p:ph sz="half" idx="1"/>
          </p:nvPr>
        </p:nvSpPr>
        <p:spPr>
          <a:xfrm>
            <a:off x="838201" y="1111624"/>
            <a:ext cx="4979937" cy="4034117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V</a:t>
            </a:r>
            <a:r>
              <a:rPr lang="de-DE" sz="2400" b="1" dirty="0"/>
              <a:t>IELE</a:t>
            </a:r>
            <a:r>
              <a:rPr lang="de-DE" dirty="0"/>
              <a:t> IR-ERGEBNISSE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sz="2400" dirty="0"/>
              <a:t>ERHÖHE </a:t>
            </a:r>
            <a:r>
              <a:rPr lang="de-DE" sz="3200" dirty="0"/>
              <a:t>P</a:t>
            </a:r>
            <a:r>
              <a:rPr lang="de-DE" dirty="0"/>
              <a:t>RÄZISION</a:t>
            </a:r>
            <a:endParaRPr lang="de-DE" sz="3600" dirty="0"/>
          </a:p>
          <a:p>
            <a:endParaRPr lang="de-DE" dirty="0"/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6172201" y="1120588"/>
            <a:ext cx="4989112" cy="4026977"/>
          </a:xfr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b="1" dirty="0"/>
              <a:t>W</a:t>
            </a:r>
            <a:r>
              <a:rPr lang="de-DE" sz="2400" b="1" dirty="0"/>
              <a:t>ENIGE</a:t>
            </a:r>
            <a:r>
              <a:rPr lang="de-DE" dirty="0"/>
              <a:t> IR-ERGEBNISSE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ERHÖHE</a:t>
            </a:r>
            <a:r>
              <a:rPr lang="de-DE" sz="2400" dirty="0"/>
              <a:t> </a:t>
            </a:r>
            <a:r>
              <a:rPr lang="de-DE" dirty="0">
                <a:sym typeface="Wingdings" panose="05000000000000000000" pitchFamily="2" charset="2"/>
              </a:rPr>
              <a:t>T</a:t>
            </a:r>
            <a:r>
              <a:rPr lang="de-DE" sz="2400" dirty="0">
                <a:sym typeface="Wingdings" panose="05000000000000000000" pitchFamily="2" charset="2"/>
              </a:rPr>
              <a:t>REFFERQUOTE</a:t>
            </a:r>
            <a:endParaRPr lang="de-DE" dirty="0"/>
          </a:p>
          <a:p>
            <a:endParaRPr lang="de-DE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128948"/>
            <a:ext cx="4706045" cy="2901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Inhaltsplatzhalter 30"/>
          <p:cNvSpPr txBox="1">
            <a:spLocks/>
          </p:cNvSpPr>
          <p:nvPr/>
        </p:nvSpPr>
        <p:spPr>
          <a:xfrm>
            <a:off x="828040" y="5208494"/>
            <a:ext cx="10333273" cy="1138519"/>
          </a:xfrm>
          <a:prstGeom prst="rect">
            <a:avLst/>
          </a:prstGeom>
          <a:solidFill>
            <a:schemeClr val="accent6">
              <a:lumMod val="20000"/>
              <a:lumOff val="80000"/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0" y="5248597"/>
            <a:ext cx="1621975" cy="879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2" y="5392495"/>
            <a:ext cx="1738512" cy="911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96" y="5634641"/>
            <a:ext cx="2056748" cy="323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4" y="5993398"/>
            <a:ext cx="1831361" cy="277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46" y="5267653"/>
            <a:ext cx="1309831" cy="55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11" y="5487955"/>
            <a:ext cx="1207379" cy="5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11" y="5673157"/>
            <a:ext cx="1052025" cy="324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23" y="5897141"/>
            <a:ext cx="1217932" cy="359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51" y="5231695"/>
            <a:ext cx="836873" cy="618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40" y="5263857"/>
            <a:ext cx="1182945" cy="568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21" y="5348426"/>
            <a:ext cx="1002824" cy="761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7" y="5482820"/>
            <a:ext cx="943711" cy="721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5623291"/>
            <a:ext cx="770517" cy="590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79" y="5235375"/>
            <a:ext cx="1445946" cy="758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09" y="5496855"/>
            <a:ext cx="1538616" cy="742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01" y="5662672"/>
            <a:ext cx="1645448" cy="400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725" y="5849963"/>
            <a:ext cx="1894986" cy="460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91" y="5776922"/>
            <a:ext cx="687944" cy="526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14" y="5267653"/>
            <a:ext cx="1108927" cy="564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66" y="5869592"/>
            <a:ext cx="1192219" cy="40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14" y="5867896"/>
            <a:ext cx="1095822" cy="40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3D06905-98EB-4C75-AE45-576400E691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39862" y="2138139"/>
            <a:ext cx="4605771" cy="2866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7" name="Inhaltsplatzhalter 6">
            <a:extLst>
              <a:ext uri="{FF2B5EF4-FFF2-40B4-BE49-F238E27FC236}">
                <a16:creationId xmlns:a16="http://schemas.microsoft.com/office/drawing/2014/main" xmlns="" id="{96C16624-9E52-4F29-9AB7-1619E3C5B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015258"/>
              </p:ext>
            </p:extLst>
          </p:nvPr>
        </p:nvGraphicFramePr>
        <p:xfrm>
          <a:off x="4239039" y="1193849"/>
          <a:ext cx="1406231" cy="80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58" name="Inhaltsplatzhalter 6">
            <a:extLst>
              <a:ext uri="{FF2B5EF4-FFF2-40B4-BE49-F238E27FC236}">
                <a16:creationId xmlns:a16="http://schemas.microsoft.com/office/drawing/2014/main" xmlns="" id="{D117E31A-FA43-4DDA-BA7E-ABFC749CE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521011"/>
              </p:ext>
            </p:extLst>
          </p:nvPr>
        </p:nvGraphicFramePr>
        <p:xfrm>
          <a:off x="9652000" y="1193848"/>
          <a:ext cx="1397695" cy="80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</p:spTree>
    <p:extLst>
      <p:ext uri="{BB962C8B-B14F-4D97-AF65-F5344CB8AC3E}">
        <p14:creationId xmlns:p14="http://schemas.microsoft.com/office/powerpoint/2010/main" val="17984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35" grpId="0" animBg="1"/>
      <p:bldGraphic spid="5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5EC930-4AD8-4C4F-B3AD-D2A3AD1C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MANAGEMENT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62108717-A4A4-4524-A1F5-DF4BC271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952" y="1098293"/>
            <a:ext cx="4814047" cy="5024103"/>
          </a:xfrm>
          <a:solidFill>
            <a:schemeClr val="accent6">
              <a:lumMod val="40000"/>
              <a:lumOff val="60000"/>
              <a:alpha val="69000"/>
            </a:schemeClr>
          </a:solidFill>
        </p:spPr>
        <p:txBody>
          <a:bodyPr vert="wordArtVert" anchor="ctr">
            <a:normAutofit/>
          </a:bodyPr>
          <a:lstStyle/>
          <a:p>
            <a:pPr marL="0" indent="0">
              <a:buNone/>
            </a:pPr>
            <a:r>
              <a:rPr lang="de-DE" sz="2000" b="1" dirty="0"/>
              <a:t>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2E3E3843-86FC-4CCD-9BB6-19D833A92D2C}"/>
              </a:ext>
            </a:extLst>
          </p:cNvPr>
          <p:cNvSpPr txBox="1">
            <a:spLocks/>
          </p:cNvSpPr>
          <p:nvPr/>
        </p:nvSpPr>
        <p:spPr>
          <a:xfrm>
            <a:off x="406398" y="1109623"/>
            <a:ext cx="6666753" cy="4992367"/>
          </a:xfrm>
          <a:prstGeom prst="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600" dirty="0"/>
              <a:t>F</a:t>
            </a:r>
            <a:r>
              <a:rPr lang="de-DE" dirty="0"/>
              <a:t>ORMALISIERTER </a:t>
            </a:r>
            <a:r>
              <a:rPr lang="de-DE" sz="3600" dirty="0"/>
              <a:t>KM</a:t>
            </a:r>
            <a:r>
              <a:rPr lang="de-DE" dirty="0"/>
              <a:t>-</a:t>
            </a:r>
            <a:r>
              <a:rPr lang="de-DE" sz="3600" dirty="0"/>
              <a:t>P</a:t>
            </a:r>
            <a:r>
              <a:rPr lang="de-DE" dirty="0"/>
              <a:t>ROZESS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A740EB61-1124-4FE0-97BE-5F51374986D7}"/>
              </a:ext>
            </a:extLst>
          </p:cNvPr>
          <p:cNvSpPr txBox="1"/>
          <p:nvPr/>
        </p:nvSpPr>
        <p:spPr>
          <a:xfrm>
            <a:off x="7511676" y="1381049"/>
            <a:ext cx="27178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W A S | W A S | W A S  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TREFFERQUOTE ERHÖHT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, PRÄZISION GEHALTEN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6AE7B100-E277-4F30-AC98-F62396EEB694}"/>
              </a:ext>
            </a:extLst>
          </p:cNvPr>
          <p:cNvSpPr txBox="1"/>
          <p:nvPr/>
        </p:nvSpPr>
        <p:spPr>
          <a:xfrm>
            <a:off x="7843389" y="3167283"/>
            <a:ext cx="39751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W I E | W I E | W I E | W I E | W I E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FORMALISIERUNG DES KM-PROZESSES</a:t>
            </a:r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6427C0B-D650-4519-A895-EC0DDD7A50CD}"/>
              </a:ext>
            </a:extLst>
          </p:cNvPr>
          <p:cNvSpPr txBox="1"/>
          <p:nvPr/>
        </p:nvSpPr>
        <p:spPr>
          <a:xfrm>
            <a:off x="8608620" y="4704714"/>
            <a:ext cx="3547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W O M I T | W O M I T | W O M I T 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GREIFBARE SEMANTIC ASSETS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C25E4FBD-4134-4BE5-B7B5-8AD655A83EBF}"/>
              </a:ext>
            </a:extLst>
          </p:cNvPr>
          <p:cNvSpPr txBox="1"/>
          <p:nvPr/>
        </p:nvSpPr>
        <p:spPr>
          <a:xfrm>
            <a:off x="10159570" y="934453"/>
            <a:ext cx="73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223E1BDA-C271-44CA-8F1C-F6E473B1B84D}"/>
              </a:ext>
            </a:extLst>
          </p:cNvPr>
          <p:cNvSpPr txBox="1"/>
          <p:nvPr/>
        </p:nvSpPr>
        <p:spPr>
          <a:xfrm>
            <a:off x="10612883" y="1130029"/>
            <a:ext cx="731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545417E0-E6E0-4E3D-B5B0-0053C7A1F8E3}"/>
              </a:ext>
            </a:extLst>
          </p:cNvPr>
          <p:cNvSpPr txBox="1"/>
          <p:nvPr/>
        </p:nvSpPr>
        <p:spPr>
          <a:xfrm>
            <a:off x="11344403" y="2461636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7E42ABB9-E606-4EA3-9EF6-460112694B63}"/>
              </a:ext>
            </a:extLst>
          </p:cNvPr>
          <p:cNvSpPr txBox="1"/>
          <p:nvPr/>
        </p:nvSpPr>
        <p:spPr>
          <a:xfrm>
            <a:off x="11425088" y="1403505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</p:txBody>
      </p:sp>
      <p:grpSp>
        <p:nvGrpSpPr>
          <p:cNvPr id="52" name="Gruppieren 12"/>
          <p:cNvGrpSpPr/>
          <p:nvPr/>
        </p:nvGrpSpPr>
        <p:grpSpPr>
          <a:xfrm>
            <a:off x="4244204" y="3063661"/>
            <a:ext cx="1633605" cy="962618"/>
            <a:chOff x="2051720" y="1484784"/>
            <a:chExt cx="4752528" cy="3312368"/>
          </a:xfrm>
        </p:grpSpPr>
        <p:sp>
          <p:nvSpPr>
            <p:cNvPr id="67" name="Rechteck 66"/>
            <p:cNvSpPr/>
            <p:nvPr/>
          </p:nvSpPr>
          <p:spPr>
            <a:xfrm>
              <a:off x="2051720" y="1484784"/>
              <a:ext cx="2376264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S</a:t>
              </a:r>
              <a:endParaRPr lang="de-DE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4427984" y="1484784"/>
              <a:ext cx="2376264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E</a:t>
              </a:r>
              <a:endParaRPr lang="de-DE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hteck 68"/>
            <p:cNvSpPr/>
            <p:nvPr/>
          </p:nvSpPr>
          <p:spPr>
            <a:xfrm>
              <a:off x="2051720" y="3140968"/>
              <a:ext cx="2376264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I</a:t>
              </a:r>
              <a:endParaRPr lang="de-DE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hteck 69"/>
            <p:cNvSpPr/>
            <p:nvPr/>
          </p:nvSpPr>
          <p:spPr>
            <a:xfrm>
              <a:off x="4427984" y="3140968"/>
              <a:ext cx="2376264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>
                  <a:solidFill>
                    <a:schemeClr val="tx1"/>
                  </a:solidFill>
                </a:rPr>
                <a:t>C</a:t>
              </a:r>
              <a:endParaRPr lang="de-DE" sz="2800" i="1" dirty="0">
                <a:solidFill>
                  <a:schemeClr val="tx1"/>
                </a:solidFill>
              </a:endParaRPr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4080543" y="2806472"/>
              <a:ext cx="635473" cy="694536"/>
            </a:xfrm>
            <a:custGeom>
              <a:avLst/>
              <a:gdLst>
                <a:gd name="connsiteX0" fmla="*/ 196561 w 635473"/>
                <a:gd name="connsiteY0" fmla="*/ 241886 h 694536"/>
                <a:gd name="connsiteX1" fmla="*/ 223993 w 635473"/>
                <a:gd name="connsiteY1" fmla="*/ 177878 h 694536"/>
                <a:gd name="connsiteX2" fmla="*/ 251425 w 635473"/>
                <a:gd name="connsiteY2" fmla="*/ 168734 h 694536"/>
                <a:gd name="connsiteX3" fmla="*/ 315433 w 635473"/>
                <a:gd name="connsiteY3" fmla="*/ 141302 h 694536"/>
                <a:gd name="connsiteX4" fmla="*/ 406873 w 635473"/>
                <a:gd name="connsiteY4" fmla="*/ 150446 h 694536"/>
                <a:gd name="connsiteX5" fmla="*/ 416017 w 635473"/>
                <a:gd name="connsiteY5" fmla="*/ 177878 h 694536"/>
                <a:gd name="connsiteX6" fmla="*/ 443449 w 635473"/>
                <a:gd name="connsiteY6" fmla="*/ 214454 h 694536"/>
                <a:gd name="connsiteX7" fmla="*/ 461737 w 635473"/>
                <a:gd name="connsiteY7" fmla="*/ 241886 h 694536"/>
                <a:gd name="connsiteX8" fmla="*/ 470881 w 635473"/>
                <a:gd name="connsiteY8" fmla="*/ 278462 h 694536"/>
                <a:gd name="connsiteX9" fmla="*/ 480025 w 635473"/>
                <a:gd name="connsiteY9" fmla="*/ 305894 h 694536"/>
                <a:gd name="connsiteX10" fmla="*/ 461737 w 635473"/>
                <a:gd name="connsiteY10" fmla="*/ 443054 h 694536"/>
                <a:gd name="connsiteX11" fmla="*/ 443449 w 635473"/>
                <a:gd name="connsiteY11" fmla="*/ 470486 h 694536"/>
                <a:gd name="connsiteX12" fmla="*/ 416017 w 635473"/>
                <a:gd name="connsiteY12" fmla="*/ 497918 h 694536"/>
                <a:gd name="connsiteX13" fmla="*/ 388585 w 635473"/>
                <a:gd name="connsiteY13" fmla="*/ 516206 h 694536"/>
                <a:gd name="connsiteX14" fmla="*/ 352009 w 635473"/>
                <a:gd name="connsiteY14" fmla="*/ 525350 h 694536"/>
                <a:gd name="connsiteX15" fmla="*/ 150841 w 635473"/>
                <a:gd name="connsiteY15" fmla="*/ 516206 h 694536"/>
                <a:gd name="connsiteX16" fmla="*/ 123409 w 635473"/>
                <a:gd name="connsiteY16" fmla="*/ 488774 h 694536"/>
                <a:gd name="connsiteX17" fmla="*/ 68545 w 635473"/>
                <a:gd name="connsiteY17" fmla="*/ 443054 h 694536"/>
                <a:gd name="connsiteX18" fmla="*/ 22825 w 635473"/>
                <a:gd name="connsiteY18" fmla="*/ 388190 h 694536"/>
                <a:gd name="connsiteX19" fmla="*/ 22825 w 635473"/>
                <a:gd name="connsiteY19" fmla="*/ 132158 h 694536"/>
                <a:gd name="connsiteX20" fmla="*/ 86833 w 635473"/>
                <a:gd name="connsiteY20" fmla="*/ 86438 h 694536"/>
                <a:gd name="connsiteX21" fmla="*/ 114265 w 635473"/>
                <a:gd name="connsiteY21" fmla="*/ 59006 h 694536"/>
                <a:gd name="connsiteX22" fmla="*/ 169129 w 635473"/>
                <a:gd name="connsiteY22" fmla="*/ 31574 h 694536"/>
                <a:gd name="connsiteX23" fmla="*/ 233137 w 635473"/>
                <a:gd name="connsiteY23" fmla="*/ 4142 h 694536"/>
                <a:gd name="connsiteX24" fmla="*/ 470881 w 635473"/>
                <a:gd name="connsiteY24" fmla="*/ 22430 h 694536"/>
                <a:gd name="connsiteX25" fmla="*/ 525745 w 635473"/>
                <a:gd name="connsiteY25" fmla="*/ 68150 h 694536"/>
                <a:gd name="connsiteX26" fmla="*/ 553177 w 635473"/>
                <a:gd name="connsiteY26" fmla="*/ 77294 h 694536"/>
                <a:gd name="connsiteX27" fmla="*/ 598897 w 635473"/>
                <a:gd name="connsiteY27" fmla="*/ 150446 h 694536"/>
                <a:gd name="connsiteX28" fmla="*/ 626329 w 635473"/>
                <a:gd name="connsiteY28" fmla="*/ 177878 h 694536"/>
                <a:gd name="connsiteX29" fmla="*/ 635473 w 635473"/>
                <a:gd name="connsiteY29" fmla="*/ 315038 h 694536"/>
                <a:gd name="connsiteX30" fmla="*/ 626329 w 635473"/>
                <a:gd name="connsiteY30" fmla="*/ 470486 h 694536"/>
                <a:gd name="connsiteX31" fmla="*/ 617185 w 635473"/>
                <a:gd name="connsiteY31" fmla="*/ 543638 h 694536"/>
                <a:gd name="connsiteX32" fmla="*/ 571465 w 635473"/>
                <a:gd name="connsiteY32" fmla="*/ 589358 h 694536"/>
                <a:gd name="connsiteX33" fmla="*/ 516601 w 635473"/>
                <a:gd name="connsiteY33" fmla="*/ 644222 h 694536"/>
                <a:gd name="connsiteX34" fmla="*/ 489169 w 635473"/>
                <a:gd name="connsiteY34" fmla="*/ 671654 h 694536"/>
                <a:gd name="connsiteX35" fmla="*/ 269713 w 635473"/>
                <a:gd name="connsiteY35" fmla="*/ 689942 h 694536"/>
                <a:gd name="connsiteX36" fmla="*/ 105121 w 635473"/>
                <a:gd name="connsiteY36" fmla="*/ 689942 h 6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35473" h="694536">
                  <a:moveTo>
                    <a:pt x="196561" y="241886"/>
                  </a:moveTo>
                  <a:cubicBezTo>
                    <a:pt x="202052" y="219923"/>
                    <a:pt x="204259" y="193665"/>
                    <a:pt x="223993" y="177878"/>
                  </a:cubicBezTo>
                  <a:cubicBezTo>
                    <a:pt x="231519" y="171857"/>
                    <a:pt x="242804" y="173045"/>
                    <a:pt x="251425" y="168734"/>
                  </a:cubicBezTo>
                  <a:cubicBezTo>
                    <a:pt x="314573" y="137160"/>
                    <a:pt x="239311" y="160333"/>
                    <a:pt x="315433" y="141302"/>
                  </a:cubicBezTo>
                  <a:cubicBezTo>
                    <a:pt x="345913" y="144350"/>
                    <a:pt x="378085" y="139978"/>
                    <a:pt x="406873" y="150446"/>
                  </a:cubicBezTo>
                  <a:cubicBezTo>
                    <a:pt x="415931" y="153740"/>
                    <a:pt x="411235" y="169509"/>
                    <a:pt x="416017" y="177878"/>
                  </a:cubicBezTo>
                  <a:cubicBezTo>
                    <a:pt x="423578" y="191110"/>
                    <a:pt x="434591" y="202053"/>
                    <a:pt x="443449" y="214454"/>
                  </a:cubicBezTo>
                  <a:cubicBezTo>
                    <a:pt x="449837" y="223397"/>
                    <a:pt x="455641" y="232742"/>
                    <a:pt x="461737" y="241886"/>
                  </a:cubicBezTo>
                  <a:cubicBezTo>
                    <a:pt x="464785" y="254078"/>
                    <a:pt x="467429" y="266378"/>
                    <a:pt x="470881" y="278462"/>
                  </a:cubicBezTo>
                  <a:cubicBezTo>
                    <a:pt x="473529" y="287730"/>
                    <a:pt x="480025" y="296255"/>
                    <a:pt x="480025" y="305894"/>
                  </a:cubicBezTo>
                  <a:cubicBezTo>
                    <a:pt x="480025" y="326323"/>
                    <a:pt x="479876" y="406776"/>
                    <a:pt x="461737" y="443054"/>
                  </a:cubicBezTo>
                  <a:cubicBezTo>
                    <a:pt x="456822" y="452884"/>
                    <a:pt x="450484" y="462043"/>
                    <a:pt x="443449" y="470486"/>
                  </a:cubicBezTo>
                  <a:cubicBezTo>
                    <a:pt x="435170" y="480420"/>
                    <a:pt x="425951" y="489639"/>
                    <a:pt x="416017" y="497918"/>
                  </a:cubicBezTo>
                  <a:cubicBezTo>
                    <a:pt x="407574" y="504953"/>
                    <a:pt x="398686" y="511877"/>
                    <a:pt x="388585" y="516206"/>
                  </a:cubicBezTo>
                  <a:cubicBezTo>
                    <a:pt x="377034" y="521156"/>
                    <a:pt x="364201" y="522302"/>
                    <a:pt x="352009" y="525350"/>
                  </a:cubicBezTo>
                  <a:cubicBezTo>
                    <a:pt x="284953" y="522302"/>
                    <a:pt x="217123" y="526811"/>
                    <a:pt x="150841" y="516206"/>
                  </a:cubicBezTo>
                  <a:cubicBezTo>
                    <a:pt x="138072" y="514163"/>
                    <a:pt x="133343" y="497053"/>
                    <a:pt x="123409" y="488774"/>
                  </a:cubicBezTo>
                  <a:cubicBezTo>
                    <a:pt x="84176" y="456080"/>
                    <a:pt x="104974" y="486768"/>
                    <a:pt x="68545" y="443054"/>
                  </a:cubicBezTo>
                  <a:cubicBezTo>
                    <a:pt x="4892" y="366671"/>
                    <a:pt x="102968" y="468333"/>
                    <a:pt x="22825" y="388190"/>
                  </a:cubicBezTo>
                  <a:cubicBezTo>
                    <a:pt x="6192" y="288391"/>
                    <a:pt x="0" y="274813"/>
                    <a:pt x="22825" y="132158"/>
                  </a:cubicBezTo>
                  <a:cubicBezTo>
                    <a:pt x="26506" y="109150"/>
                    <a:pt x="73886" y="95686"/>
                    <a:pt x="86833" y="86438"/>
                  </a:cubicBezTo>
                  <a:cubicBezTo>
                    <a:pt x="97356" y="78922"/>
                    <a:pt x="104331" y="67285"/>
                    <a:pt x="114265" y="59006"/>
                  </a:cubicBezTo>
                  <a:cubicBezTo>
                    <a:pt x="153573" y="26249"/>
                    <a:pt x="127889" y="52194"/>
                    <a:pt x="169129" y="31574"/>
                  </a:cubicBezTo>
                  <a:cubicBezTo>
                    <a:pt x="232277" y="0"/>
                    <a:pt x="157015" y="23173"/>
                    <a:pt x="233137" y="4142"/>
                  </a:cubicBezTo>
                  <a:cubicBezTo>
                    <a:pt x="233221" y="4147"/>
                    <a:pt x="434263" y="13276"/>
                    <a:pt x="470881" y="22430"/>
                  </a:cubicBezTo>
                  <a:cubicBezTo>
                    <a:pt x="494814" y="28413"/>
                    <a:pt x="507320" y="55867"/>
                    <a:pt x="525745" y="68150"/>
                  </a:cubicBezTo>
                  <a:cubicBezTo>
                    <a:pt x="533765" y="73497"/>
                    <a:pt x="544033" y="74246"/>
                    <a:pt x="553177" y="77294"/>
                  </a:cubicBezTo>
                  <a:cubicBezTo>
                    <a:pt x="557001" y="83667"/>
                    <a:pt x="588845" y="138383"/>
                    <a:pt x="598897" y="150446"/>
                  </a:cubicBezTo>
                  <a:cubicBezTo>
                    <a:pt x="607176" y="160380"/>
                    <a:pt x="617185" y="168734"/>
                    <a:pt x="626329" y="177878"/>
                  </a:cubicBezTo>
                  <a:cubicBezTo>
                    <a:pt x="629377" y="223598"/>
                    <a:pt x="635473" y="269217"/>
                    <a:pt x="635473" y="315038"/>
                  </a:cubicBezTo>
                  <a:cubicBezTo>
                    <a:pt x="635473" y="366944"/>
                    <a:pt x="630468" y="418746"/>
                    <a:pt x="626329" y="470486"/>
                  </a:cubicBezTo>
                  <a:cubicBezTo>
                    <a:pt x="624369" y="494982"/>
                    <a:pt x="623651" y="519930"/>
                    <a:pt x="617185" y="543638"/>
                  </a:cubicBezTo>
                  <a:cubicBezTo>
                    <a:pt x="608894" y="574037"/>
                    <a:pt x="591948" y="571151"/>
                    <a:pt x="571465" y="589358"/>
                  </a:cubicBezTo>
                  <a:cubicBezTo>
                    <a:pt x="552135" y="606541"/>
                    <a:pt x="534889" y="625934"/>
                    <a:pt x="516601" y="644222"/>
                  </a:cubicBezTo>
                  <a:cubicBezTo>
                    <a:pt x="507457" y="653366"/>
                    <a:pt x="501714" y="668518"/>
                    <a:pt x="489169" y="671654"/>
                  </a:cubicBezTo>
                  <a:cubicBezTo>
                    <a:pt x="397640" y="694536"/>
                    <a:pt x="444452" y="685344"/>
                    <a:pt x="269713" y="689942"/>
                  </a:cubicBezTo>
                  <a:cubicBezTo>
                    <a:pt x="214868" y="691385"/>
                    <a:pt x="159985" y="689942"/>
                    <a:pt x="105121" y="689942"/>
                  </a:cubicBez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800"/>
            </a:p>
          </p:txBody>
        </p:sp>
      </p:grpSp>
      <p:cxnSp>
        <p:nvCxnSpPr>
          <p:cNvPr id="53" name="Gerade Verbindung mit Pfeil 52"/>
          <p:cNvCxnSpPr/>
          <p:nvPr/>
        </p:nvCxnSpPr>
        <p:spPr>
          <a:xfrm>
            <a:off x="2205293" y="3541349"/>
            <a:ext cx="2038912" cy="106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4139645" y="4210112"/>
            <a:ext cx="522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Input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498919" y="4210112"/>
            <a:ext cx="67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Output</a:t>
            </a:r>
          </a:p>
        </p:txBody>
      </p:sp>
      <p:cxnSp>
        <p:nvCxnSpPr>
          <p:cNvPr id="56" name="Gekrümmte Verbindung 55"/>
          <p:cNvCxnSpPr/>
          <p:nvPr/>
        </p:nvCxnSpPr>
        <p:spPr>
          <a:xfrm rot="5400000" flipH="1" flipV="1">
            <a:off x="5061057" y="2655259"/>
            <a:ext cx="1062" cy="816802"/>
          </a:xfrm>
          <a:prstGeom prst="curvedConnector3">
            <a:avLst>
              <a:gd name="adj1" fmla="val 35756497"/>
            </a:avLst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3582547" y="2131633"/>
            <a:ext cx="296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Create </a:t>
            </a:r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descriptions</a:t>
            </a:r>
            <a:endParaRPr lang="de-DE" sz="1400" dirty="0"/>
          </a:p>
          <a:p>
            <a:pPr algn="ctr"/>
            <a:r>
              <a:rPr lang="de-DE" sz="1400" dirty="0"/>
              <a:t>Create </a:t>
            </a:r>
            <a:r>
              <a:rPr lang="de-DE" sz="1400" dirty="0" err="1"/>
              <a:t>holistic</a:t>
            </a:r>
            <a:r>
              <a:rPr lang="de-DE" sz="1400" dirty="0"/>
              <a:t>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descriptions</a:t>
            </a:r>
            <a:endParaRPr lang="de-DE" sz="1400" dirty="0"/>
          </a:p>
        </p:txBody>
      </p:sp>
      <p:cxnSp>
        <p:nvCxnSpPr>
          <p:cNvPr id="58" name="Gekrümmte Verbindung 57"/>
          <p:cNvCxnSpPr/>
          <p:nvPr/>
        </p:nvCxnSpPr>
        <p:spPr>
          <a:xfrm>
            <a:off x="5877809" y="3304315"/>
            <a:ext cx="1162" cy="481309"/>
          </a:xfrm>
          <a:prstGeom prst="curvedConnector3">
            <a:avLst>
              <a:gd name="adj1" fmla="val 25540310"/>
            </a:avLst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>
            <a:off x="5964266" y="2870267"/>
            <a:ext cx="110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Combine</a:t>
            </a:r>
          </a:p>
          <a:p>
            <a:pPr algn="r"/>
            <a:r>
              <a:rPr lang="de-DE" sz="1400" dirty="0" err="1"/>
              <a:t>holistic</a:t>
            </a:r>
            <a:r>
              <a:rPr lang="de-DE" sz="1400" dirty="0"/>
              <a:t> </a:t>
            </a:r>
          </a:p>
          <a:p>
            <a:pPr algn="r"/>
            <a:r>
              <a:rPr lang="de-DE" sz="1400" dirty="0" err="1"/>
              <a:t>and</a:t>
            </a:r>
            <a:r>
              <a:rPr lang="de-DE" sz="1400" dirty="0"/>
              <a:t> </a:t>
            </a:r>
          </a:p>
          <a:p>
            <a:pPr algn="r"/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descriptions</a:t>
            </a:r>
            <a:endParaRPr lang="de-DE" sz="1400" dirty="0"/>
          </a:p>
        </p:txBody>
      </p:sp>
      <p:cxnSp>
        <p:nvCxnSpPr>
          <p:cNvPr id="60" name="Gerade Verbindung mit Pfeil 59"/>
          <p:cNvCxnSpPr/>
          <p:nvPr/>
        </p:nvCxnSpPr>
        <p:spPr>
          <a:xfrm rot="16200000" flipV="1">
            <a:off x="4326207" y="4352677"/>
            <a:ext cx="662052" cy="925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5400000">
            <a:off x="5164538" y="4353368"/>
            <a:ext cx="668763" cy="1162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krümmte Verbindung 61"/>
          <p:cNvCxnSpPr>
            <a:stCxn id="69" idx="1"/>
            <a:endCxn id="67" idx="1"/>
          </p:cNvCxnSpPr>
          <p:nvPr/>
        </p:nvCxnSpPr>
        <p:spPr>
          <a:xfrm rot="10800000">
            <a:off x="4244204" y="3304316"/>
            <a:ext cx="1162" cy="481309"/>
          </a:xfrm>
          <a:prstGeom prst="curvedConnector3">
            <a:avLst>
              <a:gd name="adj1" fmla="val 30724632"/>
            </a:avLst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2192360" y="2903116"/>
            <a:ext cx="184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Create </a:t>
            </a:r>
            <a:r>
              <a:rPr lang="de-DE" sz="1400" dirty="0" err="1"/>
              <a:t>low-level</a:t>
            </a:r>
            <a:r>
              <a:rPr lang="de-DE" sz="1400" dirty="0"/>
              <a:t> </a:t>
            </a:r>
            <a:r>
              <a:rPr lang="de-DE" sz="1400" dirty="0" err="1"/>
              <a:t>content</a:t>
            </a:r>
            <a:r>
              <a:rPr lang="de-DE" sz="1400" dirty="0"/>
              <a:t> </a:t>
            </a:r>
            <a:r>
              <a:rPr lang="de-DE" sz="1400" dirty="0" err="1"/>
              <a:t>descriptions</a:t>
            </a:r>
            <a:endParaRPr lang="de-DE" sz="1400" dirty="0"/>
          </a:p>
        </p:txBody>
      </p:sp>
      <p:sp>
        <p:nvSpPr>
          <p:cNvPr id="64" name="Rechteck 63"/>
          <p:cNvSpPr/>
          <p:nvPr/>
        </p:nvSpPr>
        <p:spPr>
          <a:xfrm>
            <a:off x="571688" y="3063661"/>
            <a:ext cx="1633605" cy="962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571686" y="3301155"/>
            <a:ext cx="162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Ba</a:t>
            </a:r>
          </a:p>
        </p:txBody>
      </p:sp>
      <p:sp>
        <p:nvSpPr>
          <p:cNvPr id="66" name="Rechteck 65"/>
          <p:cNvSpPr/>
          <p:nvPr/>
        </p:nvSpPr>
        <p:spPr>
          <a:xfrm>
            <a:off x="4263879" y="4687800"/>
            <a:ext cx="1633605" cy="95537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Knowledge 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assets</a:t>
            </a: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4262615" y="4693284"/>
            <a:ext cx="1633605" cy="95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S</a:t>
            </a:r>
            <a:r>
              <a:rPr lang="de-DE" dirty="0">
                <a:solidFill>
                  <a:schemeClr val="tx1"/>
                </a:solidFill>
              </a:rPr>
              <a:t>EMANTIC </a:t>
            </a:r>
            <a:r>
              <a:rPr lang="de-DE" sz="2400" dirty="0">
                <a:solidFill>
                  <a:schemeClr val="tx1"/>
                </a:solidFill>
              </a:rPr>
              <a:t>A</a:t>
            </a:r>
            <a:r>
              <a:rPr lang="de-DE" dirty="0">
                <a:solidFill>
                  <a:schemeClr val="tx1"/>
                </a:solidFill>
              </a:rPr>
              <a:t>SSETS</a:t>
            </a:r>
            <a:endParaRPr lang="de-D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54" grpId="0"/>
      <p:bldP spid="55" grpId="0"/>
      <p:bldP spid="57" grpId="0"/>
      <p:bldP spid="59" grpId="0"/>
      <p:bldP spid="63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509154-1B00-42BB-8E5C-B7BB2768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SEMANTIC ASSETS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9778FB-D3EE-4928-A821-3E17C2C1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114367"/>
            <a:ext cx="11087100" cy="4921759"/>
          </a:xfrm>
          <a:ln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4A2466C-F9B4-4869-81D7-85DE04C37054}"/>
              </a:ext>
            </a:extLst>
          </p:cNvPr>
          <p:cNvSpPr txBox="1"/>
          <p:nvPr/>
        </p:nvSpPr>
        <p:spPr>
          <a:xfrm>
            <a:off x="1700436" y="109982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</a:t>
            </a:r>
            <a:r>
              <a:rPr lang="de-DE" b="1" dirty="0"/>
              <a:t>OLISTISCHE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D3C8B54-4C03-48EC-A2F1-89C24A39E6AD}"/>
              </a:ext>
            </a:extLst>
          </p:cNvPr>
          <p:cNvSpPr txBox="1"/>
          <p:nvPr/>
        </p:nvSpPr>
        <p:spPr>
          <a:xfrm>
            <a:off x="8738964" y="108405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</a:t>
            </a:r>
            <a:r>
              <a:rPr lang="de-DE" b="1" dirty="0"/>
              <a:t>YMBOLISCHE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ED63156E-FF66-4F5E-8FAB-E462397F7760}"/>
              </a:ext>
            </a:extLst>
          </p:cNvPr>
          <p:cNvSpPr/>
          <p:nvPr/>
        </p:nvSpPr>
        <p:spPr>
          <a:xfrm>
            <a:off x="2002179" y="1544972"/>
            <a:ext cx="2095500" cy="1879600"/>
          </a:xfrm>
          <a:prstGeom prst="ellipse">
            <a:avLst/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HOLISTISCHE INHALTS- BESCHREIBUNG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xmlns="" id="{32710BA6-B19B-4E4B-A929-F6BC8D4B4758}"/>
              </a:ext>
            </a:extLst>
          </p:cNvPr>
          <p:cNvSpPr/>
          <p:nvPr/>
        </p:nvSpPr>
        <p:spPr>
          <a:xfrm>
            <a:off x="9325526" y="1570321"/>
            <a:ext cx="2758126" cy="1532108"/>
          </a:xfrm>
          <a:prstGeom prst="triangle">
            <a:avLst>
              <a:gd name="adj" fmla="val 48058"/>
            </a:avLst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SYMBOLISCHE INHALTS- BESCHREIBUNG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3EC91A3-729F-455A-B190-91F6AB199402}"/>
              </a:ext>
            </a:extLst>
          </p:cNvPr>
          <p:cNvSpPr/>
          <p:nvPr/>
        </p:nvSpPr>
        <p:spPr>
          <a:xfrm>
            <a:off x="5880322" y="1514418"/>
            <a:ext cx="1601283" cy="2377359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FC190AF-81A2-467C-9CF1-71C5049AB636}"/>
              </a:ext>
            </a:extLst>
          </p:cNvPr>
          <p:cNvSpPr txBox="1"/>
          <p:nvPr/>
        </p:nvSpPr>
        <p:spPr>
          <a:xfrm>
            <a:off x="6216187" y="3358679"/>
            <a:ext cx="101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I</a:t>
            </a:r>
            <a:r>
              <a:rPr lang="de-DE" dirty="0">
                <a:solidFill>
                  <a:schemeClr val="bg1"/>
                </a:solidFill>
              </a:rPr>
              <a:t>NHALT</a:t>
            </a:r>
          </a:p>
        </p:txBody>
      </p:sp>
      <p:pic>
        <p:nvPicPr>
          <p:cNvPr id="33" name="Picture 2" descr="C:\Users\SMelzer\Documents\03_Forschung\2006_Dissertation_180116_Zulassung\figures\KMS_KB_symbolic.PNG">
            <a:extLst>
              <a:ext uri="{FF2B5EF4-FFF2-40B4-BE49-F238E27FC236}">
                <a16:creationId xmlns:a16="http://schemas.microsoft.com/office/drawing/2014/main" xmlns="" id="{AB2958C5-64B3-4543-BCB8-471BCB7D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9" y="1636288"/>
            <a:ext cx="1128437" cy="158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7F4FC0F6-DACC-429D-A9A0-0C0681AEBCB1}"/>
              </a:ext>
            </a:extLst>
          </p:cNvPr>
          <p:cNvSpPr txBox="1"/>
          <p:nvPr/>
        </p:nvSpPr>
        <p:spPr>
          <a:xfrm>
            <a:off x="4172137" y="2780171"/>
            <a:ext cx="18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84987424-FEA9-4D53-B069-3AB063732136}"/>
              </a:ext>
            </a:extLst>
          </p:cNvPr>
          <p:cNvSpPr txBox="1"/>
          <p:nvPr/>
        </p:nvSpPr>
        <p:spPr>
          <a:xfrm>
            <a:off x="7678114" y="2781008"/>
            <a:ext cx="1815878" cy="33855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DA5DAE72-9A09-49D2-837D-B1AB65D5312D}"/>
              </a:ext>
            </a:extLst>
          </p:cNvPr>
          <p:cNvSpPr txBox="1"/>
          <p:nvPr/>
        </p:nvSpPr>
        <p:spPr>
          <a:xfrm>
            <a:off x="5213903" y="3926666"/>
            <a:ext cx="85053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4D1C9088-FAEA-4AB2-9C93-286508BA9345}"/>
              </a:ext>
            </a:extLst>
          </p:cNvPr>
          <p:cNvSpPr txBox="1"/>
          <p:nvPr/>
        </p:nvSpPr>
        <p:spPr>
          <a:xfrm>
            <a:off x="7393194" y="3901757"/>
            <a:ext cx="892674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415990-5AD2-4F79-B13B-4360B14FC057}"/>
              </a:ext>
            </a:extLst>
          </p:cNvPr>
          <p:cNvSpPr txBox="1"/>
          <p:nvPr/>
        </p:nvSpPr>
        <p:spPr>
          <a:xfrm>
            <a:off x="6096000" y="4727025"/>
            <a:ext cx="1227481" cy="523220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NFRAGE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85B77472-9417-4822-A270-E9275911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72" y="5398499"/>
            <a:ext cx="5441007" cy="42387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" name="Pfeil nach links und rechts 75"/>
          <p:cNvSpPr/>
          <p:nvPr/>
        </p:nvSpPr>
        <p:spPr>
          <a:xfrm rot="2925945">
            <a:off x="4364979" y="3935626"/>
            <a:ext cx="1430195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7" name="Pfeil nach links und rechts 76"/>
          <p:cNvSpPr/>
          <p:nvPr/>
        </p:nvSpPr>
        <p:spPr>
          <a:xfrm rot="19119584">
            <a:off x="7627868" y="4014743"/>
            <a:ext cx="1341489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8" name="Pfeil nach rechts 77"/>
          <p:cNvSpPr/>
          <p:nvPr/>
        </p:nvSpPr>
        <p:spPr>
          <a:xfrm>
            <a:off x="8128837" y="2377614"/>
            <a:ext cx="785818" cy="32548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9" name="Pfeil nach rechts 78"/>
          <p:cNvSpPr/>
          <p:nvPr/>
        </p:nvSpPr>
        <p:spPr>
          <a:xfrm flipH="1">
            <a:off x="4669650" y="2348775"/>
            <a:ext cx="785818" cy="35432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80" name="Pfeil nach links und rechts 79"/>
          <p:cNvSpPr/>
          <p:nvPr/>
        </p:nvSpPr>
        <p:spPr>
          <a:xfrm>
            <a:off x="3894173" y="4780611"/>
            <a:ext cx="1234895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2" y="1812055"/>
            <a:ext cx="1085320" cy="1639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uppieren 48"/>
          <p:cNvGrpSpPr/>
          <p:nvPr/>
        </p:nvGrpSpPr>
        <p:grpSpPr>
          <a:xfrm>
            <a:off x="1122704" y="1112666"/>
            <a:ext cx="11082008" cy="4923461"/>
            <a:chOff x="1109992" y="1054791"/>
            <a:chExt cx="11082008" cy="4923461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xmlns="" id="{A6E615C4-4506-46FA-8384-0D7D5408C2B3}"/>
                </a:ext>
              </a:extLst>
            </p:cNvPr>
            <p:cNvSpPr txBox="1"/>
            <p:nvPr/>
          </p:nvSpPr>
          <p:spPr>
            <a:xfrm>
              <a:off x="10108963" y="4899040"/>
              <a:ext cx="20830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de-DE" sz="3600" dirty="0">
                  <a:solidFill>
                    <a:schemeClr val="accent6">
                      <a:lumMod val="50000"/>
                    </a:schemeClr>
                  </a:solidFill>
                </a:rPr>
                <a:t>s</a:t>
              </a:r>
              <a:r>
                <a:rPr lang="de-DE" sz="1600" b="1" dirty="0">
                  <a:solidFill>
                    <a:schemeClr val="accent6">
                      <a:lumMod val="50000"/>
                    </a:schemeClr>
                  </a:solidFill>
                </a:rPr>
                <a:t>  E  M  A  N  T  I  C</a:t>
              </a:r>
            </a:p>
            <a:p>
              <a:pPr algn="ctr"/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</a:rPr>
                <a:t>A</a:t>
              </a:r>
              <a:r>
                <a:rPr lang="de-DE" sz="1600" b="1" dirty="0">
                  <a:solidFill>
                    <a:schemeClr val="accent6">
                      <a:lumMod val="50000"/>
                    </a:schemeClr>
                  </a:solidFill>
                </a:rPr>
                <a:t>  S  </a:t>
              </a:r>
              <a:r>
                <a:rPr lang="de-DE" sz="1600" b="1" dirty="0" err="1">
                  <a:solidFill>
                    <a:schemeClr val="accent6">
                      <a:lumMod val="50000"/>
                    </a:schemeClr>
                  </a:solidFill>
                </a:rPr>
                <a:t>S</a:t>
              </a:r>
              <a:r>
                <a:rPr lang="de-DE" sz="1600" b="1" dirty="0">
                  <a:solidFill>
                    <a:schemeClr val="accent6">
                      <a:lumMod val="50000"/>
                    </a:schemeClr>
                  </a:solidFill>
                </a:rPr>
                <a:t>  E  T  S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1109992" y="1054791"/>
              <a:ext cx="11082007" cy="4923461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BA</a:t>
              </a:r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</p:txBody>
        </p: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xmlns="" id="{C4282511-61C4-4756-9B7E-0F81271E7010}"/>
              </a:ext>
            </a:extLst>
          </p:cNvPr>
          <p:cNvSpPr/>
          <p:nvPr/>
        </p:nvSpPr>
        <p:spPr>
          <a:xfrm>
            <a:off x="1846555" y="4562366"/>
            <a:ext cx="1940074" cy="6983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Ba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358F6921-4805-49A5-B5BB-0C7B381A1065}"/>
              </a:ext>
            </a:extLst>
          </p:cNvPr>
          <p:cNvGrpSpPr/>
          <p:nvPr/>
        </p:nvGrpSpPr>
        <p:grpSpPr>
          <a:xfrm>
            <a:off x="4264098" y="3734721"/>
            <a:ext cx="715920" cy="1033959"/>
            <a:chOff x="4347148" y="3817764"/>
            <a:chExt cx="715920" cy="1033959"/>
          </a:xfrm>
        </p:grpSpPr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xmlns="" id="{9B0222D9-3DC8-4760-BED2-702DD485E42F}"/>
                </a:ext>
              </a:extLst>
            </p:cNvPr>
            <p:cNvGrpSpPr/>
            <p:nvPr/>
          </p:nvGrpSpPr>
          <p:grpSpPr>
            <a:xfrm>
              <a:off x="4423180" y="3817764"/>
              <a:ext cx="639888" cy="1007322"/>
              <a:chOff x="3559760" y="3404644"/>
              <a:chExt cx="639888" cy="100732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xmlns="" id="{9796F3E8-600B-4F20-A78C-1524186E12DD}"/>
                  </a:ext>
                </a:extLst>
              </p:cNvPr>
              <p:cNvSpPr txBox="1"/>
              <p:nvPr/>
            </p:nvSpPr>
            <p:spPr>
              <a:xfrm>
                <a:off x="3949934" y="3827191"/>
                <a:ext cx="249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</a:rPr>
                  <a:t>!</a:t>
                </a:r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xmlns="" id="{DFE92B46-9768-4A41-8B31-5658D0618C5E}"/>
                  </a:ext>
                </a:extLst>
              </p:cNvPr>
              <p:cNvSpPr txBox="1"/>
              <p:nvPr/>
            </p:nvSpPr>
            <p:spPr>
              <a:xfrm>
                <a:off x="3729650" y="3404644"/>
                <a:ext cx="2497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400" dirty="0">
                    <a:solidFill>
                      <a:schemeClr val="accent2">
                        <a:lumMod val="75000"/>
                      </a:schemeClr>
                    </a:solidFill>
                  </a:rPr>
                  <a:t>!</a:t>
                </a:r>
              </a:p>
            </p:txBody>
          </p:sp>
          <p:sp>
            <p:nvSpPr>
              <p:cNvPr id="105" name="Textfeld 104">
                <a:extLst>
                  <a:ext uri="{FF2B5EF4-FFF2-40B4-BE49-F238E27FC236}">
                    <a16:creationId xmlns:a16="http://schemas.microsoft.com/office/drawing/2014/main" xmlns="" id="{5B9F4BA9-BCFA-4141-B3F1-DDDECA52E3DA}"/>
                  </a:ext>
                </a:extLst>
              </p:cNvPr>
              <p:cNvSpPr txBox="1"/>
              <p:nvPr/>
            </p:nvSpPr>
            <p:spPr>
              <a:xfrm>
                <a:off x="3559760" y="3640910"/>
                <a:ext cx="249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!</a:t>
                </a: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xmlns="" id="{A8B973D7-0455-4848-A0DD-9E07BDA5FAE9}"/>
                  </a:ext>
                </a:extLst>
              </p:cNvPr>
              <p:cNvSpPr txBox="1"/>
              <p:nvPr/>
            </p:nvSpPr>
            <p:spPr>
              <a:xfrm>
                <a:off x="3644459" y="3982808"/>
                <a:ext cx="249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accent2">
                        <a:lumMod val="75000"/>
                      </a:schemeClr>
                    </a:solidFill>
                  </a:rPr>
                  <a:t>!</a:t>
                </a:r>
              </a:p>
            </p:txBody>
          </p: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5DD0A8CE-EBF6-48E1-BC85-8E5C999DB1F0}"/>
                </a:ext>
              </a:extLst>
            </p:cNvPr>
            <p:cNvSpPr txBox="1"/>
            <p:nvPr/>
          </p:nvSpPr>
          <p:spPr>
            <a:xfrm>
              <a:off x="4347148" y="4390058"/>
              <a:ext cx="249714" cy="46166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accent2">
                      <a:lumMod val="75000"/>
                    </a:schemeClr>
                  </a:solidFill>
                </a:rPr>
                <a:t>!</a:t>
              </a:r>
            </a:p>
          </p:txBody>
        </p:sp>
      </p:grp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FDE68CAA-70F3-44BF-8A97-6B0E83B7BE03}"/>
              </a:ext>
            </a:extLst>
          </p:cNvPr>
          <p:cNvSpPr txBox="1"/>
          <p:nvPr/>
        </p:nvSpPr>
        <p:spPr>
          <a:xfrm>
            <a:off x="4606227" y="4354684"/>
            <a:ext cx="249714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6D698FA6-7544-4F13-A379-A8D60E67F6D4}"/>
              </a:ext>
            </a:extLst>
          </p:cNvPr>
          <p:cNvSpPr txBox="1"/>
          <p:nvPr/>
        </p:nvSpPr>
        <p:spPr>
          <a:xfrm>
            <a:off x="3996580" y="4023955"/>
            <a:ext cx="24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graphicFrame>
        <p:nvGraphicFramePr>
          <p:cNvPr id="43" name="Inhaltsplatzhalter 6">
            <a:extLst>
              <a:ext uri="{FF2B5EF4-FFF2-40B4-BE49-F238E27FC236}">
                <a16:creationId xmlns:a16="http://schemas.microsoft.com/office/drawing/2014/main" xmlns="" id="{9B3933C0-8E09-4E5D-9D07-7655DEF67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055445"/>
              </p:ext>
            </p:extLst>
          </p:nvPr>
        </p:nvGraphicFramePr>
        <p:xfrm>
          <a:off x="4783351" y="3858244"/>
          <a:ext cx="3795317" cy="85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4" name="Inhaltsplatzhalter 6">
            <a:extLst>
              <a:ext uri="{FF2B5EF4-FFF2-40B4-BE49-F238E27FC236}">
                <a16:creationId xmlns:a16="http://schemas.microsoft.com/office/drawing/2014/main" xmlns="" id="{317C7802-E4BE-4DF2-8221-D3739EA33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583331"/>
              </p:ext>
            </p:extLst>
          </p:nvPr>
        </p:nvGraphicFramePr>
        <p:xfrm>
          <a:off x="4789706" y="3870174"/>
          <a:ext cx="3795317" cy="85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647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8B3050-8CF8-49B2-AD5B-CCD8F332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MEIN FAZIT IST…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13524E9-3A1C-4DD3-8D77-1D4378A1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21" y="1056493"/>
            <a:ext cx="11463579" cy="51235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DE" sz="1600" dirty="0"/>
              <a:t>DIE </a:t>
            </a:r>
            <a:r>
              <a:rPr lang="de-DE" sz="2200" dirty="0"/>
              <a:t>SYMBOLISCHEN </a:t>
            </a:r>
            <a:r>
              <a:rPr lang="de-DE" sz="1600" dirty="0"/>
              <a:t>UND </a:t>
            </a:r>
            <a:r>
              <a:rPr lang="de-DE" sz="2200" dirty="0"/>
              <a:t>HOLISTISCHEN </a:t>
            </a:r>
            <a:r>
              <a:rPr lang="de-DE" sz="1600" dirty="0"/>
              <a:t>REPRÄSENTATIONEN SOLLTE MAN </a:t>
            </a:r>
            <a:r>
              <a:rPr lang="de-DE" dirty="0"/>
              <a:t>SYSTEMATISCH</a:t>
            </a:r>
            <a:r>
              <a:rPr lang="de-DE" sz="1600" dirty="0"/>
              <a:t> MITEINANDER </a:t>
            </a:r>
            <a:r>
              <a:rPr lang="de-DE" dirty="0"/>
              <a:t>KOMBINIEREN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DER </a:t>
            </a:r>
            <a:r>
              <a:rPr lang="de-DE" sz="2600" dirty="0"/>
              <a:t>TRANSFER</a:t>
            </a:r>
            <a:r>
              <a:rPr lang="de-DE" sz="1500" dirty="0"/>
              <a:t> </a:t>
            </a:r>
            <a:r>
              <a:rPr lang="de-DE" sz="1600" dirty="0"/>
              <a:t>EINER </a:t>
            </a:r>
            <a:r>
              <a:rPr lang="de-DE" dirty="0"/>
              <a:t>SYMBOLISCHEN REPRÄSENTATIONEN </a:t>
            </a:r>
            <a:r>
              <a:rPr lang="de-DE" sz="1600" dirty="0"/>
              <a:t>IN EINE </a:t>
            </a:r>
            <a:r>
              <a:rPr lang="de-DE" dirty="0"/>
              <a:t>VEKTORRAUMREPRÄSENTATION</a:t>
            </a:r>
            <a:r>
              <a:rPr lang="de-DE" sz="1600" dirty="0"/>
              <a:t> FÜHRT ZUR </a:t>
            </a:r>
            <a:r>
              <a:rPr lang="de-DE" sz="1700" dirty="0"/>
              <a:t>VERBESSERUNG</a:t>
            </a:r>
            <a:r>
              <a:rPr lang="de-DE" sz="1600" dirty="0"/>
              <a:t> DER </a:t>
            </a:r>
            <a:r>
              <a:rPr lang="de-DE" sz="2600" dirty="0"/>
              <a:t>PRÄZISION </a:t>
            </a:r>
            <a:r>
              <a:rPr lang="de-DE" sz="1600" dirty="0"/>
              <a:t>VON HOLISTISCHEN SUCHANFRAGEN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DIE</a:t>
            </a:r>
            <a:r>
              <a:rPr lang="de-DE" dirty="0"/>
              <a:t> SUCHANFRAGEN</a:t>
            </a:r>
            <a:r>
              <a:rPr lang="de-DE" sz="1600" dirty="0"/>
              <a:t> WERDEN </a:t>
            </a:r>
            <a:r>
              <a:rPr lang="de-DE" dirty="0"/>
              <a:t>ONLINE</a:t>
            </a:r>
            <a:r>
              <a:rPr lang="de-DE" sz="1600" dirty="0"/>
              <a:t> BERECHNET, ABER DIE </a:t>
            </a:r>
            <a:r>
              <a:rPr lang="de-DE" dirty="0"/>
              <a:t>DOKUMENTENREPRÄSENTATIONEN</a:t>
            </a:r>
            <a:r>
              <a:rPr lang="de-DE" sz="1600" dirty="0"/>
              <a:t> KÖNNEN </a:t>
            </a:r>
            <a:r>
              <a:rPr lang="de-DE" dirty="0"/>
              <a:t>OFFLINE</a:t>
            </a:r>
            <a:r>
              <a:rPr lang="de-DE" sz="1600" dirty="0"/>
              <a:t> DURCHGEFÜHRT WERDEN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DIE</a:t>
            </a:r>
            <a:r>
              <a:rPr lang="de-DE" dirty="0"/>
              <a:t> SEMANTIC ASSETS </a:t>
            </a:r>
            <a:r>
              <a:rPr lang="de-DE" sz="1600" dirty="0"/>
              <a:t>SIND </a:t>
            </a:r>
            <a:r>
              <a:rPr lang="de-DE" dirty="0"/>
              <a:t>GREIFBAR</a:t>
            </a:r>
            <a:r>
              <a:rPr lang="de-DE" sz="1600" dirty="0"/>
              <a:t> UND </a:t>
            </a:r>
            <a:r>
              <a:rPr lang="de-DE" dirty="0"/>
              <a:t>UNTERSTÜTZEN</a:t>
            </a:r>
            <a:r>
              <a:rPr lang="de-DE" sz="1600" dirty="0"/>
              <a:t> DAS </a:t>
            </a:r>
            <a:r>
              <a:rPr lang="de-DE" sz="2200" dirty="0"/>
              <a:t>IR</a:t>
            </a:r>
            <a:r>
              <a:rPr lang="de-DE" sz="1600" dirty="0"/>
              <a:t> UND DAS </a:t>
            </a:r>
            <a:r>
              <a:rPr lang="de-DE" sz="2200" dirty="0"/>
              <a:t>KM</a:t>
            </a: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r>
              <a:rPr lang="de-DE" sz="1600" dirty="0"/>
              <a:t>GETRIEBEN DURCH DAS INTERESSE IN DER </a:t>
            </a:r>
            <a:r>
              <a:rPr lang="de-DE" sz="3200" dirty="0"/>
              <a:t>INFORMATIK</a:t>
            </a:r>
            <a:r>
              <a:rPr lang="de-DE" sz="1600" dirty="0"/>
              <a:t>, SOLLTE DAS </a:t>
            </a:r>
            <a:r>
              <a:rPr lang="de-DE" dirty="0"/>
              <a:t>KOMPLEMENTÄRE CLUSTERING </a:t>
            </a:r>
            <a:r>
              <a:rPr lang="de-DE" sz="1600" dirty="0"/>
              <a:t>IN WEITEREN </a:t>
            </a:r>
            <a:r>
              <a:rPr lang="de-DE" sz="1900" dirty="0"/>
              <a:t>FORSCHUNGSTHEMEN </a:t>
            </a:r>
            <a:r>
              <a:rPr lang="de-DE" sz="1600" dirty="0"/>
              <a:t>ANWENDUNG FINDEN</a:t>
            </a:r>
          </a:p>
        </p:txBody>
      </p:sp>
    </p:spTree>
    <p:extLst>
      <p:ext uri="{BB962C8B-B14F-4D97-AF65-F5344CB8AC3E}">
        <p14:creationId xmlns:p14="http://schemas.microsoft.com/office/powerpoint/2010/main" val="6583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BDB8C71-E37E-481D-B892-84ABC676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B2BBBBF-46F8-40B8-BCBE-DB8DDEFE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56494"/>
            <a:ext cx="11087100" cy="2222734"/>
          </a:xfrm>
        </p:spPr>
        <p:txBody>
          <a:bodyPr>
            <a:normAutofit/>
          </a:bodyPr>
          <a:lstStyle/>
          <a:p>
            <a:r>
              <a:rPr lang="de-DE" sz="1400" b="1" dirty="0"/>
              <a:t>S. Espinosa, A. Kaya, S. Melzer, R. Möller, and M. Wessel.</a:t>
            </a:r>
            <a:r>
              <a:rPr lang="de-DE" sz="1400" dirty="0"/>
              <a:t> </a:t>
            </a:r>
            <a:r>
              <a:rPr lang="de-DE" sz="1400" dirty="0" err="1"/>
              <a:t>Towards</a:t>
            </a:r>
            <a:r>
              <a:rPr lang="de-DE" sz="1400" dirty="0"/>
              <a:t> a Media Interpretation Framework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Semantic</a:t>
            </a:r>
            <a:r>
              <a:rPr lang="de-DE" sz="1400" dirty="0"/>
              <a:t> Web. The 2007 IEEE/ WIC/ ACM International Conference on Web </a:t>
            </a:r>
            <a:r>
              <a:rPr lang="de-DE" sz="1400" dirty="0" err="1"/>
              <a:t>Intelligence</a:t>
            </a:r>
            <a:r>
              <a:rPr lang="de-DE" sz="1400" dirty="0"/>
              <a:t> (WI‘07), IEEE Computer Society, Washington, DC, USA, pp. 374-380, 2007</a:t>
            </a:r>
          </a:p>
          <a:p>
            <a:r>
              <a:rPr lang="de-DE" sz="1400" b="1" dirty="0"/>
              <a:t>S. Espinosa, A. Kaya, S. Melzer, and R. Möller. </a:t>
            </a:r>
            <a:r>
              <a:rPr lang="de-DE" sz="1400" dirty="0"/>
              <a:t>On </a:t>
            </a:r>
            <a:r>
              <a:rPr lang="de-DE" sz="1400" dirty="0" err="1"/>
              <a:t>Ontology</a:t>
            </a:r>
            <a:r>
              <a:rPr lang="de-DE" sz="1400" dirty="0"/>
              <a:t> Based </a:t>
            </a:r>
            <a:r>
              <a:rPr lang="en-US" sz="1400" dirty="0"/>
              <a:t>Abduction for Text Interpretation. Proceedings of 9th International Conference on Intelligent Text Processing and Computational </a:t>
            </a:r>
            <a:r>
              <a:rPr lang="de-DE" sz="1400" dirty="0" err="1"/>
              <a:t>Linguistics</a:t>
            </a:r>
            <a:r>
              <a:rPr lang="de-DE" sz="1400" dirty="0"/>
              <a:t> (Ed.: A. </a:t>
            </a:r>
            <a:r>
              <a:rPr lang="de-DE" sz="1400" dirty="0" err="1"/>
              <a:t>Gelbukh</a:t>
            </a:r>
            <a:r>
              <a:rPr lang="de-DE" sz="1400" dirty="0"/>
              <a:t>), </a:t>
            </a:r>
            <a:r>
              <a:rPr lang="de-DE" sz="1400" dirty="0" err="1"/>
              <a:t>number</a:t>
            </a:r>
            <a:r>
              <a:rPr lang="de-DE" sz="1400" dirty="0"/>
              <a:t> 4919 in LNCS, Springer, pp. 194-205, 2008</a:t>
            </a:r>
          </a:p>
          <a:p>
            <a:r>
              <a:rPr lang="en-US" sz="1400" b="1" dirty="0"/>
              <a:t>S. Melzer</a:t>
            </a:r>
            <a:r>
              <a:rPr lang="en-US" sz="1400" dirty="0"/>
              <a:t>. On the Relationship between Ontology-based and Holistic Representations in a Knowledge Management System. Ontology-based Applications for Enterprise Systems &amp; Knowledge Management </a:t>
            </a:r>
            <a:r>
              <a:rPr lang="de-DE" sz="1400" dirty="0"/>
              <a:t>(Eds.: M. Nazir Ahmad, R. Colomb, and M. Abdullah). IGI Global, pp. 292-323, 2013</a:t>
            </a:r>
          </a:p>
          <a:p>
            <a:r>
              <a:rPr lang="de-DE" sz="1400" b="1" dirty="0"/>
              <a:t>S. Melzer, R. </a:t>
            </a:r>
            <a:r>
              <a:rPr lang="de-DE" sz="1400" b="1" dirty="0" err="1"/>
              <a:t>God</a:t>
            </a:r>
            <a:r>
              <a:rPr lang="de-DE" sz="1400" b="1" dirty="0"/>
              <a:t>, T. Kiehl, R. Möller, and M. Wessel</a:t>
            </a:r>
            <a:r>
              <a:rPr lang="de-DE" sz="1400" dirty="0"/>
              <a:t>. Identifikation von Varianten durch Berechnung der semantischen Differenz von Modellen. Tagungsband zum Tag des Systems Engineering (Eds.: M. Maurer, S.O. Schulze), Carl Hanser Verlag, pp. 279-288, 2014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03AE5AE9-C8E4-4F4E-9101-0A00739AC597}"/>
              </a:ext>
            </a:extLst>
          </p:cNvPr>
          <p:cNvSpPr txBox="1">
            <a:spLocks/>
          </p:cNvSpPr>
          <p:nvPr/>
        </p:nvSpPr>
        <p:spPr>
          <a:xfrm>
            <a:off x="1104900" y="3627516"/>
            <a:ext cx="11087100" cy="204163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/>
              <a:t>T. </a:t>
            </a:r>
            <a:r>
              <a:rPr lang="de-DE" sz="1400" b="1" dirty="0" err="1"/>
              <a:t>Bahns</a:t>
            </a:r>
            <a:r>
              <a:rPr lang="de-DE" sz="1400" b="1" dirty="0"/>
              <a:t>, S. Melzer, R. </a:t>
            </a:r>
            <a:r>
              <a:rPr lang="de-DE" sz="1400" b="1" dirty="0" err="1"/>
              <a:t>God</a:t>
            </a:r>
            <a:r>
              <a:rPr lang="de-DE" sz="1400" b="1" dirty="0"/>
              <a:t>, and D. Krause. </a:t>
            </a:r>
            <a:r>
              <a:rPr lang="de-DE" sz="1400" dirty="0"/>
              <a:t>Ein modellbasiertes Vorgehen zur variantengerechten Entwicklung modularer Produktfamilien, Tagungsband zum Tag des Systems Engineering (Hrsg.: Chr. </a:t>
            </a:r>
            <a:r>
              <a:rPr lang="de-DE" sz="1400" dirty="0" err="1"/>
              <a:t>Muggeo</a:t>
            </a:r>
            <a:r>
              <a:rPr lang="de-DE" sz="1400" dirty="0"/>
              <a:t>, S.O. Schulze), Carl Hanser Verlag, pp. 141-150, 2015 </a:t>
            </a:r>
          </a:p>
          <a:p>
            <a:r>
              <a:rPr lang="de-DE" sz="1400" b="1" dirty="0"/>
              <a:t>S. Melzer, U. Wittke, H. Hintze, and R. </a:t>
            </a:r>
            <a:r>
              <a:rPr lang="de-DE" sz="1400" b="1" dirty="0" err="1"/>
              <a:t>God</a:t>
            </a:r>
            <a:r>
              <a:rPr lang="de-DE" sz="1400" b="1" dirty="0"/>
              <a:t>. </a:t>
            </a:r>
            <a:r>
              <a:rPr lang="de-DE" sz="1400" dirty="0"/>
              <a:t> Physische Architekturen variantengerecht aus Funktionalen Architekturen für Systeme (FAS) spezifizieren, Tagungsband zum Tag des Systems Engineering (Eds.: S.O. Schulze, C. Tschirner, R. Kaffenberger, S. </a:t>
            </a:r>
            <a:r>
              <a:rPr lang="de-DE" sz="1400" dirty="0" err="1"/>
              <a:t>Ackva</a:t>
            </a:r>
            <a:r>
              <a:rPr lang="de-DE" sz="1400" dirty="0"/>
              <a:t>), Carl Hanser Verlag, pp.429-438, 2016 </a:t>
            </a:r>
          </a:p>
          <a:p>
            <a:r>
              <a:rPr lang="de-DE" sz="1400" b="1" dirty="0"/>
              <a:t>D. Arndt, S. Melzer, R. </a:t>
            </a:r>
            <a:r>
              <a:rPr lang="de-DE" sz="1400" b="1" dirty="0" err="1"/>
              <a:t>God</a:t>
            </a:r>
            <a:r>
              <a:rPr lang="de-DE" sz="1400" b="1" dirty="0"/>
              <a:t>, and M. Sieber</a:t>
            </a:r>
            <a:r>
              <a:rPr lang="de-DE" sz="1400" dirty="0"/>
              <a:t>. Konzept zur Verhaltensmodellierung mit der Systems Modeling Language (SysML) zur Simulation varianten Systemverhaltens. Tagungsband zum Tag des Systems Engineering (Eds.: S.O. Schulze, C. Tschirner, R. Kaffenberger, S. </a:t>
            </a:r>
            <a:r>
              <a:rPr lang="de-DE" sz="1400" dirty="0" err="1"/>
              <a:t>Ackva</a:t>
            </a:r>
            <a:r>
              <a:rPr lang="de-DE" sz="1400" dirty="0"/>
              <a:t>), Carl Hanser Verlag, pp. 115-124, 2017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2D78D8F-6468-4F94-B51C-7DF39270C28D}"/>
              </a:ext>
            </a:extLst>
          </p:cNvPr>
          <p:cNvSpPr txBox="1"/>
          <p:nvPr/>
        </p:nvSpPr>
        <p:spPr>
          <a:xfrm>
            <a:off x="420413" y="1056493"/>
            <a:ext cx="568232" cy="2222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wordArtVert" wrap="square" rtlCol="0" anchor="b">
            <a:spAutoFit/>
          </a:bodyPr>
          <a:lstStyle/>
          <a:p>
            <a:r>
              <a:rPr lang="de-DE" sz="1050" b="1" dirty="0">
                <a:solidFill>
                  <a:schemeClr val="accent6">
                    <a:lumMod val="50000"/>
                  </a:schemeClr>
                </a:solidFill>
              </a:rPr>
              <a:t>FORSCHUUNGS </a:t>
            </a:r>
            <a:r>
              <a:rPr lang="de-DE" sz="1050" b="1" dirty="0"/>
              <a:t>SCHWERPUNKT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D579F0A-142D-4F58-9A83-10413ABD13CF}"/>
              </a:ext>
            </a:extLst>
          </p:cNvPr>
          <p:cNvSpPr txBox="1"/>
          <p:nvPr/>
        </p:nvSpPr>
        <p:spPr>
          <a:xfrm>
            <a:off x="420413" y="3627516"/>
            <a:ext cx="568232" cy="2041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rtlCol="0">
            <a:spAutoFit/>
          </a:bodyPr>
          <a:lstStyle/>
          <a:p>
            <a:r>
              <a:rPr lang="de-DE" sz="1050" b="1" dirty="0">
                <a:solidFill>
                  <a:schemeClr val="accent2">
                    <a:lumMod val="50000"/>
                  </a:schemeClr>
                </a:solidFill>
              </a:rPr>
              <a:t>ANWENDUNGS</a:t>
            </a:r>
            <a:r>
              <a:rPr lang="de-DE" sz="105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050" b="1" dirty="0"/>
              <a:t>BEISPIELE</a:t>
            </a:r>
          </a:p>
        </p:txBody>
      </p:sp>
    </p:spTree>
    <p:extLst>
      <p:ext uri="{BB962C8B-B14F-4D97-AF65-F5344CB8AC3E}">
        <p14:creationId xmlns:p14="http://schemas.microsoft.com/office/powerpoint/2010/main" val="38061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71EBD00-3639-46B1-B36E-7CD0118D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544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9F5AAD-9C9F-4EC2-BCC2-6F9DFB844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580" y="3131002"/>
            <a:ext cx="7573964" cy="792320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de-DE" sz="3200" dirty="0"/>
              <a:t>ICH DANKE </a:t>
            </a:r>
            <a:r>
              <a:rPr lang="de-DE" sz="4400" dirty="0"/>
              <a:t>IHNEN</a:t>
            </a:r>
            <a:r>
              <a:rPr lang="de-DE" sz="3200" dirty="0"/>
              <a:t> FÜR IHR </a:t>
            </a:r>
            <a:r>
              <a:rPr lang="de-DE" sz="4400" dirty="0"/>
              <a:t>KOMMEN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BD64DB5D-A022-4D7A-808D-DD8B27B26DBF}"/>
              </a:ext>
            </a:extLst>
          </p:cNvPr>
          <p:cNvSpPr txBox="1">
            <a:spLocks/>
          </p:cNvSpPr>
          <p:nvPr/>
        </p:nvSpPr>
        <p:spPr>
          <a:xfrm>
            <a:off x="54824" y="-55985"/>
            <a:ext cx="1427584" cy="67553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8200" dirty="0">
                <a:solidFill>
                  <a:schemeClr val="bg1"/>
                </a:solidFill>
              </a:rPr>
              <a:t>D</a:t>
            </a:r>
          </a:p>
          <a:p>
            <a:r>
              <a:rPr lang="de-DE" sz="8200" dirty="0">
                <a:solidFill>
                  <a:schemeClr val="bg1"/>
                </a:solidFill>
              </a:rPr>
              <a:t> </a:t>
            </a:r>
            <a:r>
              <a:rPr lang="de-DE" sz="8000" dirty="0">
                <a:solidFill>
                  <a:schemeClr val="bg1"/>
                </a:solidFill>
              </a:rPr>
              <a:t>I</a:t>
            </a:r>
            <a:r>
              <a:rPr lang="de-DE" sz="82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de-DE" sz="8200" dirty="0">
                <a:solidFill>
                  <a:schemeClr val="bg1"/>
                </a:solidFill>
              </a:rPr>
              <a:t>S</a:t>
            </a:r>
          </a:p>
          <a:p>
            <a:pPr algn="r"/>
            <a:r>
              <a:rPr lang="de-DE" sz="4900" dirty="0">
                <a:solidFill>
                  <a:schemeClr val="bg1"/>
                </a:solidFill>
              </a:rPr>
              <a:t> </a:t>
            </a:r>
            <a:r>
              <a:rPr lang="de-DE" sz="8200" dirty="0">
                <a:solidFill>
                  <a:schemeClr val="bg1"/>
                </a:solidFill>
              </a:rPr>
              <a:t>P</a:t>
            </a:r>
          </a:p>
          <a:p>
            <a:r>
              <a:rPr lang="de-DE" sz="8200" dirty="0">
                <a:solidFill>
                  <a:schemeClr val="bg1"/>
                </a:solidFill>
              </a:rPr>
              <a:t>U</a:t>
            </a:r>
          </a:p>
          <a:p>
            <a:pPr algn="r"/>
            <a:r>
              <a:rPr lang="de-DE" sz="4900" dirty="0">
                <a:solidFill>
                  <a:schemeClr val="bg1"/>
                </a:solidFill>
              </a:rPr>
              <a:t>T</a:t>
            </a:r>
            <a:r>
              <a:rPr lang="de-DE" sz="8200" dirty="0">
                <a:solidFill>
                  <a:schemeClr val="bg1"/>
                </a:solidFill>
              </a:rPr>
              <a:t> </a:t>
            </a:r>
          </a:p>
          <a:p>
            <a:r>
              <a:rPr lang="de-DE" sz="4900" dirty="0">
                <a:solidFill>
                  <a:schemeClr val="bg1"/>
                </a:solidFill>
              </a:rPr>
              <a:t>A</a:t>
            </a:r>
          </a:p>
          <a:p>
            <a:pPr algn="l"/>
            <a:r>
              <a:rPr lang="de-DE" sz="4900" dirty="0">
                <a:solidFill>
                  <a:schemeClr val="bg1"/>
                </a:solidFill>
              </a:rPr>
              <a:t> </a:t>
            </a:r>
            <a:r>
              <a:rPr lang="de-DE" sz="8200" dirty="0">
                <a:solidFill>
                  <a:schemeClr val="bg1"/>
                </a:solidFill>
              </a:rPr>
              <a:t>I</a:t>
            </a:r>
          </a:p>
          <a:p>
            <a:pPr algn="r"/>
            <a:r>
              <a:rPr lang="de-DE" sz="8200" dirty="0">
                <a:solidFill>
                  <a:schemeClr val="bg1"/>
                </a:solidFill>
              </a:rPr>
              <a:t> </a:t>
            </a:r>
            <a:r>
              <a:rPr lang="de-DE" sz="9000" dirty="0">
                <a:solidFill>
                  <a:schemeClr val="bg1"/>
                </a:solidFill>
              </a:rPr>
              <a:t>O</a:t>
            </a:r>
            <a:r>
              <a:rPr lang="de-DE" sz="4900" dirty="0">
                <a:solidFill>
                  <a:schemeClr val="bg1"/>
                </a:solidFill>
              </a:rPr>
              <a:t> </a:t>
            </a:r>
          </a:p>
          <a:p>
            <a:r>
              <a:rPr lang="de-DE" sz="4500" dirty="0">
                <a:solidFill>
                  <a:schemeClr val="bg1"/>
                </a:solidFill>
              </a:rPr>
              <a:t>N</a:t>
            </a:r>
          </a:p>
          <a:p>
            <a:pPr algn="l"/>
            <a:endParaRPr lang="de-DE" sz="2400" dirty="0">
              <a:solidFill>
                <a:schemeClr val="bg1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xmlns="" id="{339DF85D-29EC-4FDC-B7DB-4B8D63E566F6}"/>
              </a:ext>
            </a:extLst>
          </p:cNvPr>
          <p:cNvCxnSpPr>
            <a:cxnSpLocks/>
          </p:cNvCxnSpPr>
          <p:nvPr/>
        </p:nvCxnSpPr>
        <p:spPr>
          <a:xfrm>
            <a:off x="1558213" y="158620"/>
            <a:ext cx="0" cy="654076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xmlns="" id="{2AE3F000-B6E4-45AB-B158-55B4F69A82E9}"/>
              </a:ext>
            </a:extLst>
          </p:cNvPr>
          <p:cNvCxnSpPr>
            <a:cxnSpLocks/>
          </p:cNvCxnSpPr>
          <p:nvPr/>
        </p:nvCxnSpPr>
        <p:spPr>
          <a:xfrm flipH="1">
            <a:off x="121298" y="6512773"/>
            <a:ext cx="189411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1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D89943-8466-4849-BDA0-278807F5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Backup-Folie: SYSTEMATISCHE </a:t>
            </a:r>
            <a:r>
              <a:rPr lang="de-DE" dirty="0"/>
              <a:t>KOMBINATION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8309E704-E3AE-4B86-B429-C49B0D702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056493"/>
                <a:ext cx="11087100" cy="5011307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/>
                  <a:t>Wie unterscheidet sich K</a:t>
                </a:r>
                <a:r>
                  <a:rPr lang="de-DE" altLang="de-DE" baseline="-25000" dirty="0"/>
                  <a:t> </a:t>
                </a:r>
                <a:r>
                  <a:rPr lang="de-DE" altLang="de-DE" dirty="0"/>
                  <a:t>von J?</a:t>
                </a:r>
              </a:p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de-DE" sz="1800" i="1" dirty="0"/>
                  <a:t>		     φ</a:t>
                </a:r>
                <a:r>
                  <a:rPr lang="de-DE" sz="1800" dirty="0"/>
                  <a:t>:</a:t>
                </a:r>
                <a:r>
                  <a:rPr lang="de-DE" sz="1800" i="1" dirty="0"/>
                  <a:t>inds(J)</a:t>
                </a:r>
                <a:r>
                  <a:rPr lang="de-DE" sz="1800" i="1" dirty="0">
                    <a:sym typeface="Wingdings" panose="05000000000000000000" pitchFamily="2" charset="2"/>
                  </a:rPr>
                  <a:t></a:t>
                </a:r>
                <a:r>
                  <a:rPr lang="de-DE" sz="1800" i="1" dirty="0"/>
                  <a:t>inds(K)</a:t>
                </a:r>
                <a:r>
                  <a:rPr lang="de-DE" sz="1800" dirty="0"/>
                  <a:t>, </a:t>
                </a:r>
                <a:r>
                  <a:rPr lang="de-DE" sz="1800" i="1" dirty="0"/>
                  <a:t>( </a:t>
                </a:r>
                <a:r>
                  <a:rPr lang="de-DE" sz="1800" b="1" i="1" dirty="0"/>
                  <a:t>T</a:t>
                </a:r>
                <a:r>
                  <a:rPr lang="de-DE" sz="1800" i="1" dirty="0"/>
                  <a:t>, φ(J) ∪   ∆</a:t>
                </a:r>
                <a:r>
                  <a:rPr lang="de-DE" sz="1800" i="1" baseline="-25000" dirty="0"/>
                  <a:t>K,J </a:t>
                </a:r>
                <a:r>
                  <a:rPr lang="de-DE" sz="1800" i="1" dirty="0"/>
                  <a:t>) </a:t>
                </a:r>
                <a14:m>
                  <m:oMath xmlns:m="http://schemas.openxmlformats.org/officeDocument/2006/math">
                    <m:r>
                      <a:rPr lang="de-DE" sz="1800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de-DE" sz="1800" i="1" dirty="0"/>
                  <a:t> K</a:t>
                </a:r>
              </a:p>
              <a:p>
                <a:pPr lvl="1"/>
                <a:endParaRPr lang="de-DE" i="1" dirty="0"/>
              </a:p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  <a:buNone/>
                </a:pPr>
                <a:endParaRPr lang="de-DE" altLang="de-DE" dirty="0"/>
              </a:p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endParaRPr lang="de-DE" altLang="de-DE" dirty="0"/>
              </a:p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r>
                  <a:rPr lang="de-DE" altLang="de-DE" dirty="0"/>
                  <a:t>Wie unterscheidet sich J</a:t>
                </a:r>
                <a:r>
                  <a:rPr lang="de-DE" altLang="de-DE" baseline="-25000" dirty="0"/>
                  <a:t> </a:t>
                </a:r>
                <a:r>
                  <a:rPr lang="de-DE" altLang="de-DE" dirty="0"/>
                  <a:t>von K?</a:t>
                </a:r>
                <a:br>
                  <a:rPr lang="de-DE" altLang="de-DE" dirty="0"/>
                </a:br>
                <a:r>
                  <a:rPr lang="de-DE" altLang="de-DE" dirty="0"/>
                  <a:t>		    </a:t>
                </a:r>
                <a:r>
                  <a:rPr lang="de-DE" sz="1800" i="1" dirty="0"/>
                  <a:t>φ</a:t>
                </a:r>
                <a:r>
                  <a:rPr lang="de-DE" sz="1800" dirty="0"/>
                  <a:t>:</a:t>
                </a:r>
                <a:r>
                  <a:rPr lang="de-DE" sz="1800" i="1" dirty="0"/>
                  <a:t>inds(K)</a:t>
                </a:r>
                <a:r>
                  <a:rPr lang="de-DE" sz="1800" i="1" dirty="0">
                    <a:sym typeface="Wingdings" panose="05000000000000000000" pitchFamily="2" charset="2"/>
                  </a:rPr>
                  <a:t></a:t>
                </a:r>
                <a:r>
                  <a:rPr lang="de-DE" sz="1800" i="1" dirty="0"/>
                  <a:t>inds(J)</a:t>
                </a:r>
                <a:r>
                  <a:rPr lang="de-DE" sz="1800" dirty="0"/>
                  <a:t>, </a:t>
                </a:r>
                <a:r>
                  <a:rPr lang="de-DE" sz="1800" i="1" dirty="0"/>
                  <a:t>( </a:t>
                </a:r>
                <a:r>
                  <a:rPr lang="de-DE" sz="1800" b="1" i="1" dirty="0"/>
                  <a:t>T</a:t>
                </a:r>
                <a:r>
                  <a:rPr lang="de-DE" sz="1800" i="1" dirty="0"/>
                  <a:t>, φ(K) ∪  ∆</a:t>
                </a:r>
                <a:r>
                  <a:rPr lang="de-DE" sz="1800" i="1" baseline="-25000" dirty="0"/>
                  <a:t>J,K  </a:t>
                </a:r>
                <a:r>
                  <a:rPr lang="de-DE" sz="1800" i="1" dirty="0"/>
                  <a:t>) </a:t>
                </a:r>
                <a14:m>
                  <m:oMath xmlns:m="http://schemas.openxmlformats.org/officeDocument/2006/math">
                    <m:r>
                      <a:rPr lang="de-DE" sz="1800" i="1" dirty="0">
                        <a:latin typeface="Cambria Math"/>
                      </a:rPr>
                      <m:t>⊨</m:t>
                    </m:r>
                  </m:oMath>
                </a14:m>
                <a:r>
                  <a:rPr lang="de-DE" sz="1800" i="1" dirty="0"/>
                  <a:t> J</a:t>
                </a:r>
              </a:p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endParaRPr lang="de-DE" sz="1800" i="1" dirty="0"/>
              </a:p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endParaRPr lang="de-DE" sz="1800" i="1" dirty="0"/>
              </a:p>
              <a:p>
                <a:pPr marL="514350" indent="-457200">
                  <a:spcBef>
                    <a:spcPct val="0"/>
                  </a:spcBef>
                  <a:spcAft>
                    <a:spcPts val="1200"/>
                  </a:spcAft>
                </a:pPr>
                <a:endParaRPr lang="de-DE" altLang="de-DE" sz="1800" dirty="0"/>
              </a:p>
              <a:p>
                <a:pPr marL="57150" indent="0">
                  <a:spcBef>
                    <a:spcPct val="0"/>
                  </a:spcBef>
                  <a:buNone/>
                </a:pPr>
                <a:r>
                  <a:rPr lang="de-DE" altLang="de-DE" sz="1800" dirty="0"/>
                  <a:t/>
                </a:r>
                <a:br>
                  <a:rPr lang="de-DE" altLang="de-DE" sz="1800" dirty="0"/>
                </a:br>
                <a:endParaRPr lang="de-DE" altLang="de-DE" sz="1800" dirty="0"/>
              </a:p>
              <a:p>
                <a:pPr marL="57150" indent="0">
                  <a:spcBef>
                    <a:spcPct val="0"/>
                  </a:spcBef>
                  <a:buNone/>
                </a:pPr>
                <a:r>
                  <a:rPr lang="de-DE" altLang="de-DE" sz="1800" dirty="0"/>
                  <a:t>Symbolische Repräsentation </a:t>
                </a:r>
                <a:r>
                  <a:rPr lang="de-DE" altLang="de-DE" sz="1800" dirty="0" err="1"/>
                  <a:t>Sym</a:t>
                </a:r>
                <a:r>
                  <a:rPr lang="de-DE" altLang="de-DE" sz="1800" baseline="-25000" dirty="0" err="1"/>
                  <a:t>K</a:t>
                </a:r>
                <a:r>
                  <a:rPr lang="de-DE" altLang="de-DE" sz="1800" dirty="0"/>
                  <a:t>:= </a:t>
                </a:r>
                <a:r>
                  <a:rPr lang="de-DE" altLang="de-DE" sz="1800" i="1" dirty="0"/>
                  <a:t>K</a:t>
                </a:r>
              </a:p>
              <a:p>
                <a:pPr marL="57150" indent="0">
                  <a:spcBef>
                    <a:spcPct val="0"/>
                  </a:spcBef>
                  <a:spcAft>
                    <a:spcPts val="1200"/>
                  </a:spcAft>
                  <a:buNone/>
                </a:pPr>
                <a:r>
                  <a:rPr lang="de-DE" altLang="de-DE" sz="1800" dirty="0"/>
                  <a:t>Symbolische Repräsentation </a:t>
                </a:r>
                <a:r>
                  <a:rPr lang="de-DE" altLang="de-DE" sz="1800" dirty="0" err="1"/>
                  <a:t>Sym</a:t>
                </a:r>
                <a:r>
                  <a:rPr lang="de-DE" altLang="de-DE" sz="1800" baseline="-25000" dirty="0" err="1"/>
                  <a:t>J</a:t>
                </a:r>
                <a:r>
                  <a:rPr lang="de-DE" altLang="de-DE" sz="1800" dirty="0"/>
                  <a:t>:= </a:t>
                </a:r>
                <a:r>
                  <a:rPr lang="de-DE" altLang="de-DE" sz="1800" i="1" dirty="0"/>
                  <a:t>J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xmlns="" id="{8309E704-E3AE-4B86-B429-C49B0D702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056493"/>
                <a:ext cx="11087100" cy="5011307"/>
              </a:xfrm>
              <a:blipFill rotWithShape="1">
                <a:blip r:embed="rId3"/>
                <a:stretch>
                  <a:fillRect l="-330" t="-24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3306308" y="1821647"/>
            <a:ext cx="6264696" cy="952307"/>
            <a:chOff x="1106615" y="2843935"/>
            <a:chExt cx="7020780" cy="1125125"/>
          </a:xfrm>
        </p:grpSpPr>
        <p:sp>
          <p:nvSpPr>
            <p:cNvPr id="5" name="Rechteck 4"/>
            <p:cNvSpPr/>
            <p:nvPr/>
          </p:nvSpPr>
          <p:spPr>
            <a:xfrm>
              <a:off x="1106615" y="284393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Ellipse 5"/>
            <p:cNvSpPr/>
            <p:nvPr/>
          </p:nvSpPr>
          <p:spPr>
            <a:xfrm>
              <a:off x="2369015" y="2933946"/>
              <a:ext cx="2518020" cy="945105"/>
            </a:xfrm>
            <a:prstGeom prst="ellipse">
              <a:avLst/>
            </a:prstGeom>
            <a:pattFill prst="ltHorz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625767" y="2933946"/>
              <a:ext cx="2926454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268012" y="3180746"/>
              <a:ext cx="1061548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i="1" dirty="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525838" y="3147356"/>
              <a:ext cx="1440160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solidFill>
                    <a:srgbClr val="000000"/>
                  </a:solidFill>
                </a:rPr>
                <a:t> </a:t>
              </a:r>
              <a:r>
                <a:rPr lang="de-DE" i="1" dirty="0"/>
                <a:t>J</a:t>
              </a:r>
              <a:endParaRPr lang="de-DE" i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2672991" y="3237221"/>
              <a:ext cx="656071" cy="399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>
                  <a:solidFill>
                    <a:srgbClr val="000000"/>
                  </a:solidFill>
                </a:rPr>
                <a:t>K, J 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737361" y="3225462"/>
              <a:ext cx="627327" cy="399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i="1" dirty="0">
                  <a:latin typeface="+mn-lt"/>
                </a:rPr>
                <a:t>φ</a:t>
              </a:r>
              <a:r>
                <a:rPr lang="de-DE" sz="1600" i="1" dirty="0">
                  <a:solidFill>
                    <a:srgbClr val="000000"/>
                  </a:solidFill>
                  <a:latin typeface="+mn-lt"/>
                </a:rPr>
                <a:t>(J)</a:t>
              </a:r>
              <a:endParaRPr lang="de-D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366755" y="2933946"/>
              <a:ext cx="2518020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632340" y="2856597"/>
              <a:ext cx="495055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i="1" dirty="0"/>
                <a:t>T</a:t>
              </a: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8" y="1795407"/>
            <a:ext cx="1158892" cy="952307"/>
          </a:xfrm>
          <a:prstGeom prst="rect">
            <a:avLst/>
          </a:prstGeom>
          <a:noFill/>
        </p:spPr>
      </p:pic>
      <p:grpSp>
        <p:nvGrpSpPr>
          <p:cNvPr id="15" name="Gruppieren 14"/>
          <p:cNvGrpSpPr/>
          <p:nvPr/>
        </p:nvGrpSpPr>
        <p:grpSpPr>
          <a:xfrm>
            <a:off x="3324182" y="3877996"/>
            <a:ext cx="6201689" cy="952307"/>
            <a:chOff x="1106615" y="5274205"/>
            <a:chExt cx="7020780" cy="1125125"/>
          </a:xfrm>
        </p:grpSpPr>
        <p:sp>
          <p:nvSpPr>
            <p:cNvPr id="16" name="Rechteck 15"/>
            <p:cNvSpPr/>
            <p:nvPr/>
          </p:nvSpPr>
          <p:spPr>
            <a:xfrm>
              <a:off x="1106615" y="5274205"/>
              <a:ext cx="7020780" cy="11251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851920" y="5364215"/>
              <a:ext cx="2655295" cy="9451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279843" y="5577625"/>
              <a:ext cx="1041908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i="1" dirty="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524198" y="5577625"/>
              <a:ext cx="1440160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solidFill>
                    <a:srgbClr val="000000"/>
                  </a:solidFill>
                </a:rPr>
                <a:t>J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85678" y="5605934"/>
              <a:ext cx="575630" cy="399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i="1" dirty="0">
                  <a:solidFill>
                    <a:srgbClr val="000000"/>
                  </a:solidFill>
                </a:rPr>
                <a:t>∆</a:t>
              </a:r>
              <a:r>
                <a:rPr lang="de-DE" sz="1600" i="1" baseline="-25000" dirty="0">
                  <a:solidFill>
                    <a:srgbClr val="000000"/>
                  </a:solidFill>
                </a:rPr>
                <a:t>J,K</a:t>
              </a:r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321750" y="5364215"/>
              <a:ext cx="2518020" cy="9451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3839833" y="5655731"/>
              <a:ext cx="693586" cy="399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i="1" dirty="0">
                  <a:solidFill>
                    <a:srgbClr val="000000"/>
                  </a:solidFill>
                  <a:latin typeface="+mn-lt"/>
                </a:rPr>
                <a:t>φ(K)</a:t>
              </a:r>
              <a:endParaRPr lang="de-DE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851920" y="5364214"/>
              <a:ext cx="2656423" cy="945105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632340" y="5295842"/>
              <a:ext cx="495055" cy="54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i="1" dirty="0"/>
                <a:t>T</a:t>
              </a:r>
            </a:p>
          </p:txBody>
        </p:sp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27" y="1847887"/>
            <a:ext cx="1493912" cy="899828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32" y="3844900"/>
            <a:ext cx="1158892" cy="952307"/>
          </a:xfrm>
          <a:prstGeom prst="rect">
            <a:avLst/>
          </a:prstGeom>
          <a:noFill/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27" y="3896310"/>
            <a:ext cx="1493912" cy="89982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654" y="70228"/>
            <a:ext cx="1558137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28"/>
          <p:cNvSpPr/>
          <p:nvPr/>
        </p:nvSpPr>
        <p:spPr>
          <a:xfrm>
            <a:off x="11067710" y="627528"/>
            <a:ext cx="459051" cy="220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033575" y="6105901"/>
            <a:ext cx="71584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de-DE" sz="800" b="1" dirty="0">
                <a:solidFill>
                  <a:schemeClr val="bg1"/>
                </a:solidFill>
              </a:rPr>
              <a:t>S. Melzer, R. God, T. Kiehl, R. Möller, and M. Wessel</a:t>
            </a:r>
            <a:r>
              <a:rPr lang="de-DE" sz="800" dirty="0">
                <a:solidFill>
                  <a:schemeClr val="bg1"/>
                </a:solidFill>
              </a:rPr>
              <a:t>. Identifikation von Varianten durch Berechnung der semantischen Differenz von Modellen. Tagungsband zum Tag des Systems Engineering (Eds.: M. Maurer, S.O. Schulze), Carl Hanser Verlag, pp. 279-288, 2014.</a:t>
            </a:r>
          </a:p>
        </p:txBody>
      </p:sp>
      <p:sp>
        <p:nvSpPr>
          <p:cNvPr id="31" name="Rechteck 30"/>
          <p:cNvSpPr/>
          <p:nvPr/>
        </p:nvSpPr>
        <p:spPr>
          <a:xfrm>
            <a:off x="5889813" y="1568824"/>
            <a:ext cx="395419" cy="226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5937844" y="3600387"/>
            <a:ext cx="395419" cy="226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59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509154-1B00-42BB-8E5C-B7BB2768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FÜR SEMANTIC ASSETS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9778FB-D3EE-4928-A821-3E17C2C1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91218"/>
            <a:ext cx="11087100" cy="49353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2ED0CFC-0884-41D4-96F7-DCCF37CD3EB9}"/>
              </a:ext>
            </a:extLst>
          </p:cNvPr>
          <p:cNvSpPr/>
          <p:nvPr/>
        </p:nvSpPr>
        <p:spPr>
          <a:xfrm>
            <a:off x="5142136" y="5991861"/>
            <a:ext cx="704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sz="8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charset="0"/>
                <a:cs typeface="Arial" charset="0"/>
              </a:rPr>
              <a:t>S. Melzer</a:t>
            </a:r>
            <a:r>
              <a:rPr lang="en-US" sz="800" dirty="0">
                <a:solidFill>
                  <a:prstClr val="white"/>
                </a:solidFill>
                <a:latin typeface="Arial" charset="0"/>
                <a:cs typeface="Arial" charset="0"/>
              </a:rPr>
              <a:t>. On the Relationship between Ontology-based and Holistic Representations in a Knowledge Management System. Ontology-based Applications for Enterprise Systems &amp; Knowledge Management </a:t>
            </a:r>
            <a:r>
              <a:rPr lang="de-DE" sz="800" dirty="0">
                <a:solidFill>
                  <a:prstClr val="white"/>
                </a:solidFill>
                <a:latin typeface="Arial" charset="0"/>
                <a:cs typeface="Arial" charset="0"/>
              </a:rPr>
              <a:t>(Eds.: M. Nazir Ahmad, R. Colomb, and M. Abdullah). IGI Global, pp. 292-323, 2013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4A2466C-F9B4-4869-81D7-85DE04C37054}"/>
              </a:ext>
            </a:extLst>
          </p:cNvPr>
          <p:cNvSpPr txBox="1"/>
          <p:nvPr/>
        </p:nvSpPr>
        <p:spPr>
          <a:xfrm>
            <a:off x="1700436" y="107667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</a:t>
            </a:r>
            <a:r>
              <a:rPr lang="de-DE" b="1" dirty="0"/>
              <a:t>OLISTISCHE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D3C8B54-4C03-48EC-A2F1-89C24A39E6AD}"/>
              </a:ext>
            </a:extLst>
          </p:cNvPr>
          <p:cNvSpPr txBox="1"/>
          <p:nvPr/>
        </p:nvSpPr>
        <p:spPr>
          <a:xfrm>
            <a:off x="8738964" y="1060905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</a:t>
            </a:r>
            <a:r>
              <a:rPr lang="de-DE" b="1" dirty="0"/>
              <a:t>YMBOLISCHE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ED63156E-FF66-4F5E-8FAB-E462397F7760}"/>
              </a:ext>
            </a:extLst>
          </p:cNvPr>
          <p:cNvSpPr/>
          <p:nvPr/>
        </p:nvSpPr>
        <p:spPr>
          <a:xfrm>
            <a:off x="2002179" y="1521822"/>
            <a:ext cx="2095500" cy="1879600"/>
          </a:xfrm>
          <a:prstGeom prst="ellipse">
            <a:avLst/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HOLISTISCHE INHALTS- BESCHREIBUNG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xmlns="" id="{32710BA6-B19B-4E4B-A929-F6BC8D4B4758}"/>
              </a:ext>
            </a:extLst>
          </p:cNvPr>
          <p:cNvSpPr/>
          <p:nvPr/>
        </p:nvSpPr>
        <p:spPr>
          <a:xfrm>
            <a:off x="9369388" y="1544868"/>
            <a:ext cx="2704165" cy="1764128"/>
          </a:xfrm>
          <a:prstGeom prst="triangle">
            <a:avLst>
              <a:gd name="adj" fmla="val 48058"/>
            </a:avLst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SYMBOLISCHE INHALTS- BESCHREIBUNG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3EC91A3-729F-455A-B190-91F6AB199402}"/>
              </a:ext>
            </a:extLst>
          </p:cNvPr>
          <p:cNvSpPr/>
          <p:nvPr/>
        </p:nvSpPr>
        <p:spPr>
          <a:xfrm>
            <a:off x="5880322" y="1491268"/>
            <a:ext cx="1601283" cy="2377359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FC190AF-81A2-467C-9CF1-71C5049AB636}"/>
              </a:ext>
            </a:extLst>
          </p:cNvPr>
          <p:cNvSpPr txBox="1"/>
          <p:nvPr/>
        </p:nvSpPr>
        <p:spPr>
          <a:xfrm>
            <a:off x="6216187" y="3335529"/>
            <a:ext cx="101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I</a:t>
            </a:r>
            <a:r>
              <a:rPr lang="de-DE" dirty="0">
                <a:solidFill>
                  <a:schemeClr val="bg1"/>
                </a:solidFill>
              </a:rPr>
              <a:t>NHALT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622C359-1CE6-4CCC-8362-C4C58DA7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2" y="3503202"/>
            <a:ext cx="3754347" cy="141223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1FDCEF55-2546-4EE2-B7BA-8F822031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149" y="3485837"/>
            <a:ext cx="1314070" cy="110870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E8E60A7B-526B-4D16-BC71-13F191B9D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7083" y="4186904"/>
            <a:ext cx="1929004" cy="140038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7F4FC0F6-DACC-429D-A9A0-0C0681AEBCB1}"/>
              </a:ext>
            </a:extLst>
          </p:cNvPr>
          <p:cNvSpPr txBox="1"/>
          <p:nvPr/>
        </p:nvSpPr>
        <p:spPr>
          <a:xfrm>
            <a:off x="4172137" y="2757021"/>
            <a:ext cx="18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84987424-FEA9-4D53-B069-3AB063732136}"/>
              </a:ext>
            </a:extLst>
          </p:cNvPr>
          <p:cNvSpPr txBox="1"/>
          <p:nvPr/>
        </p:nvSpPr>
        <p:spPr>
          <a:xfrm>
            <a:off x="7678114" y="2757858"/>
            <a:ext cx="1815878" cy="33855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DA5DAE72-9A09-49D2-837D-B1AB65D5312D}"/>
              </a:ext>
            </a:extLst>
          </p:cNvPr>
          <p:cNvSpPr txBox="1"/>
          <p:nvPr/>
        </p:nvSpPr>
        <p:spPr>
          <a:xfrm>
            <a:off x="5213903" y="3903516"/>
            <a:ext cx="85053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4D1C9088-FAEA-4AB2-9C93-286508BA9345}"/>
              </a:ext>
            </a:extLst>
          </p:cNvPr>
          <p:cNvSpPr txBox="1"/>
          <p:nvPr/>
        </p:nvSpPr>
        <p:spPr>
          <a:xfrm>
            <a:off x="7393194" y="3878607"/>
            <a:ext cx="892674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415990-5AD2-4F79-B13B-4360B14FC057}"/>
              </a:ext>
            </a:extLst>
          </p:cNvPr>
          <p:cNvSpPr txBox="1"/>
          <p:nvPr/>
        </p:nvSpPr>
        <p:spPr>
          <a:xfrm>
            <a:off x="6089475" y="4712068"/>
            <a:ext cx="1227481" cy="523220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NFRAGE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85B77472-9417-4822-A270-E9275911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72" y="5375349"/>
            <a:ext cx="5441007" cy="42387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Pfeil nach links und rechts 46"/>
          <p:cNvSpPr/>
          <p:nvPr/>
        </p:nvSpPr>
        <p:spPr>
          <a:xfrm rot="2925945">
            <a:off x="4364979" y="3912476"/>
            <a:ext cx="1430195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8" name="Pfeil nach links und rechts 47"/>
          <p:cNvSpPr/>
          <p:nvPr/>
        </p:nvSpPr>
        <p:spPr>
          <a:xfrm rot="19119584">
            <a:off x="7627868" y="3991593"/>
            <a:ext cx="1341489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49" name="Pfeil nach rechts 48"/>
          <p:cNvSpPr/>
          <p:nvPr/>
        </p:nvSpPr>
        <p:spPr>
          <a:xfrm>
            <a:off x="8128837" y="2354464"/>
            <a:ext cx="785818" cy="32548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0" name="Pfeil nach rechts 49"/>
          <p:cNvSpPr/>
          <p:nvPr/>
        </p:nvSpPr>
        <p:spPr>
          <a:xfrm flipH="1">
            <a:off x="4669650" y="2325625"/>
            <a:ext cx="785818" cy="35432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54" name="Gruppieren 53"/>
          <p:cNvGrpSpPr/>
          <p:nvPr/>
        </p:nvGrpSpPr>
        <p:grpSpPr>
          <a:xfrm>
            <a:off x="5939591" y="1575939"/>
            <a:ext cx="627893" cy="1864430"/>
            <a:chOff x="3679894" y="2014284"/>
            <a:chExt cx="627893" cy="178150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Rechteck 54"/>
            <p:cNvSpPr/>
            <p:nvPr/>
          </p:nvSpPr>
          <p:spPr>
            <a:xfrm>
              <a:off x="3707905" y="2014284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3769897" y="2058779"/>
              <a:ext cx="47313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3839735" y="2127130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3679894" y="2449084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3741886" y="2493579"/>
              <a:ext cx="47313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3811724" y="2561930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Rechteck 60"/>
          <p:cNvSpPr/>
          <p:nvPr/>
        </p:nvSpPr>
        <p:spPr>
          <a:xfrm>
            <a:off x="6777075" y="1599899"/>
            <a:ext cx="589372" cy="1709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2" descr="C:\Users\SMelzer\Documents\03_Forschung\2006_Dissertation_180116_Zulassung\figures\KMS_KB_symbolic.PNG">
            <a:extLst>
              <a:ext uri="{FF2B5EF4-FFF2-40B4-BE49-F238E27FC236}">
                <a16:creationId xmlns:a16="http://schemas.microsoft.com/office/drawing/2014/main" xmlns="" id="{AB2958C5-64B3-4543-BCB8-471BCB7D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15" y="1744991"/>
            <a:ext cx="1214243" cy="1695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114417"/>
              </p:ext>
            </p:extLst>
          </p:nvPr>
        </p:nvGraphicFramePr>
        <p:xfrm>
          <a:off x="4825479" y="3812760"/>
          <a:ext cx="3795317" cy="85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4" name="Textfeld 63"/>
          <p:cNvSpPr txBox="1"/>
          <p:nvPr/>
        </p:nvSpPr>
        <p:spPr>
          <a:xfrm>
            <a:off x="6480954" y="3935659"/>
            <a:ext cx="400980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29" grpId="0"/>
      <p:bldP spid="36" grpId="0"/>
      <p:bldP spid="31" grpId="0"/>
      <p:bldP spid="42" grpId="0"/>
      <p:bldP spid="47" grpId="0" animBg="1"/>
      <p:bldP spid="48" grpId="0" animBg="1"/>
      <p:bldP spid="49" grpId="0" animBg="1"/>
      <p:bldP spid="50" grpId="0" animBg="1"/>
      <p:bldP spid="61" grpId="0" animBg="1"/>
      <p:bldGraphic spid="62" grpId="0">
        <p:bldAsOne/>
      </p:bldGraphic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224C43-D7E6-40BB-9050-58A410362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MANAGEMENT (KM)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2108717-A4A4-4524-A1F5-DF4BC271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0" y="1005693"/>
            <a:ext cx="6413500" cy="5024103"/>
          </a:xfrm>
          <a:solidFill>
            <a:schemeClr val="accent6">
              <a:lumMod val="40000"/>
              <a:lumOff val="60000"/>
              <a:alpha val="69000"/>
            </a:schemeClr>
          </a:solidFill>
        </p:spPr>
        <p:txBody>
          <a:bodyPr vert="wordArtVert" anchor="ctr">
            <a:normAutofit/>
          </a:bodyPr>
          <a:lstStyle/>
          <a:p>
            <a:pPr marL="0" indent="0">
              <a:buNone/>
            </a:pPr>
            <a:r>
              <a:rPr lang="de-DE" sz="1600" b="1" dirty="0"/>
              <a:t>HAUPTBEITRÄGE DER    </a:t>
            </a:r>
            <a:endParaRPr lang="de-DE" sz="2000" b="1" dirty="0"/>
          </a:p>
          <a:p>
            <a:pPr marL="0" indent="0">
              <a:buNone/>
            </a:pP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sz="16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b="1" dirty="0"/>
              <a:t>DISSERTATION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C925DC7-0B0A-4093-9E47-54B705BE0152}"/>
              </a:ext>
            </a:extLst>
          </p:cNvPr>
          <p:cNvSpPr txBox="1"/>
          <p:nvPr/>
        </p:nvSpPr>
        <p:spPr>
          <a:xfrm>
            <a:off x="6035824" y="6078812"/>
            <a:ext cx="6156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chemeClr val="bg1"/>
                </a:solidFill>
                <a:latin typeface="Arial" charset="0"/>
                <a:cs typeface="Arial" charset="0"/>
              </a:rPr>
              <a:t>Bildquelle</a:t>
            </a:r>
            <a:r>
              <a:rPr lang="en-US" sz="800" dirty="0">
                <a:solidFill>
                  <a:schemeClr val="bg1"/>
                </a:solidFill>
                <a:latin typeface="Arial" charset="0"/>
                <a:cs typeface="Arial" charset="0"/>
              </a:rPr>
              <a:t>: I. Nonaka, N. Konno, and R. Toyama. Leading Knowledge Creation: A New Framework for Dynamic Knowledge Management. In Second Annual Knowledge Management Conference. University of California Berkeley, 1998.</a:t>
            </a:r>
            <a:endParaRPr lang="de-DE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C4491D9C-AA8D-43E5-8695-AE92E4DF285B}"/>
              </a:ext>
            </a:extLst>
          </p:cNvPr>
          <p:cNvSpPr txBox="1">
            <a:spLocks/>
          </p:cNvSpPr>
          <p:nvPr/>
        </p:nvSpPr>
        <p:spPr>
          <a:xfrm>
            <a:off x="406400" y="1005693"/>
            <a:ext cx="5067300" cy="251570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BEIM KM: </a:t>
            </a:r>
            <a:r>
              <a:rPr lang="de-DE" sz="3200" dirty="0"/>
              <a:t>W</a:t>
            </a:r>
            <a:r>
              <a:rPr lang="de-DE" sz="2000" dirty="0"/>
              <a:t>ISSEN IST </a:t>
            </a:r>
            <a:r>
              <a:rPr lang="de-DE" sz="3200" dirty="0"/>
              <a:t>K</a:t>
            </a:r>
            <a:r>
              <a:rPr lang="de-DE" sz="2000" dirty="0"/>
              <a:t>ONTEXTSPEZIFISCH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3DE37F6-432D-462B-A533-F9D71D6EF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1" y="1217425"/>
            <a:ext cx="3826333" cy="1703837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2E3E3843-86FC-4CCD-9BB6-19D833A92D2C}"/>
              </a:ext>
            </a:extLst>
          </p:cNvPr>
          <p:cNvSpPr txBox="1">
            <a:spLocks/>
          </p:cNvSpPr>
          <p:nvPr/>
        </p:nvSpPr>
        <p:spPr>
          <a:xfrm>
            <a:off x="406400" y="3676187"/>
            <a:ext cx="5067300" cy="2353609"/>
          </a:xfrm>
          <a:prstGeom prst="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3300" dirty="0"/>
              <a:t>BEIM INFORMATION RETRIEVAL: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de-DE" sz="5200" dirty="0"/>
              <a:t>WIE</a:t>
            </a:r>
            <a:r>
              <a:rPr lang="de-DE" dirty="0"/>
              <a:t> </a:t>
            </a:r>
            <a:r>
              <a:rPr lang="de-DE" sz="2100" dirty="0"/>
              <a:t>KANN </a:t>
            </a:r>
            <a:r>
              <a:rPr lang="de-DE" sz="2300" dirty="0"/>
              <a:t>DER</a:t>
            </a:r>
            <a:r>
              <a:rPr lang="de-DE" sz="1800" dirty="0"/>
              <a:t> </a:t>
            </a:r>
            <a:r>
              <a:rPr lang="de-DE" sz="8000" dirty="0"/>
              <a:t>K</a:t>
            </a:r>
            <a:r>
              <a:rPr lang="de-DE" sz="7300" dirty="0"/>
              <a:t>ONTEXT </a:t>
            </a:r>
            <a:r>
              <a:rPr lang="de-DE" sz="2100" dirty="0"/>
              <a:t>ZUR</a:t>
            </a:r>
            <a:r>
              <a:rPr lang="de-DE" dirty="0"/>
              <a:t> </a:t>
            </a:r>
            <a:r>
              <a:rPr lang="de-DE" sz="9300" dirty="0"/>
              <a:t>A</a:t>
            </a:r>
            <a:r>
              <a:rPr lang="de-DE" sz="7600" dirty="0"/>
              <a:t>NFRAGEGENERIERUNG</a:t>
            </a:r>
            <a:r>
              <a:rPr lang="de-DE" sz="9600" dirty="0"/>
              <a:t> </a:t>
            </a:r>
            <a:br>
              <a:rPr lang="de-DE" sz="9600" dirty="0"/>
            </a:br>
            <a:r>
              <a:rPr lang="de-DE" sz="2100" dirty="0"/>
              <a:t>IM</a:t>
            </a:r>
            <a:r>
              <a:rPr lang="de-DE" sz="6700" dirty="0"/>
              <a:t> </a:t>
            </a:r>
            <a:r>
              <a:rPr lang="de-DE" sz="6600" dirty="0"/>
              <a:t>IR</a:t>
            </a:r>
            <a:r>
              <a:rPr lang="de-DE" dirty="0"/>
              <a:t> MITEINBEZOGEN </a:t>
            </a:r>
            <a:r>
              <a:rPr lang="de-DE" sz="5200" dirty="0"/>
              <a:t>WERDEN?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A740EB61-1124-4FE0-97BE-5F51374986D7}"/>
              </a:ext>
            </a:extLst>
          </p:cNvPr>
          <p:cNvSpPr txBox="1"/>
          <p:nvPr/>
        </p:nvSpPr>
        <p:spPr>
          <a:xfrm>
            <a:off x="6388100" y="1313952"/>
            <a:ext cx="2717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W A S | W A S | W A S  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INFORMATION RETRIEVAL: ERHÖHUNG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DER TREFFER-QUOTE WÄHREND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DIE PRÄZISION MINDESTENS BEIBEHALTEN WIRD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6AE7B100-E277-4F30-AC98-F62396EEB694}"/>
              </a:ext>
            </a:extLst>
          </p:cNvPr>
          <p:cNvSpPr txBox="1"/>
          <p:nvPr/>
        </p:nvSpPr>
        <p:spPr>
          <a:xfrm>
            <a:off x="7493000" y="3322961"/>
            <a:ext cx="39751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50000"/>
                  </a:schemeClr>
                </a:solidFill>
              </a:rPr>
              <a:t>W I E | W I E | W I E | W I E | W I E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FORMALISIERUNG EINES KNOWLEDGE-MANAGEMENT-PROZESSES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06427C0B-D650-4519-A895-EC0DDD7A50CD}"/>
              </a:ext>
            </a:extLst>
          </p:cNvPr>
          <p:cNvSpPr txBox="1"/>
          <p:nvPr/>
        </p:nvSpPr>
        <p:spPr>
          <a:xfrm>
            <a:off x="6421512" y="4530323"/>
            <a:ext cx="35479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W O M I T | W O M I T | W O M I T </a:t>
            </a:r>
          </a:p>
          <a:p>
            <a:endParaRPr lang="de-DE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EINSATZ VON SEMANTIC ASSETS</a:t>
            </a: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25E4FBD-4134-4BE5-B7B5-8AD655A83EBF}"/>
              </a:ext>
            </a:extLst>
          </p:cNvPr>
          <p:cNvSpPr txBox="1"/>
          <p:nvPr/>
        </p:nvSpPr>
        <p:spPr>
          <a:xfrm>
            <a:off x="9603740" y="961348"/>
            <a:ext cx="73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223E1BDA-C271-44CA-8F1C-F6E473B1B84D}"/>
              </a:ext>
            </a:extLst>
          </p:cNvPr>
          <p:cNvSpPr txBox="1"/>
          <p:nvPr/>
        </p:nvSpPr>
        <p:spPr>
          <a:xfrm>
            <a:off x="9969500" y="1460196"/>
            <a:ext cx="731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545417E0-E6E0-4E3D-B5B0-0053C7A1F8E3}"/>
              </a:ext>
            </a:extLst>
          </p:cNvPr>
          <p:cNvSpPr txBox="1"/>
          <p:nvPr/>
        </p:nvSpPr>
        <p:spPr>
          <a:xfrm>
            <a:off x="10701020" y="2628951"/>
            <a:ext cx="73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7E42ABB9-E606-4EA3-9EF6-460112694B63}"/>
              </a:ext>
            </a:extLst>
          </p:cNvPr>
          <p:cNvSpPr txBox="1"/>
          <p:nvPr/>
        </p:nvSpPr>
        <p:spPr>
          <a:xfrm>
            <a:off x="10869258" y="1337800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20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509154-1B00-42BB-8E5C-B7BB2768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KONTEXTSPEZIFISCHES INFORMATION RETRIEVAL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69778FB-D3EE-4928-A821-3E17C2C1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992" y="1090931"/>
            <a:ext cx="11087100" cy="4921759"/>
          </a:xfrm>
        </p:spPr>
        <p:txBody>
          <a:bodyPr/>
          <a:lstStyle/>
          <a:p>
            <a:pPr marL="0" indent="0">
              <a:buNone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2ED0CFC-0884-41D4-96F7-DCCF37CD3EB9}"/>
              </a:ext>
            </a:extLst>
          </p:cNvPr>
          <p:cNvSpPr/>
          <p:nvPr/>
        </p:nvSpPr>
        <p:spPr>
          <a:xfrm>
            <a:off x="5142136" y="5978252"/>
            <a:ext cx="704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sz="8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prstClr val="white"/>
                </a:solidFill>
                <a:latin typeface="Arial" charset="0"/>
                <a:cs typeface="Arial" charset="0"/>
              </a:rPr>
              <a:t>S. Melzer</a:t>
            </a:r>
            <a:r>
              <a:rPr lang="en-US" sz="800" dirty="0">
                <a:solidFill>
                  <a:prstClr val="white"/>
                </a:solidFill>
                <a:latin typeface="Arial" charset="0"/>
                <a:cs typeface="Arial" charset="0"/>
              </a:rPr>
              <a:t>. On the Relationship between Ontology-based and Holistic Representations in a Knowledge Management System. Ontology-based Applications for Enterprise Systems &amp; Knowledge Management </a:t>
            </a:r>
            <a:r>
              <a:rPr lang="de-DE" sz="800" dirty="0">
                <a:solidFill>
                  <a:prstClr val="white"/>
                </a:solidFill>
                <a:latin typeface="Arial" charset="0"/>
                <a:cs typeface="Arial" charset="0"/>
              </a:rPr>
              <a:t>(Eds.: M. Nazir Ahmad, R. Colomb, and M. Abdullah). IGI Global, pp. 292-323, 2013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4A2466C-F9B4-4869-81D7-85DE04C37054}"/>
              </a:ext>
            </a:extLst>
          </p:cNvPr>
          <p:cNvSpPr txBox="1"/>
          <p:nvPr/>
        </p:nvSpPr>
        <p:spPr>
          <a:xfrm>
            <a:off x="1700436" y="104195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</a:t>
            </a:r>
            <a:r>
              <a:rPr lang="de-DE" b="1" dirty="0"/>
              <a:t>OLISTISCHE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9D3C8B54-4C03-48EC-A2F1-89C24A39E6AD}"/>
              </a:ext>
            </a:extLst>
          </p:cNvPr>
          <p:cNvSpPr txBox="1"/>
          <p:nvPr/>
        </p:nvSpPr>
        <p:spPr>
          <a:xfrm>
            <a:off x="8738964" y="1026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</a:t>
            </a:r>
            <a:r>
              <a:rPr lang="de-DE" b="1" dirty="0"/>
              <a:t>YMBOLISCHE </a:t>
            </a:r>
            <a:r>
              <a:rPr lang="de-DE" sz="2800" b="1" dirty="0"/>
              <a:t>R</a:t>
            </a:r>
            <a:r>
              <a:rPr lang="de-DE" b="1" dirty="0"/>
              <a:t>EPRÄSENTATION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ED63156E-FF66-4F5E-8FAB-E462397F7760}"/>
              </a:ext>
            </a:extLst>
          </p:cNvPr>
          <p:cNvSpPr/>
          <p:nvPr/>
        </p:nvSpPr>
        <p:spPr>
          <a:xfrm>
            <a:off x="2002179" y="1487097"/>
            <a:ext cx="2095500" cy="1879600"/>
          </a:xfrm>
          <a:prstGeom prst="ellipse">
            <a:avLst/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HOLISTISCHE INHALTS- BESCHREIBUNG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xmlns="" id="{32710BA6-B19B-4E4B-A929-F6BC8D4B4758}"/>
              </a:ext>
            </a:extLst>
          </p:cNvPr>
          <p:cNvSpPr/>
          <p:nvPr/>
        </p:nvSpPr>
        <p:spPr>
          <a:xfrm>
            <a:off x="9325526" y="1512446"/>
            <a:ext cx="2758126" cy="1532108"/>
          </a:xfrm>
          <a:prstGeom prst="triangle">
            <a:avLst>
              <a:gd name="adj" fmla="val 48058"/>
            </a:avLst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/>
              <a:t>SYMBOLISCHE INHALTS- BESCHREIBUNG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83EC91A3-729F-455A-B190-91F6AB199402}"/>
              </a:ext>
            </a:extLst>
          </p:cNvPr>
          <p:cNvSpPr/>
          <p:nvPr/>
        </p:nvSpPr>
        <p:spPr>
          <a:xfrm>
            <a:off x="5880322" y="1456543"/>
            <a:ext cx="1601283" cy="2377359"/>
          </a:xfrm>
          <a:prstGeom prst="rect">
            <a:avLst/>
          </a:prstGeom>
          <a:solidFill>
            <a:schemeClr val="accent1">
              <a:lumMod val="50000"/>
              <a:alpha val="7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FFC190AF-81A2-467C-9CF1-71C5049AB636}"/>
              </a:ext>
            </a:extLst>
          </p:cNvPr>
          <p:cNvSpPr txBox="1"/>
          <p:nvPr/>
        </p:nvSpPr>
        <p:spPr>
          <a:xfrm>
            <a:off x="6216187" y="3300804"/>
            <a:ext cx="101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I</a:t>
            </a:r>
            <a:r>
              <a:rPr lang="de-DE" dirty="0">
                <a:solidFill>
                  <a:schemeClr val="bg1"/>
                </a:solidFill>
              </a:rPr>
              <a:t>NHALT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7F4FC0F6-DACC-429D-A9A0-0C0681AEBCB1}"/>
              </a:ext>
            </a:extLst>
          </p:cNvPr>
          <p:cNvSpPr txBox="1"/>
          <p:nvPr/>
        </p:nvSpPr>
        <p:spPr>
          <a:xfrm>
            <a:off x="4172137" y="2722296"/>
            <a:ext cx="181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84987424-FEA9-4D53-B069-3AB063732136}"/>
              </a:ext>
            </a:extLst>
          </p:cNvPr>
          <p:cNvSpPr txBox="1"/>
          <p:nvPr/>
        </p:nvSpPr>
        <p:spPr>
          <a:xfrm>
            <a:off x="7678114" y="2723133"/>
            <a:ext cx="1815878" cy="338554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REPRÄSENTATION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DA5DAE72-9A09-49D2-837D-B1AB65D5312D}"/>
              </a:ext>
            </a:extLst>
          </p:cNvPr>
          <p:cNvSpPr txBox="1"/>
          <p:nvPr/>
        </p:nvSpPr>
        <p:spPr>
          <a:xfrm>
            <a:off x="5213903" y="3868791"/>
            <a:ext cx="850537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4D1C9088-FAEA-4AB2-9C93-286508BA9345}"/>
              </a:ext>
            </a:extLst>
          </p:cNvPr>
          <p:cNvSpPr txBox="1"/>
          <p:nvPr/>
        </p:nvSpPr>
        <p:spPr>
          <a:xfrm>
            <a:off x="7393194" y="3843882"/>
            <a:ext cx="892674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MATCH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F6415990-5AD2-4F79-B13B-4360B14FC057}"/>
              </a:ext>
            </a:extLst>
          </p:cNvPr>
          <p:cNvSpPr txBox="1"/>
          <p:nvPr/>
        </p:nvSpPr>
        <p:spPr>
          <a:xfrm>
            <a:off x="6079919" y="4669601"/>
            <a:ext cx="1227481" cy="523220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A</a:t>
            </a:r>
            <a:r>
              <a:rPr lang="de-DE" dirty="0">
                <a:solidFill>
                  <a:schemeClr val="bg1"/>
                </a:solidFill>
              </a:rPr>
              <a:t>NFRAGE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85B77472-9417-4822-A270-E9275911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72" y="5340624"/>
            <a:ext cx="5441007" cy="42387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Ellipse 47">
            <a:extLst>
              <a:ext uri="{FF2B5EF4-FFF2-40B4-BE49-F238E27FC236}">
                <a16:creationId xmlns:a16="http://schemas.microsoft.com/office/drawing/2014/main" xmlns="" id="{00F5E6DC-6C0E-466D-8C87-9E9B8F549BD0}"/>
              </a:ext>
            </a:extLst>
          </p:cNvPr>
          <p:cNvSpPr/>
          <p:nvPr/>
        </p:nvSpPr>
        <p:spPr>
          <a:xfrm rot="18692790">
            <a:off x="4438804" y="2810331"/>
            <a:ext cx="1366943" cy="2357901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C1B073C7-3B8C-4E34-9EAA-36F5D00D3CCF}"/>
              </a:ext>
            </a:extLst>
          </p:cNvPr>
          <p:cNvSpPr/>
          <p:nvPr/>
        </p:nvSpPr>
        <p:spPr>
          <a:xfrm rot="2876510">
            <a:off x="7584041" y="2812051"/>
            <a:ext cx="1366943" cy="235790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C4282511-61C4-4756-9B7E-0F81271E7010}"/>
              </a:ext>
            </a:extLst>
          </p:cNvPr>
          <p:cNvSpPr/>
          <p:nvPr/>
        </p:nvSpPr>
        <p:spPr>
          <a:xfrm>
            <a:off x="1846555" y="4504491"/>
            <a:ext cx="1940074" cy="69832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Ba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9B0222D9-3DC8-4760-BED2-702DD485E42F}"/>
              </a:ext>
            </a:extLst>
          </p:cNvPr>
          <p:cNvGrpSpPr/>
          <p:nvPr/>
        </p:nvGrpSpPr>
        <p:grpSpPr>
          <a:xfrm>
            <a:off x="4036068" y="4309828"/>
            <a:ext cx="537073" cy="1183146"/>
            <a:chOff x="3369777" y="3382344"/>
            <a:chExt cx="537073" cy="118314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9796F3E8-600B-4F20-A78C-1524186E12DD}"/>
                </a:ext>
              </a:extLst>
            </p:cNvPr>
            <p:cNvSpPr txBox="1"/>
            <p:nvPr/>
          </p:nvSpPr>
          <p:spPr>
            <a:xfrm>
              <a:off x="3369777" y="3980715"/>
              <a:ext cx="249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xmlns="" id="{DFE92B46-9768-4A41-8B31-5658D0618C5E}"/>
                </a:ext>
              </a:extLst>
            </p:cNvPr>
            <p:cNvSpPr txBox="1"/>
            <p:nvPr/>
          </p:nvSpPr>
          <p:spPr>
            <a:xfrm>
              <a:off x="3657136" y="3382344"/>
              <a:ext cx="2497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xmlns="" id="{5B9F4BA9-BCFA-4141-B3F1-DDDECA52E3DA}"/>
                </a:ext>
              </a:extLst>
            </p:cNvPr>
            <p:cNvSpPr txBox="1"/>
            <p:nvPr/>
          </p:nvSpPr>
          <p:spPr>
            <a:xfrm>
              <a:off x="3434791" y="3619949"/>
              <a:ext cx="249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xmlns="" id="{A8B973D7-0455-4848-A0DD-9E07BDA5FAE9}"/>
                </a:ext>
              </a:extLst>
            </p:cNvPr>
            <p:cNvSpPr txBox="1"/>
            <p:nvPr/>
          </p:nvSpPr>
          <p:spPr>
            <a:xfrm>
              <a:off x="3601869" y="3963471"/>
              <a:ext cx="249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1" name="Pfeil nach links und rechts 70"/>
          <p:cNvSpPr/>
          <p:nvPr/>
        </p:nvSpPr>
        <p:spPr>
          <a:xfrm rot="2925945">
            <a:off x="4364979" y="3877751"/>
            <a:ext cx="1430195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5" name="Pfeil nach links und rechts 74"/>
          <p:cNvSpPr/>
          <p:nvPr/>
        </p:nvSpPr>
        <p:spPr>
          <a:xfrm rot="19119584">
            <a:off x="7627868" y="3956868"/>
            <a:ext cx="1341489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6" name="Pfeil nach rechts 75"/>
          <p:cNvSpPr/>
          <p:nvPr/>
        </p:nvSpPr>
        <p:spPr>
          <a:xfrm>
            <a:off x="8128837" y="2319739"/>
            <a:ext cx="785818" cy="32548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7" name="Pfeil nach rechts 76"/>
          <p:cNvSpPr/>
          <p:nvPr/>
        </p:nvSpPr>
        <p:spPr>
          <a:xfrm flipH="1">
            <a:off x="4669650" y="2290900"/>
            <a:ext cx="785818" cy="35432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0" name="Pfeil nach links und rechts 79"/>
          <p:cNvSpPr/>
          <p:nvPr/>
        </p:nvSpPr>
        <p:spPr>
          <a:xfrm>
            <a:off x="3894173" y="4722736"/>
            <a:ext cx="1234895" cy="340476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grpSp>
        <p:nvGrpSpPr>
          <p:cNvPr id="102" name="Gruppieren 101"/>
          <p:cNvGrpSpPr/>
          <p:nvPr/>
        </p:nvGrpSpPr>
        <p:grpSpPr>
          <a:xfrm>
            <a:off x="5939591" y="1541214"/>
            <a:ext cx="627893" cy="1864430"/>
            <a:chOff x="3679894" y="2014284"/>
            <a:chExt cx="627893" cy="178150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3" name="Rechteck 102"/>
            <p:cNvSpPr/>
            <p:nvPr/>
          </p:nvSpPr>
          <p:spPr>
            <a:xfrm>
              <a:off x="3707905" y="2014284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3769897" y="2058779"/>
              <a:ext cx="47313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3839735" y="2127130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3679894" y="2449084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3741886" y="2493579"/>
              <a:ext cx="47313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3811724" y="2561930"/>
              <a:ext cx="468052" cy="123385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9" name="Rechteck 108"/>
          <p:cNvSpPr/>
          <p:nvPr/>
        </p:nvSpPr>
        <p:spPr>
          <a:xfrm>
            <a:off x="6777075" y="1565174"/>
            <a:ext cx="589372" cy="1709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0" name="Picture 2" descr="C:\Users\SMelzer\Documents\03_Forschung\2006_Dissertation_180116_Zulassung\figures\KMS_KB_symbolic.PNG">
            <a:extLst>
              <a:ext uri="{FF2B5EF4-FFF2-40B4-BE49-F238E27FC236}">
                <a16:creationId xmlns:a16="http://schemas.microsoft.com/office/drawing/2014/main" xmlns="" id="{AB2958C5-64B3-4543-BCB8-471BCB7D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15" y="1710266"/>
            <a:ext cx="1214243" cy="1695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1109992" y="1065065"/>
            <a:ext cx="11082008" cy="4923461"/>
            <a:chOff x="1109992" y="1054791"/>
            <a:chExt cx="11082008" cy="4923461"/>
          </a:xfrm>
        </p:grpSpPr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xmlns="" id="{A6E615C4-4506-46FA-8384-0D7D5408C2B3}"/>
                </a:ext>
              </a:extLst>
            </p:cNvPr>
            <p:cNvSpPr txBox="1"/>
            <p:nvPr/>
          </p:nvSpPr>
          <p:spPr>
            <a:xfrm>
              <a:off x="10108963" y="4899040"/>
              <a:ext cx="208303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de-DE" sz="3600" dirty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r>
                <a:rPr lang="de-DE" sz="1600" b="1" dirty="0">
                  <a:solidFill>
                    <a:schemeClr val="accent2">
                      <a:lumMod val="75000"/>
                    </a:schemeClr>
                  </a:solidFill>
                </a:rPr>
                <a:t>  E  M  A  N  T  I  C</a:t>
              </a:r>
            </a:p>
            <a:p>
              <a:pPr algn="ctr"/>
              <a:r>
                <a:rPr lang="de-DE" sz="2800" b="1" dirty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  <a:r>
                <a:rPr lang="de-DE" sz="1600" b="1" dirty="0">
                  <a:solidFill>
                    <a:schemeClr val="accent2">
                      <a:lumMod val="75000"/>
                    </a:schemeClr>
                  </a:solidFill>
                </a:rPr>
                <a:t>  S  </a:t>
              </a:r>
              <a:r>
                <a:rPr lang="de-DE" sz="1600" b="1" dirty="0" err="1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  <a:r>
                <a:rPr lang="de-DE" sz="1600" b="1" dirty="0">
                  <a:solidFill>
                    <a:schemeClr val="accent2">
                      <a:lumMod val="75000"/>
                    </a:schemeClr>
                  </a:solidFill>
                </a:rPr>
                <a:t>  E  T  S</a:t>
              </a:r>
            </a:p>
          </p:txBody>
        </p:sp>
        <p:sp>
          <p:nvSpPr>
            <p:cNvPr id="55" name="Rechteck 54"/>
            <p:cNvSpPr/>
            <p:nvPr/>
          </p:nvSpPr>
          <p:spPr>
            <a:xfrm>
              <a:off x="1109992" y="1054791"/>
              <a:ext cx="11082007" cy="492346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BA</a:t>
              </a:r>
            </a:p>
            <a:p>
              <a:pPr algn="ctr"/>
              <a:endParaRPr lang="de-DE" dirty="0"/>
            </a:p>
            <a:p>
              <a:pPr algn="ctr"/>
              <a:endParaRPr lang="de-DE" dirty="0"/>
            </a:p>
            <a:p>
              <a:pPr algn="ctr"/>
              <a:endParaRPr lang="de-DE" dirty="0"/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xmlns="" id="{80C183FA-7C1C-4A7A-9713-AF24AD6995CE}"/>
              </a:ext>
            </a:extLst>
          </p:cNvPr>
          <p:cNvSpPr txBox="1"/>
          <p:nvPr/>
        </p:nvSpPr>
        <p:spPr>
          <a:xfrm>
            <a:off x="4627460" y="4701403"/>
            <a:ext cx="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xmlns="" id="{627E985D-9C65-4FE8-B2BF-8E2195827F79}"/>
              </a:ext>
            </a:extLst>
          </p:cNvPr>
          <p:cNvSpPr txBox="1"/>
          <p:nvPr/>
        </p:nvSpPr>
        <p:spPr>
          <a:xfrm>
            <a:off x="4502603" y="4971606"/>
            <a:ext cx="24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xmlns="" id="{01141D92-3A1E-427C-A938-C286FBA477DC}"/>
              </a:ext>
            </a:extLst>
          </p:cNvPr>
          <p:cNvGrpSpPr/>
          <p:nvPr/>
        </p:nvGrpSpPr>
        <p:grpSpPr>
          <a:xfrm>
            <a:off x="4839246" y="3779458"/>
            <a:ext cx="3795317" cy="858619"/>
            <a:chOff x="8606631" y="3593211"/>
            <a:chExt cx="3795317" cy="858619"/>
          </a:xfrm>
        </p:grpSpPr>
        <p:graphicFrame>
          <p:nvGraphicFramePr>
            <p:cNvPr id="46" name="Inhaltsplatzhalter 6">
              <a:extLst>
                <a:ext uri="{FF2B5EF4-FFF2-40B4-BE49-F238E27FC236}">
                  <a16:creationId xmlns:a16="http://schemas.microsoft.com/office/drawing/2014/main" xmlns="" id="{F953EFFC-102C-4FF4-8163-E851C63C60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3241802"/>
                </p:ext>
              </p:extLst>
            </p:nvPr>
          </p:nvGraphicFramePr>
          <p:xfrm>
            <a:off x="8606631" y="3593211"/>
            <a:ext cx="3795317" cy="8586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xmlns="" id="{FFF03EAB-6971-4FAA-85FF-56970EB9EC69}"/>
                </a:ext>
              </a:extLst>
            </p:cNvPr>
            <p:cNvSpPr txBox="1"/>
            <p:nvPr/>
          </p:nvSpPr>
          <p:spPr>
            <a:xfrm>
              <a:off x="10274803" y="3718837"/>
              <a:ext cx="400980" cy="58477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accent2">
                      <a:lumMod val="75000"/>
                    </a:schemeClr>
                  </a:solidFill>
                </a:rPr>
                <a:t>?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1AE73D-082E-4C29-BDA8-00F5C306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DER 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D124A9-0CF4-4E81-980B-CE003E98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110" y="1103115"/>
            <a:ext cx="4541003" cy="5007284"/>
          </a:xfrm>
        </p:spPr>
        <p:txBody>
          <a:bodyPr vert="wordArtVert"/>
          <a:lstStyle/>
          <a:p>
            <a:pPr marL="0" indent="0">
              <a:buNone/>
            </a:pPr>
            <a:r>
              <a:rPr lang="de-DE" sz="2400" b="1" dirty="0">
                <a:solidFill>
                  <a:schemeClr val="accent1"/>
                </a:solidFill>
              </a:rPr>
              <a:t>HOLISTIC</a:t>
            </a:r>
            <a:endParaRPr lang="de-D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e-DE" sz="2400" dirty="0"/>
              <a:t>IR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B69637C2-82A5-4337-98C7-642CD0C2BAE0}"/>
              </a:ext>
            </a:extLst>
          </p:cNvPr>
          <p:cNvSpPr/>
          <p:nvPr/>
        </p:nvSpPr>
        <p:spPr>
          <a:xfrm>
            <a:off x="3971668" y="6109498"/>
            <a:ext cx="822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Espinosa</a:t>
            </a: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Kaya, S. Melzer, R. Möller, and M. Wessel.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Media Interpretation Framework for </a:t>
            </a:r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Web. The 2007 IEEE/ WIC/ ACM International Conference on Web </a:t>
            </a:r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(WI‘07), IEEE Computer Society, Washington, DC, USA, pp. 374-380, 2007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8815709-8CEC-44B6-BAD5-4BA5DCC2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9" y="1266193"/>
            <a:ext cx="3229908" cy="2312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86C795D-9028-4608-A9E5-3F681AD7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4" y="3716382"/>
            <a:ext cx="3229908" cy="226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2176780" y="1869440"/>
            <a:ext cx="628650" cy="6267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8233E049-C163-47F4-98D6-7C0C778AF22A}"/>
              </a:ext>
            </a:extLst>
          </p:cNvPr>
          <p:cNvSpPr/>
          <p:nvPr/>
        </p:nvSpPr>
        <p:spPr>
          <a:xfrm rot="18897064">
            <a:off x="2501523" y="1514935"/>
            <a:ext cx="788047" cy="2092020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3995478" y="1696720"/>
            <a:ext cx="993082" cy="13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/>
          <p:cNvSpPr/>
          <p:nvPr/>
        </p:nvSpPr>
        <p:spPr>
          <a:xfrm>
            <a:off x="3840480" y="1732281"/>
            <a:ext cx="1295400" cy="758800"/>
          </a:xfrm>
          <a:prstGeom prst="triangle">
            <a:avLst>
              <a:gd name="adj" fmla="val 505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FE2CF37A-1704-45DF-95E7-C76846A30C4B}"/>
              </a:ext>
            </a:extLst>
          </p:cNvPr>
          <p:cNvGrpSpPr/>
          <p:nvPr/>
        </p:nvGrpSpPr>
        <p:grpSpPr>
          <a:xfrm>
            <a:off x="7287422" y="1103115"/>
            <a:ext cx="4438584" cy="5007284"/>
            <a:chOff x="7287422" y="1103115"/>
            <a:chExt cx="4438584" cy="5007284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xmlns="" id="{35FD3A96-E439-4F0D-A6B3-83650B9E068B}"/>
                </a:ext>
              </a:extLst>
            </p:cNvPr>
            <p:cNvGrpSpPr/>
            <p:nvPr/>
          </p:nvGrpSpPr>
          <p:grpSpPr>
            <a:xfrm>
              <a:off x="7287422" y="1103115"/>
              <a:ext cx="4438584" cy="5007284"/>
              <a:chOff x="7287422" y="1103115"/>
              <a:chExt cx="4438584" cy="5007284"/>
            </a:xfrm>
          </p:grpSpPr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xmlns="" id="{E4F1E8B7-6077-445E-98A2-0C51E66898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7422" y="1103115"/>
                <a:ext cx="4438584" cy="500728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vert="wordArtVert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SYMBOLIC</a:t>
                </a:r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IR</a:t>
                </a:r>
                <a:endParaRPr lang="de-DE" dirty="0"/>
              </a:p>
            </p:txBody>
          </p:sp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C5A1477B-D0A8-4A88-8330-D3E7375141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633" y="1257804"/>
                <a:ext cx="3229908" cy="231261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xmlns="" id="{9C313216-1DB9-40B3-AEE6-A7F4CACD8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633" y="3714918"/>
                <a:ext cx="3229908" cy="226093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uppieren 23"/>
            <p:cNvGrpSpPr/>
            <p:nvPr/>
          </p:nvGrpSpPr>
          <p:grpSpPr>
            <a:xfrm>
              <a:off x="8425180" y="1686560"/>
              <a:ext cx="2938780" cy="1276995"/>
              <a:chOff x="8425180" y="1686560"/>
              <a:chExt cx="2938780" cy="1276995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8425180" y="1854200"/>
                <a:ext cx="628650" cy="62672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10223558" y="1686560"/>
                <a:ext cx="993082" cy="132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Gleichschenkliges Dreieck 25"/>
              <p:cNvSpPr/>
              <p:nvPr/>
            </p:nvSpPr>
            <p:spPr>
              <a:xfrm>
                <a:off x="10068560" y="1722121"/>
                <a:ext cx="1295400" cy="758800"/>
              </a:xfrm>
              <a:prstGeom prst="triangle">
                <a:avLst>
                  <a:gd name="adj" fmla="val 50588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DA451AC5-F9A2-4450-BDC9-EB16E3265533}"/>
                  </a:ext>
                </a:extLst>
              </p:cNvPr>
              <p:cNvSpPr/>
              <p:nvPr/>
            </p:nvSpPr>
            <p:spPr>
              <a:xfrm rot="3082558">
                <a:off x="9829535" y="1523522"/>
                <a:ext cx="788047" cy="2092020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xmlns="" id="{6E096FAA-FC1D-411E-87FC-F69813789756}"/>
              </a:ext>
            </a:extLst>
          </p:cNvPr>
          <p:cNvGrpSpPr/>
          <p:nvPr/>
        </p:nvGrpSpPr>
        <p:grpSpPr>
          <a:xfrm>
            <a:off x="4557222" y="1103115"/>
            <a:ext cx="3795317" cy="5007284"/>
            <a:chOff x="4557222" y="1103115"/>
            <a:chExt cx="3795317" cy="5007284"/>
          </a:xfrm>
        </p:grpSpPr>
        <p:sp>
          <p:nvSpPr>
            <p:cNvPr id="16" name="Inhaltsplatzhalter 2">
              <a:extLst>
                <a:ext uri="{FF2B5EF4-FFF2-40B4-BE49-F238E27FC236}">
                  <a16:creationId xmlns:a16="http://schemas.microsoft.com/office/drawing/2014/main" xmlns="" id="{D9D124A9-0CF4-4E81-980B-CE003E986873}"/>
                </a:ext>
              </a:extLst>
            </p:cNvPr>
            <p:cNvSpPr txBox="1">
              <a:spLocks/>
            </p:cNvSpPr>
            <p:nvPr/>
          </p:nvSpPr>
          <p:spPr>
            <a:xfrm>
              <a:off x="5764333" y="1103115"/>
              <a:ext cx="1299882" cy="5007284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vert="wordArtVert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de-DE" dirty="0"/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xmlns="" id="{49109DD2-82FC-4E58-9FED-15AEE4A66206}"/>
                </a:ext>
              </a:extLst>
            </p:cNvPr>
            <p:cNvGrpSpPr/>
            <p:nvPr/>
          </p:nvGrpSpPr>
          <p:grpSpPr>
            <a:xfrm>
              <a:off x="4557222" y="3281679"/>
              <a:ext cx="3795317" cy="858619"/>
              <a:chOff x="8606631" y="3593211"/>
              <a:chExt cx="3795317" cy="858619"/>
            </a:xfrm>
          </p:grpSpPr>
          <p:graphicFrame>
            <p:nvGraphicFramePr>
              <p:cNvPr id="29" name="Inhaltsplatzhalter 6">
                <a:extLst>
                  <a:ext uri="{FF2B5EF4-FFF2-40B4-BE49-F238E27FC236}">
                    <a16:creationId xmlns:a16="http://schemas.microsoft.com/office/drawing/2014/main" xmlns="" id="{C08A9CA2-C01D-4D10-A94C-05EAFA3E8B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4576709"/>
                  </p:ext>
                </p:extLst>
              </p:nvPr>
            </p:nvGraphicFramePr>
            <p:xfrm>
              <a:off x="8606631" y="3593211"/>
              <a:ext cx="3795317" cy="8586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xmlns="" id="{7F5F0E15-CDEC-4E1F-80CD-4F63BBB7D33F}"/>
                  </a:ext>
                </a:extLst>
              </p:cNvPr>
              <p:cNvSpPr txBox="1"/>
              <p:nvPr/>
            </p:nvSpPr>
            <p:spPr>
              <a:xfrm>
                <a:off x="10274803" y="3718837"/>
                <a:ext cx="400980" cy="584775"/>
              </a:xfrm>
              <a:prstGeom prst="rect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32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6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8973C6-0D8A-42C2-A311-B1200AD4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1EF22FB-B5EB-4453-B776-722A99FC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61" y="970428"/>
            <a:ext cx="5736964" cy="4924759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sz="2000" b="1" dirty="0"/>
              <a:t>HOLISTISCHES</a:t>
            </a:r>
            <a:r>
              <a:rPr lang="de-DE" sz="2000" dirty="0"/>
              <a:t> </a:t>
            </a:r>
            <a:r>
              <a:rPr lang="de-DE" sz="2000" b="1" dirty="0"/>
              <a:t>IR</a:t>
            </a:r>
            <a:r>
              <a:rPr lang="de-DE" sz="2000" dirty="0"/>
              <a:t>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TREFFERQUOTE HOCH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PRÄZISION GERING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SYMBOLISCHES</a:t>
            </a:r>
            <a:r>
              <a:rPr lang="de-DE" sz="2000" dirty="0"/>
              <a:t> </a:t>
            </a:r>
            <a:r>
              <a:rPr lang="de-DE" sz="2000" b="1" dirty="0"/>
              <a:t>IR</a:t>
            </a:r>
            <a:r>
              <a:rPr lang="de-DE" sz="2000" dirty="0"/>
              <a:t>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TREFFERQUOTE NIEDRIG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PRÄZISION HOCH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HOLISTISCHE ANFRAGEN</a:t>
            </a:r>
            <a:r>
              <a:rPr lang="de-DE" sz="2000" dirty="0"/>
              <a:t>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EINFACH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SYMBOLISCHE ANFRAGEN</a:t>
            </a:r>
            <a:r>
              <a:rPr lang="de-DE" sz="2000" dirty="0"/>
              <a:t>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EXPERTENWISSEN ERFORDERLICH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QUERY </a:t>
            </a:r>
            <a:r>
              <a:rPr lang="de-DE" sz="1600" dirty="0" smtClean="0"/>
              <a:t>RELAXATION</a:t>
            </a:r>
          </a:p>
          <a:p>
            <a:pPr>
              <a:lnSpc>
                <a:spcPct val="100000"/>
              </a:lnSpc>
            </a:pPr>
            <a:r>
              <a:rPr lang="de-DE" sz="2000" b="1" dirty="0" smtClean="0"/>
              <a:t>KONTEXT-SPEZIFISCHE ANFRAGEN</a:t>
            </a:r>
            <a:r>
              <a:rPr lang="de-DE" sz="2000" dirty="0"/>
              <a:t>: </a:t>
            </a:r>
            <a:r>
              <a:rPr lang="de-DE" sz="2000" dirty="0" smtClean="0"/>
              <a:t>?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CBA9678A-6F14-4788-8E59-2F30D490C0C0}"/>
              </a:ext>
            </a:extLst>
          </p:cNvPr>
          <p:cNvSpPr txBox="1">
            <a:spLocks/>
          </p:cNvSpPr>
          <p:nvPr/>
        </p:nvSpPr>
        <p:spPr>
          <a:xfrm>
            <a:off x="6178476" y="970427"/>
            <a:ext cx="5902361" cy="2340235"/>
          </a:xfrm>
          <a:prstGeom prst="rect">
            <a:avLst/>
          </a:prstGeom>
          <a:solidFill>
            <a:schemeClr val="accent6">
              <a:lumMod val="20000"/>
              <a:lumOff val="80000"/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Z I E L | Z I E L | Z I E L | Z I E L | Z I E L | Z I E L | Z I E 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 </a:t>
            </a:r>
            <a:r>
              <a:rPr lang="de-DE" sz="3600" dirty="0"/>
              <a:t>T</a:t>
            </a:r>
            <a:r>
              <a:rPr lang="de-DE" sz="2000" dirty="0"/>
              <a:t>REFFERQUOTE </a:t>
            </a:r>
            <a:r>
              <a:rPr lang="de-DE" sz="3600" dirty="0"/>
              <a:t>H</a:t>
            </a:r>
            <a:r>
              <a:rPr lang="de-DE" sz="2000" dirty="0"/>
              <a:t>OCH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			     </a:t>
            </a:r>
            <a:r>
              <a:rPr lang="de-DE" sz="3600" dirty="0"/>
              <a:t>P</a:t>
            </a:r>
            <a:r>
              <a:rPr lang="de-DE" sz="2000" dirty="0"/>
              <a:t>RÄZISION </a:t>
            </a:r>
            <a:r>
              <a:rPr lang="de-DE" sz="3600" dirty="0"/>
              <a:t>G</a:t>
            </a:r>
            <a:r>
              <a:rPr lang="de-DE" sz="2000" dirty="0"/>
              <a:t>EHALTEN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xmlns="" id="{8ABAD608-2BE6-4E74-8C12-00854D2F13E1}"/>
              </a:ext>
            </a:extLst>
          </p:cNvPr>
          <p:cNvGrpSpPr/>
          <p:nvPr/>
        </p:nvGrpSpPr>
        <p:grpSpPr>
          <a:xfrm>
            <a:off x="8956189" y="945952"/>
            <a:ext cx="2596404" cy="1494561"/>
            <a:chOff x="9003029" y="1101336"/>
            <a:chExt cx="2596404" cy="1494561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xmlns="" id="{E94F32A3-24C4-40C4-8D8E-FE249F276D75}"/>
                </a:ext>
              </a:extLst>
            </p:cNvPr>
            <p:cNvSpPr txBox="1"/>
            <p:nvPr/>
          </p:nvSpPr>
          <p:spPr>
            <a:xfrm>
              <a:off x="9003029" y="1826681"/>
              <a:ext cx="398033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xmlns="" id="{13E7F3E9-F93F-44C6-928D-BFA4776A9025}"/>
                </a:ext>
              </a:extLst>
            </p:cNvPr>
            <p:cNvSpPr txBox="1"/>
            <p:nvPr/>
          </p:nvSpPr>
          <p:spPr>
            <a:xfrm>
              <a:off x="9272530" y="1395568"/>
              <a:ext cx="398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xmlns="" id="{38E8CDED-83A4-4525-B4BB-797B2639279B}"/>
                </a:ext>
              </a:extLst>
            </p:cNvPr>
            <p:cNvSpPr txBox="1"/>
            <p:nvPr/>
          </p:nvSpPr>
          <p:spPr>
            <a:xfrm>
              <a:off x="10704755" y="1101336"/>
              <a:ext cx="398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xmlns="" id="{3585C05D-A14F-4913-9D73-510809076CEB}"/>
                </a:ext>
              </a:extLst>
            </p:cNvPr>
            <p:cNvSpPr txBox="1"/>
            <p:nvPr/>
          </p:nvSpPr>
          <p:spPr>
            <a:xfrm>
              <a:off x="9862970" y="1518620"/>
              <a:ext cx="398033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E8312103-D7DA-4D09-A3C3-849ECA3B11CF}"/>
                </a:ext>
              </a:extLst>
            </p:cNvPr>
            <p:cNvSpPr txBox="1"/>
            <p:nvPr/>
          </p:nvSpPr>
          <p:spPr>
            <a:xfrm>
              <a:off x="10240383" y="1667435"/>
              <a:ext cx="398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7B681A03-587B-4689-B82A-9127A37DF464}"/>
                </a:ext>
              </a:extLst>
            </p:cNvPr>
            <p:cNvSpPr txBox="1"/>
            <p:nvPr/>
          </p:nvSpPr>
          <p:spPr>
            <a:xfrm>
              <a:off x="10803367" y="2009561"/>
              <a:ext cx="398033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178F56DA-5878-4592-8019-FD5DC356D2DE}"/>
                </a:ext>
              </a:extLst>
            </p:cNvPr>
            <p:cNvSpPr txBox="1"/>
            <p:nvPr/>
          </p:nvSpPr>
          <p:spPr>
            <a:xfrm>
              <a:off x="9955309" y="1935905"/>
              <a:ext cx="398033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xmlns="" id="{120E1B91-D652-42FD-B969-FDD67D8FEC6B}"/>
                </a:ext>
              </a:extLst>
            </p:cNvPr>
            <p:cNvSpPr txBox="1"/>
            <p:nvPr/>
          </p:nvSpPr>
          <p:spPr>
            <a:xfrm>
              <a:off x="11201400" y="1710370"/>
              <a:ext cx="398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7CCF1144-9348-44E0-AE2F-D46D151A3B9A}"/>
              </a:ext>
            </a:extLst>
          </p:cNvPr>
          <p:cNvGrpSpPr/>
          <p:nvPr/>
        </p:nvGrpSpPr>
        <p:grpSpPr>
          <a:xfrm>
            <a:off x="6316530" y="1590663"/>
            <a:ext cx="2573320" cy="1964412"/>
            <a:chOff x="6382869" y="1644789"/>
            <a:chExt cx="2573320" cy="196441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xmlns="" id="{5DF614E0-3FEA-4B7C-B15D-380E6447306C}"/>
                </a:ext>
              </a:extLst>
            </p:cNvPr>
            <p:cNvSpPr txBox="1"/>
            <p:nvPr/>
          </p:nvSpPr>
          <p:spPr>
            <a:xfrm>
              <a:off x="6382869" y="2192441"/>
              <a:ext cx="398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xmlns="" id="{A415DB88-15D2-49B1-89B7-A063E91BAA07}"/>
                </a:ext>
              </a:extLst>
            </p:cNvPr>
            <p:cNvSpPr txBox="1"/>
            <p:nvPr/>
          </p:nvSpPr>
          <p:spPr>
            <a:xfrm>
              <a:off x="7353627" y="1644789"/>
              <a:ext cx="39803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5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C6ED37CD-0FCB-4DFC-ABC0-73F75BB0338A}"/>
                </a:ext>
              </a:extLst>
            </p:cNvPr>
            <p:cNvSpPr txBox="1"/>
            <p:nvPr/>
          </p:nvSpPr>
          <p:spPr>
            <a:xfrm>
              <a:off x="8558156" y="2149579"/>
              <a:ext cx="398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2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  <a:endParaRPr lang="de-DE" sz="23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xmlns="" id="{94DE0637-54EC-4618-A45D-8407970712AB}"/>
                </a:ext>
              </a:extLst>
            </p:cNvPr>
            <p:cNvSpPr txBox="1"/>
            <p:nvPr/>
          </p:nvSpPr>
          <p:spPr>
            <a:xfrm>
              <a:off x="6904166" y="2685871"/>
              <a:ext cx="3980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4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xmlns="" id="{D585F3A6-A54B-4C87-B48F-D9B411B93535}"/>
                </a:ext>
              </a:extLst>
            </p:cNvPr>
            <p:cNvSpPr txBox="1"/>
            <p:nvPr/>
          </p:nvSpPr>
          <p:spPr>
            <a:xfrm>
              <a:off x="7976790" y="2334409"/>
              <a:ext cx="3980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586D0EA2-D4FC-4397-9551-041CF1F118EC}"/>
                </a:ext>
              </a:extLst>
            </p:cNvPr>
            <p:cNvSpPr txBox="1"/>
            <p:nvPr/>
          </p:nvSpPr>
          <p:spPr>
            <a:xfrm>
              <a:off x="7622236" y="2749743"/>
              <a:ext cx="39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xmlns="" id="{D1CDEF1E-35C9-4C6D-BC75-731D0E4283B3}"/>
                </a:ext>
              </a:extLst>
            </p:cNvPr>
            <p:cNvSpPr txBox="1"/>
            <p:nvPr/>
          </p:nvSpPr>
          <p:spPr>
            <a:xfrm>
              <a:off x="6648224" y="2101096"/>
              <a:ext cx="398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xmlns="" id="{22420D68-62CB-4FE8-A7D7-679E96DEFF21}"/>
                </a:ext>
              </a:extLst>
            </p:cNvPr>
            <p:cNvSpPr txBox="1"/>
            <p:nvPr/>
          </p:nvSpPr>
          <p:spPr>
            <a:xfrm>
              <a:off x="7291664" y="2531266"/>
              <a:ext cx="398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xmlns="" id="{0E93E0CD-B6D1-4B02-ABFB-4F16E218E208}"/>
                </a:ext>
              </a:extLst>
            </p:cNvPr>
            <p:cNvSpPr txBox="1"/>
            <p:nvPr/>
          </p:nvSpPr>
          <p:spPr>
            <a:xfrm>
              <a:off x="8348441" y="2866315"/>
              <a:ext cx="398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</a:p>
          </p:txBody>
        </p:sp>
      </p:grp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xmlns="" id="{624BB02E-E73C-4802-AB2B-5068727A7079}"/>
              </a:ext>
            </a:extLst>
          </p:cNvPr>
          <p:cNvSpPr txBox="1">
            <a:spLocks/>
          </p:cNvSpPr>
          <p:nvPr/>
        </p:nvSpPr>
        <p:spPr>
          <a:xfrm>
            <a:off x="6183061" y="3459478"/>
            <a:ext cx="5897775" cy="2435710"/>
          </a:xfrm>
          <a:prstGeom prst="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800" b="1" dirty="0"/>
              <a:t>L Ö S U N G S A N S A T Z  |  L Ö S U N G S A N S A T 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S</a:t>
            </a:r>
            <a:r>
              <a:rPr lang="de-DE" sz="1800" dirty="0"/>
              <a:t>YSTEMATISCHE </a:t>
            </a:r>
            <a:r>
              <a:rPr lang="de-DE" sz="3200" dirty="0"/>
              <a:t>K</a:t>
            </a:r>
            <a:r>
              <a:rPr lang="de-DE" sz="1800" dirty="0"/>
              <a:t>OMBINATION </a:t>
            </a:r>
            <a:r>
              <a:rPr lang="de-DE" sz="3200" dirty="0"/>
              <a:t>HOLISTISCHER</a:t>
            </a:r>
            <a:r>
              <a:rPr lang="de-DE" sz="1800" dirty="0"/>
              <a:t> UND </a:t>
            </a:r>
            <a:r>
              <a:rPr lang="de-DE" sz="4800" dirty="0"/>
              <a:t>S</a:t>
            </a:r>
            <a:r>
              <a:rPr lang="de-DE" sz="3200" dirty="0"/>
              <a:t>YMBOLISCHER</a:t>
            </a:r>
            <a:r>
              <a:rPr lang="de-DE" sz="1800" dirty="0"/>
              <a:t> </a:t>
            </a:r>
            <a:r>
              <a:rPr lang="de-DE" sz="3200" dirty="0"/>
              <a:t>A</a:t>
            </a:r>
            <a:r>
              <a:rPr lang="de-DE" sz="1800" dirty="0"/>
              <a:t>NSÄTZE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800" b="1" dirty="0">
                <a:solidFill>
                  <a:schemeClr val="accent2">
                    <a:lumMod val="50000"/>
                  </a:schemeClr>
                </a:solidFill>
              </a:rPr>
              <a:t>     HERAUSFORDERND UND NOCH NICHT FEST ETABLIERT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800" dirty="0"/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xmlns="" id="{3193C20B-7BAC-493A-8951-B5C2C4EFF631}"/>
              </a:ext>
            </a:extLst>
          </p:cNvPr>
          <p:cNvSpPr/>
          <p:nvPr/>
        </p:nvSpPr>
        <p:spPr>
          <a:xfrm rot="5400000">
            <a:off x="6233159" y="5279174"/>
            <a:ext cx="286871" cy="22874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681062F-F380-4D19-A5E1-8A5C6F8509F9}"/>
              </a:ext>
            </a:extLst>
          </p:cNvPr>
          <p:cNvSpPr/>
          <p:nvPr/>
        </p:nvSpPr>
        <p:spPr>
          <a:xfrm>
            <a:off x="3945007" y="5971841"/>
            <a:ext cx="8246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Melzer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 the Relationship between Ontology-based and Holistic Representations in a Knowledge Management System. Ontology-based Applications for Enterprise Systems &amp; Knowledge Management </a:t>
            </a:r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(Eds.: M. Nazir Ahmad, R. Colomb, and M. Abdullah). IGI Global, pp. 292-323, 2013</a:t>
            </a:r>
          </a:p>
        </p:txBody>
      </p:sp>
      <p:cxnSp>
        <p:nvCxnSpPr>
          <p:cNvPr id="27" name="Gerader Verbinder 17">
            <a:extLst>
              <a:ext uri="{FF2B5EF4-FFF2-40B4-BE49-F238E27FC236}">
                <a16:creationId xmlns:a16="http://schemas.microsoft.com/office/drawing/2014/main" xmlns="" id="{6F2E0318-067B-4CB5-98AC-9CB1DDBEBB38}"/>
              </a:ext>
            </a:extLst>
          </p:cNvPr>
          <p:cNvCxnSpPr/>
          <p:nvPr/>
        </p:nvCxnSpPr>
        <p:spPr>
          <a:xfrm flipH="1" flipV="1">
            <a:off x="6315859" y="2138315"/>
            <a:ext cx="5696398" cy="22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1AE73D-082E-4C29-BDA8-00F5C306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D124A9-0CF4-4E81-980B-CE003E98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1540"/>
            <a:ext cx="5773271" cy="5007284"/>
          </a:xfrm>
          <a:solidFill>
            <a:schemeClr val="accent6">
              <a:lumMod val="40000"/>
              <a:lumOff val="60000"/>
              <a:alpha val="69000"/>
            </a:schemeClr>
          </a:solidFill>
        </p:spPr>
        <p:txBody>
          <a:bodyPr vert="wordArtVert"/>
          <a:lstStyle/>
          <a:p>
            <a:pPr marL="0" indent="0">
              <a:buNone/>
            </a:pP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ANFRAGE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de-DE" sz="2400" dirty="0"/>
              <a:t>SPEZIFISCH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E4F1E8B7-6077-445E-98A2-0C51E668986D}"/>
              </a:ext>
            </a:extLst>
          </p:cNvPr>
          <p:cNvSpPr txBox="1">
            <a:spLocks/>
          </p:cNvSpPr>
          <p:nvPr/>
        </p:nvSpPr>
        <p:spPr>
          <a:xfrm>
            <a:off x="5988425" y="1107463"/>
            <a:ext cx="6203575" cy="5007284"/>
          </a:xfrm>
          <a:prstGeom prst="rect">
            <a:avLst/>
          </a:prstGeo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 vert="wordArtVert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REPOSITORY</a:t>
            </a:r>
            <a:r>
              <a:rPr lang="de-DE" sz="2400" dirty="0"/>
              <a:t> ORIENTIERT</a:t>
            </a:r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F64D6992-3495-4C67-9E0F-C83771A2EF66}"/>
              </a:ext>
            </a:extLst>
          </p:cNvPr>
          <p:cNvSpPr/>
          <p:nvPr/>
        </p:nvSpPr>
        <p:spPr>
          <a:xfrm>
            <a:off x="4037892" y="6086155"/>
            <a:ext cx="8154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S. </a:t>
            </a:r>
            <a:r>
              <a:rPr lang="de-DE" sz="900" b="1" dirty="0" err="1">
                <a:solidFill>
                  <a:schemeClr val="bg1"/>
                </a:solidFill>
              </a:rPr>
              <a:t>Espinosa</a:t>
            </a:r>
            <a:r>
              <a:rPr lang="de-DE" sz="900" b="1" dirty="0">
                <a:solidFill>
                  <a:schemeClr val="bg1"/>
                </a:solidFill>
              </a:rPr>
              <a:t>, A. Kaya, S. Melzer, and R. Möller. </a:t>
            </a:r>
            <a:r>
              <a:rPr lang="de-DE" sz="900" dirty="0">
                <a:solidFill>
                  <a:schemeClr val="bg1"/>
                </a:solidFill>
              </a:rPr>
              <a:t>On </a:t>
            </a:r>
            <a:r>
              <a:rPr lang="de-DE" sz="900" dirty="0" err="1">
                <a:solidFill>
                  <a:schemeClr val="bg1"/>
                </a:solidFill>
              </a:rPr>
              <a:t>Ontology</a:t>
            </a:r>
            <a:r>
              <a:rPr lang="de-DE" sz="900" dirty="0">
                <a:solidFill>
                  <a:schemeClr val="bg1"/>
                </a:solidFill>
              </a:rPr>
              <a:t> Based </a:t>
            </a:r>
            <a:r>
              <a:rPr lang="en-US" sz="900" dirty="0">
                <a:solidFill>
                  <a:schemeClr val="bg1"/>
                </a:solidFill>
              </a:rPr>
              <a:t>Abduction for Text Interpretation. Proceedings of 9th International Conference on Intelligent Text Processing and Computational </a:t>
            </a:r>
            <a:r>
              <a:rPr lang="de-DE" sz="900" dirty="0" err="1">
                <a:solidFill>
                  <a:schemeClr val="bg1"/>
                </a:solidFill>
              </a:rPr>
              <a:t>Linguistics</a:t>
            </a:r>
            <a:r>
              <a:rPr lang="de-DE" sz="900" dirty="0">
                <a:solidFill>
                  <a:schemeClr val="bg1"/>
                </a:solidFill>
              </a:rPr>
              <a:t> (Ed.: A. Gelbukh), </a:t>
            </a:r>
            <a:r>
              <a:rPr lang="de-DE" sz="900" dirty="0" err="1">
                <a:solidFill>
                  <a:schemeClr val="bg1"/>
                </a:solidFill>
              </a:rPr>
              <a:t>number</a:t>
            </a:r>
            <a:r>
              <a:rPr lang="de-DE" sz="900" dirty="0">
                <a:solidFill>
                  <a:schemeClr val="bg1"/>
                </a:solidFill>
              </a:rPr>
              <a:t> 4919 in LNCS, Springer, pp. 194-205, 2008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D9EF63F3-DA57-4FDB-B7CE-58D5BDE29726}"/>
              </a:ext>
            </a:extLst>
          </p:cNvPr>
          <p:cNvSpPr txBox="1"/>
          <p:nvPr/>
        </p:nvSpPr>
        <p:spPr>
          <a:xfrm>
            <a:off x="1056105" y="1266314"/>
            <a:ext cx="376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/>
              <a:t>W</a:t>
            </a:r>
            <a:r>
              <a:rPr lang="de-DE" dirty="0"/>
              <a:t>IE KÖNNEN </a:t>
            </a:r>
            <a:r>
              <a:rPr lang="de-DE" sz="2800" dirty="0"/>
              <a:t>K</a:t>
            </a:r>
            <a:r>
              <a:rPr lang="de-DE" dirty="0"/>
              <a:t>OMPLEMENTÄRE </a:t>
            </a:r>
            <a:r>
              <a:rPr lang="de-DE" sz="2800" dirty="0"/>
              <a:t>D</a:t>
            </a:r>
            <a:r>
              <a:rPr lang="de-DE" dirty="0"/>
              <a:t>OKUMENTE </a:t>
            </a:r>
            <a:r>
              <a:rPr lang="de-DE" sz="2800" dirty="0"/>
              <a:t>A</a:t>
            </a:r>
            <a:r>
              <a:rPr lang="de-DE" dirty="0"/>
              <a:t>SSOZIIERT WERDEN, DIE IN EINEM </a:t>
            </a:r>
            <a:r>
              <a:rPr lang="de-DE" sz="2800" dirty="0"/>
              <a:t>Ba</a:t>
            </a:r>
            <a:r>
              <a:rPr lang="de-DE" dirty="0"/>
              <a:t>-KONTEXT STEHEN?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29CEE920-7B8F-4C0D-88FC-B08978D5F7FF}"/>
              </a:ext>
            </a:extLst>
          </p:cNvPr>
          <p:cNvCxnSpPr/>
          <p:nvPr/>
        </p:nvCxnSpPr>
        <p:spPr>
          <a:xfrm>
            <a:off x="975893" y="1234230"/>
            <a:ext cx="0" cy="4580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xmlns="" id="{6F2E0318-067B-4CB5-98AC-9CB1DDBEBB38}"/>
              </a:ext>
            </a:extLst>
          </p:cNvPr>
          <p:cNvCxnSpPr/>
          <p:nvPr/>
        </p:nvCxnSpPr>
        <p:spPr>
          <a:xfrm>
            <a:off x="6956612" y="1234230"/>
            <a:ext cx="0" cy="4580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B88EED5A-954E-4475-A2D6-4C2D8F4B4EA7}"/>
              </a:ext>
            </a:extLst>
          </p:cNvPr>
          <p:cNvGrpSpPr/>
          <p:nvPr/>
        </p:nvGrpSpPr>
        <p:grpSpPr>
          <a:xfrm>
            <a:off x="1082647" y="2968390"/>
            <a:ext cx="3952228" cy="2583220"/>
            <a:chOff x="1218594" y="2855495"/>
            <a:chExt cx="3672408" cy="241066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B7884455-74D3-42C8-AEBC-F0C716621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594" y="2855495"/>
              <a:ext cx="3672408" cy="2410661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xmlns="" id="{799F70C0-2EFC-4766-817F-995F5DEB26A2}"/>
                </a:ext>
              </a:extLst>
            </p:cNvPr>
            <p:cNvGrpSpPr/>
            <p:nvPr/>
          </p:nvGrpSpPr>
          <p:grpSpPr>
            <a:xfrm>
              <a:off x="1482559" y="3009797"/>
              <a:ext cx="1376764" cy="2189247"/>
              <a:chOff x="1482559" y="3009797"/>
              <a:chExt cx="1376764" cy="2189247"/>
            </a:xfrm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xmlns="" id="{A785F3E3-65FE-4422-BCA1-C2FED8CB69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3047" y="4586024"/>
                <a:ext cx="405880" cy="61302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 descr="C:\Users\SMelzer\Documents\03_Forschung\2006_Dissertation_180116_Zulassung\figures\KMS_KB_symbolic.PNG">
                <a:extLst>
                  <a:ext uri="{FF2B5EF4-FFF2-40B4-BE49-F238E27FC236}">
                    <a16:creationId xmlns:a16="http://schemas.microsoft.com/office/drawing/2014/main" xmlns="" id="{C46C199B-4103-47B4-965F-CFA9DE52C5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559" y="3009797"/>
                <a:ext cx="393961" cy="58967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948B93A3-5C8F-40CF-96CC-5FAC0E902857}"/>
                  </a:ext>
                </a:extLst>
              </p:cNvPr>
              <p:cNvSpPr/>
              <p:nvPr/>
            </p:nvSpPr>
            <p:spPr>
              <a:xfrm rot="20054703">
                <a:off x="2329781" y="3230099"/>
                <a:ext cx="529542" cy="1884167"/>
              </a:xfrm>
              <a:prstGeom prst="ellipse">
                <a:avLst/>
              </a:pr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xmlns="" id="{D10FFC1C-E172-4300-B09E-A4AEA161F18E}"/>
                  </a:ext>
                </a:extLst>
              </p:cNvPr>
              <p:cNvGrpSpPr/>
              <p:nvPr/>
            </p:nvGrpSpPr>
            <p:grpSpPr>
              <a:xfrm>
                <a:off x="1633934" y="3537818"/>
                <a:ext cx="566134" cy="917780"/>
                <a:chOff x="3328039" y="3619949"/>
                <a:chExt cx="566134" cy="917780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xmlns="" id="{0483E2BB-050E-41F6-B905-19210C90F050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xmlns="" id="{A894FADA-80FF-4483-8493-9D7DF5C1C05E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xmlns="" id="{7A161588-A629-45EA-8EDC-3AC9CF0205FA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</p:grp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ABA493AA-418D-4C85-B3EB-578C131B0319}"/>
              </a:ext>
            </a:extLst>
          </p:cNvPr>
          <p:cNvSpPr txBox="1"/>
          <p:nvPr/>
        </p:nvSpPr>
        <p:spPr>
          <a:xfrm>
            <a:off x="6956612" y="1266313"/>
            <a:ext cx="515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dirty="0"/>
              <a:t>W</a:t>
            </a:r>
            <a:r>
              <a:rPr lang="de-DE" dirty="0"/>
              <a:t>IE KANN DIE </a:t>
            </a:r>
            <a:r>
              <a:rPr lang="de-DE" sz="2800" dirty="0"/>
              <a:t>A</a:t>
            </a:r>
            <a:r>
              <a:rPr lang="de-DE" dirty="0"/>
              <a:t>SSOZIATION IM </a:t>
            </a:r>
            <a:r>
              <a:rPr lang="de-DE" sz="2800" dirty="0"/>
              <a:t>S</a:t>
            </a:r>
            <a:r>
              <a:rPr lang="de-DE" dirty="0"/>
              <a:t>YMBOLISCHEN </a:t>
            </a:r>
            <a:r>
              <a:rPr lang="de-DE" sz="2800" dirty="0"/>
              <a:t>B</a:t>
            </a:r>
            <a:r>
              <a:rPr lang="de-DE" dirty="0"/>
              <a:t>EREICH </a:t>
            </a:r>
            <a:r>
              <a:rPr lang="de-DE" sz="2800" dirty="0"/>
              <a:t>E</a:t>
            </a:r>
            <a:r>
              <a:rPr lang="de-DE" dirty="0"/>
              <a:t>RREICHT WERDEN?</a:t>
            </a:r>
          </a:p>
        </p:txBody>
      </p:sp>
      <p:grpSp>
        <p:nvGrpSpPr>
          <p:cNvPr id="70" name="Gruppieren 69"/>
          <p:cNvGrpSpPr/>
          <p:nvPr/>
        </p:nvGrpSpPr>
        <p:grpSpPr>
          <a:xfrm>
            <a:off x="7019367" y="3981189"/>
            <a:ext cx="5092207" cy="1431190"/>
            <a:chOff x="4645026" y="3849483"/>
            <a:chExt cx="3930238" cy="970284"/>
          </a:xfrm>
        </p:grpSpPr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026" y="3849483"/>
              <a:ext cx="1336642" cy="9702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3" name="Pfeil nach rechts 72"/>
            <p:cNvSpPr/>
            <p:nvPr/>
          </p:nvSpPr>
          <p:spPr>
            <a:xfrm>
              <a:off x="6084168" y="4241852"/>
              <a:ext cx="648072" cy="185546"/>
            </a:xfrm>
            <a:prstGeom prst="rightArrow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042020"/>
              <a:ext cx="1699008" cy="585209"/>
            </a:xfrm>
            <a:prstGeom prst="rect">
              <a:avLst/>
            </a:prstGeom>
            <a:ln w="127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8471094" y="2310096"/>
            <a:ext cx="1700671" cy="2182834"/>
            <a:chOff x="8471094" y="2310096"/>
            <a:chExt cx="1700671" cy="2182834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8471094" y="2355223"/>
              <a:ext cx="1700671" cy="2137707"/>
              <a:chOff x="8253187" y="1750047"/>
              <a:chExt cx="1700671" cy="2137707"/>
            </a:xfrm>
          </p:grpSpPr>
          <p:grpSp>
            <p:nvGrpSpPr>
              <p:cNvPr id="79" name="Gruppieren 78">
                <a:extLst>
                  <a:ext uri="{FF2B5EF4-FFF2-40B4-BE49-F238E27FC236}">
                    <a16:creationId xmlns:a16="http://schemas.microsoft.com/office/drawing/2014/main" xmlns="" id="{6C2396E1-2C6F-43BA-8E72-035FA1159DF8}"/>
                  </a:ext>
                </a:extLst>
              </p:cNvPr>
              <p:cNvGrpSpPr/>
              <p:nvPr/>
            </p:nvGrpSpPr>
            <p:grpSpPr>
              <a:xfrm>
                <a:off x="8385779" y="1750047"/>
                <a:ext cx="1568079" cy="1981418"/>
                <a:chOff x="6394917" y="1471746"/>
                <a:chExt cx="1568079" cy="1981418"/>
              </a:xfrm>
            </p:grpSpPr>
            <p:grpSp>
              <p:nvGrpSpPr>
                <p:cNvPr id="92" name="Gruppieren 91">
                  <a:extLst>
                    <a:ext uri="{FF2B5EF4-FFF2-40B4-BE49-F238E27FC236}">
                      <a16:creationId xmlns:a16="http://schemas.microsoft.com/office/drawing/2014/main" xmlns="" id="{32B291F3-D741-42D0-9C77-BAC2FE842548}"/>
                    </a:ext>
                  </a:extLst>
                </p:cNvPr>
                <p:cNvGrpSpPr/>
                <p:nvPr/>
              </p:nvGrpSpPr>
              <p:grpSpPr>
                <a:xfrm>
                  <a:off x="7396862" y="2193879"/>
                  <a:ext cx="566134" cy="917780"/>
                  <a:chOff x="3328039" y="3619949"/>
                  <a:chExt cx="566134" cy="917780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3" name="Textfeld 102">
                    <a:extLst>
                      <a:ext uri="{FF2B5EF4-FFF2-40B4-BE49-F238E27FC236}">
                        <a16:creationId xmlns:a16="http://schemas.microsoft.com/office/drawing/2014/main" xmlns="" id="{E03045C8-4BA5-440D-906C-A190477655BE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104" name="Textfeld 103">
                    <a:extLst>
                      <a:ext uri="{FF2B5EF4-FFF2-40B4-BE49-F238E27FC236}">
                        <a16:creationId xmlns:a16="http://schemas.microsoft.com/office/drawing/2014/main" xmlns="" id="{0F751230-2707-4B68-82A3-9241BA1381BA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105" name="Textfeld 104">
                    <a:extLst>
                      <a:ext uri="{FF2B5EF4-FFF2-40B4-BE49-F238E27FC236}">
                        <a16:creationId xmlns:a16="http://schemas.microsoft.com/office/drawing/2014/main" xmlns="" id="{58387656-11F7-4190-8C25-0DCF4F3C440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</p:grpSp>
            <p:grpSp>
              <p:nvGrpSpPr>
                <p:cNvPr id="93" name="Gruppieren 92">
                  <a:extLst>
                    <a:ext uri="{FF2B5EF4-FFF2-40B4-BE49-F238E27FC236}">
                      <a16:creationId xmlns:a16="http://schemas.microsoft.com/office/drawing/2014/main" xmlns="" id="{B390BD79-0317-466B-9647-61F981D9921C}"/>
                    </a:ext>
                  </a:extLst>
                </p:cNvPr>
                <p:cNvGrpSpPr/>
                <p:nvPr/>
              </p:nvGrpSpPr>
              <p:grpSpPr>
                <a:xfrm>
                  <a:off x="6677870" y="1471746"/>
                  <a:ext cx="566134" cy="917780"/>
                  <a:chOff x="3328039" y="3619949"/>
                  <a:chExt cx="566134" cy="917780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0" name="Textfeld 99">
                    <a:extLst>
                      <a:ext uri="{FF2B5EF4-FFF2-40B4-BE49-F238E27FC236}">
                        <a16:creationId xmlns:a16="http://schemas.microsoft.com/office/drawing/2014/main" xmlns="" id="{41837662-53E8-45B3-94F7-6F7EA92E1AF8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101" name="Textfeld 100">
                    <a:extLst>
                      <a:ext uri="{FF2B5EF4-FFF2-40B4-BE49-F238E27FC236}">
                        <a16:creationId xmlns:a16="http://schemas.microsoft.com/office/drawing/2014/main" xmlns="" id="{B647BC31-0C09-437A-9204-DA943C364702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102" name="Textfeld 101">
                    <a:extLst>
                      <a:ext uri="{FF2B5EF4-FFF2-40B4-BE49-F238E27FC236}">
                        <a16:creationId xmlns:a16="http://schemas.microsoft.com/office/drawing/2014/main" xmlns="" id="{94F22C67-4DEA-4054-A017-1673CBF0EB43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</p:grpSp>
            <p:grpSp>
              <p:nvGrpSpPr>
                <p:cNvPr id="94" name="Gruppieren 93">
                  <a:extLst>
                    <a:ext uri="{FF2B5EF4-FFF2-40B4-BE49-F238E27FC236}">
                      <a16:creationId xmlns:a16="http://schemas.microsoft.com/office/drawing/2014/main" xmlns="" id="{E8808614-8951-41A4-94FE-7A787C85E60C}"/>
                    </a:ext>
                  </a:extLst>
                </p:cNvPr>
                <p:cNvGrpSpPr/>
                <p:nvPr/>
              </p:nvGrpSpPr>
              <p:grpSpPr>
                <a:xfrm>
                  <a:off x="7274272" y="1581522"/>
                  <a:ext cx="566134" cy="917780"/>
                  <a:chOff x="3328039" y="3619949"/>
                  <a:chExt cx="566134" cy="917780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7" name="Textfeld 96">
                    <a:extLst>
                      <a:ext uri="{FF2B5EF4-FFF2-40B4-BE49-F238E27FC236}">
                        <a16:creationId xmlns:a16="http://schemas.microsoft.com/office/drawing/2014/main" xmlns="" id="{DC3E3245-072F-42FE-A784-EF3F81648CCB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98" name="Textfeld 97">
                    <a:extLst>
                      <a:ext uri="{FF2B5EF4-FFF2-40B4-BE49-F238E27FC236}">
                        <a16:creationId xmlns:a16="http://schemas.microsoft.com/office/drawing/2014/main" xmlns="" id="{7DA0A539-1241-46FD-AAFE-EC22F2BF397E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  <p:sp>
                <p:nvSpPr>
                  <p:cNvPr id="99" name="Textfeld 98">
                    <a:extLst>
                      <a:ext uri="{FF2B5EF4-FFF2-40B4-BE49-F238E27FC236}">
                        <a16:creationId xmlns:a16="http://schemas.microsoft.com/office/drawing/2014/main" xmlns="" id="{E2F3614C-7BF9-4A8C-937B-18F05D8FED4D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t>?</a:t>
                    </a:r>
                  </a:p>
                </p:txBody>
              </p:sp>
            </p:grpSp>
            <p:sp>
              <p:nvSpPr>
                <p:cNvPr id="95" name="Textfeld 94">
                  <a:extLst>
                    <a:ext uri="{FF2B5EF4-FFF2-40B4-BE49-F238E27FC236}">
                      <a16:creationId xmlns:a16="http://schemas.microsoft.com/office/drawing/2014/main" xmlns="" id="{EC586728-5BFA-45D8-A3B7-4D064EE16CEF}"/>
                    </a:ext>
                  </a:extLst>
                </p:cNvPr>
                <p:cNvSpPr txBox="1"/>
                <p:nvPr/>
              </p:nvSpPr>
              <p:spPr>
                <a:xfrm>
                  <a:off x="7350312" y="2991499"/>
                  <a:ext cx="249714" cy="461665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96" name="Textfeld 95">
                  <a:extLst>
                    <a:ext uri="{FF2B5EF4-FFF2-40B4-BE49-F238E27FC236}">
                      <a16:creationId xmlns:a16="http://schemas.microsoft.com/office/drawing/2014/main" xmlns="" id="{64A84FDF-156C-491E-AF52-CA6A006498F9}"/>
                    </a:ext>
                  </a:extLst>
                </p:cNvPr>
                <p:cNvSpPr txBox="1"/>
                <p:nvPr/>
              </p:nvSpPr>
              <p:spPr>
                <a:xfrm>
                  <a:off x="6394917" y="1639090"/>
                  <a:ext cx="249714" cy="461665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</p:grp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860886" y="2576204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Textfeld 88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90" name="Textfeld 89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91" name="Textfeld 90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</p:grpSp>
          <p:grpSp>
            <p:nvGrpSpPr>
              <p:cNvPr id="81" name="Gruppieren 80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253187" y="2380537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Textfeld 85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87" name="Textfeld 86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88" name="Textfeld 87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</p:grpSp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530444" y="2969974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3" name="Textfeld 82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84" name="Textfeld 83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  <p:sp>
              <p:nvSpPr>
                <p:cNvPr id="85" name="Textfeld 84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?</a:t>
                  </a:r>
                </a:p>
              </p:txBody>
            </p:sp>
          </p:grpSp>
        </p:grp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xmlns="" id="{58C7E7DA-FE7E-4D8F-859E-AFB048652257}"/>
                </a:ext>
              </a:extLst>
            </p:cNvPr>
            <p:cNvSpPr txBox="1"/>
            <p:nvPr/>
          </p:nvSpPr>
          <p:spPr>
            <a:xfrm>
              <a:off x="8991774" y="3109475"/>
              <a:ext cx="249714" cy="400110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xmlns="" id="{25BF1487-D11E-4454-95F1-60294D854F80}"/>
                </a:ext>
              </a:extLst>
            </p:cNvPr>
            <p:cNvSpPr txBox="1"/>
            <p:nvPr/>
          </p:nvSpPr>
          <p:spPr>
            <a:xfrm>
              <a:off x="9410682" y="3229870"/>
              <a:ext cx="249714" cy="461665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xmlns="" id="{F2CAF68D-1E66-42DD-8BC4-DB4564132406}"/>
                </a:ext>
              </a:extLst>
            </p:cNvPr>
            <p:cNvSpPr txBox="1"/>
            <p:nvPr/>
          </p:nvSpPr>
          <p:spPr>
            <a:xfrm>
              <a:off x="9310690" y="3799461"/>
              <a:ext cx="249714" cy="400110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xmlns="" id="{35C20975-8555-4B5F-94BA-177B931DFDDC}"/>
                </a:ext>
              </a:extLst>
            </p:cNvPr>
            <p:cNvSpPr txBox="1"/>
            <p:nvPr/>
          </p:nvSpPr>
          <p:spPr>
            <a:xfrm>
              <a:off x="9348789" y="2310096"/>
              <a:ext cx="249714" cy="400110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5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1AE73D-082E-4C29-BDA8-00F5C306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KOMBINATION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D124A9-0CF4-4E81-980B-CE003E986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96" y="1104517"/>
            <a:ext cx="5133703" cy="5007284"/>
          </a:xfrm>
          <a:solidFill>
            <a:schemeClr val="bg1">
              <a:alpha val="69000"/>
            </a:schemeClr>
          </a:solidFill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DOKUMENTEN-</a:t>
            </a:r>
            <a:r>
              <a:rPr lang="de-DE" sz="2400" dirty="0"/>
              <a:t>CLUSTERING</a:t>
            </a:r>
            <a:endParaRPr lang="de-DE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xmlns="" id="{29CEE920-7B8F-4C0D-88FC-B08978D5F7FF}"/>
              </a:ext>
            </a:extLst>
          </p:cNvPr>
          <p:cNvCxnSpPr>
            <a:cxnSpLocks/>
          </p:cNvCxnSpPr>
          <p:nvPr/>
        </p:nvCxnSpPr>
        <p:spPr>
          <a:xfrm flipH="1">
            <a:off x="1385259" y="3528128"/>
            <a:ext cx="3695548" cy="0"/>
          </a:xfrm>
          <a:prstGeom prst="line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lipse 72">
            <a:extLst>
              <a:ext uri="{FF2B5EF4-FFF2-40B4-BE49-F238E27FC236}">
                <a16:creationId xmlns:a16="http://schemas.microsoft.com/office/drawing/2014/main" xmlns="" id="{496056B5-E6D0-49B1-8633-3F4DB6326C6F}"/>
              </a:ext>
            </a:extLst>
          </p:cNvPr>
          <p:cNvSpPr/>
          <p:nvPr/>
        </p:nvSpPr>
        <p:spPr>
          <a:xfrm rot="7882199">
            <a:off x="3312607" y="3517356"/>
            <a:ext cx="365436" cy="128436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xmlns="" id="{99EDF3A5-E531-48E4-AA6C-77467D37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8" y="3768800"/>
            <a:ext cx="3672408" cy="2022295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AE791784-15DC-4209-995A-E83E65D61852}"/>
              </a:ext>
            </a:extLst>
          </p:cNvPr>
          <p:cNvSpPr/>
          <p:nvPr/>
        </p:nvSpPr>
        <p:spPr>
          <a:xfrm rot="572953">
            <a:off x="4482189" y="4655254"/>
            <a:ext cx="338831" cy="30249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xmlns="" id="{52583822-7E44-4E3F-A124-A101E99C4935}"/>
              </a:ext>
            </a:extLst>
          </p:cNvPr>
          <p:cNvGrpSpPr/>
          <p:nvPr/>
        </p:nvGrpSpPr>
        <p:grpSpPr>
          <a:xfrm>
            <a:off x="1529753" y="3734903"/>
            <a:ext cx="3599112" cy="2028164"/>
            <a:chOff x="700357" y="3594601"/>
            <a:chExt cx="3599112" cy="202816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xmlns="" id="{2833BE91-10FF-4CB1-B8D1-8C50B3396348}"/>
                </a:ext>
              </a:extLst>
            </p:cNvPr>
            <p:cNvSpPr txBox="1"/>
            <p:nvPr/>
          </p:nvSpPr>
          <p:spPr>
            <a:xfrm>
              <a:off x="700357" y="3594601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1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xmlns="" id="{8EDD8206-EC68-4FFC-955F-2252E019F241}"/>
                </a:ext>
              </a:extLst>
            </p:cNvPr>
            <p:cNvSpPr txBox="1"/>
            <p:nvPr/>
          </p:nvSpPr>
          <p:spPr>
            <a:xfrm>
              <a:off x="3075333" y="5253433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3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xmlns="" id="{280F177D-25A1-4D88-99EA-68844A3B138B}"/>
                </a:ext>
              </a:extLst>
            </p:cNvPr>
            <p:cNvSpPr txBox="1"/>
            <p:nvPr/>
          </p:nvSpPr>
          <p:spPr>
            <a:xfrm>
              <a:off x="3075333" y="3624329"/>
              <a:ext cx="122413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dirty="0">
                  <a:solidFill>
                    <a:schemeClr val="accent4">
                      <a:lumMod val="75000"/>
                    </a:schemeClr>
                  </a:solidFill>
                </a:rPr>
                <a:t>CLUSTER 2</a:t>
              </a:r>
            </a:p>
          </p:txBody>
        </p:sp>
      </p:grpSp>
      <p:sp>
        <p:nvSpPr>
          <p:cNvPr id="80" name="Ellipse 43">
            <a:extLst>
              <a:ext uri="{FF2B5EF4-FFF2-40B4-BE49-F238E27FC236}">
                <a16:creationId xmlns:a16="http://schemas.microsoft.com/office/drawing/2014/main" xmlns="" id="{79FA8FED-1EC5-4F2D-A1ED-E74DA6BEFBE3}"/>
              </a:ext>
            </a:extLst>
          </p:cNvPr>
          <p:cNvSpPr/>
          <p:nvPr/>
        </p:nvSpPr>
        <p:spPr>
          <a:xfrm rot="11203461">
            <a:off x="3026683" y="4002119"/>
            <a:ext cx="1601977" cy="1672913"/>
          </a:xfrm>
          <a:custGeom>
            <a:avLst/>
            <a:gdLst>
              <a:gd name="connsiteX0" fmla="*/ 0 w 1125051"/>
              <a:gd name="connsiteY0" fmla="*/ 667595 h 1335189"/>
              <a:gd name="connsiteX1" fmla="*/ 562526 w 1125051"/>
              <a:gd name="connsiteY1" fmla="*/ 0 h 1335189"/>
              <a:gd name="connsiteX2" fmla="*/ 1125052 w 1125051"/>
              <a:gd name="connsiteY2" fmla="*/ 667595 h 1335189"/>
              <a:gd name="connsiteX3" fmla="*/ 562526 w 1125051"/>
              <a:gd name="connsiteY3" fmla="*/ 1335190 h 1335189"/>
              <a:gd name="connsiteX4" fmla="*/ 0 w 1125051"/>
              <a:gd name="connsiteY4" fmla="*/ 667595 h 1335189"/>
              <a:gd name="connsiteX0" fmla="*/ 0 w 1139002"/>
              <a:gd name="connsiteY0" fmla="*/ 667595 h 1363449"/>
              <a:gd name="connsiteX1" fmla="*/ 562526 w 1139002"/>
              <a:gd name="connsiteY1" fmla="*/ 0 h 1363449"/>
              <a:gd name="connsiteX2" fmla="*/ 1125052 w 1139002"/>
              <a:gd name="connsiteY2" fmla="*/ 667595 h 1363449"/>
              <a:gd name="connsiteX3" fmla="*/ 934261 w 1139002"/>
              <a:gd name="connsiteY3" fmla="*/ 1182849 h 1363449"/>
              <a:gd name="connsiteX4" fmla="*/ 562526 w 1139002"/>
              <a:gd name="connsiteY4" fmla="*/ 1335190 h 1363449"/>
              <a:gd name="connsiteX5" fmla="*/ 0 w 1139002"/>
              <a:gd name="connsiteY5" fmla="*/ 667595 h 1363449"/>
              <a:gd name="connsiteX0" fmla="*/ 0 w 1335285"/>
              <a:gd name="connsiteY0" fmla="*/ 667595 h 1507515"/>
              <a:gd name="connsiteX1" fmla="*/ 562526 w 1335285"/>
              <a:gd name="connsiteY1" fmla="*/ 0 h 1507515"/>
              <a:gd name="connsiteX2" fmla="*/ 1125052 w 1335285"/>
              <a:gd name="connsiteY2" fmla="*/ 667595 h 1507515"/>
              <a:gd name="connsiteX3" fmla="*/ 1312277 w 1335285"/>
              <a:gd name="connsiteY3" fmla="*/ 1460537 h 1507515"/>
              <a:gd name="connsiteX4" fmla="*/ 562526 w 1335285"/>
              <a:gd name="connsiteY4" fmla="*/ 1335190 h 1507515"/>
              <a:gd name="connsiteX5" fmla="*/ 0 w 1335285"/>
              <a:gd name="connsiteY5" fmla="*/ 667595 h 1507515"/>
              <a:gd name="connsiteX0" fmla="*/ 36957 w 1372242"/>
              <a:gd name="connsiteY0" fmla="*/ 667595 h 1500127"/>
              <a:gd name="connsiteX1" fmla="*/ 599483 w 1372242"/>
              <a:gd name="connsiteY1" fmla="*/ 0 h 1500127"/>
              <a:gd name="connsiteX2" fmla="*/ 1162009 w 1372242"/>
              <a:gd name="connsiteY2" fmla="*/ 667595 h 1500127"/>
              <a:gd name="connsiteX3" fmla="*/ 1349234 w 1372242"/>
              <a:gd name="connsiteY3" fmla="*/ 1460537 h 1500127"/>
              <a:gd name="connsiteX4" fmla="*/ 599483 w 1372242"/>
              <a:gd name="connsiteY4" fmla="*/ 1335190 h 1500127"/>
              <a:gd name="connsiteX5" fmla="*/ 113768 w 1372242"/>
              <a:gd name="connsiteY5" fmla="*/ 938670 h 1500127"/>
              <a:gd name="connsiteX6" fmla="*/ 36957 w 1372242"/>
              <a:gd name="connsiteY6" fmla="*/ 667595 h 1500127"/>
              <a:gd name="connsiteX0" fmla="*/ 154103 w 1489388"/>
              <a:gd name="connsiteY0" fmla="*/ 667595 h 1498882"/>
              <a:gd name="connsiteX1" fmla="*/ 716629 w 1489388"/>
              <a:gd name="connsiteY1" fmla="*/ 0 h 1498882"/>
              <a:gd name="connsiteX2" fmla="*/ 1279155 w 1489388"/>
              <a:gd name="connsiteY2" fmla="*/ 667595 h 1498882"/>
              <a:gd name="connsiteX3" fmla="*/ 1466380 w 1489388"/>
              <a:gd name="connsiteY3" fmla="*/ 1460537 h 1498882"/>
              <a:gd name="connsiteX4" fmla="*/ 716629 w 1489388"/>
              <a:gd name="connsiteY4" fmla="*/ 1335190 h 1498882"/>
              <a:gd name="connsiteX5" fmla="*/ 37726 w 1489388"/>
              <a:gd name="connsiteY5" fmla="*/ 992139 h 1498882"/>
              <a:gd name="connsiteX6" fmla="*/ 154103 w 1489388"/>
              <a:gd name="connsiteY6" fmla="*/ 667595 h 1498882"/>
              <a:gd name="connsiteX0" fmla="*/ 116377 w 1451662"/>
              <a:gd name="connsiteY0" fmla="*/ 667595 h 1498882"/>
              <a:gd name="connsiteX1" fmla="*/ 678903 w 1451662"/>
              <a:gd name="connsiteY1" fmla="*/ 0 h 1498882"/>
              <a:gd name="connsiteX2" fmla="*/ 1241429 w 1451662"/>
              <a:gd name="connsiteY2" fmla="*/ 667595 h 1498882"/>
              <a:gd name="connsiteX3" fmla="*/ 1428654 w 1451662"/>
              <a:gd name="connsiteY3" fmla="*/ 1460537 h 1498882"/>
              <a:gd name="connsiteX4" fmla="*/ 678903 w 1451662"/>
              <a:gd name="connsiteY4" fmla="*/ 1335190 h 1498882"/>
              <a:gd name="connsiteX5" fmla="*/ 0 w 1451662"/>
              <a:gd name="connsiteY5" fmla="*/ 992139 h 1498882"/>
              <a:gd name="connsiteX6" fmla="*/ 116377 w 1451662"/>
              <a:gd name="connsiteY6" fmla="*/ 667595 h 1498882"/>
              <a:gd name="connsiteX0" fmla="*/ 178735 w 1451662"/>
              <a:gd name="connsiteY0" fmla="*/ 806807 h 1499664"/>
              <a:gd name="connsiteX1" fmla="*/ 678903 w 1451662"/>
              <a:gd name="connsiteY1" fmla="*/ 782 h 1499664"/>
              <a:gd name="connsiteX2" fmla="*/ 1241429 w 1451662"/>
              <a:gd name="connsiteY2" fmla="*/ 668377 h 1499664"/>
              <a:gd name="connsiteX3" fmla="*/ 1428654 w 1451662"/>
              <a:gd name="connsiteY3" fmla="*/ 1461319 h 1499664"/>
              <a:gd name="connsiteX4" fmla="*/ 678903 w 1451662"/>
              <a:gd name="connsiteY4" fmla="*/ 1335972 h 1499664"/>
              <a:gd name="connsiteX5" fmla="*/ 0 w 1451662"/>
              <a:gd name="connsiteY5" fmla="*/ 992921 h 1499664"/>
              <a:gd name="connsiteX6" fmla="*/ 178735 w 1451662"/>
              <a:gd name="connsiteY6" fmla="*/ 806807 h 1499664"/>
              <a:gd name="connsiteX0" fmla="*/ 178735 w 1536011"/>
              <a:gd name="connsiteY0" fmla="*/ 956857 h 1649714"/>
              <a:gd name="connsiteX1" fmla="*/ 1497524 w 1536011"/>
              <a:gd name="connsiteY1" fmla="*/ 604 h 1649714"/>
              <a:gd name="connsiteX2" fmla="*/ 1241429 w 1536011"/>
              <a:gd name="connsiteY2" fmla="*/ 818427 h 1649714"/>
              <a:gd name="connsiteX3" fmla="*/ 1428654 w 1536011"/>
              <a:gd name="connsiteY3" fmla="*/ 1611369 h 1649714"/>
              <a:gd name="connsiteX4" fmla="*/ 678903 w 1536011"/>
              <a:gd name="connsiteY4" fmla="*/ 1486022 h 1649714"/>
              <a:gd name="connsiteX5" fmla="*/ 0 w 1536011"/>
              <a:gd name="connsiteY5" fmla="*/ 1142971 h 1649714"/>
              <a:gd name="connsiteX6" fmla="*/ 178735 w 1536011"/>
              <a:gd name="connsiteY6" fmla="*/ 956857 h 1649714"/>
              <a:gd name="connsiteX0" fmla="*/ 178735 w 1554748"/>
              <a:gd name="connsiteY0" fmla="*/ 963360 h 1656217"/>
              <a:gd name="connsiteX1" fmla="*/ 1497524 w 1554748"/>
              <a:gd name="connsiteY1" fmla="*/ 7107 h 1656217"/>
              <a:gd name="connsiteX2" fmla="*/ 1309521 w 1554748"/>
              <a:gd name="connsiteY2" fmla="*/ 542383 h 1656217"/>
              <a:gd name="connsiteX3" fmla="*/ 1241429 w 1554748"/>
              <a:gd name="connsiteY3" fmla="*/ 824930 h 1656217"/>
              <a:gd name="connsiteX4" fmla="*/ 1428654 w 1554748"/>
              <a:gd name="connsiteY4" fmla="*/ 1617872 h 1656217"/>
              <a:gd name="connsiteX5" fmla="*/ 678903 w 1554748"/>
              <a:gd name="connsiteY5" fmla="*/ 1492525 h 1656217"/>
              <a:gd name="connsiteX6" fmla="*/ 0 w 1554748"/>
              <a:gd name="connsiteY6" fmla="*/ 1149474 h 1656217"/>
              <a:gd name="connsiteX7" fmla="*/ 178735 w 1554748"/>
              <a:gd name="connsiteY7" fmla="*/ 963360 h 1656217"/>
              <a:gd name="connsiteX0" fmla="*/ 178735 w 1533886"/>
              <a:gd name="connsiteY0" fmla="*/ 963653 h 1656510"/>
              <a:gd name="connsiteX1" fmla="*/ 1497524 w 1533886"/>
              <a:gd name="connsiteY1" fmla="*/ 7400 h 1656510"/>
              <a:gd name="connsiteX2" fmla="*/ 1170628 w 1533886"/>
              <a:gd name="connsiteY2" fmla="*/ 536033 h 1656510"/>
              <a:gd name="connsiteX3" fmla="*/ 1241429 w 1533886"/>
              <a:gd name="connsiteY3" fmla="*/ 825223 h 1656510"/>
              <a:gd name="connsiteX4" fmla="*/ 1428654 w 1533886"/>
              <a:gd name="connsiteY4" fmla="*/ 1618165 h 1656510"/>
              <a:gd name="connsiteX5" fmla="*/ 678903 w 1533886"/>
              <a:gd name="connsiteY5" fmla="*/ 1492818 h 1656510"/>
              <a:gd name="connsiteX6" fmla="*/ 0 w 1533886"/>
              <a:gd name="connsiteY6" fmla="*/ 1149767 h 1656510"/>
              <a:gd name="connsiteX7" fmla="*/ 178735 w 1533886"/>
              <a:gd name="connsiteY7" fmla="*/ 963653 h 1656510"/>
              <a:gd name="connsiteX0" fmla="*/ 178735 w 1575858"/>
              <a:gd name="connsiteY0" fmla="*/ 987051 h 1679908"/>
              <a:gd name="connsiteX1" fmla="*/ 1497524 w 1575858"/>
              <a:gd name="connsiteY1" fmla="*/ 30798 h 1679908"/>
              <a:gd name="connsiteX2" fmla="*/ 1396697 w 1575858"/>
              <a:gd name="connsiteY2" fmla="*/ 264228 h 1679908"/>
              <a:gd name="connsiteX3" fmla="*/ 1170628 w 1575858"/>
              <a:gd name="connsiteY3" fmla="*/ 559431 h 1679908"/>
              <a:gd name="connsiteX4" fmla="*/ 1241429 w 1575858"/>
              <a:gd name="connsiteY4" fmla="*/ 848621 h 1679908"/>
              <a:gd name="connsiteX5" fmla="*/ 1428654 w 1575858"/>
              <a:gd name="connsiteY5" fmla="*/ 1641563 h 1679908"/>
              <a:gd name="connsiteX6" fmla="*/ 678903 w 1575858"/>
              <a:gd name="connsiteY6" fmla="*/ 1516216 h 1679908"/>
              <a:gd name="connsiteX7" fmla="*/ 0 w 1575858"/>
              <a:gd name="connsiteY7" fmla="*/ 1173165 h 1679908"/>
              <a:gd name="connsiteX8" fmla="*/ 178735 w 1575858"/>
              <a:gd name="connsiteY8" fmla="*/ 987051 h 1679908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  <a:gd name="connsiteX0" fmla="*/ 178735 w 1593747"/>
              <a:gd name="connsiteY0" fmla="*/ 980056 h 1672913"/>
              <a:gd name="connsiteX1" fmla="*/ 1497524 w 1593747"/>
              <a:gd name="connsiteY1" fmla="*/ 23803 h 1672913"/>
              <a:gd name="connsiteX2" fmla="*/ 1456809 w 1593747"/>
              <a:gd name="connsiteY2" fmla="*/ 311528 h 1672913"/>
              <a:gd name="connsiteX3" fmla="*/ 1170628 w 1593747"/>
              <a:gd name="connsiteY3" fmla="*/ 552436 h 1672913"/>
              <a:gd name="connsiteX4" fmla="*/ 1241429 w 1593747"/>
              <a:gd name="connsiteY4" fmla="*/ 841626 h 1672913"/>
              <a:gd name="connsiteX5" fmla="*/ 1428654 w 1593747"/>
              <a:gd name="connsiteY5" fmla="*/ 1634568 h 1672913"/>
              <a:gd name="connsiteX6" fmla="*/ 678903 w 1593747"/>
              <a:gd name="connsiteY6" fmla="*/ 1509221 h 1672913"/>
              <a:gd name="connsiteX7" fmla="*/ 0 w 1593747"/>
              <a:gd name="connsiteY7" fmla="*/ 1166170 h 1672913"/>
              <a:gd name="connsiteX8" fmla="*/ 178735 w 1593747"/>
              <a:gd name="connsiteY8" fmla="*/ 980056 h 167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747" h="1672913">
                <a:moveTo>
                  <a:pt x="178735" y="980056"/>
                </a:moveTo>
                <a:cubicBezTo>
                  <a:pt x="428322" y="789662"/>
                  <a:pt x="1284512" y="135224"/>
                  <a:pt x="1497524" y="23803"/>
                </a:cubicBezTo>
                <a:cubicBezTo>
                  <a:pt x="1710536" y="-87618"/>
                  <a:pt x="1511292" y="223423"/>
                  <a:pt x="1456809" y="311528"/>
                </a:cubicBezTo>
                <a:cubicBezTo>
                  <a:pt x="1385869" y="455283"/>
                  <a:pt x="1196506" y="455037"/>
                  <a:pt x="1170628" y="552436"/>
                </a:cubicBezTo>
                <a:cubicBezTo>
                  <a:pt x="1144750" y="649835"/>
                  <a:pt x="1221574" y="662378"/>
                  <a:pt x="1241429" y="841626"/>
                </a:cubicBezTo>
                <a:cubicBezTo>
                  <a:pt x="1306690" y="1015520"/>
                  <a:pt x="1522408" y="1523302"/>
                  <a:pt x="1428654" y="1634568"/>
                </a:cubicBezTo>
                <a:cubicBezTo>
                  <a:pt x="1334900" y="1745834"/>
                  <a:pt x="917012" y="1587287"/>
                  <a:pt x="678903" y="1509221"/>
                </a:cubicBezTo>
                <a:cubicBezTo>
                  <a:pt x="440794" y="1431155"/>
                  <a:pt x="93754" y="1277436"/>
                  <a:pt x="0" y="1166170"/>
                </a:cubicBezTo>
                <a:cubicBezTo>
                  <a:pt x="202273" y="1027674"/>
                  <a:pt x="-70852" y="1170451"/>
                  <a:pt x="178735" y="980056"/>
                </a:cubicBezTo>
                <a:close/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" name="Picture 2" descr="C:\Users\SMelzer\Documents\03_Forschung\2006_Dissertation_180116_Zulassung\figures\KMS_KB_symbolic.PNG">
            <a:extLst>
              <a:ext uri="{FF2B5EF4-FFF2-40B4-BE49-F238E27FC236}">
                <a16:creationId xmlns:a16="http://schemas.microsoft.com/office/drawing/2014/main" xmlns="" id="{DFDE6847-1796-4F49-88F3-9986E160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95" y="4123900"/>
            <a:ext cx="393961" cy="589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>
            <a:extLst>
              <a:ext uri="{FF2B5EF4-FFF2-40B4-BE49-F238E27FC236}">
                <a16:creationId xmlns:a16="http://schemas.microsoft.com/office/drawing/2014/main" xmlns="" id="{D954DC0D-32C1-4100-854C-CD593FE4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84" y="5013130"/>
            <a:ext cx="405880" cy="61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Ellipse 34"/>
          <p:cNvSpPr/>
          <p:nvPr/>
        </p:nvSpPr>
        <p:spPr>
          <a:xfrm rot="7882199">
            <a:off x="2740330" y="4015003"/>
            <a:ext cx="365436" cy="128436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6414448" y="1104517"/>
            <a:ext cx="5133703" cy="5007284"/>
            <a:chOff x="6414448" y="1104517"/>
            <a:chExt cx="5133703" cy="5007284"/>
          </a:xfrm>
        </p:grpSpPr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xmlns="" id="{E4F1E8B7-6077-445E-98A2-0C51E668986D}"/>
                </a:ext>
              </a:extLst>
            </p:cNvPr>
            <p:cNvSpPr txBox="1">
              <a:spLocks/>
            </p:cNvSpPr>
            <p:nvPr/>
          </p:nvSpPr>
          <p:spPr>
            <a:xfrm>
              <a:off x="6414448" y="1104517"/>
              <a:ext cx="5133703" cy="500728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69000"/>
              </a:schemeClr>
            </a:solidFill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DOKUMENTEN-CLUSTERING IM </a:t>
              </a:r>
              <a:r>
                <a:rPr lang="de-DE" sz="2400" b="1" dirty="0">
                  <a:solidFill>
                    <a:schemeClr val="accent2">
                      <a:lumMod val="75000"/>
                    </a:schemeClr>
                  </a:solidFill>
                </a:rPr>
                <a:t>SYMBOLISCHEN</a:t>
              </a:r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BEREICH</a:t>
              </a:r>
            </a:p>
          </p:txBody>
        </p:sp>
        <p:grpSp>
          <p:nvGrpSpPr>
            <p:cNvPr id="118" name="Gruppieren 117"/>
            <p:cNvGrpSpPr/>
            <p:nvPr/>
          </p:nvGrpSpPr>
          <p:grpSpPr>
            <a:xfrm>
              <a:off x="6853404" y="1731017"/>
              <a:ext cx="4513069" cy="4242902"/>
              <a:chOff x="8253187" y="1750047"/>
              <a:chExt cx="1700671" cy="2101798"/>
            </a:xfrm>
          </p:grpSpPr>
          <p:grpSp>
            <p:nvGrpSpPr>
              <p:cNvPr id="119" name="Gruppieren 118">
                <a:extLst>
                  <a:ext uri="{FF2B5EF4-FFF2-40B4-BE49-F238E27FC236}">
                    <a16:creationId xmlns:a16="http://schemas.microsoft.com/office/drawing/2014/main" xmlns="" id="{6C2396E1-2C6F-43BA-8E72-035FA1159DF8}"/>
                  </a:ext>
                </a:extLst>
              </p:cNvPr>
              <p:cNvGrpSpPr/>
              <p:nvPr/>
            </p:nvGrpSpPr>
            <p:grpSpPr>
              <a:xfrm>
                <a:off x="8327644" y="1750047"/>
                <a:ext cx="1626214" cy="1992601"/>
                <a:chOff x="6336782" y="1471746"/>
                <a:chExt cx="1626214" cy="1992601"/>
              </a:xfrm>
            </p:grpSpPr>
            <p:grpSp>
              <p:nvGrpSpPr>
                <p:cNvPr id="132" name="Gruppieren 131">
                  <a:extLst>
                    <a:ext uri="{FF2B5EF4-FFF2-40B4-BE49-F238E27FC236}">
                      <a16:creationId xmlns:a16="http://schemas.microsoft.com/office/drawing/2014/main" xmlns="" id="{32B291F3-D741-42D0-9C77-BAC2FE842548}"/>
                    </a:ext>
                  </a:extLst>
                </p:cNvPr>
                <p:cNvGrpSpPr/>
                <p:nvPr/>
              </p:nvGrpSpPr>
              <p:grpSpPr>
                <a:xfrm>
                  <a:off x="7396862" y="2193879"/>
                  <a:ext cx="566134" cy="881871"/>
                  <a:chOff x="3328039" y="3619949"/>
                  <a:chExt cx="566134" cy="881871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43" name="Textfeld 142">
                    <a:extLst>
                      <a:ext uri="{FF2B5EF4-FFF2-40B4-BE49-F238E27FC236}">
                        <a16:creationId xmlns:a16="http://schemas.microsoft.com/office/drawing/2014/main" xmlns="" id="{E03045C8-4BA5-440D-906C-A190477655BE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48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66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44" name="Textfeld 143">
                    <a:extLst>
                      <a:ext uri="{FF2B5EF4-FFF2-40B4-BE49-F238E27FC236}">
                        <a16:creationId xmlns:a16="http://schemas.microsoft.com/office/drawing/2014/main" xmlns="" id="{0F751230-2707-4B68-82A3-9241BA1381BA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57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5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45" name="Textfeld 144">
                    <a:extLst>
                      <a:ext uri="{FF2B5EF4-FFF2-40B4-BE49-F238E27FC236}">
                        <a16:creationId xmlns:a16="http://schemas.microsoft.com/office/drawing/2014/main" xmlns="" id="{58387656-11F7-4190-8C25-0DCF4F3C440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11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48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</p:grpSp>
            <p:grpSp>
              <p:nvGrpSpPr>
                <p:cNvPr id="133" name="Gruppieren 132">
                  <a:extLst>
                    <a:ext uri="{FF2B5EF4-FFF2-40B4-BE49-F238E27FC236}">
                      <a16:creationId xmlns:a16="http://schemas.microsoft.com/office/drawing/2014/main" xmlns="" id="{B390BD79-0317-466B-9647-61F981D9921C}"/>
                    </a:ext>
                  </a:extLst>
                </p:cNvPr>
                <p:cNvGrpSpPr/>
                <p:nvPr/>
              </p:nvGrpSpPr>
              <p:grpSpPr>
                <a:xfrm>
                  <a:off x="6677870" y="1471746"/>
                  <a:ext cx="566134" cy="881871"/>
                  <a:chOff x="3328039" y="3619949"/>
                  <a:chExt cx="566134" cy="881871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40" name="Textfeld 139">
                    <a:extLst>
                      <a:ext uri="{FF2B5EF4-FFF2-40B4-BE49-F238E27FC236}">
                        <a16:creationId xmlns:a16="http://schemas.microsoft.com/office/drawing/2014/main" xmlns="" id="{41837662-53E8-45B3-94F7-6F7EA92E1AF8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48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66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41" name="Textfeld 140">
                    <a:extLst>
                      <a:ext uri="{FF2B5EF4-FFF2-40B4-BE49-F238E27FC236}">
                        <a16:creationId xmlns:a16="http://schemas.microsoft.com/office/drawing/2014/main" xmlns="" id="{B647BC31-0C09-437A-9204-DA943C364702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57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5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42" name="Textfeld 141">
                    <a:extLst>
                      <a:ext uri="{FF2B5EF4-FFF2-40B4-BE49-F238E27FC236}">
                        <a16:creationId xmlns:a16="http://schemas.microsoft.com/office/drawing/2014/main" xmlns="" id="{94F22C67-4DEA-4054-A017-1673CBF0EB43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11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48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</p:grpSp>
            <p:grpSp>
              <p:nvGrpSpPr>
                <p:cNvPr id="134" name="Gruppieren 133">
                  <a:extLst>
                    <a:ext uri="{FF2B5EF4-FFF2-40B4-BE49-F238E27FC236}">
                      <a16:creationId xmlns:a16="http://schemas.microsoft.com/office/drawing/2014/main" xmlns="" id="{E8808614-8951-41A4-94FE-7A787C85E60C}"/>
                    </a:ext>
                  </a:extLst>
                </p:cNvPr>
                <p:cNvGrpSpPr/>
                <p:nvPr/>
              </p:nvGrpSpPr>
              <p:grpSpPr>
                <a:xfrm>
                  <a:off x="7274272" y="1581522"/>
                  <a:ext cx="566134" cy="881871"/>
                  <a:chOff x="3328039" y="3619949"/>
                  <a:chExt cx="566134" cy="881871"/>
                </a:xfr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7" name="Textfeld 136">
                    <a:extLst>
                      <a:ext uri="{FF2B5EF4-FFF2-40B4-BE49-F238E27FC236}">
                        <a16:creationId xmlns:a16="http://schemas.microsoft.com/office/drawing/2014/main" xmlns="" id="{DC3E3245-072F-42FE-A784-EF3F81648CCB}"/>
                      </a:ext>
                    </a:extLst>
                  </p:cNvPr>
                  <p:cNvSpPr txBox="1"/>
                  <p:nvPr/>
                </p:nvSpPr>
                <p:spPr>
                  <a:xfrm>
                    <a:off x="3328039" y="3952954"/>
                    <a:ext cx="249714" cy="548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66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38" name="Textfeld 137">
                    <a:extLst>
                      <a:ext uri="{FF2B5EF4-FFF2-40B4-BE49-F238E27FC236}">
                        <a16:creationId xmlns:a16="http://schemas.microsoft.com/office/drawing/2014/main" xmlns="" id="{7DA0A539-1241-46FD-AAFE-EC22F2BF397E}"/>
                      </a:ext>
                    </a:extLst>
                  </p:cNvPr>
                  <p:cNvSpPr txBox="1"/>
                  <p:nvPr/>
                </p:nvSpPr>
                <p:spPr>
                  <a:xfrm>
                    <a:off x="3434791" y="3619949"/>
                    <a:ext cx="249714" cy="457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5400" b="1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139" name="Textfeld 138">
                    <a:extLst>
                      <a:ext uri="{FF2B5EF4-FFF2-40B4-BE49-F238E27FC236}">
                        <a16:creationId xmlns:a16="http://schemas.microsoft.com/office/drawing/2014/main" xmlns="" id="{E2F3614C-7BF9-4A8C-937B-18F05D8FED4D}"/>
                      </a:ext>
                    </a:extLst>
                  </p:cNvPr>
                  <p:cNvSpPr txBox="1"/>
                  <p:nvPr/>
                </p:nvSpPr>
                <p:spPr>
                  <a:xfrm>
                    <a:off x="3644459" y="3982808"/>
                    <a:ext cx="249714" cy="411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48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?</a:t>
                    </a:r>
                  </a:p>
                </p:txBody>
              </p:sp>
            </p:grpSp>
            <p:sp>
              <p:nvSpPr>
                <p:cNvPr id="135" name="Textfeld 134">
                  <a:extLst>
                    <a:ext uri="{FF2B5EF4-FFF2-40B4-BE49-F238E27FC236}">
                      <a16:creationId xmlns:a16="http://schemas.microsoft.com/office/drawing/2014/main" xmlns="" id="{EC586728-5BFA-45D8-A3B7-4D064EE16CEF}"/>
                    </a:ext>
                  </a:extLst>
                </p:cNvPr>
                <p:cNvSpPr txBox="1"/>
                <p:nvPr/>
              </p:nvSpPr>
              <p:spPr>
                <a:xfrm>
                  <a:off x="7364677" y="3006959"/>
                  <a:ext cx="249714" cy="45738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36" name="Textfeld 135">
                  <a:extLst>
                    <a:ext uri="{FF2B5EF4-FFF2-40B4-BE49-F238E27FC236}">
                      <a16:creationId xmlns:a16="http://schemas.microsoft.com/office/drawing/2014/main" xmlns="" id="{64A84FDF-156C-491E-AF52-CA6A006498F9}"/>
                    </a:ext>
                  </a:extLst>
                </p:cNvPr>
                <p:cNvSpPr txBox="1"/>
                <p:nvPr/>
              </p:nvSpPr>
              <p:spPr>
                <a:xfrm>
                  <a:off x="6336782" y="1621796"/>
                  <a:ext cx="249714" cy="457388"/>
                </a:xfrm>
                <a:prstGeom prst="rect">
                  <a:avLst/>
                </a:prstGeom>
                <a:noFill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120" name="Gruppieren 119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860886" y="2576204"/>
                <a:ext cx="566134" cy="881871"/>
                <a:chOff x="3328039" y="3619949"/>
                <a:chExt cx="566134" cy="881871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9" name="Textfeld 128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48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6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30" name="Textfeld 129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57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31" name="Textfeld 130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11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48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121" name="Gruppieren 120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253187" y="2380537"/>
                <a:ext cx="566134" cy="881871"/>
                <a:chOff x="3328039" y="3619949"/>
                <a:chExt cx="566134" cy="881871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feld 125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48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6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27" name="Textfeld 126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57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28" name="Textfeld 127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11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48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122" name="Gruppieren 121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8530444" y="2969974"/>
                <a:ext cx="566134" cy="881871"/>
                <a:chOff x="3328039" y="3619949"/>
                <a:chExt cx="566134" cy="881871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3" name="Textfeld 122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488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66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24" name="Textfeld 123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57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5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125" name="Textfeld 124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11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48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</p:grpSp>
      </p:grp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8" y="1607481"/>
            <a:ext cx="3670694" cy="163847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D68AAF-97C2-4AEA-81DF-768AB7AA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KOMBINATION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526447F-085B-4B9A-8EB5-D9E09FFC5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82" y="1098983"/>
            <a:ext cx="11364318" cy="5013589"/>
          </a:xfrm>
          <a:solidFill>
            <a:schemeClr val="accent2">
              <a:lumMod val="40000"/>
              <a:lumOff val="60000"/>
              <a:alpha val="6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K</a:t>
            </a:r>
            <a:r>
              <a:rPr lang="de-DE" sz="2400" dirty="0"/>
              <a:t>OMPLEMENTÄRMATRIX</a:t>
            </a:r>
          </a:p>
        </p:txBody>
      </p:sp>
      <p:grpSp>
        <p:nvGrpSpPr>
          <p:cNvPr id="39" name="Gruppieren 38"/>
          <p:cNvGrpSpPr/>
          <p:nvPr/>
        </p:nvGrpSpPr>
        <p:grpSpPr>
          <a:xfrm>
            <a:off x="1255566" y="3593900"/>
            <a:ext cx="10516286" cy="2518672"/>
            <a:chOff x="4306053" y="3877829"/>
            <a:chExt cx="4721157" cy="941938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053" y="3877829"/>
              <a:ext cx="1297594" cy="9419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Pfeil nach rechts 43"/>
            <p:cNvSpPr/>
            <p:nvPr/>
          </p:nvSpPr>
          <p:spPr>
            <a:xfrm>
              <a:off x="5746055" y="4335485"/>
              <a:ext cx="1172882" cy="185546"/>
            </a:xfrm>
            <a:prstGeom prst="rightArrow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848" y="4099600"/>
              <a:ext cx="1903362" cy="655596"/>
            </a:xfrm>
            <a:prstGeom prst="rect">
              <a:avLst/>
            </a:prstGeom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4810740" y="1953986"/>
            <a:ext cx="1700671" cy="2137707"/>
            <a:chOff x="8253187" y="1750047"/>
            <a:chExt cx="1700671" cy="213770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xmlns="" id="{6C2396E1-2C6F-43BA-8E72-035FA1159DF8}"/>
                </a:ext>
              </a:extLst>
            </p:cNvPr>
            <p:cNvGrpSpPr/>
            <p:nvPr/>
          </p:nvGrpSpPr>
          <p:grpSpPr>
            <a:xfrm>
              <a:off x="8334839" y="1750047"/>
              <a:ext cx="1619019" cy="2006477"/>
              <a:chOff x="6343977" y="1471746"/>
              <a:chExt cx="1619019" cy="2006477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xmlns="" id="{32B291F3-D741-42D0-9C77-BAC2FE842548}"/>
                  </a:ext>
                </a:extLst>
              </p:cNvPr>
              <p:cNvGrpSpPr/>
              <p:nvPr/>
            </p:nvGrpSpPr>
            <p:grpSpPr>
              <a:xfrm>
                <a:off x="7396862" y="2193879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xmlns="" id="{E03045C8-4BA5-440D-906C-A190477655BE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xmlns="" id="{0F751230-2707-4B68-82A3-9241BA1381BA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xmlns="" id="{58387656-11F7-4190-8C25-0DCF4F3C4407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xmlns="" id="{B390BD79-0317-466B-9647-61F981D9921C}"/>
                  </a:ext>
                </a:extLst>
              </p:cNvPr>
              <p:cNvGrpSpPr/>
              <p:nvPr/>
            </p:nvGrpSpPr>
            <p:grpSpPr>
              <a:xfrm>
                <a:off x="6677870" y="1471746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xmlns="" id="{41837662-53E8-45B3-94F7-6F7EA92E1AF8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xmlns="" id="{B647BC31-0C09-437A-9204-DA943C364702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xmlns="" id="{94F22C67-4DEA-4054-A017-1673CBF0EB43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xmlns="" id="{E8808614-8951-41A4-94FE-7A787C85E60C}"/>
                  </a:ext>
                </a:extLst>
              </p:cNvPr>
              <p:cNvGrpSpPr/>
              <p:nvPr/>
            </p:nvGrpSpPr>
            <p:grpSpPr>
              <a:xfrm>
                <a:off x="7274272" y="1581522"/>
                <a:ext cx="566134" cy="917780"/>
                <a:chOff x="3328039" y="3619949"/>
                <a:chExt cx="566134" cy="91778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xmlns="" id="{DC3E3245-072F-42FE-A784-EF3F81648CCB}"/>
                    </a:ext>
                  </a:extLst>
                </p:cNvPr>
                <p:cNvSpPr txBox="1"/>
                <p:nvPr/>
              </p:nvSpPr>
              <p:spPr>
                <a:xfrm>
                  <a:off x="3328039" y="3952954"/>
                  <a:ext cx="24971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xmlns="" id="{7DA0A539-1241-46FD-AAFE-EC22F2BF397E}"/>
                    </a:ext>
                  </a:extLst>
                </p:cNvPr>
                <p:cNvSpPr txBox="1"/>
                <p:nvPr/>
              </p:nvSpPr>
              <p:spPr>
                <a:xfrm>
                  <a:off x="3434791" y="3619949"/>
                  <a:ext cx="249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xmlns="" id="{E2F3614C-7BF9-4A8C-937B-18F05D8FED4D}"/>
                    </a:ext>
                  </a:extLst>
                </p:cNvPr>
                <p:cNvSpPr txBox="1"/>
                <p:nvPr/>
              </p:nvSpPr>
              <p:spPr>
                <a:xfrm>
                  <a:off x="3644459" y="3982808"/>
                  <a:ext cx="249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xmlns="" id="{EC586728-5BFA-45D8-A3B7-4D064EE16CEF}"/>
                  </a:ext>
                </a:extLst>
              </p:cNvPr>
              <p:cNvSpPr txBox="1"/>
              <p:nvPr/>
            </p:nvSpPr>
            <p:spPr>
              <a:xfrm>
                <a:off x="7274272" y="3016558"/>
                <a:ext cx="249714" cy="46166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xmlns="" id="{64A84FDF-156C-491E-AF52-CA6A006498F9}"/>
                  </a:ext>
                </a:extLst>
              </p:cNvPr>
              <p:cNvSpPr txBox="1"/>
              <p:nvPr/>
            </p:nvSpPr>
            <p:spPr>
              <a:xfrm>
                <a:off x="6343977" y="1633615"/>
                <a:ext cx="249714" cy="46166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xmlns="" id="{B390BD79-0317-466B-9647-61F981D9921C}"/>
                </a:ext>
              </a:extLst>
            </p:cNvPr>
            <p:cNvGrpSpPr/>
            <p:nvPr/>
          </p:nvGrpSpPr>
          <p:grpSpPr>
            <a:xfrm>
              <a:off x="8860886" y="2576204"/>
              <a:ext cx="566134" cy="917780"/>
              <a:chOff x="3328039" y="3619949"/>
              <a:chExt cx="566134" cy="91778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xmlns="" id="{41837662-53E8-45B3-94F7-6F7EA92E1AF8}"/>
                  </a:ext>
                </a:extLst>
              </p:cNvPr>
              <p:cNvSpPr txBox="1"/>
              <p:nvPr/>
            </p:nvSpPr>
            <p:spPr>
              <a:xfrm>
                <a:off x="3328039" y="3952954"/>
                <a:ext cx="249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xmlns="" id="{B647BC31-0C09-437A-9204-DA943C364702}"/>
                  </a:ext>
                </a:extLst>
              </p:cNvPr>
              <p:cNvSpPr txBox="1"/>
              <p:nvPr/>
            </p:nvSpPr>
            <p:spPr>
              <a:xfrm>
                <a:off x="3434791" y="3619949"/>
                <a:ext cx="249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xmlns="" id="{94F22C67-4DEA-4054-A017-1673CBF0EB43}"/>
                  </a:ext>
                </a:extLst>
              </p:cNvPr>
              <p:cNvSpPr txBox="1"/>
              <p:nvPr/>
            </p:nvSpPr>
            <p:spPr>
              <a:xfrm>
                <a:off x="3644459" y="3982808"/>
                <a:ext cx="249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xmlns="" id="{B390BD79-0317-466B-9647-61F981D9921C}"/>
                </a:ext>
              </a:extLst>
            </p:cNvPr>
            <p:cNvGrpSpPr/>
            <p:nvPr/>
          </p:nvGrpSpPr>
          <p:grpSpPr>
            <a:xfrm>
              <a:off x="8253187" y="2380537"/>
              <a:ext cx="566134" cy="917780"/>
              <a:chOff x="3328039" y="3619949"/>
              <a:chExt cx="566134" cy="91778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xmlns="" id="{41837662-53E8-45B3-94F7-6F7EA92E1AF8}"/>
                  </a:ext>
                </a:extLst>
              </p:cNvPr>
              <p:cNvSpPr txBox="1"/>
              <p:nvPr/>
            </p:nvSpPr>
            <p:spPr>
              <a:xfrm>
                <a:off x="3328039" y="3952954"/>
                <a:ext cx="249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xmlns="" id="{B647BC31-0C09-437A-9204-DA943C364702}"/>
                  </a:ext>
                </a:extLst>
              </p:cNvPr>
              <p:cNvSpPr txBox="1"/>
              <p:nvPr/>
            </p:nvSpPr>
            <p:spPr>
              <a:xfrm>
                <a:off x="3434791" y="3619949"/>
                <a:ext cx="249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xmlns="" id="{94F22C67-4DEA-4054-A017-1673CBF0EB43}"/>
                  </a:ext>
                </a:extLst>
              </p:cNvPr>
              <p:cNvSpPr txBox="1"/>
              <p:nvPr/>
            </p:nvSpPr>
            <p:spPr>
              <a:xfrm>
                <a:off x="3644459" y="3982808"/>
                <a:ext cx="249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xmlns="" id="{B390BD79-0317-466B-9647-61F981D9921C}"/>
                </a:ext>
              </a:extLst>
            </p:cNvPr>
            <p:cNvGrpSpPr/>
            <p:nvPr/>
          </p:nvGrpSpPr>
          <p:grpSpPr>
            <a:xfrm>
              <a:off x="8530444" y="2969974"/>
              <a:ext cx="566134" cy="917780"/>
              <a:chOff x="3328039" y="3619949"/>
              <a:chExt cx="566134" cy="91778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xmlns="" id="{41837662-53E8-45B3-94F7-6F7EA92E1AF8}"/>
                  </a:ext>
                </a:extLst>
              </p:cNvPr>
              <p:cNvSpPr txBox="1"/>
              <p:nvPr/>
            </p:nvSpPr>
            <p:spPr>
              <a:xfrm>
                <a:off x="3328039" y="3952954"/>
                <a:ext cx="249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xmlns="" id="{B647BC31-0C09-437A-9204-DA943C364702}"/>
                  </a:ext>
                </a:extLst>
              </p:cNvPr>
              <p:cNvSpPr txBox="1"/>
              <p:nvPr/>
            </p:nvSpPr>
            <p:spPr>
              <a:xfrm>
                <a:off x="3434791" y="3619949"/>
                <a:ext cx="249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xmlns="" id="{94F22C67-4DEA-4054-A017-1673CBF0EB43}"/>
                  </a:ext>
                </a:extLst>
              </p:cNvPr>
              <p:cNvSpPr txBox="1"/>
              <p:nvPr/>
            </p:nvSpPr>
            <p:spPr>
              <a:xfrm>
                <a:off x="3644459" y="3982808"/>
                <a:ext cx="2497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solidFill>
                      <a:schemeClr val="accent2">
                        <a:lumMod val="75000"/>
                      </a:schemeClr>
                    </a:solidFill>
                  </a:rPr>
                  <a:t>?</a:t>
                </a:r>
              </a:p>
            </p:txBody>
          </p:sp>
        </p:grp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40" y="1727075"/>
            <a:ext cx="4611038" cy="230264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2433</Words>
  <Application>Microsoft Office PowerPoint</Application>
  <PresentationFormat>Benutzerdefiniert</PresentationFormat>
  <Paragraphs>446</Paragraphs>
  <Slides>17</Slides>
  <Notes>14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</vt:lpstr>
      <vt:lpstr>SEMANTIC ASSETS: LATENT STRUCTURES FOR KNOWLEDGE MANAGEMENT</vt:lpstr>
      <vt:lpstr>MOTIVATION FÜR SEMANTIC ASSETS</vt:lpstr>
      <vt:lpstr>KNOWLEDGE MANAGEMENT (KM)</vt:lpstr>
      <vt:lpstr>KONTEXTSPEZIFISCHES INFORMATION RETRIEVAL</vt:lpstr>
      <vt:lpstr>STAND DER WISSENSCHAFT</vt:lpstr>
      <vt:lpstr>HERAUSFORDERUNGEN</vt:lpstr>
      <vt:lpstr>FORSCHUNGSFRAGEN</vt:lpstr>
      <vt:lpstr>SYSTEMATISCHE KOMBINATION</vt:lpstr>
      <vt:lpstr>SYSTEMATISCHE KOMBINATION</vt:lpstr>
      <vt:lpstr>SYSTEMATISCHE KOMBINATION</vt:lpstr>
      <vt:lpstr>METHODIK</vt:lpstr>
      <vt:lpstr>KNOWLEDGE MANAGEMENT</vt:lpstr>
      <vt:lpstr>SEMANTIC ASSETS</vt:lpstr>
      <vt:lpstr>MEIN FAZIT IST…</vt:lpstr>
      <vt:lpstr>VERÖFFENTLICHUNGEN</vt:lpstr>
      <vt:lpstr>ICH DANKE IHNEN FÜR IHR KOMMEN</vt:lpstr>
      <vt:lpstr>Backup-Folie: SYSTEMATISCHE KOMBINATION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naveen</dc:creator>
  <cp:lastModifiedBy>Sylvia Melzer</cp:lastModifiedBy>
  <cp:revision>170</cp:revision>
  <dcterms:created xsi:type="dcterms:W3CDTF">2018-06-12T19:20:01Z</dcterms:created>
  <dcterms:modified xsi:type="dcterms:W3CDTF">2018-06-21T07:41:50Z</dcterms:modified>
</cp:coreProperties>
</file>