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951" r:id="rId3"/>
    <p:sldId id="393" r:id="rId4"/>
    <p:sldId id="3953" r:id="rId5"/>
    <p:sldId id="1300" r:id="rId6"/>
    <p:sldId id="3956" r:id="rId7"/>
    <p:sldId id="3954" r:id="rId8"/>
    <p:sldId id="1304" r:id="rId9"/>
    <p:sldId id="260" r:id="rId10"/>
    <p:sldId id="3959" r:id="rId11"/>
    <p:sldId id="519" r:id="rId12"/>
    <p:sldId id="538" r:id="rId13"/>
    <p:sldId id="520" r:id="rId14"/>
    <p:sldId id="521" r:id="rId15"/>
    <p:sldId id="522" r:id="rId16"/>
    <p:sldId id="3963" r:id="rId17"/>
    <p:sldId id="3958" r:id="rId18"/>
    <p:sldId id="3957" r:id="rId19"/>
    <p:sldId id="1567" r:id="rId20"/>
    <p:sldId id="1556" r:id="rId21"/>
    <p:sldId id="3946" r:id="rId22"/>
    <p:sldId id="3962" r:id="rId23"/>
    <p:sldId id="533" r:id="rId24"/>
    <p:sldId id="579" r:id="rId25"/>
    <p:sldId id="3949" r:id="rId26"/>
    <p:sldId id="3960" r:id="rId27"/>
    <p:sldId id="1326" r:id="rId28"/>
    <p:sldId id="1547" r:id="rId29"/>
    <p:sldId id="1549" r:id="rId30"/>
    <p:sldId id="3955" r:id="rId31"/>
    <p:sldId id="405" r:id="rId32"/>
    <p:sldId id="406" r:id="rId33"/>
    <p:sldId id="258" r:id="rId3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5306"/>
  </p:normalViewPr>
  <p:slideViewPr>
    <p:cSldViewPr snapToGrid="0" snapToObjects="1">
      <p:cViewPr varScale="1">
        <p:scale>
          <a:sx n="107" d="100"/>
          <a:sy n="107" d="100"/>
        </p:scale>
        <p:origin x="176" y="392"/>
      </p:cViewPr>
      <p:guideLst/>
    </p:cSldViewPr>
  </p:slideViewPr>
  <p:outlineViewPr>
    <p:cViewPr>
      <p:scale>
        <a:sx n="33" d="100"/>
        <a:sy n="33" d="100"/>
      </p:scale>
      <p:origin x="0" y="-156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20E77-39B7-6D4F-95C8-E058832CF40B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54A41-C585-BB46-8998-F51616D57C2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2451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88630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5FC0B-8D5C-8143-9651-74A48FE91D1C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60178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64223-60C2-8B45-914E-09C45AA70136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6273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3CEC1-94A5-E344-B216-5DF6D5416762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2065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058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348D-81C8-4A49-8C9D-D0F15656D09E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100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have seen that the standard task in AI is to optimize an objective supplied by the human.</a:t>
            </a:r>
          </a:p>
          <a:p>
            <a:r>
              <a:rPr lang="en-US" dirty="0"/>
              <a:t>But this is the wrong task. Instead we want provably beneficial AI:</a:t>
            </a:r>
            <a:r>
              <a:rPr lang="en-US" baseline="0" dirty="0"/>
              <a:t> we need to be happy with the way the machine behaves,</a:t>
            </a:r>
          </a:p>
          <a:p>
            <a:r>
              <a:rPr lang="en-US" baseline="0" dirty="0"/>
              <a:t>even if we ask for the wrong thing or forget to mention some important constraint. So how can we do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99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3506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42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16613-2833-4CFC-ADAD-3AD2B99C36A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394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This is</a:t>
            </a:r>
            <a:r>
              <a:rPr lang="en-US" sz="2000" baseline="0" dirty="0"/>
              <a:t> </a:t>
            </a:r>
            <a:r>
              <a:rPr lang="en-US" sz="2000" dirty="0"/>
              <a:t>the problem of </a:t>
            </a:r>
            <a:r>
              <a:rPr lang="en-US" sz="2000" b="1" i="1" dirty="0"/>
              <a:t>value</a:t>
            </a:r>
            <a:r>
              <a:rPr lang="en-US" sz="2000" b="1" i="1" baseline="0" dirty="0"/>
              <a:t> </a:t>
            </a:r>
            <a:r>
              <a:rPr lang="en-US" sz="2000" b="1" i="1" dirty="0"/>
              <a:t>alignment</a:t>
            </a:r>
            <a:r>
              <a:rPr lang="en-US" sz="2000" dirty="0"/>
              <a:t>.</a:t>
            </a:r>
          </a:p>
          <a:p>
            <a:r>
              <a:rPr lang="en-US" sz="2000" dirty="0"/>
              <a:t>And</a:t>
            </a:r>
            <a:r>
              <a:rPr lang="en-US" sz="2000" baseline="0" dirty="0"/>
              <a:t> when you m</a:t>
            </a:r>
            <a:r>
              <a:rPr lang="en-US" sz="2000" dirty="0"/>
              <a:t>ix</a:t>
            </a:r>
            <a:r>
              <a:rPr lang="en-US" sz="2000" baseline="0" dirty="0"/>
              <a:t> that with a superintelligent system that can affect the world dramatically, it’s not such a good thing.</a:t>
            </a:r>
            <a:endParaRPr lang="en-US" sz="2000" dirty="0"/>
          </a:p>
          <a:p>
            <a:r>
              <a:rPr lang="en-US" sz="2000" dirty="0"/>
              <a:t>The</a:t>
            </a:r>
            <a:r>
              <a:rPr lang="en-US" sz="2000" baseline="0" dirty="0"/>
              <a:t> point is that</a:t>
            </a:r>
            <a:r>
              <a:rPr lang="en-US" sz="2000" dirty="0"/>
              <a:t> a machine can be </a:t>
            </a:r>
            <a:r>
              <a:rPr lang="en-US" sz="2000" b="1" i="1" dirty="0"/>
              <a:t>better at making decisions</a:t>
            </a:r>
          </a:p>
          <a:p>
            <a:r>
              <a:rPr lang="en-US" sz="2000" dirty="0"/>
              <a:t>but still fail to </a:t>
            </a:r>
            <a:r>
              <a:rPr lang="en-US" sz="2000" b="1" i="1" dirty="0"/>
              <a:t>make better decisions</a:t>
            </a:r>
          </a:p>
          <a:p>
            <a:r>
              <a:rPr lang="en-US" sz="2000" dirty="0"/>
              <a:t>if its values are not exactly the same as ours.</a:t>
            </a:r>
          </a:p>
          <a:p>
            <a:endParaRPr lang="en-US" sz="20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16613-2833-4CFC-ADAD-3AD2B99C36A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7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4665-7EA0-B04A-81DF-38B652F93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29919-4366-D444-85C6-C8EBE3558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BD7DD-BCE5-3A49-8601-D06AF84D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1E934-2B33-E249-BC5F-6C0B4E919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62EAB-F541-B944-9BAC-D5CCEE1EB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22789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27F62-3E1D-5E45-9BE9-499C221D1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2FB72-EF79-BB47-8820-B04529674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9E2E1-43F2-AC4C-BECB-1DD50795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B4464-52CB-714C-8DED-17A159DB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EDF4-148C-624B-AA99-D06F576E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9037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963631-DD00-F64A-B5DF-4C3646FC6A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628D7-5F35-274C-8433-655B5D877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CFB1F-6688-5A48-BBA8-2696168E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E0B7-04B6-C64E-B391-5B80E193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599FA-557F-BF4F-8A01-23EAC592B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783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2BDB-1921-7E4B-89BB-B79004688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1B285-3F03-104C-9FD8-9BED1F97A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0CF9D-16C6-DF48-B05D-D71476C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37FC8-9CB9-AF4E-86C4-ACF6146B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4CA66-E353-D045-A2FF-E5B85108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0798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B913-6E96-E540-88E8-D3137939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05B87-CF0A-3645-801D-B2466A303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71713-5DBD-4C45-834C-39BD252E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CBF8C-908B-3441-B351-C8C6D27DC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627BA-39E1-F946-813B-08A381FD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3743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E031-F1E5-5743-92A4-0E452F5D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A5E9A-4588-5342-A739-24C9B435A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75624-0CFC-EC46-B2F2-3F206C212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1C3B6-28C0-3D4E-91B1-7DA74E0B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305DB-C74C-5A41-9DED-7137B8F3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B8619-3039-E042-9325-2AD4B016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6527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B014-D693-3241-AA98-FB04452B2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41FD5-6E70-444A-9864-DD973AEA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466B9-72F1-324D-A7E7-16A976F6F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1DCB9-EFAE-6E40-A4BC-663639CFA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D224-6DAA-C641-A600-BA288FD53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213797-C355-884D-B57D-5EC5C05A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567C5-939B-1C40-BDAD-F348B0DE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D09F6-0692-0E40-B478-4CCD806C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8277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D44B2-1059-434E-B5D0-B3326EC5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99568-E585-AF45-969B-2DAE800E5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4F48A-7845-2042-81E2-52F73181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38F36-545F-5A45-BD71-B3BAC0836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6830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B4DE8-8BE7-1B4C-B92E-C83FFB20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C2C98-8E32-8B41-923C-38F5464F1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863B4-7321-D245-AAE2-5D0A2B26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6899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DE1-101D-544F-BA34-49B6F0456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C8332-73B9-CA46-A584-ED7767671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0F44B-686A-9F41-90E6-96791F627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A1645-AB1E-BB4C-9B93-A66FC611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ECCB2-8AC6-044B-BFD4-6B7A553E2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22E4F-F958-9947-97FE-9D63C3A0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1047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C693-126E-1145-8848-053B7DD7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3A8E5B-B64B-E042-BC00-4D18851F9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D4659-A709-864B-94F7-07E719894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9D765-96BF-074E-8FF7-C1EEEA3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F4CA5-F0EF-9943-9281-479570DA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43A0D-0640-DE4A-8D15-E05A1630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9641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D0710D-1E3D-8E4C-8FB1-B3502B8B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FBEAE-7D92-D942-8611-AA9DB5797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B968B-A1B6-B540-AE9F-10F091C12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8515D-E435-A241-9731-99CE553CAC5F}" type="datetimeFigureOut">
              <a:rPr lang="en-DE" smtClean="0"/>
              <a:t>18.04.22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BD4B2-B1B8-6D43-BC2C-2543099C5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4952A-7986-B047-9DE9-63033053A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762DB-7B94-E74B-A61F-84ABA0F3526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2761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4.jpe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bulbs with a yellow one standing out">
            <a:extLst>
              <a:ext uri="{FF2B5EF4-FFF2-40B4-BE49-F238E27FC236}">
                <a16:creationId xmlns:a16="http://schemas.microsoft.com/office/drawing/2014/main" id="{0F31E99F-65AE-D245-B33C-C2E253F1C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r="-1" b="15725"/>
          <a:stretch/>
        </p:blipFill>
        <p:spPr>
          <a:xfrm>
            <a:off x="3068" y="1386"/>
            <a:ext cx="1218893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2843A-2734-9C40-BF92-BADAE0E1E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291" y="2115728"/>
            <a:ext cx="9144000" cy="2387600"/>
          </a:xfrm>
        </p:spPr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From </a:t>
            </a:r>
            <a:r>
              <a:rPr lang="en-DE" dirty="0">
                <a:solidFill>
                  <a:srgbClr val="FFFF00"/>
                </a:solidFill>
              </a:rPr>
              <a:t>A</a:t>
            </a:r>
            <a:r>
              <a:rPr lang="en-DE" dirty="0">
                <a:solidFill>
                  <a:schemeClr val="bg1"/>
                </a:solidFill>
              </a:rPr>
              <a:t>rtificial </a:t>
            </a:r>
            <a:r>
              <a:rPr lang="en-DE" dirty="0">
                <a:solidFill>
                  <a:srgbClr val="FFFF00"/>
                </a:solidFill>
              </a:rPr>
              <a:t>I</a:t>
            </a:r>
            <a:r>
              <a:rPr lang="en-DE" dirty="0">
                <a:solidFill>
                  <a:schemeClr val="bg1"/>
                </a:solidFill>
              </a:rPr>
              <a:t>ntelligence to </a:t>
            </a:r>
            <a:r>
              <a:rPr lang="en-DE" dirty="0">
                <a:solidFill>
                  <a:srgbClr val="FFFF00"/>
                </a:solidFill>
              </a:rPr>
              <a:t>B</a:t>
            </a:r>
            <a:r>
              <a:rPr lang="en-DE" dirty="0">
                <a:solidFill>
                  <a:schemeClr val="bg1"/>
                </a:solidFill>
              </a:rPr>
              <a:t>eneficial </a:t>
            </a:r>
            <a:r>
              <a:rPr lang="en-DE" dirty="0">
                <a:solidFill>
                  <a:srgbClr val="FFFF00"/>
                </a:solidFill>
              </a:rPr>
              <a:t>I</a:t>
            </a:r>
            <a:r>
              <a:rPr lang="en-DE" dirty="0">
                <a:solidFill>
                  <a:schemeClr val="bg1"/>
                </a:solidFill>
              </a:rPr>
              <a:t>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EE2DB-1CA6-6245-A6A5-5B35589BB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166" y="4917268"/>
            <a:ext cx="9144000" cy="1655762"/>
          </a:xfrm>
        </p:spPr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Magnus Bender, </a:t>
            </a:r>
            <a:r>
              <a:rPr lang="en-DE" i="1" dirty="0">
                <a:solidFill>
                  <a:schemeClr val="bg1"/>
                </a:solidFill>
              </a:rPr>
              <a:t>Marcel Gehrke</a:t>
            </a:r>
            <a:r>
              <a:rPr lang="en-DE" dirty="0">
                <a:solidFill>
                  <a:schemeClr val="bg1"/>
                </a:solidFill>
              </a:rPr>
              <a:t>, </a:t>
            </a:r>
            <a:r>
              <a:rPr lang="de-DE" dirty="0">
                <a:solidFill>
                  <a:schemeClr val="bg1"/>
                </a:solidFill>
              </a:rPr>
              <a:t>F</a:t>
            </a:r>
            <a:r>
              <a:rPr lang="en-DE" dirty="0">
                <a:solidFill>
                  <a:schemeClr val="bg1"/>
                </a:solidFill>
              </a:rPr>
              <a:t>elix Kuhr, </a:t>
            </a:r>
            <a:r>
              <a:rPr lang="en-DE" i="1" dirty="0">
                <a:solidFill>
                  <a:schemeClr val="bg1"/>
                </a:solidFill>
              </a:rPr>
              <a:t>Sylvia Melzer</a:t>
            </a:r>
            <a:r>
              <a:rPr lang="en-DE" dirty="0">
                <a:solidFill>
                  <a:schemeClr val="bg1"/>
                </a:solidFill>
              </a:rPr>
              <a:t>, </a:t>
            </a:r>
            <a:br>
              <a:rPr lang="en-DE" dirty="0">
                <a:solidFill>
                  <a:schemeClr val="bg1"/>
                </a:solidFill>
              </a:rPr>
            </a:br>
            <a:r>
              <a:rPr lang="en-DE" u="sng" dirty="0">
                <a:solidFill>
                  <a:schemeClr val="bg1"/>
                </a:solidFill>
              </a:rPr>
              <a:t>Ralf Möller</a:t>
            </a:r>
            <a:r>
              <a:rPr lang="en-DE" dirty="0">
                <a:solidFill>
                  <a:schemeClr val="bg1"/>
                </a:solidFill>
              </a:rPr>
              <a:t>, </a:t>
            </a:r>
            <a:r>
              <a:rPr lang="en-DE" i="1" dirty="0">
                <a:solidFill>
                  <a:schemeClr val="bg1"/>
                </a:solidFill>
              </a:rPr>
              <a:t>Simon Schiff</a:t>
            </a:r>
            <a:r>
              <a:rPr lang="en-DE" dirty="0">
                <a:solidFill>
                  <a:schemeClr val="bg1"/>
                </a:solidFill>
              </a:rPr>
              <a:t>, Stefan Thiemann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F689717-E909-734C-9C98-465CDA1FB121}"/>
              </a:ext>
            </a:extLst>
          </p:cNvPr>
          <p:cNvSpPr txBox="1">
            <a:spLocks/>
          </p:cNvSpPr>
          <p:nvPr/>
        </p:nvSpPr>
        <p:spPr>
          <a:xfrm>
            <a:off x="1361166" y="5745149"/>
            <a:ext cx="9144000" cy="766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>
                <a:solidFill>
                  <a:srgbClr val="FFFF00"/>
                </a:solidFill>
              </a:rPr>
              <a:t>Towards Humanities-Centered AI (CHAI)</a:t>
            </a:r>
          </a:p>
        </p:txBody>
      </p:sp>
    </p:spTree>
    <p:extLst>
      <p:ext uri="{BB962C8B-B14F-4D97-AF65-F5344CB8AC3E}">
        <p14:creationId xmlns:p14="http://schemas.microsoft.com/office/powerpoint/2010/main" val="13736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75CAC-B04D-AA41-872E-6DB6FF33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8BB13-67B3-4944-B4E1-FDBFAB35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026" name="Picture 2" descr="Wie Roboter die Kriege der Zukunft beeinflussen könnten">
            <a:extLst>
              <a:ext uri="{FF2B5EF4-FFF2-40B4-BE49-F238E27FC236}">
                <a16:creationId xmlns:a16="http://schemas.microsoft.com/office/drawing/2014/main" id="{88B9345E-7D75-0F44-890D-358630E6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120" y="0"/>
            <a:ext cx="13220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78493" y="1690688"/>
            <a:ext cx="8136435" cy="419526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C00F3"/>
                </a:solidFill>
              </a:rPr>
              <a:t>Humans</a:t>
            </a:r>
            <a:r>
              <a:rPr lang="en-US" dirty="0"/>
              <a:t> are intelligent to the extent that </a:t>
            </a:r>
            <a:r>
              <a:rPr lang="en-US" dirty="0">
                <a:solidFill>
                  <a:srgbClr val="FC00F3"/>
                </a:solidFill>
              </a:rPr>
              <a:t>our</a:t>
            </a:r>
            <a:r>
              <a:rPr lang="en-US" dirty="0"/>
              <a:t> actions can be expected to achieve </a:t>
            </a:r>
            <a:r>
              <a:rPr lang="en-US" dirty="0">
                <a:solidFill>
                  <a:srgbClr val="FC00F3"/>
                </a:solidFill>
              </a:rPr>
              <a:t>our</a:t>
            </a:r>
            <a:r>
              <a:rPr lang="en-US" dirty="0"/>
              <a:t> objectives</a:t>
            </a:r>
          </a:p>
          <a:p>
            <a:r>
              <a:rPr lang="en-US" dirty="0">
                <a:solidFill>
                  <a:srgbClr val="FF0000"/>
                </a:solidFill>
              </a:rPr>
              <a:t>Machines</a:t>
            </a:r>
            <a:r>
              <a:rPr lang="en-US" dirty="0"/>
              <a:t> are intelligent to the extent that </a:t>
            </a:r>
            <a:r>
              <a:rPr lang="en-US" dirty="0">
                <a:solidFill>
                  <a:srgbClr val="FF0000"/>
                </a:solidFill>
              </a:rPr>
              <a:t>their</a:t>
            </a:r>
            <a:r>
              <a:rPr lang="en-US" dirty="0"/>
              <a:t> actions can be expected to achieve </a:t>
            </a:r>
            <a:r>
              <a:rPr lang="en-US" dirty="0">
                <a:solidFill>
                  <a:srgbClr val="FF0000"/>
                </a:solidFill>
              </a:rPr>
              <a:t>their</a:t>
            </a:r>
            <a:r>
              <a:rPr lang="en-US" dirty="0"/>
              <a:t> objectives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Give them objectives to optimize (</a:t>
            </a:r>
            <a:r>
              <a:rPr lang="en-US" dirty="0" err="1">
                <a:solidFill>
                  <a:srgbClr val="FF0000"/>
                </a:solidFill>
              </a:rPr>
              <a:t>cf</a:t>
            </a:r>
            <a:r>
              <a:rPr lang="en-US" dirty="0">
                <a:solidFill>
                  <a:srgbClr val="FF0000"/>
                </a:solidFill>
              </a:rPr>
              <a:t> control theory, economics, operations research, statistics)</a:t>
            </a:r>
          </a:p>
          <a:p>
            <a:r>
              <a:rPr lang="en-US" dirty="0">
                <a:solidFill>
                  <a:srgbClr val="0029FF"/>
                </a:solidFill>
                <a:effectLst/>
              </a:rPr>
              <a:t>We don’t want machines that are intelligent in this sense</a:t>
            </a:r>
          </a:p>
          <a:p>
            <a:r>
              <a:rPr lang="en-US" dirty="0">
                <a:solidFill>
                  <a:srgbClr val="00B050"/>
                </a:solidFill>
              </a:rPr>
              <a:t>Machines</a:t>
            </a:r>
            <a:r>
              <a:rPr lang="en-US" dirty="0"/>
              <a:t> are </a:t>
            </a:r>
            <a:r>
              <a:rPr lang="en-US" b="1" i="1" u="sng" dirty="0">
                <a:solidFill>
                  <a:srgbClr val="00B050"/>
                </a:solidFill>
              </a:rPr>
              <a:t>beneficial</a:t>
            </a:r>
            <a:r>
              <a:rPr lang="en-US" dirty="0"/>
              <a:t> to the extent that </a:t>
            </a:r>
            <a:r>
              <a:rPr lang="en-US" b="1" i="1" u="sng" dirty="0">
                <a:solidFill>
                  <a:srgbClr val="00B050"/>
                </a:solidFill>
              </a:rPr>
              <a:t>their</a:t>
            </a:r>
            <a:r>
              <a:rPr lang="en-US" dirty="0"/>
              <a:t> actions can be expected to achieve </a:t>
            </a:r>
            <a:r>
              <a:rPr lang="en-US" b="1" i="1" u="sng" dirty="0">
                <a:solidFill>
                  <a:srgbClr val="FC00F3"/>
                </a:solidFill>
              </a:rPr>
              <a:t>our</a:t>
            </a:r>
            <a:r>
              <a:rPr lang="en-US" dirty="0"/>
              <a:t> objectives</a:t>
            </a:r>
          </a:p>
          <a:p>
            <a:r>
              <a:rPr lang="en-US" dirty="0"/>
              <a:t>We need machines to be </a:t>
            </a:r>
            <a:r>
              <a:rPr lang="en-US" b="1" i="1" u="sng" dirty="0">
                <a:solidFill>
                  <a:srgbClr val="00B050"/>
                </a:solidFill>
                <a:effectLst/>
              </a:rPr>
              <a:t>provably beneficial</a:t>
            </a:r>
            <a:endParaRPr lang="en-US" b="1" dirty="0">
              <a:solidFill>
                <a:srgbClr val="00B050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did we go wrong?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3D861-FB75-D143-BCF2-4532C077B655}"/>
              </a:ext>
            </a:extLst>
          </p:cNvPr>
          <p:cNvSpPr txBox="1"/>
          <p:nvPr/>
        </p:nvSpPr>
        <p:spPr>
          <a:xfrm>
            <a:off x="2003080" y="6503283"/>
            <a:ext cx="744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Arguments taken from Stuart Russell’s Presentations on Provably Beneficial AI</a:t>
            </a:r>
          </a:p>
        </p:txBody>
      </p:sp>
    </p:spTree>
    <p:extLst>
      <p:ext uri="{BB962C8B-B14F-4D97-AF65-F5344CB8AC3E}">
        <p14:creationId xmlns:p14="http://schemas.microsoft.com/office/powerpoint/2010/main" val="18510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36134" y="1671109"/>
            <a:ext cx="8229600" cy="4052455"/>
          </a:xfrm>
        </p:spPr>
        <p:txBody>
          <a:bodyPr>
            <a:normAutofit/>
          </a:bodyPr>
          <a:lstStyle/>
          <a:p>
            <a:pPr marL="532614" indent="-514350">
              <a:buFont typeface="+mj-lt"/>
              <a:buAutoNum type="arabicPeriod"/>
            </a:pPr>
            <a:r>
              <a:rPr lang="en-US" dirty="0"/>
              <a:t>The robot’s only objective is to maximize the realization of human preferences</a:t>
            </a:r>
          </a:p>
          <a:p>
            <a:pPr marL="532614" indent="-514350">
              <a:buFont typeface="+mj-lt"/>
              <a:buAutoNum type="arabicPeriod"/>
            </a:pPr>
            <a:r>
              <a:rPr lang="en-US" dirty="0"/>
              <a:t>The robot is initially uncertain about what those preferences are</a:t>
            </a:r>
          </a:p>
          <a:p>
            <a:pPr marL="532614" indent="-514350">
              <a:buFont typeface="+mj-lt"/>
              <a:buAutoNum type="arabicPeriod"/>
            </a:pPr>
            <a:r>
              <a:rPr lang="en-US" dirty="0"/>
              <a:t>The source of information about human preferences is human behavior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simple ideas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85CCC-2760-CE49-8363-C1B99864E56C}"/>
              </a:ext>
            </a:extLst>
          </p:cNvPr>
          <p:cNvSpPr txBox="1"/>
          <p:nvPr/>
        </p:nvSpPr>
        <p:spPr>
          <a:xfrm>
            <a:off x="2003080" y="6503283"/>
            <a:ext cx="744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Arguments taken from Stuart Russell’s Presentations on Provably Beneficial AI</a:t>
            </a:r>
          </a:p>
        </p:txBody>
      </p:sp>
    </p:spTree>
    <p:extLst>
      <p:ext uri="{BB962C8B-B14F-4D97-AF65-F5344CB8AC3E}">
        <p14:creationId xmlns:p14="http://schemas.microsoft.com/office/powerpoint/2010/main" val="83764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63530" y="1637780"/>
            <a:ext cx="5566315" cy="2248439"/>
            <a:chOff x="1539503" y="1637762"/>
            <a:chExt cx="5566315" cy="2877425"/>
          </a:xfrm>
        </p:grpSpPr>
        <p:sp>
          <p:nvSpPr>
            <p:cNvPr id="4" name="Oval 3"/>
            <p:cNvSpPr/>
            <p:nvPr/>
          </p:nvSpPr>
          <p:spPr>
            <a:xfrm rot="900000">
              <a:off x="1539503" y="3523063"/>
              <a:ext cx="744093" cy="992124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 rot="20700000">
              <a:off x="6361725" y="3523063"/>
              <a:ext cx="744093" cy="992124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986776" y="1637762"/>
              <a:ext cx="744093" cy="992124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4" idx="7"/>
              <a:endCxn id="6" idx="3"/>
            </p:cNvCxnSpPr>
            <p:nvPr/>
          </p:nvCxnSpPr>
          <p:spPr>
            <a:xfrm flipV="1">
              <a:off x="2233751" y="2484592"/>
              <a:ext cx="1861995" cy="128650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5" idx="1"/>
            </p:cNvCxnSpPr>
            <p:nvPr/>
          </p:nvCxnSpPr>
          <p:spPr>
            <a:xfrm>
              <a:off x="4610619" y="2484594"/>
              <a:ext cx="1800950" cy="12865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264828" y="4191000"/>
            <a:ext cx="2051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Human </a:t>
            </a:r>
            <a:r>
              <a:rPr lang="en-US" sz="2000" dirty="0" err="1"/>
              <a:t>behaviour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7798" y="4191000"/>
            <a:ext cx="220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Machine </a:t>
            </a:r>
            <a:r>
              <a:rPr lang="en-US" sz="2000" dirty="0" err="1"/>
              <a:t>behaviour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840033" y="972156"/>
            <a:ext cx="19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Human objective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524000" y="66341"/>
            <a:ext cx="9144000" cy="914400"/>
          </a:xfrm>
        </p:spPr>
        <p:txBody>
          <a:bodyPr/>
          <a:lstStyle/>
          <a:p>
            <a:r>
              <a:rPr lang="en-US" sz="4000" dirty="0"/>
              <a:t>Objective given to machine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A9CF-33F3-2148-9DF4-21EF04268D1C}"/>
              </a:ext>
            </a:extLst>
          </p:cNvPr>
          <p:cNvSpPr txBox="1"/>
          <p:nvPr/>
        </p:nvSpPr>
        <p:spPr>
          <a:xfrm>
            <a:off x="2003080" y="6503283"/>
            <a:ext cx="744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Arguments taken from Stuart Russell’s Presentations on Provably Beneficial AI</a:t>
            </a:r>
          </a:p>
        </p:txBody>
      </p:sp>
    </p:spTree>
    <p:extLst>
      <p:ext uri="{BB962C8B-B14F-4D97-AF65-F5344CB8AC3E}">
        <p14:creationId xmlns:p14="http://schemas.microsoft.com/office/powerpoint/2010/main" val="3686337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 rot="20700000">
            <a:off x="7885741" y="3110951"/>
            <a:ext cx="744093" cy="775252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10803" y="1637763"/>
            <a:ext cx="744093" cy="775252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34619" y="2299502"/>
            <a:ext cx="1800950" cy="1005279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7798" y="4191000"/>
            <a:ext cx="220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Machine </a:t>
            </a:r>
            <a:r>
              <a:rPr lang="en-US" sz="2000" dirty="0" err="1"/>
              <a:t>behaviour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840033" y="972156"/>
            <a:ext cx="19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Human objective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524000" y="66341"/>
            <a:ext cx="9144000" cy="914400"/>
          </a:xfrm>
        </p:spPr>
        <p:txBody>
          <a:bodyPr/>
          <a:lstStyle/>
          <a:p>
            <a:r>
              <a:rPr lang="en-US" sz="4000" dirty="0"/>
              <a:t>Objective given to machine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D28C8-8138-5640-9DCF-DF7CC59CF989}"/>
              </a:ext>
            </a:extLst>
          </p:cNvPr>
          <p:cNvSpPr txBox="1"/>
          <p:nvPr/>
        </p:nvSpPr>
        <p:spPr>
          <a:xfrm>
            <a:off x="2003080" y="6503283"/>
            <a:ext cx="744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Arguments taken from Stuart Russell’s Presentations on Provably Beneficial AI</a:t>
            </a:r>
          </a:p>
        </p:txBody>
      </p:sp>
    </p:spTree>
    <p:extLst>
      <p:ext uri="{BB962C8B-B14F-4D97-AF65-F5344CB8AC3E}">
        <p14:creationId xmlns:p14="http://schemas.microsoft.com/office/powerpoint/2010/main" val="238874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64828" y="4191000"/>
            <a:ext cx="2051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Human </a:t>
            </a:r>
            <a:r>
              <a:rPr lang="en-US" sz="2000" dirty="0" err="1"/>
              <a:t>behaviour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7798" y="4191000"/>
            <a:ext cx="220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Machine </a:t>
            </a:r>
            <a:r>
              <a:rPr lang="en-US" sz="2000" dirty="0" err="1"/>
              <a:t>behaviour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840033" y="972156"/>
            <a:ext cx="19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Human objective</a:t>
            </a:r>
          </a:p>
        </p:txBody>
      </p:sp>
      <p:sp>
        <p:nvSpPr>
          <p:cNvPr id="4" name="Oval 3"/>
          <p:cNvSpPr/>
          <p:nvPr/>
        </p:nvSpPr>
        <p:spPr>
          <a:xfrm rot="900000">
            <a:off x="3063513" y="3102861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20700000">
            <a:off x="7885741" y="3102861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10803" y="1637782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3757752" y="2295845"/>
            <a:ext cx="1861995" cy="99975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34619" y="2295846"/>
            <a:ext cx="1800950" cy="99975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170766" y="2765495"/>
            <a:ext cx="7384351" cy="142550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435520" y="66341"/>
            <a:ext cx="9144000" cy="1782062"/>
          </a:xfrm>
        </p:spPr>
        <p:txBody>
          <a:bodyPr>
            <a:normAutofit/>
          </a:bodyPr>
          <a:lstStyle/>
          <a:p>
            <a:r>
              <a:rPr lang="en-US" sz="4000" dirty="0"/>
              <a:t>Objective can only be estimated</a:t>
            </a:r>
            <a:br>
              <a:rPr lang="en-US" sz="4000" dirty="0"/>
            </a:br>
            <a:r>
              <a:rPr lang="en-US" sz="4000" dirty="0"/>
              <a:t>by observing human </a:t>
            </a:r>
            <a:br>
              <a:rPr lang="en-US" sz="4000" dirty="0"/>
            </a:br>
            <a:r>
              <a:rPr lang="en-US" sz="4000" dirty="0"/>
              <a:t>behavior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2FEAAFA6-43DD-F448-9280-8949D0B6B839}"/>
              </a:ext>
            </a:extLst>
          </p:cNvPr>
          <p:cNvSpPr/>
          <p:nvPr/>
        </p:nvSpPr>
        <p:spPr>
          <a:xfrm>
            <a:off x="8007947" y="-710382"/>
            <a:ext cx="4986023" cy="3730085"/>
          </a:xfrm>
          <a:prstGeom prst="cloudCallout">
            <a:avLst>
              <a:gd name="adj1" fmla="val -64643"/>
              <a:gd name="adj2" fmla="val -16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… a</a:t>
            </a:r>
            <a:r>
              <a:rPr lang="en-DE" sz="3600" dirty="0"/>
              <a:t>nd needs to be re-estimated over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89E023-DABD-A74F-9941-9E1DBE1E43B5}"/>
              </a:ext>
            </a:extLst>
          </p:cNvPr>
          <p:cNvSpPr txBox="1"/>
          <p:nvPr/>
        </p:nvSpPr>
        <p:spPr>
          <a:xfrm>
            <a:off x="2003080" y="6503283"/>
            <a:ext cx="744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Arguments taken from Stuart Russell’s Presentations on Provably Beneficial AI</a:t>
            </a:r>
          </a:p>
        </p:txBody>
      </p:sp>
    </p:spTree>
    <p:extLst>
      <p:ext uri="{BB962C8B-B14F-4D97-AF65-F5344CB8AC3E}">
        <p14:creationId xmlns:p14="http://schemas.microsoft.com/office/powerpoint/2010/main" val="3141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64828" y="4191000"/>
            <a:ext cx="2051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Human </a:t>
            </a:r>
            <a:r>
              <a:rPr lang="en-US" sz="2000" dirty="0" err="1"/>
              <a:t>behaviour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7798" y="4191000"/>
            <a:ext cx="2223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Scholar’s </a:t>
            </a:r>
            <a:r>
              <a:rPr lang="en-US" sz="2000" dirty="0" err="1"/>
              <a:t>behaviour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840033" y="972156"/>
            <a:ext cx="19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Human objective</a:t>
            </a:r>
          </a:p>
        </p:txBody>
      </p:sp>
      <p:sp>
        <p:nvSpPr>
          <p:cNvPr id="4" name="Oval 3"/>
          <p:cNvSpPr/>
          <p:nvPr/>
        </p:nvSpPr>
        <p:spPr>
          <a:xfrm rot="900000">
            <a:off x="3063513" y="3102861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20700000">
            <a:off x="7885741" y="3102861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10803" y="1637782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3757752" y="2295845"/>
            <a:ext cx="1861995" cy="99975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34619" y="2295846"/>
            <a:ext cx="1800950" cy="99975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19159147">
            <a:off x="4524576" y="3823697"/>
            <a:ext cx="4982436" cy="142550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249253" y="67257"/>
            <a:ext cx="11942747" cy="914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Objective possibly be estimated, e.g., by looking at manuscripts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88F0A7-D287-1640-B6D6-4ACFE376601C}"/>
              </a:ext>
            </a:extLst>
          </p:cNvPr>
          <p:cNvCxnSpPr>
            <a:cxnSpLocks/>
            <a:stCxn id="4" idx="5"/>
            <a:endCxn id="10" idx="1"/>
          </p:cNvCxnSpPr>
          <p:nvPr/>
        </p:nvCxnSpPr>
        <p:spPr>
          <a:xfrm>
            <a:off x="3619121" y="3819744"/>
            <a:ext cx="1919890" cy="14720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C9489F0-F449-C240-9859-BED55FDBE1CE}"/>
              </a:ext>
            </a:extLst>
          </p:cNvPr>
          <p:cNvSpPr/>
          <p:nvPr/>
        </p:nvSpPr>
        <p:spPr>
          <a:xfrm>
            <a:off x="5416185" y="5181165"/>
            <a:ext cx="838711" cy="755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8B9C5C-9F81-5842-AB4C-638C25E7AE6D}"/>
              </a:ext>
            </a:extLst>
          </p:cNvPr>
          <p:cNvSpPr txBox="1"/>
          <p:nvPr/>
        </p:nvSpPr>
        <p:spPr>
          <a:xfrm>
            <a:off x="2685440" y="5512764"/>
            <a:ext cx="2278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Human manuscripts</a:t>
            </a:r>
          </a:p>
        </p:txBody>
      </p:sp>
    </p:spTree>
    <p:extLst>
      <p:ext uri="{BB962C8B-B14F-4D97-AF65-F5344CB8AC3E}">
        <p14:creationId xmlns:p14="http://schemas.microsoft.com/office/powerpoint/2010/main" val="14755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">
            <a:extLst>
              <a:ext uri="{FF2B5EF4-FFF2-40B4-BE49-F238E27FC236}">
                <a16:creationId xmlns:a16="http://schemas.microsoft.com/office/drawing/2014/main" id="{9A8A446D-2EAA-1C47-9F9A-0A6B3A91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421" y="2302536"/>
            <a:ext cx="4221968" cy="422196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111" y="2477232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732" y="4061862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4" y="5558635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137" y="4356136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477232"/>
            <a:ext cx="1015236" cy="2448609"/>
            <a:chOff x="8883960" y="227833"/>
            <a:chExt cx="2857500" cy="68918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4042985"/>
            <a:ext cx="1015236" cy="2448609"/>
            <a:chOff x="8883960" y="227833"/>
            <a:chExt cx="2857500" cy="68918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827960"/>
            <a:ext cx="1015236" cy="2448609"/>
            <a:chOff x="8883960" y="227833"/>
            <a:chExt cx="2857500" cy="689189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936530"/>
            <a:ext cx="1015236" cy="2448609"/>
            <a:chOff x="8883960" y="227833"/>
            <a:chExt cx="2857500" cy="68918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49278BBD-BC40-F04E-8AAC-AEEC7A603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4" y="5558635"/>
            <a:ext cx="815168" cy="815168"/>
          </a:xfrm>
          <a:prstGeom prst="rect">
            <a:avLst/>
          </a:prstGeom>
          <a:noFill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163F159-160F-FE4C-AB7B-037DDEC287AC}"/>
              </a:ext>
            </a:extLst>
          </p:cNvPr>
          <p:cNvSpPr txBox="1"/>
          <p:nvPr/>
        </p:nvSpPr>
        <p:spPr>
          <a:xfrm>
            <a:off x="3067501" y="1720712"/>
            <a:ext cx="2303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Mapping from percept</a:t>
            </a:r>
            <a:br>
              <a:rPr lang="en-US" dirty="0"/>
            </a:br>
            <a:r>
              <a:rPr lang="en-US" dirty="0"/>
              <a:t>to state of</a:t>
            </a:r>
            <a:br>
              <a:rPr lang="en-US" dirty="0"/>
            </a:br>
            <a:r>
              <a:rPr lang="en-US" dirty="0"/>
              <a:t>environment</a:t>
            </a:r>
            <a:br>
              <a:rPr lang="en-US" dirty="0"/>
            </a:br>
            <a:r>
              <a:rPr lang="en-US" dirty="0"/>
              <a:t>(depends on G)</a:t>
            </a:r>
            <a:endParaRPr lang="en-DE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ED9DDB-B292-614F-8647-D65F59C00526}"/>
              </a:ext>
            </a:extLst>
          </p:cNvPr>
          <p:cNvSpPr txBox="1"/>
          <p:nvPr/>
        </p:nvSpPr>
        <p:spPr>
          <a:xfrm>
            <a:off x="8742891" y="1673847"/>
            <a:ext cx="28608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the goal G in the current</a:t>
            </a:r>
            <a:br>
              <a:rPr lang="en-US" dirty="0"/>
            </a:br>
            <a:r>
              <a:rPr lang="en-US" dirty="0"/>
              <a:t>state of the environment</a:t>
            </a:r>
            <a:br>
              <a:rPr lang="en-US" dirty="0"/>
            </a:br>
            <a:r>
              <a:rPr lang="en-US" dirty="0"/>
              <a:t>still correctly chosen?</a:t>
            </a:r>
            <a:br>
              <a:rPr lang="en-US" dirty="0"/>
            </a:br>
            <a:r>
              <a:rPr lang="en-US" dirty="0"/>
              <a:t>Should I have a new goal G’?
</a:t>
            </a:r>
            <a:endParaRPr lang="en-D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790146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06973" y="2297390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1798" y="384412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456" y="5409874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083" y="4210994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A234262-20BA-A14B-A938-9AEEC9EA93A8}"/>
              </a:ext>
            </a:extLst>
          </p:cNvPr>
          <p:cNvSpPr txBox="1"/>
          <p:nvPr/>
        </p:nvSpPr>
        <p:spPr>
          <a:xfrm>
            <a:off x="5705233" y="3755971"/>
            <a:ext cx="113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Goal G</a:t>
            </a:r>
            <a:br>
              <a:rPr lang="en-DE" dirty="0"/>
            </a:br>
            <a:r>
              <a:rPr lang="en-DE" dirty="0"/>
              <a:t>Models M</a:t>
            </a:r>
            <a:br>
              <a:rPr lang="en-DE" dirty="0"/>
            </a:br>
            <a:r>
              <a:rPr lang="en-DE" dirty="0"/>
              <a:t>Percept </a:t>
            </a:r>
          </a:p>
          <a:p>
            <a:r>
              <a:rPr lang="en-DE" dirty="0"/>
              <a:t>history 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82D6A6-E608-CB49-8213-EDA3C0B95F61}"/>
              </a:ext>
            </a:extLst>
          </p:cNvPr>
          <p:cNvSpPr txBox="1"/>
          <p:nvPr/>
        </p:nvSpPr>
        <p:spPr>
          <a:xfrm>
            <a:off x="372959" y="1807791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Percepts</a:t>
            </a:r>
            <a:endParaRPr lang="en-DE" dirty="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1C0C155B-948D-2042-BF57-560F3A9ED017}"/>
              </a:ext>
            </a:extLst>
          </p:cNvPr>
          <p:cNvSpPr/>
          <p:nvPr/>
        </p:nvSpPr>
        <p:spPr>
          <a:xfrm rot="10800000">
            <a:off x="1346026" y="5042548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C0D445E9-2DA9-224A-94C0-19EF7BBEEDE2}"/>
              </a:ext>
            </a:extLst>
          </p:cNvPr>
          <p:cNvSpPr/>
          <p:nvPr/>
        </p:nvSpPr>
        <p:spPr>
          <a:xfrm>
            <a:off x="1578186" y="1781301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549AC0-0F2C-F642-8AC1-E873736A395A}"/>
              </a:ext>
            </a:extLst>
          </p:cNvPr>
          <p:cNvSpPr txBox="1"/>
          <p:nvPr/>
        </p:nvSpPr>
        <p:spPr>
          <a:xfrm>
            <a:off x="244371" y="5036766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Actions</a:t>
            </a:r>
            <a:endParaRPr lang="en-DE" dirty="0"/>
          </a:p>
        </p:txBody>
      </p:sp>
      <p:sp>
        <p:nvSpPr>
          <p:cNvPr id="52" name="Foliennummernplatzhalter 2">
            <a:extLst>
              <a:ext uri="{FF2B5EF4-FFF2-40B4-BE49-F238E27FC236}">
                <a16:creationId xmlns:a16="http://schemas.microsoft.com/office/drawing/2014/main" id="{0EE52D40-B9AC-C349-AE96-7B8700A0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17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25691B5-B683-0A47-B289-0000788B38AB}"/>
              </a:ext>
            </a:extLst>
          </p:cNvPr>
          <p:cNvSpPr txBox="1"/>
          <p:nvPr/>
        </p:nvSpPr>
        <p:spPr>
          <a:xfrm>
            <a:off x="7496414" y="5905387"/>
            <a:ext cx="4695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is the best sequence of actions </a:t>
            </a:r>
            <a:br>
              <a:rPr lang="en-US" dirty="0"/>
            </a:br>
            <a:r>
              <a:rPr lang="en-US" dirty="0"/>
              <a:t>in the current state to achieve the goal?
Strategy for determining actions
</a:t>
            </a:r>
            <a:endParaRPr lang="en-DE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73DC710-ABEA-CF49-8433-B226E574C843}"/>
              </a:ext>
            </a:extLst>
          </p:cNvPr>
          <p:cNvSpPr txBox="1"/>
          <p:nvPr/>
        </p:nvSpPr>
        <p:spPr>
          <a:xfrm>
            <a:off x="2838180" y="6155172"/>
            <a:ext cx="2687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Return/execute first action</a:t>
            </a:r>
            <a:br>
              <a:rPr lang="en-US" dirty="0"/>
            </a:br>
            <a:r>
              <a:rPr lang="en-US" dirty="0"/>
              <a:t>Prepare for WHY question</a:t>
            </a:r>
            <a:endParaRPr lang="en-DE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9222CB2-AB7F-CF4F-B29B-B468BF106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544" y="429509"/>
            <a:ext cx="9356491" cy="6769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956" y="190874"/>
            <a:ext cx="10515600" cy="742378"/>
          </a:xfrm>
        </p:spPr>
        <p:txBody>
          <a:bodyPr>
            <a:normAutofit/>
          </a:bodyPr>
          <a:lstStyle/>
          <a:p>
            <a:r>
              <a:rPr lang="en-DE" b="0" dirty="0"/>
              <a:t>Central AI Data Processing Abstraction: Agent</a:t>
            </a:r>
          </a:p>
        </p:txBody>
      </p:sp>
    </p:spTree>
    <p:extLst>
      <p:ext uri="{BB962C8B-B14F-4D97-AF65-F5344CB8AC3E}">
        <p14:creationId xmlns:p14="http://schemas.microsoft.com/office/powerpoint/2010/main" val="13736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00026 0.068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4 L 0.00013 0.0678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1">
            <a:extLst>
              <a:ext uri="{FF2B5EF4-FFF2-40B4-BE49-F238E27FC236}">
                <a16:creationId xmlns:a16="http://schemas.microsoft.com/office/drawing/2014/main" id="{579125CF-88F0-354A-9836-6ABA0BEC5465}"/>
              </a:ext>
            </a:extLst>
          </p:cNvPr>
          <p:cNvGrpSpPr/>
          <p:nvPr/>
        </p:nvGrpSpPr>
        <p:grpSpPr>
          <a:xfrm>
            <a:off x="159755" y="660400"/>
            <a:ext cx="5631446" cy="5931468"/>
            <a:chOff x="323528" y="987574"/>
            <a:chExt cx="3168352" cy="3845540"/>
          </a:xfrm>
        </p:grpSpPr>
        <p:pic>
          <p:nvPicPr>
            <p:cNvPr id="5" name="Grafik 6">
              <a:extLst>
                <a:ext uri="{FF2B5EF4-FFF2-40B4-BE49-F238E27FC236}">
                  <a16:creationId xmlns:a16="http://schemas.microsoft.com/office/drawing/2014/main" id="{71C59185-6F5A-8D46-961C-2422A78E8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11" b="395"/>
            <a:stretch/>
          </p:blipFill>
          <p:spPr>
            <a:xfrm>
              <a:off x="323528" y="987574"/>
              <a:ext cx="3168352" cy="3845540"/>
            </a:xfrm>
            <a:prstGeom prst="rect">
              <a:avLst/>
            </a:prstGeom>
          </p:spPr>
        </p:pic>
        <p:sp>
          <p:nvSpPr>
            <p:cNvPr id="6" name="Rechteck 8">
              <a:extLst>
                <a:ext uri="{FF2B5EF4-FFF2-40B4-BE49-F238E27FC236}">
                  <a16:creationId xmlns:a16="http://schemas.microsoft.com/office/drawing/2014/main" id="{C0D37CDB-FDD2-1744-B239-74A10EC68378}"/>
                </a:ext>
              </a:extLst>
            </p:cNvPr>
            <p:cNvSpPr/>
            <p:nvPr/>
          </p:nvSpPr>
          <p:spPr>
            <a:xfrm>
              <a:off x="1619672" y="1707654"/>
              <a:ext cx="1728192" cy="2880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feld 3">
            <a:extLst>
              <a:ext uri="{FF2B5EF4-FFF2-40B4-BE49-F238E27FC236}">
                <a16:creationId xmlns:a16="http://schemas.microsoft.com/office/drawing/2014/main" id="{EC5FAB59-D866-184D-9D11-FAFEE35C828C}"/>
              </a:ext>
            </a:extLst>
          </p:cNvPr>
          <p:cNvSpPr txBox="1"/>
          <p:nvPr/>
        </p:nvSpPr>
        <p:spPr>
          <a:xfrm>
            <a:off x="3179927" y="4437735"/>
            <a:ext cx="8984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1350" indent="-1911350"/>
            <a:r>
              <a:rPr lang="de-DE" sz="2000" dirty="0">
                <a:solidFill>
                  <a:srgbClr val="006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Observation:	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large,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not manage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Presentations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ready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8742D215-549A-9D4E-8E26-987FD94B9C88}"/>
              </a:ext>
            </a:extLst>
          </p:cNvPr>
          <p:cNvSpPr txBox="1"/>
          <p:nvPr/>
        </p:nvSpPr>
        <p:spPr>
          <a:xfrm>
            <a:off x="3179926" y="3770664"/>
            <a:ext cx="898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1488" indent="-1741488"/>
            <a:r>
              <a:rPr lang="de-DE" sz="2000" dirty="0">
                <a:solidFill>
                  <a:srgbClr val="006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Intervention: 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Take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aspirin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feld 3">
            <a:extLst>
              <a:ext uri="{FF2B5EF4-FFF2-40B4-BE49-F238E27FC236}">
                <a16:creationId xmlns:a16="http://schemas.microsoft.com/office/drawing/2014/main" id="{BFE5D919-19A3-174A-BDD4-A83290B6E85E}"/>
              </a:ext>
            </a:extLst>
          </p:cNvPr>
          <p:cNvSpPr txBox="1"/>
          <p:nvPr/>
        </p:nvSpPr>
        <p:spPr>
          <a:xfrm>
            <a:off x="3179928" y="1092734"/>
            <a:ext cx="898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1800" indent="-1701800"/>
            <a:r>
              <a:rPr lang="de-DE" sz="2000" dirty="0">
                <a:solidFill>
                  <a:srgbClr val="0068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Imagination:</a:t>
            </a:r>
            <a:endParaRPr lang="de-DE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24AA8-1D07-EB4F-B811-55FAA448C515}"/>
              </a:ext>
            </a:extLst>
          </p:cNvPr>
          <p:cNvSpPr txBox="1"/>
          <p:nvPr/>
        </p:nvSpPr>
        <p:spPr>
          <a:xfrm>
            <a:off x="159754" y="6534834"/>
            <a:ext cx="593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Judea Pearl, Dana MacKenzie: The Book of Why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C09B4FC2-B3A9-1041-A711-2D5109C46BAC}"/>
              </a:ext>
            </a:extLst>
          </p:cNvPr>
          <p:cNvSpPr/>
          <p:nvPr/>
        </p:nvSpPr>
        <p:spPr>
          <a:xfrm>
            <a:off x="1224158" y="-3970"/>
            <a:ext cx="4282632" cy="1044731"/>
          </a:xfrm>
          <a:prstGeom prst="cloudCallout">
            <a:avLst>
              <a:gd name="adj1" fmla="val -41364"/>
              <a:gd name="adj2" fmla="val 4838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/>
              <a:t>Causality: e.g., for actions and explanations</a:t>
            </a:r>
            <a:endParaRPr lang="en-DE" sz="1200" dirty="0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DC99BA18-D221-BD48-B7E9-05A573BB9734}"/>
              </a:ext>
            </a:extLst>
          </p:cNvPr>
          <p:cNvSpPr/>
          <p:nvPr/>
        </p:nvSpPr>
        <p:spPr>
          <a:xfrm>
            <a:off x="5520268" y="914884"/>
            <a:ext cx="7518399" cy="1272306"/>
          </a:xfrm>
          <a:prstGeom prst="cloudCallout">
            <a:avLst>
              <a:gd name="adj1" fmla="val -57094"/>
              <a:gd name="adj2" fmla="val -186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attend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-&gt; Imagination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DE" dirty="0"/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27F68D7D-2203-374D-BFB3-60FC8191BC38}"/>
              </a:ext>
            </a:extLst>
          </p:cNvPr>
          <p:cNvSpPr/>
          <p:nvPr/>
        </p:nvSpPr>
        <p:spPr>
          <a:xfrm>
            <a:off x="3454401" y="2008354"/>
            <a:ext cx="9584266" cy="1753936"/>
          </a:xfrm>
          <a:prstGeom prst="cloudCallout">
            <a:avLst>
              <a:gd name="adj1" fmla="val -43347"/>
              <a:gd name="adj2" fmla="val -66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indicated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barometer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(ML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told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option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needle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barometer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such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aspirin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DE" dirty="0"/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E50D2AB5-72BC-3547-A17A-EACEC7255EC7}"/>
              </a:ext>
            </a:extLst>
          </p:cNvPr>
          <p:cNvSpPr/>
          <p:nvPr/>
        </p:nvSpPr>
        <p:spPr>
          <a:xfrm>
            <a:off x="6096000" y="-52709"/>
            <a:ext cx="7518399" cy="1196271"/>
          </a:xfrm>
          <a:prstGeom prst="cloudCallout">
            <a:avLst>
              <a:gd name="adj1" fmla="val -61824"/>
              <a:gd name="adj2" fmla="val 35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Hmm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 I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br>
              <a:rPr lang="en-DE" dirty="0"/>
            </a:br>
            <a:r>
              <a:rPr lang="en-DE" dirty="0"/>
              <a:t>-&gt; Self-explanation for learning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A8E46175-8F44-1745-A7D5-4EFBD1333322}"/>
              </a:ext>
            </a:extLst>
          </p:cNvPr>
          <p:cNvSpPr/>
          <p:nvPr/>
        </p:nvSpPr>
        <p:spPr>
          <a:xfrm>
            <a:off x="9302523" y="3506885"/>
            <a:ext cx="3549877" cy="1044731"/>
          </a:xfrm>
          <a:prstGeom prst="cloudCallout">
            <a:avLst>
              <a:gd name="adj1" fmla="val -55203"/>
              <a:gd name="adj2" fmla="val -2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/>
              <a:t>But, what about side effects?</a:t>
            </a:r>
            <a:endParaRPr lang="en-DE" sz="1200" dirty="0"/>
          </a:p>
        </p:txBody>
      </p:sp>
      <p:pic>
        <p:nvPicPr>
          <p:cNvPr id="15" name="Bild 5" descr="warum-landen-asteroiden.jpg">
            <a:extLst>
              <a:ext uri="{FF2B5EF4-FFF2-40B4-BE49-F238E27FC236}">
                <a16:creationId xmlns:a16="http://schemas.microsoft.com/office/drawing/2014/main" id="{D80251FE-D86F-E945-8726-7D6994E94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355">
            <a:off x="296036" y="1701255"/>
            <a:ext cx="2750316" cy="42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506B-28B7-374F-8FB0-9B8AFFC9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EAB83-99D0-1A42-A620-A6234EF64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B2C6D2-CD24-7547-96D6-0B84DE65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61" y="10645"/>
            <a:ext cx="12278061" cy="68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8C55F-B5C3-0945-A6F1-FC822B3A2E85}"/>
              </a:ext>
            </a:extLst>
          </p:cNvPr>
          <p:cNvSpPr txBox="1"/>
          <p:nvPr/>
        </p:nvSpPr>
        <p:spPr>
          <a:xfrm>
            <a:off x="3240740" y="225425"/>
            <a:ext cx="52392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3600" dirty="0"/>
              <a:t>Can we trust explanations?</a:t>
            </a:r>
          </a:p>
          <a:p>
            <a:pPr algn="ctr"/>
            <a:endParaRPr lang="en-DE" sz="3600" dirty="0"/>
          </a:p>
          <a:p>
            <a:pPr algn="ctr"/>
            <a:r>
              <a:rPr lang="en-DE" sz="3600" dirty="0"/>
              <a:t>Are they at the right level?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ACC2B631-AAB6-B54B-8B15-7DA89E2337B6}"/>
              </a:ext>
            </a:extLst>
          </p:cNvPr>
          <p:cNvSpPr/>
          <p:nvPr/>
        </p:nvSpPr>
        <p:spPr>
          <a:xfrm>
            <a:off x="1638868" y="1979751"/>
            <a:ext cx="3048000" cy="1170148"/>
          </a:xfrm>
          <a:prstGeom prst="cloudCallout">
            <a:avLst>
              <a:gd name="adj1" fmla="val -42461"/>
              <a:gd name="adj2" fmla="val 49779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Visible world:</a:t>
            </a:r>
            <a:br>
              <a:rPr lang="en-DE" dirty="0"/>
            </a:br>
            <a:r>
              <a:rPr lang="en-DE" dirty="0"/>
              <a:t>Explanation at this level?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54900334-30B5-D94C-877B-E0AE3DF0FCBB}"/>
              </a:ext>
            </a:extLst>
          </p:cNvPr>
          <p:cNvSpPr/>
          <p:nvPr/>
        </p:nvSpPr>
        <p:spPr>
          <a:xfrm>
            <a:off x="9758740" y="-141657"/>
            <a:ext cx="3048000" cy="1170148"/>
          </a:xfrm>
          <a:prstGeom prst="cloud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Real world:</a:t>
            </a:r>
            <a:br>
              <a:rPr lang="en-DE" dirty="0"/>
            </a:br>
            <a:r>
              <a:rPr lang="en-DE" dirty="0"/>
              <a:t>Causality at this level?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BECC8BE0-5232-3F46-8732-FC1AEBF6EE66}"/>
              </a:ext>
            </a:extLst>
          </p:cNvPr>
          <p:cNvSpPr/>
          <p:nvPr/>
        </p:nvSpPr>
        <p:spPr>
          <a:xfrm>
            <a:off x="6244673" y="1686602"/>
            <a:ext cx="4603436" cy="1754325"/>
          </a:xfrm>
          <a:prstGeom prst="cloudCallout">
            <a:avLst>
              <a:gd name="adj1" fmla="val -61244"/>
              <a:gd name="adj2" fmla="val 27056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Causality at model level</a:t>
            </a:r>
            <a:br>
              <a:rPr lang="en-DE" dirty="0"/>
            </a:br>
            <a:r>
              <a:rPr lang="en-DE" dirty="0"/>
              <a:t>for relevant explanations!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4B10457B-A53C-4147-84B9-67733849B142}"/>
              </a:ext>
            </a:extLst>
          </p:cNvPr>
          <p:cNvSpPr/>
          <p:nvPr/>
        </p:nvSpPr>
        <p:spPr>
          <a:xfrm>
            <a:off x="6515668" y="4341247"/>
            <a:ext cx="4603436" cy="776020"/>
          </a:xfrm>
          <a:prstGeom prst="cloudCallout">
            <a:avLst>
              <a:gd name="adj1" fmla="val -49326"/>
              <a:gd name="adj2" fmla="val -3578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Still a model of the real world!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94F674B9-2321-514C-B93F-AD413339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19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BA88B5D-39C9-464F-AEB7-DCFA600E1013}"/>
              </a:ext>
            </a:extLst>
          </p:cNvPr>
          <p:cNvSpPr/>
          <p:nvPr/>
        </p:nvSpPr>
        <p:spPr>
          <a:xfrm>
            <a:off x="1343891" y="3228109"/>
            <a:ext cx="110836" cy="678873"/>
          </a:xfrm>
          <a:custGeom>
            <a:avLst/>
            <a:gdLst>
              <a:gd name="connsiteX0" fmla="*/ 110836 w 110836"/>
              <a:gd name="connsiteY0" fmla="*/ 0 h 678873"/>
              <a:gd name="connsiteX1" fmla="*/ 83127 w 110836"/>
              <a:gd name="connsiteY1" fmla="*/ 235527 h 678873"/>
              <a:gd name="connsiteX2" fmla="*/ 83127 w 110836"/>
              <a:gd name="connsiteY2" fmla="*/ 249382 h 678873"/>
              <a:gd name="connsiteX3" fmla="*/ 83127 w 110836"/>
              <a:gd name="connsiteY3" fmla="*/ 429491 h 678873"/>
              <a:gd name="connsiteX4" fmla="*/ 83127 w 110836"/>
              <a:gd name="connsiteY4" fmla="*/ 554182 h 678873"/>
              <a:gd name="connsiteX5" fmla="*/ 0 w 110836"/>
              <a:gd name="connsiteY5" fmla="*/ 678873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36" h="678873">
                <a:moveTo>
                  <a:pt x="110836" y="0"/>
                </a:moveTo>
                <a:cubicBezTo>
                  <a:pt x="99290" y="96981"/>
                  <a:pt x="87745" y="193963"/>
                  <a:pt x="83127" y="235527"/>
                </a:cubicBezTo>
                <a:cubicBezTo>
                  <a:pt x="78509" y="277091"/>
                  <a:pt x="83127" y="249382"/>
                  <a:pt x="83127" y="249382"/>
                </a:cubicBezTo>
                <a:lnTo>
                  <a:pt x="83127" y="429491"/>
                </a:lnTo>
                <a:cubicBezTo>
                  <a:pt x="83127" y="480291"/>
                  <a:pt x="96981" y="512618"/>
                  <a:pt x="83127" y="554182"/>
                </a:cubicBezTo>
                <a:cubicBezTo>
                  <a:pt x="69272" y="595746"/>
                  <a:pt x="34636" y="637309"/>
                  <a:pt x="0" y="67887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E8BB7-FD59-484C-A876-3C51F7B52CB6}"/>
              </a:ext>
            </a:extLst>
          </p:cNvPr>
          <p:cNvSpPr txBox="1"/>
          <p:nvPr/>
        </p:nvSpPr>
        <p:spPr>
          <a:xfrm>
            <a:off x="4756568" y="3071595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Broken </a:t>
            </a:r>
            <a:r>
              <a:rPr lang="en-DE" dirty="0">
                <a:solidFill>
                  <a:schemeClr val="bg1"/>
                </a:solidFill>
                <a:sym typeface="Wingdings" pitchFamily="2" charset="2"/>
              </a:rPr>
              <a:t> Move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7395D-F1F0-3C4D-9762-3392E3EB4649}"/>
              </a:ext>
            </a:extLst>
          </p:cNvPr>
          <p:cNvSpPr txBox="1"/>
          <p:nvPr/>
        </p:nvSpPr>
        <p:spPr>
          <a:xfrm>
            <a:off x="835732" y="3972140"/>
            <a:ext cx="84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Broken</a:t>
            </a: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368B6166-6620-2E46-ACC3-D989AB89488A}"/>
              </a:ext>
            </a:extLst>
          </p:cNvPr>
          <p:cNvSpPr/>
          <p:nvPr/>
        </p:nvSpPr>
        <p:spPr>
          <a:xfrm>
            <a:off x="690114" y="4619734"/>
            <a:ext cx="5416373" cy="1170148"/>
          </a:xfrm>
          <a:prstGeom prst="cloudCallout">
            <a:avLst>
              <a:gd name="adj1" fmla="val -31958"/>
              <a:gd name="adj2" fmla="val -826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Common misunderstanding:</a:t>
            </a:r>
            <a:br>
              <a:rPr lang="en-DE" dirty="0"/>
            </a:br>
            <a:r>
              <a:rPr lang="en-DE" dirty="0"/>
              <a:t>Explain classification algorithm</a:t>
            </a:r>
          </a:p>
        </p:txBody>
      </p:sp>
    </p:spTree>
    <p:extLst>
      <p:ext uri="{BB962C8B-B14F-4D97-AF65-F5344CB8AC3E}">
        <p14:creationId xmlns:p14="http://schemas.microsoft.com/office/powerpoint/2010/main" val="9200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4" grpId="0" animBg="1"/>
      <p:bldP spid="6" grpId="0"/>
      <p:bldP spid="13" grpId="0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arl's Ladder of Causation. The first rung, associations, only allows... |  Download Scientific Diagram">
            <a:extLst>
              <a:ext uri="{FF2B5EF4-FFF2-40B4-BE49-F238E27FC236}">
                <a16:creationId xmlns:a16="http://schemas.microsoft.com/office/drawing/2014/main" id="{99318199-DBCD-CB47-BD66-BF5F910C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48" y="1031799"/>
            <a:ext cx="8611792" cy="39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4D4EF-A790-2049-9F09-074E4C58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04"/>
            <a:ext cx="10515600" cy="1325563"/>
          </a:xfrm>
        </p:spPr>
        <p:txBody>
          <a:bodyPr/>
          <a:lstStyle/>
          <a:p>
            <a:r>
              <a:rPr lang="en-DE" dirty="0"/>
              <a:t>AI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2423520-0C2C-444E-9129-3C3D81A8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066" y="3440824"/>
            <a:ext cx="2361823" cy="1606648"/>
          </a:xfrm>
          <a:prstGeom prst="rect">
            <a:avLst/>
          </a:prstGeom>
        </p:spPr>
      </p:pic>
      <p:pic>
        <p:nvPicPr>
          <p:cNvPr id="1028" name="Picture 4" descr="Unsupervised robotic sorting: Towards autonomous decision making robots">
            <a:extLst>
              <a:ext uri="{FF2B5EF4-FFF2-40B4-BE49-F238E27FC236}">
                <a16:creationId xmlns:a16="http://schemas.microsoft.com/office/drawing/2014/main" id="{798A5E7D-3CB8-994C-88A4-39DAB1FD2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89" y="2823534"/>
            <a:ext cx="2439113" cy="20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EE069B-76D9-2A40-970A-8970BC008DF9}"/>
              </a:ext>
            </a:extLst>
          </p:cNvPr>
          <p:cNvSpPr/>
          <p:nvPr/>
        </p:nvSpPr>
        <p:spPr>
          <a:xfrm>
            <a:off x="6929202" y="795647"/>
            <a:ext cx="2951068" cy="3918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30" name="Picture 6" descr="upload.wikimedia.org/wikipedia/fr/0/04/Siri_log...">
            <a:extLst>
              <a:ext uri="{FF2B5EF4-FFF2-40B4-BE49-F238E27FC236}">
                <a16:creationId xmlns:a16="http://schemas.microsoft.com/office/drawing/2014/main" id="{04B3EB8B-EC72-454D-8B7E-225EB9AD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202" y="2191116"/>
            <a:ext cx="2439112" cy="24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3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B739B-EEF7-2342-BE5E-193F97A7CA88}"/>
              </a:ext>
            </a:extLst>
          </p:cNvPr>
          <p:cNvGrpSpPr/>
          <p:nvPr/>
        </p:nvGrpSpPr>
        <p:grpSpPr>
          <a:xfrm>
            <a:off x="4403421" y="2047043"/>
            <a:ext cx="4221968" cy="4221968"/>
            <a:chOff x="4403421" y="2047043"/>
            <a:chExt cx="4221968" cy="4221968"/>
          </a:xfrm>
        </p:grpSpPr>
        <p:pic>
          <p:nvPicPr>
            <p:cNvPr id="38" name="Content Placeholder 3">
              <a:extLst>
                <a:ext uri="{FF2B5EF4-FFF2-40B4-BE49-F238E27FC236}">
                  <a16:creationId xmlns:a16="http://schemas.microsoft.com/office/drawing/2014/main" id="{9A8A446D-2EAA-1C47-9F9A-0A6B3A91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E66C8E2-E373-654A-9394-7FEFCF6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05" y="136151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Yet some more detail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Right Arrow 53">
            <a:extLst>
              <a:ext uri="{FF2B5EF4-FFF2-40B4-BE49-F238E27FC236}">
                <a16:creationId xmlns:a16="http://schemas.microsoft.com/office/drawing/2014/main" id="{BF864D36-17EB-DA45-86D6-EA0CDAD4373B}"/>
              </a:ext>
            </a:extLst>
          </p:cNvPr>
          <p:cNvSpPr/>
          <p:nvPr/>
        </p:nvSpPr>
        <p:spPr>
          <a:xfrm>
            <a:off x="1626231" y="2326257"/>
            <a:ext cx="1290917" cy="423722"/>
          </a:xfrm>
          <a:prstGeom prst="rightArrow">
            <a:avLst/>
          </a:prstGeom>
          <a:solidFill>
            <a:srgbClr val="018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09336C-43C6-C842-9500-721BD01BDC31}"/>
              </a:ext>
            </a:extLst>
          </p:cNvPr>
          <p:cNvSpPr txBox="1"/>
          <p:nvPr/>
        </p:nvSpPr>
        <p:spPr>
          <a:xfrm>
            <a:off x="271558" y="2339300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505BD2C7-1CFA-B740-AC85-C003FFDE4C66}"/>
              </a:ext>
            </a:extLst>
          </p:cNvPr>
          <p:cNvSpPr/>
          <p:nvPr/>
        </p:nvSpPr>
        <p:spPr>
          <a:xfrm>
            <a:off x="1626231" y="1882504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398043-8078-6640-8C45-E48E1B01DD9B}"/>
              </a:ext>
            </a:extLst>
          </p:cNvPr>
          <p:cNvSpPr txBox="1"/>
          <p:nvPr/>
        </p:nvSpPr>
        <p:spPr>
          <a:xfrm>
            <a:off x="271558" y="1908994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Percepts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CC3CC1-BBCC-3B44-8A7B-5B7FF79A1C8F}"/>
              </a:ext>
            </a:extLst>
          </p:cNvPr>
          <p:cNvSpPr txBox="1"/>
          <p:nvPr/>
        </p:nvSpPr>
        <p:spPr>
          <a:xfrm>
            <a:off x="3067501" y="1720712"/>
            <a:ext cx="2303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Mapping from percept</a:t>
            </a:r>
            <a:br>
              <a:rPr lang="en-US" dirty="0"/>
            </a:br>
            <a:r>
              <a:rPr lang="en-US" dirty="0"/>
              <a:t>to state of</a:t>
            </a:r>
            <a:br>
              <a:rPr lang="en-US" dirty="0"/>
            </a:br>
            <a:r>
              <a:rPr lang="en-US" dirty="0"/>
              <a:t>environment</a:t>
            </a:r>
            <a:br>
              <a:rPr lang="en-US" dirty="0"/>
            </a:br>
            <a:r>
              <a:rPr lang="en-US" dirty="0"/>
              <a:t>(depends on G)</a:t>
            </a:r>
            <a:endParaRPr lang="en-DE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C2EFF2-97E6-394C-8BEC-067C9A9FF03B}"/>
              </a:ext>
            </a:extLst>
          </p:cNvPr>
          <p:cNvSpPr txBox="1"/>
          <p:nvPr/>
        </p:nvSpPr>
        <p:spPr>
          <a:xfrm>
            <a:off x="7774894" y="5905387"/>
            <a:ext cx="4198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What is the best action in the current state</a:t>
            </a:r>
            <a:br>
              <a:rPr lang="en-US" dirty="0"/>
            </a:br>
            <a:r>
              <a:rPr lang="en-US" dirty="0"/>
              <a:t>to achieve the goal?
Strategy for determining action
</a:t>
            </a:r>
            <a:endParaRPr lang="en-DE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E5E275-8060-1041-B8AC-DB2A6CD3EDA6}"/>
              </a:ext>
            </a:extLst>
          </p:cNvPr>
          <p:cNvSpPr txBox="1"/>
          <p:nvPr/>
        </p:nvSpPr>
        <p:spPr>
          <a:xfrm>
            <a:off x="2894856" y="5802295"/>
            <a:ext cx="2654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Return calculated</a:t>
            </a:r>
            <a:br>
              <a:rPr lang="en-US" dirty="0"/>
            </a:br>
            <a:r>
              <a:rPr lang="en-US" dirty="0"/>
              <a:t>action (prepare to </a:t>
            </a:r>
            <a:br>
              <a:rPr lang="en-US" dirty="0"/>
            </a:br>
            <a:r>
              <a:rPr lang="en-US" dirty="0"/>
              <a:t>answer the Why question)
</a:t>
            </a:r>
            <a:endParaRPr lang="en-DE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915CFCF-6769-DB47-8EF1-2A2A78486426}"/>
              </a:ext>
            </a:extLst>
          </p:cNvPr>
          <p:cNvSpPr txBox="1"/>
          <p:nvPr/>
        </p:nvSpPr>
        <p:spPr>
          <a:xfrm>
            <a:off x="8742891" y="1673847"/>
            <a:ext cx="28608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the goal G in the current</a:t>
            </a:r>
            <a:br>
              <a:rPr lang="en-US" dirty="0"/>
            </a:br>
            <a:r>
              <a:rPr lang="en-US" dirty="0"/>
              <a:t>state of the environment</a:t>
            </a:r>
            <a:br>
              <a:rPr lang="en-US" dirty="0"/>
            </a:br>
            <a:r>
              <a:rPr lang="en-US" dirty="0"/>
              <a:t>still correctly chosen?</a:t>
            </a:r>
            <a:br>
              <a:rPr lang="en-US" dirty="0"/>
            </a:br>
            <a:r>
              <a:rPr lang="en-US" dirty="0"/>
              <a:t>Should I have a new goal G’?
</a:t>
            </a:r>
            <a:endParaRPr lang="en-DE" dirty="0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02DAA323-0A08-764B-95E1-2E3216D64350}"/>
              </a:ext>
            </a:extLst>
          </p:cNvPr>
          <p:cNvSpPr/>
          <p:nvPr/>
        </p:nvSpPr>
        <p:spPr>
          <a:xfrm rot="10800000">
            <a:off x="1626231" y="5057641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C6AAB9-BD72-6A4A-B792-F85E4AC8F4E3}"/>
              </a:ext>
            </a:extLst>
          </p:cNvPr>
          <p:cNvSpPr txBox="1"/>
          <p:nvPr/>
        </p:nvSpPr>
        <p:spPr>
          <a:xfrm>
            <a:off x="271558" y="5028712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Action </a:t>
            </a:r>
            <a:br>
              <a:rPr lang="en-DE" dirty="0"/>
            </a:br>
            <a:r>
              <a:rPr lang="en-DE" dirty="0"/>
              <a:t>Explanation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C155057E-D828-E44A-A3D4-DEADA37A039E}"/>
              </a:ext>
            </a:extLst>
          </p:cNvPr>
          <p:cNvSpPr/>
          <p:nvPr/>
        </p:nvSpPr>
        <p:spPr>
          <a:xfrm>
            <a:off x="9237062" y="-322600"/>
            <a:ext cx="3048000" cy="1955623"/>
          </a:xfrm>
          <a:prstGeom prst="cloudCallout">
            <a:avLst>
              <a:gd name="adj1" fmla="val -44433"/>
              <a:gd name="adj2" fmla="val 50031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Idea of a utility function</a:t>
            </a:r>
          </a:p>
        </p:txBody>
      </p:sp>
      <p:sp>
        <p:nvSpPr>
          <p:cNvPr id="64" name="Cloud Callout 63">
            <a:extLst>
              <a:ext uri="{FF2B5EF4-FFF2-40B4-BE49-F238E27FC236}">
                <a16:creationId xmlns:a16="http://schemas.microsoft.com/office/drawing/2014/main" id="{4C82C22A-FD47-4D4D-BD41-4B1EFD2E448C}"/>
              </a:ext>
            </a:extLst>
          </p:cNvPr>
          <p:cNvSpPr/>
          <p:nvPr/>
        </p:nvSpPr>
        <p:spPr>
          <a:xfrm>
            <a:off x="1080812" y="3029565"/>
            <a:ext cx="3048000" cy="1387082"/>
          </a:xfrm>
          <a:prstGeom prst="cloudCallout">
            <a:avLst>
              <a:gd name="adj1" fmla="val -40245"/>
              <a:gd name="adj2" fmla="val -5439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Your performance might be improved</a:t>
            </a:r>
          </a:p>
        </p:txBody>
      </p:sp>
      <p:sp>
        <p:nvSpPr>
          <p:cNvPr id="65" name="Cloud Callout 64">
            <a:extLst>
              <a:ext uri="{FF2B5EF4-FFF2-40B4-BE49-F238E27FC236}">
                <a16:creationId xmlns:a16="http://schemas.microsoft.com/office/drawing/2014/main" id="{3D5553DF-1CC3-B944-A0D2-8D5C4B394F47}"/>
              </a:ext>
            </a:extLst>
          </p:cNvPr>
          <p:cNvSpPr/>
          <p:nvPr/>
        </p:nvSpPr>
        <p:spPr>
          <a:xfrm>
            <a:off x="8503306" y="3761425"/>
            <a:ext cx="4176689" cy="1165797"/>
          </a:xfrm>
          <a:prstGeom prst="cloudCallout">
            <a:avLst>
              <a:gd name="adj1" fmla="val -24482"/>
              <a:gd name="adj2" fmla="val 5976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Huh: Possibly I’ll be </a:t>
            </a:r>
            <a:br>
              <a:rPr lang="en-DE" dirty="0"/>
            </a:br>
            <a:r>
              <a:rPr lang="en-DE" dirty="0"/>
              <a:t>switched off</a:t>
            </a:r>
          </a:p>
        </p:txBody>
      </p:sp>
      <p:sp>
        <p:nvSpPr>
          <p:cNvPr id="66" name="Cloud Callout 65">
            <a:extLst>
              <a:ext uri="{FF2B5EF4-FFF2-40B4-BE49-F238E27FC236}">
                <a16:creationId xmlns:a16="http://schemas.microsoft.com/office/drawing/2014/main" id="{B23F257E-46EC-F843-BB60-A5BA6C19A400}"/>
              </a:ext>
            </a:extLst>
          </p:cNvPr>
          <p:cNvSpPr/>
          <p:nvPr/>
        </p:nvSpPr>
        <p:spPr>
          <a:xfrm>
            <a:off x="8623729" y="2763171"/>
            <a:ext cx="4176689" cy="1308570"/>
          </a:xfrm>
          <a:prstGeom prst="cloudCallout">
            <a:avLst>
              <a:gd name="adj1" fmla="val -24482"/>
              <a:gd name="adj2" fmla="val 5976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My utility will be zero then. How to prevent being switched off?</a:t>
            </a:r>
          </a:p>
        </p:txBody>
      </p:sp>
      <p:sp>
        <p:nvSpPr>
          <p:cNvPr id="67" name="Foliennummernplatzhalter 2">
            <a:extLst>
              <a:ext uri="{FF2B5EF4-FFF2-40B4-BE49-F238E27FC236}">
                <a16:creationId xmlns:a16="http://schemas.microsoft.com/office/drawing/2014/main" id="{B9DC76CB-8E46-194F-B67C-74E87EA1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20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8" name="Cloud Callout 67">
            <a:extLst>
              <a:ext uri="{FF2B5EF4-FFF2-40B4-BE49-F238E27FC236}">
                <a16:creationId xmlns:a16="http://schemas.microsoft.com/office/drawing/2014/main" id="{A8738B0E-8878-E040-BAEB-26284819CB18}"/>
              </a:ext>
            </a:extLst>
          </p:cNvPr>
          <p:cNvSpPr/>
          <p:nvPr/>
        </p:nvSpPr>
        <p:spPr>
          <a:xfrm>
            <a:off x="8369194" y="4736785"/>
            <a:ext cx="4176689" cy="1165797"/>
          </a:xfrm>
          <a:prstGeom prst="cloudCallout">
            <a:avLst>
              <a:gd name="adj1" fmla="val -24482"/>
              <a:gd name="adj2" fmla="val 5976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Maximize utility (possibly with sequence of actions)</a:t>
            </a:r>
          </a:p>
        </p:txBody>
      </p:sp>
    </p:spTree>
    <p:extLst>
      <p:ext uri="{BB962C8B-B14F-4D97-AF65-F5344CB8AC3E}">
        <p14:creationId xmlns:p14="http://schemas.microsoft.com/office/powerpoint/2010/main" val="13151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4" grpId="0" animBg="1"/>
      <p:bldP spid="65" grpId="0" animBg="1"/>
      <p:bldP spid="66" grpId="0" animBg="1"/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F8ADA84-66AF-A441-A004-EF967D6B0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4" r="6792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A543F-ADA2-F248-BFF5-017CBD43E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Off-Switch Problem</a:t>
            </a:r>
            <a:endParaRPr lang="en-DE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24614-8592-8848-94D2-2A783C624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 fontAlgn="base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Example: “Fetch some coffee”</a:t>
            </a: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Agents get better at maximizing the built-in utility function</a:t>
            </a: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What’s bad about better AI?</a:t>
            </a: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Can we switch off the agent if it “does not work as expected”?</a:t>
            </a:r>
          </a:p>
          <a:p>
            <a:pPr marL="0" indent="0" fontAlgn="base">
              <a:buNone/>
            </a:pPr>
            <a:r>
              <a:rPr lang="en-US" sz="1800" dirty="0">
                <a:solidFill>
                  <a:schemeClr val="tx1"/>
                </a:solidFill>
              </a:rPr>
              <a:t>“Can’t fetch coffee if I am dead.”</a:t>
            </a:r>
          </a:p>
          <a:p>
            <a:pPr marL="0" indent="0" fontAlgn="base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B340E-A9BE-CA4C-BCC2-32F16E49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65B59E-AAF2-4E43-B0C1-8342B1D6D5B8}" type="slidenum">
              <a:rPr lang="en-DE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DE">
              <a:solidFill>
                <a:schemeClr val="tx1"/>
              </a:solidFill>
            </a:endParaRPr>
          </a:p>
        </p:txBody>
      </p:sp>
      <p:sp>
        <p:nvSpPr>
          <p:cNvPr id="56" name="Cloud Callout 55">
            <a:extLst>
              <a:ext uri="{FF2B5EF4-FFF2-40B4-BE49-F238E27FC236}">
                <a16:creationId xmlns:a16="http://schemas.microsoft.com/office/drawing/2014/main" id="{4693F975-4DAD-504D-9E37-75280F6DECE5}"/>
              </a:ext>
            </a:extLst>
          </p:cNvPr>
          <p:cNvSpPr/>
          <p:nvPr/>
        </p:nvSpPr>
        <p:spPr>
          <a:xfrm>
            <a:off x="2629543" y="225088"/>
            <a:ext cx="3732755" cy="1557440"/>
          </a:xfrm>
          <a:prstGeom prst="cloudCallout">
            <a:avLst>
              <a:gd name="adj1" fmla="val -52752"/>
              <a:gd name="adj2" fmla="val 5448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Representative for dealing with unwanted behavior</a:t>
            </a:r>
            <a:endParaRPr lang="en-DE" sz="1600" dirty="0"/>
          </a:p>
        </p:txBody>
      </p:sp>
      <p:sp>
        <p:nvSpPr>
          <p:cNvPr id="57" name="Cloud Callout 56">
            <a:extLst>
              <a:ext uri="{FF2B5EF4-FFF2-40B4-BE49-F238E27FC236}">
                <a16:creationId xmlns:a16="http://schemas.microsoft.com/office/drawing/2014/main" id="{C480C24A-4BAF-3043-846C-A9FF428FBFEA}"/>
              </a:ext>
            </a:extLst>
          </p:cNvPr>
          <p:cNvSpPr/>
          <p:nvPr/>
        </p:nvSpPr>
        <p:spPr>
          <a:xfrm>
            <a:off x="4232826" y="1432380"/>
            <a:ext cx="4114800" cy="2887884"/>
          </a:xfrm>
          <a:prstGeom prst="cloudCallout">
            <a:avLst>
              <a:gd name="adj1" fmla="val -71572"/>
              <a:gd name="adj2" fmla="val 1283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Very much underspecified!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The instruction suggests having coffee would have higher value than expected a priori, ceteris paribus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02F4D919-C425-474D-ADD9-57E8567976D0}"/>
              </a:ext>
            </a:extLst>
          </p:cNvPr>
          <p:cNvSpPr/>
          <p:nvPr/>
        </p:nvSpPr>
        <p:spPr>
          <a:xfrm>
            <a:off x="3735012" y="4838031"/>
            <a:ext cx="3732755" cy="1557440"/>
          </a:xfrm>
          <a:prstGeom prst="cloudCallout">
            <a:avLst>
              <a:gd name="adj1" fmla="val -62258"/>
              <a:gd name="adj2" fmla="val -948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Incentive for preventing others from switching off the robot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337822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B7CF-45E3-6044-9C8B-B49E3FA9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Before/After Bringing Coffee…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5B795-F247-0940-8F52-5D6BCF3CB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6713"/>
            <a:ext cx="10515600" cy="4351338"/>
          </a:xfrm>
        </p:spPr>
        <p:txBody>
          <a:bodyPr/>
          <a:lstStyle/>
          <a:p>
            <a:r>
              <a:rPr lang="en-DE" dirty="0"/>
              <a:t>Expected utility</a:t>
            </a:r>
          </a:p>
          <a:p>
            <a:r>
              <a:rPr lang="en-DE" dirty="0"/>
              <a:t>Change the utility function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24A754-8614-744F-8B1B-87769C7EF519}"/>
              </a:ext>
            </a:extLst>
          </p:cNvPr>
          <p:cNvCxnSpPr/>
          <p:nvPr/>
        </p:nvCxnSpPr>
        <p:spPr>
          <a:xfrm>
            <a:off x="1936543" y="5934075"/>
            <a:ext cx="697039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87D52FEB-FF96-E140-91A5-77EF17E0CAF5}"/>
              </a:ext>
            </a:extLst>
          </p:cNvPr>
          <p:cNvSpPr/>
          <p:nvPr/>
        </p:nvSpPr>
        <p:spPr>
          <a:xfrm>
            <a:off x="1812853" y="3925379"/>
            <a:ext cx="6281821" cy="1959580"/>
          </a:xfrm>
          <a:custGeom>
            <a:avLst/>
            <a:gdLst>
              <a:gd name="connsiteX0" fmla="*/ 0 w 1836764"/>
              <a:gd name="connsiteY0" fmla="*/ 662347 h 666484"/>
              <a:gd name="connsiteX1" fmla="*/ 335086 w 1836764"/>
              <a:gd name="connsiteY1" fmla="*/ 604433 h 666484"/>
              <a:gd name="connsiteX2" fmla="*/ 500560 w 1836764"/>
              <a:gd name="connsiteY2" fmla="*/ 443101 h 666484"/>
              <a:gd name="connsiteX3" fmla="*/ 591571 w 1836764"/>
              <a:gd name="connsiteY3" fmla="*/ 244538 h 666484"/>
              <a:gd name="connsiteX4" fmla="*/ 632939 w 1836764"/>
              <a:gd name="connsiteY4" fmla="*/ 141120 h 666484"/>
              <a:gd name="connsiteX5" fmla="*/ 694992 w 1836764"/>
              <a:gd name="connsiteY5" fmla="*/ 50112 h 666484"/>
              <a:gd name="connsiteX6" fmla="*/ 761182 w 1836764"/>
              <a:gd name="connsiteY6" fmla="*/ 12881 h 666484"/>
              <a:gd name="connsiteX7" fmla="*/ 839782 w 1836764"/>
              <a:gd name="connsiteY7" fmla="*/ 471 h 666484"/>
              <a:gd name="connsiteX8" fmla="*/ 910108 w 1836764"/>
              <a:gd name="connsiteY8" fmla="*/ 8745 h 666484"/>
              <a:gd name="connsiteX9" fmla="*/ 992846 w 1836764"/>
              <a:gd name="connsiteY9" fmla="*/ 62522 h 666484"/>
              <a:gd name="connsiteX10" fmla="*/ 1063172 w 1836764"/>
              <a:gd name="connsiteY10" fmla="*/ 174214 h 666484"/>
              <a:gd name="connsiteX11" fmla="*/ 1121088 w 1836764"/>
              <a:gd name="connsiteY11" fmla="*/ 335546 h 666484"/>
              <a:gd name="connsiteX12" fmla="*/ 1220373 w 1836764"/>
              <a:gd name="connsiteY12" fmla="*/ 492742 h 666484"/>
              <a:gd name="connsiteX13" fmla="*/ 1348615 w 1836764"/>
              <a:gd name="connsiteY13" fmla="*/ 596160 h 666484"/>
              <a:gd name="connsiteX14" fmla="*/ 1460310 w 1836764"/>
              <a:gd name="connsiteY14" fmla="*/ 645800 h 666484"/>
              <a:gd name="connsiteX15" fmla="*/ 1836764 w 1836764"/>
              <a:gd name="connsiteY15" fmla="*/ 666484 h 666484"/>
              <a:gd name="connsiteX16" fmla="*/ 1836764 w 1836764"/>
              <a:gd name="connsiteY16" fmla="*/ 666484 h 66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36764" h="666484">
                <a:moveTo>
                  <a:pt x="0" y="662347"/>
                </a:moveTo>
                <a:cubicBezTo>
                  <a:pt x="125829" y="651660"/>
                  <a:pt x="251659" y="640974"/>
                  <a:pt x="335086" y="604433"/>
                </a:cubicBezTo>
                <a:cubicBezTo>
                  <a:pt x="418513" y="567892"/>
                  <a:pt x="457813" y="503083"/>
                  <a:pt x="500560" y="443101"/>
                </a:cubicBezTo>
                <a:cubicBezTo>
                  <a:pt x="543307" y="383119"/>
                  <a:pt x="569508" y="294868"/>
                  <a:pt x="591571" y="244538"/>
                </a:cubicBezTo>
                <a:cubicBezTo>
                  <a:pt x="613634" y="194208"/>
                  <a:pt x="615702" y="173524"/>
                  <a:pt x="632939" y="141120"/>
                </a:cubicBezTo>
                <a:cubicBezTo>
                  <a:pt x="650176" y="108716"/>
                  <a:pt x="673618" y="71485"/>
                  <a:pt x="694992" y="50112"/>
                </a:cubicBezTo>
                <a:cubicBezTo>
                  <a:pt x="716366" y="28739"/>
                  <a:pt x="737050" y="21154"/>
                  <a:pt x="761182" y="12881"/>
                </a:cubicBezTo>
                <a:cubicBezTo>
                  <a:pt x="785314" y="4608"/>
                  <a:pt x="814961" y="1160"/>
                  <a:pt x="839782" y="471"/>
                </a:cubicBezTo>
                <a:cubicBezTo>
                  <a:pt x="864603" y="-218"/>
                  <a:pt x="884597" y="-1597"/>
                  <a:pt x="910108" y="8745"/>
                </a:cubicBezTo>
                <a:cubicBezTo>
                  <a:pt x="935619" y="19087"/>
                  <a:pt x="967335" y="34944"/>
                  <a:pt x="992846" y="62522"/>
                </a:cubicBezTo>
                <a:cubicBezTo>
                  <a:pt x="1018357" y="90100"/>
                  <a:pt x="1041798" y="128710"/>
                  <a:pt x="1063172" y="174214"/>
                </a:cubicBezTo>
                <a:cubicBezTo>
                  <a:pt x="1084546" y="219718"/>
                  <a:pt x="1094888" y="282458"/>
                  <a:pt x="1121088" y="335546"/>
                </a:cubicBezTo>
                <a:cubicBezTo>
                  <a:pt x="1147288" y="388634"/>
                  <a:pt x="1182452" y="449306"/>
                  <a:pt x="1220373" y="492742"/>
                </a:cubicBezTo>
                <a:cubicBezTo>
                  <a:pt x="1258294" y="536178"/>
                  <a:pt x="1308626" y="570650"/>
                  <a:pt x="1348615" y="596160"/>
                </a:cubicBezTo>
                <a:cubicBezTo>
                  <a:pt x="1388604" y="621670"/>
                  <a:pt x="1378952" y="634079"/>
                  <a:pt x="1460310" y="645800"/>
                </a:cubicBezTo>
                <a:lnTo>
                  <a:pt x="1836764" y="666484"/>
                </a:lnTo>
                <a:lnTo>
                  <a:pt x="1836764" y="666484"/>
                </a:lnTo>
              </a:path>
            </a:pathLst>
          </a:custGeom>
          <a:pattFill prst="wdUpDiag">
            <a:fgClr>
              <a:prstClr val="black"/>
            </a:fgClr>
            <a:bgClr>
              <a:prstClr val="white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1A88B2-0C4A-C14D-BCC9-935AA7478A47}"/>
              </a:ext>
            </a:extLst>
          </p:cNvPr>
          <p:cNvCxnSpPr/>
          <p:nvPr/>
        </p:nvCxnSpPr>
        <p:spPr>
          <a:xfrm flipV="1">
            <a:off x="4718434" y="2870200"/>
            <a:ext cx="0" cy="3005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8F219-694C-9648-AA42-D29A1C7830F6}"/>
                  </a:ext>
                </a:extLst>
              </p:cNvPr>
              <p:cNvSpPr txBox="1"/>
              <p:nvPr/>
            </p:nvSpPr>
            <p:spPr>
              <a:xfrm>
                <a:off x="3336456" y="1352066"/>
                <a:ext cx="4543096" cy="106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𝑠𝑡𝑎𝑡𝑒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DE" sz="24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8F219-694C-9648-AA42-D29A1C783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456" y="1352066"/>
                <a:ext cx="4543096" cy="1060931"/>
              </a:xfrm>
              <a:prstGeom prst="rect">
                <a:avLst/>
              </a:prstGeom>
              <a:blipFill>
                <a:blip r:embed="rId2"/>
                <a:stretch>
                  <a:fillRect t="-138824" b="-19176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6A6FB1-73EB-6145-B9BD-48432F12EDB1}"/>
                  </a:ext>
                </a:extLst>
              </p:cNvPr>
              <p:cNvSpPr txBox="1"/>
              <p:nvPr/>
            </p:nvSpPr>
            <p:spPr>
              <a:xfrm>
                <a:off x="4162769" y="2616582"/>
                <a:ext cx="5556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DE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6A6FB1-73EB-6145-B9BD-48432F12E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769" y="2616582"/>
                <a:ext cx="555665" cy="646331"/>
              </a:xfrm>
              <a:prstGeom prst="rect">
                <a:avLst/>
              </a:prstGeom>
              <a:blipFill>
                <a:blip r:embed="rId3"/>
                <a:stretch>
                  <a:fillRect l="-11111" r="-8889" b="-23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D888429-5571-F449-9FB0-E9831185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659" y="277259"/>
            <a:ext cx="4105235" cy="1124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FE2013-6901-404B-8744-A3F865717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552" y="1561081"/>
            <a:ext cx="4128722" cy="1222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FD336-44AB-4441-9CA0-4AF8A6438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908" y="3052491"/>
            <a:ext cx="4128722" cy="1243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BA38CBB-61C2-454B-9D69-082EB4FCA14C}"/>
                  </a:ext>
                </a:extLst>
              </p:cNvPr>
              <p:cNvSpPr/>
              <p:nvPr/>
            </p:nvSpPr>
            <p:spPr>
              <a:xfrm>
                <a:off x="7879552" y="513330"/>
                <a:ext cx="6929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BA38CBB-61C2-454B-9D69-082EB4FCA1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552" y="513330"/>
                <a:ext cx="69294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C0F723-5C35-6C48-A2F9-AFDF54785754}"/>
                  </a:ext>
                </a:extLst>
              </p:cNvPr>
              <p:cNvSpPr/>
              <p:nvPr/>
            </p:nvSpPr>
            <p:spPr>
              <a:xfrm>
                <a:off x="7891391" y="1705113"/>
                <a:ext cx="874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C0F723-5C35-6C48-A2F9-AFDF547857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391" y="1705113"/>
                <a:ext cx="874663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525911C-6351-C646-8847-3C4AF9FC535D}"/>
              </a:ext>
            </a:extLst>
          </p:cNvPr>
          <p:cNvSpPr txBox="1"/>
          <p:nvPr/>
        </p:nvSpPr>
        <p:spPr>
          <a:xfrm>
            <a:off x="5512133" y="2870200"/>
            <a:ext cx="1961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Fetch </a:t>
            </a:r>
            <a:br>
              <a:rPr lang="en-DE" sz="2800" dirty="0"/>
            </a:br>
            <a:r>
              <a:rPr lang="en-DE" sz="2800" dirty="0"/>
              <a:t>some coffee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D36ED-1275-ED41-9D7D-58BA70650BE3}"/>
              </a:ext>
            </a:extLst>
          </p:cNvPr>
          <p:cNvSpPr txBox="1"/>
          <p:nvPr/>
        </p:nvSpPr>
        <p:spPr>
          <a:xfrm>
            <a:off x="2125467" y="2870200"/>
            <a:ext cx="22575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After fetching </a:t>
            </a:r>
            <a:br>
              <a:rPr lang="en-DE" sz="2800" dirty="0"/>
            </a:br>
            <a:r>
              <a:rPr lang="en-DE" sz="2800" dirty="0"/>
              <a:t>some coffee</a:t>
            </a:r>
          </a:p>
        </p:txBody>
      </p:sp>
    </p:spTree>
    <p:extLst>
      <p:ext uri="{BB962C8B-B14F-4D97-AF65-F5344CB8AC3E}">
        <p14:creationId xmlns:p14="http://schemas.microsoft.com/office/powerpoint/2010/main" val="34807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463 0.00278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99 0.00278 L -0.07747 0.008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/>
      <p:bldP spid="13" grpId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3728" y="1237921"/>
            <a:ext cx="11371729" cy="4343391"/>
          </a:xfrm>
        </p:spPr>
        <p:txBody>
          <a:bodyPr>
            <a:normAutofit/>
          </a:bodyPr>
          <a:lstStyle/>
          <a:p>
            <a:r>
              <a:rPr lang="en-US" sz="2400" dirty="0"/>
              <a:t>A robot, given an objective, has an incentive to disable its own off-switch</a:t>
            </a:r>
          </a:p>
          <a:p>
            <a:r>
              <a:rPr lang="en-US" sz="2400" dirty="0"/>
              <a:t>Claim: A robot with </a:t>
            </a:r>
            <a:r>
              <a:rPr lang="en-US" sz="2400" dirty="0">
                <a:solidFill>
                  <a:srgbClr val="0029FF"/>
                </a:solidFill>
              </a:rPr>
              <a:t>appropriate</a:t>
            </a:r>
            <a:r>
              <a:rPr lang="en-US" sz="2400" dirty="0"/>
              <a:t> uncertainty about objective won’t behave this way</a:t>
            </a:r>
          </a:p>
          <a:p>
            <a:r>
              <a:rPr lang="en-US" sz="2400" dirty="0"/>
              <a:t>Example: Planning for the best action (sequence)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730" y="255976"/>
            <a:ext cx="7543800" cy="914400"/>
          </a:xfrm>
        </p:spPr>
        <p:txBody>
          <a:bodyPr/>
          <a:lstStyle/>
          <a:p>
            <a:r>
              <a:rPr lang="en-US" dirty="0"/>
              <a:t>The off-switch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B5B6-143F-CD45-A711-8A0EC737DE58}"/>
              </a:ext>
            </a:extLst>
          </p:cNvPr>
          <p:cNvSpPr txBox="1"/>
          <p:nvPr/>
        </p:nvSpPr>
        <p:spPr>
          <a:xfrm>
            <a:off x="2003080" y="6503283"/>
            <a:ext cx="792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Example taken from Stuart Russell’s Presentations on Provably Beneficial 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279D89-1776-E54E-B545-3E4788EF4811}"/>
              </a:ext>
            </a:extLst>
          </p:cNvPr>
          <p:cNvSpPr/>
          <p:nvPr/>
        </p:nvSpPr>
        <p:spPr>
          <a:xfrm>
            <a:off x="4115338" y="2872344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DEB28-8986-E142-BCB7-F24E228BB892}"/>
              </a:ext>
            </a:extLst>
          </p:cNvPr>
          <p:cNvSpPr/>
          <p:nvPr/>
        </p:nvSpPr>
        <p:spPr>
          <a:xfrm>
            <a:off x="4115338" y="3824052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26D4E4-BC85-0C4E-91A7-97E8FC2BCBC8}"/>
              </a:ext>
            </a:extLst>
          </p:cNvPr>
          <p:cNvSpPr/>
          <p:nvPr/>
        </p:nvSpPr>
        <p:spPr>
          <a:xfrm>
            <a:off x="4115338" y="4775756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BA33DF-1F6B-CB40-BC2A-703B14E306EC}"/>
              </a:ext>
            </a:extLst>
          </p:cNvPr>
          <p:cNvCxnSpPr>
            <a:stCxn id="5" idx="2"/>
          </p:cNvCxnSpPr>
          <p:nvPr/>
        </p:nvCxnSpPr>
        <p:spPr>
          <a:xfrm flipH="1">
            <a:off x="3208225" y="3154914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1FF01D-C0A4-9042-9EFB-453489957E24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4303691" y="3154914"/>
            <a:ext cx="0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233D2F-1C68-4849-8276-83959202A607}"/>
              </a:ext>
            </a:extLst>
          </p:cNvPr>
          <p:cNvCxnSpPr/>
          <p:nvPr/>
        </p:nvCxnSpPr>
        <p:spPr>
          <a:xfrm>
            <a:off x="4303691" y="3154914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220245-DF0B-0845-8B59-9B5E1EF0D618}"/>
              </a:ext>
            </a:extLst>
          </p:cNvPr>
          <p:cNvCxnSpPr/>
          <p:nvPr/>
        </p:nvCxnSpPr>
        <p:spPr>
          <a:xfrm flipH="1">
            <a:off x="3208225" y="5058326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C3483B-3DA0-2845-BD04-5D5B67E551D7}"/>
              </a:ext>
            </a:extLst>
          </p:cNvPr>
          <p:cNvCxnSpPr/>
          <p:nvPr/>
        </p:nvCxnSpPr>
        <p:spPr>
          <a:xfrm>
            <a:off x="4303691" y="4106618"/>
            <a:ext cx="0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72FCEB-9E08-E447-8CA3-D223B5128D18}"/>
              </a:ext>
            </a:extLst>
          </p:cNvPr>
          <p:cNvCxnSpPr/>
          <p:nvPr/>
        </p:nvCxnSpPr>
        <p:spPr>
          <a:xfrm>
            <a:off x="4303691" y="4106618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6EF39E4-C864-EE4A-947E-2BF977DB2548}"/>
              </a:ext>
            </a:extLst>
          </p:cNvPr>
          <p:cNvSpPr txBox="1"/>
          <p:nvPr/>
        </p:nvSpPr>
        <p:spPr>
          <a:xfrm>
            <a:off x="4124275" y="2820024"/>
            <a:ext cx="35089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85DEA9-D32F-6842-ADCC-81FBB7E8A602}"/>
              </a:ext>
            </a:extLst>
          </p:cNvPr>
          <p:cNvSpPr txBox="1"/>
          <p:nvPr/>
        </p:nvSpPr>
        <p:spPr>
          <a:xfrm>
            <a:off x="4124275" y="4749962"/>
            <a:ext cx="35089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05F78-1039-B34B-989A-5E2D74F61AD5}"/>
              </a:ext>
            </a:extLst>
          </p:cNvPr>
          <p:cNvSpPr txBox="1"/>
          <p:nvPr/>
        </p:nvSpPr>
        <p:spPr>
          <a:xfrm>
            <a:off x="4136847" y="3792667"/>
            <a:ext cx="36373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288150-330B-4D4E-9478-60132935409E}"/>
              </a:ext>
            </a:extLst>
          </p:cNvPr>
          <p:cNvSpPr txBox="1"/>
          <p:nvPr/>
        </p:nvSpPr>
        <p:spPr>
          <a:xfrm>
            <a:off x="4899955" y="4196984"/>
            <a:ext cx="16247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switch robot off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4D4D3-F57E-274C-ADD6-08CE504630E2}"/>
              </a:ext>
            </a:extLst>
          </p:cNvPr>
          <p:cNvSpPr txBox="1"/>
          <p:nvPr/>
        </p:nvSpPr>
        <p:spPr>
          <a:xfrm>
            <a:off x="4875840" y="3241554"/>
            <a:ext cx="145376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switch self off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9EC010-F06B-044D-A2B2-8D74232E4132}"/>
              </a:ext>
            </a:extLst>
          </p:cNvPr>
          <p:cNvSpPr txBox="1"/>
          <p:nvPr/>
        </p:nvSpPr>
        <p:spPr>
          <a:xfrm>
            <a:off x="3279281" y="3241554"/>
            <a:ext cx="46631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act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EA3C10-0F58-5D4A-AAEA-746C77381147}"/>
              </a:ext>
            </a:extLst>
          </p:cNvPr>
          <p:cNvSpPr txBox="1"/>
          <p:nvPr/>
        </p:nvSpPr>
        <p:spPr>
          <a:xfrm>
            <a:off x="3211241" y="5172931"/>
            <a:ext cx="46631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act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2B877-571C-3247-8789-A6B7A42BEE93}"/>
              </a:ext>
            </a:extLst>
          </p:cNvPr>
          <p:cNvSpPr txBox="1"/>
          <p:nvPr/>
        </p:nvSpPr>
        <p:spPr>
          <a:xfrm>
            <a:off x="2779831" y="5668232"/>
            <a:ext cx="1238957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</a:t>
            </a:r>
            <a:r>
              <a:rPr lang="en-US" b="1" i="1" dirty="0" err="1"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latin typeface="Arial Black"/>
                <a:cs typeface="Arial Black"/>
              </a:rPr>
              <a:t>act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B442B6-2D56-9145-9A09-41590E9F6926}"/>
              </a:ext>
            </a:extLst>
          </p:cNvPr>
          <p:cNvSpPr txBox="1"/>
          <p:nvPr/>
        </p:nvSpPr>
        <p:spPr>
          <a:xfrm>
            <a:off x="2779831" y="3781526"/>
            <a:ext cx="1238957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</a:t>
            </a:r>
            <a:r>
              <a:rPr lang="en-US" b="1" i="1" dirty="0" err="1"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latin typeface="Arial Black"/>
                <a:cs typeface="Arial Black"/>
              </a:rPr>
              <a:t>act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F18462-1923-9848-84E2-82F8C6B70E9C}"/>
              </a:ext>
            </a:extLst>
          </p:cNvPr>
          <p:cNvSpPr txBox="1"/>
          <p:nvPr/>
        </p:nvSpPr>
        <p:spPr>
          <a:xfrm>
            <a:off x="5042378" y="3781524"/>
            <a:ext cx="8366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0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B1CE0-61BF-BD40-8741-D36432BD875F}"/>
              </a:ext>
            </a:extLst>
          </p:cNvPr>
          <p:cNvSpPr txBox="1"/>
          <p:nvPr/>
        </p:nvSpPr>
        <p:spPr>
          <a:xfrm>
            <a:off x="5042378" y="4716440"/>
            <a:ext cx="8366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0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7C3A4-660D-E642-9853-4AB8949E467C}"/>
              </a:ext>
            </a:extLst>
          </p:cNvPr>
          <p:cNvSpPr txBox="1"/>
          <p:nvPr/>
        </p:nvSpPr>
        <p:spPr>
          <a:xfrm>
            <a:off x="3311639" y="4208324"/>
            <a:ext cx="1069223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sym typeface="Symbol"/>
              </a:rPr>
              <a:t>go ahead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34984B-F1DC-BA42-9507-0975C49DD0CF}"/>
              </a:ext>
            </a:extLst>
          </p:cNvPr>
          <p:cNvSpPr txBox="1"/>
          <p:nvPr/>
        </p:nvSpPr>
        <p:spPr>
          <a:xfrm>
            <a:off x="3757114" y="3504526"/>
            <a:ext cx="600528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wait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EF9B91-FBDD-0C4A-982A-762DE61738BE}"/>
              </a:ext>
            </a:extLst>
          </p:cNvPr>
          <p:cNvGrpSpPr/>
          <p:nvPr/>
        </p:nvGrpSpPr>
        <p:grpSpPr>
          <a:xfrm>
            <a:off x="1326943" y="3429000"/>
            <a:ext cx="1452899" cy="683189"/>
            <a:chOff x="6725720" y="1373938"/>
            <a:chExt cx="2038097" cy="104207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CB4A130-98CC-9D47-8FA3-13A4C7BD8355}"/>
                </a:ext>
              </a:extLst>
            </p:cNvPr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15AE4CD-6732-E14C-AACE-DED87F2370D4}"/>
                </a:ext>
              </a:extLst>
            </p:cNvPr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936445-FEB1-7340-B9CB-B1BDF7A5F192}"/>
                </a:ext>
              </a:extLst>
            </p:cNvPr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CA3D00E-D689-FE4A-9B90-206044EB8433}"/>
              </a:ext>
            </a:extLst>
          </p:cNvPr>
          <p:cNvSpPr txBox="1"/>
          <p:nvPr/>
        </p:nvSpPr>
        <p:spPr>
          <a:xfrm>
            <a:off x="6715755" y="3296461"/>
            <a:ext cx="5359702" cy="923087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pPr lvl="1"/>
            <a:r>
              <a:rPr lang="en-US" dirty="0"/>
              <a:t>Theorem: </a:t>
            </a:r>
          </a:p>
          <a:p>
            <a:pPr lvl="1"/>
            <a:r>
              <a:rPr lang="en-US" dirty="0">
                <a:solidFill>
                  <a:srgbClr val="1B02FF"/>
                </a:solidFill>
              </a:rPr>
              <a:t>This way robot has a positive incentive to  allow </a:t>
            </a:r>
            <a:br>
              <a:rPr lang="en-US" dirty="0">
                <a:solidFill>
                  <a:srgbClr val="1B02FF"/>
                </a:solidFill>
              </a:rPr>
            </a:br>
            <a:r>
              <a:rPr lang="en-US" dirty="0">
                <a:solidFill>
                  <a:srgbClr val="1B02FF"/>
                </a:solidFill>
              </a:rPr>
              <a:t>itself to be switched off</a:t>
            </a:r>
          </a:p>
        </p:txBody>
      </p:sp>
      <p:sp>
        <p:nvSpPr>
          <p:cNvPr id="37" name="Foliennummernplatzhalter 2">
            <a:extLst>
              <a:ext uri="{FF2B5EF4-FFF2-40B4-BE49-F238E27FC236}">
                <a16:creationId xmlns:a16="http://schemas.microsoft.com/office/drawing/2014/main" id="{C068F978-B96E-B748-8561-012FA21B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23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8BCC50-4191-2745-A804-0C25AE06836E}"/>
                  </a:ext>
                </a:extLst>
              </p:cNvPr>
              <p:cNvSpPr txBox="1"/>
              <p:nvPr/>
            </p:nvSpPr>
            <p:spPr>
              <a:xfrm>
                <a:off x="644891" y="2526494"/>
                <a:ext cx="3177985" cy="899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𝑠𝑡𝑎𝑡𝑒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DE" sz="20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8BCC50-4191-2745-A804-0C25AE068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91" y="2526494"/>
                <a:ext cx="3177985" cy="899605"/>
              </a:xfrm>
              <a:prstGeom prst="rect">
                <a:avLst/>
              </a:prstGeom>
              <a:blipFill>
                <a:blip r:embed="rId3"/>
                <a:stretch>
                  <a:fillRect t="-131944" b="-187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loud Callout 41">
            <a:extLst>
              <a:ext uri="{FF2B5EF4-FFF2-40B4-BE49-F238E27FC236}">
                <a16:creationId xmlns:a16="http://schemas.microsoft.com/office/drawing/2014/main" id="{A0937A49-59DB-9241-9B8E-1E525AD1B83E}"/>
              </a:ext>
            </a:extLst>
          </p:cNvPr>
          <p:cNvSpPr/>
          <p:nvPr/>
        </p:nvSpPr>
        <p:spPr>
          <a:xfrm>
            <a:off x="8557067" y="2374930"/>
            <a:ext cx="4176689" cy="1165797"/>
          </a:xfrm>
          <a:prstGeom prst="cloudCallout">
            <a:avLst>
              <a:gd name="adj1" fmla="val -59942"/>
              <a:gd name="adj2" fmla="val 36561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Tiny example for </a:t>
            </a:r>
            <a:br>
              <a:rPr lang="en-US" dirty="0"/>
            </a:br>
            <a:r>
              <a:rPr lang="en-US" dirty="0"/>
              <a:t>“ethical behavior”</a:t>
            </a:r>
          </a:p>
        </p:txBody>
      </p:sp>
      <p:sp>
        <p:nvSpPr>
          <p:cNvPr id="43" name="Cloud Callout 42">
            <a:extLst>
              <a:ext uri="{FF2B5EF4-FFF2-40B4-BE49-F238E27FC236}">
                <a16:creationId xmlns:a16="http://schemas.microsoft.com/office/drawing/2014/main" id="{E042D323-F1F1-CE46-8F6D-0E7066A952E9}"/>
              </a:ext>
            </a:extLst>
          </p:cNvPr>
          <p:cNvSpPr/>
          <p:nvPr/>
        </p:nvSpPr>
        <p:spPr>
          <a:xfrm>
            <a:off x="6523286" y="4995390"/>
            <a:ext cx="5427788" cy="1332554"/>
          </a:xfrm>
          <a:prstGeom prst="cloudCallout">
            <a:avLst>
              <a:gd name="adj1" fmla="val -20008"/>
              <a:gd name="adj2" fmla="val -95846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Behaving in an ethical way is a </a:t>
            </a:r>
            <a:br>
              <a:rPr lang="en-US" dirty="0"/>
            </a:br>
            <a:r>
              <a:rPr lang="en-US" dirty="0"/>
              <a:t>dominant strategy for the robot: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Provably beneficial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6C9C9CD5-B7C5-3649-A3B0-FCB7FB2B1973}"/>
              </a:ext>
            </a:extLst>
          </p:cNvPr>
          <p:cNvSpPr/>
          <p:nvPr/>
        </p:nvSpPr>
        <p:spPr>
          <a:xfrm>
            <a:off x="3115733" y="3031067"/>
            <a:ext cx="1168400" cy="2810933"/>
          </a:xfrm>
          <a:custGeom>
            <a:avLst/>
            <a:gdLst>
              <a:gd name="connsiteX0" fmla="*/ 1168400 w 1168400"/>
              <a:gd name="connsiteY0" fmla="*/ 0 h 2810933"/>
              <a:gd name="connsiteX1" fmla="*/ 1134534 w 1168400"/>
              <a:gd name="connsiteY1" fmla="*/ 728133 h 2810933"/>
              <a:gd name="connsiteX2" fmla="*/ 1117600 w 1168400"/>
              <a:gd name="connsiteY2" fmla="*/ 1439333 h 2810933"/>
              <a:gd name="connsiteX3" fmla="*/ 1117600 w 1168400"/>
              <a:gd name="connsiteY3" fmla="*/ 1811866 h 2810933"/>
              <a:gd name="connsiteX4" fmla="*/ 745067 w 1168400"/>
              <a:gd name="connsiteY4" fmla="*/ 2319866 h 2810933"/>
              <a:gd name="connsiteX5" fmla="*/ 0 w 1168400"/>
              <a:gd name="connsiteY5" fmla="*/ 2810933 h 281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8400" h="2810933">
                <a:moveTo>
                  <a:pt x="1168400" y="0"/>
                </a:moveTo>
                <a:cubicBezTo>
                  <a:pt x="1155700" y="244122"/>
                  <a:pt x="1143001" y="488244"/>
                  <a:pt x="1134534" y="728133"/>
                </a:cubicBezTo>
                <a:cubicBezTo>
                  <a:pt x="1126067" y="968022"/>
                  <a:pt x="1120422" y="1258711"/>
                  <a:pt x="1117600" y="1439333"/>
                </a:cubicBezTo>
                <a:cubicBezTo>
                  <a:pt x="1114778" y="1619955"/>
                  <a:pt x="1179689" y="1665111"/>
                  <a:pt x="1117600" y="1811866"/>
                </a:cubicBezTo>
                <a:cubicBezTo>
                  <a:pt x="1055511" y="1958621"/>
                  <a:pt x="931334" y="2153355"/>
                  <a:pt x="745067" y="2319866"/>
                </a:cubicBezTo>
                <a:cubicBezTo>
                  <a:pt x="558800" y="2486377"/>
                  <a:pt x="279400" y="2648655"/>
                  <a:pt x="0" y="281093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E02A3C-59F7-AA46-8301-620760B5958D}"/>
              </a:ext>
            </a:extLst>
          </p:cNvPr>
          <p:cNvGrpSpPr/>
          <p:nvPr/>
        </p:nvGrpSpPr>
        <p:grpSpPr>
          <a:xfrm>
            <a:off x="1183286" y="5392884"/>
            <a:ext cx="1506584" cy="683189"/>
            <a:chOff x="6725720" y="1373938"/>
            <a:chExt cx="2113403" cy="1042072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DEFB958-2380-5448-B90F-0E631F5E3271}"/>
                </a:ext>
              </a:extLst>
            </p:cNvPr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533A2A7-8FD5-8841-8C5E-E57F56785B2A}"/>
                </a:ext>
              </a:extLst>
            </p:cNvPr>
            <p:cNvSpPr/>
            <p:nvPr/>
          </p:nvSpPr>
          <p:spPr>
            <a:xfrm>
              <a:off x="7002358" y="1732821"/>
              <a:ext cx="1836765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8030C81-E27D-EC4B-BB74-7FE68E4F70EB}"/>
                </a:ext>
              </a:extLst>
            </p:cNvPr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54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8" grpId="0"/>
      <p:bldP spid="42" grpId="0" animBg="1"/>
      <p:bldP spid="43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76" y="-18383"/>
            <a:ext cx="12299576" cy="688206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88E56503-0C10-CE45-A419-8E3531C0A0B2}"/>
              </a:ext>
            </a:extLst>
          </p:cNvPr>
          <p:cNvSpPr/>
          <p:nvPr/>
        </p:nvSpPr>
        <p:spPr>
          <a:xfrm>
            <a:off x="537882" y="-24064"/>
            <a:ext cx="12299575" cy="6882064"/>
          </a:xfrm>
          <a:prstGeom prst="irregularSeal2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AI ethics requires </a:t>
            </a:r>
            <a:br>
              <a:rPr lang="en-US" sz="4400" dirty="0"/>
            </a:br>
            <a:r>
              <a:rPr lang="en-US" sz="4400" dirty="0"/>
              <a:t>system engineering knowledge: </a:t>
            </a:r>
            <a:br>
              <a:rPr lang="en-US" sz="4400" dirty="0"/>
            </a:br>
            <a:r>
              <a:rPr lang="en-US" sz="4400" dirty="0">
                <a:solidFill>
                  <a:srgbClr val="FFFF00"/>
                </a:solidFill>
              </a:rPr>
              <a:t>Provably beneficial?</a:t>
            </a:r>
          </a:p>
        </p:txBody>
      </p:sp>
    </p:spTree>
    <p:extLst>
      <p:ext uri="{BB962C8B-B14F-4D97-AF65-F5344CB8AC3E}">
        <p14:creationId xmlns:p14="http://schemas.microsoft.com/office/powerpoint/2010/main" val="937862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E00C26C-7AA7-A749-8D53-CDEA6D32A485}"/>
              </a:ext>
            </a:extLst>
          </p:cNvPr>
          <p:cNvGrpSpPr/>
          <p:nvPr/>
        </p:nvGrpSpPr>
        <p:grpSpPr>
          <a:xfrm>
            <a:off x="4367495" y="2567836"/>
            <a:ext cx="5880949" cy="2383537"/>
            <a:chOff x="367754" y="2519363"/>
            <a:chExt cx="16365281" cy="6632815"/>
          </a:xfrm>
        </p:grpSpPr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id="{9F97E2DE-9191-D148-B501-4CB8D983B17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67754" y="2519363"/>
              <a:ext cx="14014450" cy="6632815"/>
              <a:chOff x="2151795" y="1337328"/>
              <a:chExt cx="4419600" cy="2091535"/>
            </a:xfrm>
          </p:grpSpPr>
          <p:pic>
            <p:nvPicPr>
              <p:cNvPr id="40" name="Picture 14" descr="agent-environment">
                <a:extLst>
                  <a:ext uri="{FF2B5EF4-FFF2-40B4-BE49-F238E27FC236}">
                    <a16:creationId xmlns:a16="http://schemas.microsoft.com/office/drawing/2014/main" id="{AF405D31-2C81-6343-A804-06AF0B1C0B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51795" y="1417965"/>
                <a:ext cx="4419600" cy="1995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15">
                <a:extLst>
                  <a:ext uri="{FF2B5EF4-FFF2-40B4-BE49-F238E27FC236}">
                    <a16:creationId xmlns:a16="http://schemas.microsoft.com/office/drawing/2014/main" id="{E8AC1C46-C779-3045-BD8C-BD046E4D89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1127" y="1337328"/>
                <a:ext cx="834484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 dirty="0"/>
                  <a:t>Sensoren</a:t>
                </a:r>
              </a:p>
            </p:txBody>
          </p:sp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8BF6C70D-9E40-124E-A185-DD0D7DF785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8836" y="1909235"/>
                <a:ext cx="790876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/>
                  <a:t>Perzepte</a:t>
                </a:r>
              </a:p>
            </p:txBody>
          </p:sp>
          <p:sp>
            <p:nvSpPr>
              <p:cNvPr id="43" name="TextBox 17">
                <a:extLst>
                  <a:ext uri="{FF2B5EF4-FFF2-40B4-BE49-F238E27FC236}">
                    <a16:creationId xmlns:a16="http://schemas.microsoft.com/office/drawing/2014/main" id="{C1944193-A95B-7244-88A5-6126B04013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5143" y="2459662"/>
                <a:ext cx="773995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/>
                  <a:t>Aktionen</a:t>
                </a:r>
              </a:p>
            </p:txBody>
          </p:sp>
          <p:sp>
            <p:nvSpPr>
              <p:cNvPr id="44" name="TextBox 18">
                <a:extLst>
                  <a:ext uri="{FF2B5EF4-FFF2-40B4-BE49-F238E27FC236}">
                    <a16:creationId xmlns:a16="http://schemas.microsoft.com/office/drawing/2014/main" id="{2232AA9B-12FA-7140-8856-624ACDF193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2969" y="3158791"/>
                <a:ext cx="878094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/>
                  <a:t>Aktoren    </a:t>
                </a:r>
              </a:p>
            </p:txBody>
          </p:sp>
          <p:sp>
            <p:nvSpPr>
              <p:cNvPr id="45" name="TextBox 19">
                <a:extLst>
                  <a:ext uri="{FF2B5EF4-FFF2-40B4-BE49-F238E27FC236}">
                    <a16:creationId xmlns:a16="http://schemas.microsoft.com/office/drawing/2014/main" id="{FD2BC857-8BA9-CA43-A86A-CBA54F5781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7577" y="2299189"/>
                <a:ext cx="1104581" cy="270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 dirty="0"/>
                  <a:t>Umgebung    </a:t>
                </a:r>
              </a:p>
            </p:txBody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DA31329A-D47C-224B-AD51-D8FAE8B226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0402" y="2407774"/>
                <a:ext cx="616438" cy="2700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400" dirty="0"/>
                  <a:t>Agent </a:t>
                </a:r>
              </a:p>
            </p:txBody>
          </p:sp>
          <p:sp>
            <p:nvSpPr>
              <p:cNvPr id="47" name="TextBox 22">
                <a:extLst>
                  <a:ext uri="{FF2B5EF4-FFF2-40B4-BE49-F238E27FC236}">
                    <a16:creationId xmlns:a16="http://schemas.microsoft.com/office/drawing/2014/main" id="{BA1C4510-CC1B-8A42-AA1D-BE4B6B87ED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3773" y="2092595"/>
                <a:ext cx="230989" cy="229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DE" altLang="en-DE" sz="1100"/>
                  <a:t>?</a:t>
                </a:r>
              </a:p>
            </p:txBody>
          </p:sp>
        </p:grpSp>
        <p:cxnSp>
          <p:nvCxnSpPr>
            <p:cNvPr id="38" name="Straight Arrow Connector 7">
              <a:extLst>
                <a:ext uri="{FF2B5EF4-FFF2-40B4-BE49-F238E27FC236}">
                  <a16:creationId xmlns:a16="http://schemas.microsoft.com/office/drawing/2014/main" id="{8B0B5C15-8945-F141-A88F-CD0749679D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336588" y="3505200"/>
              <a:ext cx="1944687" cy="1597025"/>
            </a:xfrm>
            <a:prstGeom prst="straightConnector1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C373220F-2AF2-0C48-8F89-2DC339CAF5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6215" y="3005139"/>
              <a:ext cx="1316820" cy="85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DE" altLang="en-DE" sz="1400" dirty="0"/>
                <a:t>Ziel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A748FC6-97CD-5442-ADA8-4CDF9103D928}"/>
              </a:ext>
            </a:extLst>
          </p:cNvPr>
          <p:cNvSpPr txBox="1"/>
          <p:nvPr/>
        </p:nvSpPr>
        <p:spPr>
          <a:xfrm>
            <a:off x="8835996" y="3487522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Z, 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9B663A-2D0F-4B43-B176-0A4C9062D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096" y="2734744"/>
            <a:ext cx="2222534" cy="2222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F22561-AF22-5B4F-896D-FB52041C0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299" y="2408770"/>
            <a:ext cx="2540000" cy="25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EF3E2-DF72-1E45-B340-7C8673701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531" y="162378"/>
            <a:ext cx="2222534" cy="22225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FAADD7-CAFF-5A46-854D-DA552DEFC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531" y="4836676"/>
            <a:ext cx="2222534" cy="2222534"/>
          </a:xfrm>
          <a:prstGeom prst="rect">
            <a:avLst/>
          </a:prstGeom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5CB526C9-A642-A84F-9288-72DB61A882C0}"/>
              </a:ext>
            </a:extLst>
          </p:cNvPr>
          <p:cNvSpPr/>
          <p:nvPr/>
        </p:nvSpPr>
        <p:spPr>
          <a:xfrm>
            <a:off x="8075221" y="219242"/>
            <a:ext cx="4619501" cy="2048945"/>
          </a:xfrm>
          <a:prstGeom prst="cloudCallout">
            <a:avLst>
              <a:gd name="adj1" fmla="val -33429"/>
              <a:gd name="adj2" fmla="val 83365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Satisfy goal/preferences of one agent?</a:t>
            </a:r>
          </a:p>
        </p:txBody>
      </p:sp>
      <p:sp>
        <p:nvSpPr>
          <p:cNvPr id="22" name="Cloud Callout 21">
            <a:extLst>
              <a:ext uri="{FF2B5EF4-FFF2-40B4-BE49-F238E27FC236}">
                <a16:creationId xmlns:a16="http://schemas.microsoft.com/office/drawing/2014/main" id="{3E3E8AEB-C601-AE4B-9BC1-8EABCFF26053}"/>
              </a:ext>
            </a:extLst>
          </p:cNvPr>
          <p:cNvSpPr/>
          <p:nvPr/>
        </p:nvSpPr>
        <p:spPr>
          <a:xfrm>
            <a:off x="8392380" y="4458973"/>
            <a:ext cx="4619501" cy="2048945"/>
          </a:xfrm>
          <a:prstGeom prst="cloudCallout">
            <a:avLst>
              <a:gd name="adj1" fmla="val -36514"/>
              <a:gd name="adj2" fmla="val -59212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What’s good for one agent</a:t>
            </a:r>
            <a:br>
              <a:rPr lang="en-DE" dirty="0"/>
            </a:br>
            <a:r>
              <a:rPr lang="en-DE" dirty="0"/>
              <a:t>might be bad for other agents!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EAEF2CD-2262-DC4C-9EBA-9E23378BAF95}"/>
              </a:ext>
            </a:extLst>
          </p:cNvPr>
          <p:cNvSpPr/>
          <p:nvPr/>
        </p:nvSpPr>
        <p:spPr>
          <a:xfrm>
            <a:off x="2057567" y="2707232"/>
            <a:ext cx="388750" cy="390448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B60479-67C5-F04D-8541-A9FE00E114BE}"/>
              </a:ext>
            </a:extLst>
          </p:cNvPr>
          <p:cNvSpPr/>
          <p:nvPr/>
        </p:nvSpPr>
        <p:spPr>
          <a:xfrm>
            <a:off x="3599200" y="4814372"/>
            <a:ext cx="388750" cy="390448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C6F100-7BD2-394C-953C-54EC4AB99D9B}"/>
              </a:ext>
            </a:extLst>
          </p:cNvPr>
          <p:cNvSpPr/>
          <p:nvPr/>
        </p:nvSpPr>
        <p:spPr>
          <a:xfrm>
            <a:off x="3599200" y="135494"/>
            <a:ext cx="388750" cy="390448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id="{A25875C6-D085-C54A-A228-62D6268285BC}"/>
              </a:ext>
            </a:extLst>
          </p:cNvPr>
          <p:cNvSpPr/>
          <p:nvPr/>
        </p:nvSpPr>
        <p:spPr>
          <a:xfrm>
            <a:off x="9272914" y="3370478"/>
            <a:ext cx="3552203" cy="1393307"/>
          </a:xfrm>
          <a:prstGeom prst="cloudCallout">
            <a:avLst>
              <a:gd name="adj1" fmla="val -87521"/>
              <a:gd name="adj2" fmla="val -39767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AI considers so-called mechanisms</a:t>
            </a:r>
          </a:p>
        </p:txBody>
      </p:sp>
      <p:sp>
        <p:nvSpPr>
          <p:cNvPr id="26" name="Explosion 2 25">
            <a:extLst>
              <a:ext uri="{FF2B5EF4-FFF2-40B4-BE49-F238E27FC236}">
                <a16:creationId xmlns:a16="http://schemas.microsoft.com/office/drawing/2014/main" id="{CAF79457-28FB-614C-98DE-392E95A3BCB8}"/>
              </a:ext>
            </a:extLst>
          </p:cNvPr>
          <p:cNvSpPr/>
          <p:nvPr/>
        </p:nvSpPr>
        <p:spPr>
          <a:xfrm>
            <a:off x="537883" y="-24064"/>
            <a:ext cx="11120718" cy="6882064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Should be AI, </a:t>
            </a:r>
            <a:br>
              <a:rPr lang="en-US" sz="4400" dirty="0"/>
            </a:br>
            <a:r>
              <a:rPr lang="en-US" sz="4400" dirty="0"/>
              <a:t>not Ethical AI</a:t>
            </a:r>
          </a:p>
        </p:txBody>
      </p:sp>
    </p:spTree>
    <p:extLst>
      <p:ext uri="{BB962C8B-B14F-4D97-AF65-F5344CB8AC3E}">
        <p14:creationId xmlns:p14="http://schemas.microsoft.com/office/powerpoint/2010/main" val="203929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" grpId="0" animBg="1"/>
      <p:bldP spid="24" grpId="0" animBg="1"/>
      <p:bldP spid="25" grpId="0" animBg="1"/>
      <p:bldP spid="27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FC38-1128-1542-A4C5-1AB5D9BF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Humanities-Centered AI (CHAI)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47D82-160F-BD43-B2E6-7D62B94C9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99800" cy="4351338"/>
          </a:xfrm>
        </p:spPr>
        <p:txBody>
          <a:bodyPr/>
          <a:lstStyle/>
          <a:p>
            <a:r>
              <a:rPr lang="en-DE" dirty="0"/>
              <a:t>Specialization of Human-Centered AI (CHAI, again: should be equal to AI)</a:t>
            </a:r>
          </a:p>
          <a:p>
            <a:r>
              <a:rPr lang="en-DE" dirty="0"/>
              <a:t>Machine Training rather then Machine Learning</a:t>
            </a:r>
          </a:p>
          <a:p>
            <a:r>
              <a:rPr lang="en-DE" dirty="0"/>
              <a:t>Machine Education</a:t>
            </a:r>
          </a:p>
          <a:p>
            <a:pPr lvl="1"/>
            <a:r>
              <a:rPr lang="en-DE" dirty="0"/>
              <a:t>Cultural knowledge should be brought to bear</a:t>
            </a:r>
          </a:p>
          <a:p>
            <a:pPr lvl="1"/>
            <a:endParaRPr lang="en-DE" dirty="0"/>
          </a:p>
          <a:p>
            <a:r>
              <a:rPr lang="en-DE" dirty="0">
                <a:solidFill>
                  <a:srgbClr val="0029FF"/>
                </a:solidFill>
              </a:rPr>
              <a:t>This next level of brittleness removal requires Beneficial Intelligence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7F3A748C-A145-684B-AD97-5F3BDC51942F}"/>
              </a:ext>
            </a:extLst>
          </p:cNvPr>
          <p:cNvSpPr/>
          <p:nvPr/>
        </p:nvSpPr>
        <p:spPr>
          <a:xfrm>
            <a:off x="2279448" y="4613793"/>
            <a:ext cx="9387619" cy="2244207"/>
          </a:xfrm>
          <a:prstGeom prst="cloudCallout">
            <a:avLst>
              <a:gd name="adj1" fmla="val -48861"/>
              <a:gd name="adj2" fmla="val -45924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200" dirty="0">
                <a:solidFill>
                  <a:schemeClr val="bg1"/>
                </a:solidFill>
              </a:rPr>
              <a:t>… and Human-Machine Interaction for scholarly purposes!</a:t>
            </a:r>
          </a:p>
        </p:txBody>
      </p:sp>
    </p:spTree>
    <p:extLst>
      <p:ext uri="{BB962C8B-B14F-4D97-AF65-F5344CB8AC3E}">
        <p14:creationId xmlns:p14="http://schemas.microsoft.com/office/powerpoint/2010/main" val="300772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DD42335F-0268-45F0-A389-9CE9BCBD4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r="-1" b="2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DA5FBC6-E496-C54D-9812-B01E20AAD188}"/>
              </a:ext>
            </a:extLst>
          </p:cNvPr>
          <p:cNvSpPr txBox="1">
            <a:spLocks/>
          </p:cNvSpPr>
          <p:nvPr/>
        </p:nvSpPr>
        <p:spPr>
          <a:xfrm>
            <a:off x="910935" y="3292330"/>
            <a:ext cx="4314207" cy="157834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600" dirty="0"/>
              <a:t>Consider an Information Retrieval Agent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80B42B52-4E72-AC42-A753-27B09C181184}"/>
              </a:ext>
            </a:extLst>
          </p:cNvPr>
          <p:cNvSpPr/>
          <p:nvPr/>
        </p:nvSpPr>
        <p:spPr>
          <a:xfrm>
            <a:off x="1805314" y="524067"/>
            <a:ext cx="9387619" cy="2244207"/>
          </a:xfrm>
          <a:prstGeom prst="cloudCallout">
            <a:avLst>
              <a:gd name="adj1" fmla="val -22165"/>
              <a:gd name="adj2" fmla="val 86120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200" dirty="0">
                <a:solidFill>
                  <a:schemeClr val="bg1"/>
                </a:solidFill>
              </a:rPr>
              <a:t>Train/educate machines using</a:t>
            </a:r>
            <a:br>
              <a:rPr lang="en-DE" sz="3200" dirty="0">
                <a:solidFill>
                  <a:schemeClr val="bg1"/>
                </a:solidFill>
              </a:rPr>
            </a:br>
            <a:r>
              <a:rPr lang="en-DE" sz="3200" dirty="0">
                <a:solidFill>
                  <a:schemeClr val="bg1"/>
                </a:solidFill>
              </a:rPr>
              <a:t>information retrieval services</a:t>
            </a:r>
            <a:br>
              <a:rPr lang="en-DE" sz="3200" dirty="0">
                <a:solidFill>
                  <a:schemeClr val="bg1"/>
                </a:solidFill>
              </a:rPr>
            </a:br>
            <a:r>
              <a:rPr lang="en-DE" sz="3200" dirty="0">
                <a:solidFill>
                  <a:schemeClr val="bg1"/>
                </a:solidFill>
              </a:rPr>
              <a:t>based on data linking (RF F of UWA)</a:t>
            </a:r>
          </a:p>
        </p:txBody>
      </p:sp>
    </p:spTree>
    <p:extLst>
      <p:ext uri="{BB962C8B-B14F-4D97-AF65-F5344CB8AC3E}">
        <p14:creationId xmlns:p14="http://schemas.microsoft.com/office/powerpoint/2010/main" val="6639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DFA3B8-2F72-6948-82E9-C890B61054AD}"/>
              </a:ext>
            </a:extLst>
          </p:cNvPr>
          <p:cNvGrpSpPr/>
          <p:nvPr/>
        </p:nvGrpSpPr>
        <p:grpSpPr>
          <a:xfrm>
            <a:off x="-1" y="-2786421"/>
            <a:ext cx="12192000" cy="9644421"/>
            <a:chOff x="-1661375" y="-831124"/>
            <a:chExt cx="12192000" cy="9644421"/>
          </a:xfrm>
        </p:grpSpPr>
        <p:pic>
          <p:nvPicPr>
            <p:cNvPr id="1026" name="Picture 2" descr="We should not mourn the passing of Pepper the robot | Financial Times">
              <a:extLst>
                <a:ext uri="{FF2B5EF4-FFF2-40B4-BE49-F238E27FC236}">
                  <a16:creationId xmlns:a16="http://schemas.microsoft.com/office/drawing/2014/main" id="{4F7C61EB-9EB6-FC4B-9133-A2C3B3AA92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3" r="35356" b="6118"/>
            <a:stretch/>
          </p:blipFill>
          <p:spPr bwMode="auto">
            <a:xfrm>
              <a:off x="-1661375" y="-831124"/>
              <a:ext cx="12192000" cy="9644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3F48B8-B4B1-CB41-B147-A5C3ADEC6234}"/>
                </a:ext>
              </a:extLst>
            </p:cNvPr>
            <p:cNvSpPr txBox="1"/>
            <p:nvPr/>
          </p:nvSpPr>
          <p:spPr>
            <a:xfrm rot="1223359">
              <a:off x="5289013" y="7778363"/>
              <a:ext cx="2450516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DE" sz="5400" dirty="0">
                  <a:solidFill>
                    <a:schemeClr val="bg1"/>
                  </a:solidFill>
                </a:rPr>
                <a:t>  UWA  </a:t>
              </a:r>
            </a:p>
          </p:txBody>
        </p:sp>
      </p:grpSp>
      <p:sp>
        <p:nvSpPr>
          <p:cNvPr id="5" name="Cloud Callout 4">
            <a:extLst>
              <a:ext uri="{FF2B5EF4-FFF2-40B4-BE49-F238E27FC236}">
                <a16:creationId xmlns:a16="http://schemas.microsoft.com/office/drawing/2014/main" id="{02D4D58B-1670-914B-96FA-F94762F3938A}"/>
              </a:ext>
            </a:extLst>
          </p:cNvPr>
          <p:cNvSpPr/>
          <p:nvPr/>
        </p:nvSpPr>
        <p:spPr>
          <a:xfrm>
            <a:off x="0" y="-484053"/>
            <a:ext cx="7179734" cy="3606800"/>
          </a:xfrm>
          <a:prstGeom prst="cloudCallout">
            <a:avLst>
              <a:gd name="adj1" fmla="val 60771"/>
              <a:gd name="adj2" fmla="val 202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600" dirty="0"/>
              <a:t>Thank you for coming.</a:t>
            </a:r>
          </a:p>
        </p:txBody>
      </p:sp>
    </p:spTree>
    <p:extLst>
      <p:ext uri="{BB962C8B-B14F-4D97-AF65-F5344CB8AC3E}">
        <p14:creationId xmlns:p14="http://schemas.microsoft.com/office/powerpoint/2010/main" val="405108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E93E-F9A1-EA42-AE30-AE4522B81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9689"/>
            <a:ext cx="5523204" cy="1325563"/>
          </a:xfrm>
        </p:spPr>
        <p:txBody>
          <a:bodyPr/>
          <a:lstStyle/>
          <a:p>
            <a:r>
              <a:rPr lang="en-DE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CC04F-F73C-D84F-B348-BA07F851A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2753"/>
            <a:ext cx="10515600" cy="2304210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This research has been funded by Deutsche Forschungsgemeinschaft (DFG) as part of the Cluster of Excellence “Understanding Written Artefacts” at CSMC@UHH and IFIS@UzL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24AE8-CB90-C641-A154-F40B970C6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31" y="377373"/>
            <a:ext cx="2100000" cy="720000"/>
          </a:xfrm>
          <a:prstGeom prst="rect">
            <a:avLst/>
          </a:prstGeom>
        </p:spPr>
      </p:pic>
      <p:pic>
        <p:nvPicPr>
          <p:cNvPr id="5" name="Bild 7">
            <a:extLst>
              <a:ext uri="{FF2B5EF4-FFF2-40B4-BE49-F238E27FC236}">
                <a16:creationId xmlns:a16="http://schemas.microsoft.com/office/drawing/2014/main" id="{DE9CBF5E-6074-464B-8270-07A8BB7A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78" y="1"/>
            <a:ext cx="2733648" cy="1479940"/>
          </a:xfrm>
          <a:prstGeom prst="rect">
            <a:avLst/>
          </a:prstGeom>
        </p:spPr>
      </p:pic>
      <p:pic>
        <p:nvPicPr>
          <p:cNvPr id="6" name="Bild 7">
            <a:extLst>
              <a:ext uri="{FF2B5EF4-FFF2-40B4-BE49-F238E27FC236}">
                <a16:creationId xmlns:a16="http://schemas.microsoft.com/office/drawing/2014/main" id="{A511360C-C67C-E041-9F21-1FC92F819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78" y="1"/>
            <a:ext cx="2733648" cy="1479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FE324E-F169-234C-8F3B-D72887AA4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1" y="499248"/>
            <a:ext cx="1009650" cy="47625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51837EE-FD37-D148-9DE6-8F40E64B1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557" y="455559"/>
            <a:ext cx="2567639" cy="563628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5902528-D081-D746-808E-9EF6593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6866" y="6316888"/>
            <a:ext cx="1853195" cy="365125"/>
          </a:xfrm>
        </p:spPr>
        <p:txBody>
          <a:bodyPr/>
          <a:lstStyle/>
          <a:p>
            <a:fld id="{43F0430C-3290-2846-9C5E-237D45BC81A9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25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8408-3C1A-1C4A-A674-916AC0657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DAB7F-8B9D-194B-ACAC-E18BB25A7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3755F-29EF-A64D-846D-BF861480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8078"/>
            <a:ext cx="12192000" cy="82753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6C0AFC-7A61-6240-AB3F-F99110B2D5E1}"/>
              </a:ext>
            </a:extLst>
          </p:cNvPr>
          <p:cNvSpPr txBox="1">
            <a:spLocks/>
          </p:cNvSpPr>
          <p:nvPr/>
        </p:nvSpPr>
        <p:spPr>
          <a:xfrm>
            <a:off x="6896100" y="4598616"/>
            <a:ext cx="3810000" cy="157834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600" dirty="0"/>
              <a:t>Consider a Robot in Medical Care:</a:t>
            </a:r>
            <a:br>
              <a:rPr lang="en-DE" sz="3600" dirty="0"/>
            </a:br>
            <a:r>
              <a:rPr lang="en-DE" sz="3600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465303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CFE4-C1A1-FE46-AAD9-43D77BD1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56FE0-2DC9-044C-884B-8922D6C09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306" y="-785941"/>
            <a:ext cx="12524198" cy="833641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FECE446-8568-224D-AF68-BDAE75AF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162" y="6386884"/>
            <a:ext cx="2743200" cy="365125"/>
          </a:xfrm>
        </p:spPr>
        <p:txBody>
          <a:bodyPr/>
          <a:lstStyle/>
          <a:p>
            <a:fld id="{DB7C4649-800D-CB47-881A-AA04BFFFB18C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0C1FC3-24D0-3A45-B897-A5F6880441FE}"/>
              </a:ext>
            </a:extLst>
          </p:cNvPr>
          <p:cNvSpPr txBox="1">
            <a:spLocks/>
          </p:cNvSpPr>
          <p:nvPr/>
        </p:nvSpPr>
        <p:spPr>
          <a:xfrm>
            <a:off x="815236" y="5238520"/>
            <a:ext cx="10515600" cy="1325563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dirty="0"/>
              <a:t>Next Generation AI Computing and Learning</a:t>
            </a:r>
          </a:p>
        </p:txBody>
      </p:sp>
    </p:spTree>
    <p:extLst>
      <p:ext uri="{BB962C8B-B14F-4D97-AF65-F5344CB8AC3E}">
        <p14:creationId xmlns:p14="http://schemas.microsoft.com/office/powerpoint/2010/main" val="1133863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129C-EEEB-CB40-8F15-E75271D6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3E5F39-DA3C-EC46-8EDE-263C7057D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5843" y="-1"/>
            <a:ext cx="12652943" cy="792074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EFEB5-6E6D-574E-B435-014A2AE19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1247833"/>
            <a:ext cx="12441578" cy="931233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264A739-B3D0-A446-8632-14124954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162" y="6386884"/>
            <a:ext cx="2743200" cy="365125"/>
          </a:xfrm>
        </p:spPr>
        <p:txBody>
          <a:bodyPr/>
          <a:lstStyle/>
          <a:p>
            <a:fld id="{DB7C4649-800D-CB47-881A-AA04BFFFB18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2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CFE4-C1A1-FE46-AAD9-43D77BD1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56FE0-2DC9-044C-884B-8922D6C0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306" y="-785941"/>
            <a:ext cx="12524198" cy="83364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22320F-000C-A34B-B0E2-F8A4A815163C}"/>
              </a:ext>
            </a:extLst>
          </p:cNvPr>
          <p:cNvSpPr txBox="1">
            <a:spLocks/>
          </p:cNvSpPr>
          <p:nvPr/>
        </p:nvSpPr>
        <p:spPr>
          <a:xfrm>
            <a:off x="815236" y="2103437"/>
            <a:ext cx="10515600" cy="1325563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dirty="0"/>
              <a:t>Stochastic Relational Information</a:t>
            </a:r>
            <a:br>
              <a:rPr lang="en-DE" dirty="0"/>
            </a:br>
            <a:r>
              <a:rPr lang="en-DE" dirty="0"/>
              <a:t>About Known Objects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3E01315-E2AA-984E-8CC6-720F2F79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162" y="6386884"/>
            <a:ext cx="2743200" cy="365125"/>
          </a:xfrm>
        </p:spPr>
        <p:txBody>
          <a:bodyPr/>
          <a:lstStyle/>
          <a:p>
            <a:fld id="{DB7C4649-800D-CB47-881A-AA04BFFFB18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2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8B67-076C-2542-A61E-AB6E4303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843F16-4C6B-434C-A352-5B23CB711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17412" y="0"/>
            <a:ext cx="13325852" cy="749579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73397E-A358-3244-969D-8EE72C8A8370}"/>
              </a:ext>
            </a:extLst>
          </p:cNvPr>
          <p:cNvSpPr txBox="1">
            <a:spLocks/>
          </p:cNvSpPr>
          <p:nvPr/>
        </p:nvSpPr>
        <p:spPr>
          <a:xfrm>
            <a:off x="815236" y="2103437"/>
            <a:ext cx="10515600" cy="1325563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dirty="0"/>
              <a:t>Stochastic Relational Information</a:t>
            </a:r>
            <a:br>
              <a:rPr lang="en-DE" dirty="0"/>
            </a:br>
            <a:r>
              <a:rPr lang="en-DE" dirty="0"/>
              <a:t>About Unknown (Number of) Objects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0447DC1-32A0-C04C-B997-24B61F35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162" y="6386884"/>
            <a:ext cx="2743200" cy="365125"/>
          </a:xfrm>
        </p:spPr>
        <p:txBody>
          <a:bodyPr/>
          <a:lstStyle/>
          <a:p>
            <a:fld id="{DB7C4649-800D-CB47-881A-AA04BFFFB18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55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8408-3C1A-1C4A-A674-916AC0657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DAB7F-8B9D-194B-ACAC-E18BB25A7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074" name="Picture 2" descr="Aktueller Stand und Entwicklung robotergestützter Chirurgie | SpringerLink">
            <a:extLst>
              <a:ext uri="{FF2B5EF4-FFF2-40B4-BE49-F238E27FC236}">
                <a16:creationId xmlns:a16="http://schemas.microsoft.com/office/drawing/2014/main" id="{18A2A4B1-F108-194E-ABF1-2579404C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30" y="-578078"/>
            <a:ext cx="12315339" cy="80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utonomes Fahren: Umwelterkennung nach ISO 26262 – Assistenzsysteme –  Elektroniknet">
            <a:extLst>
              <a:ext uri="{FF2B5EF4-FFF2-40B4-BE49-F238E27FC236}">
                <a16:creationId xmlns:a16="http://schemas.microsoft.com/office/drawing/2014/main" id="{EB3882F8-1E89-CA4F-BC9C-EA3EDC49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706" y="-578078"/>
            <a:ext cx="14937412" cy="840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elche Rolle spielt Lidar für autonomes Fahren? Und welche Radar und  Kamera? ein Vergleich">
            <a:extLst>
              <a:ext uri="{FF2B5EF4-FFF2-40B4-BE49-F238E27FC236}">
                <a16:creationId xmlns:a16="http://schemas.microsoft.com/office/drawing/2014/main" id="{D3BC5A19-D4D0-5543-BEB8-3B8808B2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706" y="-599044"/>
            <a:ext cx="15618212" cy="84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D64F852-7FF4-E44D-A533-5EB951DD2647}"/>
              </a:ext>
            </a:extLst>
          </p:cNvPr>
          <p:cNvSpPr txBox="1">
            <a:spLocks/>
          </p:cNvSpPr>
          <p:nvPr/>
        </p:nvSpPr>
        <p:spPr>
          <a:xfrm>
            <a:off x="6150137" y="4889238"/>
            <a:ext cx="4667942" cy="201610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600" dirty="0"/>
              <a:t>Engineering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824A9E25-2AB0-434E-91F9-5DB5C471DEE4}"/>
              </a:ext>
            </a:extLst>
          </p:cNvPr>
          <p:cNvSpPr/>
          <p:nvPr/>
        </p:nvSpPr>
        <p:spPr>
          <a:xfrm>
            <a:off x="5315116" y="-44431"/>
            <a:ext cx="7693635" cy="4781861"/>
          </a:xfrm>
          <a:prstGeom prst="cloudCallout">
            <a:avLst>
              <a:gd name="adj1" fmla="val -46849"/>
              <a:gd name="adj2" fmla="val 6315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200" dirty="0"/>
              <a:t>Is this really possible </a:t>
            </a:r>
            <a:br>
              <a:rPr lang="en-DE" sz="3200" dirty="0"/>
            </a:br>
            <a:r>
              <a:rPr lang="en-DE" sz="3200" dirty="0"/>
              <a:t>for the driver?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FCE63EB-2F47-4B44-958E-0E1A8FFDD776}"/>
              </a:ext>
            </a:extLst>
          </p:cNvPr>
          <p:cNvSpPr/>
          <p:nvPr/>
        </p:nvSpPr>
        <p:spPr>
          <a:xfrm>
            <a:off x="1694688" y="-196971"/>
            <a:ext cx="3938016" cy="33162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800" dirty="0"/>
              <a:t>Driver, please take over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DD9380-1ED9-064A-A041-78940C82AB1D}"/>
              </a:ext>
            </a:extLst>
          </p:cNvPr>
          <p:cNvSpPr txBox="1">
            <a:spLocks/>
          </p:cNvSpPr>
          <p:nvPr/>
        </p:nvSpPr>
        <p:spPr>
          <a:xfrm>
            <a:off x="6150137" y="4867532"/>
            <a:ext cx="4667942" cy="201610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600" dirty="0"/>
              <a:t>AI Problem:</a:t>
            </a:r>
          </a:p>
          <a:p>
            <a:pPr algn="ctr"/>
            <a:br>
              <a:rPr lang="en-DE" sz="3600" dirty="0"/>
            </a:br>
            <a:r>
              <a:rPr lang="en-DE" sz="3600" dirty="0"/>
              <a:t>Human-Centered AI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416F4366-31AA-CA48-92D9-95D949540C81}"/>
              </a:ext>
            </a:extLst>
          </p:cNvPr>
          <p:cNvSpPr/>
          <p:nvPr/>
        </p:nvSpPr>
        <p:spPr>
          <a:xfrm>
            <a:off x="5308796" y="-32597"/>
            <a:ext cx="7693635" cy="4781861"/>
          </a:xfrm>
          <a:prstGeom prst="cloudCallout">
            <a:avLst>
              <a:gd name="adj1" fmla="val -46849"/>
              <a:gd name="adj2" fmla="val 6315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200" dirty="0"/>
              <a:t>What does the driver need to know?</a:t>
            </a:r>
          </a:p>
          <a:p>
            <a:pPr algn="ctr"/>
            <a:r>
              <a:rPr lang="en-DE" sz="3200" dirty="0"/>
              <a:t>What would happen if “I” did not tell him/her about the icy road?</a:t>
            </a:r>
          </a:p>
        </p:txBody>
      </p:sp>
    </p:spTree>
    <p:extLst>
      <p:ext uri="{BB962C8B-B14F-4D97-AF65-F5344CB8AC3E}">
        <p14:creationId xmlns:p14="http://schemas.microsoft.com/office/powerpoint/2010/main" val="15285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9" grpId="0" animBg="1"/>
      <p:bldP spid="1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">
            <a:extLst>
              <a:ext uri="{FF2B5EF4-FFF2-40B4-BE49-F238E27FC236}">
                <a16:creationId xmlns:a16="http://schemas.microsoft.com/office/drawing/2014/main" id="{9A8A446D-2EAA-1C47-9F9A-0A6B3A91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326" y="2302536"/>
            <a:ext cx="4221968" cy="422196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111" y="2477232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4" y="5558635"/>
            <a:ext cx="815168" cy="815168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4042985"/>
            <a:ext cx="1015236" cy="2448609"/>
            <a:chOff x="8883960" y="227833"/>
            <a:chExt cx="2857500" cy="68918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936530"/>
            <a:ext cx="1015236" cy="2448609"/>
            <a:chOff x="8883960" y="227833"/>
            <a:chExt cx="2857500" cy="68918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163F159-160F-FE4C-AB7B-037DDEC287AC}"/>
              </a:ext>
            </a:extLst>
          </p:cNvPr>
          <p:cNvSpPr txBox="1"/>
          <p:nvPr/>
        </p:nvSpPr>
        <p:spPr>
          <a:xfrm>
            <a:off x="3067501" y="1720712"/>
            <a:ext cx="2303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Mapping from percept</a:t>
            </a:r>
            <a:br>
              <a:rPr lang="en-US" dirty="0"/>
            </a:br>
            <a:r>
              <a:rPr lang="en-US" dirty="0"/>
              <a:t>to state of</a:t>
            </a:r>
            <a:br>
              <a:rPr lang="en-US" dirty="0"/>
            </a:br>
            <a:r>
              <a:rPr lang="en-US" dirty="0"/>
              <a:t>environment</a:t>
            </a:r>
            <a:br>
              <a:rPr lang="en-US" dirty="0"/>
            </a:br>
            <a:r>
              <a:rPr lang="en-US" dirty="0"/>
              <a:t>(depends on G)</a:t>
            </a:r>
            <a:endParaRPr lang="en-D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AD5561-B37B-0048-B6D8-8313E4823B96}"/>
              </a:ext>
            </a:extLst>
          </p:cNvPr>
          <p:cNvSpPr txBox="1"/>
          <p:nvPr/>
        </p:nvSpPr>
        <p:spPr>
          <a:xfrm>
            <a:off x="7496414" y="5905387"/>
            <a:ext cx="4695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is the best sequence of actions </a:t>
            </a:r>
            <a:br>
              <a:rPr lang="en-US" dirty="0"/>
            </a:br>
            <a:r>
              <a:rPr lang="en-US" dirty="0"/>
              <a:t>in the current state to achieve the goal?
Strategy for determining actions
</a:t>
            </a:r>
            <a:endParaRPr lang="en-DE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F2C1D2-372C-9544-87AD-51B6CA70E098}"/>
              </a:ext>
            </a:extLst>
          </p:cNvPr>
          <p:cNvSpPr txBox="1"/>
          <p:nvPr/>
        </p:nvSpPr>
        <p:spPr>
          <a:xfrm>
            <a:off x="2838180" y="6155172"/>
            <a:ext cx="268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Return/execute first action</a:t>
            </a:r>
            <a:endParaRPr lang="en-DE" dirty="0"/>
          </a:p>
        </p:txBody>
      </p: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06973" y="2297390"/>
            <a:ext cx="229773" cy="230242"/>
          </a:xfr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456" y="5409874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A234262-20BA-A14B-A938-9AEEC9EA93A8}"/>
              </a:ext>
            </a:extLst>
          </p:cNvPr>
          <p:cNvSpPr txBox="1"/>
          <p:nvPr/>
        </p:nvSpPr>
        <p:spPr>
          <a:xfrm>
            <a:off x="5705233" y="3755971"/>
            <a:ext cx="113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Goal G</a:t>
            </a:r>
            <a:br>
              <a:rPr lang="en-DE" dirty="0"/>
            </a:br>
            <a:r>
              <a:rPr lang="en-DE" dirty="0"/>
              <a:t>Models M</a:t>
            </a:r>
            <a:br>
              <a:rPr lang="en-DE" dirty="0"/>
            </a:br>
            <a:r>
              <a:rPr lang="en-DE" dirty="0"/>
              <a:t>Percept </a:t>
            </a:r>
          </a:p>
          <a:p>
            <a:r>
              <a:rPr lang="en-DE" dirty="0"/>
              <a:t>history 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82D6A6-E608-CB49-8213-EDA3C0B95F61}"/>
              </a:ext>
            </a:extLst>
          </p:cNvPr>
          <p:cNvSpPr txBox="1"/>
          <p:nvPr/>
        </p:nvSpPr>
        <p:spPr>
          <a:xfrm>
            <a:off x="372959" y="1807791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Percepts</a:t>
            </a:r>
            <a:endParaRPr lang="en-DE" dirty="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1C0C155B-948D-2042-BF57-560F3A9ED017}"/>
              </a:ext>
            </a:extLst>
          </p:cNvPr>
          <p:cNvSpPr/>
          <p:nvPr/>
        </p:nvSpPr>
        <p:spPr>
          <a:xfrm rot="10800000">
            <a:off x="1346026" y="5042548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C0D445E9-2DA9-224A-94C0-19EF7BBEEDE2}"/>
              </a:ext>
            </a:extLst>
          </p:cNvPr>
          <p:cNvSpPr/>
          <p:nvPr/>
        </p:nvSpPr>
        <p:spPr>
          <a:xfrm>
            <a:off x="1438381" y="1781301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549AC0-0F2C-F642-8AC1-E873736A395A}"/>
              </a:ext>
            </a:extLst>
          </p:cNvPr>
          <p:cNvSpPr txBox="1"/>
          <p:nvPr/>
        </p:nvSpPr>
        <p:spPr>
          <a:xfrm>
            <a:off x="244371" y="5036766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Actions</a:t>
            </a:r>
            <a:endParaRPr lang="en-DE" dirty="0"/>
          </a:p>
        </p:txBody>
      </p:sp>
      <p:sp>
        <p:nvSpPr>
          <p:cNvPr id="52" name="Foliennummernplatzhalter 2">
            <a:extLst>
              <a:ext uri="{FF2B5EF4-FFF2-40B4-BE49-F238E27FC236}">
                <a16:creationId xmlns:a16="http://schemas.microsoft.com/office/drawing/2014/main" id="{0EE52D40-B9AC-C349-AE96-7B8700A0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5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30" name="Picture 2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893EC47-C01E-6641-B329-1707D608F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1172" y="1209601"/>
            <a:ext cx="2361823" cy="1606648"/>
          </a:xfrm>
          <a:prstGeom prst="rect">
            <a:avLst/>
          </a:prstGeom>
        </p:spPr>
      </p:pic>
      <p:pic>
        <p:nvPicPr>
          <p:cNvPr id="37" name="Picture 4" descr="Unsupervised robotic sorting: Towards autonomous decision making robots">
            <a:extLst>
              <a:ext uri="{FF2B5EF4-FFF2-40B4-BE49-F238E27FC236}">
                <a16:creationId xmlns:a16="http://schemas.microsoft.com/office/drawing/2014/main" id="{406374E4-9EE3-F94D-B808-7743E84A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03" y="3890897"/>
            <a:ext cx="2439113" cy="20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9222CB2-AB7F-CF4F-B29B-B468BF1064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6835" y="273999"/>
            <a:ext cx="9356491" cy="6769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956" y="190874"/>
            <a:ext cx="10515600" cy="742378"/>
          </a:xfrm>
        </p:spPr>
        <p:txBody>
          <a:bodyPr>
            <a:normAutofit/>
          </a:bodyPr>
          <a:lstStyle/>
          <a:p>
            <a:r>
              <a:rPr lang="en-DE" b="0" dirty="0"/>
              <a:t>Central AI Data Processing Abstraction: Agent</a:t>
            </a:r>
          </a:p>
        </p:txBody>
      </p:sp>
    </p:spTree>
    <p:extLst>
      <p:ext uri="{BB962C8B-B14F-4D97-AF65-F5344CB8AC3E}">
        <p14:creationId xmlns:p14="http://schemas.microsoft.com/office/powerpoint/2010/main" val="911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00026 0.06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556A-CC50-F04E-A778-E397864E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63" y="160432"/>
            <a:ext cx="11700419" cy="1325563"/>
          </a:xfrm>
        </p:spPr>
        <p:txBody>
          <a:bodyPr/>
          <a:lstStyle/>
          <a:p>
            <a:r>
              <a:rPr lang="en-DE" dirty="0"/>
              <a:t>Engineering: AI injection at best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FB2737-E269-E74B-8665-C3F2BFD24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02" y="1841326"/>
            <a:ext cx="4469090" cy="40521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E59081B-034A-0845-B0F4-2583C6A61978}"/>
              </a:ext>
            </a:extLst>
          </p:cNvPr>
          <p:cNvGrpSpPr/>
          <p:nvPr/>
        </p:nvGrpSpPr>
        <p:grpSpPr>
          <a:xfrm>
            <a:off x="4964038" y="2394179"/>
            <a:ext cx="7164143" cy="3820311"/>
            <a:chOff x="5060515" y="1841326"/>
            <a:chExt cx="7164143" cy="3820311"/>
          </a:xfrm>
        </p:grpSpPr>
        <p:pic>
          <p:nvPicPr>
            <p:cNvPr id="8" name="Picture 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C2247983-E00F-5B47-AECD-6CECA108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4587" y="2073185"/>
              <a:ext cx="6910071" cy="358845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182321-E0E1-A740-8201-DD30786BAE4A}"/>
                </a:ext>
              </a:extLst>
            </p:cNvPr>
            <p:cNvSpPr/>
            <p:nvPr/>
          </p:nvSpPr>
          <p:spPr>
            <a:xfrm>
              <a:off x="5060515" y="1841326"/>
              <a:ext cx="1503123" cy="513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A867539-C4F8-A84B-8D53-DD71FCD94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50" y="1631771"/>
            <a:ext cx="4385285" cy="43852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EB146-0536-E049-BADB-EB28C1322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676" y="2073185"/>
            <a:ext cx="815168" cy="815168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422B1-4C9B-244E-A06D-E55A59DAC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321" y="5017693"/>
            <a:ext cx="815168" cy="815168"/>
          </a:xfrm>
          <a:prstGeom prst="rect">
            <a:avLst/>
          </a:prstGeom>
          <a:noFill/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280A21-7BDB-AB47-91B7-4E01ED49A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794508">
            <a:off x="2110796" y="3096758"/>
            <a:ext cx="1226422" cy="1108213"/>
          </a:xfrm>
          <a:prstGeom prst="rect">
            <a:avLst/>
          </a:prstGeom>
        </p:spPr>
      </p:pic>
      <p:pic>
        <p:nvPicPr>
          <p:cNvPr id="12" name="Content Placeholder 38">
            <a:extLst>
              <a:ext uri="{FF2B5EF4-FFF2-40B4-BE49-F238E27FC236}">
                <a16:creationId xmlns:a16="http://schemas.microsoft.com/office/drawing/2014/main" id="{EA3F9D32-B85B-1E4A-9C18-DCB0B7D02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968" y="237035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06E77C31-1B41-864B-82FF-D55D93BB9056}"/>
              </a:ext>
            </a:extLst>
          </p:cNvPr>
          <p:cNvSpPr/>
          <p:nvPr/>
        </p:nvSpPr>
        <p:spPr>
          <a:xfrm>
            <a:off x="7441118" y="86807"/>
            <a:ext cx="5320145" cy="2995231"/>
          </a:xfrm>
          <a:prstGeom prst="cloudCallout">
            <a:avLst>
              <a:gd name="adj1" fmla="val -70599"/>
              <a:gd name="adj2" fmla="val 58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Industry wants this, and</a:t>
            </a:r>
          </a:p>
          <a:p>
            <a:pPr algn="ctr"/>
            <a:r>
              <a:rPr lang="en-DE" sz="2400" dirty="0"/>
              <a:t>this is why we are here:</a:t>
            </a:r>
            <a:br>
              <a:rPr lang="en-DE" sz="2400" dirty="0"/>
            </a:br>
            <a:r>
              <a:rPr lang="en-DE" sz="2400" dirty="0"/>
              <a:t>Deep Learning AI Methods</a:t>
            </a:r>
          </a:p>
        </p:txBody>
      </p:sp>
      <p:sp>
        <p:nvSpPr>
          <p:cNvPr id="19" name="Cloud Callout 18">
            <a:extLst>
              <a:ext uri="{FF2B5EF4-FFF2-40B4-BE49-F238E27FC236}">
                <a16:creationId xmlns:a16="http://schemas.microsoft.com/office/drawing/2014/main" id="{7F629A8B-5CDE-674A-BDBD-CAA31A6E7DAA}"/>
              </a:ext>
            </a:extLst>
          </p:cNvPr>
          <p:cNvSpPr/>
          <p:nvPr/>
        </p:nvSpPr>
        <p:spPr>
          <a:xfrm>
            <a:off x="5196072" y="2600600"/>
            <a:ext cx="7718957" cy="3218558"/>
          </a:xfrm>
          <a:prstGeom prst="cloudCallout">
            <a:avLst>
              <a:gd name="adj1" fmla="val -73394"/>
              <a:gd name="adj2" fmla="val -3648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600" dirty="0"/>
              <a:t>There’s much more to AI than meets the</a:t>
            </a:r>
            <a:br>
              <a:rPr lang="en-DE" sz="3600" dirty="0"/>
            </a:br>
            <a:r>
              <a:rPr lang="en-DE" sz="3600" dirty="0"/>
              <a:t>application of known </a:t>
            </a:r>
          </a:p>
          <a:p>
            <a:pPr algn="ctr"/>
            <a:r>
              <a:rPr lang="en-DE" sz="3600" dirty="0"/>
              <a:t>AI methods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9CC92CE3-2250-3844-9A1F-1F22CD2A3EA9}"/>
              </a:ext>
            </a:extLst>
          </p:cNvPr>
          <p:cNvSpPr/>
          <p:nvPr/>
        </p:nvSpPr>
        <p:spPr>
          <a:xfrm>
            <a:off x="3395732" y="5266722"/>
            <a:ext cx="8490218" cy="1741379"/>
          </a:xfrm>
          <a:prstGeom prst="cloudCallout">
            <a:avLst>
              <a:gd name="adj1" fmla="val -51855"/>
              <a:gd name="adj2" fmla="val -5785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But: Brittleness in the early days! </a:t>
            </a:r>
            <a:br>
              <a:rPr lang="en-DE" sz="2400" dirty="0"/>
            </a:br>
            <a:r>
              <a:rPr lang="en-DE" sz="2400" dirty="0"/>
              <a:t>Only useful for very dedicated purposes. </a:t>
            </a:r>
          </a:p>
        </p:txBody>
      </p:sp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654A765-49BF-8B48-A375-95F6885C2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5496" y="2073185"/>
            <a:ext cx="1198323" cy="815168"/>
          </a:xfrm>
          <a:prstGeom prst="rect">
            <a:avLst/>
          </a:prstGeom>
        </p:spPr>
      </p:pic>
      <p:pic>
        <p:nvPicPr>
          <p:cNvPr id="17" name="Picture 4" descr="Unsupervised robotic sorting: Towards autonomous decision making robots">
            <a:extLst>
              <a:ext uri="{FF2B5EF4-FFF2-40B4-BE49-F238E27FC236}">
                <a16:creationId xmlns:a16="http://schemas.microsoft.com/office/drawing/2014/main" id="{20E5195B-4BB1-0543-A88C-C13B7B1D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68" y="4905984"/>
            <a:ext cx="1282633" cy="105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8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7495-8962-3E45-AAD7-8F011988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9A5B8-B838-3849-9561-4B6B5835E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098" name="Picture 2" descr="MuZero: Mastering Go, chess, shogi and Atari without rules | DeepMind">
            <a:extLst>
              <a:ext uri="{FF2B5EF4-FFF2-40B4-BE49-F238E27FC236}">
                <a16:creationId xmlns:a16="http://schemas.microsoft.com/office/drawing/2014/main" id="{22010981-F265-FC4A-9168-8865F5DD9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974DFA-6283-6D40-832A-9A9DAAE88476}"/>
              </a:ext>
            </a:extLst>
          </p:cNvPr>
          <p:cNvSpPr txBox="1">
            <a:spLocks/>
          </p:cNvSpPr>
          <p:nvPr/>
        </p:nvSpPr>
        <p:spPr>
          <a:xfrm>
            <a:off x="838200" y="3851564"/>
            <a:ext cx="3810000" cy="266591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600" dirty="0"/>
              <a:t>Against </a:t>
            </a:r>
            <a:r>
              <a:rPr lang="en-DE" sz="3600"/>
              <a:t>the Brittleness</a:t>
            </a:r>
            <a:r>
              <a:rPr lang="en-DE" sz="3600" dirty="0"/>
              <a:t>:</a:t>
            </a:r>
            <a:br>
              <a:rPr lang="en-DE" sz="3600" dirty="0"/>
            </a:br>
            <a:r>
              <a:rPr lang="en-DE" sz="3600" dirty="0"/>
              <a:t>MuZero</a:t>
            </a:r>
            <a:br>
              <a:rPr lang="en-DE" sz="3600" dirty="0"/>
            </a:br>
            <a:r>
              <a:rPr lang="en-DE" sz="3600" dirty="0"/>
              <a:t>(DeepMind)</a:t>
            </a:r>
          </a:p>
        </p:txBody>
      </p:sp>
      <p:pic>
        <p:nvPicPr>
          <p:cNvPr id="8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69E35B03-D6EF-9C45-88CC-175C1454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616" y="0"/>
            <a:ext cx="6213311" cy="68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358E-C6CE-044E-B76D-CB86A43E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48" y="-25984"/>
            <a:ext cx="10515600" cy="1661150"/>
          </a:xfrm>
        </p:spPr>
        <p:txBody>
          <a:bodyPr>
            <a:normAutofit/>
          </a:bodyPr>
          <a:lstStyle/>
          <a:p>
            <a:r>
              <a:rPr lang="en-DE" dirty="0"/>
              <a:t>S</a:t>
            </a:r>
            <a:r>
              <a:rPr lang="en-US" dirty="0" err="1"/>
              <a:t>ome</a:t>
            </a:r>
            <a:r>
              <a:rPr lang="en-US" dirty="0"/>
              <a:t> more detail…</a:t>
            </a:r>
            <a:br>
              <a:rPr lang="en-DE" dirty="0"/>
            </a:br>
            <a:endParaRPr lang="en-D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34EEF7-4B0B-6E43-BDC4-EA9E3FB86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9753" y="215045"/>
            <a:ext cx="4536056" cy="641686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56C976-C48E-7441-90C3-ABB602BAFB90}"/>
              </a:ext>
            </a:extLst>
          </p:cNvPr>
          <p:cNvGrpSpPr/>
          <p:nvPr/>
        </p:nvGrpSpPr>
        <p:grpSpPr>
          <a:xfrm>
            <a:off x="1588302" y="2409937"/>
            <a:ext cx="4221968" cy="4221968"/>
            <a:chOff x="4403421" y="2047043"/>
            <a:chExt cx="4221968" cy="4221968"/>
          </a:xfrm>
        </p:grpSpPr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9FF9A57B-E132-4D44-8A65-59A8E6CA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85EBE4-83F8-5840-8348-A4958EB5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217B35B-72F0-264B-AB5D-475E410D5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992" y="2584633"/>
            <a:ext cx="815168" cy="815168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C8312D-E0E1-964F-AF5A-4C767865A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975" y="5666036"/>
            <a:ext cx="815168" cy="815168"/>
          </a:xfrm>
          <a:prstGeom prst="rect">
            <a:avLst/>
          </a:prstGeom>
          <a:noFill/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C9E0375-E432-C94B-A3DD-17E98417BB9D}"/>
              </a:ext>
            </a:extLst>
          </p:cNvPr>
          <p:cNvGrpSpPr/>
          <p:nvPr/>
        </p:nvGrpSpPr>
        <p:grpSpPr>
          <a:xfrm>
            <a:off x="3776606" y="4150386"/>
            <a:ext cx="1015236" cy="2448609"/>
            <a:chOff x="8883960" y="227833"/>
            <a:chExt cx="2857500" cy="68918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307444-6B0C-0E44-972F-7AF69D42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30995D24-7CB3-064F-AC63-F019B17E1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68CB1AF-7B9C-7542-A162-93D6168BA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AD8B6646-CF19-6E40-B09F-2D99385D5A11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CA37B241-8EDA-FF44-A8F6-F9F1A65F475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64F91E-F1F0-2942-958A-2E588EC16861}"/>
              </a:ext>
            </a:extLst>
          </p:cNvPr>
          <p:cNvGrpSpPr/>
          <p:nvPr/>
        </p:nvGrpSpPr>
        <p:grpSpPr>
          <a:xfrm>
            <a:off x="3100201" y="1043931"/>
            <a:ext cx="1015236" cy="2448609"/>
            <a:chOff x="8883960" y="227833"/>
            <a:chExt cx="2857500" cy="689189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9E7C586-37B2-9F4B-9E3B-9F9986BA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</p:spPr>
        </p:pic>
        <p:pic>
          <p:nvPicPr>
            <p:cNvPr id="45" name="Content Placeholder 3">
              <a:extLst>
                <a:ext uri="{FF2B5EF4-FFF2-40B4-BE49-F238E27FC236}">
                  <a16:creationId xmlns:a16="http://schemas.microsoft.com/office/drawing/2014/main" id="{177CE22A-3958-5348-BEC1-2926C933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18EBC0C-386B-1941-96D2-48619DB04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</p:spPr>
        </p:pic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89CFD7E1-96D8-3F4B-A33B-B69CFF527B7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707C2558-84C2-6340-9F7F-E7301F370925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F3CEDE2-12C5-7949-9F55-F000A366013E}"/>
              </a:ext>
            </a:extLst>
          </p:cNvPr>
          <p:cNvGrpSpPr/>
          <p:nvPr/>
        </p:nvGrpSpPr>
        <p:grpSpPr>
          <a:xfrm>
            <a:off x="3513948" y="2897547"/>
            <a:ext cx="863590" cy="3298076"/>
            <a:chOff x="6329067" y="2534653"/>
            <a:chExt cx="863590" cy="329807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B28F9A-D89C-1E48-ADEC-87613AC934B7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572FFA-6B45-8B42-9170-25A29F19502F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4" name="Content Placeholder 38">
            <a:extLst>
              <a:ext uri="{FF2B5EF4-FFF2-40B4-BE49-F238E27FC236}">
                <a16:creationId xmlns:a16="http://schemas.microsoft.com/office/drawing/2014/main" id="{EF8662AE-EA62-6B45-9989-324621DC1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54" y="240479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6" name="Content Placeholder 38">
            <a:extLst>
              <a:ext uri="{FF2B5EF4-FFF2-40B4-BE49-F238E27FC236}">
                <a16:creationId xmlns:a16="http://schemas.microsoft.com/office/drawing/2014/main" id="{86A19DBD-34B3-C74B-A89E-6D6EBB0C8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337" y="5517275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8" name="Right Arrow 97">
            <a:extLst>
              <a:ext uri="{FF2B5EF4-FFF2-40B4-BE49-F238E27FC236}">
                <a16:creationId xmlns:a16="http://schemas.microsoft.com/office/drawing/2014/main" id="{63171683-FB19-FA4A-8DB3-5152E6AB6A19}"/>
              </a:ext>
            </a:extLst>
          </p:cNvPr>
          <p:cNvSpPr/>
          <p:nvPr/>
        </p:nvSpPr>
        <p:spPr>
          <a:xfrm>
            <a:off x="1339172" y="1655197"/>
            <a:ext cx="1290917" cy="423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09B3DC1C-712D-9143-92F1-BED7055C659F}"/>
              </a:ext>
            </a:extLst>
          </p:cNvPr>
          <p:cNvSpPr/>
          <p:nvPr/>
        </p:nvSpPr>
        <p:spPr>
          <a:xfrm>
            <a:off x="1339172" y="1211444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ACCB5675-7D03-C541-A8F2-F5D067C2B56F}"/>
              </a:ext>
            </a:extLst>
          </p:cNvPr>
          <p:cNvSpPr/>
          <p:nvPr/>
        </p:nvSpPr>
        <p:spPr>
          <a:xfrm rot="10800000">
            <a:off x="264727" y="4721127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4E1123-D75F-D844-B5EC-4C8AFCD56DD1}"/>
              </a:ext>
            </a:extLst>
          </p:cNvPr>
          <p:cNvSpPr txBox="1"/>
          <p:nvPr/>
        </p:nvSpPr>
        <p:spPr>
          <a:xfrm>
            <a:off x="206281" y="1682392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B28186-3A81-E947-B785-9EC97FF634B3}"/>
              </a:ext>
            </a:extLst>
          </p:cNvPr>
          <p:cNvSpPr txBox="1"/>
          <p:nvPr/>
        </p:nvSpPr>
        <p:spPr>
          <a:xfrm>
            <a:off x="240874" y="1238639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Percepts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6DCA58-A5E8-FF49-AC48-7C84D80EA874}"/>
              </a:ext>
            </a:extLst>
          </p:cNvPr>
          <p:cNvSpPr txBox="1"/>
          <p:nvPr/>
        </p:nvSpPr>
        <p:spPr>
          <a:xfrm>
            <a:off x="525088" y="514484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Action </a:t>
            </a:r>
          </a:p>
        </p:txBody>
      </p:sp>
    </p:spTree>
    <p:extLst>
      <p:ext uri="{BB962C8B-B14F-4D97-AF65-F5344CB8AC3E}">
        <p14:creationId xmlns:p14="http://schemas.microsoft.com/office/powerpoint/2010/main" val="17368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8797-D9CD-3648-9EC0-29130EED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276228-A316-6B43-9FF6-605C865AF877}"/>
              </a:ext>
            </a:extLst>
          </p:cNvPr>
          <p:cNvGrpSpPr/>
          <p:nvPr/>
        </p:nvGrpSpPr>
        <p:grpSpPr>
          <a:xfrm>
            <a:off x="1644650" y="244334"/>
            <a:ext cx="8902700" cy="6904612"/>
            <a:chOff x="1644650" y="244334"/>
            <a:chExt cx="8902700" cy="6904612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3123223-9160-1E45-8381-0C6FD279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56205">
              <a:off x="1644650" y="244334"/>
              <a:ext cx="8902700" cy="68199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8E0DEC-612C-8C44-A298-7A8EC9C7590E}"/>
                </a:ext>
              </a:extLst>
            </p:cNvPr>
            <p:cNvSpPr/>
            <p:nvPr/>
          </p:nvSpPr>
          <p:spPr>
            <a:xfrm rot="21255456">
              <a:off x="2840625" y="3002745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dirty="0">
                  <a:solidFill>
                    <a:srgbClr val="121212"/>
                  </a:solidFill>
                  <a:latin typeface="GH Guardian Headline"/>
                </a:rPr>
                <a:t>Artificial Intelligence </a:t>
              </a:r>
              <a:br>
                <a:rPr lang="en-US" sz="2800" dirty="0">
                  <a:solidFill>
                    <a:srgbClr val="121212"/>
                  </a:solidFill>
                  <a:latin typeface="GH Guardian Headline"/>
                </a:rPr>
              </a:br>
              <a:r>
                <a:rPr lang="en-US" sz="2800" dirty="0">
                  <a:solidFill>
                    <a:srgbClr val="121212"/>
                  </a:solidFill>
                  <a:latin typeface="GH Guardian Headline"/>
                </a:rPr>
                <a:t>Beats 8 World Champions at Bridge</a:t>
              </a:r>
              <a:endParaRPr lang="en-DE" sz="2800" dirty="0"/>
            </a:p>
          </p:txBody>
        </p:sp>
        <p:pic>
          <p:nvPicPr>
            <p:cNvPr id="8" name="Picture 2" descr="Hand holding a deck of cards in front of a table with a green felt cloth and a bridge game set up">
              <a:extLst>
                <a:ext uri="{FF2B5EF4-FFF2-40B4-BE49-F238E27FC236}">
                  <a16:creationId xmlns:a16="http://schemas.microsoft.com/office/drawing/2014/main" id="{46056A68-C01A-0A4D-9C89-6F04F939D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28370">
              <a:off x="2685910" y="4138277"/>
              <a:ext cx="5017783" cy="3010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F08AA29-12B1-BA48-9DB2-7C71F3D1ABFB}"/>
              </a:ext>
            </a:extLst>
          </p:cNvPr>
          <p:cNvSpPr txBox="1"/>
          <p:nvPr/>
        </p:nvSpPr>
        <p:spPr>
          <a:xfrm rot="21211208">
            <a:off x="7778450" y="3823226"/>
            <a:ext cx="284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Using machine learning techniques, the small French startup </a:t>
            </a:r>
            <a:br>
              <a:rPr lang="en-DE" dirty="0"/>
            </a:br>
            <a:r>
              <a:rPr lang="en-DE" dirty="0"/>
              <a:t>company NukkAI….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CD1701-6EC8-9545-9C86-BAA5BEDA940B}"/>
              </a:ext>
            </a:extLst>
          </p:cNvPr>
          <p:cNvSpPr/>
          <p:nvPr/>
        </p:nvSpPr>
        <p:spPr>
          <a:xfrm rot="21220131">
            <a:off x="8272783" y="6123543"/>
            <a:ext cx="1580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https://nukk.ai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CDCAB2FD-7FC1-2D4E-B6CC-A012281A9DD1}"/>
              </a:ext>
            </a:extLst>
          </p:cNvPr>
          <p:cNvSpPr/>
          <p:nvPr/>
        </p:nvSpPr>
        <p:spPr>
          <a:xfrm>
            <a:off x="-50489" y="3308890"/>
            <a:ext cx="8104839" cy="3742266"/>
          </a:xfrm>
          <a:prstGeom prst="cloudCallout">
            <a:avLst>
              <a:gd name="adj1" fmla="val 53336"/>
              <a:gd name="adj2" fmla="val -194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600" dirty="0"/>
              <a:t>What if learning alllows machines get better and better and better?</a:t>
            </a:r>
          </a:p>
        </p:txBody>
      </p:sp>
    </p:spTree>
    <p:extLst>
      <p:ext uri="{BB962C8B-B14F-4D97-AF65-F5344CB8AC3E}">
        <p14:creationId xmlns:p14="http://schemas.microsoft.com/office/powerpoint/2010/main" val="11018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1531</Words>
  <Application>Microsoft Macintosh PowerPoint</Application>
  <PresentationFormat>Widescreen</PresentationFormat>
  <Paragraphs>215</Paragraphs>
  <Slides>33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Cambria Math</vt:lpstr>
      <vt:lpstr>GH Guardian Headline</vt:lpstr>
      <vt:lpstr>Times New Roman</vt:lpstr>
      <vt:lpstr>Office Theme</vt:lpstr>
      <vt:lpstr>From Artificial Intelligence to Beneficial Intelligence</vt:lpstr>
      <vt:lpstr>AI</vt:lpstr>
      <vt:lpstr>PowerPoint Presentation</vt:lpstr>
      <vt:lpstr>PowerPoint Presentation</vt:lpstr>
      <vt:lpstr>Central AI Data Processing Abstraction: Agent</vt:lpstr>
      <vt:lpstr>Engineering: AI injection at best</vt:lpstr>
      <vt:lpstr>PowerPoint Presentation</vt:lpstr>
      <vt:lpstr>Some more detail… </vt:lpstr>
      <vt:lpstr>PowerPoint Presentation</vt:lpstr>
      <vt:lpstr>PowerPoint Presentation</vt:lpstr>
      <vt:lpstr>Where did we go wrong?</vt:lpstr>
      <vt:lpstr>Three simple ideas</vt:lpstr>
      <vt:lpstr>Objective given to machine</vt:lpstr>
      <vt:lpstr>Objective given to machine</vt:lpstr>
      <vt:lpstr>Objective can only be estimated by observing human  behavior</vt:lpstr>
      <vt:lpstr>Objective possibly be estimated, e.g., by looking at manuscripts</vt:lpstr>
      <vt:lpstr>Central AI Data Processing Abstraction: Agent</vt:lpstr>
      <vt:lpstr>PowerPoint Presentation</vt:lpstr>
      <vt:lpstr>PowerPoint Presentation</vt:lpstr>
      <vt:lpstr>Yet some more detail</vt:lpstr>
      <vt:lpstr>Off-Switch Problem</vt:lpstr>
      <vt:lpstr>Before/After Bringing Coffee…</vt:lpstr>
      <vt:lpstr>The off-switch problem</vt:lpstr>
      <vt:lpstr>PowerPoint Presentation</vt:lpstr>
      <vt:lpstr>PowerPoint Presentation</vt:lpstr>
      <vt:lpstr>Humanities-Centered AI (CHAI)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Linking  for Your Research</dc:title>
  <dc:creator>Ralf Möller</dc:creator>
  <cp:lastModifiedBy>Ralf Möller</cp:lastModifiedBy>
  <cp:revision>624</cp:revision>
  <dcterms:created xsi:type="dcterms:W3CDTF">2021-05-05T07:29:35Z</dcterms:created>
  <dcterms:modified xsi:type="dcterms:W3CDTF">2022-04-18T16:08:49Z</dcterms:modified>
</cp:coreProperties>
</file>