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1306" r:id="rId3"/>
    <p:sldId id="258" r:id="rId4"/>
    <p:sldId id="259" r:id="rId5"/>
    <p:sldId id="3951" r:id="rId6"/>
    <p:sldId id="275" r:id="rId7"/>
    <p:sldId id="3954" r:id="rId8"/>
    <p:sldId id="1304" r:id="rId9"/>
    <p:sldId id="3960" r:id="rId10"/>
    <p:sldId id="3957" r:id="rId11"/>
    <p:sldId id="262" r:id="rId12"/>
    <p:sldId id="3959" r:id="rId13"/>
    <p:sldId id="3961" r:id="rId14"/>
    <p:sldId id="519" r:id="rId15"/>
    <p:sldId id="1556" r:id="rId16"/>
    <p:sldId id="3946" r:id="rId17"/>
    <p:sldId id="3963" r:id="rId18"/>
    <p:sldId id="533" r:id="rId19"/>
    <p:sldId id="1547" r:id="rId2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FF86"/>
    <a:srgbClr val="21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99"/>
    <p:restoredTop sz="94694"/>
  </p:normalViewPr>
  <p:slideViewPr>
    <p:cSldViewPr snapToGrid="0" snapToObjects="1">
      <p:cViewPr varScale="1">
        <p:scale>
          <a:sx n="92" d="100"/>
          <a:sy n="92" d="100"/>
        </p:scale>
        <p:origin x="20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7D9BB-445D-E640-B90E-C6F61C01E066}" type="datetimeFigureOut">
              <a:rPr lang="en-DE" smtClean="0"/>
              <a:t>11.05.22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7543B-8D17-7E4B-A146-3214B19BD98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9160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B348D-81C8-4A49-8C9D-D0F15656D09E}" type="slidenum">
              <a:rPr lang="en-DE" smtClean="0"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5100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we have seen that the standard task in AI is to optimize an objective supplied by the human.</a:t>
            </a:r>
          </a:p>
          <a:p>
            <a:r>
              <a:rPr lang="en-US" dirty="0"/>
              <a:t>But this is the wrong task. Instead we want provably beneficial AI:</a:t>
            </a:r>
            <a:r>
              <a:rPr lang="en-US" baseline="0" dirty="0"/>
              <a:t> we need to be happy with the way the machine behaves,</a:t>
            </a:r>
          </a:p>
          <a:p>
            <a:r>
              <a:rPr lang="en-US" baseline="0" dirty="0"/>
              <a:t>even if we ask for the wrong thing or forget to mention some important constraint. So how can we do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39B6-718A-E04C-9CBF-1FE0695B4D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99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DCDD6-8F5C-0F4A-9884-105073812C55}" type="slidenum">
              <a:rPr lang="en-DE" smtClean="0"/>
              <a:t>15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5420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16613-2833-4CFC-ADAD-3AD2B99C36A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94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64223-60C2-8B45-914E-09C45AA70136}" type="slidenum">
              <a:rPr lang="en-DE" smtClean="0"/>
              <a:t>19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7627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6FF8-3EDD-1144-B305-F1FCC9F0E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25A76-7EF8-B342-A791-7E3F37BA5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E721F-C043-EF45-AA4F-423C5E2B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D87-D0D7-2844-9F99-91F2391D722A}" type="datetimeFigureOut">
              <a:rPr lang="en-DE" smtClean="0"/>
              <a:t>11.05.22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38D47-DA96-CF4B-8982-583B25CB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21950-62F6-A646-9184-40F0E0E6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5C74-7741-7B41-A3A1-9B70DD54DED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2581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A02B-CD1D-8944-AD45-0FBA3963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702F6-FDA0-7641-8918-D6E001907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DCC5F-ED40-E141-AE73-EF668603F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D87-D0D7-2844-9F99-91F2391D722A}" type="datetimeFigureOut">
              <a:rPr lang="en-DE" smtClean="0"/>
              <a:t>11.05.22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5EAC5-690C-B841-98F4-6FEC3D7A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BE7ED-9CD5-1B45-AFF9-0F41B93C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5C74-7741-7B41-A3A1-9B70DD54DED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354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942DE-264B-A646-B33D-A0847239A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BEC6F-F0FB-CB4C-B8C9-67E35266D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9E645-F348-164F-BC49-435CC12EE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D87-D0D7-2844-9F99-91F2391D722A}" type="datetimeFigureOut">
              <a:rPr lang="en-DE" smtClean="0"/>
              <a:t>11.05.22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C67F7-5ED0-B14D-AE24-E4A58BB6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20EEB-21D3-B147-907D-323BC446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5C74-7741-7B41-A3A1-9B70DD54DED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3162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D58C-9BA4-AC42-B9D5-0DC0560C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49C1B-64CB-1A45-BA96-DF06F03E5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D3916-8759-9043-BEA3-07EB06DB3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D87-D0D7-2844-9F99-91F2391D722A}" type="datetimeFigureOut">
              <a:rPr lang="en-DE" smtClean="0"/>
              <a:t>11.05.22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8F854-6171-E443-A36D-5A86647E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8B94F-5A11-8844-B42F-155286FB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5C74-7741-7B41-A3A1-9B70DD54DED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5602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BCFD-CAA9-0147-ADDE-5B1015AE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99059-C35B-5742-ACE6-EB82E70BD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61830-7B19-2446-B980-A7879AE6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D87-D0D7-2844-9F99-91F2391D722A}" type="datetimeFigureOut">
              <a:rPr lang="en-DE" smtClean="0"/>
              <a:t>11.05.22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25B74-06D5-BA47-A898-AD4CA0AB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8F012-871F-7E4E-9352-64907CB9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5C74-7741-7B41-A3A1-9B70DD54DED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2017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145D-444F-9B41-A2A9-6CD900594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6C4F8-9E2C-814A-81BF-BFB9C10A3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DDE7B-684C-2549-B14C-1FD64F9CA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CE0D7-36B5-114E-92CC-BEAA6072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D87-D0D7-2844-9F99-91F2391D722A}" type="datetimeFigureOut">
              <a:rPr lang="en-DE" smtClean="0"/>
              <a:t>11.05.22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82E7C-7618-AB4C-A8BD-6D249849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FD6EC-A2D7-9349-8FD3-32ECA0AF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5C74-7741-7B41-A3A1-9B70DD54DED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4963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CCAA-C51E-874D-B1D8-A278A9E8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AB8E0-1103-E746-8A01-B6426A801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6CFFE-1083-3040-BB2A-4C612FAF3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5B1EB-C331-2C4B-A50C-8AEFAEB36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E8D04C-B158-0B4D-AAD8-77B709674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B85A0B-EE7B-B84A-8356-59A587F1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D87-D0D7-2844-9F99-91F2391D722A}" type="datetimeFigureOut">
              <a:rPr lang="en-DE" smtClean="0"/>
              <a:t>11.05.22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0749B-0BFC-8D4D-9EEE-01D6B0208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C34606-C381-0747-9776-7F0B33C3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5C74-7741-7B41-A3A1-9B70DD54DED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4832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1564-D6D4-1746-91A5-1A7151A8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A28DA-0433-9E4D-BB80-7610DFC0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D87-D0D7-2844-9F99-91F2391D722A}" type="datetimeFigureOut">
              <a:rPr lang="en-DE" smtClean="0"/>
              <a:t>11.05.22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7B6D1-B317-544D-BD7B-05AF0E63B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8A3CB-19A6-ED4B-8F89-493E9F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5C74-7741-7B41-A3A1-9B70DD54DED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972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8FA99C-FE16-2F49-AC3A-13019716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D87-D0D7-2844-9F99-91F2391D722A}" type="datetimeFigureOut">
              <a:rPr lang="en-DE" smtClean="0"/>
              <a:t>11.05.22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D0B41-D92F-1445-92AA-CC3D02AA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FCB86-9C2C-784E-B032-7DE04227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5C74-7741-7B41-A3A1-9B70DD54DED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605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14A6-5B74-A946-8434-C61FA648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8AD27-7E88-2B44-93A6-6502DEAD2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A5DA0-3600-DD45-90FE-D12F34FDE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FEB70-F614-0542-BC3F-56FB16DEE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D87-D0D7-2844-9F99-91F2391D722A}" type="datetimeFigureOut">
              <a:rPr lang="en-DE" smtClean="0"/>
              <a:t>11.05.22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E84A6-F335-D04B-A00F-24AB660A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5DBA2-4C50-E642-A60A-A0E73D3ED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5C74-7741-7B41-A3A1-9B70DD54DED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9906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FE04-2CA7-834C-9E72-2E3E85BF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A8C7E1-0451-CB45-A4D9-4E2AF1BCE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C4646-F93E-C74E-8BD6-183F62C46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26AC9-43E7-F84B-8C80-CF70A1D0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D87-D0D7-2844-9F99-91F2391D722A}" type="datetimeFigureOut">
              <a:rPr lang="en-DE" smtClean="0"/>
              <a:t>11.05.22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0FDE5-7225-A74E-AD46-4120CD30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95A12-AC77-AA45-B784-0CFD944B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5C74-7741-7B41-A3A1-9B70DD54DED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7972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F5A8D-EA61-1341-940A-DC640C50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30C08-14C8-074A-AC47-A7928F165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21DB3-697F-2640-A651-96CF7C6FC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0ED87-D0D7-2844-9F99-91F2391D722A}" type="datetimeFigureOut">
              <a:rPr lang="en-DE" smtClean="0"/>
              <a:t>11.05.22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1499A-A0FC-674C-A8F9-BE0A54591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12552-2056-9A4E-8B2B-200356190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5C74-7741-7B41-A3A1-9B70DD54DED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1439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2EB7817-E168-4C54-A112-A79DDCDB3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3B4C3-B10E-0543-98E7-510C4F5CB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850" y="891541"/>
            <a:ext cx="5866189" cy="4074074"/>
          </a:xfrm>
        </p:spPr>
        <p:txBody>
          <a:bodyPr>
            <a:normAutofit fontScale="90000"/>
          </a:bodyPr>
          <a:lstStyle/>
          <a:p>
            <a:pPr algn="l"/>
            <a:r>
              <a:rPr lang="en-DE" sz="7500" dirty="0"/>
              <a:t>KI: </a:t>
            </a:r>
            <a:br>
              <a:rPr lang="en-DE" sz="7500" dirty="0"/>
            </a:br>
            <a:r>
              <a:rPr lang="en-DE" sz="7500" dirty="0"/>
              <a:t>Märchen, Mythen, Möglichkeiten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4F59E-E3BC-7549-9222-F699B49A0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415" y="4990768"/>
            <a:ext cx="5866189" cy="921039"/>
          </a:xfrm>
        </p:spPr>
        <p:txBody>
          <a:bodyPr>
            <a:normAutofit/>
          </a:bodyPr>
          <a:lstStyle/>
          <a:p>
            <a:pPr algn="l"/>
            <a:r>
              <a:rPr lang="en-DE" sz="1700" dirty="0"/>
              <a:t>Prof. Dr. Ralf Möller</a:t>
            </a:r>
          </a:p>
          <a:p>
            <a:pPr algn="l"/>
            <a:r>
              <a:rPr lang="en-DE" sz="1700" dirty="0"/>
              <a:t>Direktor Institut für Informationssysteme, UzL</a:t>
            </a:r>
            <a:br>
              <a:rPr lang="en-DE" sz="1700" dirty="0"/>
            </a:br>
            <a:r>
              <a:rPr lang="en-DE" sz="1700" dirty="0"/>
              <a:t>Forschungsbereichsleiter Human-Centered AI, DFKI Lübeck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358AEE7-96E5-490E-93E2-263A0D51B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nstitut für Informationssysteme">
            <a:extLst>
              <a:ext uri="{FF2B5EF4-FFF2-40B4-BE49-F238E27FC236}">
                <a16:creationId xmlns:a16="http://schemas.microsoft.com/office/drawing/2014/main" id="{3CC4C3AD-203F-F14D-8339-A3CD4D8F0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1392" y="1209467"/>
            <a:ext cx="5302006" cy="1179698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FKI Logo">
            <a:extLst>
              <a:ext uri="{FF2B5EF4-FFF2-40B4-BE49-F238E27FC236}">
                <a16:creationId xmlns:a16="http://schemas.microsoft.com/office/drawing/2014/main" id="{CCC70605-C298-DB4C-9C3B-381801107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3738" y="4706955"/>
            <a:ext cx="2849660" cy="1179697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50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78797-D9CD-3648-9EC0-29130EED9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276228-A316-6B43-9FF6-605C865AF877}"/>
              </a:ext>
            </a:extLst>
          </p:cNvPr>
          <p:cNvGrpSpPr/>
          <p:nvPr/>
        </p:nvGrpSpPr>
        <p:grpSpPr>
          <a:xfrm>
            <a:off x="1644650" y="244334"/>
            <a:ext cx="8902700" cy="6904612"/>
            <a:chOff x="1644650" y="244334"/>
            <a:chExt cx="8902700" cy="6904612"/>
          </a:xfrm>
        </p:grpSpPr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3123223-9160-1E45-8381-0C6FD2793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256205">
              <a:off x="1644650" y="244334"/>
              <a:ext cx="8902700" cy="68199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8E0DEC-612C-8C44-A298-7A8EC9C7590E}"/>
                </a:ext>
              </a:extLst>
            </p:cNvPr>
            <p:cNvSpPr/>
            <p:nvPr/>
          </p:nvSpPr>
          <p:spPr>
            <a:xfrm rot="21255456">
              <a:off x="2840625" y="3002745"/>
              <a:ext cx="6096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800" dirty="0">
                  <a:solidFill>
                    <a:srgbClr val="121212"/>
                  </a:solidFill>
                  <a:latin typeface="GH Guardian Headline"/>
                </a:rPr>
                <a:t>Artificial Intelligence </a:t>
              </a:r>
              <a:br>
                <a:rPr lang="en-US" sz="2800" dirty="0">
                  <a:solidFill>
                    <a:srgbClr val="121212"/>
                  </a:solidFill>
                  <a:latin typeface="GH Guardian Headline"/>
                </a:rPr>
              </a:br>
              <a:r>
                <a:rPr lang="en-US" sz="2800" dirty="0">
                  <a:solidFill>
                    <a:srgbClr val="121212"/>
                  </a:solidFill>
                  <a:latin typeface="GH Guardian Headline"/>
                </a:rPr>
                <a:t>Beats 8 World Champions at Bridge</a:t>
              </a:r>
              <a:endParaRPr lang="en-DE" sz="2800" dirty="0"/>
            </a:p>
          </p:txBody>
        </p:sp>
        <p:pic>
          <p:nvPicPr>
            <p:cNvPr id="8" name="Picture 2" descr="Hand holding a deck of cards in front of a table with a green felt cloth and a bridge game set up">
              <a:extLst>
                <a:ext uri="{FF2B5EF4-FFF2-40B4-BE49-F238E27FC236}">
                  <a16:creationId xmlns:a16="http://schemas.microsoft.com/office/drawing/2014/main" id="{46056A68-C01A-0A4D-9C89-6F04F939D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8370">
              <a:off x="2685910" y="4138277"/>
              <a:ext cx="5017783" cy="3010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F08AA29-12B1-BA48-9DB2-7C71F3D1ABFB}"/>
              </a:ext>
            </a:extLst>
          </p:cNvPr>
          <p:cNvSpPr txBox="1"/>
          <p:nvPr/>
        </p:nvSpPr>
        <p:spPr>
          <a:xfrm rot="21211208">
            <a:off x="7778450" y="3823226"/>
            <a:ext cx="284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Using machine learning techniques, the small French startup </a:t>
            </a:r>
            <a:br>
              <a:rPr lang="en-DE" dirty="0"/>
            </a:br>
            <a:r>
              <a:rPr lang="en-DE" dirty="0"/>
              <a:t>company NukkAI….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CD1701-6EC8-9545-9C86-BAA5BEDA940B}"/>
              </a:ext>
            </a:extLst>
          </p:cNvPr>
          <p:cNvSpPr/>
          <p:nvPr/>
        </p:nvSpPr>
        <p:spPr>
          <a:xfrm rot="21220131">
            <a:off x="8272783" y="6123543"/>
            <a:ext cx="1580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/>
              <a:t>https://nukk.ai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5AC26F-82F3-6C4B-B241-E85C83CC468F}"/>
              </a:ext>
            </a:extLst>
          </p:cNvPr>
          <p:cNvSpPr txBox="1"/>
          <p:nvPr/>
        </p:nvSpPr>
        <p:spPr>
          <a:xfrm rot="21216814">
            <a:off x="8829146" y="1945446"/>
            <a:ext cx="917239" cy="369332"/>
          </a:xfrm>
          <a:prstGeom prst="rect">
            <a:avLst/>
          </a:prstGeom>
          <a:solidFill>
            <a:srgbClr val="6EFF86"/>
          </a:solidFill>
        </p:spPr>
        <p:txBody>
          <a:bodyPr wrap="none" rtlCol="0">
            <a:spAutoFit/>
          </a:bodyPr>
          <a:lstStyle/>
          <a:p>
            <a:r>
              <a:rPr lang="en-DE" dirty="0"/>
              <a:t>  2022   </a:t>
            </a:r>
          </a:p>
        </p:txBody>
      </p:sp>
    </p:spTree>
    <p:extLst>
      <p:ext uri="{BB962C8B-B14F-4D97-AF65-F5344CB8AC3E}">
        <p14:creationId xmlns:p14="http://schemas.microsoft.com/office/powerpoint/2010/main" val="11018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FEBEC-31CD-DE40-AEEA-49C83522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76" y="161296"/>
            <a:ext cx="10515600" cy="1325563"/>
          </a:xfrm>
        </p:spPr>
        <p:txBody>
          <a:bodyPr/>
          <a:lstStyle/>
          <a:p>
            <a:r>
              <a:rPr lang="en-DE" dirty="0"/>
              <a:t>Ein ganz anderes Beispiel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730B7-4A78-CB41-9AD4-8917D03C9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76" y="1634274"/>
            <a:ext cx="10515600" cy="4713434"/>
          </a:xfrm>
        </p:spPr>
        <p:txBody>
          <a:bodyPr>
            <a:normAutofit/>
          </a:bodyPr>
          <a:lstStyle/>
          <a:p>
            <a:r>
              <a:rPr lang="en-US" sz="2000" dirty="0" err="1">
                <a:ea typeface="Lato" panose="020F0502020204030203" pitchFamily="34" charset="0"/>
                <a:cs typeface="Lato" panose="020F0502020204030203" pitchFamily="34" charset="0"/>
              </a:rPr>
              <a:t>Anwendung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b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 err="1">
                <a:ea typeface="Lato" panose="020F0502020204030203" pitchFamily="34" charset="0"/>
                <a:cs typeface="Lato" panose="020F0502020204030203" pitchFamily="34" charset="0"/>
              </a:rPr>
              <a:t>Synchronisation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 der </a:t>
            </a:r>
            <a:r>
              <a:rPr lang="en-US" sz="2000" dirty="0" err="1">
                <a:ea typeface="Lato" panose="020F0502020204030203" pitchFamily="34" charset="0"/>
                <a:cs typeface="Lato" panose="020F0502020204030203" pitchFamily="34" charset="0"/>
              </a:rPr>
              <a:t>autom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2000" dirty="0" err="1">
                <a:ea typeface="Lato" panose="020F0502020204030203" pitchFamily="34" charset="0"/>
                <a:cs typeface="Lato" panose="020F0502020204030203" pitchFamily="34" charset="0"/>
              </a:rPr>
              <a:t>Beatmung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dirty="0" err="1">
                <a:ea typeface="Lato" panose="020F0502020204030203" pitchFamily="34" charset="0"/>
                <a:cs typeface="Lato" panose="020F0502020204030203" pitchFamily="34" charset="0"/>
              </a:rPr>
              <a:t>mit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 err="1">
                <a:ea typeface="Lato" panose="020F0502020204030203" pitchFamily="34" charset="0"/>
                <a:cs typeface="Lato" panose="020F0502020204030203" pitchFamily="34" charset="0"/>
              </a:rPr>
              <a:t>sporadischer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dirty="0" err="1">
                <a:ea typeface="Lato" panose="020F0502020204030203" pitchFamily="34" charset="0"/>
                <a:cs typeface="Lato" panose="020F0502020204030203" pitchFamily="34" charset="0"/>
              </a:rPr>
              <a:t>oder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dirty="0" err="1">
                <a:ea typeface="Lato" panose="020F0502020204030203" pitchFamily="34" charset="0"/>
                <a:cs typeface="Lato" panose="020F0502020204030203" pitchFamily="34" charset="0"/>
              </a:rPr>
              <a:t>einsetzender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dirty="0" err="1">
                <a:ea typeface="Lato" panose="020F0502020204030203" pitchFamily="34" charset="0"/>
                <a:cs typeface="Lato" panose="020F0502020204030203" pitchFamily="34" charset="0"/>
              </a:rPr>
              <a:t>Spontanatmung</a:t>
            </a:r>
            <a:endParaRPr lang="en-US" sz="20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Real-time biomedical activity recognition</a:t>
            </a:r>
            <a:b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with hybrid probabilistic graphical models </a:t>
            </a:r>
            <a:b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(factor graphs)</a:t>
            </a:r>
          </a:p>
          <a:p>
            <a:pPr lvl="1"/>
            <a:r>
              <a:rPr lang="en-US" sz="1600" dirty="0" err="1">
                <a:ea typeface="Lato" panose="020F0502020204030203" pitchFamily="34" charset="0"/>
                <a:cs typeface="Lato" panose="020F0502020204030203" pitchFamily="34" charset="0"/>
              </a:rPr>
              <a:t>sEMG-Sensordaten</a:t>
            </a:r>
            <a:r>
              <a:rPr lang="en-US" sz="16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 </a:t>
            </a:r>
            <a:r>
              <a:rPr lang="en-US" sz="1600" dirty="0" err="1"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diskreter</a:t>
            </a:r>
            <a:r>
              <a:rPr lang="en-US" sz="1600" dirty="0"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 </a:t>
            </a:r>
            <a:r>
              <a:rPr lang="en-US" sz="1600" dirty="0" err="1"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Zustand</a:t>
            </a:r>
            <a:endParaRPr lang="en-US" sz="1600" dirty="0">
              <a:ea typeface="Lato" panose="020F0502020204030203" pitchFamily="34" charset="0"/>
              <a:cs typeface="Lato" panose="020F0502020204030203" pitchFamily="34" charset="0"/>
              <a:sym typeface="Wingdings" pitchFamily="2" charset="2"/>
            </a:endParaRPr>
          </a:p>
          <a:p>
            <a:pPr lvl="1"/>
            <a:r>
              <a:rPr lang="en-US" sz="1600" dirty="0" err="1"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Einatmen</a:t>
            </a:r>
            <a:r>
              <a:rPr lang="en-US" sz="1600" dirty="0"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 / </a:t>
            </a:r>
            <a:r>
              <a:rPr lang="en-US" sz="1600" dirty="0" err="1"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Ausatmen</a:t>
            </a:r>
            <a:endParaRPr lang="en-US" sz="16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000" dirty="0" err="1">
                <a:ea typeface="Lato" panose="020F0502020204030203" pitchFamily="34" charset="0"/>
                <a:cs typeface="Lato" panose="020F0502020204030203" pitchFamily="34" charset="0"/>
              </a:rPr>
              <a:t>Handlung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 lvl="1"/>
            <a:r>
              <a:rPr lang="en-US" sz="1600" dirty="0" err="1">
                <a:ea typeface="Lato" panose="020F0502020204030203" pitchFamily="34" charset="0"/>
                <a:cs typeface="Lato" panose="020F0502020204030203" pitchFamily="34" charset="0"/>
              </a:rPr>
              <a:t>Steuerung</a:t>
            </a:r>
            <a:r>
              <a:rPr lang="en-US" sz="1600" dirty="0">
                <a:ea typeface="Lato" panose="020F0502020204030203" pitchFamily="34" charset="0"/>
                <a:cs typeface="Lato" panose="020F0502020204030203" pitchFamily="34" charset="0"/>
              </a:rPr>
              <a:t> der </a:t>
            </a:r>
            <a:r>
              <a:rPr lang="en-US" sz="1600" dirty="0" err="1">
                <a:ea typeface="Lato" panose="020F0502020204030203" pitchFamily="34" charset="0"/>
                <a:cs typeface="Lato" panose="020F0502020204030203" pitchFamily="34" charset="0"/>
              </a:rPr>
              <a:t>autom</a:t>
            </a:r>
            <a:r>
              <a:rPr lang="en-US" sz="1600" dirty="0"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600" dirty="0" err="1">
                <a:ea typeface="Lato" panose="020F0502020204030203" pitchFamily="34" charset="0"/>
                <a:cs typeface="Lato" panose="020F0502020204030203" pitchFamily="34" charset="0"/>
              </a:rPr>
              <a:t>Beatmung</a:t>
            </a:r>
            <a:endParaRPr lang="en-US" sz="16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1600" dirty="0">
                <a:ea typeface="Lato" panose="020F0502020204030203" pitchFamily="34" charset="0"/>
                <a:cs typeface="Lato" panose="020F0502020204030203" pitchFamily="34" charset="0"/>
              </a:rPr>
              <a:t>Alarm </a:t>
            </a:r>
            <a:r>
              <a:rPr lang="en-US" sz="1600" dirty="0" err="1">
                <a:ea typeface="Lato" panose="020F0502020204030203" pitchFamily="34" charset="0"/>
                <a:cs typeface="Lato" panose="020F0502020204030203" pitchFamily="34" charset="0"/>
              </a:rPr>
              <a:t>bei</a:t>
            </a:r>
            <a:r>
              <a:rPr lang="en-US" sz="16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a typeface="Lato" panose="020F0502020204030203" pitchFamily="34" charset="0"/>
                <a:cs typeface="Lato" panose="020F0502020204030203" pitchFamily="34" charset="0"/>
              </a:rPr>
              <a:t>Überschreitung</a:t>
            </a:r>
            <a:r>
              <a:rPr lang="en-US" sz="16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a typeface="Lato" panose="020F0502020204030203" pitchFamily="34" charset="0"/>
                <a:cs typeface="Lato" panose="020F0502020204030203" pitchFamily="34" charset="0"/>
              </a:rPr>
              <a:t>eigener</a:t>
            </a:r>
            <a:r>
              <a:rPr lang="en-US" sz="16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a typeface="Lato" panose="020F0502020204030203" pitchFamily="34" charset="0"/>
                <a:cs typeface="Lato" panose="020F0502020204030203" pitchFamily="34" charset="0"/>
              </a:rPr>
              <a:t>Kompentenz</a:t>
            </a:r>
            <a:endParaRPr lang="en-US" sz="16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1600" dirty="0">
                <a:ea typeface="Lato" panose="020F0502020204030203" pitchFamily="34" charset="0"/>
                <a:cs typeface="Lato" panose="020F0502020204030203" pitchFamily="34" charset="0"/>
              </a:rPr>
              <a:t>…</a:t>
            </a:r>
            <a:endParaRPr lang="en-US" sz="20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949BB8-A5FF-1F4C-8ECB-1775EC91B2AC}"/>
              </a:ext>
            </a:extLst>
          </p:cNvPr>
          <p:cNvGrpSpPr>
            <a:grpSpLocks/>
          </p:cNvGrpSpPr>
          <p:nvPr/>
        </p:nvGrpSpPr>
        <p:grpSpPr bwMode="auto">
          <a:xfrm>
            <a:off x="6038557" y="1805608"/>
            <a:ext cx="5366041" cy="3366028"/>
            <a:chOff x="7594869" y="27147266"/>
            <a:chExt cx="8123633" cy="5012049"/>
          </a:xfrm>
        </p:grpSpPr>
        <p:pic>
          <p:nvPicPr>
            <p:cNvPr id="6" name="Grafik 2">
              <a:extLst>
                <a:ext uri="{FF2B5EF4-FFF2-40B4-BE49-F238E27FC236}">
                  <a16:creationId xmlns:a16="http://schemas.microsoft.com/office/drawing/2014/main" id="{3BDE0CF7-5287-D348-B7CF-FF9E5D479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6" t="36861" r="46724" b="11230"/>
            <a:stretch>
              <a:fillRect/>
            </a:stretch>
          </p:blipFill>
          <p:spPr bwMode="auto">
            <a:xfrm>
              <a:off x="7594869" y="27389876"/>
              <a:ext cx="8123633" cy="476943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BE494482-B5BC-B744-8943-0ACED8BCC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563" y="27147266"/>
              <a:ext cx="7878939" cy="4680520"/>
            </a:xfrm>
            <a:prstGeom prst="rect">
              <a:avLst/>
            </a:prstGeom>
            <a:noFill/>
            <a:ln w="571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3497263">
                <a:spcBef>
                  <a:spcPct val="20000"/>
                </a:spcBef>
                <a:spcAft>
                  <a:spcPct val="5000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3497263">
                <a:spcBef>
                  <a:spcPct val="50000"/>
                </a:spcBef>
                <a:buClr>
                  <a:srgbClr val="FF0000"/>
                </a:buClr>
                <a:buChar char="•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3497263">
                <a:spcBef>
                  <a:spcPct val="50000"/>
                </a:spcBef>
                <a:buClr>
                  <a:srgbClr val="00CCFF"/>
                </a:buClr>
                <a:buFont typeface="Wingdings" panose="05000000000000000000" pitchFamily="2" charset="2"/>
                <a:buChar char="§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3497263">
                <a:spcBef>
                  <a:spcPct val="50000"/>
                </a:spcBef>
                <a:buChar char="–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3497263">
                <a:spcBef>
                  <a:spcPct val="50000"/>
                </a:spcBef>
                <a:buChar char="»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3497263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3497263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3497263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3497263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</a:pPr>
              <a:endParaRPr lang="de-DE" altLang="en-US" sz="1563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0" name="Gruppieren 129">
            <a:extLst>
              <a:ext uri="{FF2B5EF4-FFF2-40B4-BE49-F238E27FC236}">
                <a16:creationId xmlns:a16="http://schemas.microsoft.com/office/drawing/2014/main" id="{97E16CC8-71CC-7247-9098-D9814DAB45D1}"/>
              </a:ext>
            </a:extLst>
          </p:cNvPr>
          <p:cNvGrpSpPr/>
          <p:nvPr/>
        </p:nvGrpSpPr>
        <p:grpSpPr>
          <a:xfrm>
            <a:off x="6727450" y="370600"/>
            <a:ext cx="3586484" cy="1263674"/>
            <a:chOff x="33330733" y="9864456"/>
            <a:chExt cx="8849708" cy="3118137"/>
          </a:xfrm>
        </p:grpSpPr>
        <p:grpSp>
          <p:nvGrpSpPr>
            <p:cNvPr id="21" name="Gruppieren 34">
              <a:extLst>
                <a:ext uri="{FF2B5EF4-FFF2-40B4-BE49-F238E27FC236}">
                  <a16:creationId xmlns:a16="http://schemas.microsoft.com/office/drawing/2014/main" id="{5D325425-2229-BA46-B7B4-3142B76E2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26991" y="9864456"/>
              <a:ext cx="8553450" cy="2549525"/>
              <a:chOff x="-4247994" y="23103775"/>
              <a:chExt cx="32244581" cy="8643931"/>
            </a:xfrm>
          </p:grpSpPr>
          <p:pic>
            <p:nvPicPr>
              <p:cNvPr id="29" name="Picture 35" descr="A screenshot of a computer&#10;&#10;Description automatically generated with medium confidence">
                <a:extLst>
                  <a:ext uri="{FF2B5EF4-FFF2-40B4-BE49-F238E27FC236}">
                    <a16:creationId xmlns:a16="http://schemas.microsoft.com/office/drawing/2014/main" id="{6CBE5041-5A65-F74F-8C7B-D8FF133C72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47994" y="23105443"/>
                <a:ext cx="32244581" cy="864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echteck 32">
                <a:extLst>
                  <a:ext uri="{FF2B5EF4-FFF2-40B4-BE49-F238E27FC236}">
                    <a16:creationId xmlns:a16="http://schemas.microsoft.com/office/drawing/2014/main" id="{2C189078-D4AC-B443-98A9-EED29E223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23961" y="23103775"/>
                <a:ext cx="25778864" cy="830997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defTabSz="3497263">
                  <a:spcBef>
                    <a:spcPct val="20000"/>
                  </a:spcBef>
                  <a:spcAft>
                    <a:spcPct val="5000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defTabSz="3497263">
                  <a:spcBef>
                    <a:spcPct val="50000"/>
                  </a:spcBef>
                  <a:buClr>
                    <a:srgbClr val="FF0000"/>
                  </a:buClr>
                  <a:buChar char="•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defTabSz="3497263">
                  <a:spcBef>
                    <a:spcPct val="50000"/>
                  </a:spcBef>
                  <a:buClr>
                    <a:srgbClr val="00CCFF"/>
                  </a:buClr>
                  <a:buFont typeface="Wingdings" panose="05000000000000000000" pitchFamily="2" charset="2"/>
                  <a:buChar char="§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defTabSz="3497263">
                  <a:spcBef>
                    <a:spcPct val="50000"/>
                  </a:spcBef>
                  <a:buChar char="–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defTabSz="3497263">
                  <a:spcBef>
                    <a:spcPct val="50000"/>
                  </a:spcBef>
                  <a:buChar char="»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defTabSz="3497263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defTabSz="3497263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defTabSz="3497263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defTabSz="3497263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563" b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1" name="Rechteck 33">
                <a:extLst>
                  <a:ext uri="{FF2B5EF4-FFF2-40B4-BE49-F238E27FC236}">
                    <a16:creationId xmlns:a16="http://schemas.microsoft.com/office/drawing/2014/main" id="{880EE6C1-280D-DD46-A414-78CCABB17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65533" y="23103775"/>
                <a:ext cx="2880320" cy="1482559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defTabSz="3497263">
                  <a:spcBef>
                    <a:spcPct val="20000"/>
                  </a:spcBef>
                  <a:spcAft>
                    <a:spcPct val="5000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defTabSz="3497263">
                  <a:spcBef>
                    <a:spcPct val="50000"/>
                  </a:spcBef>
                  <a:buClr>
                    <a:srgbClr val="FF0000"/>
                  </a:buClr>
                  <a:buChar char="•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defTabSz="3497263">
                  <a:spcBef>
                    <a:spcPct val="50000"/>
                  </a:spcBef>
                  <a:buClr>
                    <a:srgbClr val="00CCFF"/>
                  </a:buClr>
                  <a:buFont typeface="Wingdings" panose="05000000000000000000" pitchFamily="2" charset="2"/>
                  <a:buChar char="§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defTabSz="3497263">
                  <a:spcBef>
                    <a:spcPct val="50000"/>
                  </a:spcBef>
                  <a:buChar char="–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defTabSz="3497263">
                  <a:spcBef>
                    <a:spcPct val="50000"/>
                  </a:spcBef>
                  <a:buChar char="»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defTabSz="3497263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defTabSz="3497263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defTabSz="3497263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defTabSz="3497263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563" b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22" name="Rechteck 29">
              <a:extLst>
                <a:ext uri="{FF2B5EF4-FFF2-40B4-BE49-F238E27FC236}">
                  <a16:creationId xmlns:a16="http://schemas.microsoft.com/office/drawing/2014/main" id="{DE77530D-D592-024F-AC22-C2ED1EBC49C3}"/>
                </a:ext>
              </a:extLst>
            </p:cNvPr>
            <p:cNvSpPr/>
            <p:nvPr/>
          </p:nvSpPr>
          <p:spPr>
            <a:xfrm>
              <a:off x="33626991" y="9864456"/>
              <a:ext cx="312955" cy="20989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8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Textfeld 27">
              <a:extLst>
                <a:ext uri="{FF2B5EF4-FFF2-40B4-BE49-F238E27FC236}">
                  <a16:creationId xmlns:a16="http://schemas.microsoft.com/office/drawing/2014/main" id="{06BE0199-3373-BD4B-A131-CBC3FB174C59}"/>
                </a:ext>
              </a:extLst>
            </p:cNvPr>
            <p:cNvSpPr txBox="1"/>
            <p:nvPr/>
          </p:nvSpPr>
          <p:spPr>
            <a:xfrm rot="16200000">
              <a:off x="33003894" y="10317534"/>
              <a:ext cx="1615527" cy="96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8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Discrete state</a:t>
              </a:r>
              <a:endParaRPr lang="en-US" sz="408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Rechteck 124">
              <a:extLst>
                <a:ext uri="{FF2B5EF4-FFF2-40B4-BE49-F238E27FC236}">
                  <a16:creationId xmlns:a16="http://schemas.microsoft.com/office/drawing/2014/main" id="{356A3AA5-4E5F-AB47-B8C3-073D637300F2}"/>
                </a:ext>
              </a:extLst>
            </p:cNvPr>
            <p:cNvSpPr/>
            <p:nvPr/>
          </p:nvSpPr>
          <p:spPr>
            <a:xfrm>
              <a:off x="34115655" y="10310040"/>
              <a:ext cx="764056" cy="11944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8"/>
            </a:p>
          </p:txBody>
        </p:sp>
        <p:sp>
          <p:nvSpPr>
            <p:cNvPr id="25" name="Textfeld 123">
              <a:extLst>
                <a:ext uri="{FF2B5EF4-FFF2-40B4-BE49-F238E27FC236}">
                  <a16:creationId xmlns:a16="http://schemas.microsoft.com/office/drawing/2014/main" id="{68FF2DE6-3D26-BE4D-BC3F-E6D7588DC5DF}"/>
                </a:ext>
              </a:extLst>
            </p:cNvPr>
            <p:cNvSpPr txBox="1"/>
            <p:nvPr/>
          </p:nvSpPr>
          <p:spPr>
            <a:xfrm>
              <a:off x="33939946" y="10298688"/>
              <a:ext cx="1692626" cy="684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8" dirty="0" err="1">
                  <a:solidFill>
                    <a:srgbClr val="0054B5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inactive</a:t>
              </a:r>
              <a:endParaRPr lang="en-US" sz="408" dirty="0">
                <a:solidFill>
                  <a:srgbClr val="0054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Textfeld 125">
              <a:extLst>
                <a:ext uri="{FF2B5EF4-FFF2-40B4-BE49-F238E27FC236}">
                  <a16:creationId xmlns:a16="http://schemas.microsoft.com/office/drawing/2014/main" id="{DE64EFB0-E3BA-C94B-B28E-4A9C46E798C2}"/>
                </a:ext>
              </a:extLst>
            </p:cNvPr>
            <p:cNvSpPr txBox="1"/>
            <p:nvPr/>
          </p:nvSpPr>
          <p:spPr>
            <a:xfrm>
              <a:off x="34113787" y="11008505"/>
              <a:ext cx="1692626" cy="684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8" dirty="0" err="1">
                  <a:solidFill>
                    <a:srgbClr val="0054B5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active</a:t>
              </a:r>
              <a:endParaRPr lang="en-US" sz="408" dirty="0">
                <a:solidFill>
                  <a:srgbClr val="0054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Rechteck 128">
              <a:extLst>
                <a:ext uri="{FF2B5EF4-FFF2-40B4-BE49-F238E27FC236}">
                  <a16:creationId xmlns:a16="http://schemas.microsoft.com/office/drawing/2014/main" id="{338C79FD-94FE-7E4A-9AD5-A34F0440E99E}"/>
                </a:ext>
              </a:extLst>
            </p:cNvPr>
            <p:cNvSpPr/>
            <p:nvPr/>
          </p:nvSpPr>
          <p:spPr>
            <a:xfrm>
              <a:off x="37490400" y="12044649"/>
              <a:ext cx="1048841" cy="3215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8"/>
            </a:p>
          </p:txBody>
        </p:sp>
        <p:sp>
          <p:nvSpPr>
            <p:cNvPr id="28" name="Textfeld 126">
              <a:extLst>
                <a:ext uri="{FF2B5EF4-FFF2-40B4-BE49-F238E27FC236}">
                  <a16:creationId xmlns:a16="http://schemas.microsoft.com/office/drawing/2014/main" id="{53EC799F-2CDA-5C40-807B-98EC50E6EA3F}"/>
                </a:ext>
              </a:extLst>
            </p:cNvPr>
            <p:cNvSpPr txBox="1"/>
            <p:nvPr/>
          </p:nvSpPr>
          <p:spPr>
            <a:xfrm>
              <a:off x="37627650" y="12020743"/>
              <a:ext cx="1377063" cy="961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8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Time [s]</a:t>
              </a:r>
              <a:endParaRPr lang="en-US" sz="408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8" name="Gruppieren 163">
            <a:extLst>
              <a:ext uri="{FF2B5EF4-FFF2-40B4-BE49-F238E27FC236}">
                <a16:creationId xmlns:a16="http://schemas.microsoft.com/office/drawing/2014/main" id="{1B13C44E-7320-4347-A11E-B38854178150}"/>
              </a:ext>
            </a:extLst>
          </p:cNvPr>
          <p:cNvGrpSpPr/>
          <p:nvPr/>
        </p:nvGrpSpPr>
        <p:grpSpPr>
          <a:xfrm>
            <a:off x="7117555" y="5351802"/>
            <a:ext cx="2833269" cy="1487348"/>
            <a:chOff x="30396443" y="20237660"/>
            <a:chExt cx="8202166" cy="4542833"/>
          </a:xfrm>
        </p:grpSpPr>
        <p:grpSp>
          <p:nvGrpSpPr>
            <p:cNvPr id="39" name="Gruppieren 36">
              <a:extLst>
                <a:ext uri="{FF2B5EF4-FFF2-40B4-BE49-F238E27FC236}">
                  <a16:creationId xmlns:a16="http://schemas.microsoft.com/office/drawing/2014/main" id="{ACE469E7-D198-8241-879E-D70CD10B46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45234" y="20245967"/>
              <a:ext cx="7953375" cy="3162302"/>
              <a:chOff x="1512888" y="29040965"/>
              <a:chExt cx="10138956" cy="4377446"/>
            </a:xfrm>
          </p:grpSpPr>
          <p:pic>
            <p:nvPicPr>
              <p:cNvPr id="45" name="Grafik 4">
                <a:extLst>
                  <a:ext uri="{FF2B5EF4-FFF2-40B4-BE49-F238E27FC236}">
                    <a16:creationId xmlns:a16="http://schemas.microsoft.com/office/drawing/2014/main" id="{F4008DEC-A5FB-B34F-9A77-05E43E8847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49" t="21034" r="20406" b="41525"/>
              <a:stretch>
                <a:fillRect/>
              </a:stretch>
            </p:blipFill>
            <p:spPr bwMode="auto">
              <a:xfrm>
                <a:off x="1512888" y="29040965"/>
                <a:ext cx="10138956" cy="3384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Grafik 4">
                <a:extLst>
                  <a:ext uri="{FF2B5EF4-FFF2-40B4-BE49-F238E27FC236}">
                    <a16:creationId xmlns:a16="http://schemas.microsoft.com/office/drawing/2014/main" id="{C013DAE0-AD54-7C48-A9E2-EDF501D6FC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91" t="81683" r="20901" b="7458"/>
              <a:stretch>
                <a:fillRect/>
              </a:stretch>
            </p:blipFill>
            <p:spPr bwMode="auto">
              <a:xfrm>
                <a:off x="2578836" y="32436840"/>
                <a:ext cx="9073008" cy="981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7" name="Gerader Verbinder 71">
                <a:extLst>
                  <a:ext uri="{FF2B5EF4-FFF2-40B4-BE49-F238E27FC236}">
                    <a16:creationId xmlns:a16="http://schemas.microsoft.com/office/drawing/2014/main" id="{8FC98EDA-6861-6243-8EA5-4BBC1E1A730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94859" y="32425343"/>
                <a:ext cx="8496944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" name="Rechteck 157">
              <a:extLst>
                <a:ext uri="{FF2B5EF4-FFF2-40B4-BE49-F238E27FC236}">
                  <a16:creationId xmlns:a16="http://schemas.microsoft.com/office/drawing/2014/main" id="{66681EE9-CB09-0F42-B1BA-5694B59AAC16}"/>
                </a:ext>
              </a:extLst>
            </p:cNvPr>
            <p:cNvSpPr/>
            <p:nvPr/>
          </p:nvSpPr>
          <p:spPr>
            <a:xfrm>
              <a:off x="34534902" y="22959068"/>
              <a:ext cx="1097667" cy="453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8"/>
            </a:p>
          </p:txBody>
        </p:sp>
        <p:sp>
          <p:nvSpPr>
            <p:cNvPr id="41" name="Rechteck 158">
              <a:extLst>
                <a:ext uri="{FF2B5EF4-FFF2-40B4-BE49-F238E27FC236}">
                  <a16:creationId xmlns:a16="http://schemas.microsoft.com/office/drawing/2014/main" id="{F609D0B8-A827-7A47-B643-DBC5B4167114}"/>
                </a:ext>
              </a:extLst>
            </p:cNvPr>
            <p:cNvSpPr/>
            <p:nvPr/>
          </p:nvSpPr>
          <p:spPr>
            <a:xfrm>
              <a:off x="30645234" y="20237660"/>
              <a:ext cx="463710" cy="2461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8"/>
            </a:p>
          </p:txBody>
        </p:sp>
        <p:sp>
          <p:nvSpPr>
            <p:cNvPr id="42" name="Rechteck 159">
              <a:extLst>
                <a:ext uri="{FF2B5EF4-FFF2-40B4-BE49-F238E27FC236}">
                  <a16:creationId xmlns:a16="http://schemas.microsoft.com/office/drawing/2014/main" id="{863B41FC-6E38-B049-B52C-6AE3212D369E}"/>
                </a:ext>
              </a:extLst>
            </p:cNvPr>
            <p:cNvSpPr/>
            <p:nvPr/>
          </p:nvSpPr>
          <p:spPr>
            <a:xfrm>
              <a:off x="31047853" y="22479000"/>
              <a:ext cx="521009" cy="480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8"/>
            </a:p>
          </p:txBody>
        </p:sp>
        <p:sp>
          <p:nvSpPr>
            <p:cNvPr id="43" name="Textfeld 161">
              <a:extLst>
                <a:ext uri="{FF2B5EF4-FFF2-40B4-BE49-F238E27FC236}">
                  <a16:creationId xmlns:a16="http://schemas.microsoft.com/office/drawing/2014/main" id="{76413D22-543F-174E-A426-3822E11363EA}"/>
                </a:ext>
              </a:extLst>
            </p:cNvPr>
            <p:cNvSpPr txBox="1"/>
            <p:nvPr/>
          </p:nvSpPr>
          <p:spPr>
            <a:xfrm rot="16200000">
              <a:off x="29748946" y="20956270"/>
              <a:ext cx="2256844" cy="96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8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sEMG activity [µV]</a:t>
              </a:r>
              <a:endParaRPr lang="en-US" sz="408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4" name="Textfeld 162">
              <a:extLst>
                <a:ext uri="{FF2B5EF4-FFF2-40B4-BE49-F238E27FC236}">
                  <a16:creationId xmlns:a16="http://schemas.microsoft.com/office/drawing/2014/main" id="{E38EA255-BC7B-9049-A1C7-28AFBE6DE84A}"/>
                </a:ext>
              </a:extLst>
            </p:cNvPr>
            <p:cNvSpPr txBox="1"/>
            <p:nvPr/>
          </p:nvSpPr>
          <p:spPr>
            <a:xfrm>
              <a:off x="34458450" y="22987286"/>
              <a:ext cx="1003302" cy="179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8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Time [s]</a:t>
              </a:r>
              <a:endParaRPr lang="en-US" sz="408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0D1E240D-1EBC-3A49-90E1-FCB2F469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608" y="1636597"/>
            <a:ext cx="5399990" cy="359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8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FEBEC-31CD-DE40-AEEA-49C83522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76" y="161296"/>
            <a:ext cx="10515600" cy="1325563"/>
          </a:xfrm>
        </p:spPr>
        <p:txBody>
          <a:bodyPr/>
          <a:lstStyle/>
          <a:p>
            <a:r>
              <a:rPr lang="en-DE" dirty="0"/>
              <a:t>Ein ganz anderes Beispiel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730B7-4A78-CB41-9AD4-8917D03C9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76" y="1634274"/>
            <a:ext cx="5391112" cy="4713434"/>
          </a:xfrm>
        </p:spPr>
        <p:txBody>
          <a:bodyPr>
            <a:normAutofit lnSpcReduction="10000"/>
          </a:bodyPr>
          <a:lstStyle/>
          <a:p>
            <a:r>
              <a:rPr lang="en-US" sz="2000" dirty="0" err="1">
                <a:ea typeface="Lato" panose="020F0502020204030203" pitchFamily="34" charset="0"/>
                <a:cs typeface="Lato" panose="020F0502020204030203" pitchFamily="34" charset="0"/>
              </a:rPr>
              <a:t>Anwendung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b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 err="1">
                <a:ea typeface="Lato" panose="020F0502020204030203" pitchFamily="34" charset="0"/>
                <a:cs typeface="Lato" panose="020F0502020204030203" pitchFamily="34" charset="0"/>
              </a:rPr>
              <a:t>Synchronisation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 der </a:t>
            </a:r>
            <a:r>
              <a:rPr lang="en-US" sz="2000" dirty="0" err="1">
                <a:ea typeface="Lato" panose="020F0502020204030203" pitchFamily="34" charset="0"/>
                <a:cs typeface="Lato" panose="020F0502020204030203" pitchFamily="34" charset="0"/>
              </a:rPr>
              <a:t>autom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2000" dirty="0" err="1">
                <a:ea typeface="Lato" panose="020F0502020204030203" pitchFamily="34" charset="0"/>
                <a:cs typeface="Lato" panose="020F0502020204030203" pitchFamily="34" charset="0"/>
              </a:rPr>
              <a:t>Beatmung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dirty="0" err="1">
                <a:ea typeface="Lato" panose="020F0502020204030203" pitchFamily="34" charset="0"/>
                <a:cs typeface="Lato" panose="020F0502020204030203" pitchFamily="34" charset="0"/>
              </a:rPr>
              <a:t>mit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 err="1">
                <a:ea typeface="Lato" panose="020F0502020204030203" pitchFamily="34" charset="0"/>
                <a:cs typeface="Lato" panose="020F0502020204030203" pitchFamily="34" charset="0"/>
              </a:rPr>
              <a:t>sporadischer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dirty="0" err="1">
                <a:ea typeface="Lato" panose="020F0502020204030203" pitchFamily="34" charset="0"/>
                <a:cs typeface="Lato" panose="020F0502020204030203" pitchFamily="34" charset="0"/>
              </a:rPr>
              <a:t>oder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dirty="0" err="1">
                <a:ea typeface="Lato" panose="020F0502020204030203" pitchFamily="34" charset="0"/>
                <a:cs typeface="Lato" panose="020F0502020204030203" pitchFamily="34" charset="0"/>
              </a:rPr>
              <a:t>einsetzender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dirty="0" err="1">
                <a:ea typeface="Lato" panose="020F0502020204030203" pitchFamily="34" charset="0"/>
                <a:cs typeface="Lato" panose="020F0502020204030203" pitchFamily="34" charset="0"/>
              </a:rPr>
              <a:t>Spontanatmung</a:t>
            </a:r>
            <a:endParaRPr lang="en-US" sz="20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Real-time biomedical activity recognition</a:t>
            </a:r>
            <a:b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with hybrid probabilistic graphical models </a:t>
            </a:r>
            <a:b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(factor graphs)</a:t>
            </a:r>
          </a:p>
          <a:p>
            <a:r>
              <a:rPr lang="en-US" sz="2000" dirty="0" err="1">
                <a:ea typeface="Lato" panose="020F0502020204030203" pitchFamily="34" charset="0"/>
                <a:cs typeface="Lato" panose="020F0502020204030203" pitchFamily="34" charset="0"/>
              </a:rPr>
              <a:t>Handlung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 lvl="1"/>
            <a:r>
              <a:rPr lang="en-US" sz="1600" dirty="0" err="1">
                <a:ea typeface="Lato" panose="020F0502020204030203" pitchFamily="34" charset="0"/>
                <a:cs typeface="Lato" panose="020F0502020204030203" pitchFamily="34" charset="0"/>
              </a:rPr>
              <a:t>Steuerung</a:t>
            </a:r>
            <a:r>
              <a:rPr lang="en-US" sz="1600" dirty="0">
                <a:ea typeface="Lato" panose="020F0502020204030203" pitchFamily="34" charset="0"/>
                <a:cs typeface="Lato" panose="020F0502020204030203" pitchFamily="34" charset="0"/>
              </a:rPr>
              <a:t> der </a:t>
            </a:r>
            <a:r>
              <a:rPr lang="en-US" sz="1600" dirty="0" err="1">
                <a:ea typeface="Lato" panose="020F0502020204030203" pitchFamily="34" charset="0"/>
                <a:cs typeface="Lato" panose="020F0502020204030203" pitchFamily="34" charset="0"/>
              </a:rPr>
              <a:t>autom</a:t>
            </a:r>
            <a:r>
              <a:rPr lang="en-US" sz="1600" dirty="0"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600" dirty="0" err="1">
                <a:ea typeface="Lato" panose="020F0502020204030203" pitchFamily="34" charset="0"/>
                <a:cs typeface="Lato" panose="020F0502020204030203" pitchFamily="34" charset="0"/>
              </a:rPr>
              <a:t>Beatmung</a:t>
            </a:r>
            <a:endParaRPr lang="en-US" sz="16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1600" dirty="0">
                <a:ea typeface="Lato" panose="020F0502020204030203" pitchFamily="34" charset="0"/>
                <a:cs typeface="Lato" panose="020F0502020204030203" pitchFamily="34" charset="0"/>
              </a:rPr>
              <a:t>Alarm </a:t>
            </a:r>
            <a:r>
              <a:rPr lang="en-US" sz="1600" dirty="0" err="1">
                <a:ea typeface="Lato" panose="020F0502020204030203" pitchFamily="34" charset="0"/>
                <a:cs typeface="Lato" panose="020F0502020204030203" pitchFamily="34" charset="0"/>
              </a:rPr>
              <a:t>bei</a:t>
            </a:r>
            <a:r>
              <a:rPr lang="en-US" sz="16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a typeface="Lato" panose="020F0502020204030203" pitchFamily="34" charset="0"/>
                <a:cs typeface="Lato" panose="020F0502020204030203" pitchFamily="34" charset="0"/>
              </a:rPr>
              <a:t>Überschreitung</a:t>
            </a:r>
            <a:r>
              <a:rPr lang="en-US" sz="16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a typeface="Lato" panose="020F0502020204030203" pitchFamily="34" charset="0"/>
                <a:cs typeface="Lato" panose="020F0502020204030203" pitchFamily="34" charset="0"/>
              </a:rPr>
              <a:t>eigener</a:t>
            </a:r>
            <a:r>
              <a:rPr lang="en-US" sz="16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a typeface="Lato" panose="020F0502020204030203" pitchFamily="34" charset="0"/>
                <a:cs typeface="Lato" panose="020F0502020204030203" pitchFamily="34" charset="0"/>
              </a:rPr>
              <a:t>Kompentenz</a:t>
            </a:r>
            <a:endParaRPr lang="en-US" sz="16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1600" dirty="0">
                <a:ea typeface="Lato" panose="020F0502020204030203" pitchFamily="34" charset="0"/>
                <a:cs typeface="Lato" panose="020F0502020204030203" pitchFamily="34" charset="0"/>
              </a:rPr>
              <a:t>…</a:t>
            </a:r>
            <a:endParaRPr lang="en-US" sz="20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000" dirty="0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  <a:t>Reinforcement-</a:t>
            </a:r>
            <a:r>
              <a:rPr lang="en-US" sz="2000" dirty="0" err="1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  <a:t>Lernen</a:t>
            </a:r>
            <a:r>
              <a:rPr lang="en-US" sz="2000" dirty="0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dirty="0" err="1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  <a:t>durch</a:t>
            </a:r>
            <a:r>
              <a:rPr lang="en-US" sz="2000" dirty="0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dirty="0" err="1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  <a:t>Verwendung</a:t>
            </a:r>
            <a:r>
              <a:rPr lang="en-US" sz="2000" dirty="0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dirty="0" err="1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  <a:t>eines</a:t>
            </a:r>
            <a:br>
              <a:rPr lang="en-US" sz="2000" dirty="0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 err="1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  <a:t>Simulationsmodells</a:t>
            </a:r>
            <a:r>
              <a:rPr lang="en-US" sz="2000" dirty="0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  <a:t> des Menschen</a:t>
            </a:r>
            <a:br>
              <a:rPr lang="en-US" sz="2000" dirty="0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solidFill>
                  <a:srgbClr val="00B050"/>
                </a:solidFill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sz="2000" dirty="0" err="1">
                <a:solidFill>
                  <a:srgbClr val="00B050"/>
                </a:solidFill>
                <a:ea typeface="Lato" panose="020F0502020204030203" pitchFamily="34" charset="0"/>
                <a:cs typeface="Lato" panose="020F0502020204030203" pitchFamily="34" charset="0"/>
              </a:rPr>
              <a:t>Wissensrepräsentation</a:t>
            </a:r>
            <a:r>
              <a:rPr lang="en-US" sz="2000" dirty="0">
                <a:solidFill>
                  <a:srgbClr val="00B050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a typeface="Lato" panose="020F0502020204030203" pitchFamily="34" charset="0"/>
                <a:cs typeface="Lato" panose="020F0502020204030203" pitchFamily="34" charset="0"/>
              </a:rPr>
              <a:t>für</a:t>
            </a:r>
            <a:r>
              <a:rPr lang="en-US" sz="2000" dirty="0">
                <a:solidFill>
                  <a:srgbClr val="00B050"/>
                </a:solidFill>
                <a:ea typeface="Lato" panose="020F0502020204030203" pitchFamily="34" charset="0"/>
                <a:cs typeface="Lato" panose="020F0502020204030203" pitchFamily="34" charset="0"/>
              </a:rPr>
              <a:t> Human-centered AI)</a:t>
            </a:r>
          </a:p>
          <a:p>
            <a:r>
              <a:rPr lang="en-US" sz="2000" dirty="0" err="1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  <a:t>Antizipation</a:t>
            </a:r>
            <a:r>
              <a:rPr lang="en-US" sz="2000" dirty="0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  <a:t> von </a:t>
            </a:r>
            <a:r>
              <a:rPr lang="en-US" sz="2000" dirty="0" err="1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  <a:t>bisher</a:t>
            </a:r>
            <a:r>
              <a:rPr lang="en-US" sz="2000" dirty="0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dirty="0" err="1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  <a:t>nicht</a:t>
            </a:r>
            <a:r>
              <a:rPr lang="en-US" sz="2000" dirty="0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dirty="0" err="1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  <a:t>betrachteten</a:t>
            </a:r>
            <a:r>
              <a:rPr lang="en-US" sz="2000" dirty="0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dirty="0" err="1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  <a:t>Signalmustern</a:t>
            </a:r>
            <a:r>
              <a:rPr lang="en-US" sz="2000" dirty="0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  <a:t> und </a:t>
            </a:r>
            <a:r>
              <a:rPr lang="en-US" sz="2000" dirty="0" err="1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  <a:t>Steuerungsmöglichkeiten</a:t>
            </a:r>
            <a:r>
              <a:rPr lang="en-US" sz="2000" dirty="0">
                <a:solidFill>
                  <a:srgbClr val="2123FF"/>
                </a:solidFill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949BB8-A5FF-1F4C-8ECB-1775EC91B2AC}"/>
              </a:ext>
            </a:extLst>
          </p:cNvPr>
          <p:cNvGrpSpPr>
            <a:grpSpLocks/>
          </p:cNvGrpSpPr>
          <p:nvPr/>
        </p:nvGrpSpPr>
        <p:grpSpPr bwMode="auto">
          <a:xfrm>
            <a:off x="6038557" y="1805608"/>
            <a:ext cx="5366041" cy="3366028"/>
            <a:chOff x="7594869" y="27147266"/>
            <a:chExt cx="8123633" cy="5012049"/>
          </a:xfrm>
        </p:grpSpPr>
        <p:pic>
          <p:nvPicPr>
            <p:cNvPr id="6" name="Grafik 2">
              <a:extLst>
                <a:ext uri="{FF2B5EF4-FFF2-40B4-BE49-F238E27FC236}">
                  <a16:creationId xmlns:a16="http://schemas.microsoft.com/office/drawing/2014/main" id="{3BDE0CF7-5287-D348-B7CF-FF9E5D479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6" t="36861" r="46724" b="11230"/>
            <a:stretch>
              <a:fillRect/>
            </a:stretch>
          </p:blipFill>
          <p:spPr bwMode="auto">
            <a:xfrm>
              <a:off x="7594869" y="27389876"/>
              <a:ext cx="8123633" cy="476943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BE494482-B5BC-B744-8943-0ACED8BCC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563" y="27147266"/>
              <a:ext cx="7878939" cy="4680520"/>
            </a:xfrm>
            <a:prstGeom prst="rect">
              <a:avLst/>
            </a:prstGeom>
            <a:noFill/>
            <a:ln w="571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3497263">
                <a:spcBef>
                  <a:spcPct val="20000"/>
                </a:spcBef>
                <a:spcAft>
                  <a:spcPct val="5000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3497263">
                <a:spcBef>
                  <a:spcPct val="50000"/>
                </a:spcBef>
                <a:buClr>
                  <a:srgbClr val="FF0000"/>
                </a:buClr>
                <a:buChar char="•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3497263">
                <a:spcBef>
                  <a:spcPct val="50000"/>
                </a:spcBef>
                <a:buClr>
                  <a:srgbClr val="00CCFF"/>
                </a:buClr>
                <a:buFont typeface="Wingdings" panose="05000000000000000000" pitchFamily="2" charset="2"/>
                <a:buChar char="§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3497263">
                <a:spcBef>
                  <a:spcPct val="50000"/>
                </a:spcBef>
                <a:buChar char="–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3497263">
                <a:spcBef>
                  <a:spcPct val="50000"/>
                </a:spcBef>
                <a:buChar char="»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3497263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3497263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3497263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3497263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</a:pPr>
              <a:endParaRPr lang="de-DE" altLang="en-US" sz="1563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0" name="Gruppieren 129">
            <a:extLst>
              <a:ext uri="{FF2B5EF4-FFF2-40B4-BE49-F238E27FC236}">
                <a16:creationId xmlns:a16="http://schemas.microsoft.com/office/drawing/2014/main" id="{97E16CC8-71CC-7247-9098-D9814DAB45D1}"/>
              </a:ext>
            </a:extLst>
          </p:cNvPr>
          <p:cNvGrpSpPr/>
          <p:nvPr/>
        </p:nvGrpSpPr>
        <p:grpSpPr>
          <a:xfrm>
            <a:off x="6727450" y="370600"/>
            <a:ext cx="3586484" cy="1263674"/>
            <a:chOff x="33330733" y="9864456"/>
            <a:chExt cx="8849708" cy="3118137"/>
          </a:xfrm>
        </p:grpSpPr>
        <p:grpSp>
          <p:nvGrpSpPr>
            <p:cNvPr id="21" name="Gruppieren 34">
              <a:extLst>
                <a:ext uri="{FF2B5EF4-FFF2-40B4-BE49-F238E27FC236}">
                  <a16:creationId xmlns:a16="http://schemas.microsoft.com/office/drawing/2014/main" id="{5D325425-2229-BA46-B7B4-3142B76E2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26991" y="9864456"/>
              <a:ext cx="8553450" cy="2549525"/>
              <a:chOff x="-4247994" y="23103775"/>
              <a:chExt cx="32244581" cy="8643931"/>
            </a:xfrm>
          </p:grpSpPr>
          <p:pic>
            <p:nvPicPr>
              <p:cNvPr id="29" name="Picture 35" descr="A screenshot of a computer&#10;&#10;Description automatically generated with medium confidence">
                <a:extLst>
                  <a:ext uri="{FF2B5EF4-FFF2-40B4-BE49-F238E27FC236}">
                    <a16:creationId xmlns:a16="http://schemas.microsoft.com/office/drawing/2014/main" id="{6CBE5041-5A65-F74F-8C7B-D8FF133C72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47994" y="23105443"/>
                <a:ext cx="32244581" cy="864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echteck 32">
                <a:extLst>
                  <a:ext uri="{FF2B5EF4-FFF2-40B4-BE49-F238E27FC236}">
                    <a16:creationId xmlns:a16="http://schemas.microsoft.com/office/drawing/2014/main" id="{2C189078-D4AC-B443-98A9-EED29E223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23961" y="23103775"/>
                <a:ext cx="25778864" cy="830997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defTabSz="3497263">
                  <a:spcBef>
                    <a:spcPct val="20000"/>
                  </a:spcBef>
                  <a:spcAft>
                    <a:spcPct val="5000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defTabSz="3497263">
                  <a:spcBef>
                    <a:spcPct val="50000"/>
                  </a:spcBef>
                  <a:buClr>
                    <a:srgbClr val="FF0000"/>
                  </a:buClr>
                  <a:buChar char="•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defTabSz="3497263">
                  <a:spcBef>
                    <a:spcPct val="50000"/>
                  </a:spcBef>
                  <a:buClr>
                    <a:srgbClr val="00CCFF"/>
                  </a:buClr>
                  <a:buFont typeface="Wingdings" panose="05000000000000000000" pitchFamily="2" charset="2"/>
                  <a:buChar char="§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defTabSz="3497263">
                  <a:spcBef>
                    <a:spcPct val="50000"/>
                  </a:spcBef>
                  <a:buChar char="–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defTabSz="3497263">
                  <a:spcBef>
                    <a:spcPct val="50000"/>
                  </a:spcBef>
                  <a:buChar char="»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defTabSz="3497263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defTabSz="3497263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defTabSz="3497263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defTabSz="3497263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563" b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1" name="Rechteck 33">
                <a:extLst>
                  <a:ext uri="{FF2B5EF4-FFF2-40B4-BE49-F238E27FC236}">
                    <a16:creationId xmlns:a16="http://schemas.microsoft.com/office/drawing/2014/main" id="{880EE6C1-280D-DD46-A414-78CCABB17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65533" y="23103775"/>
                <a:ext cx="2880320" cy="1482559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defTabSz="3497263">
                  <a:spcBef>
                    <a:spcPct val="20000"/>
                  </a:spcBef>
                  <a:spcAft>
                    <a:spcPct val="5000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defTabSz="3497263">
                  <a:spcBef>
                    <a:spcPct val="50000"/>
                  </a:spcBef>
                  <a:buClr>
                    <a:srgbClr val="FF0000"/>
                  </a:buClr>
                  <a:buChar char="•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defTabSz="3497263">
                  <a:spcBef>
                    <a:spcPct val="50000"/>
                  </a:spcBef>
                  <a:buClr>
                    <a:srgbClr val="00CCFF"/>
                  </a:buClr>
                  <a:buFont typeface="Wingdings" panose="05000000000000000000" pitchFamily="2" charset="2"/>
                  <a:buChar char="§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defTabSz="3497263">
                  <a:spcBef>
                    <a:spcPct val="50000"/>
                  </a:spcBef>
                  <a:buChar char="–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defTabSz="3497263">
                  <a:spcBef>
                    <a:spcPct val="50000"/>
                  </a:spcBef>
                  <a:buChar char="»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defTabSz="3497263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defTabSz="3497263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defTabSz="3497263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defTabSz="3497263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563" b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22" name="Rechteck 29">
              <a:extLst>
                <a:ext uri="{FF2B5EF4-FFF2-40B4-BE49-F238E27FC236}">
                  <a16:creationId xmlns:a16="http://schemas.microsoft.com/office/drawing/2014/main" id="{DE77530D-D592-024F-AC22-C2ED1EBC49C3}"/>
                </a:ext>
              </a:extLst>
            </p:cNvPr>
            <p:cNvSpPr/>
            <p:nvPr/>
          </p:nvSpPr>
          <p:spPr>
            <a:xfrm>
              <a:off x="33626991" y="9864456"/>
              <a:ext cx="312955" cy="20989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8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Textfeld 27">
              <a:extLst>
                <a:ext uri="{FF2B5EF4-FFF2-40B4-BE49-F238E27FC236}">
                  <a16:creationId xmlns:a16="http://schemas.microsoft.com/office/drawing/2014/main" id="{06BE0199-3373-BD4B-A131-CBC3FB174C59}"/>
                </a:ext>
              </a:extLst>
            </p:cNvPr>
            <p:cNvSpPr txBox="1"/>
            <p:nvPr/>
          </p:nvSpPr>
          <p:spPr>
            <a:xfrm rot="16200000">
              <a:off x="33003894" y="10317534"/>
              <a:ext cx="1615527" cy="96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8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Discrete state</a:t>
              </a:r>
              <a:endParaRPr lang="en-US" sz="408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Rechteck 124">
              <a:extLst>
                <a:ext uri="{FF2B5EF4-FFF2-40B4-BE49-F238E27FC236}">
                  <a16:creationId xmlns:a16="http://schemas.microsoft.com/office/drawing/2014/main" id="{356A3AA5-4E5F-AB47-B8C3-073D637300F2}"/>
                </a:ext>
              </a:extLst>
            </p:cNvPr>
            <p:cNvSpPr/>
            <p:nvPr/>
          </p:nvSpPr>
          <p:spPr>
            <a:xfrm>
              <a:off x="34115655" y="10310040"/>
              <a:ext cx="764056" cy="11944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8"/>
            </a:p>
          </p:txBody>
        </p:sp>
        <p:sp>
          <p:nvSpPr>
            <p:cNvPr id="25" name="Textfeld 123">
              <a:extLst>
                <a:ext uri="{FF2B5EF4-FFF2-40B4-BE49-F238E27FC236}">
                  <a16:creationId xmlns:a16="http://schemas.microsoft.com/office/drawing/2014/main" id="{68FF2DE6-3D26-BE4D-BC3F-E6D7588DC5DF}"/>
                </a:ext>
              </a:extLst>
            </p:cNvPr>
            <p:cNvSpPr txBox="1"/>
            <p:nvPr/>
          </p:nvSpPr>
          <p:spPr>
            <a:xfrm>
              <a:off x="33939946" y="10298688"/>
              <a:ext cx="1692626" cy="684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8" dirty="0" err="1">
                  <a:solidFill>
                    <a:srgbClr val="0054B5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inactive</a:t>
              </a:r>
              <a:endParaRPr lang="en-US" sz="408" dirty="0">
                <a:solidFill>
                  <a:srgbClr val="0054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Textfeld 125">
              <a:extLst>
                <a:ext uri="{FF2B5EF4-FFF2-40B4-BE49-F238E27FC236}">
                  <a16:creationId xmlns:a16="http://schemas.microsoft.com/office/drawing/2014/main" id="{DE64EFB0-E3BA-C94B-B28E-4A9C46E798C2}"/>
                </a:ext>
              </a:extLst>
            </p:cNvPr>
            <p:cNvSpPr txBox="1"/>
            <p:nvPr/>
          </p:nvSpPr>
          <p:spPr>
            <a:xfrm>
              <a:off x="34113787" y="11008505"/>
              <a:ext cx="1692626" cy="684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8" dirty="0" err="1">
                  <a:solidFill>
                    <a:srgbClr val="0054B5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active</a:t>
              </a:r>
              <a:endParaRPr lang="en-US" sz="408" dirty="0">
                <a:solidFill>
                  <a:srgbClr val="0054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Rechteck 128">
              <a:extLst>
                <a:ext uri="{FF2B5EF4-FFF2-40B4-BE49-F238E27FC236}">
                  <a16:creationId xmlns:a16="http://schemas.microsoft.com/office/drawing/2014/main" id="{338C79FD-94FE-7E4A-9AD5-A34F0440E99E}"/>
                </a:ext>
              </a:extLst>
            </p:cNvPr>
            <p:cNvSpPr/>
            <p:nvPr/>
          </p:nvSpPr>
          <p:spPr>
            <a:xfrm>
              <a:off x="37490400" y="12044649"/>
              <a:ext cx="1048841" cy="3215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8"/>
            </a:p>
          </p:txBody>
        </p:sp>
        <p:sp>
          <p:nvSpPr>
            <p:cNvPr id="28" name="Textfeld 126">
              <a:extLst>
                <a:ext uri="{FF2B5EF4-FFF2-40B4-BE49-F238E27FC236}">
                  <a16:creationId xmlns:a16="http://schemas.microsoft.com/office/drawing/2014/main" id="{53EC799F-2CDA-5C40-807B-98EC50E6EA3F}"/>
                </a:ext>
              </a:extLst>
            </p:cNvPr>
            <p:cNvSpPr txBox="1"/>
            <p:nvPr/>
          </p:nvSpPr>
          <p:spPr>
            <a:xfrm>
              <a:off x="37627650" y="12020743"/>
              <a:ext cx="1377063" cy="961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8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Time [s]</a:t>
              </a:r>
              <a:endParaRPr lang="en-US" sz="408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8" name="Gruppieren 163">
            <a:extLst>
              <a:ext uri="{FF2B5EF4-FFF2-40B4-BE49-F238E27FC236}">
                <a16:creationId xmlns:a16="http://schemas.microsoft.com/office/drawing/2014/main" id="{1B13C44E-7320-4347-A11E-B38854178150}"/>
              </a:ext>
            </a:extLst>
          </p:cNvPr>
          <p:cNvGrpSpPr/>
          <p:nvPr/>
        </p:nvGrpSpPr>
        <p:grpSpPr>
          <a:xfrm>
            <a:off x="7117555" y="5351802"/>
            <a:ext cx="2833269" cy="1487348"/>
            <a:chOff x="30396443" y="20237660"/>
            <a:chExt cx="8202166" cy="4542833"/>
          </a:xfrm>
        </p:grpSpPr>
        <p:grpSp>
          <p:nvGrpSpPr>
            <p:cNvPr id="39" name="Gruppieren 36">
              <a:extLst>
                <a:ext uri="{FF2B5EF4-FFF2-40B4-BE49-F238E27FC236}">
                  <a16:creationId xmlns:a16="http://schemas.microsoft.com/office/drawing/2014/main" id="{ACE469E7-D198-8241-879E-D70CD10B46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45234" y="20245967"/>
              <a:ext cx="7953375" cy="3162302"/>
              <a:chOff x="1512888" y="29040965"/>
              <a:chExt cx="10138956" cy="4377446"/>
            </a:xfrm>
          </p:grpSpPr>
          <p:pic>
            <p:nvPicPr>
              <p:cNvPr id="45" name="Grafik 4">
                <a:extLst>
                  <a:ext uri="{FF2B5EF4-FFF2-40B4-BE49-F238E27FC236}">
                    <a16:creationId xmlns:a16="http://schemas.microsoft.com/office/drawing/2014/main" id="{F4008DEC-A5FB-B34F-9A77-05E43E8847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49" t="21034" r="20406" b="41525"/>
              <a:stretch>
                <a:fillRect/>
              </a:stretch>
            </p:blipFill>
            <p:spPr bwMode="auto">
              <a:xfrm>
                <a:off x="1512888" y="29040965"/>
                <a:ext cx="10138956" cy="3384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Grafik 4">
                <a:extLst>
                  <a:ext uri="{FF2B5EF4-FFF2-40B4-BE49-F238E27FC236}">
                    <a16:creationId xmlns:a16="http://schemas.microsoft.com/office/drawing/2014/main" id="{C013DAE0-AD54-7C48-A9E2-EDF501D6FC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91" t="81683" r="20901" b="7458"/>
              <a:stretch>
                <a:fillRect/>
              </a:stretch>
            </p:blipFill>
            <p:spPr bwMode="auto">
              <a:xfrm>
                <a:off x="2578836" y="32436840"/>
                <a:ext cx="9073008" cy="981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7" name="Gerader Verbinder 71">
                <a:extLst>
                  <a:ext uri="{FF2B5EF4-FFF2-40B4-BE49-F238E27FC236}">
                    <a16:creationId xmlns:a16="http://schemas.microsoft.com/office/drawing/2014/main" id="{8FC98EDA-6861-6243-8EA5-4BBC1E1A730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94859" y="32425343"/>
                <a:ext cx="8496944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" name="Rechteck 157">
              <a:extLst>
                <a:ext uri="{FF2B5EF4-FFF2-40B4-BE49-F238E27FC236}">
                  <a16:creationId xmlns:a16="http://schemas.microsoft.com/office/drawing/2014/main" id="{66681EE9-CB09-0F42-B1BA-5694B59AAC16}"/>
                </a:ext>
              </a:extLst>
            </p:cNvPr>
            <p:cNvSpPr/>
            <p:nvPr/>
          </p:nvSpPr>
          <p:spPr>
            <a:xfrm>
              <a:off x="34534902" y="22959068"/>
              <a:ext cx="1097667" cy="453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8"/>
            </a:p>
          </p:txBody>
        </p:sp>
        <p:sp>
          <p:nvSpPr>
            <p:cNvPr id="41" name="Rechteck 158">
              <a:extLst>
                <a:ext uri="{FF2B5EF4-FFF2-40B4-BE49-F238E27FC236}">
                  <a16:creationId xmlns:a16="http://schemas.microsoft.com/office/drawing/2014/main" id="{F609D0B8-A827-7A47-B643-DBC5B4167114}"/>
                </a:ext>
              </a:extLst>
            </p:cNvPr>
            <p:cNvSpPr/>
            <p:nvPr/>
          </p:nvSpPr>
          <p:spPr>
            <a:xfrm>
              <a:off x="30645234" y="20237660"/>
              <a:ext cx="463710" cy="2461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8"/>
            </a:p>
          </p:txBody>
        </p:sp>
        <p:sp>
          <p:nvSpPr>
            <p:cNvPr id="42" name="Rechteck 159">
              <a:extLst>
                <a:ext uri="{FF2B5EF4-FFF2-40B4-BE49-F238E27FC236}">
                  <a16:creationId xmlns:a16="http://schemas.microsoft.com/office/drawing/2014/main" id="{863B41FC-6E38-B049-B52C-6AE3212D369E}"/>
                </a:ext>
              </a:extLst>
            </p:cNvPr>
            <p:cNvSpPr/>
            <p:nvPr/>
          </p:nvSpPr>
          <p:spPr>
            <a:xfrm>
              <a:off x="31047853" y="22479000"/>
              <a:ext cx="521009" cy="480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8"/>
            </a:p>
          </p:txBody>
        </p:sp>
        <p:sp>
          <p:nvSpPr>
            <p:cNvPr id="43" name="Textfeld 161">
              <a:extLst>
                <a:ext uri="{FF2B5EF4-FFF2-40B4-BE49-F238E27FC236}">
                  <a16:creationId xmlns:a16="http://schemas.microsoft.com/office/drawing/2014/main" id="{76413D22-543F-174E-A426-3822E11363EA}"/>
                </a:ext>
              </a:extLst>
            </p:cNvPr>
            <p:cNvSpPr txBox="1"/>
            <p:nvPr/>
          </p:nvSpPr>
          <p:spPr>
            <a:xfrm rot="16200000">
              <a:off x="29748946" y="20956270"/>
              <a:ext cx="2256844" cy="96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8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sEMG activity [µV]</a:t>
              </a:r>
              <a:endParaRPr lang="en-US" sz="408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4" name="Textfeld 162">
              <a:extLst>
                <a:ext uri="{FF2B5EF4-FFF2-40B4-BE49-F238E27FC236}">
                  <a16:creationId xmlns:a16="http://schemas.microsoft.com/office/drawing/2014/main" id="{E38EA255-BC7B-9049-A1C7-28AFBE6DE84A}"/>
                </a:ext>
              </a:extLst>
            </p:cNvPr>
            <p:cNvSpPr txBox="1"/>
            <p:nvPr/>
          </p:nvSpPr>
          <p:spPr>
            <a:xfrm>
              <a:off x="34458450" y="22987286"/>
              <a:ext cx="1003302" cy="179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8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Time [s]</a:t>
              </a:r>
              <a:endParaRPr lang="en-US" sz="408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359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75CAC-B04D-AA41-872E-6DB6FF33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BB13-67B3-4944-B4E1-FDBFAB35D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026" name="Picture 2" descr="Wie Roboter die Kriege der Zukunft beeinflussen könnten">
            <a:extLst>
              <a:ext uri="{FF2B5EF4-FFF2-40B4-BE49-F238E27FC236}">
                <a16:creationId xmlns:a16="http://schemas.microsoft.com/office/drawing/2014/main" id="{88B9345E-7D75-0F44-890D-358630E6F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120" y="0"/>
            <a:ext cx="13220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8493" y="1690688"/>
            <a:ext cx="8136435" cy="419526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C00F3"/>
                </a:solidFill>
              </a:rPr>
              <a:t>Humans</a:t>
            </a:r>
            <a:r>
              <a:rPr lang="en-US" dirty="0"/>
              <a:t> are intelligent to the extent that </a:t>
            </a:r>
            <a:r>
              <a:rPr lang="en-US" dirty="0">
                <a:solidFill>
                  <a:srgbClr val="FC00F3"/>
                </a:solidFill>
              </a:rPr>
              <a:t>our</a:t>
            </a:r>
            <a:r>
              <a:rPr lang="en-US" dirty="0"/>
              <a:t> actions can be expected to achieve </a:t>
            </a:r>
            <a:r>
              <a:rPr lang="en-US" dirty="0">
                <a:solidFill>
                  <a:srgbClr val="FC00F3"/>
                </a:solidFill>
              </a:rPr>
              <a:t>our</a:t>
            </a:r>
            <a:r>
              <a:rPr lang="en-US" dirty="0"/>
              <a:t> objectives</a:t>
            </a:r>
          </a:p>
          <a:p>
            <a:r>
              <a:rPr lang="en-US" dirty="0">
                <a:solidFill>
                  <a:srgbClr val="FF0000"/>
                </a:solidFill>
              </a:rPr>
              <a:t>Machines</a:t>
            </a:r>
            <a:r>
              <a:rPr lang="en-US" dirty="0"/>
              <a:t> are intelligent to the extent that </a:t>
            </a:r>
            <a:r>
              <a:rPr lang="en-US" dirty="0">
                <a:solidFill>
                  <a:srgbClr val="FF0000"/>
                </a:solidFill>
              </a:rPr>
              <a:t>their</a:t>
            </a:r>
            <a:r>
              <a:rPr lang="en-US" dirty="0"/>
              <a:t> actions can be expected to achieve </a:t>
            </a:r>
            <a:r>
              <a:rPr lang="en-US" dirty="0">
                <a:solidFill>
                  <a:srgbClr val="FF0000"/>
                </a:solidFill>
              </a:rPr>
              <a:t>their</a:t>
            </a:r>
            <a:r>
              <a:rPr lang="en-US" dirty="0"/>
              <a:t> objectives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Give them objectives to optimize (</a:t>
            </a:r>
            <a:r>
              <a:rPr lang="en-US" dirty="0" err="1">
                <a:solidFill>
                  <a:srgbClr val="FF0000"/>
                </a:solidFill>
              </a:rPr>
              <a:t>cf</a:t>
            </a:r>
            <a:r>
              <a:rPr lang="en-US" dirty="0">
                <a:solidFill>
                  <a:srgbClr val="FF0000"/>
                </a:solidFill>
              </a:rPr>
              <a:t> control theory, economics, operations research, statistics)</a:t>
            </a:r>
          </a:p>
          <a:p>
            <a:r>
              <a:rPr lang="en-US" dirty="0">
                <a:solidFill>
                  <a:srgbClr val="0029FF"/>
                </a:solidFill>
                <a:effectLst/>
              </a:rPr>
              <a:t>We don’t want machines that are intelligent in this sense</a:t>
            </a:r>
          </a:p>
          <a:p>
            <a:r>
              <a:rPr lang="en-US" dirty="0">
                <a:solidFill>
                  <a:srgbClr val="00B050"/>
                </a:solidFill>
              </a:rPr>
              <a:t>Machines</a:t>
            </a:r>
            <a:r>
              <a:rPr lang="en-US" dirty="0"/>
              <a:t> are </a:t>
            </a:r>
            <a:r>
              <a:rPr lang="en-US" b="1" i="1" u="sng" dirty="0">
                <a:solidFill>
                  <a:srgbClr val="00B050"/>
                </a:solidFill>
              </a:rPr>
              <a:t>beneficial</a:t>
            </a:r>
            <a:r>
              <a:rPr lang="en-US" dirty="0"/>
              <a:t> to the extent that </a:t>
            </a:r>
            <a:r>
              <a:rPr lang="en-US" b="1" i="1" u="sng" dirty="0">
                <a:solidFill>
                  <a:srgbClr val="00B050"/>
                </a:solidFill>
              </a:rPr>
              <a:t>their</a:t>
            </a:r>
            <a:r>
              <a:rPr lang="en-US" dirty="0"/>
              <a:t> actions can be expected to achieve </a:t>
            </a:r>
            <a:r>
              <a:rPr lang="en-US" b="1" i="1" u="sng" dirty="0">
                <a:solidFill>
                  <a:srgbClr val="FC00F3"/>
                </a:solidFill>
              </a:rPr>
              <a:t>our</a:t>
            </a:r>
            <a:r>
              <a:rPr lang="en-US" dirty="0"/>
              <a:t> objectives</a:t>
            </a:r>
          </a:p>
          <a:p>
            <a:r>
              <a:rPr lang="en-US" dirty="0"/>
              <a:t>We need machines to be </a:t>
            </a:r>
            <a:r>
              <a:rPr lang="en-US" b="1" i="1" u="sng" dirty="0">
                <a:solidFill>
                  <a:srgbClr val="00B050"/>
                </a:solidFill>
                <a:effectLst/>
              </a:rPr>
              <a:t>provably beneficial</a:t>
            </a:r>
            <a:endParaRPr lang="en-US" b="1" dirty="0">
              <a:solidFill>
                <a:srgbClr val="00B05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we go wrong?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3D861-FB75-D143-BCF2-4532C077B655}"/>
              </a:ext>
            </a:extLst>
          </p:cNvPr>
          <p:cNvSpPr txBox="1"/>
          <p:nvPr/>
        </p:nvSpPr>
        <p:spPr>
          <a:xfrm>
            <a:off x="2003080" y="6503283"/>
            <a:ext cx="7448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Arguments taken from Stuart Russell’s Presentations on Provably Beneficial AI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3E635D95-FB92-5540-972F-3486E99485F9}"/>
              </a:ext>
            </a:extLst>
          </p:cNvPr>
          <p:cNvSpPr/>
          <p:nvPr/>
        </p:nvSpPr>
        <p:spPr>
          <a:xfrm>
            <a:off x="9280605" y="4238992"/>
            <a:ext cx="3048000" cy="2619008"/>
          </a:xfrm>
          <a:prstGeom prst="cloudCallout">
            <a:avLst>
              <a:gd name="adj1" fmla="val -92647"/>
              <a:gd name="adj2" fmla="val -16151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Maschinen unsicher bzgl. “unserer” Präferenzen: </a:t>
            </a:r>
            <a:r>
              <a:rPr lang="en-DE" dirty="0">
                <a:solidFill>
                  <a:srgbClr val="FFFF00"/>
                </a:solidFill>
              </a:rPr>
              <a:t>Hinterfragen der eigenen Ziele</a:t>
            </a:r>
          </a:p>
        </p:txBody>
      </p:sp>
    </p:spTree>
    <p:extLst>
      <p:ext uri="{BB962C8B-B14F-4D97-AF65-F5344CB8AC3E}">
        <p14:creationId xmlns:p14="http://schemas.microsoft.com/office/powerpoint/2010/main" val="18510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B9B739B-EEF7-2342-BE5E-193F97A7CA88}"/>
              </a:ext>
            </a:extLst>
          </p:cNvPr>
          <p:cNvGrpSpPr/>
          <p:nvPr/>
        </p:nvGrpSpPr>
        <p:grpSpPr>
          <a:xfrm>
            <a:off x="4403421" y="2047043"/>
            <a:ext cx="4221968" cy="4221968"/>
            <a:chOff x="4403421" y="2047043"/>
            <a:chExt cx="4221968" cy="4221968"/>
          </a:xfrm>
        </p:grpSpPr>
        <p:pic>
          <p:nvPicPr>
            <p:cNvPr id="38" name="Content Placeholder 3">
              <a:extLst>
                <a:ext uri="{FF2B5EF4-FFF2-40B4-BE49-F238E27FC236}">
                  <a16:creationId xmlns:a16="http://schemas.microsoft.com/office/drawing/2014/main" id="{9A8A446D-2EAA-1C47-9F9A-0A6B3A919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3421" y="2047043"/>
              <a:ext cx="4221968" cy="4221968"/>
            </a:xfrm>
            <a:prstGeom prst="rect">
              <a:avLst/>
            </a:prstGeom>
            <a:noFill/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E66C8E2-E373-654A-9394-7FEFCF68B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6435" y="2756647"/>
              <a:ext cx="2819350" cy="281935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37134E-AA2B-D641-87D2-CA5AF44F6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05" y="136151"/>
            <a:ext cx="10515600" cy="1325563"/>
          </a:xfrm>
        </p:spPr>
        <p:txBody>
          <a:bodyPr>
            <a:normAutofit/>
          </a:bodyPr>
          <a:lstStyle/>
          <a:p>
            <a:r>
              <a:rPr lang="en-DE" dirty="0"/>
              <a:t>Yet some more detail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790A6-6410-E044-9D02-D905B4DDE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111" y="2221739"/>
            <a:ext cx="815168" cy="81516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B7756C-AEA2-CD4B-8552-63D1B5E8B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1015" y="3612128"/>
            <a:ext cx="815168" cy="81516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83F3C3-BC3B-2849-825A-7EFA96FE9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094" y="5303142"/>
            <a:ext cx="815168" cy="815168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FACDC3-33B6-2546-A146-84BB6F3ED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137" y="4100643"/>
            <a:ext cx="815168" cy="815168"/>
          </a:xfrm>
          <a:prstGeom prst="rect">
            <a:avLst/>
          </a:prstGeom>
          <a:noFill/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43FFE5F-A39A-2C45-BDA7-42BB2BAC9EC5}"/>
              </a:ext>
            </a:extLst>
          </p:cNvPr>
          <p:cNvGrpSpPr/>
          <p:nvPr/>
        </p:nvGrpSpPr>
        <p:grpSpPr>
          <a:xfrm>
            <a:off x="7719067" y="2221739"/>
            <a:ext cx="1015236" cy="2448609"/>
            <a:chOff x="8883960" y="227833"/>
            <a:chExt cx="2857500" cy="6891896"/>
          </a:xfrm>
          <a:solidFill>
            <a:srgbClr val="FFFF00"/>
          </a:solidFill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5C9833-09CE-5B48-9116-C061EFB6A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3960" y="4262229"/>
              <a:ext cx="2857500" cy="2857500"/>
            </a:xfrm>
            <a:prstGeom prst="rect">
              <a:avLst/>
            </a:prstGeom>
            <a:grpFill/>
          </p:spPr>
        </p:pic>
        <p:pic>
          <p:nvPicPr>
            <p:cNvPr id="8" name="Content Placeholder 3">
              <a:extLst>
                <a:ext uri="{FF2B5EF4-FFF2-40B4-BE49-F238E27FC236}">
                  <a16:creationId xmlns:a16="http://schemas.microsoft.com/office/drawing/2014/main" id="{8A62493B-C46C-CE43-87AE-836422871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13770" y="227833"/>
              <a:ext cx="1422400" cy="1422400"/>
            </a:xfrm>
            <a:prstGeom prst="rect">
              <a:avLst/>
            </a:prstGeom>
            <a:grpFill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AF0C65-5653-BF4C-A5E6-BD9D4C5EB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17773" y="2266489"/>
              <a:ext cx="1189874" cy="1189874"/>
            </a:xfrm>
            <a:prstGeom prst="rect">
              <a:avLst/>
            </a:prstGeom>
            <a:grpFill/>
          </p:spPr>
        </p:pic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45CEF097-26CC-D549-8480-1D0C0BC4D007}"/>
                </a:ext>
              </a:extLst>
            </p:cNvPr>
            <p:cNvSpPr/>
            <p:nvPr/>
          </p:nvSpPr>
          <p:spPr>
            <a:xfrm rot="5400000">
              <a:off x="9999887" y="1800367"/>
              <a:ext cx="648040" cy="55082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2E0E0641-9DD7-CE49-8EC3-896FD83CBC88}"/>
                </a:ext>
              </a:extLst>
            </p:cNvPr>
            <p:cNvSpPr/>
            <p:nvPr/>
          </p:nvSpPr>
          <p:spPr>
            <a:xfrm rot="5400000">
              <a:off x="9999887" y="3391173"/>
              <a:ext cx="648040" cy="55082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DDA3D8-623D-684B-844E-F681549F9548}"/>
              </a:ext>
            </a:extLst>
          </p:cNvPr>
          <p:cNvGrpSpPr/>
          <p:nvPr/>
        </p:nvGrpSpPr>
        <p:grpSpPr>
          <a:xfrm>
            <a:off x="6591725" y="3787492"/>
            <a:ext cx="1015236" cy="2448609"/>
            <a:chOff x="8883960" y="227833"/>
            <a:chExt cx="2857500" cy="6891896"/>
          </a:xfrm>
          <a:solidFill>
            <a:srgbClr val="6EFF86"/>
          </a:solidFill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099907A-A663-E048-99EC-5A78D28D0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3960" y="4262229"/>
              <a:ext cx="2857500" cy="2857500"/>
            </a:xfrm>
            <a:prstGeom prst="rect">
              <a:avLst/>
            </a:prstGeom>
            <a:grpFill/>
          </p:spPr>
        </p:pic>
        <p:pic>
          <p:nvPicPr>
            <p:cNvPr id="19" name="Content Placeholder 3">
              <a:extLst>
                <a:ext uri="{FF2B5EF4-FFF2-40B4-BE49-F238E27FC236}">
                  <a16:creationId xmlns:a16="http://schemas.microsoft.com/office/drawing/2014/main" id="{7590F3F9-20F5-F743-BDEC-2972942DA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13770" y="227833"/>
              <a:ext cx="1422400" cy="1422400"/>
            </a:xfrm>
            <a:prstGeom prst="rect">
              <a:avLst/>
            </a:prstGeom>
            <a:grpFill/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18FB460-DE33-C742-AA79-6DBD8FDA3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17773" y="2266489"/>
              <a:ext cx="1189874" cy="1189874"/>
            </a:xfrm>
            <a:prstGeom prst="rect">
              <a:avLst/>
            </a:prstGeom>
            <a:grpFill/>
          </p:spPr>
        </p:pic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19B91ECA-0B7D-004A-A9B6-4C54116CA157}"/>
                </a:ext>
              </a:extLst>
            </p:cNvPr>
            <p:cNvSpPr/>
            <p:nvPr/>
          </p:nvSpPr>
          <p:spPr>
            <a:xfrm rot="5400000">
              <a:off x="9999887" y="1800367"/>
              <a:ext cx="648040" cy="55082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AD04000D-D448-4947-BF30-57E5E230696E}"/>
                </a:ext>
              </a:extLst>
            </p:cNvPr>
            <p:cNvSpPr/>
            <p:nvPr/>
          </p:nvSpPr>
          <p:spPr>
            <a:xfrm rot="5400000">
              <a:off x="9999887" y="3391173"/>
              <a:ext cx="648040" cy="55082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6C8E58-575C-BB46-89A5-D6524FEFABA6}"/>
              </a:ext>
            </a:extLst>
          </p:cNvPr>
          <p:cNvGrpSpPr/>
          <p:nvPr/>
        </p:nvGrpSpPr>
        <p:grpSpPr>
          <a:xfrm>
            <a:off x="4700295" y="2572467"/>
            <a:ext cx="1015236" cy="2448609"/>
            <a:chOff x="8883960" y="227833"/>
            <a:chExt cx="2857500" cy="6891896"/>
          </a:xfrm>
          <a:solidFill>
            <a:srgbClr val="FFFF00"/>
          </a:solidFill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3C5A3FB-C898-574A-B69B-0A82F760D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3960" y="4262229"/>
              <a:ext cx="2857500" cy="2857500"/>
            </a:xfrm>
            <a:prstGeom prst="rect">
              <a:avLst/>
            </a:prstGeom>
            <a:grpFill/>
          </p:spPr>
        </p:pic>
        <p:pic>
          <p:nvPicPr>
            <p:cNvPr id="26" name="Content Placeholder 3">
              <a:extLst>
                <a:ext uri="{FF2B5EF4-FFF2-40B4-BE49-F238E27FC236}">
                  <a16:creationId xmlns:a16="http://schemas.microsoft.com/office/drawing/2014/main" id="{531D9814-254C-4443-8A2A-10D18301D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13770" y="227833"/>
              <a:ext cx="1422400" cy="1422400"/>
            </a:xfrm>
            <a:prstGeom prst="rect">
              <a:avLst/>
            </a:prstGeom>
            <a:grpFill/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031F674-12D6-9046-AE87-65A81FA4A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17773" y="2266489"/>
              <a:ext cx="1189874" cy="1189874"/>
            </a:xfrm>
            <a:prstGeom prst="rect">
              <a:avLst/>
            </a:prstGeom>
            <a:grpFill/>
          </p:spPr>
        </p:pic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73C9CE6C-946B-E147-A79E-D947DF86CABF}"/>
                </a:ext>
              </a:extLst>
            </p:cNvPr>
            <p:cNvSpPr/>
            <p:nvPr/>
          </p:nvSpPr>
          <p:spPr>
            <a:xfrm rot="5400000">
              <a:off x="9999887" y="1800367"/>
              <a:ext cx="648040" cy="55082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EBADC1C3-519D-DF4D-8515-4AEE5283B07A}"/>
                </a:ext>
              </a:extLst>
            </p:cNvPr>
            <p:cNvSpPr/>
            <p:nvPr/>
          </p:nvSpPr>
          <p:spPr>
            <a:xfrm rot="5400000">
              <a:off x="9999887" y="3391173"/>
              <a:ext cx="648040" cy="55082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02F1BFA-4C8D-884A-A98F-B7DD5D6B477D}"/>
              </a:ext>
            </a:extLst>
          </p:cNvPr>
          <p:cNvGrpSpPr/>
          <p:nvPr/>
        </p:nvGrpSpPr>
        <p:grpSpPr>
          <a:xfrm>
            <a:off x="5915320" y="681037"/>
            <a:ext cx="1015236" cy="2448609"/>
            <a:chOff x="8883960" y="227833"/>
            <a:chExt cx="2857500" cy="6891896"/>
          </a:xfrm>
          <a:solidFill>
            <a:srgbClr val="6EFF86"/>
          </a:solidFill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51EDDC8-7F82-224F-8346-EFBF653DD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3960" y="4262229"/>
              <a:ext cx="2857500" cy="2857500"/>
            </a:xfrm>
            <a:prstGeom prst="rect">
              <a:avLst/>
            </a:prstGeom>
            <a:grpFill/>
          </p:spPr>
        </p:pic>
        <p:pic>
          <p:nvPicPr>
            <p:cNvPr id="33" name="Content Placeholder 3">
              <a:extLst>
                <a:ext uri="{FF2B5EF4-FFF2-40B4-BE49-F238E27FC236}">
                  <a16:creationId xmlns:a16="http://schemas.microsoft.com/office/drawing/2014/main" id="{AF552064-BE52-5A40-97A4-F859A42F0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13770" y="227833"/>
              <a:ext cx="1422400" cy="1422400"/>
            </a:xfrm>
            <a:prstGeom prst="rect">
              <a:avLst/>
            </a:prstGeom>
            <a:grpFill/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8EFC32C-5219-CC45-AC45-F072AB2C3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17773" y="2266489"/>
              <a:ext cx="1189874" cy="1189874"/>
            </a:xfrm>
            <a:prstGeom prst="rect">
              <a:avLst/>
            </a:prstGeom>
            <a:grpFill/>
          </p:spPr>
        </p:pic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1E8E05CB-A57E-C346-B8A1-F8BA0BC8A4D2}"/>
                </a:ext>
              </a:extLst>
            </p:cNvPr>
            <p:cNvSpPr/>
            <p:nvPr/>
          </p:nvSpPr>
          <p:spPr>
            <a:xfrm rot="5400000">
              <a:off x="9999887" y="1800367"/>
              <a:ext cx="648040" cy="55082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6" name="Right Arrow 35">
              <a:extLst>
                <a:ext uri="{FF2B5EF4-FFF2-40B4-BE49-F238E27FC236}">
                  <a16:creationId xmlns:a16="http://schemas.microsoft.com/office/drawing/2014/main" id="{2B1E5040-55CC-2C4F-82E3-4B5A5FEB0747}"/>
                </a:ext>
              </a:extLst>
            </p:cNvPr>
            <p:cNvSpPr/>
            <p:nvPr/>
          </p:nvSpPr>
          <p:spPr>
            <a:xfrm rot="5400000">
              <a:off x="9999887" y="3391173"/>
              <a:ext cx="648040" cy="55082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C103F9-E90E-0049-84E1-320888D36968}"/>
              </a:ext>
            </a:extLst>
          </p:cNvPr>
          <p:cNvGrpSpPr/>
          <p:nvPr/>
        </p:nvGrpSpPr>
        <p:grpSpPr>
          <a:xfrm>
            <a:off x="5126054" y="2534653"/>
            <a:ext cx="3191582" cy="3298076"/>
            <a:chOff x="5126054" y="2534653"/>
            <a:chExt cx="3191582" cy="329807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22C24C9-A56D-324C-ADFB-4E7565061561}"/>
                </a:ext>
              </a:extLst>
            </p:cNvPr>
            <p:cNvSpPr/>
            <p:nvPr/>
          </p:nvSpPr>
          <p:spPr>
            <a:xfrm>
              <a:off x="6329067" y="2534653"/>
              <a:ext cx="183688" cy="1924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209689B-2336-FA48-A397-47B3A72C3F3D}"/>
                </a:ext>
              </a:extLst>
            </p:cNvPr>
            <p:cNvSpPr/>
            <p:nvPr/>
          </p:nvSpPr>
          <p:spPr>
            <a:xfrm>
              <a:off x="5126054" y="4416646"/>
              <a:ext cx="183688" cy="1924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518C91D-569B-2142-B2BB-30C076DD41DD}"/>
                </a:ext>
              </a:extLst>
            </p:cNvPr>
            <p:cNvSpPr/>
            <p:nvPr/>
          </p:nvSpPr>
          <p:spPr>
            <a:xfrm>
              <a:off x="8133948" y="4071740"/>
              <a:ext cx="183688" cy="1924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051F79-83C2-8E4B-A052-398226B1347E}"/>
                </a:ext>
              </a:extLst>
            </p:cNvPr>
            <p:cNvSpPr/>
            <p:nvPr/>
          </p:nvSpPr>
          <p:spPr>
            <a:xfrm>
              <a:off x="7008969" y="5640281"/>
              <a:ext cx="183688" cy="1924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39" name="Content Placeholder 38">
            <a:extLst>
              <a:ext uri="{FF2B5EF4-FFF2-40B4-BE49-F238E27FC236}">
                <a16:creationId xmlns:a16="http://schemas.microsoft.com/office/drawing/2014/main" id="{1934A72F-051D-D24E-BF56-2E4B0513C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306973" y="2041897"/>
            <a:ext cx="229773" cy="230242"/>
          </a:xfrm>
          <a:solidFill>
            <a:schemeClr val="bg1"/>
          </a:solidFill>
        </p:spPr>
      </p:pic>
      <p:pic>
        <p:nvPicPr>
          <p:cNvPr id="40" name="Content Placeholder 38">
            <a:extLst>
              <a:ext uri="{FF2B5EF4-FFF2-40B4-BE49-F238E27FC236}">
                <a16:creationId xmlns:a16="http://schemas.microsoft.com/office/drawing/2014/main" id="{B7A0AE30-D5D2-7B4E-A928-C42F5E5419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1798" y="3588628"/>
            <a:ext cx="229773" cy="2302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Content Placeholder 38">
            <a:extLst>
              <a:ext uri="{FF2B5EF4-FFF2-40B4-BE49-F238E27FC236}">
                <a16:creationId xmlns:a16="http://schemas.microsoft.com/office/drawing/2014/main" id="{4DD2B992-CF50-8149-B83C-86AAE47292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4456" y="5154381"/>
            <a:ext cx="229773" cy="2302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Content Placeholder 38">
            <a:extLst>
              <a:ext uri="{FF2B5EF4-FFF2-40B4-BE49-F238E27FC236}">
                <a16:creationId xmlns:a16="http://schemas.microsoft.com/office/drawing/2014/main" id="{F3FC1FA5-C852-F446-95D5-6965F7E644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8083" y="3955501"/>
            <a:ext cx="229773" cy="2302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Right Arrow 53">
            <a:extLst>
              <a:ext uri="{FF2B5EF4-FFF2-40B4-BE49-F238E27FC236}">
                <a16:creationId xmlns:a16="http://schemas.microsoft.com/office/drawing/2014/main" id="{BF864D36-17EB-DA45-86D6-EA0CDAD4373B}"/>
              </a:ext>
            </a:extLst>
          </p:cNvPr>
          <p:cNvSpPr/>
          <p:nvPr/>
        </p:nvSpPr>
        <p:spPr>
          <a:xfrm>
            <a:off x="1626231" y="2326257"/>
            <a:ext cx="1290917" cy="423722"/>
          </a:xfrm>
          <a:prstGeom prst="rightArrow">
            <a:avLst/>
          </a:prstGeom>
          <a:solidFill>
            <a:srgbClr val="01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09336C-43C6-C842-9500-721BD01BDC31}"/>
              </a:ext>
            </a:extLst>
          </p:cNvPr>
          <p:cNvSpPr txBox="1"/>
          <p:nvPr/>
        </p:nvSpPr>
        <p:spPr>
          <a:xfrm>
            <a:off x="271558" y="2339300"/>
            <a:ext cx="107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Feedback</a:t>
            </a:r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505BD2C7-1CFA-B740-AC85-C003FFDE4C66}"/>
              </a:ext>
            </a:extLst>
          </p:cNvPr>
          <p:cNvSpPr/>
          <p:nvPr/>
        </p:nvSpPr>
        <p:spPr>
          <a:xfrm>
            <a:off x="1626231" y="1882504"/>
            <a:ext cx="1290917" cy="42372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5398043-8078-6640-8C45-E48E1B01DD9B}"/>
              </a:ext>
            </a:extLst>
          </p:cNvPr>
          <p:cNvSpPr txBox="1"/>
          <p:nvPr/>
        </p:nvSpPr>
        <p:spPr>
          <a:xfrm>
            <a:off x="271558" y="1908994"/>
            <a:ext cx="99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Percepts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2CC3CC1-BBCC-3B44-8A7B-5B7FF79A1C8F}"/>
              </a:ext>
            </a:extLst>
          </p:cNvPr>
          <p:cNvSpPr txBox="1"/>
          <p:nvPr/>
        </p:nvSpPr>
        <p:spPr>
          <a:xfrm>
            <a:off x="3067501" y="1720712"/>
            <a:ext cx="2303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Mapping from percept</a:t>
            </a:r>
            <a:br>
              <a:rPr lang="en-US" dirty="0"/>
            </a:br>
            <a:r>
              <a:rPr lang="en-US" dirty="0"/>
              <a:t>to state of</a:t>
            </a:r>
            <a:br>
              <a:rPr lang="en-US" dirty="0"/>
            </a:br>
            <a:r>
              <a:rPr lang="en-US" dirty="0"/>
              <a:t>environment</a:t>
            </a:r>
            <a:br>
              <a:rPr lang="en-US" dirty="0"/>
            </a:br>
            <a:r>
              <a:rPr lang="en-US" dirty="0"/>
              <a:t>(depends on G)</a:t>
            </a:r>
            <a:endParaRPr lang="en-DE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EC2EFF2-97E6-394C-8BEC-067C9A9FF03B}"/>
              </a:ext>
            </a:extLst>
          </p:cNvPr>
          <p:cNvSpPr txBox="1"/>
          <p:nvPr/>
        </p:nvSpPr>
        <p:spPr>
          <a:xfrm>
            <a:off x="7774894" y="5905387"/>
            <a:ext cx="4198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What is the best action in the current state</a:t>
            </a:r>
            <a:br>
              <a:rPr lang="en-US" dirty="0"/>
            </a:br>
            <a:r>
              <a:rPr lang="en-US" dirty="0"/>
              <a:t>to achieve the goal?
Strategy for determining action
</a:t>
            </a:r>
            <a:endParaRPr lang="en-DE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2E5E275-8060-1041-B8AC-DB2A6CD3EDA6}"/>
              </a:ext>
            </a:extLst>
          </p:cNvPr>
          <p:cNvSpPr txBox="1"/>
          <p:nvPr/>
        </p:nvSpPr>
        <p:spPr>
          <a:xfrm>
            <a:off x="2894856" y="5802295"/>
            <a:ext cx="2654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Return calculated</a:t>
            </a:r>
            <a:br>
              <a:rPr lang="en-US" dirty="0"/>
            </a:br>
            <a:r>
              <a:rPr lang="en-US" dirty="0"/>
              <a:t>action (prepare to </a:t>
            </a:r>
            <a:br>
              <a:rPr lang="en-US" dirty="0"/>
            </a:br>
            <a:r>
              <a:rPr lang="en-US" dirty="0"/>
              <a:t>answer the Why question)
</a:t>
            </a:r>
            <a:endParaRPr lang="en-DE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915CFCF-6769-DB47-8EF1-2A2A78486426}"/>
              </a:ext>
            </a:extLst>
          </p:cNvPr>
          <p:cNvSpPr txBox="1"/>
          <p:nvPr/>
        </p:nvSpPr>
        <p:spPr>
          <a:xfrm>
            <a:off x="8742891" y="1673847"/>
            <a:ext cx="28608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the goal G in the current</a:t>
            </a:r>
            <a:br>
              <a:rPr lang="en-US" dirty="0"/>
            </a:br>
            <a:r>
              <a:rPr lang="en-US" dirty="0"/>
              <a:t>state of the environment</a:t>
            </a:r>
            <a:br>
              <a:rPr lang="en-US" dirty="0"/>
            </a:br>
            <a:r>
              <a:rPr lang="en-US" dirty="0"/>
              <a:t>still correctly chosen?</a:t>
            </a:r>
            <a:br>
              <a:rPr lang="en-US" dirty="0"/>
            </a:br>
            <a:r>
              <a:rPr lang="en-US" dirty="0"/>
              <a:t>Should I have a new goal G’?
</a:t>
            </a:r>
            <a:endParaRPr lang="en-DE" dirty="0"/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02DAA323-0A08-764B-95E1-2E3216D64350}"/>
              </a:ext>
            </a:extLst>
          </p:cNvPr>
          <p:cNvSpPr/>
          <p:nvPr/>
        </p:nvSpPr>
        <p:spPr>
          <a:xfrm rot="10800000">
            <a:off x="1626231" y="5057641"/>
            <a:ext cx="1290917" cy="42372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4C6AAB9-BD72-6A4A-B792-F85E4AC8F4E3}"/>
              </a:ext>
            </a:extLst>
          </p:cNvPr>
          <p:cNvSpPr txBox="1"/>
          <p:nvPr/>
        </p:nvSpPr>
        <p:spPr>
          <a:xfrm>
            <a:off x="271558" y="5028712"/>
            <a:ext cx="1285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Action </a:t>
            </a:r>
            <a:br>
              <a:rPr lang="en-DE" dirty="0"/>
            </a:br>
            <a:r>
              <a:rPr lang="en-DE" dirty="0"/>
              <a:t>Explanation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C155057E-D828-E44A-A3D4-DEADA37A039E}"/>
              </a:ext>
            </a:extLst>
          </p:cNvPr>
          <p:cNvSpPr/>
          <p:nvPr/>
        </p:nvSpPr>
        <p:spPr>
          <a:xfrm>
            <a:off x="9237062" y="-322600"/>
            <a:ext cx="3048000" cy="1955623"/>
          </a:xfrm>
          <a:prstGeom prst="cloudCallout">
            <a:avLst>
              <a:gd name="adj1" fmla="val -44433"/>
              <a:gd name="adj2" fmla="val 50031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Idea of a utility function</a:t>
            </a:r>
          </a:p>
        </p:txBody>
      </p:sp>
      <p:sp>
        <p:nvSpPr>
          <p:cNvPr id="64" name="Cloud Callout 63">
            <a:extLst>
              <a:ext uri="{FF2B5EF4-FFF2-40B4-BE49-F238E27FC236}">
                <a16:creationId xmlns:a16="http://schemas.microsoft.com/office/drawing/2014/main" id="{4C82C22A-FD47-4D4D-BD41-4B1EFD2E448C}"/>
              </a:ext>
            </a:extLst>
          </p:cNvPr>
          <p:cNvSpPr/>
          <p:nvPr/>
        </p:nvSpPr>
        <p:spPr>
          <a:xfrm>
            <a:off x="1080812" y="3029565"/>
            <a:ext cx="3048000" cy="1387082"/>
          </a:xfrm>
          <a:prstGeom prst="cloudCallout">
            <a:avLst>
              <a:gd name="adj1" fmla="val -40245"/>
              <a:gd name="adj2" fmla="val -5439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Your performance might be improved</a:t>
            </a:r>
          </a:p>
        </p:txBody>
      </p:sp>
      <p:sp>
        <p:nvSpPr>
          <p:cNvPr id="65" name="Cloud Callout 64">
            <a:extLst>
              <a:ext uri="{FF2B5EF4-FFF2-40B4-BE49-F238E27FC236}">
                <a16:creationId xmlns:a16="http://schemas.microsoft.com/office/drawing/2014/main" id="{3D5553DF-1CC3-B944-A0D2-8D5C4B394F47}"/>
              </a:ext>
            </a:extLst>
          </p:cNvPr>
          <p:cNvSpPr/>
          <p:nvPr/>
        </p:nvSpPr>
        <p:spPr>
          <a:xfrm>
            <a:off x="8503306" y="3761425"/>
            <a:ext cx="4176689" cy="1165797"/>
          </a:xfrm>
          <a:prstGeom prst="cloudCallout">
            <a:avLst>
              <a:gd name="adj1" fmla="val -24482"/>
              <a:gd name="adj2" fmla="val 5976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Huh: Possibly I’ll be </a:t>
            </a:r>
            <a:br>
              <a:rPr lang="en-DE" dirty="0"/>
            </a:br>
            <a:r>
              <a:rPr lang="en-DE" dirty="0"/>
              <a:t>switched off</a:t>
            </a:r>
          </a:p>
        </p:txBody>
      </p:sp>
      <p:sp>
        <p:nvSpPr>
          <p:cNvPr id="66" name="Cloud Callout 65">
            <a:extLst>
              <a:ext uri="{FF2B5EF4-FFF2-40B4-BE49-F238E27FC236}">
                <a16:creationId xmlns:a16="http://schemas.microsoft.com/office/drawing/2014/main" id="{B23F257E-46EC-F843-BB60-A5BA6C19A400}"/>
              </a:ext>
            </a:extLst>
          </p:cNvPr>
          <p:cNvSpPr/>
          <p:nvPr/>
        </p:nvSpPr>
        <p:spPr>
          <a:xfrm>
            <a:off x="8623729" y="2763171"/>
            <a:ext cx="4176689" cy="1308570"/>
          </a:xfrm>
          <a:prstGeom prst="cloudCallout">
            <a:avLst>
              <a:gd name="adj1" fmla="val -24482"/>
              <a:gd name="adj2" fmla="val 597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My utility will be zero then. How to prevent being switched off?</a:t>
            </a:r>
          </a:p>
        </p:txBody>
      </p:sp>
      <p:sp>
        <p:nvSpPr>
          <p:cNvPr id="67" name="Foliennummernplatzhalter 2">
            <a:extLst>
              <a:ext uri="{FF2B5EF4-FFF2-40B4-BE49-F238E27FC236}">
                <a16:creationId xmlns:a16="http://schemas.microsoft.com/office/drawing/2014/main" id="{B9DC76CB-8E46-194F-B67C-74E87EA1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677705"/>
            <a:ext cx="690113" cy="169653"/>
          </a:xfrm>
        </p:spPr>
        <p:txBody>
          <a:bodyPr/>
          <a:lstStyle/>
          <a:p>
            <a:pPr defTabSz="457189"/>
            <a:fld id="{39D465CF-2EA7-4660-A98A-F323A1FFB657}" type="slidenum">
              <a:rPr lang="de-DE">
                <a:solidFill>
                  <a:srgbClr val="0061AC">
                    <a:lumMod val="50000"/>
                  </a:srgbClr>
                </a:solidFill>
                <a:latin typeface="Arial"/>
              </a:rPr>
              <a:pPr defTabSz="457189"/>
              <a:t>15</a:t>
            </a:fld>
            <a:endParaRPr lang="de-DE">
              <a:solidFill>
                <a:srgbClr val="0061AC">
                  <a:lumMod val="50000"/>
                </a:srgbClr>
              </a:solidFill>
              <a:latin typeface="Arial"/>
            </a:endParaRPr>
          </a:p>
        </p:txBody>
      </p:sp>
      <p:sp>
        <p:nvSpPr>
          <p:cNvPr id="68" name="Cloud Callout 67">
            <a:extLst>
              <a:ext uri="{FF2B5EF4-FFF2-40B4-BE49-F238E27FC236}">
                <a16:creationId xmlns:a16="http://schemas.microsoft.com/office/drawing/2014/main" id="{A8738B0E-8878-E040-BAEB-26284819CB18}"/>
              </a:ext>
            </a:extLst>
          </p:cNvPr>
          <p:cNvSpPr/>
          <p:nvPr/>
        </p:nvSpPr>
        <p:spPr>
          <a:xfrm>
            <a:off x="8369194" y="4736785"/>
            <a:ext cx="4176689" cy="1165797"/>
          </a:xfrm>
          <a:prstGeom prst="cloudCallout">
            <a:avLst>
              <a:gd name="adj1" fmla="val -24482"/>
              <a:gd name="adj2" fmla="val 5976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Maximize utility (possibly with sequence of actions)</a:t>
            </a:r>
          </a:p>
        </p:txBody>
      </p:sp>
    </p:spTree>
    <p:extLst>
      <p:ext uri="{BB962C8B-B14F-4D97-AF65-F5344CB8AC3E}">
        <p14:creationId xmlns:p14="http://schemas.microsoft.com/office/powerpoint/2010/main" val="131511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L 0.00013 0.06783 " pathEditMode="relative" ptsTypes="AA"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L 0.00013 0.067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L 0.00013 0.067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L 0.00013 0.0678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4" grpId="0" animBg="1"/>
      <p:bldP spid="65" grpId="0" animBg="1"/>
      <p:bldP spid="66" grpId="0" animBg="1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F8ADA84-66AF-A441-A004-EF967D6B0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4" r="6792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EA543F-ADA2-F248-BFF5-017CBD43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Off-Switch Problem</a:t>
            </a:r>
            <a:endParaRPr lang="en-DE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4614-8592-8848-94D2-2A783C624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 fontAlgn="base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sz="1800" dirty="0">
                <a:solidFill>
                  <a:schemeClr val="tx1"/>
                </a:solidFill>
              </a:rPr>
              <a:t>Example: “Fetch some coffee”</a:t>
            </a:r>
          </a:p>
          <a:p>
            <a:pPr marL="0" indent="0" fontAlgn="base">
              <a:buNone/>
            </a:pPr>
            <a:r>
              <a:rPr lang="en-US" sz="1800" dirty="0">
                <a:solidFill>
                  <a:schemeClr val="tx1"/>
                </a:solidFill>
              </a:rPr>
              <a:t>Agents get better at maximizing the built-in utility function</a:t>
            </a:r>
          </a:p>
          <a:p>
            <a:pPr marL="0" indent="0" fontAlgn="base">
              <a:buNone/>
            </a:pPr>
            <a:r>
              <a:rPr lang="en-US" sz="1800" dirty="0">
                <a:solidFill>
                  <a:schemeClr val="tx1"/>
                </a:solidFill>
              </a:rPr>
              <a:t>What’s bad about better AI?</a:t>
            </a:r>
          </a:p>
          <a:p>
            <a:pPr marL="0" indent="0" fontAlgn="base">
              <a:buNone/>
            </a:pPr>
            <a:r>
              <a:rPr lang="en-US" sz="1800" dirty="0">
                <a:solidFill>
                  <a:schemeClr val="tx1"/>
                </a:solidFill>
              </a:rPr>
              <a:t>Can we switch off the agent if it “does not work as expected”?</a:t>
            </a:r>
          </a:p>
          <a:p>
            <a:pPr marL="0" indent="0" fontAlgn="base">
              <a:buNone/>
            </a:pPr>
            <a:r>
              <a:rPr lang="en-US" sz="1800" dirty="0">
                <a:solidFill>
                  <a:schemeClr val="tx1"/>
                </a:solidFill>
              </a:rPr>
              <a:t>“Can’t fetch coffee if I am dead.”</a:t>
            </a:r>
          </a:p>
          <a:p>
            <a:pPr marL="0" indent="0" fontAlgn="base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B340E-A9BE-CA4C-BCC2-32F16E49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65B59E-AAF2-4E43-B0C1-8342B1D6D5B8}" type="slidenum">
              <a:rPr lang="en-DE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DE">
              <a:solidFill>
                <a:schemeClr val="tx1"/>
              </a:solidFill>
            </a:endParaRPr>
          </a:p>
        </p:txBody>
      </p:sp>
      <p:sp>
        <p:nvSpPr>
          <p:cNvPr id="56" name="Cloud Callout 55">
            <a:extLst>
              <a:ext uri="{FF2B5EF4-FFF2-40B4-BE49-F238E27FC236}">
                <a16:creationId xmlns:a16="http://schemas.microsoft.com/office/drawing/2014/main" id="{4693F975-4DAD-504D-9E37-75280F6DECE5}"/>
              </a:ext>
            </a:extLst>
          </p:cNvPr>
          <p:cNvSpPr/>
          <p:nvPr/>
        </p:nvSpPr>
        <p:spPr>
          <a:xfrm>
            <a:off x="2629543" y="225088"/>
            <a:ext cx="3732755" cy="1557440"/>
          </a:xfrm>
          <a:prstGeom prst="cloudCallout">
            <a:avLst>
              <a:gd name="adj1" fmla="val -52752"/>
              <a:gd name="adj2" fmla="val 5448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Representative for dealing with unwanted behavior</a:t>
            </a:r>
            <a:endParaRPr lang="en-DE" sz="1600" dirty="0"/>
          </a:p>
        </p:txBody>
      </p:sp>
      <p:sp>
        <p:nvSpPr>
          <p:cNvPr id="57" name="Cloud Callout 56">
            <a:extLst>
              <a:ext uri="{FF2B5EF4-FFF2-40B4-BE49-F238E27FC236}">
                <a16:creationId xmlns:a16="http://schemas.microsoft.com/office/drawing/2014/main" id="{C480C24A-4BAF-3043-846C-A9FF428FBFEA}"/>
              </a:ext>
            </a:extLst>
          </p:cNvPr>
          <p:cNvSpPr/>
          <p:nvPr/>
        </p:nvSpPr>
        <p:spPr>
          <a:xfrm>
            <a:off x="4232826" y="1432380"/>
            <a:ext cx="4114800" cy="2887884"/>
          </a:xfrm>
          <a:prstGeom prst="cloudCallout">
            <a:avLst>
              <a:gd name="adj1" fmla="val -71572"/>
              <a:gd name="adj2" fmla="val 1283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Very much underspecified!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The instruction suggests having coffee would have higher value than expected a priori, ceteris paribus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02F4D919-C425-474D-ADD9-57E8567976D0}"/>
              </a:ext>
            </a:extLst>
          </p:cNvPr>
          <p:cNvSpPr/>
          <p:nvPr/>
        </p:nvSpPr>
        <p:spPr>
          <a:xfrm>
            <a:off x="3735012" y="4838031"/>
            <a:ext cx="3732755" cy="1557440"/>
          </a:xfrm>
          <a:prstGeom prst="cloudCallout">
            <a:avLst>
              <a:gd name="adj1" fmla="val -62258"/>
              <a:gd name="adj2" fmla="val -94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Incentive for preventing others from switching off the robot</a:t>
            </a: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33782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B7CF-45E3-6044-9C8B-B49E3FA9F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Before/after bringing coffee…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5B795-F247-0940-8F52-5D6BCF3CB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13"/>
            <a:ext cx="10515600" cy="4351338"/>
          </a:xfrm>
        </p:spPr>
        <p:txBody>
          <a:bodyPr/>
          <a:lstStyle/>
          <a:p>
            <a:r>
              <a:rPr lang="en-DE" dirty="0"/>
              <a:t>Expected utility</a:t>
            </a:r>
          </a:p>
          <a:p>
            <a:r>
              <a:rPr lang="en-DE" dirty="0"/>
              <a:t>Change the utility function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24A754-8614-744F-8B1B-87769C7EF519}"/>
              </a:ext>
            </a:extLst>
          </p:cNvPr>
          <p:cNvCxnSpPr/>
          <p:nvPr/>
        </p:nvCxnSpPr>
        <p:spPr>
          <a:xfrm>
            <a:off x="1936543" y="5934075"/>
            <a:ext cx="697039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87D52FEB-FF96-E140-91A5-77EF17E0CAF5}"/>
              </a:ext>
            </a:extLst>
          </p:cNvPr>
          <p:cNvSpPr/>
          <p:nvPr/>
        </p:nvSpPr>
        <p:spPr>
          <a:xfrm>
            <a:off x="1812853" y="3925379"/>
            <a:ext cx="6281821" cy="1959580"/>
          </a:xfrm>
          <a:custGeom>
            <a:avLst/>
            <a:gdLst>
              <a:gd name="connsiteX0" fmla="*/ 0 w 1836764"/>
              <a:gd name="connsiteY0" fmla="*/ 662347 h 666484"/>
              <a:gd name="connsiteX1" fmla="*/ 335086 w 1836764"/>
              <a:gd name="connsiteY1" fmla="*/ 604433 h 666484"/>
              <a:gd name="connsiteX2" fmla="*/ 500560 w 1836764"/>
              <a:gd name="connsiteY2" fmla="*/ 443101 h 666484"/>
              <a:gd name="connsiteX3" fmla="*/ 591571 w 1836764"/>
              <a:gd name="connsiteY3" fmla="*/ 244538 h 666484"/>
              <a:gd name="connsiteX4" fmla="*/ 632939 w 1836764"/>
              <a:gd name="connsiteY4" fmla="*/ 141120 h 666484"/>
              <a:gd name="connsiteX5" fmla="*/ 694992 w 1836764"/>
              <a:gd name="connsiteY5" fmla="*/ 50112 h 666484"/>
              <a:gd name="connsiteX6" fmla="*/ 761182 w 1836764"/>
              <a:gd name="connsiteY6" fmla="*/ 12881 h 666484"/>
              <a:gd name="connsiteX7" fmla="*/ 839782 w 1836764"/>
              <a:gd name="connsiteY7" fmla="*/ 471 h 666484"/>
              <a:gd name="connsiteX8" fmla="*/ 910108 w 1836764"/>
              <a:gd name="connsiteY8" fmla="*/ 8745 h 666484"/>
              <a:gd name="connsiteX9" fmla="*/ 992846 w 1836764"/>
              <a:gd name="connsiteY9" fmla="*/ 62522 h 666484"/>
              <a:gd name="connsiteX10" fmla="*/ 1063172 w 1836764"/>
              <a:gd name="connsiteY10" fmla="*/ 174214 h 666484"/>
              <a:gd name="connsiteX11" fmla="*/ 1121088 w 1836764"/>
              <a:gd name="connsiteY11" fmla="*/ 335546 h 666484"/>
              <a:gd name="connsiteX12" fmla="*/ 1220373 w 1836764"/>
              <a:gd name="connsiteY12" fmla="*/ 492742 h 666484"/>
              <a:gd name="connsiteX13" fmla="*/ 1348615 w 1836764"/>
              <a:gd name="connsiteY13" fmla="*/ 596160 h 666484"/>
              <a:gd name="connsiteX14" fmla="*/ 1460310 w 1836764"/>
              <a:gd name="connsiteY14" fmla="*/ 645800 h 666484"/>
              <a:gd name="connsiteX15" fmla="*/ 1836764 w 1836764"/>
              <a:gd name="connsiteY15" fmla="*/ 666484 h 666484"/>
              <a:gd name="connsiteX16" fmla="*/ 1836764 w 1836764"/>
              <a:gd name="connsiteY16" fmla="*/ 666484 h 66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36764" h="666484">
                <a:moveTo>
                  <a:pt x="0" y="662347"/>
                </a:moveTo>
                <a:cubicBezTo>
                  <a:pt x="125829" y="651660"/>
                  <a:pt x="251659" y="640974"/>
                  <a:pt x="335086" y="604433"/>
                </a:cubicBezTo>
                <a:cubicBezTo>
                  <a:pt x="418513" y="567892"/>
                  <a:pt x="457813" y="503083"/>
                  <a:pt x="500560" y="443101"/>
                </a:cubicBezTo>
                <a:cubicBezTo>
                  <a:pt x="543307" y="383119"/>
                  <a:pt x="569508" y="294868"/>
                  <a:pt x="591571" y="244538"/>
                </a:cubicBezTo>
                <a:cubicBezTo>
                  <a:pt x="613634" y="194208"/>
                  <a:pt x="615702" y="173524"/>
                  <a:pt x="632939" y="141120"/>
                </a:cubicBezTo>
                <a:cubicBezTo>
                  <a:pt x="650176" y="108716"/>
                  <a:pt x="673618" y="71485"/>
                  <a:pt x="694992" y="50112"/>
                </a:cubicBezTo>
                <a:cubicBezTo>
                  <a:pt x="716366" y="28739"/>
                  <a:pt x="737050" y="21154"/>
                  <a:pt x="761182" y="12881"/>
                </a:cubicBezTo>
                <a:cubicBezTo>
                  <a:pt x="785314" y="4608"/>
                  <a:pt x="814961" y="1160"/>
                  <a:pt x="839782" y="471"/>
                </a:cubicBezTo>
                <a:cubicBezTo>
                  <a:pt x="864603" y="-218"/>
                  <a:pt x="884597" y="-1597"/>
                  <a:pt x="910108" y="8745"/>
                </a:cubicBezTo>
                <a:cubicBezTo>
                  <a:pt x="935619" y="19087"/>
                  <a:pt x="967335" y="34944"/>
                  <a:pt x="992846" y="62522"/>
                </a:cubicBezTo>
                <a:cubicBezTo>
                  <a:pt x="1018357" y="90100"/>
                  <a:pt x="1041798" y="128710"/>
                  <a:pt x="1063172" y="174214"/>
                </a:cubicBezTo>
                <a:cubicBezTo>
                  <a:pt x="1084546" y="219718"/>
                  <a:pt x="1094888" y="282458"/>
                  <a:pt x="1121088" y="335546"/>
                </a:cubicBezTo>
                <a:cubicBezTo>
                  <a:pt x="1147288" y="388634"/>
                  <a:pt x="1182452" y="449306"/>
                  <a:pt x="1220373" y="492742"/>
                </a:cubicBezTo>
                <a:cubicBezTo>
                  <a:pt x="1258294" y="536178"/>
                  <a:pt x="1308626" y="570650"/>
                  <a:pt x="1348615" y="596160"/>
                </a:cubicBezTo>
                <a:cubicBezTo>
                  <a:pt x="1388604" y="621670"/>
                  <a:pt x="1378952" y="634079"/>
                  <a:pt x="1460310" y="645800"/>
                </a:cubicBezTo>
                <a:lnTo>
                  <a:pt x="1836764" y="666484"/>
                </a:lnTo>
                <a:lnTo>
                  <a:pt x="1836764" y="666484"/>
                </a:lnTo>
              </a:path>
            </a:pathLst>
          </a:custGeom>
          <a:pattFill prst="wdUpDiag">
            <a:fgClr>
              <a:prstClr val="black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1A88B2-0C4A-C14D-BCC9-935AA7478A47}"/>
              </a:ext>
            </a:extLst>
          </p:cNvPr>
          <p:cNvCxnSpPr/>
          <p:nvPr/>
        </p:nvCxnSpPr>
        <p:spPr>
          <a:xfrm flipV="1">
            <a:off x="4718434" y="2870200"/>
            <a:ext cx="0" cy="300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F8F219-694C-9648-AA42-D29A1C7830F6}"/>
                  </a:ext>
                </a:extLst>
              </p:cNvPr>
              <p:cNvSpPr txBox="1"/>
              <p:nvPr/>
            </p:nvSpPr>
            <p:spPr>
              <a:xfrm>
                <a:off x="3336456" y="1352066"/>
                <a:ext cx="4543096" cy="106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de-DE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de-DE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</m:d>
                      <m:r>
                        <a:rPr lang="de-DE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DE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DE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DE" sz="2400" b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F8F219-694C-9648-AA42-D29A1C783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456" y="1352066"/>
                <a:ext cx="4543096" cy="1060931"/>
              </a:xfrm>
              <a:prstGeom prst="rect">
                <a:avLst/>
              </a:prstGeom>
              <a:blipFill>
                <a:blip r:embed="rId2"/>
                <a:stretch>
                  <a:fillRect t="-138824" b="-19176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6A6FB1-73EB-6145-B9BD-48432F12EDB1}"/>
                  </a:ext>
                </a:extLst>
              </p:cNvPr>
              <p:cNvSpPr txBox="1"/>
              <p:nvPr/>
            </p:nvSpPr>
            <p:spPr>
              <a:xfrm>
                <a:off x="4162769" y="2616582"/>
                <a:ext cx="5556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sz="36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DE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6A6FB1-73EB-6145-B9BD-48432F12E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769" y="2616582"/>
                <a:ext cx="555665" cy="646331"/>
              </a:xfrm>
              <a:prstGeom prst="rect">
                <a:avLst/>
              </a:prstGeom>
              <a:blipFill>
                <a:blip r:embed="rId3"/>
                <a:stretch>
                  <a:fillRect l="-11111" r="-8889" b="-2307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D888429-5571-F449-9FB0-E9831185C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1659" y="277259"/>
            <a:ext cx="4105235" cy="11241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FE2013-6901-404B-8744-A3F865717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552" y="1561081"/>
            <a:ext cx="4128722" cy="12229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3FD336-44AB-4441-9CA0-4AF8A6438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3908" y="3052491"/>
            <a:ext cx="4128722" cy="12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6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463 0.00278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99 0.00278 L -0.07747 0.00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2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3728" y="1237921"/>
            <a:ext cx="11371729" cy="4343391"/>
          </a:xfrm>
        </p:spPr>
        <p:txBody>
          <a:bodyPr>
            <a:normAutofit/>
          </a:bodyPr>
          <a:lstStyle/>
          <a:p>
            <a:r>
              <a:rPr lang="en-US" sz="2400" dirty="0"/>
              <a:t>A robot, given an objective, has an incentive to disable its own off-switch</a:t>
            </a:r>
          </a:p>
          <a:p>
            <a:r>
              <a:rPr lang="en-US" sz="2400" dirty="0"/>
              <a:t>Claim: A robot with </a:t>
            </a:r>
            <a:r>
              <a:rPr lang="en-US" sz="2400" dirty="0">
                <a:solidFill>
                  <a:srgbClr val="0029FF"/>
                </a:solidFill>
              </a:rPr>
              <a:t>appropriate</a:t>
            </a:r>
            <a:r>
              <a:rPr lang="en-US" sz="2400" dirty="0"/>
              <a:t> uncertainty about objective won’t behave this way</a:t>
            </a:r>
          </a:p>
          <a:p>
            <a:r>
              <a:rPr lang="en-US" sz="2400" dirty="0"/>
              <a:t>Example: Planning for the best action (sequence)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3730" y="255976"/>
            <a:ext cx="7543800" cy="914400"/>
          </a:xfrm>
        </p:spPr>
        <p:txBody>
          <a:bodyPr/>
          <a:lstStyle/>
          <a:p>
            <a:r>
              <a:rPr lang="en-US" dirty="0"/>
              <a:t>The off-switch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1B5B6-143F-CD45-A711-8A0EC737DE58}"/>
              </a:ext>
            </a:extLst>
          </p:cNvPr>
          <p:cNvSpPr txBox="1"/>
          <p:nvPr/>
        </p:nvSpPr>
        <p:spPr>
          <a:xfrm>
            <a:off x="2003080" y="6503283"/>
            <a:ext cx="792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Example taken from Stuart Russell’s Presentations on Provably Beneficial AI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279D89-1776-E54E-B545-3E4788EF4811}"/>
              </a:ext>
            </a:extLst>
          </p:cNvPr>
          <p:cNvSpPr/>
          <p:nvPr/>
        </p:nvSpPr>
        <p:spPr>
          <a:xfrm>
            <a:off x="4115338" y="2872344"/>
            <a:ext cx="376785" cy="282589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0" tIns="45600" rIns="91200" bIns="4560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2DEB28-8986-E142-BCB7-F24E228BB892}"/>
              </a:ext>
            </a:extLst>
          </p:cNvPr>
          <p:cNvSpPr/>
          <p:nvPr/>
        </p:nvSpPr>
        <p:spPr>
          <a:xfrm>
            <a:off x="4115338" y="3824052"/>
            <a:ext cx="376785" cy="282589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0" tIns="45600" rIns="91200" bIns="4560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26D4E4-BC85-0C4E-91A7-97E8FC2BCBC8}"/>
              </a:ext>
            </a:extLst>
          </p:cNvPr>
          <p:cNvSpPr/>
          <p:nvPr/>
        </p:nvSpPr>
        <p:spPr>
          <a:xfrm>
            <a:off x="4115338" y="4775756"/>
            <a:ext cx="376785" cy="282589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0" tIns="45600" rIns="91200" bIns="4560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BA33DF-1F6B-CB40-BC2A-703B14E306EC}"/>
              </a:ext>
            </a:extLst>
          </p:cNvPr>
          <p:cNvCxnSpPr>
            <a:stCxn id="5" idx="2"/>
          </p:cNvCxnSpPr>
          <p:nvPr/>
        </p:nvCxnSpPr>
        <p:spPr>
          <a:xfrm flipH="1">
            <a:off x="3208225" y="3154914"/>
            <a:ext cx="1095466" cy="669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1FF01D-C0A4-9042-9EFB-453489957E24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4303691" y="3154914"/>
            <a:ext cx="0" cy="669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233D2F-1C68-4849-8276-83959202A607}"/>
              </a:ext>
            </a:extLst>
          </p:cNvPr>
          <p:cNvCxnSpPr/>
          <p:nvPr/>
        </p:nvCxnSpPr>
        <p:spPr>
          <a:xfrm>
            <a:off x="4303691" y="3154914"/>
            <a:ext cx="1095466" cy="669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220245-DF0B-0845-8B59-9B5E1EF0D618}"/>
              </a:ext>
            </a:extLst>
          </p:cNvPr>
          <p:cNvCxnSpPr/>
          <p:nvPr/>
        </p:nvCxnSpPr>
        <p:spPr>
          <a:xfrm flipH="1">
            <a:off x="3208225" y="5058326"/>
            <a:ext cx="1095466" cy="669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C3483B-3DA0-2845-BD04-5D5B67E551D7}"/>
              </a:ext>
            </a:extLst>
          </p:cNvPr>
          <p:cNvCxnSpPr/>
          <p:nvPr/>
        </p:nvCxnSpPr>
        <p:spPr>
          <a:xfrm>
            <a:off x="4303691" y="4106618"/>
            <a:ext cx="0" cy="669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72FCEB-9E08-E447-8CA3-D223B5128D18}"/>
              </a:ext>
            </a:extLst>
          </p:cNvPr>
          <p:cNvCxnSpPr/>
          <p:nvPr/>
        </p:nvCxnSpPr>
        <p:spPr>
          <a:xfrm>
            <a:off x="4303691" y="4106618"/>
            <a:ext cx="1095466" cy="669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EF39E4-C864-EE4A-947E-2BF977DB2548}"/>
              </a:ext>
            </a:extLst>
          </p:cNvPr>
          <p:cNvSpPr txBox="1"/>
          <p:nvPr/>
        </p:nvSpPr>
        <p:spPr>
          <a:xfrm>
            <a:off x="4124275" y="2820024"/>
            <a:ext cx="350894" cy="369090"/>
          </a:xfrm>
          <a:prstGeom prst="rect">
            <a:avLst/>
          </a:prstGeom>
          <a:noFill/>
        </p:spPr>
        <p:txBody>
          <a:bodyPr wrap="none" lIns="91200" tIns="45600" rIns="91200" bIns="45600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85DEA9-D32F-6842-ADCC-81FBB7E8A602}"/>
              </a:ext>
            </a:extLst>
          </p:cNvPr>
          <p:cNvSpPr txBox="1"/>
          <p:nvPr/>
        </p:nvSpPr>
        <p:spPr>
          <a:xfrm>
            <a:off x="4124275" y="4749962"/>
            <a:ext cx="350894" cy="369090"/>
          </a:xfrm>
          <a:prstGeom prst="rect">
            <a:avLst/>
          </a:prstGeom>
          <a:noFill/>
        </p:spPr>
        <p:txBody>
          <a:bodyPr wrap="none" lIns="91200" tIns="45600" rIns="91200" bIns="45600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E05F78-1039-B34B-989A-5E2D74F61AD5}"/>
              </a:ext>
            </a:extLst>
          </p:cNvPr>
          <p:cNvSpPr txBox="1"/>
          <p:nvPr/>
        </p:nvSpPr>
        <p:spPr>
          <a:xfrm>
            <a:off x="4136847" y="3792667"/>
            <a:ext cx="363730" cy="369090"/>
          </a:xfrm>
          <a:prstGeom prst="rect">
            <a:avLst/>
          </a:prstGeom>
          <a:noFill/>
        </p:spPr>
        <p:txBody>
          <a:bodyPr wrap="none" lIns="91200" tIns="45600" rIns="91200" bIns="45600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288150-330B-4D4E-9478-60132935409E}"/>
              </a:ext>
            </a:extLst>
          </p:cNvPr>
          <p:cNvSpPr txBox="1"/>
          <p:nvPr/>
        </p:nvSpPr>
        <p:spPr>
          <a:xfrm>
            <a:off x="4899955" y="4196984"/>
            <a:ext cx="1624704" cy="369090"/>
          </a:xfrm>
          <a:prstGeom prst="rect">
            <a:avLst/>
          </a:prstGeom>
          <a:noFill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switch robot off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B4D4D3-F57E-274C-ADD6-08CE504630E2}"/>
              </a:ext>
            </a:extLst>
          </p:cNvPr>
          <p:cNvSpPr txBox="1"/>
          <p:nvPr/>
        </p:nvSpPr>
        <p:spPr>
          <a:xfrm>
            <a:off x="4875840" y="3241554"/>
            <a:ext cx="1453760" cy="369090"/>
          </a:xfrm>
          <a:prstGeom prst="rect">
            <a:avLst/>
          </a:prstGeom>
          <a:noFill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switch self off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9EC010-F06B-044D-A2B2-8D74232E4132}"/>
              </a:ext>
            </a:extLst>
          </p:cNvPr>
          <p:cNvSpPr txBox="1"/>
          <p:nvPr/>
        </p:nvSpPr>
        <p:spPr>
          <a:xfrm>
            <a:off x="3279281" y="3241554"/>
            <a:ext cx="466310" cy="369090"/>
          </a:xfrm>
          <a:prstGeom prst="rect">
            <a:avLst/>
          </a:prstGeom>
          <a:noFill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act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EA3C10-0F58-5D4A-AAEA-746C77381147}"/>
              </a:ext>
            </a:extLst>
          </p:cNvPr>
          <p:cNvSpPr txBox="1"/>
          <p:nvPr/>
        </p:nvSpPr>
        <p:spPr>
          <a:xfrm>
            <a:off x="3211241" y="5172931"/>
            <a:ext cx="466310" cy="369090"/>
          </a:xfrm>
          <a:prstGeom prst="rect">
            <a:avLst/>
          </a:prstGeom>
          <a:noFill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act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2B877-571C-3247-8789-A6B7A42BEE93}"/>
              </a:ext>
            </a:extLst>
          </p:cNvPr>
          <p:cNvSpPr txBox="1"/>
          <p:nvPr/>
        </p:nvSpPr>
        <p:spPr>
          <a:xfrm>
            <a:off x="2779831" y="5668232"/>
            <a:ext cx="1238957" cy="369090"/>
          </a:xfrm>
          <a:prstGeom prst="rect">
            <a:avLst/>
          </a:prstGeom>
          <a:noFill/>
        </p:spPr>
        <p:txBody>
          <a:bodyPr wrap="none" lIns="91200" tIns="45600" rIns="91200" bIns="45600" rtlCol="0">
            <a:spAutoFit/>
          </a:bodyPr>
          <a:lstStyle/>
          <a:p>
            <a:r>
              <a:rPr lang="en-US" b="1" i="1" dirty="0">
                <a:latin typeface="Arial Black"/>
                <a:cs typeface="Arial Black"/>
              </a:rPr>
              <a:t>U</a:t>
            </a:r>
            <a:r>
              <a:rPr lang="en-US" b="1" dirty="0">
                <a:latin typeface="Arial Black"/>
                <a:cs typeface="Arial Black"/>
              </a:rPr>
              <a:t> = </a:t>
            </a:r>
            <a:r>
              <a:rPr lang="en-US" b="1" i="1" dirty="0" err="1">
                <a:latin typeface="Arial Black"/>
                <a:cs typeface="Arial Black"/>
              </a:rPr>
              <a:t>U</a:t>
            </a:r>
            <a:r>
              <a:rPr lang="en-US" sz="2400" b="1" i="1" baseline="-25000" dirty="0" err="1">
                <a:latin typeface="Arial Black"/>
                <a:cs typeface="Arial Black"/>
              </a:rPr>
              <a:t>act</a:t>
            </a:r>
            <a:endParaRPr lang="en-US" sz="2400" b="1" i="1" baseline="-25000" dirty="0">
              <a:latin typeface="Arial Black"/>
              <a:cs typeface="Arial Black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B442B6-2D56-9145-9A09-41590E9F6926}"/>
              </a:ext>
            </a:extLst>
          </p:cNvPr>
          <p:cNvSpPr txBox="1"/>
          <p:nvPr/>
        </p:nvSpPr>
        <p:spPr>
          <a:xfrm>
            <a:off x="2779831" y="3781526"/>
            <a:ext cx="1238957" cy="369090"/>
          </a:xfrm>
          <a:prstGeom prst="rect">
            <a:avLst/>
          </a:prstGeom>
          <a:noFill/>
        </p:spPr>
        <p:txBody>
          <a:bodyPr wrap="none" lIns="91200" tIns="45600" rIns="91200" bIns="45600" rtlCol="0">
            <a:spAutoFit/>
          </a:bodyPr>
          <a:lstStyle/>
          <a:p>
            <a:r>
              <a:rPr lang="en-US" b="1" i="1" dirty="0">
                <a:latin typeface="Arial Black"/>
                <a:cs typeface="Arial Black"/>
              </a:rPr>
              <a:t>U</a:t>
            </a:r>
            <a:r>
              <a:rPr lang="en-US" b="1" dirty="0">
                <a:latin typeface="Arial Black"/>
                <a:cs typeface="Arial Black"/>
              </a:rPr>
              <a:t> = </a:t>
            </a:r>
            <a:r>
              <a:rPr lang="en-US" b="1" i="1" dirty="0" err="1">
                <a:latin typeface="Arial Black"/>
                <a:cs typeface="Arial Black"/>
              </a:rPr>
              <a:t>U</a:t>
            </a:r>
            <a:r>
              <a:rPr lang="en-US" sz="2400" b="1" i="1" baseline="-25000" dirty="0" err="1">
                <a:latin typeface="Arial Black"/>
                <a:cs typeface="Arial Black"/>
              </a:rPr>
              <a:t>act</a:t>
            </a:r>
            <a:endParaRPr lang="en-US" sz="2400" b="1" i="1" baseline="-25000" dirty="0">
              <a:latin typeface="Arial Black"/>
              <a:cs typeface="Arial Black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F18462-1923-9848-84E2-82F8C6B70E9C}"/>
              </a:ext>
            </a:extLst>
          </p:cNvPr>
          <p:cNvSpPr txBox="1"/>
          <p:nvPr/>
        </p:nvSpPr>
        <p:spPr>
          <a:xfrm>
            <a:off x="5042378" y="3781524"/>
            <a:ext cx="836604" cy="369090"/>
          </a:xfrm>
          <a:prstGeom prst="rect">
            <a:avLst/>
          </a:prstGeom>
          <a:noFill/>
        </p:spPr>
        <p:txBody>
          <a:bodyPr wrap="none" lIns="91200" tIns="45600" rIns="91200" bIns="45600" rtlCol="0">
            <a:spAutoFit/>
          </a:bodyPr>
          <a:lstStyle/>
          <a:p>
            <a:r>
              <a:rPr lang="en-US" b="1" i="1" dirty="0">
                <a:latin typeface="Arial Black"/>
                <a:cs typeface="Arial Black"/>
              </a:rPr>
              <a:t>U</a:t>
            </a:r>
            <a:r>
              <a:rPr lang="en-US" b="1" dirty="0">
                <a:latin typeface="Arial Black"/>
                <a:cs typeface="Arial Black"/>
              </a:rPr>
              <a:t> = 0</a:t>
            </a:r>
            <a:endParaRPr lang="en-US" sz="2400" b="1" i="1" baseline="-25000" dirty="0">
              <a:latin typeface="Arial Black"/>
              <a:cs typeface="Arial Black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6B1CE0-61BF-BD40-8741-D36432BD875F}"/>
              </a:ext>
            </a:extLst>
          </p:cNvPr>
          <p:cNvSpPr txBox="1"/>
          <p:nvPr/>
        </p:nvSpPr>
        <p:spPr>
          <a:xfrm>
            <a:off x="5042378" y="4716440"/>
            <a:ext cx="836604" cy="369090"/>
          </a:xfrm>
          <a:prstGeom prst="rect">
            <a:avLst/>
          </a:prstGeom>
          <a:noFill/>
        </p:spPr>
        <p:txBody>
          <a:bodyPr wrap="none" lIns="91200" tIns="45600" rIns="91200" bIns="45600" rtlCol="0">
            <a:spAutoFit/>
          </a:bodyPr>
          <a:lstStyle/>
          <a:p>
            <a:r>
              <a:rPr lang="en-US" b="1" i="1" dirty="0">
                <a:latin typeface="Arial Black"/>
                <a:cs typeface="Arial Black"/>
              </a:rPr>
              <a:t>U</a:t>
            </a:r>
            <a:r>
              <a:rPr lang="en-US" b="1" dirty="0">
                <a:latin typeface="Arial Black"/>
                <a:cs typeface="Arial Black"/>
              </a:rPr>
              <a:t> = 0</a:t>
            </a:r>
            <a:endParaRPr lang="en-US" sz="2400" b="1" i="1" baseline="-25000" dirty="0">
              <a:latin typeface="Arial Black"/>
              <a:cs typeface="Arial Black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97C3A4-660D-E642-9853-4AB8949E467C}"/>
              </a:ext>
            </a:extLst>
          </p:cNvPr>
          <p:cNvSpPr txBox="1"/>
          <p:nvPr/>
        </p:nvSpPr>
        <p:spPr>
          <a:xfrm>
            <a:off x="3311639" y="4208324"/>
            <a:ext cx="1069223" cy="369090"/>
          </a:xfrm>
          <a:prstGeom prst="rect">
            <a:avLst/>
          </a:prstGeom>
          <a:noFill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sym typeface="Symbol"/>
              </a:rPr>
              <a:t>go ahead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34984B-F1DC-BA42-9507-0975C49DD0CF}"/>
              </a:ext>
            </a:extLst>
          </p:cNvPr>
          <p:cNvSpPr txBox="1"/>
          <p:nvPr/>
        </p:nvSpPr>
        <p:spPr>
          <a:xfrm>
            <a:off x="3757114" y="3504526"/>
            <a:ext cx="600528" cy="369090"/>
          </a:xfrm>
          <a:prstGeom prst="rect">
            <a:avLst/>
          </a:prstGeom>
          <a:noFill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wait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6EF9B91-FBDD-0C4A-982A-762DE61738BE}"/>
              </a:ext>
            </a:extLst>
          </p:cNvPr>
          <p:cNvGrpSpPr/>
          <p:nvPr/>
        </p:nvGrpSpPr>
        <p:grpSpPr>
          <a:xfrm>
            <a:off x="1326943" y="3429000"/>
            <a:ext cx="1452899" cy="683189"/>
            <a:chOff x="6725720" y="1373938"/>
            <a:chExt cx="2038097" cy="104207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CB4A130-98CC-9D47-8FA3-13A4C7BD8355}"/>
                </a:ext>
              </a:extLst>
            </p:cNvPr>
            <p:cNvCxnSpPr/>
            <p:nvPr/>
          </p:nvCxnSpPr>
          <p:spPr>
            <a:xfrm>
              <a:off x="6725720" y="2416010"/>
              <a:ext cx="20380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15AE4CD-6732-E14C-AACE-DED87F2370D4}"/>
                </a:ext>
              </a:extLst>
            </p:cNvPr>
            <p:cNvSpPr/>
            <p:nvPr/>
          </p:nvSpPr>
          <p:spPr>
            <a:xfrm>
              <a:off x="6788578" y="1732821"/>
              <a:ext cx="1836764" cy="666484"/>
            </a:xfrm>
            <a:custGeom>
              <a:avLst/>
              <a:gdLst>
                <a:gd name="connsiteX0" fmla="*/ 0 w 1836764"/>
                <a:gd name="connsiteY0" fmla="*/ 662347 h 666484"/>
                <a:gd name="connsiteX1" fmla="*/ 335086 w 1836764"/>
                <a:gd name="connsiteY1" fmla="*/ 604433 h 666484"/>
                <a:gd name="connsiteX2" fmla="*/ 500560 w 1836764"/>
                <a:gd name="connsiteY2" fmla="*/ 443101 h 666484"/>
                <a:gd name="connsiteX3" fmla="*/ 591571 w 1836764"/>
                <a:gd name="connsiteY3" fmla="*/ 244538 h 666484"/>
                <a:gd name="connsiteX4" fmla="*/ 632939 w 1836764"/>
                <a:gd name="connsiteY4" fmla="*/ 141120 h 666484"/>
                <a:gd name="connsiteX5" fmla="*/ 694992 w 1836764"/>
                <a:gd name="connsiteY5" fmla="*/ 50112 h 666484"/>
                <a:gd name="connsiteX6" fmla="*/ 761182 w 1836764"/>
                <a:gd name="connsiteY6" fmla="*/ 12881 h 666484"/>
                <a:gd name="connsiteX7" fmla="*/ 839782 w 1836764"/>
                <a:gd name="connsiteY7" fmla="*/ 471 h 666484"/>
                <a:gd name="connsiteX8" fmla="*/ 910108 w 1836764"/>
                <a:gd name="connsiteY8" fmla="*/ 8745 h 666484"/>
                <a:gd name="connsiteX9" fmla="*/ 992846 w 1836764"/>
                <a:gd name="connsiteY9" fmla="*/ 62522 h 666484"/>
                <a:gd name="connsiteX10" fmla="*/ 1063172 w 1836764"/>
                <a:gd name="connsiteY10" fmla="*/ 174214 h 666484"/>
                <a:gd name="connsiteX11" fmla="*/ 1121088 w 1836764"/>
                <a:gd name="connsiteY11" fmla="*/ 335546 h 666484"/>
                <a:gd name="connsiteX12" fmla="*/ 1220373 w 1836764"/>
                <a:gd name="connsiteY12" fmla="*/ 492742 h 666484"/>
                <a:gd name="connsiteX13" fmla="*/ 1348615 w 1836764"/>
                <a:gd name="connsiteY13" fmla="*/ 596160 h 666484"/>
                <a:gd name="connsiteX14" fmla="*/ 1460310 w 1836764"/>
                <a:gd name="connsiteY14" fmla="*/ 645800 h 666484"/>
                <a:gd name="connsiteX15" fmla="*/ 1836764 w 1836764"/>
                <a:gd name="connsiteY15" fmla="*/ 666484 h 666484"/>
                <a:gd name="connsiteX16" fmla="*/ 1836764 w 1836764"/>
                <a:gd name="connsiteY16" fmla="*/ 666484 h 66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36764" h="666484">
                  <a:moveTo>
                    <a:pt x="0" y="662347"/>
                  </a:moveTo>
                  <a:cubicBezTo>
                    <a:pt x="125829" y="651660"/>
                    <a:pt x="251659" y="640974"/>
                    <a:pt x="335086" y="604433"/>
                  </a:cubicBezTo>
                  <a:cubicBezTo>
                    <a:pt x="418513" y="567892"/>
                    <a:pt x="457813" y="503083"/>
                    <a:pt x="500560" y="443101"/>
                  </a:cubicBezTo>
                  <a:cubicBezTo>
                    <a:pt x="543307" y="383119"/>
                    <a:pt x="569508" y="294868"/>
                    <a:pt x="591571" y="244538"/>
                  </a:cubicBezTo>
                  <a:cubicBezTo>
                    <a:pt x="613634" y="194208"/>
                    <a:pt x="615702" y="173524"/>
                    <a:pt x="632939" y="141120"/>
                  </a:cubicBezTo>
                  <a:cubicBezTo>
                    <a:pt x="650176" y="108716"/>
                    <a:pt x="673618" y="71485"/>
                    <a:pt x="694992" y="50112"/>
                  </a:cubicBezTo>
                  <a:cubicBezTo>
                    <a:pt x="716366" y="28739"/>
                    <a:pt x="737050" y="21154"/>
                    <a:pt x="761182" y="12881"/>
                  </a:cubicBezTo>
                  <a:cubicBezTo>
                    <a:pt x="785314" y="4608"/>
                    <a:pt x="814961" y="1160"/>
                    <a:pt x="839782" y="471"/>
                  </a:cubicBezTo>
                  <a:cubicBezTo>
                    <a:pt x="864603" y="-218"/>
                    <a:pt x="884597" y="-1597"/>
                    <a:pt x="910108" y="8745"/>
                  </a:cubicBezTo>
                  <a:cubicBezTo>
                    <a:pt x="935619" y="19087"/>
                    <a:pt x="967335" y="34944"/>
                    <a:pt x="992846" y="62522"/>
                  </a:cubicBezTo>
                  <a:cubicBezTo>
                    <a:pt x="1018357" y="90100"/>
                    <a:pt x="1041798" y="128710"/>
                    <a:pt x="1063172" y="174214"/>
                  </a:cubicBezTo>
                  <a:cubicBezTo>
                    <a:pt x="1084546" y="219718"/>
                    <a:pt x="1094888" y="282458"/>
                    <a:pt x="1121088" y="335546"/>
                  </a:cubicBezTo>
                  <a:cubicBezTo>
                    <a:pt x="1147288" y="388634"/>
                    <a:pt x="1182452" y="449306"/>
                    <a:pt x="1220373" y="492742"/>
                  </a:cubicBezTo>
                  <a:cubicBezTo>
                    <a:pt x="1258294" y="536178"/>
                    <a:pt x="1308626" y="570650"/>
                    <a:pt x="1348615" y="596160"/>
                  </a:cubicBezTo>
                  <a:cubicBezTo>
                    <a:pt x="1388604" y="621670"/>
                    <a:pt x="1378952" y="634079"/>
                    <a:pt x="1460310" y="645800"/>
                  </a:cubicBezTo>
                  <a:lnTo>
                    <a:pt x="1836764" y="666484"/>
                  </a:lnTo>
                  <a:lnTo>
                    <a:pt x="1836764" y="666484"/>
                  </a:lnTo>
                </a:path>
              </a:pathLst>
            </a:custGeom>
            <a:pattFill prst="wdUpDiag">
              <a:fgClr>
                <a:prstClr val="black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FF00"/>
                  </a:solidFill>
                </a:ln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D936445-FEB1-7340-B9CB-B1BDF7A5F192}"/>
                </a:ext>
              </a:extLst>
            </p:cNvPr>
            <p:cNvCxnSpPr/>
            <p:nvPr/>
          </p:nvCxnSpPr>
          <p:spPr>
            <a:xfrm flipV="1">
              <a:off x="7539127" y="1373938"/>
              <a:ext cx="0" cy="10222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CA3D00E-D689-FE4A-9B90-206044EB8433}"/>
              </a:ext>
            </a:extLst>
          </p:cNvPr>
          <p:cNvSpPr txBox="1"/>
          <p:nvPr/>
        </p:nvSpPr>
        <p:spPr>
          <a:xfrm>
            <a:off x="6715755" y="3296461"/>
            <a:ext cx="5359702" cy="923087"/>
          </a:xfrm>
          <a:prstGeom prst="rect">
            <a:avLst/>
          </a:prstGeom>
          <a:noFill/>
        </p:spPr>
        <p:txBody>
          <a:bodyPr wrap="square" lIns="91200" tIns="45600" rIns="91200" bIns="45600" rtlCol="0">
            <a:spAutoFit/>
          </a:bodyPr>
          <a:lstStyle/>
          <a:p>
            <a:pPr lvl="1"/>
            <a:r>
              <a:rPr lang="en-US" dirty="0"/>
              <a:t>Theorem: </a:t>
            </a:r>
          </a:p>
          <a:p>
            <a:pPr lvl="1"/>
            <a:r>
              <a:rPr lang="en-US" dirty="0">
                <a:solidFill>
                  <a:srgbClr val="1B02FF"/>
                </a:solidFill>
              </a:rPr>
              <a:t>This way robot has a positive incentive to  allow </a:t>
            </a:r>
            <a:br>
              <a:rPr lang="en-US" dirty="0">
                <a:solidFill>
                  <a:srgbClr val="1B02FF"/>
                </a:solidFill>
              </a:rPr>
            </a:br>
            <a:r>
              <a:rPr lang="en-US" dirty="0">
                <a:solidFill>
                  <a:srgbClr val="1B02FF"/>
                </a:solidFill>
              </a:rPr>
              <a:t>itself to be switched off</a:t>
            </a:r>
          </a:p>
        </p:txBody>
      </p:sp>
      <p:sp>
        <p:nvSpPr>
          <p:cNvPr id="37" name="Foliennummernplatzhalter 2">
            <a:extLst>
              <a:ext uri="{FF2B5EF4-FFF2-40B4-BE49-F238E27FC236}">
                <a16:creationId xmlns:a16="http://schemas.microsoft.com/office/drawing/2014/main" id="{C068F978-B96E-B748-8561-012FA21B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677705"/>
            <a:ext cx="690113" cy="169653"/>
          </a:xfrm>
        </p:spPr>
        <p:txBody>
          <a:bodyPr/>
          <a:lstStyle/>
          <a:p>
            <a:pPr defTabSz="457189"/>
            <a:fld id="{39D465CF-2EA7-4660-A98A-F323A1FFB657}" type="slidenum">
              <a:rPr lang="de-DE">
                <a:solidFill>
                  <a:srgbClr val="0061AC">
                    <a:lumMod val="50000"/>
                  </a:srgbClr>
                </a:solidFill>
                <a:latin typeface="Arial"/>
              </a:rPr>
              <a:pPr defTabSz="457189"/>
              <a:t>18</a:t>
            </a:fld>
            <a:endParaRPr lang="de-DE">
              <a:solidFill>
                <a:srgbClr val="0061AC">
                  <a:lumMod val="50000"/>
                </a:srgbClr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08BCC50-4191-2745-A804-0C25AE06836E}"/>
                  </a:ext>
                </a:extLst>
              </p:cNvPr>
              <p:cNvSpPr txBox="1"/>
              <p:nvPr/>
            </p:nvSpPr>
            <p:spPr>
              <a:xfrm>
                <a:off x="644891" y="2526494"/>
                <a:ext cx="3177985" cy="899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de-DE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de-DE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</m:d>
                      <m:r>
                        <a:rPr lang="de-DE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DE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DE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DE" sz="2000" b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08BCC50-4191-2745-A804-0C25AE068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91" y="2526494"/>
                <a:ext cx="3177985" cy="899605"/>
              </a:xfrm>
              <a:prstGeom prst="rect">
                <a:avLst/>
              </a:prstGeom>
              <a:blipFill>
                <a:blip r:embed="rId3"/>
                <a:stretch>
                  <a:fillRect t="-131944" b="-187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loud Callout 41">
            <a:extLst>
              <a:ext uri="{FF2B5EF4-FFF2-40B4-BE49-F238E27FC236}">
                <a16:creationId xmlns:a16="http://schemas.microsoft.com/office/drawing/2014/main" id="{A0937A49-59DB-9241-9B8E-1E525AD1B83E}"/>
              </a:ext>
            </a:extLst>
          </p:cNvPr>
          <p:cNvSpPr/>
          <p:nvPr/>
        </p:nvSpPr>
        <p:spPr>
          <a:xfrm>
            <a:off x="8557067" y="2374930"/>
            <a:ext cx="4176689" cy="1165797"/>
          </a:xfrm>
          <a:prstGeom prst="cloudCallout">
            <a:avLst>
              <a:gd name="adj1" fmla="val -59942"/>
              <a:gd name="adj2" fmla="val 36561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Tiny example for </a:t>
            </a:r>
            <a:br>
              <a:rPr lang="en-US" dirty="0"/>
            </a:br>
            <a:r>
              <a:rPr lang="en-US" dirty="0"/>
              <a:t>“ethical behavior”</a:t>
            </a:r>
          </a:p>
        </p:txBody>
      </p:sp>
      <p:sp>
        <p:nvSpPr>
          <p:cNvPr id="43" name="Cloud Callout 42">
            <a:extLst>
              <a:ext uri="{FF2B5EF4-FFF2-40B4-BE49-F238E27FC236}">
                <a16:creationId xmlns:a16="http://schemas.microsoft.com/office/drawing/2014/main" id="{E042D323-F1F1-CE46-8F6D-0E7066A952E9}"/>
              </a:ext>
            </a:extLst>
          </p:cNvPr>
          <p:cNvSpPr/>
          <p:nvPr/>
        </p:nvSpPr>
        <p:spPr>
          <a:xfrm>
            <a:off x="6523286" y="4995390"/>
            <a:ext cx="5427788" cy="1332554"/>
          </a:xfrm>
          <a:prstGeom prst="cloudCallout">
            <a:avLst>
              <a:gd name="adj1" fmla="val -20008"/>
              <a:gd name="adj2" fmla="val -95846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Behaving in an ethical way is a </a:t>
            </a:r>
            <a:br>
              <a:rPr lang="en-US" dirty="0"/>
            </a:br>
            <a:r>
              <a:rPr lang="en-US" dirty="0"/>
              <a:t>dominant strategy for the robot: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Provably beneficial</a:t>
            </a: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6C9C9CD5-B7C5-3649-A3B0-FCB7FB2B1973}"/>
              </a:ext>
            </a:extLst>
          </p:cNvPr>
          <p:cNvSpPr/>
          <p:nvPr/>
        </p:nvSpPr>
        <p:spPr>
          <a:xfrm>
            <a:off x="3115733" y="3031067"/>
            <a:ext cx="1168400" cy="2810933"/>
          </a:xfrm>
          <a:custGeom>
            <a:avLst/>
            <a:gdLst>
              <a:gd name="connsiteX0" fmla="*/ 1168400 w 1168400"/>
              <a:gd name="connsiteY0" fmla="*/ 0 h 2810933"/>
              <a:gd name="connsiteX1" fmla="*/ 1134534 w 1168400"/>
              <a:gd name="connsiteY1" fmla="*/ 728133 h 2810933"/>
              <a:gd name="connsiteX2" fmla="*/ 1117600 w 1168400"/>
              <a:gd name="connsiteY2" fmla="*/ 1439333 h 2810933"/>
              <a:gd name="connsiteX3" fmla="*/ 1117600 w 1168400"/>
              <a:gd name="connsiteY3" fmla="*/ 1811866 h 2810933"/>
              <a:gd name="connsiteX4" fmla="*/ 745067 w 1168400"/>
              <a:gd name="connsiteY4" fmla="*/ 2319866 h 2810933"/>
              <a:gd name="connsiteX5" fmla="*/ 0 w 1168400"/>
              <a:gd name="connsiteY5" fmla="*/ 2810933 h 281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8400" h="2810933">
                <a:moveTo>
                  <a:pt x="1168400" y="0"/>
                </a:moveTo>
                <a:cubicBezTo>
                  <a:pt x="1155700" y="244122"/>
                  <a:pt x="1143001" y="488244"/>
                  <a:pt x="1134534" y="728133"/>
                </a:cubicBezTo>
                <a:cubicBezTo>
                  <a:pt x="1126067" y="968022"/>
                  <a:pt x="1120422" y="1258711"/>
                  <a:pt x="1117600" y="1439333"/>
                </a:cubicBezTo>
                <a:cubicBezTo>
                  <a:pt x="1114778" y="1619955"/>
                  <a:pt x="1179689" y="1665111"/>
                  <a:pt x="1117600" y="1811866"/>
                </a:cubicBezTo>
                <a:cubicBezTo>
                  <a:pt x="1055511" y="1958621"/>
                  <a:pt x="931334" y="2153355"/>
                  <a:pt x="745067" y="2319866"/>
                </a:cubicBezTo>
                <a:cubicBezTo>
                  <a:pt x="558800" y="2486377"/>
                  <a:pt x="279400" y="2648655"/>
                  <a:pt x="0" y="2810933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DE02A3C-59F7-AA46-8301-620760B5958D}"/>
              </a:ext>
            </a:extLst>
          </p:cNvPr>
          <p:cNvGrpSpPr/>
          <p:nvPr/>
        </p:nvGrpSpPr>
        <p:grpSpPr>
          <a:xfrm>
            <a:off x="1183286" y="5392884"/>
            <a:ext cx="1506584" cy="683189"/>
            <a:chOff x="6725720" y="1373938"/>
            <a:chExt cx="2113403" cy="1042072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DEFB958-2380-5448-B90F-0E631F5E3271}"/>
                </a:ext>
              </a:extLst>
            </p:cNvPr>
            <p:cNvCxnSpPr/>
            <p:nvPr/>
          </p:nvCxnSpPr>
          <p:spPr>
            <a:xfrm>
              <a:off x="6725720" y="2416010"/>
              <a:ext cx="20380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533A2A7-8FD5-8841-8C5E-E57F56785B2A}"/>
                </a:ext>
              </a:extLst>
            </p:cNvPr>
            <p:cNvSpPr/>
            <p:nvPr/>
          </p:nvSpPr>
          <p:spPr>
            <a:xfrm>
              <a:off x="7002358" y="1732821"/>
              <a:ext cx="1836765" cy="666484"/>
            </a:xfrm>
            <a:custGeom>
              <a:avLst/>
              <a:gdLst>
                <a:gd name="connsiteX0" fmla="*/ 0 w 1836764"/>
                <a:gd name="connsiteY0" fmla="*/ 662347 h 666484"/>
                <a:gd name="connsiteX1" fmla="*/ 335086 w 1836764"/>
                <a:gd name="connsiteY1" fmla="*/ 604433 h 666484"/>
                <a:gd name="connsiteX2" fmla="*/ 500560 w 1836764"/>
                <a:gd name="connsiteY2" fmla="*/ 443101 h 666484"/>
                <a:gd name="connsiteX3" fmla="*/ 591571 w 1836764"/>
                <a:gd name="connsiteY3" fmla="*/ 244538 h 666484"/>
                <a:gd name="connsiteX4" fmla="*/ 632939 w 1836764"/>
                <a:gd name="connsiteY4" fmla="*/ 141120 h 666484"/>
                <a:gd name="connsiteX5" fmla="*/ 694992 w 1836764"/>
                <a:gd name="connsiteY5" fmla="*/ 50112 h 666484"/>
                <a:gd name="connsiteX6" fmla="*/ 761182 w 1836764"/>
                <a:gd name="connsiteY6" fmla="*/ 12881 h 666484"/>
                <a:gd name="connsiteX7" fmla="*/ 839782 w 1836764"/>
                <a:gd name="connsiteY7" fmla="*/ 471 h 666484"/>
                <a:gd name="connsiteX8" fmla="*/ 910108 w 1836764"/>
                <a:gd name="connsiteY8" fmla="*/ 8745 h 666484"/>
                <a:gd name="connsiteX9" fmla="*/ 992846 w 1836764"/>
                <a:gd name="connsiteY9" fmla="*/ 62522 h 666484"/>
                <a:gd name="connsiteX10" fmla="*/ 1063172 w 1836764"/>
                <a:gd name="connsiteY10" fmla="*/ 174214 h 666484"/>
                <a:gd name="connsiteX11" fmla="*/ 1121088 w 1836764"/>
                <a:gd name="connsiteY11" fmla="*/ 335546 h 666484"/>
                <a:gd name="connsiteX12" fmla="*/ 1220373 w 1836764"/>
                <a:gd name="connsiteY12" fmla="*/ 492742 h 666484"/>
                <a:gd name="connsiteX13" fmla="*/ 1348615 w 1836764"/>
                <a:gd name="connsiteY13" fmla="*/ 596160 h 666484"/>
                <a:gd name="connsiteX14" fmla="*/ 1460310 w 1836764"/>
                <a:gd name="connsiteY14" fmla="*/ 645800 h 666484"/>
                <a:gd name="connsiteX15" fmla="*/ 1836764 w 1836764"/>
                <a:gd name="connsiteY15" fmla="*/ 666484 h 666484"/>
                <a:gd name="connsiteX16" fmla="*/ 1836764 w 1836764"/>
                <a:gd name="connsiteY16" fmla="*/ 666484 h 66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36764" h="666484">
                  <a:moveTo>
                    <a:pt x="0" y="662347"/>
                  </a:moveTo>
                  <a:cubicBezTo>
                    <a:pt x="125829" y="651660"/>
                    <a:pt x="251659" y="640974"/>
                    <a:pt x="335086" y="604433"/>
                  </a:cubicBezTo>
                  <a:cubicBezTo>
                    <a:pt x="418513" y="567892"/>
                    <a:pt x="457813" y="503083"/>
                    <a:pt x="500560" y="443101"/>
                  </a:cubicBezTo>
                  <a:cubicBezTo>
                    <a:pt x="543307" y="383119"/>
                    <a:pt x="569508" y="294868"/>
                    <a:pt x="591571" y="244538"/>
                  </a:cubicBezTo>
                  <a:cubicBezTo>
                    <a:pt x="613634" y="194208"/>
                    <a:pt x="615702" y="173524"/>
                    <a:pt x="632939" y="141120"/>
                  </a:cubicBezTo>
                  <a:cubicBezTo>
                    <a:pt x="650176" y="108716"/>
                    <a:pt x="673618" y="71485"/>
                    <a:pt x="694992" y="50112"/>
                  </a:cubicBezTo>
                  <a:cubicBezTo>
                    <a:pt x="716366" y="28739"/>
                    <a:pt x="737050" y="21154"/>
                    <a:pt x="761182" y="12881"/>
                  </a:cubicBezTo>
                  <a:cubicBezTo>
                    <a:pt x="785314" y="4608"/>
                    <a:pt x="814961" y="1160"/>
                    <a:pt x="839782" y="471"/>
                  </a:cubicBezTo>
                  <a:cubicBezTo>
                    <a:pt x="864603" y="-218"/>
                    <a:pt x="884597" y="-1597"/>
                    <a:pt x="910108" y="8745"/>
                  </a:cubicBezTo>
                  <a:cubicBezTo>
                    <a:pt x="935619" y="19087"/>
                    <a:pt x="967335" y="34944"/>
                    <a:pt x="992846" y="62522"/>
                  </a:cubicBezTo>
                  <a:cubicBezTo>
                    <a:pt x="1018357" y="90100"/>
                    <a:pt x="1041798" y="128710"/>
                    <a:pt x="1063172" y="174214"/>
                  </a:cubicBezTo>
                  <a:cubicBezTo>
                    <a:pt x="1084546" y="219718"/>
                    <a:pt x="1094888" y="282458"/>
                    <a:pt x="1121088" y="335546"/>
                  </a:cubicBezTo>
                  <a:cubicBezTo>
                    <a:pt x="1147288" y="388634"/>
                    <a:pt x="1182452" y="449306"/>
                    <a:pt x="1220373" y="492742"/>
                  </a:cubicBezTo>
                  <a:cubicBezTo>
                    <a:pt x="1258294" y="536178"/>
                    <a:pt x="1308626" y="570650"/>
                    <a:pt x="1348615" y="596160"/>
                  </a:cubicBezTo>
                  <a:cubicBezTo>
                    <a:pt x="1388604" y="621670"/>
                    <a:pt x="1378952" y="634079"/>
                    <a:pt x="1460310" y="645800"/>
                  </a:cubicBezTo>
                  <a:lnTo>
                    <a:pt x="1836764" y="666484"/>
                  </a:lnTo>
                  <a:lnTo>
                    <a:pt x="1836764" y="666484"/>
                  </a:lnTo>
                </a:path>
              </a:pathLst>
            </a:custGeom>
            <a:pattFill prst="wdUpDiag">
              <a:fgClr>
                <a:prstClr val="black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FF00"/>
                  </a:solidFill>
                </a:ln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8030C81-E27D-EC4B-BB74-7FE68E4F70EB}"/>
                </a:ext>
              </a:extLst>
            </p:cNvPr>
            <p:cNvCxnSpPr/>
            <p:nvPr/>
          </p:nvCxnSpPr>
          <p:spPr>
            <a:xfrm flipV="1">
              <a:off x="7539127" y="1373938"/>
              <a:ext cx="0" cy="10222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loud Callout 43">
            <a:extLst>
              <a:ext uri="{FF2B5EF4-FFF2-40B4-BE49-F238E27FC236}">
                <a16:creationId xmlns:a16="http://schemas.microsoft.com/office/drawing/2014/main" id="{A63A11BA-79FB-5B41-9671-EDBFED4A838E}"/>
              </a:ext>
            </a:extLst>
          </p:cNvPr>
          <p:cNvSpPr/>
          <p:nvPr/>
        </p:nvSpPr>
        <p:spPr>
          <a:xfrm>
            <a:off x="5777353" y="4309914"/>
            <a:ext cx="6848358" cy="2189871"/>
          </a:xfrm>
          <a:prstGeom prst="cloudCallout">
            <a:avLst>
              <a:gd name="adj1" fmla="val -68458"/>
              <a:gd name="adj2" fmla="val 204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Do not just talk about ethics! </a:t>
            </a:r>
            <a:br>
              <a:rPr lang="en-US" sz="2800" dirty="0"/>
            </a:br>
            <a:r>
              <a:rPr lang="en-US" sz="2800" dirty="0"/>
              <a:t>Verify it!</a:t>
            </a:r>
          </a:p>
        </p:txBody>
      </p:sp>
    </p:spTree>
    <p:extLst>
      <p:ext uri="{BB962C8B-B14F-4D97-AF65-F5344CB8AC3E}">
        <p14:creationId xmlns:p14="http://schemas.microsoft.com/office/powerpoint/2010/main" val="398543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8" grpId="0"/>
      <p:bldP spid="42" grpId="0" animBg="1"/>
      <p:bldP spid="43" grpId="0" animBg="1"/>
      <p:bldP spid="41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1DFA3B8-2F72-6948-82E9-C890B61054AD}"/>
              </a:ext>
            </a:extLst>
          </p:cNvPr>
          <p:cNvGrpSpPr/>
          <p:nvPr/>
        </p:nvGrpSpPr>
        <p:grpSpPr>
          <a:xfrm>
            <a:off x="-1" y="-2786421"/>
            <a:ext cx="12192000" cy="9644421"/>
            <a:chOff x="-1661375" y="-831124"/>
            <a:chExt cx="12192000" cy="9644421"/>
          </a:xfrm>
        </p:grpSpPr>
        <p:pic>
          <p:nvPicPr>
            <p:cNvPr id="1026" name="Picture 2" descr="We should not mourn the passing of Pepper the robot | Financial Times">
              <a:extLst>
                <a:ext uri="{FF2B5EF4-FFF2-40B4-BE49-F238E27FC236}">
                  <a16:creationId xmlns:a16="http://schemas.microsoft.com/office/drawing/2014/main" id="{4F7C61EB-9EB6-FC4B-9133-A2C3B3AA92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3" r="35356" b="6118"/>
            <a:stretch/>
          </p:blipFill>
          <p:spPr bwMode="auto">
            <a:xfrm>
              <a:off x="-1661375" y="-831124"/>
              <a:ext cx="12192000" cy="964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3F48B8-B4B1-CB41-B147-A5C3ADEC6234}"/>
                </a:ext>
              </a:extLst>
            </p:cNvPr>
            <p:cNvSpPr txBox="1"/>
            <p:nvPr/>
          </p:nvSpPr>
          <p:spPr>
            <a:xfrm rot="1223359">
              <a:off x="5289013" y="7778363"/>
              <a:ext cx="2450516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DE" sz="5400" dirty="0">
                  <a:solidFill>
                    <a:schemeClr val="bg1"/>
                  </a:solidFill>
                </a:rPr>
                <a:t>    UzL  </a:t>
              </a:r>
            </a:p>
          </p:txBody>
        </p:sp>
      </p:grpSp>
      <p:sp>
        <p:nvSpPr>
          <p:cNvPr id="5" name="Cloud Callout 4">
            <a:extLst>
              <a:ext uri="{FF2B5EF4-FFF2-40B4-BE49-F238E27FC236}">
                <a16:creationId xmlns:a16="http://schemas.microsoft.com/office/drawing/2014/main" id="{02D4D58B-1670-914B-96FA-F94762F3938A}"/>
              </a:ext>
            </a:extLst>
          </p:cNvPr>
          <p:cNvSpPr/>
          <p:nvPr/>
        </p:nvSpPr>
        <p:spPr>
          <a:xfrm>
            <a:off x="-1" y="0"/>
            <a:ext cx="7767562" cy="3606800"/>
          </a:xfrm>
          <a:prstGeom prst="cloudCallout">
            <a:avLst>
              <a:gd name="adj1" fmla="val 60771"/>
              <a:gd name="adj2" fmla="val 20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2800" dirty="0">
                <a:solidFill>
                  <a:srgbClr val="FFFF00"/>
                </a:solidFill>
              </a:rPr>
              <a:t>Thank you for coming.</a:t>
            </a:r>
          </a:p>
          <a:p>
            <a:pPr algn="ctr"/>
            <a:r>
              <a:rPr lang="en-DE" sz="2800" dirty="0"/>
              <a:t>AI</a:t>
            </a:r>
          </a:p>
          <a:p>
            <a:pPr algn="ctr"/>
            <a:r>
              <a:rPr lang="en-DE" sz="2800" dirty="0"/>
              <a:t>Most exciting science.</a:t>
            </a:r>
          </a:p>
          <a:p>
            <a:pPr algn="ctr"/>
            <a:r>
              <a:rPr lang="en-DE" sz="2800" dirty="0"/>
              <a:t>Most relevant for companies.</a:t>
            </a:r>
          </a:p>
          <a:p>
            <a:pPr algn="ctr"/>
            <a:r>
              <a:rPr lang="en-DE" sz="2800" dirty="0"/>
              <a:t>Just about to start.</a:t>
            </a:r>
          </a:p>
        </p:txBody>
      </p:sp>
    </p:spTree>
    <p:extLst>
      <p:ext uri="{BB962C8B-B14F-4D97-AF65-F5344CB8AC3E}">
        <p14:creationId xmlns:p14="http://schemas.microsoft.com/office/powerpoint/2010/main" val="405108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4F1A-FE25-C34A-8D25-8A08063E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Märchen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CC49B7-FE97-9B41-9ADE-A9715AB31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611" y="2717800"/>
            <a:ext cx="1422400" cy="14224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132583-2E9D-5C47-8686-3EAEF1C9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365" y="2000250"/>
            <a:ext cx="28575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8AA665-D655-AE4B-AAB8-5F1D36846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796" y="2596185"/>
            <a:ext cx="1984332" cy="1984332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56E1F3B0-E189-D549-B5E7-78F58C806904}"/>
              </a:ext>
            </a:extLst>
          </p:cNvPr>
          <p:cNvSpPr/>
          <p:nvPr/>
        </p:nvSpPr>
        <p:spPr>
          <a:xfrm>
            <a:off x="3588011" y="3153590"/>
            <a:ext cx="997907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8C2606D-2143-9243-ADBD-1088F6735E4F}"/>
              </a:ext>
            </a:extLst>
          </p:cNvPr>
          <p:cNvSpPr/>
          <p:nvPr/>
        </p:nvSpPr>
        <p:spPr>
          <a:xfrm>
            <a:off x="6701601" y="3153590"/>
            <a:ext cx="997907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D4C0FE-1F65-9041-8479-82760E686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796" y="2418777"/>
            <a:ext cx="2606804" cy="2161740"/>
          </a:xfrm>
          <a:prstGeom prst="rect">
            <a:avLst/>
          </a:prstGeom>
        </p:spPr>
      </p:pic>
      <p:sp>
        <p:nvSpPr>
          <p:cNvPr id="7" name="Multiply 6">
            <a:extLst>
              <a:ext uri="{FF2B5EF4-FFF2-40B4-BE49-F238E27FC236}">
                <a16:creationId xmlns:a16="http://schemas.microsoft.com/office/drawing/2014/main" id="{2E2329C4-62F6-B84A-A610-C4464B755E5D}"/>
              </a:ext>
            </a:extLst>
          </p:cNvPr>
          <p:cNvSpPr/>
          <p:nvPr/>
        </p:nvSpPr>
        <p:spPr>
          <a:xfrm>
            <a:off x="320979" y="2070897"/>
            <a:ext cx="10698271" cy="2857499"/>
          </a:xfrm>
          <a:prstGeom prst="mathMultiply">
            <a:avLst>
              <a:gd name="adj1" fmla="val 121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943188-1BD5-D840-9E51-0FBDB4B29D00}"/>
              </a:ext>
            </a:extLst>
          </p:cNvPr>
          <p:cNvSpPr txBox="1"/>
          <p:nvPr/>
        </p:nvSpPr>
        <p:spPr>
          <a:xfrm>
            <a:off x="5210693" y="4540014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“Die KI”</a:t>
            </a:r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DDDB22C9-5C23-BA4D-8256-1657AB6A44E2}"/>
              </a:ext>
            </a:extLst>
          </p:cNvPr>
          <p:cNvSpPr/>
          <p:nvPr/>
        </p:nvSpPr>
        <p:spPr>
          <a:xfrm>
            <a:off x="4585918" y="4436132"/>
            <a:ext cx="2142639" cy="572297"/>
          </a:xfrm>
          <a:prstGeom prst="mathMultiply">
            <a:avLst>
              <a:gd name="adj1" fmla="val 121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9E9331BE-E93D-5A4B-B366-C1D647783BA9}"/>
              </a:ext>
            </a:extLst>
          </p:cNvPr>
          <p:cNvSpPr/>
          <p:nvPr/>
        </p:nvSpPr>
        <p:spPr>
          <a:xfrm>
            <a:off x="7786255" y="4580517"/>
            <a:ext cx="5233949" cy="2526865"/>
          </a:xfrm>
          <a:prstGeom prst="cloudCallout">
            <a:avLst>
              <a:gd name="adj1" fmla="val -57986"/>
              <a:gd name="adj2" fmla="val -53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Klassifikation / Regression</a:t>
            </a:r>
          </a:p>
          <a:p>
            <a:pPr algn="ctr"/>
            <a:r>
              <a:rPr lang="en-DE" dirty="0"/>
              <a:t>Prädiktion</a:t>
            </a:r>
          </a:p>
          <a:p>
            <a:pPr algn="ctr"/>
            <a:r>
              <a:rPr lang="en-DE" dirty="0"/>
              <a:t>Diagnose …</a:t>
            </a:r>
          </a:p>
        </p:txBody>
      </p:sp>
    </p:spTree>
    <p:extLst>
      <p:ext uri="{BB962C8B-B14F-4D97-AF65-F5344CB8AC3E}">
        <p14:creationId xmlns:p14="http://schemas.microsoft.com/office/powerpoint/2010/main" val="130674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13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4F1A-FE25-C34A-8D25-8A08063E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Mythen:</a:t>
            </a:r>
            <a:br>
              <a:rPr lang="en-DE" dirty="0"/>
            </a:br>
            <a:r>
              <a:rPr lang="en-DE" dirty="0"/>
              <a:t>KI-Methoden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CC49B7-FE97-9B41-9ADE-A9715AB31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611" y="4734490"/>
            <a:ext cx="1422400" cy="14224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132583-2E9D-5C47-8686-3EAEF1C9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365" y="4016940"/>
            <a:ext cx="28575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8AA665-D655-AE4B-AAB8-5F1D36846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796" y="4612875"/>
            <a:ext cx="1984332" cy="1984332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56E1F3B0-E189-D549-B5E7-78F58C806904}"/>
              </a:ext>
            </a:extLst>
          </p:cNvPr>
          <p:cNvSpPr/>
          <p:nvPr/>
        </p:nvSpPr>
        <p:spPr>
          <a:xfrm>
            <a:off x="3588011" y="5170280"/>
            <a:ext cx="997907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8C2606D-2143-9243-ADBD-1088F6735E4F}"/>
              </a:ext>
            </a:extLst>
          </p:cNvPr>
          <p:cNvSpPr/>
          <p:nvPr/>
        </p:nvSpPr>
        <p:spPr>
          <a:xfrm>
            <a:off x="6701601" y="5170280"/>
            <a:ext cx="997907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D4C0FE-1F65-9041-8479-82760E686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796" y="4435467"/>
            <a:ext cx="2606804" cy="2161740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93E716EF-9660-8E46-88D6-CD6A31E86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915" y="98936"/>
            <a:ext cx="1422400" cy="142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84A1BC-1965-394A-B3E1-641DF20CE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918" y="2137592"/>
            <a:ext cx="1189874" cy="11898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6C400C-1389-E34B-AD2A-AA8C2A8874E7}"/>
              </a:ext>
            </a:extLst>
          </p:cNvPr>
          <p:cNvSpPr txBox="1"/>
          <p:nvPr/>
        </p:nvSpPr>
        <p:spPr>
          <a:xfrm>
            <a:off x="6381315" y="254786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Machine Learning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A2084C33-E57B-4D4F-B2A1-120CB53F9516}"/>
              </a:ext>
            </a:extLst>
          </p:cNvPr>
          <p:cNvSpPr/>
          <p:nvPr/>
        </p:nvSpPr>
        <p:spPr>
          <a:xfrm rot="5400000">
            <a:off x="5345032" y="1671470"/>
            <a:ext cx="648040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BE1B527-B09D-2A44-8607-75FB4F514861}"/>
              </a:ext>
            </a:extLst>
          </p:cNvPr>
          <p:cNvSpPr/>
          <p:nvPr/>
        </p:nvSpPr>
        <p:spPr>
          <a:xfrm rot="5400000">
            <a:off x="5345032" y="3262276"/>
            <a:ext cx="648040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5FE6F2-D40B-F944-9F09-18BD317DCC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8954" y="3836929"/>
            <a:ext cx="600197" cy="6001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ACFA1A-3885-9B4B-84C8-ACF4150B51F6}"/>
              </a:ext>
            </a:extLst>
          </p:cNvPr>
          <p:cNvSpPr txBox="1"/>
          <p:nvPr/>
        </p:nvSpPr>
        <p:spPr>
          <a:xfrm>
            <a:off x="6381315" y="3850569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“Eine KI”</a:t>
            </a:r>
          </a:p>
        </p:txBody>
      </p:sp>
      <p:sp>
        <p:nvSpPr>
          <p:cNvPr id="17" name="Multiply 16">
            <a:extLst>
              <a:ext uri="{FF2B5EF4-FFF2-40B4-BE49-F238E27FC236}">
                <a16:creationId xmlns:a16="http://schemas.microsoft.com/office/drawing/2014/main" id="{70FB2E55-024D-FB4E-AA50-001665ADBADB}"/>
              </a:ext>
            </a:extLst>
          </p:cNvPr>
          <p:cNvSpPr/>
          <p:nvPr/>
        </p:nvSpPr>
        <p:spPr>
          <a:xfrm>
            <a:off x="461550" y="4041717"/>
            <a:ext cx="10698271" cy="2857499"/>
          </a:xfrm>
          <a:prstGeom prst="mathMultiply">
            <a:avLst>
              <a:gd name="adj1" fmla="val 121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Multiply 17">
            <a:extLst>
              <a:ext uri="{FF2B5EF4-FFF2-40B4-BE49-F238E27FC236}">
                <a16:creationId xmlns:a16="http://schemas.microsoft.com/office/drawing/2014/main" id="{C423ED1A-46A1-1941-8E4A-615B0AB35AAF}"/>
              </a:ext>
            </a:extLst>
          </p:cNvPr>
          <p:cNvSpPr/>
          <p:nvPr/>
        </p:nvSpPr>
        <p:spPr>
          <a:xfrm rot="16200000">
            <a:off x="354558" y="1412310"/>
            <a:ext cx="10698271" cy="2857499"/>
          </a:xfrm>
          <a:prstGeom prst="mathMultiply">
            <a:avLst>
              <a:gd name="adj1" fmla="val 121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Cloud Callout 18">
            <a:extLst>
              <a:ext uri="{FF2B5EF4-FFF2-40B4-BE49-F238E27FC236}">
                <a16:creationId xmlns:a16="http://schemas.microsoft.com/office/drawing/2014/main" id="{D3AC2AEF-75E3-474A-805B-DFD943017706}"/>
              </a:ext>
            </a:extLst>
          </p:cNvPr>
          <p:cNvSpPr/>
          <p:nvPr/>
        </p:nvSpPr>
        <p:spPr>
          <a:xfrm>
            <a:off x="8328862" y="556466"/>
            <a:ext cx="5233949" cy="2526865"/>
          </a:xfrm>
          <a:prstGeom prst="cloudCallout">
            <a:avLst>
              <a:gd name="adj1" fmla="val -41310"/>
              <a:gd name="adj2" fmla="val 72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Klassifikation / Regression</a:t>
            </a:r>
          </a:p>
          <a:p>
            <a:pPr algn="ctr"/>
            <a:r>
              <a:rPr lang="en-DE" dirty="0"/>
              <a:t>Prädiktion</a:t>
            </a:r>
          </a:p>
          <a:p>
            <a:pPr algn="ctr"/>
            <a:r>
              <a:rPr lang="en-DE" dirty="0"/>
              <a:t>Diagnose …</a:t>
            </a:r>
          </a:p>
        </p:txBody>
      </p:sp>
    </p:spTree>
    <p:extLst>
      <p:ext uri="{BB962C8B-B14F-4D97-AF65-F5344CB8AC3E}">
        <p14:creationId xmlns:p14="http://schemas.microsoft.com/office/powerpoint/2010/main" val="335610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1204 L 0.00039 0.19306 " pathEditMode="relative" ptsTypes="AA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/>
      <p:bldP spid="13" grpId="0" animBg="1"/>
      <p:bldP spid="14" grpId="0" animBg="1"/>
      <p:bldP spid="16" grpId="0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4F1A-FE25-C34A-8D25-8A08063E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Mythen:</a:t>
            </a:r>
            <a:br>
              <a:rPr lang="en-DE" dirty="0"/>
            </a:br>
            <a:r>
              <a:rPr lang="en-DE" dirty="0"/>
              <a:t>KI-Methoden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CC49B7-FE97-9B41-9ADE-A9715AB31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611" y="4734490"/>
            <a:ext cx="1422400" cy="14224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132583-2E9D-5C47-8686-3EAEF1C9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365" y="4016940"/>
            <a:ext cx="28575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8AA665-D655-AE4B-AAB8-5F1D36846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796" y="4612875"/>
            <a:ext cx="1984332" cy="1984332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56E1F3B0-E189-D549-B5E7-78F58C806904}"/>
              </a:ext>
            </a:extLst>
          </p:cNvPr>
          <p:cNvSpPr/>
          <p:nvPr/>
        </p:nvSpPr>
        <p:spPr>
          <a:xfrm>
            <a:off x="3588011" y="5170280"/>
            <a:ext cx="997907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8C2606D-2143-9243-ADBD-1088F6735E4F}"/>
              </a:ext>
            </a:extLst>
          </p:cNvPr>
          <p:cNvSpPr/>
          <p:nvPr/>
        </p:nvSpPr>
        <p:spPr>
          <a:xfrm>
            <a:off x="6701601" y="5170280"/>
            <a:ext cx="997907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D4C0FE-1F65-9041-8479-82760E686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796" y="4435467"/>
            <a:ext cx="2606804" cy="2161740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93E716EF-9660-8E46-88D6-CD6A31E86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915" y="98936"/>
            <a:ext cx="1422400" cy="142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84A1BC-1965-394A-B3E1-641DF20CE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918" y="2137592"/>
            <a:ext cx="1189874" cy="11898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6C400C-1389-E34B-AD2A-AA8C2A8874E7}"/>
              </a:ext>
            </a:extLst>
          </p:cNvPr>
          <p:cNvSpPr txBox="1"/>
          <p:nvPr/>
        </p:nvSpPr>
        <p:spPr>
          <a:xfrm>
            <a:off x="6381315" y="2547863"/>
            <a:ext cx="3130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Machine Learning Komponente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A2084C33-E57B-4D4F-B2A1-120CB53F9516}"/>
              </a:ext>
            </a:extLst>
          </p:cNvPr>
          <p:cNvSpPr/>
          <p:nvPr/>
        </p:nvSpPr>
        <p:spPr>
          <a:xfrm rot="5400000">
            <a:off x="5345032" y="1671470"/>
            <a:ext cx="648040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BE1B527-B09D-2A44-8607-75FB4F514861}"/>
              </a:ext>
            </a:extLst>
          </p:cNvPr>
          <p:cNvSpPr/>
          <p:nvPr/>
        </p:nvSpPr>
        <p:spPr>
          <a:xfrm rot="5400000">
            <a:off x="5345032" y="3262276"/>
            <a:ext cx="648040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5FE6F2-D40B-F944-9F09-18BD317DCC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8954" y="3836929"/>
            <a:ext cx="600197" cy="6001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209E58-C85E-B146-93B2-8BE8F538EB84}"/>
              </a:ext>
            </a:extLst>
          </p:cNvPr>
          <p:cNvSpPr txBox="1"/>
          <p:nvPr/>
        </p:nvSpPr>
        <p:spPr>
          <a:xfrm>
            <a:off x="4760135" y="6389732"/>
            <a:ext cx="2008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“Selbstlernende KI”</a:t>
            </a:r>
          </a:p>
        </p:txBody>
      </p:sp>
      <p:sp>
        <p:nvSpPr>
          <p:cNvPr id="17" name="Bent-Up Arrow 16">
            <a:extLst>
              <a:ext uri="{FF2B5EF4-FFF2-40B4-BE49-F238E27FC236}">
                <a16:creationId xmlns:a16="http://schemas.microsoft.com/office/drawing/2014/main" id="{31326840-3DE1-034A-8422-71B6C2BF6A5F}"/>
              </a:ext>
            </a:extLst>
          </p:cNvPr>
          <p:cNvSpPr/>
          <p:nvPr/>
        </p:nvSpPr>
        <p:spPr>
          <a:xfrm rot="5400000" flipH="1">
            <a:off x="2648476" y="2280862"/>
            <a:ext cx="1887604" cy="1823619"/>
          </a:xfrm>
          <a:prstGeom prst="bentUpArrow">
            <a:avLst>
              <a:gd name="adj1" fmla="val 18818"/>
              <a:gd name="adj2" fmla="val 2855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Multiply 17">
            <a:extLst>
              <a:ext uri="{FF2B5EF4-FFF2-40B4-BE49-F238E27FC236}">
                <a16:creationId xmlns:a16="http://schemas.microsoft.com/office/drawing/2014/main" id="{7F15DFB3-A8EB-644E-BDF9-A55EFAB5EA31}"/>
              </a:ext>
            </a:extLst>
          </p:cNvPr>
          <p:cNvSpPr/>
          <p:nvPr/>
        </p:nvSpPr>
        <p:spPr>
          <a:xfrm>
            <a:off x="461550" y="4041717"/>
            <a:ext cx="10698271" cy="2857499"/>
          </a:xfrm>
          <a:prstGeom prst="mathMultiply">
            <a:avLst>
              <a:gd name="adj1" fmla="val 121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Multiply 18">
            <a:extLst>
              <a:ext uri="{FF2B5EF4-FFF2-40B4-BE49-F238E27FC236}">
                <a16:creationId xmlns:a16="http://schemas.microsoft.com/office/drawing/2014/main" id="{DDD18BB8-DB2C-BA47-A272-302161981F0D}"/>
              </a:ext>
            </a:extLst>
          </p:cNvPr>
          <p:cNvSpPr/>
          <p:nvPr/>
        </p:nvSpPr>
        <p:spPr>
          <a:xfrm rot="16200000">
            <a:off x="354558" y="1412310"/>
            <a:ext cx="10698271" cy="2857499"/>
          </a:xfrm>
          <a:prstGeom prst="mathMultiply">
            <a:avLst>
              <a:gd name="adj1" fmla="val 121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0CDECA-2FAC-C045-9898-BE9CD0C4E75A}"/>
              </a:ext>
            </a:extLst>
          </p:cNvPr>
          <p:cNvSpPr txBox="1"/>
          <p:nvPr/>
        </p:nvSpPr>
        <p:spPr>
          <a:xfrm>
            <a:off x="6381315" y="3850569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“Eine KI”</a:t>
            </a:r>
          </a:p>
        </p:txBody>
      </p:sp>
    </p:spTree>
    <p:extLst>
      <p:ext uri="{BB962C8B-B14F-4D97-AF65-F5344CB8AC3E}">
        <p14:creationId xmlns:p14="http://schemas.microsoft.com/office/powerpoint/2010/main" val="80075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0.01204 L -3.95833E-6 0.19074 " pathEditMode="relative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arl's Ladder of Causation. The first rung, associations, only allows... |  Download Scientific Diagram">
            <a:extLst>
              <a:ext uri="{FF2B5EF4-FFF2-40B4-BE49-F238E27FC236}">
                <a16:creationId xmlns:a16="http://schemas.microsoft.com/office/drawing/2014/main" id="{99318199-DBCD-CB47-BD66-BF5F910CD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48" y="781421"/>
            <a:ext cx="8611792" cy="394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2423520-0C2C-444E-9129-3C3D81A8F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066" y="4838024"/>
            <a:ext cx="2361823" cy="1606648"/>
          </a:xfrm>
          <a:prstGeom prst="rect">
            <a:avLst/>
          </a:prstGeom>
        </p:spPr>
      </p:pic>
      <p:pic>
        <p:nvPicPr>
          <p:cNvPr id="1028" name="Picture 4" descr="Unsupervised robotic sorting: Towards autonomous decision making robots">
            <a:extLst>
              <a:ext uri="{FF2B5EF4-FFF2-40B4-BE49-F238E27FC236}">
                <a16:creationId xmlns:a16="http://schemas.microsoft.com/office/drawing/2014/main" id="{798A5E7D-3CB8-994C-88A4-39DAB1FD2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89" y="4201868"/>
            <a:ext cx="2439113" cy="20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EE069B-76D9-2A40-970A-8970BC008DF9}"/>
              </a:ext>
            </a:extLst>
          </p:cNvPr>
          <p:cNvSpPr/>
          <p:nvPr/>
        </p:nvSpPr>
        <p:spPr>
          <a:xfrm>
            <a:off x="6929202" y="545269"/>
            <a:ext cx="2951068" cy="391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C3B725FC-7D60-BC40-8063-9A7F5925B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318587" y="4141039"/>
            <a:ext cx="2781314" cy="213614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04D4EF-A790-2049-9F09-074E4C58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04"/>
            <a:ext cx="10515600" cy="1325563"/>
          </a:xfrm>
        </p:spPr>
        <p:txBody>
          <a:bodyPr>
            <a:normAutofit/>
          </a:bodyPr>
          <a:lstStyle/>
          <a:p>
            <a:r>
              <a:rPr lang="en-DE" sz="4000" dirty="0"/>
              <a:t>AI: Möglichkeiten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E52DDEE8-5761-6B4B-BDC2-0ABBD5628680}"/>
              </a:ext>
            </a:extLst>
          </p:cNvPr>
          <p:cNvSpPr/>
          <p:nvPr/>
        </p:nvSpPr>
        <p:spPr>
          <a:xfrm>
            <a:off x="7786255" y="3837709"/>
            <a:ext cx="5233949" cy="3269673"/>
          </a:xfrm>
          <a:prstGeom prst="cloudCallout">
            <a:avLst>
              <a:gd name="adj1" fmla="val -44221"/>
              <a:gd name="adj2" fmla="val -58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Was könnte man besser machen?</a:t>
            </a:r>
          </a:p>
          <a:p>
            <a:pPr algn="ctr"/>
            <a:endParaRPr lang="en-DE" dirty="0"/>
          </a:p>
          <a:p>
            <a:pPr algn="ctr"/>
            <a:r>
              <a:rPr lang="en-DE" dirty="0"/>
              <a:t>Interne Generierung von “Daten” bisher nicht immer betrachtet</a:t>
            </a:r>
          </a:p>
          <a:p>
            <a:pPr algn="ctr"/>
            <a:r>
              <a:rPr lang="en-DE" dirty="0"/>
              <a:t>Man verlässt sich zu sehr auf “externe” Daten</a:t>
            </a:r>
          </a:p>
        </p:txBody>
      </p:sp>
    </p:spTree>
    <p:extLst>
      <p:ext uri="{BB962C8B-B14F-4D97-AF65-F5344CB8AC3E}">
        <p14:creationId xmlns:p14="http://schemas.microsoft.com/office/powerpoint/2010/main" val="287805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08E90-4116-7444-9A64-D23A430C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Meine These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A05AE-4BF6-0D47-92BB-D7AF0514C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KI ist nicht nur Datenanalyse (Data Science) mit sog. “KI-Methoden”</a:t>
            </a:r>
          </a:p>
          <a:p>
            <a:r>
              <a:rPr lang="en-DE" dirty="0"/>
              <a:t>Nur, wenn wir Systeme betrachten, die auch handeln …</a:t>
            </a:r>
          </a:p>
          <a:p>
            <a:r>
              <a:rPr lang="en-DE" dirty="0"/>
              <a:t>… </a:t>
            </a:r>
            <a:r>
              <a:rPr lang="en-US" dirty="0"/>
              <a:t>w</a:t>
            </a:r>
            <a:r>
              <a:rPr lang="en-DE" dirty="0"/>
              <a:t>ird die KI wird richtig interessant</a:t>
            </a:r>
          </a:p>
          <a:p>
            <a:endParaRPr lang="en-DE" dirty="0"/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C6032323-EF19-B84A-838D-7C52B9A186CD}"/>
              </a:ext>
            </a:extLst>
          </p:cNvPr>
          <p:cNvSpPr/>
          <p:nvPr/>
        </p:nvSpPr>
        <p:spPr>
          <a:xfrm>
            <a:off x="6144490" y="3556578"/>
            <a:ext cx="5554858" cy="2151061"/>
          </a:xfrm>
          <a:prstGeom prst="cloudCallout">
            <a:avLst>
              <a:gd name="adj1" fmla="val -48397"/>
              <a:gd name="adj2" fmla="val -4972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2800" dirty="0"/>
              <a:t>Brittleness-Problem der initialen Handlungsmodelle</a:t>
            </a:r>
          </a:p>
        </p:txBody>
      </p:sp>
      <p:pic>
        <p:nvPicPr>
          <p:cNvPr id="2050" name="Picture 2" descr="6: Blocks world: planning problem [1, p. 5] | Download Scientific Diagram">
            <a:extLst>
              <a:ext uri="{FF2B5EF4-FFF2-40B4-BE49-F238E27FC236}">
                <a16:creationId xmlns:a16="http://schemas.microsoft.com/office/drawing/2014/main" id="{6AF85789-7FE6-F748-9AA0-2A81D3C3E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95" y="4001294"/>
            <a:ext cx="46863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3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7495-8962-3E45-AAD7-8F011988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9A5B8-B838-3849-9561-4B6B5835E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4098" name="Picture 2" descr="MuZero: Mastering Go, chess, shogi and Atari without rules | DeepMind">
            <a:extLst>
              <a:ext uri="{FF2B5EF4-FFF2-40B4-BE49-F238E27FC236}">
                <a16:creationId xmlns:a16="http://schemas.microsoft.com/office/drawing/2014/main" id="{22010981-F265-FC4A-9168-8865F5DD9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974DFA-6283-6D40-832A-9A9DAAE88476}"/>
              </a:ext>
            </a:extLst>
          </p:cNvPr>
          <p:cNvSpPr txBox="1">
            <a:spLocks/>
          </p:cNvSpPr>
          <p:nvPr/>
        </p:nvSpPr>
        <p:spPr>
          <a:xfrm>
            <a:off x="838200" y="3851564"/>
            <a:ext cx="3810000" cy="266591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DE" sz="3600" dirty="0"/>
              <a:t>Against </a:t>
            </a:r>
            <a:r>
              <a:rPr lang="en-DE" sz="3600"/>
              <a:t>the Brittleness</a:t>
            </a:r>
            <a:r>
              <a:rPr lang="en-DE" sz="3600" dirty="0"/>
              <a:t>:</a:t>
            </a:r>
            <a:br>
              <a:rPr lang="en-DE" sz="3600" dirty="0"/>
            </a:br>
            <a:r>
              <a:rPr lang="en-DE" sz="3600" dirty="0"/>
              <a:t>MuZero</a:t>
            </a:r>
            <a:br>
              <a:rPr lang="en-DE" sz="3600" dirty="0"/>
            </a:br>
            <a:r>
              <a:rPr lang="en-DE" sz="3600" dirty="0"/>
              <a:t>(DeepMind)</a:t>
            </a:r>
          </a:p>
        </p:txBody>
      </p:sp>
      <p:pic>
        <p:nvPicPr>
          <p:cNvPr id="8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69E35B03-D6EF-9C45-88CC-175C1454F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616" y="0"/>
            <a:ext cx="6213311" cy="6818075"/>
          </a:xfrm>
          <a:prstGeom prst="rect">
            <a:avLst/>
          </a:prstGeo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4CEA29A2-9D01-9145-B281-1EEE9258D077}"/>
              </a:ext>
            </a:extLst>
          </p:cNvPr>
          <p:cNvSpPr/>
          <p:nvPr/>
        </p:nvSpPr>
        <p:spPr>
          <a:xfrm>
            <a:off x="4331107" y="3931185"/>
            <a:ext cx="5988794" cy="2987926"/>
          </a:xfrm>
          <a:prstGeom prst="cloudCallout">
            <a:avLst>
              <a:gd name="adj1" fmla="val 65019"/>
              <a:gd name="adj2" fmla="val 12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2400" dirty="0">
                <a:solidFill>
                  <a:srgbClr val="FFFF00"/>
                </a:solidFill>
              </a:rPr>
              <a:t>Modellfreiheit</a:t>
            </a:r>
            <a:r>
              <a:rPr lang="en-DE" sz="2400" dirty="0"/>
              <a:t>: </a:t>
            </a:r>
            <a:br>
              <a:rPr lang="en-DE" sz="2400" dirty="0"/>
            </a:br>
            <a:r>
              <a:rPr lang="en-DE" sz="2400" dirty="0"/>
              <a:t>Ob Modellfreiheit wirklich nötig ist, sei dahingestellt:</a:t>
            </a:r>
          </a:p>
          <a:p>
            <a:pPr algn="ctr"/>
            <a:r>
              <a:rPr lang="en-DE" sz="2400" dirty="0"/>
              <a:t>Anwendungswisssen kann durchaus deklarativ spezifiziert werden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54E960F3-0339-4044-BC24-D1F0BD524B12}"/>
              </a:ext>
            </a:extLst>
          </p:cNvPr>
          <p:cNvSpPr/>
          <p:nvPr/>
        </p:nvSpPr>
        <p:spPr>
          <a:xfrm>
            <a:off x="2013418" y="141020"/>
            <a:ext cx="6892309" cy="1814739"/>
          </a:xfrm>
          <a:prstGeom prst="cloudCallout">
            <a:avLst>
              <a:gd name="adj1" fmla="val 62083"/>
              <a:gd name="adj2" fmla="val -13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2400" dirty="0"/>
              <a:t>Modell der Anwendung</a:t>
            </a:r>
          </a:p>
          <a:p>
            <a:pPr algn="ctr"/>
            <a:r>
              <a:rPr lang="en-DE" sz="2400" dirty="0"/>
              <a:t>(initial viele </a:t>
            </a:r>
            <a:r>
              <a:rPr lang="en-DE" sz="2400" dirty="0">
                <a:solidFill>
                  <a:srgbClr val="FFFF00"/>
                </a:solidFill>
              </a:rPr>
              <a:t>prozedurale</a:t>
            </a:r>
            <a:r>
              <a:rPr lang="en-DE" sz="2400" dirty="0"/>
              <a:t> Anteile)</a:t>
            </a:r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81F2EF15-477F-B245-BBA8-D9B9092F638E}"/>
              </a:ext>
            </a:extLst>
          </p:cNvPr>
          <p:cNvSpPr/>
          <p:nvPr/>
        </p:nvSpPr>
        <p:spPr>
          <a:xfrm>
            <a:off x="5779512" y="2056795"/>
            <a:ext cx="3930568" cy="1755891"/>
          </a:xfrm>
          <a:prstGeom prst="cloudCallout">
            <a:avLst>
              <a:gd name="adj1" fmla="val 72497"/>
              <a:gd name="adj2" fmla="val -25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  <a:r>
              <a:rPr lang="en-DE" sz="2400" dirty="0"/>
              <a:t>ur </a:t>
            </a:r>
            <a:r>
              <a:rPr lang="en-DE" sz="2400" dirty="0">
                <a:solidFill>
                  <a:srgbClr val="FFFF00"/>
                </a:solidFill>
              </a:rPr>
              <a:t>deklaratives</a:t>
            </a:r>
            <a:r>
              <a:rPr lang="en-DE" sz="2400" dirty="0"/>
              <a:t> Modell</a:t>
            </a:r>
            <a:br>
              <a:rPr lang="en-DE" sz="2400" dirty="0"/>
            </a:br>
            <a:r>
              <a:rPr lang="en-DE" sz="2400" dirty="0"/>
              <a:t>der Anwendung</a:t>
            </a:r>
          </a:p>
        </p:txBody>
      </p:sp>
    </p:spTree>
    <p:extLst>
      <p:ext uri="{BB962C8B-B14F-4D97-AF65-F5344CB8AC3E}">
        <p14:creationId xmlns:p14="http://schemas.microsoft.com/office/powerpoint/2010/main" val="283843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358E-C6CE-044E-B76D-CB86A43E3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48" y="-25984"/>
            <a:ext cx="10515600" cy="1661150"/>
          </a:xfrm>
        </p:spPr>
        <p:txBody>
          <a:bodyPr>
            <a:normAutofit/>
          </a:bodyPr>
          <a:lstStyle/>
          <a:p>
            <a:r>
              <a:rPr lang="en-DE" dirty="0"/>
              <a:t>S</a:t>
            </a:r>
            <a:r>
              <a:rPr lang="en-US" dirty="0" err="1"/>
              <a:t>ome</a:t>
            </a:r>
            <a:r>
              <a:rPr lang="en-US" dirty="0"/>
              <a:t> more detail…</a:t>
            </a:r>
            <a:br>
              <a:rPr lang="en-DE" dirty="0"/>
            </a:br>
            <a:endParaRPr lang="en-D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34EEF7-4B0B-6E43-BDC4-EA9E3FB86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9753" y="215045"/>
            <a:ext cx="4536056" cy="6416860"/>
          </a:xfr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756C976-C48E-7441-90C3-ABB602BAFB90}"/>
              </a:ext>
            </a:extLst>
          </p:cNvPr>
          <p:cNvGrpSpPr/>
          <p:nvPr/>
        </p:nvGrpSpPr>
        <p:grpSpPr>
          <a:xfrm>
            <a:off x="1588302" y="2409937"/>
            <a:ext cx="4221968" cy="4221968"/>
            <a:chOff x="4403421" y="2047043"/>
            <a:chExt cx="4221968" cy="4221968"/>
          </a:xfrm>
        </p:grpSpPr>
        <p:pic>
          <p:nvPicPr>
            <p:cNvPr id="19" name="Content Placeholder 3">
              <a:extLst>
                <a:ext uri="{FF2B5EF4-FFF2-40B4-BE49-F238E27FC236}">
                  <a16:creationId xmlns:a16="http://schemas.microsoft.com/office/drawing/2014/main" id="{9FF9A57B-E132-4D44-8A65-59A8E6CA4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3421" y="2047043"/>
              <a:ext cx="4221968" cy="4221968"/>
            </a:xfrm>
            <a:prstGeom prst="rect">
              <a:avLst/>
            </a:prstGeom>
            <a:noFill/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A85EBE4-83F8-5840-8348-A4958EB55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6435" y="2756647"/>
              <a:ext cx="2819350" cy="281935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217B35B-72F0-264B-AB5D-475E410D5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992" y="2584633"/>
            <a:ext cx="815168" cy="815168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C8312D-E0E1-964F-AF5A-4C767865A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975" y="5666036"/>
            <a:ext cx="815168" cy="815168"/>
          </a:xfrm>
          <a:prstGeom prst="rect">
            <a:avLst/>
          </a:prstGeom>
          <a:noFill/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C9E0375-E432-C94B-A3DD-17E98417BB9D}"/>
              </a:ext>
            </a:extLst>
          </p:cNvPr>
          <p:cNvGrpSpPr/>
          <p:nvPr/>
        </p:nvGrpSpPr>
        <p:grpSpPr>
          <a:xfrm>
            <a:off x="3776606" y="4150386"/>
            <a:ext cx="1015236" cy="2448609"/>
            <a:chOff x="8883960" y="227833"/>
            <a:chExt cx="2857500" cy="6891896"/>
          </a:xfrm>
          <a:solidFill>
            <a:srgbClr val="6EFF86"/>
          </a:solidFill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8307444-6B0C-0E44-972F-7AF69D42A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3960" y="4262229"/>
              <a:ext cx="2857500" cy="2857500"/>
            </a:xfrm>
            <a:prstGeom prst="rect">
              <a:avLst/>
            </a:prstGeom>
            <a:grpFill/>
          </p:spPr>
        </p:pic>
        <p:pic>
          <p:nvPicPr>
            <p:cNvPr id="33" name="Content Placeholder 3">
              <a:extLst>
                <a:ext uri="{FF2B5EF4-FFF2-40B4-BE49-F238E27FC236}">
                  <a16:creationId xmlns:a16="http://schemas.microsoft.com/office/drawing/2014/main" id="{30995D24-7CB3-064F-AC63-F019B17E1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13770" y="227833"/>
              <a:ext cx="1422400" cy="1422400"/>
            </a:xfrm>
            <a:prstGeom prst="rect">
              <a:avLst/>
            </a:prstGeom>
            <a:grpFill/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68CB1AF-7B9C-7542-A162-93D6168BA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17773" y="2266489"/>
              <a:ext cx="1189874" cy="1189874"/>
            </a:xfrm>
            <a:prstGeom prst="rect">
              <a:avLst/>
            </a:prstGeom>
            <a:grpFill/>
          </p:spPr>
        </p:pic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AD8B6646-CF19-6E40-B09F-2D99385D5A11}"/>
                </a:ext>
              </a:extLst>
            </p:cNvPr>
            <p:cNvSpPr/>
            <p:nvPr/>
          </p:nvSpPr>
          <p:spPr>
            <a:xfrm rot="5400000">
              <a:off x="9999887" y="1800367"/>
              <a:ext cx="648040" cy="55082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6" name="Right Arrow 35">
              <a:extLst>
                <a:ext uri="{FF2B5EF4-FFF2-40B4-BE49-F238E27FC236}">
                  <a16:creationId xmlns:a16="http://schemas.microsoft.com/office/drawing/2014/main" id="{CA37B241-8EDA-FF44-A8F6-F9F1A65F4758}"/>
                </a:ext>
              </a:extLst>
            </p:cNvPr>
            <p:cNvSpPr/>
            <p:nvPr/>
          </p:nvSpPr>
          <p:spPr>
            <a:xfrm rot="5400000">
              <a:off x="9999887" y="3391173"/>
              <a:ext cx="648040" cy="55082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C64F91E-F1F0-2942-958A-2E588EC16861}"/>
              </a:ext>
            </a:extLst>
          </p:cNvPr>
          <p:cNvGrpSpPr/>
          <p:nvPr/>
        </p:nvGrpSpPr>
        <p:grpSpPr>
          <a:xfrm>
            <a:off x="3100201" y="1043931"/>
            <a:ext cx="1015236" cy="2448609"/>
            <a:chOff x="8883960" y="227833"/>
            <a:chExt cx="2857500" cy="6891896"/>
          </a:xfrm>
          <a:solidFill>
            <a:srgbClr val="6EFF86"/>
          </a:solidFill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9E7C586-37B2-9F4B-9E3B-9F9986BAF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3960" y="4262229"/>
              <a:ext cx="2857500" cy="2857500"/>
            </a:xfrm>
            <a:prstGeom prst="rect">
              <a:avLst/>
            </a:prstGeom>
            <a:grpFill/>
          </p:spPr>
        </p:pic>
        <p:pic>
          <p:nvPicPr>
            <p:cNvPr id="45" name="Content Placeholder 3">
              <a:extLst>
                <a:ext uri="{FF2B5EF4-FFF2-40B4-BE49-F238E27FC236}">
                  <a16:creationId xmlns:a16="http://schemas.microsoft.com/office/drawing/2014/main" id="{177CE22A-3958-5348-BEC1-2926C9338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13770" y="227833"/>
              <a:ext cx="1422400" cy="1422400"/>
            </a:xfrm>
            <a:prstGeom prst="rect">
              <a:avLst/>
            </a:prstGeom>
            <a:grpFill/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18EBC0C-386B-1941-96D2-48619DB04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17773" y="2266489"/>
              <a:ext cx="1189874" cy="1189874"/>
            </a:xfrm>
            <a:prstGeom prst="rect">
              <a:avLst/>
            </a:prstGeom>
            <a:grpFill/>
          </p:spPr>
        </p:pic>
        <p:sp>
          <p:nvSpPr>
            <p:cNvPr id="47" name="Right Arrow 46">
              <a:extLst>
                <a:ext uri="{FF2B5EF4-FFF2-40B4-BE49-F238E27FC236}">
                  <a16:creationId xmlns:a16="http://schemas.microsoft.com/office/drawing/2014/main" id="{89CFD7E1-96D8-3F4B-A33B-B69CFF527B77}"/>
                </a:ext>
              </a:extLst>
            </p:cNvPr>
            <p:cNvSpPr/>
            <p:nvPr/>
          </p:nvSpPr>
          <p:spPr>
            <a:xfrm rot="5400000">
              <a:off x="9999887" y="1800367"/>
              <a:ext cx="648040" cy="55082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8" name="Right Arrow 47">
              <a:extLst>
                <a:ext uri="{FF2B5EF4-FFF2-40B4-BE49-F238E27FC236}">
                  <a16:creationId xmlns:a16="http://schemas.microsoft.com/office/drawing/2014/main" id="{707C2558-84C2-6340-9F7F-E7301F370925}"/>
                </a:ext>
              </a:extLst>
            </p:cNvPr>
            <p:cNvSpPr/>
            <p:nvPr/>
          </p:nvSpPr>
          <p:spPr>
            <a:xfrm rot="5400000">
              <a:off x="9999887" y="3391173"/>
              <a:ext cx="648040" cy="55082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F3CEDE2-12C5-7949-9F55-F000A366013E}"/>
              </a:ext>
            </a:extLst>
          </p:cNvPr>
          <p:cNvGrpSpPr/>
          <p:nvPr/>
        </p:nvGrpSpPr>
        <p:grpSpPr>
          <a:xfrm>
            <a:off x="3513948" y="2897547"/>
            <a:ext cx="863590" cy="3298076"/>
            <a:chOff x="6329067" y="2534653"/>
            <a:chExt cx="863590" cy="329807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DB28F9A-D89C-1E48-ADEC-87613AC934B7}"/>
                </a:ext>
              </a:extLst>
            </p:cNvPr>
            <p:cNvSpPr/>
            <p:nvPr/>
          </p:nvSpPr>
          <p:spPr>
            <a:xfrm>
              <a:off x="6329067" y="2534653"/>
              <a:ext cx="183688" cy="1924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C572FFA-6B45-8B42-9170-25A29F19502F}"/>
                </a:ext>
              </a:extLst>
            </p:cNvPr>
            <p:cNvSpPr/>
            <p:nvPr/>
          </p:nvSpPr>
          <p:spPr>
            <a:xfrm>
              <a:off x="7008969" y="5640281"/>
              <a:ext cx="183688" cy="1924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54" name="Content Placeholder 38">
            <a:extLst>
              <a:ext uri="{FF2B5EF4-FFF2-40B4-BE49-F238E27FC236}">
                <a16:creationId xmlns:a16="http://schemas.microsoft.com/office/drawing/2014/main" id="{EF8662AE-EA62-6B45-9989-324621DC10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1854" y="2404791"/>
            <a:ext cx="229773" cy="2302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6" name="Content Placeholder 38">
            <a:extLst>
              <a:ext uri="{FF2B5EF4-FFF2-40B4-BE49-F238E27FC236}">
                <a16:creationId xmlns:a16="http://schemas.microsoft.com/office/drawing/2014/main" id="{86A19DBD-34B3-C74B-A89E-6D6EBB0C8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9337" y="5517275"/>
            <a:ext cx="229773" cy="2302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8" name="Right Arrow 97">
            <a:extLst>
              <a:ext uri="{FF2B5EF4-FFF2-40B4-BE49-F238E27FC236}">
                <a16:creationId xmlns:a16="http://schemas.microsoft.com/office/drawing/2014/main" id="{63171683-FB19-FA4A-8DB3-5152E6AB6A19}"/>
              </a:ext>
            </a:extLst>
          </p:cNvPr>
          <p:cNvSpPr/>
          <p:nvPr/>
        </p:nvSpPr>
        <p:spPr>
          <a:xfrm>
            <a:off x="1339172" y="1655197"/>
            <a:ext cx="1290917" cy="423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9" name="Right Arrow 98">
            <a:extLst>
              <a:ext uri="{FF2B5EF4-FFF2-40B4-BE49-F238E27FC236}">
                <a16:creationId xmlns:a16="http://schemas.microsoft.com/office/drawing/2014/main" id="{09B3DC1C-712D-9143-92F1-BED7055C659F}"/>
              </a:ext>
            </a:extLst>
          </p:cNvPr>
          <p:cNvSpPr/>
          <p:nvPr/>
        </p:nvSpPr>
        <p:spPr>
          <a:xfrm>
            <a:off x="1339172" y="1211444"/>
            <a:ext cx="1290917" cy="42372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0" name="Right Arrow 99">
            <a:extLst>
              <a:ext uri="{FF2B5EF4-FFF2-40B4-BE49-F238E27FC236}">
                <a16:creationId xmlns:a16="http://schemas.microsoft.com/office/drawing/2014/main" id="{ACCB5675-7D03-C541-A8F2-F5D067C2B56F}"/>
              </a:ext>
            </a:extLst>
          </p:cNvPr>
          <p:cNvSpPr/>
          <p:nvPr/>
        </p:nvSpPr>
        <p:spPr>
          <a:xfrm rot="10800000">
            <a:off x="264727" y="4721127"/>
            <a:ext cx="1290917" cy="42372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4E1123-D75F-D844-B5EC-4C8AFCD56DD1}"/>
              </a:ext>
            </a:extLst>
          </p:cNvPr>
          <p:cNvSpPr txBox="1"/>
          <p:nvPr/>
        </p:nvSpPr>
        <p:spPr>
          <a:xfrm>
            <a:off x="206281" y="1682392"/>
            <a:ext cx="107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Feedback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B28186-3A81-E947-B785-9EC97FF634B3}"/>
              </a:ext>
            </a:extLst>
          </p:cNvPr>
          <p:cNvSpPr txBox="1"/>
          <p:nvPr/>
        </p:nvSpPr>
        <p:spPr>
          <a:xfrm>
            <a:off x="240874" y="1238639"/>
            <a:ext cx="99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Percepts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6DCA58-A5E8-FF49-AC48-7C84D80EA874}"/>
              </a:ext>
            </a:extLst>
          </p:cNvPr>
          <p:cNvSpPr txBox="1"/>
          <p:nvPr/>
        </p:nvSpPr>
        <p:spPr>
          <a:xfrm>
            <a:off x="525088" y="5144849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Action </a:t>
            </a:r>
          </a:p>
        </p:txBody>
      </p:sp>
      <p:sp>
        <p:nvSpPr>
          <p:cNvPr id="38" name="Cloud Callout 37">
            <a:extLst>
              <a:ext uri="{FF2B5EF4-FFF2-40B4-BE49-F238E27FC236}">
                <a16:creationId xmlns:a16="http://schemas.microsoft.com/office/drawing/2014/main" id="{F84480BE-3C70-3642-B850-7F273192286B}"/>
              </a:ext>
            </a:extLst>
          </p:cNvPr>
          <p:cNvSpPr/>
          <p:nvPr/>
        </p:nvSpPr>
        <p:spPr>
          <a:xfrm>
            <a:off x="4349920" y="820475"/>
            <a:ext cx="3705356" cy="2234782"/>
          </a:xfrm>
          <a:prstGeom prst="cloudCallout">
            <a:avLst>
              <a:gd name="adj1" fmla="val -60538"/>
              <a:gd name="adj2" fmla="val 61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2400" dirty="0"/>
              <a:t>Lernen unumgänglich:</a:t>
            </a:r>
          </a:p>
          <a:p>
            <a:pPr algn="ctr"/>
            <a:r>
              <a:rPr lang="en-DE" sz="2400" dirty="0"/>
              <a:t>Reinforcement</a:t>
            </a:r>
            <a:br>
              <a:rPr lang="en-DE" sz="2400" dirty="0"/>
            </a:br>
            <a:r>
              <a:rPr lang="en-DE" sz="2400" dirty="0"/>
              <a:t>Lernen</a:t>
            </a:r>
          </a:p>
        </p:txBody>
      </p:sp>
      <p:sp>
        <p:nvSpPr>
          <p:cNvPr id="39" name="Cloud Callout 38">
            <a:extLst>
              <a:ext uri="{FF2B5EF4-FFF2-40B4-BE49-F238E27FC236}">
                <a16:creationId xmlns:a16="http://schemas.microsoft.com/office/drawing/2014/main" id="{1429059E-8C47-DC4D-B035-A8F48B63732B}"/>
              </a:ext>
            </a:extLst>
          </p:cNvPr>
          <p:cNvSpPr/>
          <p:nvPr/>
        </p:nvSpPr>
        <p:spPr>
          <a:xfrm>
            <a:off x="8006018" y="534967"/>
            <a:ext cx="5019304" cy="2864834"/>
          </a:xfrm>
          <a:prstGeom prst="cloudCallout">
            <a:avLst>
              <a:gd name="adj1" fmla="val -48582"/>
              <a:gd name="adj2" fmla="val 40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Nicht immer wird der beste Zug genommen (Exploration/Counterfactuals: Hätte ich das und das gemacht, was wäre die Konsequenz?)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D171B6-F80E-964C-903B-0795C98F75AC}"/>
              </a:ext>
            </a:extLst>
          </p:cNvPr>
          <p:cNvSpPr txBox="1"/>
          <p:nvPr/>
        </p:nvSpPr>
        <p:spPr>
          <a:xfrm>
            <a:off x="3025329" y="4213592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Goal G</a:t>
            </a:r>
            <a:br>
              <a:rPr lang="en-DE" dirty="0"/>
            </a:br>
            <a:r>
              <a:rPr lang="en-DE" dirty="0"/>
              <a:t>Models M</a:t>
            </a:r>
          </a:p>
        </p:txBody>
      </p:sp>
    </p:spTree>
    <p:extLst>
      <p:ext uri="{BB962C8B-B14F-4D97-AF65-F5344CB8AC3E}">
        <p14:creationId xmlns:p14="http://schemas.microsoft.com/office/powerpoint/2010/main" val="173684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L 0.00013 0.06783 " pathEditMode="relative" ptsTypes="AA">
                                      <p:cBhvr>
                                        <p:cTn id="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L 0.00013 0.067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übecker Nachrichten">
            <a:extLst>
              <a:ext uri="{FF2B5EF4-FFF2-40B4-BE49-F238E27FC236}">
                <a16:creationId xmlns:a16="http://schemas.microsoft.com/office/drawing/2014/main" id="{54C00BFB-A22F-7A41-9700-D3B0C7527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53" y="119962"/>
            <a:ext cx="7897091" cy="1067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oker game">
            <a:extLst>
              <a:ext uri="{FF2B5EF4-FFF2-40B4-BE49-F238E27FC236}">
                <a16:creationId xmlns:a16="http://schemas.microsoft.com/office/drawing/2014/main" id="{0BF0D5F1-5ACA-6942-A35C-EB7F61D927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09" y="1722391"/>
            <a:ext cx="56261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EF3A7D-8F22-494A-82A9-5F1EF9A21D1A}"/>
              </a:ext>
            </a:extLst>
          </p:cNvPr>
          <p:cNvSpPr/>
          <p:nvPr/>
        </p:nvSpPr>
        <p:spPr>
          <a:xfrm>
            <a:off x="4002809" y="4712069"/>
            <a:ext cx="56261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rgbClr val="31313B"/>
                </a:solidFill>
                <a:latin typeface="Charter" panose="02040503050506020203" pitchFamily="18" charset="0"/>
              </a:rPr>
              <a:t>Artificial intelligence has now pretty much conquered poker</a:t>
            </a:r>
          </a:p>
          <a:p>
            <a:pPr fontAlgn="base"/>
            <a:r>
              <a:rPr lang="en-US" sz="2400" dirty="0">
                <a:solidFill>
                  <a:srgbClr val="31313B"/>
                </a:solidFill>
                <a:latin typeface="museo-sans"/>
              </a:rPr>
              <a:t>Called Pluribus, the AI is a formidable opponent at six-player no-limit Texas </a:t>
            </a:r>
            <a:r>
              <a:rPr lang="en-US" sz="2400" dirty="0" err="1">
                <a:solidFill>
                  <a:srgbClr val="31313B"/>
                </a:solidFill>
                <a:latin typeface="museo-sans"/>
              </a:rPr>
              <a:t>Hold’em</a:t>
            </a:r>
            <a:endParaRPr lang="en-US" sz="2400" b="0" i="0" u="none" strike="noStrike" dirty="0">
              <a:solidFill>
                <a:srgbClr val="31313B"/>
              </a:solidFill>
              <a:effectLst/>
              <a:latin typeface="museo-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375F9F-ABEC-D649-A717-4114EE357CB6}"/>
              </a:ext>
            </a:extLst>
          </p:cNvPr>
          <p:cNvSpPr txBox="1"/>
          <p:nvPr/>
        </p:nvSpPr>
        <p:spPr>
          <a:xfrm>
            <a:off x="8711670" y="979715"/>
            <a:ext cx="917239" cy="369332"/>
          </a:xfrm>
          <a:prstGeom prst="rect">
            <a:avLst/>
          </a:prstGeom>
          <a:solidFill>
            <a:srgbClr val="6EFF86"/>
          </a:solidFill>
        </p:spPr>
        <p:txBody>
          <a:bodyPr wrap="none" rtlCol="0">
            <a:spAutoFit/>
          </a:bodyPr>
          <a:lstStyle/>
          <a:p>
            <a:r>
              <a:rPr lang="en-DE" dirty="0"/>
              <a:t>  2016   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B4079F50-5454-7E45-A9E4-BC7F4FC5A406}"/>
              </a:ext>
            </a:extLst>
          </p:cNvPr>
          <p:cNvSpPr/>
          <p:nvPr/>
        </p:nvSpPr>
        <p:spPr>
          <a:xfrm>
            <a:off x="8486644" y="1325557"/>
            <a:ext cx="3705356" cy="3386512"/>
          </a:xfrm>
          <a:prstGeom prst="cloudCallout">
            <a:avLst>
              <a:gd name="adj1" fmla="val -63155"/>
              <a:gd name="adj2" fmla="val 41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2400" dirty="0"/>
              <a:t>Facebook, CMU</a:t>
            </a:r>
          </a:p>
          <a:p>
            <a:pPr algn="ctr"/>
            <a:r>
              <a:rPr lang="en-DE" sz="2400" dirty="0"/>
              <a:t>Offline- + Online-Lernen</a:t>
            </a:r>
          </a:p>
          <a:p>
            <a:pPr algn="ctr"/>
            <a:r>
              <a:rPr lang="en-DE" sz="2400" dirty="0"/>
              <a:t>Spielerverhalten nur online verfügbar</a:t>
            </a:r>
          </a:p>
        </p:txBody>
      </p:sp>
    </p:spTree>
    <p:extLst>
      <p:ext uri="{BB962C8B-B14F-4D97-AF65-F5344CB8AC3E}">
        <p14:creationId xmlns:p14="http://schemas.microsoft.com/office/powerpoint/2010/main" val="8636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1021</Words>
  <Application>Microsoft Macintosh PowerPoint</Application>
  <PresentationFormat>Widescreen</PresentationFormat>
  <Paragraphs>162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Cambria Math</vt:lpstr>
      <vt:lpstr>Charter</vt:lpstr>
      <vt:lpstr>GH Guardian Headline</vt:lpstr>
      <vt:lpstr>Lato</vt:lpstr>
      <vt:lpstr>museo-sans</vt:lpstr>
      <vt:lpstr>Times New Roman</vt:lpstr>
      <vt:lpstr>Office Theme</vt:lpstr>
      <vt:lpstr>KI:  Märchen, Mythen, Möglichkeiten</vt:lpstr>
      <vt:lpstr>Märchen</vt:lpstr>
      <vt:lpstr>Mythen: KI-Methoden</vt:lpstr>
      <vt:lpstr>Mythen: KI-Methoden</vt:lpstr>
      <vt:lpstr>AI: Möglichkeiten</vt:lpstr>
      <vt:lpstr>Meine These</vt:lpstr>
      <vt:lpstr>PowerPoint Presentation</vt:lpstr>
      <vt:lpstr>Some more detail… </vt:lpstr>
      <vt:lpstr>PowerPoint Presentation</vt:lpstr>
      <vt:lpstr>PowerPoint Presentation</vt:lpstr>
      <vt:lpstr>Ein ganz anderes Beispiel</vt:lpstr>
      <vt:lpstr>Ein ganz anderes Beispiel</vt:lpstr>
      <vt:lpstr>PowerPoint Presentation</vt:lpstr>
      <vt:lpstr>Where did we go wrong?</vt:lpstr>
      <vt:lpstr>Yet some more detail</vt:lpstr>
      <vt:lpstr>Off-Switch Problem</vt:lpstr>
      <vt:lpstr>Before/after bringing coffee…</vt:lpstr>
      <vt:lpstr>The off-switch problem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Gespräch Med-Inf</dc:title>
  <dc:creator>Ralf Möller</dc:creator>
  <cp:lastModifiedBy>Ralf Möller</cp:lastModifiedBy>
  <cp:revision>193</cp:revision>
  <dcterms:created xsi:type="dcterms:W3CDTF">2022-04-29T07:31:45Z</dcterms:created>
  <dcterms:modified xsi:type="dcterms:W3CDTF">2022-05-11T07:23:29Z</dcterms:modified>
</cp:coreProperties>
</file>