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44"/>
  </p:notesMasterIdLst>
  <p:sldIdLst>
    <p:sldId id="1207" r:id="rId2"/>
    <p:sldId id="1262" r:id="rId3"/>
    <p:sldId id="498" r:id="rId4"/>
    <p:sldId id="263" r:id="rId5"/>
    <p:sldId id="341" r:id="rId6"/>
    <p:sldId id="342" r:id="rId7"/>
    <p:sldId id="343" r:id="rId8"/>
    <p:sldId id="346" r:id="rId9"/>
    <p:sldId id="348" r:id="rId10"/>
    <p:sldId id="349" r:id="rId11"/>
    <p:sldId id="347" r:id="rId12"/>
    <p:sldId id="345" r:id="rId13"/>
    <p:sldId id="282" r:id="rId14"/>
    <p:sldId id="363" r:id="rId15"/>
    <p:sldId id="1255" r:id="rId16"/>
    <p:sldId id="1232" r:id="rId17"/>
    <p:sldId id="1256" r:id="rId18"/>
    <p:sldId id="1257" r:id="rId19"/>
    <p:sldId id="1258" r:id="rId20"/>
    <p:sldId id="1259" r:id="rId21"/>
    <p:sldId id="350" r:id="rId22"/>
    <p:sldId id="262" r:id="rId23"/>
    <p:sldId id="1231" r:id="rId24"/>
    <p:sldId id="1236" r:id="rId25"/>
    <p:sldId id="1263" r:id="rId26"/>
    <p:sldId id="1216" r:id="rId27"/>
    <p:sldId id="457" r:id="rId28"/>
    <p:sldId id="1221" r:id="rId29"/>
    <p:sldId id="1223" r:id="rId30"/>
    <p:sldId id="1227" r:id="rId31"/>
    <p:sldId id="1233" r:id="rId32"/>
    <p:sldId id="1265" r:id="rId33"/>
    <p:sldId id="1224" r:id="rId34"/>
    <p:sldId id="1266" r:id="rId35"/>
    <p:sldId id="1261" r:id="rId36"/>
    <p:sldId id="1264" r:id="rId37"/>
    <p:sldId id="1260" r:id="rId38"/>
    <p:sldId id="1237" r:id="rId39"/>
    <p:sldId id="1268" r:id="rId40"/>
    <p:sldId id="1238" r:id="rId41"/>
    <p:sldId id="1267" r:id="rId42"/>
    <p:sldId id="123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AB9"/>
    <a:srgbClr val="151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5"/>
    <p:restoredTop sz="93993"/>
  </p:normalViewPr>
  <p:slideViewPr>
    <p:cSldViewPr snapToGrid="0" snapToObjects="1">
      <p:cViewPr varScale="1">
        <p:scale>
          <a:sx n="141" d="100"/>
          <a:sy n="141" d="100"/>
        </p:scale>
        <p:origin x="7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1C902-E19C-8946-9A69-335351C0C634}" type="datetimeFigureOut">
              <a:rPr lang="en-US" smtClean="0"/>
              <a:t>10/18/19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E8E53-9180-E843-8C12-9A661956B4E6}" type="slidenum">
              <a:rPr lang="en-US" smtClean="0"/>
              <a:t>‹#›</a:t>
            </a:fld>
            <a:endParaRPr lang="en-US"/>
          </a:p>
        </p:txBody>
      </p:sp>
    </p:spTree>
    <p:extLst>
      <p:ext uri="{BB962C8B-B14F-4D97-AF65-F5344CB8AC3E}">
        <p14:creationId xmlns:p14="http://schemas.microsoft.com/office/powerpoint/2010/main" val="19022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we win?</a:t>
            </a:r>
          </a:p>
          <a:p>
            <a:r>
              <a:rPr lang="en-GB" dirty="0"/>
              <a:t>Use lifted representation during computations, AVOID GROUNDING</a:t>
            </a:r>
          </a:p>
        </p:txBody>
      </p:sp>
      <p:sp>
        <p:nvSpPr>
          <p:cNvPr id="4" name="Slide Number Placeholder 3"/>
          <p:cNvSpPr>
            <a:spLocks noGrp="1"/>
          </p:cNvSpPr>
          <p:nvPr>
            <p:ph type="sldNum" sz="quarter" idx="5"/>
          </p:nvPr>
        </p:nvSpPr>
        <p:spPr/>
        <p:txBody>
          <a:bodyPr/>
          <a:lstStyle/>
          <a:p>
            <a:fld id="{03DE8E53-9180-E843-8C12-9A661956B4E6}" type="slidenum">
              <a:rPr lang="en-US" smtClean="0"/>
              <a:t>7</a:t>
            </a:fld>
            <a:endParaRPr lang="en-US"/>
          </a:p>
        </p:txBody>
      </p:sp>
    </p:spTree>
    <p:extLst>
      <p:ext uri="{BB962C8B-B14F-4D97-AF65-F5344CB8AC3E}">
        <p14:creationId xmlns:p14="http://schemas.microsoft.com/office/powerpoint/2010/main" val="53854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21</a:t>
            </a:fld>
            <a:endParaRPr lang="en-US"/>
          </a:p>
        </p:txBody>
      </p:sp>
    </p:spTree>
    <p:extLst>
      <p:ext uri="{BB962C8B-B14F-4D97-AF65-F5344CB8AC3E}">
        <p14:creationId xmlns:p14="http://schemas.microsoft.com/office/powerpoint/2010/main" val="31180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3DE8E53-9180-E843-8C12-9A661956B4E6}" type="slidenum">
              <a:rPr lang="en-US" smtClean="0"/>
              <a:t>22</a:t>
            </a:fld>
            <a:endParaRPr lang="en-US"/>
          </a:p>
        </p:txBody>
      </p:sp>
    </p:spTree>
    <p:extLst>
      <p:ext uri="{BB962C8B-B14F-4D97-AF65-F5344CB8AC3E}">
        <p14:creationId xmlns:p14="http://schemas.microsoft.com/office/powerpoint/2010/main" val="38067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3DE8E53-9180-E843-8C12-9A661956B4E6}" type="slidenum">
              <a:rPr lang="en-US" smtClean="0"/>
              <a:t>23</a:t>
            </a:fld>
            <a:endParaRPr lang="en-US"/>
          </a:p>
        </p:txBody>
      </p:sp>
    </p:spTree>
    <p:extLst>
      <p:ext uri="{BB962C8B-B14F-4D97-AF65-F5344CB8AC3E}">
        <p14:creationId xmlns:p14="http://schemas.microsoft.com/office/powerpoint/2010/main" val="353197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B9E877-0E43-B249-88D5-7B9AFED89ADF}" type="slidenum">
              <a:rPr lang="en-US" smtClean="0"/>
              <a:pPr>
                <a:defRPr/>
              </a:pPr>
              <a:t>27</a:t>
            </a:fld>
            <a:endParaRPr lang="en-US"/>
          </a:p>
        </p:txBody>
      </p:sp>
    </p:spTree>
    <p:extLst>
      <p:ext uri="{BB962C8B-B14F-4D97-AF65-F5344CB8AC3E}">
        <p14:creationId xmlns:p14="http://schemas.microsoft.com/office/powerpoint/2010/main" val="403642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B9E877-0E43-B249-88D5-7B9AFED89ADF}" type="slidenum">
              <a:rPr lang="en-US" smtClean="0"/>
              <a:pPr>
                <a:defRPr/>
              </a:pPr>
              <a:t>28</a:t>
            </a:fld>
            <a:endParaRPr lang="en-US"/>
          </a:p>
        </p:txBody>
      </p:sp>
    </p:spTree>
    <p:extLst>
      <p:ext uri="{BB962C8B-B14F-4D97-AF65-F5344CB8AC3E}">
        <p14:creationId xmlns:p14="http://schemas.microsoft.com/office/powerpoint/2010/main" val="310550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8</a:t>
            </a:fld>
            <a:endParaRPr lang="en-US"/>
          </a:p>
        </p:txBody>
      </p:sp>
    </p:spTree>
    <p:extLst>
      <p:ext uri="{BB962C8B-B14F-4D97-AF65-F5344CB8AC3E}">
        <p14:creationId xmlns:p14="http://schemas.microsoft.com/office/powerpoint/2010/main" val="4578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9</a:t>
            </a:fld>
            <a:endParaRPr lang="en-US"/>
          </a:p>
        </p:txBody>
      </p:sp>
    </p:spTree>
    <p:extLst>
      <p:ext uri="{BB962C8B-B14F-4D97-AF65-F5344CB8AC3E}">
        <p14:creationId xmlns:p14="http://schemas.microsoft.com/office/powerpoint/2010/main" val="393450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10</a:t>
            </a:fld>
            <a:endParaRPr lang="en-US"/>
          </a:p>
        </p:txBody>
      </p:sp>
    </p:spTree>
    <p:extLst>
      <p:ext uri="{BB962C8B-B14F-4D97-AF65-F5344CB8AC3E}">
        <p14:creationId xmlns:p14="http://schemas.microsoft.com/office/powerpoint/2010/main" val="160499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11</a:t>
            </a:fld>
            <a:endParaRPr lang="en-US"/>
          </a:p>
        </p:txBody>
      </p:sp>
    </p:spTree>
    <p:extLst>
      <p:ext uri="{BB962C8B-B14F-4D97-AF65-F5344CB8AC3E}">
        <p14:creationId xmlns:p14="http://schemas.microsoft.com/office/powerpoint/2010/main" val="423963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12</a:t>
            </a:fld>
            <a:endParaRPr lang="en-US"/>
          </a:p>
        </p:txBody>
      </p:sp>
    </p:spTree>
    <p:extLst>
      <p:ext uri="{BB962C8B-B14F-4D97-AF65-F5344CB8AC3E}">
        <p14:creationId xmlns:p14="http://schemas.microsoft.com/office/powerpoint/2010/main" val="321979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13</a:t>
            </a:fld>
            <a:endParaRPr lang="en-US"/>
          </a:p>
        </p:txBody>
      </p:sp>
    </p:spTree>
    <p:extLst>
      <p:ext uri="{BB962C8B-B14F-4D97-AF65-F5344CB8AC3E}">
        <p14:creationId xmlns:p14="http://schemas.microsoft.com/office/powerpoint/2010/main" val="220519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17</a:t>
            </a:fld>
            <a:endParaRPr lang="en-US"/>
          </a:p>
        </p:txBody>
      </p:sp>
    </p:spTree>
    <p:extLst>
      <p:ext uri="{BB962C8B-B14F-4D97-AF65-F5344CB8AC3E}">
        <p14:creationId xmlns:p14="http://schemas.microsoft.com/office/powerpoint/2010/main" val="110244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18</a:t>
            </a:fld>
            <a:endParaRPr lang="en-US"/>
          </a:p>
        </p:txBody>
      </p:sp>
    </p:spTree>
    <p:extLst>
      <p:ext uri="{BB962C8B-B14F-4D97-AF65-F5344CB8AC3E}">
        <p14:creationId xmlns:p14="http://schemas.microsoft.com/office/powerpoint/2010/main" val="2975770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47">
            <a:extLst>
              <a:ext uri="{FF2B5EF4-FFF2-40B4-BE49-F238E27FC236}">
                <a16:creationId xmlns:a16="http://schemas.microsoft.com/office/drawing/2014/main" id="{168B8322-A09B-B148-9CA6-9D7C59BCCB79}"/>
              </a:ext>
            </a:extLst>
          </p:cNvPr>
          <p:cNvSpPr>
            <a:spLocks noChangeArrowheads="1"/>
          </p:cNvSpPr>
          <p:nvPr/>
        </p:nvSpPr>
        <p:spPr bwMode="auto">
          <a:xfrm flipV="1">
            <a:off x="179389" y="6669088"/>
            <a:ext cx="8785225" cy="188912"/>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
        <p:nvSpPr>
          <p:cNvPr id="8" name="Title 1">
            <a:extLst>
              <a:ext uri="{FF2B5EF4-FFF2-40B4-BE49-F238E27FC236}">
                <a16:creationId xmlns:a16="http://schemas.microsoft.com/office/drawing/2014/main" id="{9EF17106-5149-7E47-BBC1-2F8C2BC4955B}"/>
              </a:ext>
            </a:extLst>
          </p:cNvPr>
          <p:cNvSpPr>
            <a:spLocks noGrp="1"/>
          </p:cNvSpPr>
          <p:nvPr>
            <p:ph type="ctrTitle"/>
          </p:nvPr>
        </p:nvSpPr>
        <p:spPr>
          <a:xfrm>
            <a:off x="179389" y="750886"/>
            <a:ext cx="5517075" cy="1563689"/>
          </a:xfrm>
        </p:spPr>
        <p:txBody>
          <a:bodyPr anchor="b">
            <a:normAutofit/>
          </a:bodyPr>
          <a:lstStyle>
            <a:lvl1pPr algn="l">
              <a:defRPr sz="5400" b="1">
                <a:solidFill>
                  <a:srgbClr val="C00000"/>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093FC5F-6620-F24D-ACA7-C3F1B36397F5}"/>
              </a:ext>
            </a:extLst>
          </p:cNvPr>
          <p:cNvSpPr>
            <a:spLocks noGrp="1"/>
          </p:cNvSpPr>
          <p:nvPr>
            <p:ph type="subTitle" idx="1" hasCustomPrompt="1"/>
          </p:nvPr>
        </p:nvSpPr>
        <p:spPr>
          <a:xfrm>
            <a:off x="1143000" y="3602038"/>
            <a:ext cx="6858000" cy="1655762"/>
          </a:xfrm>
        </p:spPr>
        <p:txBody>
          <a:bodyPr anchor="ct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author text</a:t>
            </a:r>
          </a:p>
        </p:txBody>
      </p:sp>
      <p:pic>
        <p:nvPicPr>
          <p:cNvPr id="10" name="Picture 9">
            <a:extLst>
              <a:ext uri="{FF2B5EF4-FFF2-40B4-BE49-F238E27FC236}">
                <a16:creationId xmlns:a16="http://schemas.microsoft.com/office/drawing/2014/main" id="{AE253434-61AB-4445-9C37-34C71D17CAC1}"/>
              </a:ext>
            </a:extLst>
          </p:cNvPr>
          <p:cNvPicPr>
            <a:picLocks noChangeAspect="1"/>
          </p:cNvPicPr>
          <p:nvPr/>
        </p:nvPicPr>
        <p:blipFill>
          <a:blip r:embed="rId2"/>
          <a:stretch>
            <a:fillRect/>
          </a:stretch>
        </p:blipFill>
        <p:spPr>
          <a:xfrm>
            <a:off x="3240142" y="4815537"/>
            <a:ext cx="2676416" cy="1068675"/>
          </a:xfrm>
          <a:prstGeom prst="rect">
            <a:avLst/>
          </a:prstGeom>
        </p:spPr>
      </p:pic>
      <p:sp>
        <p:nvSpPr>
          <p:cNvPr id="11" name="Text Placeholder 11">
            <a:extLst>
              <a:ext uri="{FF2B5EF4-FFF2-40B4-BE49-F238E27FC236}">
                <a16:creationId xmlns:a16="http://schemas.microsoft.com/office/drawing/2014/main" id="{DCE631E5-1FB3-274C-8C0C-C1400953C80A}"/>
              </a:ext>
            </a:extLst>
          </p:cNvPr>
          <p:cNvSpPr>
            <a:spLocks noGrp="1"/>
          </p:cNvSpPr>
          <p:nvPr>
            <p:ph type="body" sz="quarter" idx="10" hasCustomPrompt="1"/>
          </p:nvPr>
        </p:nvSpPr>
        <p:spPr>
          <a:xfrm>
            <a:off x="1763713" y="6053864"/>
            <a:ext cx="5629275" cy="615224"/>
          </a:xfrm>
        </p:spPr>
        <p:txBody>
          <a:bodyPr anchor="b">
            <a:normAutofit/>
          </a:bodyPr>
          <a:lstStyle>
            <a:lvl1pPr marL="0" indent="0" algn="ctr">
              <a:buNone/>
              <a:defRPr sz="2000">
                <a:solidFill>
                  <a:srgbClr val="A6A6A6"/>
                </a:solidFill>
                <a:latin typeface="+mj-lt"/>
              </a:defRPr>
            </a:lvl1pPr>
          </a:lstStyle>
          <a:p>
            <a:pPr lvl="0"/>
            <a:r>
              <a:rPr lang="en-US" dirty="0"/>
              <a:t>Edit Master thanks text</a:t>
            </a:r>
          </a:p>
        </p:txBody>
      </p:sp>
      <p:pic>
        <p:nvPicPr>
          <p:cNvPr id="12" name="Picture 11">
            <a:extLst>
              <a:ext uri="{FF2B5EF4-FFF2-40B4-BE49-F238E27FC236}">
                <a16:creationId xmlns:a16="http://schemas.microsoft.com/office/drawing/2014/main" id="{5DC6EFC2-992E-AF46-ABE6-B92057CBAA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154" y="0"/>
            <a:ext cx="3135086" cy="3135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 Placeholder 14">
            <a:extLst>
              <a:ext uri="{FF2B5EF4-FFF2-40B4-BE49-F238E27FC236}">
                <a16:creationId xmlns:a16="http://schemas.microsoft.com/office/drawing/2014/main" id="{F473D2D5-B4A6-FD47-A56A-A56873E1AC35}"/>
              </a:ext>
            </a:extLst>
          </p:cNvPr>
          <p:cNvSpPr>
            <a:spLocks noGrp="1"/>
          </p:cNvSpPr>
          <p:nvPr>
            <p:ph type="body" sz="quarter" idx="11" hasCustomPrompt="1"/>
          </p:nvPr>
        </p:nvSpPr>
        <p:spPr>
          <a:xfrm>
            <a:off x="179389" y="2331312"/>
            <a:ext cx="5192711" cy="598487"/>
          </a:xfrm>
        </p:spPr>
        <p:txBody>
          <a:bodyPr anchor="ctr">
            <a:noAutofit/>
          </a:bodyPr>
          <a:lstStyle>
            <a:lvl1pPr marL="0" indent="0">
              <a:buNone/>
              <a:defRPr sz="3600" b="1">
                <a:latin typeface="+mj-lt"/>
              </a:defRPr>
            </a:lvl1pPr>
          </a:lstStyle>
          <a:p>
            <a:pPr lvl="0"/>
            <a:r>
              <a:rPr lang="en-US" dirty="0"/>
              <a:t>Edit Master subtitle text</a:t>
            </a:r>
            <a:endParaRPr lang="en-GB" dirty="0"/>
          </a:p>
        </p:txBody>
      </p:sp>
      <p:sp>
        <p:nvSpPr>
          <p:cNvPr id="14" name="Text Placeholder 14">
            <a:extLst>
              <a:ext uri="{FF2B5EF4-FFF2-40B4-BE49-F238E27FC236}">
                <a16:creationId xmlns:a16="http://schemas.microsoft.com/office/drawing/2014/main" id="{517F0D3F-B35E-1540-96E7-BA2BDC7A2A2E}"/>
              </a:ext>
            </a:extLst>
          </p:cNvPr>
          <p:cNvSpPr>
            <a:spLocks noGrp="1"/>
          </p:cNvSpPr>
          <p:nvPr>
            <p:ph type="body" sz="quarter" idx="12" hasCustomPrompt="1"/>
          </p:nvPr>
        </p:nvSpPr>
        <p:spPr>
          <a:xfrm>
            <a:off x="179389" y="2950074"/>
            <a:ext cx="4535487" cy="482312"/>
          </a:xfrm>
        </p:spPr>
        <p:txBody>
          <a:bodyPr anchor="ctr"/>
          <a:lstStyle>
            <a:lvl1pPr marL="0" indent="0">
              <a:buNone/>
              <a:defRPr b="0">
                <a:latin typeface="+mj-lt"/>
              </a:defRPr>
            </a:lvl1pPr>
          </a:lstStyle>
          <a:p>
            <a:pPr lvl="0"/>
            <a:r>
              <a:rPr lang="en-US" dirty="0"/>
              <a:t>Edit Master event text</a:t>
            </a:r>
            <a:endParaRPr lang="en-GB" dirty="0"/>
          </a:p>
        </p:txBody>
      </p:sp>
    </p:spTree>
    <p:extLst>
      <p:ext uri="{BB962C8B-B14F-4D97-AF65-F5344CB8AC3E}">
        <p14:creationId xmlns:p14="http://schemas.microsoft.com/office/powerpoint/2010/main" val="23702571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7DDC3-A3CF-2948-9057-82A884F377B4}" type="datetime1">
              <a:rPr lang="en-GB" smtClean="0"/>
              <a:t>18/10/2019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30707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61535"/>
            <a:ext cx="1971675" cy="50154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61535"/>
            <a:ext cx="5800725" cy="50154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7A043-19A1-464B-9834-55D3F5207756}" type="datetime1">
              <a:rPr lang="en-GB" smtClean="0"/>
              <a:t>18/10/2019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3909156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861948" y="1959102"/>
            <a:ext cx="7771998" cy="1469652"/>
          </a:xfrm>
          <a:prstGeom prst="rect">
            <a:avLst/>
          </a:prstGeom>
        </p:spPr>
        <p:txBody>
          <a:bodyPr lIns="0" tIns="0" rIns="0" bIns="0" anchor="ctr"/>
          <a:lstStyle/>
          <a:p>
            <a:endParaRPr lang="de-DE" sz="1796" b="0" strike="noStrike" spc="-1">
              <a:solidFill>
                <a:srgbClr val="000000"/>
              </a:solidFill>
              <a:latin typeface="Calibri"/>
            </a:endParaRPr>
          </a:p>
        </p:txBody>
      </p:sp>
      <p:sp>
        <p:nvSpPr>
          <p:cNvPr id="238" name="PlaceHolder 2"/>
          <p:cNvSpPr>
            <a:spLocks noGrp="1"/>
          </p:cNvSpPr>
          <p:nvPr>
            <p:ph type="subTitle"/>
          </p:nvPr>
        </p:nvSpPr>
        <p:spPr>
          <a:xfrm>
            <a:off x="457140" y="1604504"/>
            <a:ext cx="8229138" cy="3977302"/>
          </a:xfrm>
          <a:prstGeom prst="rect">
            <a:avLst/>
          </a:prstGeom>
        </p:spPr>
        <p:txBody>
          <a:bodyPr lIns="0" tIns="0" rIns="0" bIns="0" anchor="ctr"/>
          <a:lstStyle/>
          <a:p>
            <a:pPr algn="ctr"/>
            <a:endParaRPr lang="en-US" sz="2736" b="0" strike="noStrike" spc="-1">
              <a:latin typeface="Arial"/>
            </a:endParaRPr>
          </a:p>
        </p:txBody>
      </p:sp>
    </p:spTree>
    <p:extLst>
      <p:ext uri="{BB962C8B-B14F-4D97-AF65-F5344CB8AC3E}">
        <p14:creationId xmlns:p14="http://schemas.microsoft.com/office/powerpoint/2010/main" val="397017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BF99-86B6-7744-A81E-D4489F3786F0}" type="datetime1">
              <a:rPr lang="en-GB" smtClean="0"/>
              <a:t>18/10/2019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390934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5834062" cy="2852737"/>
          </a:xfrm>
        </p:spPr>
        <p:txBody>
          <a:bodyPr anchor="b"/>
          <a:lstStyle>
            <a:lvl1pPr>
              <a:defRPr sz="6000" b="1">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0AC47-73A4-BA49-AB78-C971AC0EF93C}" type="datetime1">
              <a:rPr lang="en-GB" smtClean="0"/>
              <a:t>18/10/2019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C4649-800D-CB47-881A-AA04BFFFB18C}" type="slidenum">
              <a:rPr lang="en-US" smtClean="0"/>
              <a:t>‹#›</a:t>
            </a:fld>
            <a:endParaRPr lang="en-US"/>
          </a:p>
        </p:txBody>
      </p:sp>
      <p:pic>
        <p:nvPicPr>
          <p:cNvPr id="14" name="Picture 13">
            <a:extLst>
              <a:ext uri="{FF2B5EF4-FFF2-40B4-BE49-F238E27FC236}">
                <a16:creationId xmlns:a16="http://schemas.microsoft.com/office/drawing/2014/main" id="{54AAA943-C73B-7D46-916B-4E137ED5D3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1154" y="0"/>
            <a:ext cx="3135086" cy="3135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1273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61535"/>
            <a:ext cx="3886200" cy="5015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61535"/>
            <a:ext cx="3886200" cy="5015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F51BF6-903E-0D42-8DA7-D1C57D8CA0F9}" type="datetime1">
              <a:rPr lang="en-GB" smtClean="0"/>
              <a:t>18/10/2019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198571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4534"/>
            <a:ext cx="3868340" cy="5554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729946"/>
            <a:ext cx="3868340" cy="445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74534"/>
            <a:ext cx="3887391" cy="5554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729946"/>
            <a:ext cx="3887391" cy="445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0B2E97-0A09-1F4D-9707-D8450E991B57}" type="datetime1">
              <a:rPr lang="en-GB" smtClean="0"/>
              <a:t>18/10/2019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C4649-800D-CB47-881A-AA04BFFFB18C}" type="slidenum">
              <a:rPr lang="en-US" smtClean="0"/>
              <a:t>‹#›</a:t>
            </a:fld>
            <a:endParaRPr lang="en-US"/>
          </a:p>
        </p:txBody>
      </p:sp>
      <p:sp>
        <p:nvSpPr>
          <p:cNvPr id="10" name="Title Placeholder 1">
            <a:extLst>
              <a:ext uri="{FF2B5EF4-FFF2-40B4-BE49-F238E27FC236}">
                <a16:creationId xmlns:a16="http://schemas.microsoft.com/office/drawing/2014/main" id="{079F203A-82CE-4148-80F0-7A42DBC352CD}"/>
              </a:ext>
            </a:extLst>
          </p:cNvPr>
          <p:cNvSpPr>
            <a:spLocks noGrp="1"/>
          </p:cNvSpPr>
          <p:nvPr>
            <p:ph type="title"/>
          </p:nvPr>
        </p:nvSpPr>
        <p:spPr>
          <a:xfrm>
            <a:off x="628650" y="0"/>
            <a:ext cx="7886700" cy="981077"/>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27498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C562F-750A-6B44-A8E1-A72B58E7B281}" type="datetime1">
              <a:rPr lang="en-GB" smtClean="0"/>
              <a:t>18/10/2019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32292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F12C7-05C9-BE45-B4BA-64F6117220C3}" type="datetime1">
              <a:rPr lang="en-GB" smtClean="0"/>
              <a:t>18/10/2019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118562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12108"/>
            <a:ext cx="2949178" cy="945292"/>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112108"/>
            <a:ext cx="4629150" cy="50909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41456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7AF0F-4F64-5540-B259-65AE3508F390}" type="datetime1">
              <a:rPr lang="en-GB" smtClean="0"/>
              <a:t>18/10/2019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259484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6822"/>
            <a:ext cx="2949178" cy="92057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136822"/>
            <a:ext cx="4629150" cy="504155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399"/>
            <a:ext cx="2949178" cy="41209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B7F9F0-8144-D044-B9FB-5E900A031EBF}" type="datetime1">
              <a:rPr lang="en-GB" smtClean="0"/>
              <a:t>18/10/2019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117417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9810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78097"/>
            <a:ext cx="7886700" cy="49812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B3A10-0B97-1141-BDB3-103C039F18AF}" type="datetimeFigureOut">
              <a:rPr lang="en-GB" smtClean="0"/>
              <a:pPr/>
              <a:t>18/10/2019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C4649-800D-CB47-881A-AA04BFFFB18C}" type="slidenum">
              <a:rPr lang="en-US" smtClean="0"/>
              <a:t>‹#›</a:t>
            </a:fld>
            <a:endParaRPr lang="en-US" dirty="0"/>
          </a:p>
        </p:txBody>
      </p:sp>
      <p:sp>
        <p:nvSpPr>
          <p:cNvPr id="7" name="Rectangle 46">
            <a:extLst>
              <a:ext uri="{FF2B5EF4-FFF2-40B4-BE49-F238E27FC236}">
                <a16:creationId xmlns:a16="http://schemas.microsoft.com/office/drawing/2014/main" id="{8A2E907F-5F3D-3D47-BF6A-6E0C113E7E6E}"/>
              </a:ext>
            </a:extLst>
          </p:cNvPr>
          <p:cNvSpPr>
            <a:spLocks noChangeArrowheads="1"/>
          </p:cNvSpPr>
          <p:nvPr/>
        </p:nvSpPr>
        <p:spPr bwMode="auto">
          <a:xfrm>
            <a:off x="179389" y="981077"/>
            <a:ext cx="8785225" cy="73025"/>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
        <p:nvSpPr>
          <p:cNvPr id="8" name="Rectangle 47">
            <a:extLst>
              <a:ext uri="{FF2B5EF4-FFF2-40B4-BE49-F238E27FC236}">
                <a16:creationId xmlns:a16="http://schemas.microsoft.com/office/drawing/2014/main" id="{BC32549B-61C9-B543-AE07-96D5DF8CF523}"/>
              </a:ext>
            </a:extLst>
          </p:cNvPr>
          <p:cNvSpPr>
            <a:spLocks noChangeArrowheads="1"/>
          </p:cNvSpPr>
          <p:nvPr/>
        </p:nvSpPr>
        <p:spPr bwMode="auto">
          <a:xfrm flipV="1">
            <a:off x="179389" y="6669088"/>
            <a:ext cx="8785225" cy="188912"/>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pic>
        <p:nvPicPr>
          <p:cNvPr id="9" name="Picture 8">
            <a:extLst>
              <a:ext uri="{FF2B5EF4-FFF2-40B4-BE49-F238E27FC236}">
                <a16:creationId xmlns:a16="http://schemas.microsoft.com/office/drawing/2014/main" id="{209F0941-F3FA-2B48-B189-18CC6C1BC368}"/>
              </a:ext>
            </a:extLst>
          </p:cNvPr>
          <p:cNvPicPr>
            <a:picLocks noChangeAspect="1"/>
          </p:cNvPicPr>
          <p:nvPr/>
        </p:nvPicPr>
        <p:blipFill>
          <a:blip r:embed="rId14"/>
          <a:stretch>
            <a:fillRect/>
          </a:stretch>
        </p:blipFill>
        <p:spPr>
          <a:xfrm>
            <a:off x="167032" y="6159332"/>
            <a:ext cx="1495209" cy="597027"/>
          </a:xfrm>
          <a:prstGeom prst="rect">
            <a:avLst/>
          </a:prstGeom>
        </p:spPr>
      </p:pic>
      <p:sp>
        <p:nvSpPr>
          <p:cNvPr id="10" name="Rectangle 46">
            <a:extLst>
              <a:ext uri="{FF2B5EF4-FFF2-40B4-BE49-F238E27FC236}">
                <a16:creationId xmlns:a16="http://schemas.microsoft.com/office/drawing/2014/main" id="{E9ADB1B2-B492-3149-A912-80A003AA0E60}"/>
              </a:ext>
            </a:extLst>
          </p:cNvPr>
          <p:cNvSpPr>
            <a:spLocks noChangeArrowheads="1"/>
          </p:cNvSpPr>
          <p:nvPr userDrawn="1"/>
        </p:nvSpPr>
        <p:spPr bwMode="auto">
          <a:xfrm>
            <a:off x="179389" y="981077"/>
            <a:ext cx="8785225" cy="73025"/>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
        <p:nvSpPr>
          <p:cNvPr id="11" name="Rectangle 47">
            <a:extLst>
              <a:ext uri="{FF2B5EF4-FFF2-40B4-BE49-F238E27FC236}">
                <a16:creationId xmlns:a16="http://schemas.microsoft.com/office/drawing/2014/main" id="{3594C278-0B36-E04A-9DD2-BCB91BE211A3}"/>
              </a:ext>
            </a:extLst>
          </p:cNvPr>
          <p:cNvSpPr>
            <a:spLocks noChangeArrowheads="1"/>
          </p:cNvSpPr>
          <p:nvPr userDrawn="1"/>
        </p:nvSpPr>
        <p:spPr bwMode="auto">
          <a:xfrm flipV="1">
            <a:off x="179389" y="6669088"/>
            <a:ext cx="8785225" cy="188912"/>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Tree>
    <p:extLst>
      <p:ext uri="{BB962C8B-B14F-4D97-AF65-F5344CB8AC3E}">
        <p14:creationId xmlns:p14="http://schemas.microsoft.com/office/powerpoint/2010/main" val="2437857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31.png"/><Relationship Id="rId3" Type="http://schemas.openxmlformats.org/officeDocument/2006/relationships/image" Target="../media/image13.png"/><Relationship Id="rId7" Type="http://schemas.openxmlformats.org/officeDocument/2006/relationships/image" Target="../media/image123.png"/><Relationship Id="rId12"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121.png"/><Relationship Id="rId10" Type="http://schemas.openxmlformats.org/officeDocument/2006/relationships/image" Target="../media/image126.png"/><Relationship Id="rId9" Type="http://schemas.openxmlformats.org/officeDocument/2006/relationships/image" Target="../media/image125.png"/></Relationships>
</file>

<file path=ppt/slides/_rels/slide13.xml.rels><?xml version="1.0" encoding="UTF-8" standalone="yes"?>
<Relationships xmlns="http://schemas.openxmlformats.org/package/2006/relationships"><Relationship Id="rId8" Type="http://schemas.openxmlformats.org/officeDocument/2006/relationships/image" Target="../media/image1260.png"/><Relationship Id="rId3" Type="http://schemas.openxmlformats.org/officeDocument/2006/relationships/image" Target="../media/image1210.png"/><Relationship Id="rId7" Type="http://schemas.openxmlformats.org/officeDocument/2006/relationships/image" Target="../media/image125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40.png"/><Relationship Id="rId11" Type="http://schemas.openxmlformats.org/officeDocument/2006/relationships/image" Target="../media/image1310.png"/><Relationship Id="rId5" Type="http://schemas.openxmlformats.org/officeDocument/2006/relationships/image" Target="../media/image1230.png"/><Relationship Id="rId10" Type="http://schemas.openxmlformats.org/officeDocument/2006/relationships/image" Target="../media/image1300.png"/><Relationship Id="rId4" Type="http://schemas.openxmlformats.org/officeDocument/2006/relationships/image" Target="../media/image1280.png"/><Relationship Id="rId9" Type="http://schemas.openxmlformats.org/officeDocument/2006/relationships/image" Target="../media/image1290.png"/></Relationships>
</file>

<file path=ppt/slides/_rels/slide14.xml.rels><?xml version="1.0" encoding="UTF-8" standalone="yes"?>
<Relationships xmlns="http://schemas.openxmlformats.org/package/2006/relationships"><Relationship Id="rId13" Type="http://schemas.openxmlformats.org/officeDocument/2006/relationships/image" Target="../media/image153.png"/><Relationship Id="rId18" Type="http://schemas.openxmlformats.org/officeDocument/2006/relationships/image" Target="../media/image158.png"/><Relationship Id="rId26" Type="http://schemas.openxmlformats.org/officeDocument/2006/relationships/image" Target="../media/image15.png"/><Relationship Id="rId21" Type="http://schemas.openxmlformats.org/officeDocument/2006/relationships/image" Target="../media/image50.png"/><Relationship Id="rId12" Type="http://schemas.openxmlformats.org/officeDocument/2006/relationships/image" Target="../media/image152.png"/><Relationship Id="rId17" Type="http://schemas.openxmlformats.org/officeDocument/2006/relationships/image" Target="../media/image157.png"/><Relationship Id="rId25" Type="http://schemas.openxmlformats.org/officeDocument/2006/relationships/image" Target="../media/image91.png"/><Relationship Id="rId2" Type="http://schemas.openxmlformats.org/officeDocument/2006/relationships/image" Target="../media/image14.png"/><Relationship Id="rId16" Type="http://schemas.openxmlformats.org/officeDocument/2006/relationships/image" Target="../media/image156.png"/><Relationship Id="rId20" Type="http://schemas.openxmlformats.org/officeDocument/2006/relationships/image" Target="../media/image160.png"/><Relationship Id="rId1" Type="http://schemas.openxmlformats.org/officeDocument/2006/relationships/slideLayout" Target="../slideLayouts/slideLayout4.xml"/><Relationship Id="rId24" Type="http://schemas.openxmlformats.org/officeDocument/2006/relationships/image" Target="../media/image81.png"/><Relationship Id="rId15" Type="http://schemas.openxmlformats.org/officeDocument/2006/relationships/image" Target="../media/image155.png"/><Relationship Id="rId23" Type="http://schemas.openxmlformats.org/officeDocument/2006/relationships/image" Target="../media/image71.png"/><Relationship Id="rId19" Type="http://schemas.openxmlformats.org/officeDocument/2006/relationships/image" Target="../media/image159.png"/><Relationship Id="rId14" Type="http://schemas.openxmlformats.org/officeDocument/2006/relationships/image" Target="../media/image154.png"/><Relationship Id="rId22" Type="http://schemas.openxmlformats.org/officeDocument/2006/relationships/image" Target="../media/image60.png"/><Relationship Id="rId27" Type="http://schemas.openxmlformats.org/officeDocument/2006/relationships/image" Target="../media/image16.png"/></Relationships>
</file>

<file path=ppt/slides/_rels/slide15.xml.rels><?xml version="1.0" encoding="UTF-8" standalone="yes"?>
<Relationships xmlns="http://schemas.openxmlformats.org/package/2006/relationships"><Relationship Id="rId26" Type="http://schemas.openxmlformats.org/officeDocument/2006/relationships/image" Target="../media/image166.png"/><Relationship Id="rId18" Type="http://schemas.openxmlformats.org/officeDocument/2006/relationships/image" Target="../media/image158.png"/><Relationship Id="rId21" Type="http://schemas.openxmlformats.org/officeDocument/2006/relationships/image" Target="../media/image161.png"/><Relationship Id="rId33" Type="http://schemas.openxmlformats.org/officeDocument/2006/relationships/image" Target="../media/image173.png"/><Relationship Id="rId25" Type="http://schemas.openxmlformats.org/officeDocument/2006/relationships/image" Target="../media/image165.png"/><Relationship Id="rId2" Type="http://schemas.openxmlformats.org/officeDocument/2006/relationships/image" Target="../media/image139.png"/><Relationship Id="rId29" Type="http://schemas.openxmlformats.org/officeDocument/2006/relationships/image" Target="../media/image169.png"/><Relationship Id="rId20" Type="http://schemas.openxmlformats.org/officeDocument/2006/relationships/image" Target="../media/image160.png"/><Relationship Id="rId1" Type="http://schemas.openxmlformats.org/officeDocument/2006/relationships/slideLayout" Target="../slideLayouts/slideLayout4.xml"/><Relationship Id="rId32" Type="http://schemas.openxmlformats.org/officeDocument/2006/relationships/image" Target="../media/image172.png"/><Relationship Id="rId28" Type="http://schemas.openxmlformats.org/officeDocument/2006/relationships/image" Target="../media/image168.png"/><Relationship Id="rId23" Type="http://schemas.openxmlformats.org/officeDocument/2006/relationships/image" Target="../media/image163.png"/><Relationship Id="rId31" Type="http://schemas.openxmlformats.org/officeDocument/2006/relationships/image" Target="../media/image171.png"/><Relationship Id="rId19" Type="http://schemas.openxmlformats.org/officeDocument/2006/relationships/image" Target="../media/image159.png"/><Relationship Id="rId27" Type="http://schemas.openxmlformats.org/officeDocument/2006/relationships/image" Target="../media/image167.png"/><Relationship Id="rId30" Type="http://schemas.openxmlformats.org/officeDocument/2006/relationships/image" Target="../media/image170.png"/></Relationships>
</file>

<file path=ppt/slides/_rels/slide16.xml.rels><?xml version="1.0" encoding="UTF-8" standalone="yes"?>
<Relationships xmlns="http://schemas.openxmlformats.org/package/2006/relationships"><Relationship Id="rId18" Type="http://schemas.openxmlformats.org/officeDocument/2006/relationships/image" Target="../media/image158.png"/><Relationship Id="rId3" Type="http://schemas.openxmlformats.org/officeDocument/2006/relationships/image" Target="../media/image518.png"/><Relationship Id="rId21" Type="http://schemas.openxmlformats.org/officeDocument/2006/relationships/image" Target="../media/image161.png"/><Relationship Id="rId7" Type="http://schemas.openxmlformats.org/officeDocument/2006/relationships/image" Target="../media/image910.png"/><Relationship Id="rId33" Type="http://schemas.openxmlformats.org/officeDocument/2006/relationships/image" Target="../media/image110.png"/><Relationship Id="rId25" Type="http://schemas.openxmlformats.org/officeDocument/2006/relationships/image" Target="../media/image165.png"/><Relationship Id="rId2" Type="http://schemas.openxmlformats.org/officeDocument/2006/relationships/image" Target="../media/image419.png"/><Relationship Id="rId20"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811.png"/><Relationship Id="rId32" Type="http://schemas.openxmlformats.org/officeDocument/2006/relationships/image" Target="../media/image105.png"/><Relationship Id="rId5" Type="http://schemas.openxmlformats.org/officeDocument/2006/relationships/image" Target="../media/image710.png"/><Relationship Id="rId23" Type="http://schemas.openxmlformats.org/officeDocument/2006/relationships/image" Target="../media/image163.png"/><Relationship Id="rId31" Type="http://schemas.openxmlformats.org/officeDocument/2006/relationships/image" Target="../media/image171.png"/><Relationship Id="rId19" Type="http://schemas.openxmlformats.org/officeDocument/2006/relationships/image" Target="../media/image159.png"/><Relationship Id="rId4" Type="http://schemas.openxmlformats.org/officeDocument/2006/relationships/image" Target="../media/image610.png"/></Relationships>
</file>

<file path=ppt/slides/_rels/slide17.xml.rels><?xml version="1.0" encoding="UTF-8" standalone="yes"?>
<Relationships xmlns="http://schemas.openxmlformats.org/package/2006/relationships"><Relationship Id="rId8" Type="http://schemas.openxmlformats.org/officeDocument/2006/relationships/image" Target="../media/image811.png"/><Relationship Id="rId18" Type="http://schemas.openxmlformats.org/officeDocument/2006/relationships/image" Target="../media/image158.png"/><Relationship Id="rId3" Type="http://schemas.openxmlformats.org/officeDocument/2006/relationships/image" Target="../media/image120.png"/><Relationship Id="rId21" Type="http://schemas.openxmlformats.org/officeDocument/2006/relationships/image" Target="../media/image161.png"/><Relationship Id="rId7" Type="http://schemas.openxmlformats.org/officeDocument/2006/relationships/image" Target="../media/image710.png"/><Relationship Id="rId33" Type="http://schemas.openxmlformats.org/officeDocument/2006/relationships/image" Target="../media/image110.png"/><Relationship Id="rId25" Type="http://schemas.openxmlformats.org/officeDocument/2006/relationships/image" Target="../media/image165.png"/><Relationship Id="rId2" Type="http://schemas.openxmlformats.org/officeDocument/2006/relationships/notesSlide" Target="../notesSlides/notesSlide8.xml"/><Relationship Id="rId20"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610.png"/><Relationship Id="rId32" Type="http://schemas.openxmlformats.org/officeDocument/2006/relationships/image" Target="../media/image105.png"/><Relationship Id="rId5" Type="http://schemas.openxmlformats.org/officeDocument/2006/relationships/image" Target="../media/image518.png"/><Relationship Id="rId23" Type="http://schemas.openxmlformats.org/officeDocument/2006/relationships/image" Target="../media/image163.png"/><Relationship Id="rId31" Type="http://schemas.openxmlformats.org/officeDocument/2006/relationships/image" Target="../media/image171.png"/><Relationship Id="rId19" Type="http://schemas.openxmlformats.org/officeDocument/2006/relationships/image" Target="../media/image159.png"/><Relationship Id="rId4" Type="http://schemas.openxmlformats.org/officeDocument/2006/relationships/image" Target="../media/image138.png"/><Relationship Id="rId9" Type="http://schemas.openxmlformats.org/officeDocument/2006/relationships/image" Target="../media/image91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0.png"/><Relationship Id="rId7" Type="http://schemas.openxmlformats.org/officeDocument/2006/relationships/image" Target="../media/image181.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22.png"/><Relationship Id="rId5" Type="http://schemas.openxmlformats.org/officeDocument/2006/relationships/image" Target="../media/image162.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18" Type="http://schemas.openxmlformats.org/officeDocument/2006/relationships/image" Target="../media/image158.png"/><Relationship Id="rId3" Type="http://schemas.openxmlformats.org/officeDocument/2006/relationships/image" Target="../media/image518.png"/><Relationship Id="rId21" Type="http://schemas.openxmlformats.org/officeDocument/2006/relationships/image" Target="../media/image29.png"/><Relationship Id="rId7" Type="http://schemas.openxmlformats.org/officeDocument/2006/relationships/image" Target="../media/image910.png"/><Relationship Id="rId25" Type="http://schemas.openxmlformats.org/officeDocument/2006/relationships/image" Target="../media/image31.png"/><Relationship Id="rId2" Type="http://schemas.openxmlformats.org/officeDocument/2006/relationships/image" Target="../media/image27.png"/><Relationship Id="rId20"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28.png"/><Relationship Id="rId24" Type="http://schemas.openxmlformats.org/officeDocument/2006/relationships/image" Target="../media/image110.png"/><Relationship Id="rId5" Type="http://schemas.openxmlformats.org/officeDocument/2006/relationships/image" Target="../media/image710.png"/><Relationship Id="rId23" Type="http://schemas.openxmlformats.org/officeDocument/2006/relationships/image" Target="../media/image30.png"/><Relationship Id="rId19" Type="http://schemas.openxmlformats.org/officeDocument/2006/relationships/image" Target="../media/image159.png"/><Relationship Id="rId4" Type="http://schemas.openxmlformats.org/officeDocument/2006/relationships/image" Target="../media/image610.png"/><Relationship Id="rId22" Type="http://schemas.openxmlformats.org/officeDocument/2006/relationships/image" Target="../media/image10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25" Type="http://schemas.openxmlformats.org/officeDocument/2006/relationships/image" Target="NULL"/><Relationship Id="rId2"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22"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10.png"/><Relationship Id="rId4" Type="http://schemas.openxmlformats.org/officeDocument/2006/relationships/image" Target="../media/image1510.png"/></Relationships>
</file>

<file path=ppt/slides/_rels/slide22.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70.png"/><Relationship Id="rId7" Type="http://schemas.openxmlformats.org/officeDocument/2006/relationships/image" Target="../media/image177.png"/><Relationship Id="rId12" Type="http://schemas.openxmlformats.org/officeDocument/2006/relationships/image" Target="../media/image15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6.png"/><Relationship Id="rId11" Type="http://schemas.openxmlformats.org/officeDocument/2006/relationships/image" Target="../media/image130.png"/><Relationship Id="rId5" Type="http://schemas.openxmlformats.org/officeDocument/2006/relationships/image" Target="../media/image175.png"/><Relationship Id="rId10" Type="http://schemas.openxmlformats.org/officeDocument/2006/relationships/image" Target="../media/image180.png"/><Relationship Id="rId4" Type="http://schemas.openxmlformats.org/officeDocument/2006/relationships/image" Target="../media/image121.png"/><Relationship Id="rId9" Type="http://schemas.openxmlformats.org/officeDocument/2006/relationships/image" Target="../media/image179.png"/></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90.png"/><Relationship Id="rId2" Type="http://schemas.openxmlformats.org/officeDocument/2006/relationships/notesSlide" Target="../notesSlides/notesSlide12.xml"/><Relationship Id="rId16" Type="http://schemas.openxmlformats.org/officeDocument/2006/relationships/image" Target="../media/image101.png"/><Relationship Id="rId1" Type="http://schemas.openxmlformats.org/officeDocument/2006/relationships/slideLayout" Target="../slideLayouts/slideLayout4.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80.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fis.uni-luebeck.de/~moeller/StarAI/" TargetMode="External"/><Relationship Id="rId2" Type="http://schemas.openxmlformats.org/officeDocument/2006/relationships/hyperlink" Target="https://www.ifis.uni-luebeck.de/index.php?id=61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3.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1.png"/><Relationship Id="rId5" Type="http://schemas.openxmlformats.org/officeDocument/2006/relationships/image" Target="../media/image123.png"/><Relationship Id="rId10" Type="http://schemas.openxmlformats.org/officeDocument/2006/relationships/image" Target="../media/image130.png"/><Relationship Id="rId4" Type="http://schemas.openxmlformats.org/officeDocument/2006/relationships/image" Target="../media/image128.png"/><Relationship Id="rId9" Type="http://schemas.openxmlformats.org/officeDocument/2006/relationships/image" Target="../media/image129.png"/></Relationships>
</file>

<file path=ppt/slides/_rels/slide6.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5.png"/><Relationship Id="rId3" Type="http://schemas.openxmlformats.org/officeDocument/2006/relationships/image" Target="../media/image128.png"/><Relationship Id="rId7" Type="http://schemas.openxmlformats.org/officeDocument/2006/relationships/image" Target="../media/image126.png"/><Relationship Id="rId12" Type="http://schemas.openxmlformats.org/officeDocument/2006/relationships/image" Target="../media/image13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25.png"/><Relationship Id="rId11" Type="http://schemas.openxmlformats.org/officeDocument/2006/relationships/image" Target="../media/image134.png"/><Relationship Id="rId5" Type="http://schemas.openxmlformats.org/officeDocument/2006/relationships/image" Target="../media/image124.png"/><Relationship Id="rId15" Type="http://schemas.openxmlformats.org/officeDocument/2006/relationships/image" Target="../media/image137.png"/><Relationship Id="rId10" Type="http://schemas.openxmlformats.org/officeDocument/2006/relationships/image" Target="../media/image131.png"/><Relationship Id="rId4" Type="http://schemas.openxmlformats.org/officeDocument/2006/relationships/image" Target="../media/image123.png"/><Relationship Id="rId9" Type="http://schemas.openxmlformats.org/officeDocument/2006/relationships/image" Target="../media/image130.png"/><Relationship Id="rId14" Type="http://schemas.openxmlformats.org/officeDocument/2006/relationships/image" Target="../media/image136.png"/></Relationships>
</file>

<file path=ppt/slides/_rels/slide7.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31.png"/><Relationship Id="rId3" Type="http://schemas.openxmlformats.org/officeDocument/2006/relationships/image" Target="../media/image6.png"/><Relationship Id="rId7" Type="http://schemas.openxmlformats.org/officeDocument/2006/relationships/image" Target="../media/image123.png"/><Relationship Id="rId12" Type="http://schemas.openxmlformats.org/officeDocument/2006/relationships/image" Target="../media/image13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53.png"/><Relationship Id="rId9" Type="http://schemas.openxmlformats.org/officeDocument/2006/relationships/image" Target="../media/image125.pn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52.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ECDE5A-1D7F-694A-867A-FD407E8434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1154" y="0"/>
            <a:ext cx="3135086" cy="3135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179389" y="750887"/>
            <a:ext cx="5517075" cy="784362"/>
          </a:xfrm>
        </p:spPr>
        <p:txBody>
          <a:bodyPr>
            <a:noAutofit/>
          </a:bodyPr>
          <a:lstStyle/>
          <a:p>
            <a:pPr>
              <a:lnSpc>
                <a:spcPts val="4160"/>
              </a:lnSpc>
            </a:pPr>
            <a:r>
              <a:rPr lang="en-US" sz="5300" dirty="0"/>
              <a:t>Dynamic </a:t>
            </a:r>
            <a:r>
              <a:rPr lang="en-US" sz="5300" dirty="0" err="1"/>
              <a:t>StarAI</a:t>
            </a:r>
            <a:endParaRPr lang="en-US" dirty="0"/>
          </a:p>
        </p:txBody>
      </p:sp>
      <p:sp>
        <p:nvSpPr>
          <p:cNvPr id="3" name="Subtitle 2"/>
          <p:cNvSpPr>
            <a:spLocks noGrp="1"/>
          </p:cNvSpPr>
          <p:nvPr>
            <p:ph type="subTitle" idx="1"/>
          </p:nvPr>
        </p:nvSpPr>
        <p:spPr/>
        <p:txBody>
          <a:bodyPr>
            <a:normAutofit/>
          </a:bodyPr>
          <a:lstStyle/>
          <a:p>
            <a:r>
              <a:rPr lang="en-US" dirty="0">
                <a:latin typeface="+mj-lt"/>
              </a:rPr>
              <a:t>Tanya Braun, Marcel </a:t>
            </a:r>
            <a:r>
              <a:rPr lang="en-US" dirty="0" err="1">
                <a:latin typeface="+mj-lt"/>
              </a:rPr>
              <a:t>Gehrke</a:t>
            </a:r>
            <a:r>
              <a:rPr lang="en-US" dirty="0">
                <a:latin typeface="+mj-lt"/>
              </a:rPr>
              <a:t>, </a:t>
            </a:r>
            <a:r>
              <a:rPr lang="en-US" u="sng" dirty="0">
                <a:latin typeface="+mj-lt"/>
              </a:rPr>
              <a:t>Ralf Möller</a:t>
            </a:r>
            <a:br>
              <a:rPr lang="en-US" dirty="0">
                <a:latin typeface="+mj-lt"/>
              </a:rPr>
            </a:br>
            <a:r>
              <a:rPr lang="en-US" dirty="0">
                <a:latin typeface="+mj-lt"/>
              </a:rPr>
              <a:t>Universität </a:t>
            </a:r>
            <a:r>
              <a:rPr lang="en-US" dirty="0" err="1">
                <a:latin typeface="+mj-lt"/>
              </a:rPr>
              <a:t>zu</a:t>
            </a:r>
            <a:r>
              <a:rPr lang="en-US" dirty="0">
                <a:latin typeface="+mj-lt"/>
              </a:rPr>
              <a:t> Lübeck</a:t>
            </a:r>
          </a:p>
        </p:txBody>
      </p:sp>
      <p:sp>
        <p:nvSpPr>
          <p:cNvPr id="5" name="Text Placeholder 4">
            <a:extLst>
              <a:ext uri="{FF2B5EF4-FFF2-40B4-BE49-F238E27FC236}">
                <a16:creationId xmlns:a16="http://schemas.microsoft.com/office/drawing/2014/main" id="{403538FF-8C9E-6543-968D-F47D587A6374}"/>
              </a:ext>
            </a:extLst>
          </p:cNvPr>
          <p:cNvSpPr>
            <a:spLocks noGrp="1"/>
          </p:cNvSpPr>
          <p:nvPr>
            <p:ph type="body" sz="quarter" idx="11"/>
          </p:nvPr>
        </p:nvSpPr>
        <p:spPr>
          <a:xfrm>
            <a:off x="179389" y="1137684"/>
            <a:ext cx="5192711" cy="1792115"/>
          </a:xfrm>
        </p:spPr>
        <p:txBody>
          <a:bodyPr/>
          <a:lstStyle/>
          <a:p>
            <a:r>
              <a:rPr lang="en-GB" dirty="0"/>
              <a:t>Dynamic Models and Statistical Relational AI</a:t>
            </a:r>
          </a:p>
        </p:txBody>
      </p:sp>
      <p:sp>
        <p:nvSpPr>
          <p:cNvPr id="8" name="Text Placeholder 7">
            <a:extLst>
              <a:ext uri="{FF2B5EF4-FFF2-40B4-BE49-F238E27FC236}">
                <a16:creationId xmlns:a16="http://schemas.microsoft.com/office/drawing/2014/main" id="{7F5B78BF-DE57-E840-9D88-AB7813CC41EB}"/>
              </a:ext>
            </a:extLst>
          </p:cNvPr>
          <p:cNvSpPr>
            <a:spLocks noGrp="1"/>
          </p:cNvSpPr>
          <p:nvPr>
            <p:ph type="body" sz="quarter" idx="12"/>
          </p:nvPr>
        </p:nvSpPr>
        <p:spPr>
          <a:xfrm>
            <a:off x="179389" y="2801213"/>
            <a:ext cx="4535487" cy="978128"/>
          </a:xfrm>
        </p:spPr>
        <p:txBody>
          <a:bodyPr>
            <a:noAutofit/>
          </a:bodyPr>
          <a:lstStyle/>
          <a:p>
            <a:r>
              <a:rPr lang="en-GB" dirty="0"/>
              <a:t>AI Colloquium Oct. 14</a:t>
            </a:r>
            <a:br>
              <a:rPr lang="en-GB" dirty="0"/>
            </a:br>
            <a:r>
              <a:rPr lang="en-GB" dirty="0"/>
              <a:t>Universität </a:t>
            </a:r>
            <a:r>
              <a:rPr lang="en-GB" dirty="0" err="1"/>
              <a:t>zu</a:t>
            </a:r>
            <a:r>
              <a:rPr lang="en-GB" dirty="0"/>
              <a:t> Lübeck</a:t>
            </a:r>
          </a:p>
        </p:txBody>
      </p:sp>
      <p:sp>
        <p:nvSpPr>
          <p:cNvPr id="9" name="Rectangle 8">
            <a:extLst>
              <a:ext uri="{FF2B5EF4-FFF2-40B4-BE49-F238E27FC236}">
                <a16:creationId xmlns:a16="http://schemas.microsoft.com/office/drawing/2014/main" id="{9CBB2106-08FE-184C-8E78-6B8DAA1AA829}"/>
              </a:ext>
            </a:extLst>
          </p:cNvPr>
          <p:cNvSpPr/>
          <p:nvPr/>
        </p:nvSpPr>
        <p:spPr>
          <a:xfrm>
            <a:off x="1579978" y="6313968"/>
            <a:ext cx="6126609" cy="276551"/>
          </a:xfrm>
          <a:prstGeom prst="rect">
            <a:avLst/>
          </a:prstGeom>
        </p:spPr>
        <p:txBody>
          <a:bodyPr wrap="square">
            <a:spAutoFit/>
          </a:bodyPr>
          <a:lstStyle/>
          <a:p>
            <a:r>
              <a:rPr lang="de-DE" sz="1197" dirty="0"/>
              <a:t>https://</a:t>
            </a:r>
            <a:r>
              <a:rPr lang="de-DE" sz="1197" dirty="0" err="1"/>
              <a:t>www.uni-luebeck.de</a:t>
            </a:r>
            <a:r>
              <a:rPr lang="de-DE" sz="1197" dirty="0"/>
              <a:t>/</a:t>
            </a:r>
            <a:r>
              <a:rPr lang="de-DE" sz="1197" dirty="0" err="1"/>
              <a:t>forschung</a:t>
            </a:r>
            <a:r>
              <a:rPr lang="de-DE" sz="1197" dirty="0"/>
              <a:t>/</a:t>
            </a:r>
            <a:r>
              <a:rPr lang="de-DE" sz="1197" dirty="0" err="1"/>
              <a:t>themen</a:t>
            </a:r>
            <a:r>
              <a:rPr lang="de-DE" sz="1197" dirty="0"/>
              <a:t>/</a:t>
            </a:r>
            <a:r>
              <a:rPr lang="de-DE" sz="1197" dirty="0" err="1"/>
              <a:t>informatiktechnik</a:t>
            </a:r>
            <a:r>
              <a:rPr lang="de-DE" sz="1197" dirty="0"/>
              <a:t>/</a:t>
            </a:r>
            <a:r>
              <a:rPr lang="de-DE" sz="1197" dirty="0" err="1"/>
              <a:t>artificial-intelligence.html</a:t>
            </a:r>
            <a:endParaRPr lang="de-DE" sz="1197" dirty="0"/>
          </a:p>
        </p:txBody>
      </p:sp>
    </p:spTree>
    <p:extLst>
      <p:ext uri="{BB962C8B-B14F-4D97-AF65-F5344CB8AC3E}">
        <p14:creationId xmlns:p14="http://schemas.microsoft.com/office/powerpoint/2010/main" val="373890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Multiplication: Join and Product</a:t>
            </a:r>
          </a:p>
        </p:txBody>
      </p:sp>
      <mc:AlternateContent xmlns:mc="http://schemas.openxmlformats.org/markup-compatibility/2006" xmlns:a14="http://schemas.microsoft.com/office/drawing/2010/main">
        <mc:Choice Requires="a14">
          <p:graphicFrame>
            <p:nvGraphicFramePr>
              <p:cNvPr id="10" name="Content Placeholder 9">
                <a:extLst>
                  <a:ext uri="{FF2B5EF4-FFF2-40B4-BE49-F238E27FC236}">
                    <a16:creationId xmlns:a16="http://schemas.microsoft.com/office/drawing/2014/main" id="{9409D7BD-A4E8-8D4A-8DE4-8E6056154C64}"/>
                  </a:ext>
                </a:extLst>
              </p:cNvPr>
              <p:cNvGraphicFramePr>
                <a:graphicFrameLocks noGrp="1"/>
              </p:cNvGraphicFramePr>
              <p:nvPr>
                <p:ph idx="1"/>
              </p:nvPr>
            </p:nvGraphicFramePr>
            <p:xfrm>
              <a:off x="1945189" y="5049922"/>
              <a:ext cx="5330762" cy="109728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3166347812"/>
                        </a:ext>
                      </a:extLst>
                    </a:gridCol>
                    <a:gridCol w="625729">
                      <a:extLst>
                        <a:ext uri="{9D8B030D-6E8A-4147-A177-3AD203B41FA5}">
                          <a16:colId xmlns:a16="http://schemas.microsoft.com/office/drawing/2014/main" val="1051478270"/>
                        </a:ext>
                      </a:extLst>
                    </a:gridCol>
                    <a:gridCol w="1119124">
                      <a:extLst>
                        <a:ext uri="{9D8B030D-6E8A-4147-A177-3AD203B41FA5}">
                          <a16:colId xmlns:a16="http://schemas.microsoft.com/office/drawing/2014/main" val="2273841385"/>
                        </a:ext>
                      </a:extLst>
                    </a:gridCol>
                    <a:gridCol w="1647698">
                      <a:extLst>
                        <a:ext uri="{9D8B030D-6E8A-4147-A177-3AD203B41FA5}">
                          <a16:colId xmlns:a16="http://schemas.microsoft.com/office/drawing/2014/main" val="857964439"/>
                        </a:ext>
                      </a:extLst>
                    </a:gridCol>
                    <a:gridCol w="562928">
                      <a:extLst>
                        <a:ext uri="{9D8B030D-6E8A-4147-A177-3AD203B41FA5}">
                          <a16:colId xmlns:a16="http://schemas.microsoft.com/office/drawing/2014/main" val="1092050905"/>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𝑓</m:t>
                                    </m:r>
                                  </m:e>
                                  <m:sub>
                                    <m:r>
                                      <a:rPr lang="de-DE" sz="1800" b="0" i="1" smtClean="0">
                                        <a:latin typeface="Cambria Math" panose="02040503050406030204" pitchFamily="18" charset="0"/>
                                      </a:rPr>
                                      <m:t>23</m:t>
                                    </m:r>
                                  </m:sub>
                                </m:sSub>
                              </m:oMath>
                            </m:oMathPara>
                          </a14:m>
                          <a:endParaRPr lang="en-US" sz="1800" dirty="0"/>
                        </a:p>
                      </a:txBody>
                      <a:tcPr marL="45720" marR="45720"/>
                    </a:tc>
                    <a:extLst>
                      <a:ext uri="{0D108BD9-81ED-4DB2-BD59-A6C34878D82A}">
                        <a16:rowId xmlns:a16="http://schemas.microsoft.com/office/drawing/2014/main" val="82393376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14:m>
                            <m:oMathPara xmlns:m="http://schemas.openxmlformats.org/officeDocument/2006/math">
                              <m:oMathParaPr>
                                <m:jc m:val="centerGroup"/>
                              </m:oMathParaPr>
                              <m:oMath xmlns:m="http://schemas.openxmlformats.org/officeDocument/2006/math">
                                <m:r>
                                  <a:rPr lang="de-DE" sz="1800" b="0" i="1" smtClean="0">
                                    <a:solidFill>
                                      <a:schemeClr val="tx1"/>
                                    </a:solidFill>
                                    <a:latin typeface="Cambria Math" panose="02040503050406030204" pitchFamily="18" charset="0"/>
                                    <a:ea typeface="Cambria Math" panose="02040503050406030204" pitchFamily="18" charset="0"/>
                                  </a:rPr>
                                  <m:t>5</m:t>
                                </m:r>
                                <m:r>
                                  <a:rPr lang="de-DE" sz="1800" b="0" i="1" smtClean="0">
                                    <a:latin typeface="Cambria Math" panose="02040503050406030204" pitchFamily="18" charset="0"/>
                                    <a:ea typeface="Cambria Math" panose="02040503050406030204" pitchFamily="18" charset="0"/>
                                  </a:rPr>
                                  <m:t>∙</m:t>
                                </m:r>
                                <m:r>
                                  <a:rPr lang="de-DE" sz="1800" b="0" i="1" smtClean="0">
                                    <a:solidFill>
                                      <a:schemeClr val="tx1"/>
                                    </a:solidFill>
                                    <a:latin typeface="Cambria Math" panose="02040503050406030204" pitchFamily="18" charset="0"/>
                                    <a:ea typeface="Cambria Math" panose="02040503050406030204" pitchFamily="18" charset="0"/>
                                  </a:rPr>
                                  <m:t>9</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223436478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14:m>
                            <m:oMathPara xmlns:m="http://schemas.openxmlformats.org/officeDocument/2006/math">
                              <m:oMathParaPr>
                                <m:jc m:val="centerGroup"/>
                              </m:oMathParaPr>
                              <m:oMath xmlns:m="http://schemas.openxmlformats.org/officeDocument/2006/math">
                                <m:r>
                                  <a:rPr lang="de-DE" sz="1800" b="0" i="1" smtClean="0">
                                    <a:solidFill>
                                      <a:schemeClr val="accent1"/>
                                    </a:solidFill>
                                    <a:latin typeface="Cambria Math" panose="02040503050406030204" pitchFamily="18" charset="0"/>
                                    <a:ea typeface="Cambria Math" panose="02040503050406030204" pitchFamily="18" charset="0"/>
                                  </a:rPr>
                                  <m:t>5</m:t>
                                </m:r>
                                <m:r>
                                  <a:rPr lang="de-DE" sz="1800" b="0" i="1" smtClean="0">
                                    <a:latin typeface="Cambria Math" panose="02040503050406030204" pitchFamily="18" charset="0"/>
                                    <a:ea typeface="Cambria Math" panose="02040503050406030204" pitchFamily="18" charset="0"/>
                                  </a:rPr>
                                  <m:t>∙</m:t>
                                </m:r>
                                <m:r>
                                  <a:rPr lang="de-DE" sz="1800" b="0" i="1" smtClean="0">
                                    <a:solidFill>
                                      <a:schemeClr val="accent6"/>
                                    </a:solidFill>
                                    <a:latin typeface="Cambria Math" panose="02040503050406030204" pitchFamily="18" charset="0"/>
                                    <a:ea typeface="Cambria Math" panose="02040503050406030204" pitchFamily="18" charset="0"/>
                                  </a:rPr>
                                  <m:t>1</m:t>
                                </m:r>
                              </m:oMath>
                            </m:oMathPara>
                          </a14:m>
                          <a:endParaRPr lang="en-GB" dirty="0"/>
                        </a:p>
                      </a:txBody>
                      <a:tcPr marL="45720" marR="45720"/>
                    </a:tc>
                    <a:extLst>
                      <a:ext uri="{0D108BD9-81ED-4DB2-BD59-A6C34878D82A}">
                        <a16:rowId xmlns:a16="http://schemas.microsoft.com/office/drawing/2014/main" val="265336960"/>
                      </a:ext>
                    </a:extLst>
                  </a:tr>
                </a:tbl>
              </a:graphicData>
            </a:graphic>
          </p:graphicFrame>
        </mc:Choice>
        <mc:Fallback xmlns="">
          <p:graphicFrame>
            <p:nvGraphicFramePr>
              <p:cNvPr id="10" name="Content Placeholder 9">
                <a:extLst>
                  <a:ext uri="{FF2B5EF4-FFF2-40B4-BE49-F238E27FC236}">
                    <a16:creationId xmlns:a16="http://schemas.microsoft.com/office/drawing/2014/main" id="{9409D7BD-A4E8-8D4A-8DE4-8E6056154C64}"/>
                  </a:ext>
                </a:extLst>
              </p:cNvPr>
              <p:cNvGraphicFramePr>
                <a:graphicFrameLocks noGrp="1"/>
              </p:cNvGraphicFramePr>
              <p:nvPr>
                <p:ph idx="1"/>
                <p:extLst>
                  <p:ext uri="{D42A27DB-BD31-4B8C-83A1-F6EECF244321}">
                    <p14:modId xmlns:p14="http://schemas.microsoft.com/office/powerpoint/2010/main" val="1964259206"/>
                  </p:ext>
                </p:extLst>
              </p:nvPr>
            </p:nvGraphicFramePr>
            <p:xfrm>
              <a:off x="1945189" y="5049922"/>
              <a:ext cx="5330762" cy="109728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3166347812"/>
                        </a:ext>
                      </a:extLst>
                    </a:gridCol>
                    <a:gridCol w="625729">
                      <a:extLst>
                        <a:ext uri="{9D8B030D-6E8A-4147-A177-3AD203B41FA5}">
                          <a16:colId xmlns:a16="http://schemas.microsoft.com/office/drawing/2014/main" val="1051478270"/>
                        </a:ext>
                      </a:extLst>
                    </a:gridCol>
                    <a:gridCol w="1119124">
                      <a:extLst>
                        <a:ext uri="{9D8B030D-6E8A-4147-A177-3AD203B41FA5}">
                          <a16:colId xmlns:a16="http://schemas.microsoft.com/office/drawing/2014/main" val="2273841385"/>
                        </a:ext>
                      </a:extLst>
                    </a:gridCol>
                    <a:gridCol w="1647698">
                      <a:extLst>
                        <a:ext uri="{9D8B030D-6E8A-4147-A177-3AD203B41FA5}">
                          <a16:colId xmlns:a16="http://schemas.microsoft.com/office/drawing/2014/main" val="857964439"/>
                        </a:ext>
                      </a:extLst>
                    </a:gridCol>
                    <a:gridCol w="562928">
                      <a:extLst>
                        <a:ext uri="{9D8B030D-6E8A-4147-A177-3AD203B41FA5}">
                          <a16:colId xmlns:a16="http://schemas.microsoft.com/office/drawing/2014/main" val="1092050905"/>
                        </a:ext>
                      </a:extLst>
                    </a:gridCol>
                  </a:tblGrid>
                  <a:tr h="365760">
                    <a:tc>
                      <a:txBody>
                        <a:bodyPr/>
                        <a:lstStyle/>
                        <a:p>
                          <a:endParaRPr lang="en-US"/>
                        </a:p>
                      </a:txBody>
                      <a:tcPr marL="45720" marR="45720">
                        <a:blipFill>
                          <a:blip r:embed="rId3"/>
                          <a:stretch>
                            <a:fillRect l="-926" t="-3448" r="-289815" b="-227586"/>
                          </a:stretch>
                        </a:blipFill>
                      </a:tcPr>
                    </a:tc>
                    <a:tc>
                      <a:txBody>
                        <a:bodyPr/>
                        <a:lstStyle/>
                        <a:p>
                          <a:endParaRPr lang="en-US"/>
                        </a:p>
                      </a:txBody>
                      <a:tcPr marL="45720" marR="45720">
                        <a:blipFill>
                          <a:blip r:embed="rId3"/>
                          <a:stretch>
                            <a:fillRect l="-218000" t="-3448" r="-526000" b="-227586"/>
                          </a:stretch>
                        </a:blipFill>
                      </a:tcPr>
                    </a:tc>
                    <a:tc>
                      <a:txBody>
                        <a:bodyPr/>
                        <a:lstStyle/>
                        <a:p>
                          <a:endParaRPr lang="en-US"/>
                        </a:p>
                      </a:txBody>
                      <a:tcPr marL="45720" marR="45720">
                        <a:blipFill>
                          <a:blip r:embed="rId3"/>
                          <a:stretch>
                            <a:fillRect l="-180682" t="-3448" r="-198864" b="-227586"/>
                          </a:stretch>
                        </a:blipFill>
                      </a:tcPr>
                    </a:tc>
                    <a:tc>
                      <a:txBody>
                        <a:bodyPr/>
                        <a:lstStyle/>
                        <a:p>
                          <a:endParaRPr lang="en-US"/>
                        </a:p>
                      </a:txBody>
                      <a:tcPr marL="45720" marR="45720">
                        <a:blipFill>
                          <a:blip r:embed="rId3"/>
                          <a:stretch>
                            <a:fillRect l="-190000" t="-3448" r="-34615" b="-227586"/>
                          </a:stretch>
                        </a:blipFill>
                      </a:tcPr>
                    </a:tc>
                    <a:tc>
                      <a:txBody>
                        <a:bodyPr/>
                        <a:lstStyle/>
                        <a:p>
                          <a:endParaRPr lang="en-US"/>
                        </a:p>
                      </a:txBody>
                      <a:tcPr marL="45720" marR="45720">
                        <a:blipFill>
                          <a:blip r:embed="rId3"/>
                          <a:stretch>
                            <a:fillRect l="-856818" t="-3448" r="-2273" b="-227586"/>
                          </a:stretch>
                        </a:blipFill>
                      </a:tcPr>
                    </a:tc>
                    <a:extLst>
                      <a:ext uri="{0D108BD9-81ED-4DB2-BD59-A6C34878D82A}">
                        <a16:rowId xmlns:a16="http://schemas.microsoft.com/office/drawing/2014/main" val="82393376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endParaRPr lang="en-US"/>
                        </a:p>
                      </a:txBody>
                      <a:tcPr marL="45720" marR="45720">
                        <a:blipFill>
                          <a:blip r:embed="rId3"/>
                          <a:stretch>
                            <a:fillRect l="-856818" t="-100000" r="-2273" b="-120000"/>
                          </a:stretch>
                        </a:blipFill>
                      </a:tcPr>
                    </a:tc>
                    <a:extLst>
                      <a:ext uri="{0D108BD9-81ED-4DB2-BD59-A6C34878D82A}">
                        <a16:rowId xmlns:a16="http://schemas.microsoft.com/office/drawing/2014/main" val="223436478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endParaRPr lang="en-US"/>
                        </a:p>
                      </a:txBody>
                      <a:tcPr marL="45720" marR="45720">
                        <a:blipFill>
                          <a:blip r:embed="rId3"/>
                          <a:stretch>
                            <a:fillRect l="-856818" t="-206897" r="-2273" b="-24138"/>
                          </a:stretch>
                        </a:blipFill>
                      </a:tcPr>
                    </a:tc>
                    <a:extLst>
                      <a:ext uri="{0D108BD9-81ED-4DB2-BD59-A6C34878D82A}">
                        <a16:rowId xmlns:a16="http://schemas.microsoft.com/office/drawing/2014/main" val="265336960"/>
                      </a:ext>
                    </a:extLst>
                  </a:tr>
                </a:tbl>
              </a:graphicData>
            </a:graphic>
          </p:graphicFrame>
        </mc:Fallback>
      </mc:AlternateContent>
      <p:sp>
        <p:nvSpPr>
          <p:cNvPr id="4" name="Slide Number Placeholder 3"/>
          <p:cNvSpPr>
            <a:spLocks noGrp="1"/>
          </p:cNvSpPr>
          <p:nvPr>
            <p:ph type="sldNum" sz="quarter" idx="12"/>
          </p:nvPr>
        </p:nvSpPr>
        <p:spPr/>
        <p:txBody>
          <a:bodyPr/>
          <a:lstStyle/>
          <a:p>
            <a:fld id="{DB7C4649-800D-CB47-881A-AA04BFFFB18C}" type="slidenum">
              <a:rPr lang="en-GB" smtClean="0"/>
              <a:t>10</a:t>
            </a:fld>
            <a:endParaRPr lang="en-GB"/>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nvGraphicFramePr>
            <p:xfrm>
              <a:off x="628650" y="1178095"/>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extLst>
                  <p:ext uri="{D42A27DB-BD31-4B8C-83A1-F6EECF244321}">
                    <p14:modId xmlns:p14="http://schemas.microsoft.com/office/powerpoint/2010/main" val="2248749010"/>
                  </p:ext>
                </p:extLst>
              </p:nvPr>
            </p:nvGraphicFramePr>
            <p:xfrm>
              <a:off x="628650" y="1178095"/>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9443">
                    <a:tc>
                      <a:txBody>
                        <a:bodyPr/>
                        <a:lstStyle/>
                        <a:p>
                          <a:endParaRPr lang="en-US"/>
                        </a:p>
                      </a:txBody>
                      <a:tcPr marL="45720" marR="45720">
                        <a:blipFill>
                          <a:blip r:embed="rId4"/>
                          <a:stretch>
                            <a:fillRect l="-833" r="-149167" b="-824138"/>
                          </a:stretch>
                        </a:blipFill>
                      </a:tcPr>
                    </a:tc>
                    <a:tc>
                      <a:txBody>
                        <a:bodyPr/>
                        <a:lstStyle/>
                        <a:p>
                          <a:endParaRPr lang="en-US"/>
                        </a:p>
                      </a:txBody>
                      <a:tcPr marL="45720" marR="45720">
                        <a:blipFill>
                          <a:blip r:embed="rId4"/>
                          <a:stretch>
                            <a:fillRect l="-246939" r="-265306" b="-824138"/>
                          </a:stretch>
                        </a:blipFill>
                      </a:tcPr>
                    </a:tc>
                    <a:tc>
                      <a:txBody>
                        <a:bodyPr/>
                        <a:lstStyle/>
                        <a:p>
                          <a:endParaRPr lang="en-US"/>
                        </a:p>
                      </a:txBody>
                      <a:tcPr marL="45720" marR="45720">
                        <a:blipFill>
                          <a:blip r:embed="rId4"/>
                          <a:stretch>
                            <a:fillRect l="-170000" r="-30000" b="-824138"/>
                          </a:stretch>
                        </a:blipFill>
                      </a:tcPr>
                    </a:tc>
                    <a:tc>
                      <a:txBody>
                        <a:bodyPr/>
                        <a:lstStyle/>
                        <a:p>
                          <a:endParaRPr lang="en-US"/>
                        </a:p>
                      </a:txBody>
                      <a:tcPr marL="45720" marR="45720">
                        <a:blipFill>
                          <a:blip r:embed="rId4"/>
                          <a:stretch>
                            <a:fillRect l="-900000"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nvGraphicFramePr>
            <p:xfrm>
              <a:off x="4731260" y="1178094"/>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3</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tx1"/>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extLst>
                  <p:ext uri="{D42A27DB-BD31-4B8C-83A1-F6EECF244321}">
                    <p14:modId xmlns:p14="http://schemas.microsoft.com/office/powerpoint/2010/main" val="3216927681"/>
                  </p:ext>
                </p:extLst>
              </p:nvPr>
            </p:nvGraphicFramePr>
            <p:xfrm>
              <a:off x="4731260" y="1178094"/>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70840">
                    <a:tc>
                      <a:txBody>
                        <a:bodyPr/>
                        <a:lstStyle/>
                        <a:p>
                          <a:endParaRPr lang="en-US"/>
                        </a:p>
                      </a:txBody>
                      <a:tcPr marL="45720" marR="45720">
                        <a:blipFill>
                          <a:blip r:embed="rId5"/>
                          <a:stretch>
                            <a:fillRect r="-510204" b="-824138"/>
                          </a:stretch>
                        </a:blipFill>
                      </a:tcPr>
                    </a:tc>
                    <a:tc>
                      <a:txBody>
                        <a:bodyPr/>
                        <a:lstStyle/>
                        <a:p>
                          <a:endParaRPr lang="en-US"/>
                        </a:p>
                      </a:txBody>
                      <a:tcPr marL="45720" marR="45720">
                        <a:blipFill>
                          <a:blip r:embed="rId5"/>
                          <a:stretch>
                            <a:fillRect l="-55056" r="-180899" b="-824138"/>
                          </a:stretch>
                        </a:blipFill>
                      </a:tcPr>
                    </a:tc>
                    <a:tc>
                      <a:txBody>
                        <a:bodyPr/>
                        <a:lstStyle/>
                        <a:p>
                          <a:endParaRPr lang="en-US"/>
                        </a:p>
                      </a:txBody>
                      <a:tcPr marL="45720" marR="45720">
                        <a:blipFill>
                          <a:blip r:embed="rId5"/>
                          <a:stretch>
                            <a:fillRect l="-106154" r="-23846" b="-824138"/>
                          </a:stretch>
                        </a:blipFill>
                      </a:tcPr>
                    </a:tc>
                    <a:tc>
                      <a:txBody>
                        <a:bodyPr/>
                        <a:lstStyle/>
                        <a:p>
                          <a:endParaRPr lang="en-US"/>
                        </a:p>
                      </a:txBody>
                      <a:tcPr marL="45720" marR="45720">
                        <a:blipFill>
                          <a:blip r:embed="rId5"/>
                          <a:stretch>
                            <a:fillRect l="-893333" r="-3333"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tx1"/>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
        <p:nvSpPr>
          <p:cNvPr id="5" name="Rectangle 4">
            <a:extLst>
              <a:ext uri="{FF2B5EF4-FFF2-40B4-BE49-F238E27FC236}">
                <a16:creationId xmlns:a16="http://schemas.microsoft.com/office/drawing/2014/main" id="{0302F707-0828-BC4B-A31B-7484E90CC040}"/>
              </a:ext>
            </a:extLst>
          </p:cNvPr>
          <p:cNvSpPr/>
          <p:nvPr/>
        </p:nvSpPr>
        <p:spPr>
          <a:xfrm>
            <a:off x="571792" y="1475766"/>
            <a:ext cx="3318566" cy="530086"/>
          </a:xfrm>
          <a:prstGeom prst="rect">
            <a:avLst/>
          </a:prstGeom>
          <a:solidFill>
            <a:schemeClr val="accent1">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28860EF-61CC-6447-A5F4-C7CDF0E6E836}"/>
              </a:ext>
            </a:extLst>
          </p:cNvPr>
          <p:cNvSpPr/>
          <p:nvPr/>
        </p:nvSpPr>
        <p:spPr>
          <a:xfrm>
            <a:off x="4682159" y="1852929"/>
            <a:ext cx="3310809" cy="530086"/>
          </a:xfrm>
          <a:prstGeom prst="rect">
            <a:avLst/>
          </a:prstGeom>
          <a:solidFill>
            <a:schemeClr val="accent6">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B37CF-1BE0-D042-B1BB-EF460F765A65}"/>
                  </a:ext>
                </a:extLst>
              </p:cNvPr>
              <p:cNvSpPr txBox="1"/>
              <p:nvPr/>
            </p:nvSpPr>
            <p:spPr>
              <a:xfrm>
                <a:off x="4278788" y="2364191"/>
                <a:ext cx="53732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5400" i="1" smtClean="0">
                          <a:latin typeface="Cambria Math" panose="02040503050406030204" pitchFamily="18" charset="0"/>
                          <a:ea typeface="Cambria Math" panose="02040503050406030204" pitchFamily="18" charset="0"/>
                        </a:rPr>
                        <m:t>∙</m:t>
                      </m:r>
                    </m:oMath>
                  </m:oMathPara>
                </a14:m>
                <a:endParaRPr lang="en-GB" sz="5400" dirty="0"/>
              </a:p>
            </p:txBody>
          </p:sp>
        </mc:Choice>
        <mc:Fallback xmlns="">
          <p:sp>
            <p:nvSpPr>
              <p:cNvPr id="6" name="TextBox 5">
                <a:extLst>
                  <a:ext uri="{FF2B5EF4-FFF2-40B4-BE49-F238E27FC236}">
                    <a16:creationId xmlns:a16="http://schemas.microsoft.com/office/drawing/2014/main" id="{509B37CF-1BE0-D042-B1BB-EF460F765A65}"/>
                  </a:ext>
                </a:extLst>
              </p:cNvPr>
              <p:cNvSpPr txBox="1">
                <a:spLocks noRot="1" noChangeAspect="1" noMove="1" noResize="1" noEditPoints="1" noAdjustHandles="1" noChangeArrowheads="1" noChangeShapeType="1" noTextEdit="1"/>
              </p:cNvSpPr>
              <p:nvPr/>
            </p:nvSpPr>
            <p:spPr>
              <a:xfrm>
                <a:off x="4278788" y="2364191"/>
                <a:ext cx="537327" cy="923330"/>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96CF977D-D178-9A4D-8390-3F452A46CFD7}"/>
              </a:ext>
            </a:extLst>
          </p:cNvPr>
          <p:cNvSpPr/>
          <p:nvPr/>
        </p:nvSpPr>
        <p:spPr>
          <a:xfrm>
            <a:off x="1821472" y="5709023"/>
            <a:ext cx="3318566" cy="530086"/>
          </a:xfrm>
          <a:prstGeom prst="rect">
            <a:avLst/>
          </a:prstGeom>
          <a:solidFill>
            <a:schemeClr val="accent1">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D7FC020-689E-B84F-94F1-843131724DA8}"/>
              </a:ext>
            </a:extLst>
          </p:cNvPr>
          <p:cNvSpPr/>
          <p:nvPr/>
        </p:nvSpPr>
        <p:spPr>
          <a:xfrm>
            <a:off x="3309004" y="5698571"/>
            <a:ext cx="3310809" cy="530086"/>
          </a:xfrm>
          <a:prstGeom prst="rect">
            <a:avLst/>
          </a:prstGeom>
          <a:solidFill>
            <a:schemeClr val="accent6">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A1B0DFAE-81AD-084B-B65D-DEA3519FA450}"/>
              </a:ext>
            </a:extLst>
          </p:cNvPr>
          <p:cNvCxnSpPr>
            <a:cxnSpLocks/>
            <a:stCxn id="5" idx="2"/>
            <a:endCxn id="13" idx="0"/>
          </p:cNvCxnSpPr>
          <p:nvPr/>
        </p:nvCxnSpPr>
        <p:spPr>
          <a:xfrm>
            <a:off x="2231075" y="2005852"/>
            <a:ext cx="1249680" cy="3703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E3D439-AEC9-5844-8B84-175F4C76B2F1}"/>
              </a:ext>
            </a:extLst>
          </p:cNvPr>
          <p:cNvCxnSpPr>
            <a:stCxn id="8" idx="2"/>
            <a:endCxn id="14" idx="0"/>
          </p:cNvCxnSpPr>
          <p:nvPr/>
        </p:nvCxnSpPr>
        <p:spPr>
          <a:xfrm flipH="1">
            <a:off x="4964409" y="2383015"/>
            <a:ext cx="1373155" cy="331555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69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a:t>
            </a:r>
          </a:p>
        </p:txBody>
      </p:sp>
      <p:sp>
        <p:nvSpPr>
          <p:cNvPr id="4" name="Slide Number Placeholder 3"/>
          <p:cNvSpPr>
            <a:spLocks noGrp="1"/>
          </p:cNvSpPr>
          <p:nvPr>
            <p:ph type="sldNum" sz="quarter" idx="12"/>
          </p:nvPr>
        </p:nvSpPr>
        <p:spPr/>
        <p:txBody>
          <a:bodyPr/>
          <a:lstStyle/>
          <a:p>
            <a:fld id="{DB7C4649-800D-CB47-881A-AA04BFFFB18C}" type="slidenum">
              <a:rPr lang="en-GB" smtClean="0"/>
              <a:t>11</a:t>
            </a:fld>
            <a:endParaRPr lang="en-GB"/>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nvGraphicFramePr>
            <p:xfrm>
              <a:off x="2795998" y="204790"/>
              <a:ext cx="5204523" cy="621792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1647698">
                      <a:extLst>
                        <a:ext uri="{9D8B030D-6E8A-4147-A177-3AD203B41FA5}">
                          <a16:colId xmlns:a16="http://schemas.microsoft.com/office/drawing/2014/main" val="2692872092"/>
                        </a:ext>
                      </a:extLst>
                    </a:gridCol>
                    <a:gridCol w="436689">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𝑓</m:t>
                                    </m:r>
                                  </m:e>
                                  <m:sub>
                                    <m:r>
                                      <a:rPr lang="de-DE" sz="1800" b="0" i="1" smtClean="0">
                                        <a:latin typeface="Cambria Math" panose="02040503050406030204" pitchFamily="18" charset="0"/>
                                      </a:rPr>
                                      <m:t>23</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5</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0</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8</a:t>
                          </a:r>
                        </a:p>
                      </a:txBody>
                      <a:tcPr marL="45720" marR="45720"/>
                    </a:tc>
                    <a:extLst>
                      <a:ext uri="{0D108BD9-81ED-4DB2-BD59-A6C34878D82A}">
                        <a16:rowId xmlns:a16="http://schemas.microsoft.com/office/drawing/2014/main" val="2924753258"/>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8</a:t>
                          </a:r>
                        </a:p>
                      </a:txBody>
                      <a:tcPr marL="45720" marR="45720"/>
                    </a:tc>
                    <a:extLst>
                      <a:ext uri="{0D108BD9-81ED-4DB2-BD59-A6C34878D82A}">
                        <a16:rowId xmlns:a16="http://schemas.microsoft.com/office/drawing/2014/main" val="615084497"/>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24</a:t>
                          </a:r>
                        </a:p>
                      </a:txBody>
                      <a:tcPr marL="45720" marR="45720"/>
                    </a:tc>
                    <a:extLst>
                      <a:ext uri="{0D108BD9-81ED-4DB2-BD59-A6C34878D82A}">
                        <a16:rowId xmlns:a16="http://schemas.microsoft.com/office/drawing/2014/main" val="66693726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258761669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24</a:t>
                          </a:r>
                          <a:endParaRPr lang="en-GB" dirty="0"/>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12</a:t>
                          </a:r>
                          <a:endParaRPr lang="en-GB" dirty="0"/>
                        </a:p>
                      </a:txBody>
                      <a:tcPr marL="45720" marR="45720"/>
                    </a:tc>
                    <a:extLst>
                      <a:ext uri="{0D108BD9-81ED-4DB2-BD59-A6C34878D82A}">
                        <a16:rowId xmlns:a16="http://schemas.microsoft.com/office/drawing/2014/main" val="10008"/>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3792605160"/>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12</a:t>
                          </a:r>
                        </a:p>
                      </a:txBody>
                      <a:tcPr marL="45720" marR="45720"/>
                    </a:tc>
                    <a:extLst>
                      <a:ext uri="{0D108BD9-81ED-4DB2-BD59-A6C34878D82A}">
                        <a16:rowId xmlns:a16="http://schemas.microsoft.com/office/drawing/2014/main" val="433517532"/>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54</a:t>
                          </a:r>
                        </a:p>
                      </a:txBody>
                      <a:tcPr marL="45720" marR="45720"/>
                    </a:tc>
                    <a:extLst>
                      <a:ext uri="{0D108BD9-81ED-4DB2-BD59-A6C34878D82A}">
                        <a16:rowId xmlns:a16="http://schemas.microsoft.com/office/drawing/2014/main" val="155847335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81</a:t>
                          </a:r>
                        </a:p>
                      </a:txBody>
                      <a:tcPr marL="45720" marR="45720"/>
                    </a:tc>
                    <a:extLst>
                      <a:ext uri="{0D108BD9-81ED-4DB2-BD59-A6C34878D82A}">
                        <a16:rowId xmlns:a16="http://schemas.microsoft.com/office/drawing/2014/main" val="1593024437"/>
                      </a:ext>
                    </a:extLst>
                  </a:tr>
                </a:tbl>
              </a:graphicData>
            </a:graphic>
          </p:graphicFrame>
        </mc:Choice>
        <mc:Fallback xmlns="">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nvGraphicFramePr>
            <p:xfrm>
              <a:off x="2795998" y="204790"/>
              <a:ext cx="5204523" cy="621792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1647698">
                      <a:extLst>
                        <a:ext uri="{9D8B030D-6E8A-4147-A177-3AD203B41FA5}">
                          <a16:colId xmlns:a16="http://schemas.microsoft.com/office/drawing/2014/main" val="2692872092"/>
                        </a:ext>
                      </a:extLst>
                    </a:gridCol>
                    <a:gridCol w="436689">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3"/>
                          <a:stretch>
                            <a:fillRect l="-926" t="-3448" r="-280556" b="-1613793"/>
                          </a:stretch>
                        </a:blipFill>
                      </a:tcPr>
                    </a:tc>
                    <a:tc>
                      <a:txBody>
                        <a:bodyPr/>
                        <a:lstStyle/>
                        <a:p>
                          <a:endParaRPr lang="de-DE"/>
                        </a:p>
                      </a:txBody>
                      <a:tcPr marL="45720" marR="45720">
                        <a:blipFill>
                          <a:blip r:embed="rId3"/>
                          <a:stretch>
                            <a:fillRect l="-218000" t="-3448" r="-506000" b="-1613793"/>
                          </a:stretch>
                        </a:blipFill>
                      </a:tcPr>
                    </a:tc>
                    <a:tc>
                      <a:txBody>
                        <a:bodyPr/>
                        <a:lstStyle/>
                        <a:p>
                          <a:endParaRPr lang="de-DE"/>
                        </a:p>
                      </a:txBody>
                      <a:tcPr marL="45720" marR="45720">
                        <a:blipFill>
                          <a:blip r:embed="rId3"/>
                          <a:stretch>
                            <a:fillRect l="-180682" t="-3448" r="-187500" b="-1613793"/>
                          </a:stretch>
                        </a:blipFill>
                      </a:tcPr>
                    </a:tc>
                    <a:tc>
                      <a:txBody>
                        <a:bodyPr/>
                        <a:lstStyle/>
                        <a:p>
                          <a:endParaRPr lang="de-DE"/>
                        </a:p>
                      </a:txBody>
                      <a:tcPr marL="45720" marR="45720">
                        <a:blipFill>
                          <a:blip r:embed="rId3"/>
                          <a:stretch>
                            <a:fillRect l="-190000" t="-3448" r="-26923" b="-1613793"/>
                          </a:stretch>
                        </a:blipFill>
                      </a:tcPr>
                    </a:tc>
                    <a:tc>
                      <a:txBody>
                        <a:bodyPr/>
                        <a:lstStyle/>
                        <a:p>
                          <a:endParaRPr lang="de-DE"/>
                        </a:p>
                      </a:txBody>
                      <a:tcPr marL="45720" marR="45720">
                        <a:blipFill>
                          <a:blip r:embed="rId3"/>
                          <a:stretch>
                            <a:fillRect l="-1108824" t="-3448" r="-2941" b="-1613793"/>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5</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0</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8</a:t>
                          </a:r>
                        </a:p>
                      </a:txBody>
                      <a:tcPr marL="45720" marR="45720"/>
                    </a:tc>
                    <a:extLst>
                      <a:ext uri="{0D108BD9-81ED-4DB2-BD59-A6C34878D82A}">
                        <a16:rowId xmlns:a16="http://schemas.microsoft.com/office/drawing/2014/main" val="2924753258"/>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GB" dirty="0"/>
                            <a:t>8</a:t>
                          </a:r>
                        </a:p>
                      </a:txBody>
                      <a:tcPr marL="45720" marR="45720"/>
                    </a:tc>
                    <a:extLst>
                      <a:ext uri="{0D108BD9-81ED-4DB2-BD59-A6C34878D82A}">
                        <a16:rowId xmlns:a16="http://schemas.microsoft.com/office/drawing/2014/main" val="615084497"/>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24</a:t>
                          </a:r>
                        </a:p>
                      </a:txBody>
                      <a:tcPr marL="45720" marR="45720"/>
                    </a:tc>
                    <a:extLst>
                      <a:ext uri="{0D108BD9-81ED-4DB2-BD59-A6C34878D82A}">
                        <a16:rowId xmlns:a16="http://schemas.microsoft.com/office/drawing/2014/main" val="66693726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258761669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24</a:t>
                          </a:r>
                          <a:endParaRPr lang="en-GB" dirty="0"/>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12</a:t>
                          </a:r>
                          <a:endParaRPr lang="en-GB" dirty="0"/>
                        </a:p>
                      </a:txBody>
                      <a:tcPr marL="45720" marR="45720"/>
                    </a:tc>
                    <a:extLst>
                      <a:ext uri="{0D108BD9-81ED-4DB2-BD59-A6C34878D82A}">
                        <a16:rowId xmlns:a16="http://schemas.microsoft.com/office/drawing/2014/main" val="10008"/>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3792605160"/>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12</a:t>
                          </a:r>
                        </a:p>
                      </a:txBody>
                      <a:tcPr marL="45720" marR="45720"/>
                    </a:tc>
                    <a:extLst>
                      <a:ext uri="{0D108BD9-81ED-4DB2-BD59-A6C34878D82A}">
                        <a16:rowId xmlns:a16="http://schemas.microsoft.com/office/drawing/2014/main" val="433517532"/>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54</a:t>
                          </a:r>
                        </a:p>
                      </a:txBody>
                      <a:tcPr marL="45720" marR="45720"/>
                    </a:tc>
                    <a:extLst>
                      <a:ext uri="{0D108BD9-81ED-4DB2-BD59-A6C34878D82A}">
                        <a16:rowId xmlns:a16="http://schemas.microsoft.com/office/drawing/2014/main" val="155847335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endParaRPr lang="en-GB" dirty="0"/>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nchor="ctr"/>
                    </a:tc>
                    <a:tc>
                      <a:txBody>
                        <a:bodyPr/>
                        <a:lstStyle/>
                        <a:p>
                          <a:pPr algn="r"/>
                          <a:r>
                            <a:rPr lang="en-US" sz="1800" i="0" dirty="0">
                              <a:latin typeface="Cambria Math" panose="02040503050406030204" pitchFamily="18" charset="0"/>
                              <a:ea typeface="Cambria Math" panose="02040503050406030204" pitchFamily="18" charset="0"/>
                            </a:rPr>
                            <a:t>81</a:t>
                          </a:r>
                        </a:p>
                      </a:txBody>
                      <a:tcPr marL="45720" marR="45720"/>
                    </a:tc>
                    <a:extLst>
                      <a:ext uri="{0D108BD9-81ED-4DB2-BD59-A6C34878D82A}">
                        <a16:rowId xmlns:a16="http://schemas.microsoft.com/office/drawing/2014/main" val="1593024437"/>
                      </a:ext>
                    </a:extLst>
                  </a:tr>
                </a:tbl>
              </a:graphicData>
            </a:graphic>
          </p:graphicFrame>
        </mc:Fallback>
      </mc:AlternateContent>
    </p:spTree>
    <p:extLst>
      <p:ext uri="{BB962C8B-B14F-4D97-AF65-F5344CB8AC3E}">
        <p14:creationId xmlns:p14="http://schemas.microsoft.com/office/powerpoint/2010/main" val="197915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8" y="1309816"/>
                <a:ext cx="5797270" cy="4867147"/>
              </a:xfrm>
            </p:spPr>
            <p:txBody>
              <a:bodyPr>
                <a:noAutofit/>
              </a:bodyPr>
              <a:lstStyle/>
              <a:p>
                <a:r>
                  <a:rPr lang="en-US" dirty="0">
                    <a:solidFill>
                      <a:schemeClr val="accent1"/>
                    </a:solidFill>
                  </a:rPr>
                  <a:t>Marginal</a:t>
                </a:r>
                <a:r>
                  <a:rPr lang="en-US" dirty="0"/>
                  <a:t> distribution</a:t>
                </a:r>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i="1">
                            <a:latin typeface="Cambria Math" charset="0"/>
                          </a:rPr>
                          <m:t>𝑒𝑣𝑒</m:t>
                        </m:r>
                        <m:r>
                          <a:rPr lang="de-DE" b="0" i="1" smtClean="0">
                            <a:latin typeface="Cambria Math" panose="02040503050406030204" pitchFamily="18" charset="0"/>
                          </a:rPr>
                          <m:t>)</m:t>
                        </m:r>
                      </m:e>
                    </m:d>
                  </m:oMath>
                </a14:m>
                <a:endParaRPr lang="de-DE" dirty="0"/>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𝑇𝑟𝑎𝑣𝑒𝑙</m:t>
                        </m:r>
                        <m:r>
                          <a:rPr lang="de-DE" b="0" i="1" smtClean="0">
                            <a:latin typeface="Cambria Math" panose="02040503050406030204" pitchFamily="18" charset="0"/>
                          </a:rPr>
                          <m:t>(</m:t>
                        </m:r>
                        <m:r>
                          <a:rPr lang="de-DE" i="1">
                            <a:latin typeface="Cambria Math" charset="0"/>
                          </a:rPr>
                          <m:t>𝑒𝑣𝑒</m:t>
                        </m:r>
                        <m:r>
                          <a:rPr lang="de-DE" b="0" i="1" smtClean="0">
                            <a:latin typeface="Cambria Math" charset="0"/>
                          </a:rPr>
                          <m:t>,</m:t>
                        </m:r>
                        <m:r>
                          <a:rPr lang="de-DE" b="0" i="1" smtClean="0">
                            <a:latin typeface="Cambria Math" panose="02040503050406030204" pitchFamily="18" charset="0"/>
                          </a:rPr>
                          <m:t>)</m:t>
                        </m:r>
                        <m:r>
                          <a:rPr lang="de-DE" b="0" i="1" smtClean="0">
                            <a:latin typeface="Cambria Math" charset="0"/>
                          </a:rPr>
                          <m:t> </m:t>
                        </m:r>
                        <m:r>
                          <a:rPr lang="de-DE" b="0" i="1" smtClean="0">
                            <a:latin typeface="Cambria Math" charset="0"/>
                          </a:rPr>
                          <m:t>𝑇𝑟𝑒𝑎𝑡</m:t>
                        </m:r>
                        <m:r>
                          <a:rPr lang="de-DE" b="0" i="1" smtClean="0">
                            <a:latin typeface="Cambria Math" panose="02040503050406030204" pitchFamily="18" charset="0"/>
                          </a:rPr>
                          <m:t>(</m:t>
                        </m:r>
                        <m:r>
                          <a:rPr lang="de-DE" b="0" i="1" smtClean="0">
                            <a:latin typeface="Cambria Math" charset="0"/>
                          </a:rPr>
                          <m:t>𝑒𝑣𝑒</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r>
                          <a:rPr lang="de-DE" b="0" i="1" smtClean="0">
                            <a:latin typeface="Cambria Math" panose="02040503050406030204" pitchFamily="18" charset="0"/>
                          </a:rPr>
                          <m:t>)</m:t>
                        </m:r>
                      </m:e>
                    </m:d>
                  </m:oMath>
                </a14:m>
                <a:endParaRPr lang="en-US" dirty="0"/>
              </a:p>
              <a:p>
                <a:r>
                  <a:rPr lang="en-US" dirty="0">
                    <a:solidFill>
                      <a:schemeClr val="accent1"/>
                    </a:solidFill>
                  </a:rPr>
                  <a:t>Conditional</a:t>
                </a:r>
                <a:r>
                  <a:rPr lang="en-US" dirty="0"/>
                  <a:t> distribution</a:t>
                </a:r>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i="1">
                            <a:latin typeface="Cambria Math" charset="0"/>
                          </a:rPr>
                          <m:t>𝑒𝑣𝑒</m:t>
                        </m:r>
                        <m:r>
                          <a:rPr lang="de-DE" b="0" i="1" smtClean="0">
                            <a:latin typeface="Cambria Math" panose="02040503050406030204" pitchFamily="18" charset="0"/>
                          </a:rPr>
                          <m:t>)</m:t>
                        </m:r>
                      </m:e>
                    </m:d>
                    <m:r>
                      <a:rPr lang="de-DE" b="0" i="1" smtClean="0">
                        <a:latin typeface="Cambria Math" charset="0"/>
                      </a:rPr>
                      <m:t>𝐸𝑝𝑖𝑑</m:t>
                    </m:r>
                    <m:r>
                      <a:rPr lang="de-DE" b="0" i="1" smtClean="0">
                        <a:latin typeface="Cambria Math" charset="0"/>
                      </a:rPr>
                      <m:t>)</m:t>
                    </m:r>
                  </m:oMath>
                </a14:m>
                <a:endParaRPr lang="de-DE" b="0" dirty="0"/>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𝐸𝑝𝑖𝑑</m:t>
                        </m:r>
                      </m:e>
                    </m:d>
                    <m:r>
                      <a:rPr lang="de-DE" b="0" i="1" smtClean="0">
                        <a:latin typeface="Cambria Math" panose="02040503050406030204" pitchFamily="18" charset="0"/>
                      </a:rPr>
                      <m:t>𝑆𝑖𝑐𝑘</m:t>
                    </m:r>
                    <m:d>
                      <m:dPr>
                        <m:ctrlPr>
                          <a:rPr lang="de-DE" b="0" i="1" smtClean="0">
                            <a:latin typeface="Cambria Math" panose="02040503050406030204" pitchFamily="18" charset="0"/>
                          </a:rPr>
                        </m:ctrlPr>
                      </m:dPr>
                      <m:e>
                        <m:r>
                          <a:rPr lang="de-DE" b="0" i="1" smtClean="0">
                            <a:latin typeface="Cambria Math" panose="02040503050406030204" pitchFamily="18" charset="0"/>
                          </a:rPr>
                          <m:t>𝑒𝑣𝑒</m:t>
                        </m:r>
                      </m:e>
                    </m:d>
                    <m:r>
                      <a:rPr lang="de-DE" b="0" i="1" smtClean="0">
                        <a:latin typeface="Cambria Math" panose="02040503050406030204" pitchFamily="18" charset="0"/>
                      </a:rPr>
                      <m:t>=</m:t>
                    </m:r>
                    <m:r>
                      <a:rPr lang="de-DE" b="0" i="1" smtClean="0">
                        <a:latin typeface="Cambria Math" panose="02040503050406030204" pitchFamily="18" charset="0"/>
                      </a:rPr>
                      <m:t>𝑡𝑟𝑢𝑒</m:t>
                    </m:r>
                    <m:r>
                      <a:rPr lang="de-DE" i="1">
                        <a:latin typeface="Cambria Math" charset="0"/>
                      </a:rPr>
                      <m:t>)</m:t>
                    </m:r>
                  </m:oMath>
                </a14:m>
                <a:endParaRPr lang="en-US" dirty="0"/>
              </a:p>
              <a:p>
                <a:r>
                  <a:rPr lang="en-US" dirty="0">
                    <a:solidFill>
                      <a:schemeClr val="accent1"/>
                    </a:solidFill>
                  </a:rPr>
                  <a:t>Assignment</a:t>
                </a:r>
                <a:r>
                  <a:rPr lang="en-US" dirty="0"/>
                  <a:t> queries</a:t>
                </a:r>
                <a:endParaRPr lang="en-US" sz="3600" dirty="0"/>
              </a:p>
              <a:p>
                <a:pPr lvl="1"/>
                <a:r>
                  <a:rPr lang="de-DE" dirty="0">
                    <a:solidFill>
                      <a:schemeClr val="accent1"/>
                    </a:solidFill>
                  </a:rPr>
                  <a:t>MPE</a:t>
                </a:r>
                <a:endParaRPr lang="en-US" dirty="0">
                  <a:solidFill>
                    <a:schemeClr val="accent1"/>
                  </a:solidFill>
                </a:endParaRPr>
              </a:p>
              <a:p>
                <a:pPr lvl="1"/>
                <a:r>
                  <a:rPr lang="de-DE" b="0" dirty="0">
                    <a:solidFill>
                      <a:schemeClr val="accent1"/>
                    </a:solidFill>
                  </a:rPr>
                  <a:t>MAP</a:t>
                </a:r>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8" y="1309816"/>
                <a:ext cx="5797270" cy="4867147"/>
              </a:xfrm>
              <a:blipFill>
                <a:blip r:embed="rId3"/>
                <a:stretch>
                  <a:fillRect l="-1747" t="-1823"/>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12</a:t>
            </a:fld>
            <a:endParaRPr lang="en-US"/>
          </a:p>
        </p:txBody>
      </p:sp>
      <p:sp>
        <p:nvSpPr>
          <p:cNvPr id="130" name="TextBox 129">
            <a:extLst>
              <a:ext uri="{FF2B5EF4-FFF2-40B4-BE49-F238E27FC236}">
                <a16:creationId xmlns:a16="http://schemas.microsoft.com/office/drawing/2014/main" id="{49CD6593-E54D-8740-938A-9D676FB07137}"/>
              </a:ext>
            </a:extLst>
          </p:cNvPr>
          <p:cNvSpPr txBox="1"/>
          <p:nvPr/>
        </p:nvSpPr>
        <p:spPr>
          <a:xfrm>
            <a:off x="4916304" y="1344117"/>
            <a:ext cx="3663125" cy="523220"/>
          </a:xfrm>
          <a:prstGeom prst="rect">
            <a:avLst/>
          </a:prstGeom>
          <a:noFill/>
        </p:spPr>
        <p:txBody>
          <a:bodyPr wrap="square" rtlCol="0">
            <a:spAutoFit/>
          </a:bodyPr>
          <a:lstStyle/>
          <a:p>
            <a:r>
              <a:rPr lang="en-US" sz="2800" b="1" dirty="0">
                <a:solidFill>
                  <a:srgbClr val="C00000"/>
                </a:solidFill>
              </a:rPr>
              <a:t>Avoid groundings!</a:t>
            </a:r>
          </a:p>
        </p:txBody>
      </p:sp>
      <p:grpSp>
        <p:nvGrpSpPr>
          <p:cNvPr id="131" name="Group 130">
            <a:extLst>
              <a:ext uri="{FF2B5EF4-FFF2-40B4-BE49-F238E27FC236}">
                <a16:creationId xmlns:a16="http://schemas.microsoft.com/office/drawing/2014/main" id="{C2FAD22D-5A2C-A849-AA3E-3291A669D76F}"/>
              </a:ext>
            </a:extLst>
          </p:cNvPr>
          <p:cNvGrpSpPr/>
          <p:nvPr/>
        </p:nvGrpSpPr>
        <p:grpSpPr>
          <a:xfrm>
            <a:off x="4475748" y="2934241"/>
            <a:ext cx="4539915" cy="2208228"/>
            <a:chOff x="4604084" y="2639275"/>
            <a:chExt cx="4539915" cy="2208228"/>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C78B419F-764F-6940-8609-16FFE5939AAA}"/>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132" name="TextBox 131">
                  <a:extLst>
                    <a:ext uri="{FF2B5EF4-FFF2-40B4-BE49-F238E27FC236}">
                      <a16:creationId xmlns:a16="http://schemas.microsoft.com/office/drawing/2014/main" id="{C78B419F-764F-6940-8609-16FFE5939AAA}"/>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46AB7971-B2F9-9B4C-8DF7-4E3414AC6892}"/>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133" name="TextBox 132">
                  <a:extLst>
                    <a:ext uri="{FF2B5EF4-FFF2-40B4-BE49-F238E27FC236}">
                      <a16:creationId xmlns:a16="http://schemas.microsoft.com/office/drawing/2014/main" id="{46AB7971-B2F9-9B4C-8DF7-4E3414AC6892}"/>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1F837C7-B5E7-574C-9D2F-D61A38B1263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134" name="TextBox 133">
                  <a:extLst>
                    <a:ext uri="{FF2B5EF4-FFF2-40B4-BE49-F238E27FC236}">
                      <a16:creationId xmlns:a16="http://schemas.microsoft.com/office/drawing/2014/main" id="{11F837C7-B5E7-574C-9D2F-D61A38B1263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78A2C11B-93F8-8D48-9A66-54A3E104AE65}"/>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5" name="TextBox 134">
                  <a:extLst>
                    <a:ext uri="{FF2B5EF4-FFF2-40B4-BE49-F238E27FC236}">
                      <a16:creationId xmlns:a16="http://schemas.microsoft.com/office/drawing/2014/main" id="{78A2C11B-93F8-8D48-9A66-54A3E104AE65}"/>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A1D6E12-B420-074A-B9D0-88C3670B32D2}"/>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6" name="TextBox 135">
                  <a:extLst>
                    <a:ext uri="{FF2B5EF4-FFF2-40B4-BE49-F238E27FC236}">
                      <a16:creationId xmlns:a16="http://schemas.microsoft.com/office/drawing/2014/main" id="{9A1D6E12-B420-074A-B9D0-88C3670B32D2}"/>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9A281A8F-D882-9342-9D51-C35C75315296}"/>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37" name="TextBox 136">
                  <a:extLst>
                    <a:ext uri="{FF2B5EF4-FFF2-40B4-BE49-F238E27FC236}">
                      <a16:creationId xmlns:a16="http://schemas.microsoft.com/office/drawing/2014/main" id="{9A281A8F-D882-9342-9D51-C35C75315296}"/>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138" name="Straight Connector 137">
              <a:extLst>
                <a:ext uri="{FF2B5EF4-FFF2-40B4-BE49-F238E27FC236}">
                  <a16:creationId xmlns:a16="http://schemas.microsoft.com/office/drawing/2014/main" id="{98916C76-3795-2A4D-ABC4-5C6B0B5F33DF}"/>
                </a:ext>
              </a:extLst>
            </p:cNvPr>
            <p:cNvCxnSpPr>
              <a:stCxn id="133" idx="6"/>
              <a:endCxn id="159"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66F8BB1-B48B-1F45-8F62-9C7055956F89}"/>
                </a:ext>
              </a:extLst>
            </p:cNvPr>
            <p:cNvCxnSpPr>
              <a:cxnSpLocks/>
              <a:stCxn id="134" idx="2"/>
              <a:endCxn id="159"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D56E86B-3478-3642-B2E4-B63EBE72C636}"/>
                </a:ext>
              </a:extLst>
            </p:cNvPr>
            <p:cNvCxnSpPr>
              <a:cxnSpLocks/>
              <a:stCxn id="135" idx="6"/>
              <a:endCxn id="155"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77A99AA-D399-AD46-B255-86EA3BC126A9}"/>
                </a:ext>
              </a:extLst>
            </p:cNvPr>
            <p:cNvCxnSpPr>
              <a:cxnSpLocks/>
              <a:stCxn id="155" idx="0"/>
              <a:endCxn id="132"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B02526-AB42-FA44-8D69-075C02FF3A7D}"/>
                </a:ext>
              </a:extLst>
            </p:cNvPr>
            <p:cNvCxnSpPr>
              <a:cxnSpLocks/>
              <a:stCxn id="132" idx="4"/>
              <a:endCxn id="151"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FD1A4CD-4A10-694A-BFFF-7F00FD1C3969}"/>
                </a:ext>
              </a:extLst>
            </p:cNvPr>
            <p:cNvCxnSpPr>
              <a:cxnSpLocks/>
              <a:stCxn id="137" idx="2"/>
              <a:endCxn id="151"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0FFC042-91A4-E34C-B28D-5AEF544D053B}"/>
                </a:ext>
              </a:extLst>
            </p:cNvPr>
            <p:cNvCxnSpPr>
              <a:cxnSpLocks/>
              <a:stCxn id="155" idx="2"/>
              <a:endCxn id="136"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F0117E6-91DF-704D-B4A2-DDA48094A2D6}"/>
                </a:ext>
              </a:extLst>
            </p:cNvPr>
            <p:cNvCxnSpPr>
              <a:cxnSpLocks/>
              <a:stCxn id="151" idx="2"/>
              <a:endCxn id="136"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ABA724-54A0-6A47-B679-8803E0EF1BE2}"/>
                </a:ext>
              </a:extLst>
            </p:cNvPr>
            <p:cNvCxnSpPr>
              <a:cxnSpLocks/>
              <a:stCxn id="132" idx="0"/>
              <a:endCxn id="159"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C1861C33-2564-5941-9883-E98A4B85B5F3}"/>
                </a:ext>
              </a:extLst>
            </p:cNvPr>
            <p:cNvGrpSpPr/>
            <p:nvPr/>
          </p:nvGrpSpPr>
          <p:grpSpPr>
            <a:xfrm>
              <a:off x="6669977" y="2717060"/>
              <a:ext cx="521894" cy="393368"/>
              <a:chOff x="6669977" y="2717060"/>
              <a:chExt cx="521894" cy="393368"/>
            </a:xfrm>
          </p:grpSpPr>
          <p:sp>
            <p:nvSpPr>
              <p:cNvPr id="158" name="Rectangle 157">
                <a:extLst>
                  <a:ext uri="{FF2B5EF4-FFF2-40B4-BE49-F238E27FC236}">
                    <a16:creationId xmlns:a16="http://schemas.microsoft.com/office/drawing/2014/main" id="{7DFF5671-A14A-EE4B-AE50-DCD53ECA7197}"/>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93538ACE-0EE0-2C47-98E4-5088217ABAB5}"/>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BB2DBC6F-7AD7-9141-9161-154F9A68954C}"/>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AF5DF65A-6B3A-274E-92DD-965AC17AEB1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1" name="TextBox 160">
                    <a:extLst>
                      <a:ext uri="{FF2B5EF4-FFF2-40B4-BE49-F238E27FC236}">
                        <a16:creationId xmlns:a16="http://schemas.microsoft.com/office/drawing/2014/main" id="{AF5DF65A-6B3A-274E-92DD-965AC17AEB16}"/>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1"/>
                    <a:stretch>
                      <a:fillRect l="-16667" r="-4167" b="-26087"/>
                    </a:stretch>
                  </a:blipFill>
                </p:spPr>
                <p:txBody>
                  <a:bodyPr/>
                  <a:lstStyle/>
                  <a:p>
                    <a:r>
                      <a:rPr lang="en-GB">
                        <a:noFill/>
                      </a:rPr>
                      <a:t> </a:t>
                    </a:r>
                  </a:p>
                </p:txBody>
              </p:sp>
            </mc:Fallback>
          </mc:AlternateContent>
        </p:grpSp>
        <p:grpSp>
          <p:nvGrpSpPr>
            <p:cNvPr id="148" name="Group 147">
              <a:extLst>
                <a:ext uri="{FF2B5EF4-FFF2-40B4-BE49-F238E27FC236}">
                  <a16:creationId xmlns:a16="http://schemas.microsoft.com/office/drawing/2014/main" id="{E6D4E636-2E25-BE46-B2A8-23E5B2CD10B0}"/>
                </a:ext>
              </a:extLst>
            </p:cNvPr>
            <p:cNvGrpSpPr/>
            <p:nvPr/>
          </p:nvGrpSpPr>
          <p:grpSpPr>
            <a:xfrm>
              <a:off x="6191042" y="3935548"/>
              <a:ext cx="425774" cy="392260"/>
              <a:chOff x="6191042" y="3935548"/>
              <a:chExt cx="425774" cy="392260"/>
            </a:xfrm>
          </p:grpSpPr>
          <p:sp>
            <p:nvSpPr>
              <p:cNvPr id="154" name="Rectangle 153">
                <a:extLst>
                  <a:ext uri="{FF2B5EF4-FFF2-40B4-BE49-F238E27FC236}">
                    <a16:creationId xmlns:a16="http://schemas.microsoft.com/office/drawing/2014/main" id="{706E39DB-BAAC-2D4B-A259-3DC99815D4B5}"/>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884987B8-3089-1D41-A3EF-C87ED8F945E4}"/>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70938742-8E6E-C24D-BB68-5F27944A43CA}"/>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B4A25732-433C-7946-BB5D-DA9FDDD4E53E}"/>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57" name="TextBox 156">
                    <a:extLst>
                      <a:ext uri="{FF2B5EF4-FFF2-40B4-BE49-F238E27FC236}">
                        <a16:creationId xmlns:a16="http://schemas.microsoft.com/office/drawing/2014/main" id="{B4A25732-433C-7946-BB5D-DA9FDDD4E53E}"/>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49" name="Group 148">
              <a:extLst>
                <a:ext uri="{FF2B5EF4-FFF2-40B4-BE49-F238E27FC236}">
                  <a16:creationId xmlns:a16="http://schemas.microsoft.com/office/drawing/2014/main" id="{134A8942-AC8F-A148-A9A2-01B5FA38105C}"/>
                </a:ext>
              </a:extLst>
            </p:cNvPr>
            <p:cNvGrpSpPr/>
            <p:nvPr/>
          </p:nvGrpSpPr>
          <p:grpSpPr>
            <a:xfrm>
              <a:off x="6975826" y="3929695"/>
              <a:ext cx="516037" cy="397857"/>
              <a:chOff x="6975826" y="3929695"/>
              <a:chExt cx="516037" cy="397857"/>
            </a:xfrm>
          </p:grpSpPr>
          <p:sp>
            <p:nvSpPr>
              <p:cNvPr id="150" name="Rectangle 149">
                <a:extLst>
                  <a:ext uri="{FF2B5EF4-FFF2-40B4-BE49-F238E27FC236}">
                    <a16:creationId xmlns:a16="http://schemas.microsoft.com/office/drawing/2014/main" id="{DF9A97F5-7FF8-054A-9DDA-3FB16B957241}"/>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4CE46FE6-E74A-AD4A-9758-26EE73574913}"/>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53FB6879-8DC1-8F46-9927-7027C6D4E3DB}"/>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C18F69E5-3590-B44B-897D-9913C38390DA}"/>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3" name="TextBox 152">
                    <a:extLst>
                      <a:ext uri="{FF2B5EF4-FFF2-40B4-BE49-F238E27FC236}">
                        <a16:creationId xmlns:a16="http://schemas.microsoft.com/office/drawing/2014/main" id="{C18F69E5-3590-B44B-897D-9913C38390DA}"/>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31401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dissolve">
                                      <p:cBhvr>
                                        <p:cTn id="11" dur="500"/>
                                        <p:tgtEl>
                                          <p:spTgt spid="3">
                                            <p:txEl>
                                              <p:pRg st="6" end="6"/>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dissolve">
                                      <p:cBhvr>
                                        <p:cTn id="14" dur="500"/>
                                        <p:tgtEl>
                                          <p:spTgt spid="3">
                                            <p:txEl>
                                              <p:pRg st="7" end="7"/>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QA: Lifted Variable Elimination (LVE)</a:t>
            </a:r>
          </a:p>
        </p:txBody>
      </p:sp>
      <p:sp>
        <p:nvSpPr>
          <p:cNvPr id="3" name="Content Placeholder 2"/>
          <p:cNvSpPr>
            <a:spLocks noGrp="1"/>
          </p:cNvSpPr>
          <p:nvPr>
            <p:ph sz="half" idx="1"/>
          </p:nvPr>
        </p:nvSpPr>
        <p:spPr>
          <a:xfrm>
            <a:off x="628649" y="1309816"/>
            <a:ext cx="3760819" cy="4867147"/>
          </a:xfrm>
        </p:spPr>
        <p:txBody>
          <a:bodyPr>
            <a:normAutofit/>
          </a:bodyPr>
          <a:lstStyle/>
          <a:p>
            <a:r>
              <a:rPr lang="en-GB" dirty="0"/>
              <a:t>Eliminate all variables </a:t>
            </a:r>
            <a:br>
              <a:rPr lang="en-GB" dirty="0"/>
            </a:br>
            <a:r>
              <a:rPr lang="en-GB" dirty="0"/>
              <a:t>not appearing in query</a:t>
            </a:r>
          </a:p>
          <a:p>
            <a:r>
              <a:rPr lang="en-GB" dirty="0">
                <a:solidFill>
                  <a:schemeClr val="accent1"/>
                </a:solidFill>
              </a:rPr>
              <a:t>Lifted summing out</a:t>
            </a:r>
          </a:p>
          <a:p>
            <a:pPr marL="914400" lvl="1" indent="-457200">
              <a:buFont typeface="+mj-lt"/>
              <a:buAutoNum type="arabicPeriod"/>
            </a:pPr>
            <a:r>
              <a:rPr lang="en-GB" dirty="0"/>
              <a:t>Sum out </a:t>
            </a:r>
            <a:r>
              <a:rPr lang="en-GB" dirty="0">
                <a:solidFill>
                  <a:schemeClr val="accent1"/>
                </a:solidFill>
              </a:rPr>
              <a:t>representative</a:t>
            </a:r>
            <a:r>
              <a:rPr lang="en-GB" dirty="0"/>
              <a:t> instance as in propositional variable elimination</a:t>
            </a:r>
          </a:p>
          <a:p>
            <a:pPr marL="914400" lvl="1" indent="-457200">
              <a:buFont typeface="+mj-lt"/>
              <a:buAutoNum type="arabicPeriod"/>
            </a:pPr>
            <a:r>
              <a:rPr lang="en-GB" dirty="0"/>
              <a:t>Exponentiate result for </a:t>
            </a:r>
            <a:r>
              <a:rPr lang="en-GB" dirty="0">
                <a:solidFill>
                  <a:schemeClr val="accent1"/>
                </a:solidFill>
              </a:rPr>
              <a:t>isomorphic</a:t>
            </a:r>
            <a:r>
              <a:rPr lang="en-GB" dirty="0"/>
              <a:t> instances</a:t>
            </a:r>
          </a:p>
          <a:p>
            <a:endParaRPr lang="en-GB" dirty="0"/>
          </a:p>
        </p:txBody>
      </p:sp>
      <p:sp>
        <p:nvSpPr>
          <p:cNvPr id="4" name="Slide Number Placeholder 3"/>
          <p:cNvSpPr>
            <a:spLocks noGrp="1"/>
          </p:cNvSpPr>
          <p:nvPr>
            <p:ph type="sldNum" sz="quarter" idx="12"/>
          </p:nvPr>
        </p:nvSpPr>
        <p:spPr/>
        <p:txBody>
          <a:bodyPr/>
          <a:lstStyle/>
          <a:p>
            <a:fld id="{DB7C4649-800D-CB47-881A-AA04BFFFB18C}" type="slidenum">
              <a:rPr lang="en-US" smtClean="0"/>
              <a:t>13</a:t>
            </a:fld>
            <a:endParaRPr lang="en-US"/>
          </a:p>
        </p:txBody>
      </p:sp>
      <p:sp>
        <p:nvSpPr>
          <p:cNvPr id="38" name="TextBox 37"/>
          <p:cNvSpPr txBox="1"/>
          <p:nvPr/>
        </p:nvSpPr>
        <p:spPr>
          <a:xfrm>
            <a:off x="4879818" y="1024818"/>
            <a:ext cx="4356778" cy="646331"/>
          </a:xfrm>
          <a:prstGeom prst="rect">
            <a:avLst/>
          </a:prstGeom>
          <a:noFill/>
        </p:spPr>
        <p:txBody>
          <a:bodyPr wrap="square" rtlCol="0">
            <a:spAutoFit/>
          </a:bodyPr>
          <a:lstStyle/>
          <a:p>
            <a:r>
              <a:rPr lang="en-GB" dirty="0">
                <a:solidFill>
                  <a:schemeClr val="bg1">
                    <a:lumMod val="65000"/>
                  </a:schemeClr>
                </a:solidFill>
              </a:rPr>
              <a:t>[Poole 03, de Salvo </a:t>
            </a:r>
            <a:r>
              <a:rPr lang="en-GB" dirty="0" err="1">
                <a:solidFill>
                  <a:schemeClr val="bg1">
                    <a:lumMod val="65000"/>
                  </a:schemeClr>
                </a:solidFill>
              </a:rPr>
              <a:t>Braz</a:t>
            </a:r>
            <a:r>
              <a:rPr lang="en-GB" dirty="0">
                <a:solidFill>
                  <a:schemeClr val="bg1">
                    <a:lumMod val="65000"/>
                  </a:schemeClr>
                </a:solidFill>
              </a:rPr>
              <a:t> et al. 05, 06,</a:t>
            </a:r>
            <a:br>
              <a:rPr lang="en-GB" dirty="0">
                <a:solidFill>
                  <a:schemeClr val="bg1">
                    <a:lumMod val="65000"/>
                  </a:schemeClr>
                </a:solidFill>
              </a:rPr>
            </a:br>
            <a:r>
              <a:rPr lang="en-GB" dirty="0">
                <a:solidFill>
                  <a:schemeClr val="bg1">
                    <a:lumMod val="65000"/>
                  </a:schemeClr>
                </a:solidFill>
              </a:rPr>
              <a:t> </a:t>
            </a:r>
            <a:r>
              <a:rPr lang="en-GB" dirty="0" err="1">
                <a:solidFill>
                  <a:schemeClr val="bg1">
                    <a:lumMod val="65000"/>
                  </a:schemeClr>
                </a:solidFill>
              </a:rPr>
              <a:t>Milch</a:t>
            </a:r>
            <a:r>
              <a:rPr lang="en-GB" dirty="0">
                <a:solidFill>
                  <a:schemeClr val="bg1">
                    <a:lumMod val="65000"/>
                  </a:schemeClr>
                </a:solidFill>
              </a:rPr>
              <a:t> et al. 08, </a:t>
            </a:r>
            <a:r>
              <a:rPr lang="en-GB" dirty="0" err="1">
                <a:solidFill>
                  <a:schemeClr val="bg1">
                    <a:lumMod val="65000"/>
                  </a:schemeClr>
                </a:solidFill>
              </a:rPr>
              <a:t>Taghipour</a:t>
            </a:r>
            <a:r>
              <a:rPr lang="en-GB" dirty="0">
                <a:solidFill>
                  <a:schemeClr val="bg1">
                    <a:lumMod val="65000"/>
                  </a:schemeClr>
                </a:solidFill>
              </a:rPr>
              <a:t> et al. 13, 13a]</a:t>
            </a:r>
          </a:p>
        </p:txBody>
      </p:sp>
      <p:sp>
        <p:nvSpPr>
          <p:cNvPr id="39" name="TextBox 38">
            <a:extLst>
              <a:ext uri="{FF2B5EF4-FFF2-40B4-BE49-F238E27FC236}">
                <a16:creationId xmlns:a16="http://schemas.microsoft.com/office/drawing/2014/main" id="{73B7360F-25D2-9647-B775-86E404DF85F1}"/>
              </a:ext>
            </a:extLst>
          </p:cNvPr>
          <p:cNvSpPr txBox="1"/>
          <p:nvPr/>
        </p:nvSpPr>
        <p:spPr>
          <a:xfrm>
            <a:off x="2809691" y="5418329"/>
            <a:ext cx="3663125" cy="646331"/>
          </a:xfrm>
          <a:prstGeom prst="rect">
            <a:avLst/>
          </a:prstGeom>
          <a:noFill/>
        </p:spPr>
        <p:txBody>
          <a:bodyPr wrap="square" rtlCol="0">
            <a:spAutoFit/>
          </a:bodyPr>
          <a:lstStyle/>
          <a:p>
            <a:r>
              <a:rPr lang="en-US" sz="3600" b="1" dirty="0">
                <a:solidFill>
                  <a:srgbClr val="C00000"/>
                </a:solidFill>
              </a:rPr>
              <a:t>Avoid groundings!</a:t>
            </a:r>
          </a:p>
        </p:txBody>
      </p:sp>
      <p:grpSp>
        <p:nvGrpSpPr>
          <p:cNvPr id="71" name="Group 70">
            <a:extLst>
              <a:ext uri="{FF2B5EF4-FFF2-40B4-BE49-F238E27FC236}">
                <a16:creationId xmlns:a16="http://schemas.microsoft.com/office/drawing/2014/main" id="{5EA9B409-7BD8-0746-AF16-8FE6CBFB5ACB}"/>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2544B25-4D3A-7A47-88E3-63FA950FD8C6}"/>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72" name="TextBox 71">
                  <a:extLst>
                    <a:ext uri="{FF2B5EF4-FFF2-40B4-BE49-F238E27FC236}">
                      <a16:creationId xmlns:a16="http://schemas.microsoft.com/office/drawing/2014/main" id="{C2544B25-4D3A-7A47-88E3-63FA950FD8C6}"/>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C3B5D52-A207-5B4F-9207-6407C3DD39D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73" name="TextBox 72">
                  <a:extLst>
                    <a:ext uri="{FF2B5EF4-FFF2-40B4-BE49-F238E27FC236}">
                      <a16:creationId xmlns:a16="http://schemas.microsoft.com/office/drawing/2014/main" id="{6C3B5D52-A207-5B4F-9207-6407C3DD39D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3C0B20F-EB0F-E345-808E-E78584139340}"/>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74" name="TextBox 73">
                  <a:extLst>
                    <a:ext uri="{FF2B5EF4-FFF2-40B4-BE49-F238E27FC236}">
                      <a16:creationId xmlns:a16="http://schemas.microsoft.com/office/drawing/2014/main" id="{53C0B20F-EB0F-E345-808E-E78584139340}"/>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8A647BF-3C96-E145-8D05-E5286BCB9B31}"/>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5" name="TextBox 74">
                  <a:extLst>
                    <a:ext uri="{FF2B5EF4-FFF2-40B4-BE49-F238E27FC236}">
                      <a16:creationId xmlns:a16="http://schemas.microsoft.com/office/drawing/2014/main" id="{C8A647BF-3C96-E145-8D05-E5286BCB9B31}"/>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5C35071-8C12-C74C-9896-00C024CFCC4A}"/>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6" name="TextBox 75">
                  <a:extLst>
                    <a:ext uri="{FF2B5EF4-FFF2-40B4-BE49-F238E27FC236}">
                      <a16:creationId xmlns:a16="http://schemas.microsoft.com/office/drawing/2014/main" id="{A5C35071-8C12-C74C-9896-00C024CFCC4A}"/>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663F6A4-D903-8044-82A9-62BAD537D62A}"/>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77" name="TextBox 76">
                  <a:extLst>
                    <a:ext uri="{FF2B5EF4-FFF2-40B4-BE49-F238E27FC236}">
                      <a16:creationId xmlns:a16="http://schemas.microsoft.com/office/drawing/2014/main" id="{D663F6A4-D903-8044-82A9-62BAD537D62A}"/>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702E856D-046B-7A46-AE0C-985A1BF9579E}"/>
                </a:ext>
              </a:extLst>
            </p:cNvPr>
            <p:cNvCxnSpPr>
              <a:stCxn id="73" idx="6"/>
              <a:endCxn id="99"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F5FE898-1159-2D43-8897-BB7B59E62386}"/>
                </a:ext>
              </a:extLst>
            </p:cNvPr>
            <p:cNvCxnSpPr>
              <a:cxnSpLocks/>
              <a:stCxn id="74" idx="2"/>
              <a:endCxn id="99"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62AB2F-B9D7-9E42-8685-58732B4ECE7A}"/>
                </a:ext>
              </a:extLst>
            </p:cNvPr>
            <p:cNvCxnSpPr>
              <a:cxnSpLocks/>
              <a:stCxn id="75" idx="6"/>
              <a:endCxn id="95"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2B5AE0-56F5-3A48-B2AA-45825D4001F4}"/>
                </a:ext>
              </a:extLst>
            </p:cNvPr>
            <p:cNvCxnSpPr>
              <a:cxnSpLocks/>
              <a:stCxn id="95" idx="0"/>
              <a:endCxn id="72"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91A1CEF-42F4-9540-AEC5-150C93897A48}"/>
                </a:ext>
              </a:extLst>
            </p:cNvPr>
            <p:cNvCxnSpPr>
              <a:cxnSpLocks/>
              <a:stCxn id="72" idx="4"/>
              <a:endCxn id="91"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117C620-70D1-7F42-A180-AD46091E9DD1}"/>
                </a:ext>
              </a:extLst>
            </p:cNvPr>
            <p:cNvCxnSpPr>
              <a:cxnSpLocks/>
              <a:stCxn id="77" idx="2"/>
              <a:endCxn id="91"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9CEA394-E923-CD46-BFAB-682F33C99FFC}"/>
                </a:ext>
              </a:extLst>
            </p:cNvPr>
            <p:cNvCxnSpPr>
              <a:cxnSpLocks/>
              <a:stCxn id="95" idx="2"/>
              <a:endCxn id="76"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9FC82D-62DF-9A40-BFDC-9922AAF5D8BA}"/>
                </a:ext>
              </a:extLst>
            </p:cNvPr>
            <p:cNvCxnSpPr>
              <a:cxnSpLocks/>
              <a:stCxn id="91" idx="2"/>
              <a:endCxn id="76"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AED151-65A8-F24C-88B5-F42D63169F0A}"/>
                </a:ext>
              </a:extLst>
            </p:cNvPr>
            <p:cNvCxnSpPr>
              <a:cxnSpLocks/>
              <a:stCxn id="72" idx="0"/>
              <a:endCxn id="99"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DFECDD8F-30AE-6B46-B0AB-205F2FCF8CF9}"/>
                </a:ext>
              </a:extLst>
            </p:cNvPr>
            <p:cNvGrpSpPr/>
            <p:nvPr/>
          </p:nvGrpSpPr>
          <p:grpSpPr>
            <a:xfrm>
              <a:off x="6669977" y="2717060"/>
              <a:ext cx="521894" cy="393368"/>
              <a:chOff x="6669977" y="2717060"/>
              <a:chExt cx="521894" cy="393368"/>
            </a:xfrm>
          </p:grpSpPr>
          <p:sp>
            <p:nvSpPr>
              <p:cNvPr id="98" name="Rectangle 97">
                <a:extLst>
                  <a:ext uri="{FF2B5EF4-FFF2-40B4-BE49-F238E27FC236}">
                    <a16:creationId xmlns:a16="http://schemas.microsoft.com/office/drawing/2014/main" id="{04C696B8-B56B-7844-B136-E346DF353615}"/>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2A7B9EEE-243B-6C44-B015-E809135C2EA8}"/>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C5FDC296-B49B-4348-85CA-E09FA392E077}"/>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C32BBCF-B112-6C47-952E-B0C22752B7E2}"/>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01" name="TextBox 100">
                    <a:extLst>
                      <a:ext uri="{FF2B5EF4-FFF2-40B4-BE49-F238E27FC236}">
                        <a16:creationId xmlns:a16="http://schemas.microsoft.com/office/drawing/2014/main" id="{CC32BBCF-B112-6C47-952E-B0C22752B7E2}"/>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6667" r="-4167" b="-26087"/>
                    </a:stretch>
                  </a:blipFill>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C3AB085B-B72D-E748-9AAA-03F04FCEECC2}"/>
                </a:ext>
              </a:extLst>
            </p:cNvPr>
            <p:cNvGrpSpPr/>
            <p:nvPr/>
          </p:nvGrpSpPr>
          <p:grpSpPr>
            <a:xfrm>
              <a:off x="6191042" y="3935548"/>
              <a:ext cx="425774" cy="392260"/>
              <a:chOff x="6191042" y="3935548"/>
              <a:chExt cx="425774" cy="392260"/>
            </a:xfrm>
          </p:grpSpPr>
          <p:sp>
            <p:nvSpPr>
              <p:cNvPr id="94" name="Rectangle 93">
                <a:extLst>
                  <a:ext uri="{FF2B5EF4-FFF2-40B4-BE49-F238E27FC236}">
                    <a16:creationId xmlns:a16="http://schemas.microsoft.com/office/drawing/2014/main" id="{6D76F5E1-C595-3945-BEBD-23C78C045DD0}"/>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43C05E76-3BC8-3842-AD1C-5795A6D31983}"/>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0916B9E1-74A5-5544-B94B-B5A190C507F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535B84C-521C-644B-B68F-855C6DDA844F}"/>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97" name="TextBox 96">
                    <a:extLst>
                      <a:ext uri="{FF2B5EF4-FFF2-40B4-BE49-F238E27FC236}">
                        <a16:creationId xmlns:a16="http://schemas.microsoft.com/office/drawing/2014/main" id="{E535B84C-521C-644B-B68F-855C6DDA844F}"/>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E3659856-A860-684C-A595-C2B9502F7056}"/>
                </a:ext>
              </a:extLst>
            </p:cNvPr>
            <p:cNvGrpSpPr/>
            <p:nvPr/>
          </p:nvGrpSpPr>
          <p:grpSpPr>
            <a:xfrm>
              <a:off x="6975826" y="3929695"/>
              <a:ext cx="516037" cy="397857"/>
              <a:chOff x="6975826" y="3929695"/>
              <a:chExt cx="516037" cy="397857"/>
            </a:xfrm>
          </p:grpSpPr>
          <p:sp>
            <p:nvSpPr>
              <p:cNvPr id="90" name="Rectangle 89">
                <a:extLst>
                  <a:ext uri="{FF2B5EF4-FFF2-40B4-BE49-F238E27FC236}">
                    <a16:creationId xmlns:a16="http://schemas.microsoft.com/office/drawing/2014/main" id="{9FAE7A7D-92D5-5140-8D16-B5D994352BDA}"/>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BC5CF42-BDC0-FF42-962E-3C32BA051994}"/>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1C1D884-0005-8541-8BA3-ADAF56623E54}"/>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9C8933A-34A1-2B4E-8CF1-DABF5C12EF43}"/>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93" name="TextBox 92">
                    <a:extLst>
                      <a:ext uri="{FF2B5EF4-FFF2-40B4-BE49-F238E27FC236}">
                        <a16:creationId xmlns:a16="http://schemas.microsoft.com/office/drawing/2014/main" id="{89C8933A-34A1-2B4E-8CF1-DABF5C12EF43}"/>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48221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 LVE in Detail</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7886701" cy="4867147"/>
              </a:xfrm>
            </p:spPr>
            <p:txBody>
              <a:bodyPr>
                <a:normAutofit/>
              </a:bodyPr>
              <a:lstStyle/>
              <a:p>
                <a:r>
                  <a:rPr lang="en-GB" dirty="0"/>
                  <a:t>E.g., marginal</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de-DE" b="0" i="1" smtClean="0">
                            <a:solidFill>
                              <a:schemeClr val="accent1"/>
                            </a:solidFill>
                            <a:latin typeface="Cambria Math" charset="0"/>
                          </a:rPr>
                          <m:t>(</m:t>
                        </m:r>
                        <m:r>
                          <a:rPr lang="en-GB" i="1">
                            <a:solidFill>
                              <a:schemeClr val="accent1"/>
                            </a:solidFill>
                            <a:latin typeface="Cambria Math" charset="0"/>
                          </a:rPr>
                          <m:t>𝑒𝑣𝑒</m:t>
                        </m:r>
                        <m:r>
                          <a:rPr lang="de-DE" b="0" i="1" smtClean="0">
                            <a:solidFill>
                              <a:schemeClr val="accent1"/>
                            </a:solidFill>
                            <a:latin typeface="Cambria Math" charset="0"/>
                          </a:rPr>
                          <m:t>)</m:t>
                        </m:r>
                      </m:e>
                    </m:d>
                  </m:oMath>
                </a14:m>
                <a:endParaRPr lang="en-GB" dirty="0"/>
              </a:p>
              <a:p>
                <a:pPr lvl="1"/>
                <a:r>
                  <a:rPr lang="en-GB" dirty="0"/>
                  <a:t>Split atoms </a:t>
                </a:r>
                <a14:m>
                  <m:oMath xmlns:m="http://schemas.openxmlformats.org/officeDocument/2006/math">
                    <m:r>
                      <a:rPr lang="de-DE" b="0" i="1" smtClean="0">
                        <a:solidFill>
                          <a:schemeClr val="accent1"/>
                        </a:solidFill>
                        <a:latin typeface="Cambria Math" panose="02040503050406030204" pitchFamily="18" charset="0"/>
                      </a:rPr>
                      <m:t>𝑃</m:t>
                    </m:r>
                    <m:d>
                      <m:dPr>
                        <m:ctrlPr>
                          <a:rPr lang="de-DE" b="0" i="1">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 </m:t>
                        </m:r>
                        <m:r>
                          <a:rPr lang="de-DE" b="0" i="1" smtClean="0">
                            <a:solidFill>
                              <a:schemeClr val="accent1"/>
                            </a:solidFill>
                            <a:latin typeface="Cambria Math" panose="02040503050406030204" pitchFamily="18" charset="0"/>
                          </a:rPr>
                          <m:t>𝑋</m:t>
                        </m:r>
                        <m:r>
                          <a:rPr lang="de-DE" b="0" i="1" smtClean="0">
                            <a:solidFill>
                              <a:schemeClr val="accent1"/>
                            </a:solidFill>
                            <a:latin typeface="Cambria Math" panose="02040503050406030204" pitchFamily="18" charset="0"/>
                          </a:rPr>
                          <m:t>, …</m:t>
                        </m:r>
                      </m:e>
                    </m:d>
                  </m:oMath>
                </a14:m>
                <a:r>
                  <a:rPr lang="en-GB" dirty="0"/>
                  <a:t> </a:t>
                </a:r>
                <a:r>
                  <a:rPr lang="en-GB" dirty="0" err="1"/>
                  <a:t>w.r.t.</a:t>
                </a:r>
                <a:r>
                  <a:rPr lang="en-GB" dirty="0"/>
                  <a:t> </a:t>
                </a:r>
                <a14:m>
                  <m:oMath xmlns:m="http://schemas.openxmlformats.org/officeDocument/2006/math">
                    <m:r>
                      <a:rPr lang="en-GB" i="1">
                        <a:solidFill>
                          <a:schemeClr val="accent1"/>
                        </a:solidFill>
                        <a:latin typeface="Cambria Math" charset="0"/>
                      </a:rPr>
                      <m:t>𝑒𝑣𝑒</m:t>
                    </m:r>
                  </m:oMath>
                </a14:m>
                <a:r>
                  <a:rPr lang="en-GB" dirty="0"/>
                  <a:t> if </a:t>
                </a:r>
                <a14:m>
                  <m:oMath xmlns:m="http://schemas.openxmlformats.org/officeDocument/2006/math">
                    <m:r>
                      <a:rPr lang="en-GB" i="1">
                        <a:solidFill>
                          <a:schemeClr val="accent1"/>
                        </a:solidFill>
                        <a:latin typeface="Cambria Math" charset="0"/>
                      </a:rPr>
                      <m:t>𝑒𝑣𝑒</m:t>
                    </m:r>
                  </m:oMath>
                </a14:m>
                <a:r>
                  <a:rPr lang="en-GB" dirty="0"/>
                  <a:t> in </a:t>
                </a:r>
                <a:r>
                  <a:rPr lang="en-GB" dirty="0">
                    <a:latin typeface="Apple Chancery" panose="03020702040506060504" pitchFamily="66" charset="-79"/>
                    <a:cs typeface="Apple Chancery" panose="03020702040506060504" pitchFamily="66" charset="-79"/>
                  </a:rPr>
                  <a:t>D</a:t>
                </a:r>
                <a:r>
                  <a:rPr lang="en-GB" dirty="0"/>
                  <a:t>(</a:t>
                </a:r>
                <a14:m>
                  <m:oMath xmlns:m="http://schemas.openxmlformats.org/officeDocument/2006/math">
                    <m:r>
                      <a:rPr lang="en-GB" i="1" dirty="0" smtClean="0">
                        <a:latin typeface="Cambria Math" panose="02040503050406030204" pitchFamily="18" charset="0"/>
                      </a:rPr>
                      <m:t>𝑋</m:t>
                    </m:r>
                    <m:r>
                      <a:rPr lang="de-DE" b="0" i="0" dirty="0" smtClean="0">
                        <a:latin typeface="Cambria Math" panose="02040503050406030204" pitchFamily="18" charset="0"/>
                      </a:rPr>
                      <m:t>)</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7886701" cy="4867147"/>
              </a:xfrm>
              <a:blipFill>
                <a:blip r:embed="rId2"/>
                <a:stretch>
                  <a:fillRect l="-1284" t="-1823"/>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14</a:t>
            </a:fld>
            <a:endParaRPr lang="en-US"/>
          </a:p>
        </p:txBody>
      </p:sp>
      <p:grpSp>
        <p:nvGrpSpPr>
          <p:cNvPr id="40" name="Group 39">
            <a:extLst>
              <a:ext uri="{FF2B5EF4-FFF2-40B4-BE49-F238E27FC236}">
                <a16:creationId xmlns:a16="http://schemas.microsoft.com/office/drawing/2014/main" id="{D1365085-5DB9-7E48-9D76-1B4C6CACF4DB}"/>
              </a:ext>
            </a:extLst>
          </p:cNvPr>
          <p:cNvGrpSpPr/>
          <p:nvPr/>
        </p:nvGrpSpPr>
        <p:grpSpPr>
          <a:xfrm>
            <a:off x="3500521" y="3960000"/>
            <a:ext cx="4539915" cy="2208228"/>
            <a:chOff x="4604084" y="2639275"/>
            <a:chExt cx="4539915" cy="2208228"/>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D8CCC77-FFCF-3048-B63C-B626946E5F1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41" name="TextBox 40">
                  <a:extLst>
                    <a:ext uri="{FF2B5EF4-FFF2-40B4-BE49-F238E27FC236}">
                      <a16:creationId xmlns:a16="http://schemas.microsoft.com/office/drawing/2014/main" id="{5D8CCC77-FFCF-3048-B63C-B626946E5F1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12"/>
                  <a:stretch>
                    <a:fillRect r="-3774"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8B62F37-20D2-BB43-B850-66CFE4DBDFD4}"/>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42" name="TextBox 41">
                  <a:extLst>
                    <a:ext uri="{FF2B5EF4-FFF2-40B4-BE49-F238E27FC236}">
                      <a16:creationId xmlns:a16="http://schemas.microsoft.com/office/drawing/2014/main" id="{B8B62F37-20D2-BB43-B850-66CFE4DBDFD4}"/>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13"/>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3BEF76A-4386-AA42-BA21-B5E52A2FB556}"/>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43" name="TextBox 42">
                  <a:extLst>
                    <a:ext uri="{FF2B5EF4-FFF2-40B4-BE49-F238E27FC236}">
                      <a16:creationId xmlns:a16="http://schemas.microsoft.com/office/drawing/2014/main" id="{63BEF76A-4386-AA42-BA21-B5E52A2FB556}"/>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1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D3C821D-C4F1-F142-8BF7-8DF48C2DFDC6}"/>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4" name="TextBox 43">
                  <a:extLst>
                    <a:ext uri="{FF2B5EF4-FFF2-40B4-BE49-F238E27FC236}">
                      <a16:creationId xmlns:a16="http://schemas.microsoft.com/office/drawing/2014/main" id="{5D3C821D-C4F1-F142-8BF7-8DF48C2DFDC6}"/>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1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CE15178-FB1A-8A47-8BCA-5DB7062BFB2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5" name="TextBox 44">
                  <a:extLst>
                    <a:ext uri="{FF2B5EF4-FFF2-40B4-BE49-F238E27FC236}">
                      <a16:creationId xmlns:a16="http://schemas.microsoft.com/office/drawing/2014/main" id="{9CE15178-FB1A-8A47-8BCA-5DB7062BFB2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1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15650CC-F5F9-C147-B433-3A6793724FAE}"/>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46" name="TextBox 45">
                  <a:extLst>
                    <a:ext uri="{FF2B5EF4-FFF2-40B4-BE49-F238E27FC236}">
                      <a16:creationId xmlns:a16="http://schemas.microsoft.com/office/drawing/2014/main" id="{215650CC-F5F9-C147-B433-3A6793724FA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7"/>
                  <a:stretch>
                    <a:fillRect b="-9375"/>
                  </a:stretch>
                </a:blipFill>
                <a:ln>
                  <a:solidFill>
                    <a:schemeClr val="tx1"/>
                  </a:solidFill>
                </a:ln>
              </p:spPr>
              <p:txBody>
                <a:bodyPr/>
                <a:lstStyle/>
                <a:p>
                  <a:r>
                    <a:rPr lang="en-GB">
                      <a:noFill/>
                    </a:rPr>
                    <a:t> </a:t>
                  </a:r>
                </a:p>
              </p:txBody>
            </p:sp>
          </mc:Fallback>
        </mc:AlternateContent>
        <p:cxnSp>
          <p:nvCxnSpPr>
            <p:cNvPr id="47" name="Straight Connector 46">
              <a:extLst>
                <a:ext uri="{FF2B5EF4-FFF2-40B4-BE49-F238E27FC236}">
                  <a16:creationId xmlns:a16="http://schemas.microsoft.com/office/drawing/2014/main" id="{FC476D1E-EF99-9B49-BD1F-CB629C193BB2}"/>
                </a:ext>
              </a:extLst>
            </p:cNvPr>
            <p:cNvCxnSpPr>
              <a:stCxn id="42" idx="6"/>
              <a:endCxn id="68"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F0C217-5749-8743-A822-1170BF0FE3B0}"/>
                </a:ext>
              </a:extLst>
            </p:cNvPr>
            <p:cNvCxnSpPr>
              <a:cxnSpLocks/>
              <a:stCxn id="43" idx="2"/>
              <a:endCxn id="68"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7A438F-C177-6F4B-BCEC-4456011442EB}"/>
                </a:ext>
              </a:extLst>
            </p:cNvPr>
            <p:cNvCxnSpPr>
              <a:cxnSpLocks/>
              <a:stCxn id="44" idx="6"/>
              <a:endCxn id="64"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BD255C-1DB6-FA4E-8235-8DD4739079E1}"/>
                </a:ext>
              </a:extLst>
            </p:cNvPr>
            <p:cNvCxnSpPr>
              <a:cxnSpLocks/>
              <a:stCxn id="64" idx="0"/>
              <a:endCxn id="41"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35D6E4-E9B3-B041-995E-F6FEEBB1FBA5}"/>
                </a:ext>
              </a:extLst>
            </p:cNvPr>
            <p:cNvCxnSpPr>
              <a:cxnSpLocks/>
              <a:stCxn id="41" idx="4"/>
              <a:endCxn id="60"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16BE0CB-B73D-0448-BD89-F09E2EEB197B}"/>
                </a:ext>
              </a:extLst>
            </p:cNvPr>
            <p:cNvCxnSpPr>
              <a:cxnSpLocks/>
              <a:stCxn id="46" idx="2"/>
              <a:endCxn id="60"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0EF37F-08F5-D245-A5DE-B755BF21287A}"/>
                </a:ext>
              </a:extLst>
            </p:cNvPr>
            <p:cNvCxnSpPr>
              <a:cxnSpLocks/>
              <a:stCxn id="64" idx="2"/>
              <a:endCxn id="45"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DC01DD-1D05-E247-B5A7-8187585331E0}"/>
                </a:ext>
              </a:extLst>
            </p:cNvPr>
            <p:cNvCxnSpPr>
              <a:cxnSpLocks/>
              <a:stCxn id="60" idx="2"/>
              <a:endCxn id="45"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A1660A-A5DD-A745-A3DD-9B4879F48DD3}"/>
                </a:ext>
              </a:extLst>
            </p:cNvPr>
            <p:cNvCxnSpPr>
              <a:cxnSpLocks/>
              <a:stCxn id="41" idx="0"/>
              <a:endCxn id="68"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47E5EAA4-D9B0-F044-8B8F-48B38706FC40}"/>
                </a:ext>
              </a:extLst>
            </p:cNvPr>
            <p:cNvGrpSpPr/>
            <p:nvPr/>
          </p:nvGrpSpPr>
          <p:grpSpPr>
            <a:xfrm>
              <a:off x="6669977" y="2717060"/>
              <a:ext cx="521894" cy="393368"/>
              <a:chOff x="6669977" y="2717060"/>
              <a:chExt cx="521894" cy="393368"/>
            </a:xfrm>
          </p:grpSpPr>
          <p:sp>
            <p:nvSpPr>
              <p:cNvPr id="67" name="Rectangle 66">
                <a:extLst>
                  <a:ext uri="{FF2B5EF4-FFF2-40B4-BE49-F238E27FC236}">
                    <a16:creationId xmlns:a16="http://schemas.microsoft.com/office/drawing/2014/main" id="{B35A0C55-3030-1245-9263-5FD06F422F68}"/>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930A893-CF2C-EC41-9663-0DC0AC871419}"/>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B8B7A0B7-5A35-AA4B-9686-0DF97049DE2D}"/>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BC690FFE-5D44-D848-879E-7CDEEC47EE8E}"/>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01" name="TextBox 100">
                    <a:extLst>
                      <a:ext uri="{FF2B5EF4-FFF2-40B4-BE49-F238E27FC236}">
                        <a16:creationId xmlns:a16="http://schemas.microsoft.com/office/drawing/2014/main" id="{BC690FFE-5D44-D848-879E-7CDEEC47EE8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57" name="Group 56">
              <a:extLst>
                <a:ext uri="{FF2B5EF4-FFF2-40B4-BE49-F238E27FC236}">
                  <a16:creationId xmlns:a16="http://schemas.microsoft.com/office/drawing/2014/main" id="{39E4797A-4C24-D145-AD9A-DED3037355AA}"/>
                </a:ext>
              </a:extLst>
            </p:cNvPr>
            <p:cNvGrpSpPr/>
            <p:nvPr/>
          </p:nvGrpSpPr>
          <p:grpSpPr>
            <a:xfrm>
              <a:off x="6191042" y="3935548"/>
              <a:ext cx="425774" cy="392260"/>
              <a:chOff x="6191042" y="3935548"/>
              <a:chExt cx="425774" cy="392260"/>
            </a:xfrm>
          </p:grpSpPr>
          <p:sp>
            <p:nvSpPr>
              <p:cNvPr id="63" name="Rectangle 62">
                <a:extLst>
                  <a:ext uri="{FF2B5EF4-FFF2-40B4-BE49-F238E27FC236}">
                    <a16:creationId xmlns:a16="http://schemas.microsoft.com/office/drawing/2014/main" id="{4B16E0E0-17FD-464A-9A5E-BFEE4CD519D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B4D5765-71E3-BA4F-A0CC-D43CC1D36FFC}"/>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B385ACC9-C303-FC4C-BA0C-E4CF68766F53}"/>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BD97739-66C7-B147-9237-D3C691B3740C}"/>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66" name="TextBox 65">
                    <a:extLst>
                      <a:ext uri="{FF2B5EF4-FFF2-40B4-BE49-F238E27FC236}">
                        <a16:creationId xmlns:a16="http://schemas.microsoft.com/office/drawing/2014/main" id="{CBD97739-66C7-B147-9237-D3C691B3740C}"/>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3CB24CE6-5F19-F349-AD88-A181C2FC133D}"/>
                </a:ext>
              </a:extLst>
            </p:cNvPr>
            <p:cNvGrpSpPr/>
            <p:nvPr/>
          </p:nvGrpSpPr>
          <p:grpSpPr>
            <a:xfrm>
              <a:off x="6975826" y="3929695"/>
              <a:ext cx="516037" cy="397857"/>
              <a:chOff x="6975826" y="3929695"/>
              <a:chExt cx="516037" cy="397857"/>
            </a:xfrm>
          </p:grpSpPr>
          <p:sp>
            <p:nvSpPr>
              <p:cNvPr id="59" name="Rectangle 58">
                <a:extLst>
                  <a:ext uri="{FF2B5EF4-FFF2-40B4-BE49-F238E27FC236}">
                    <a16:creationId xmlns:a16="http://schemas.microsoft.com/office/drawing/2014/main" id="{EE0070E3-2ED3-744A-8B45-6951CBE5B17F}"/>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5C6822F-930B-2B40-8184-8D829F50F4D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2477B30-87F7-5A42-8A52-4F35F01319A0}"/>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7CFC5A7-8D9D-AB4E-848B-B26E66C2D265}"/>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62" name="TextBox 61">
                    <a:extLst>
                      <a:ext uri="{FF2B5EF4-FFF2-40B4-BE49-F238E27FC236}">
                        <a16:creationId xmlns:a16="http://schemas.microsoft.com/office/drawing/2014/main" id="{37CFC5A7-8D9D-AB4E-848B-B26E66C2D265}"/>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p:grpSp>
        <p:nvGrpSpPr>
          <p:cNvPr id="6" name="Group 5">
            <a:extLst>
              <a:ext uri="{FF2B5EF4-FFF2-40B4-BE49-F238E27FC236}">
                <a16:creationId xmlns:a16="http://schemas.microsoft.com/office/drawing/2014/main" id="{1E825DF7-2522-DC4E-B04C-51E4C1DBE22D}"/>
              </a:ext>
            </a:extLst>
          </p:cNvPr>
          <p:cNvGrpSpPr/>
          <p:nvPr/>
        </p:nvGrpSpPr>
        <p:grpSpPr>
          <a:xfrm>
            <a:off x="1094955" y="4049593"/>
            <a:ext cx="4263307" cy="1454710"/>
            <a:chOff x="1094955" y="4049593"/>
            <a:chExt cx="4263307" cy="1454710"/>
          </a:xfrm>
        </p:grpSpPr>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1B3F8E7-2A64-9C4D-869B-6AF0DCD46697}"/>
                    </a:ext>
                  </a:extLst>
                </p:cNvPr>
                <p:cNvSpPr txBox="1"/>
                <p:nvPr/>
              </p:nvSpPr>
              <p:spPr>
                <a:xfrm>
                  <a:off x="1230848"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p>
              </p:txBody>
            </p:sp>
          </mc:Choice>
          <mc:Fallback xmlns="">
            <p:sp>
              <p:nvSpPr>
                <p:cNvPr id="108" name="TextBox 107">
                  <a:extLst>
                    <a:ext uri="{FF2B5EF4-FFF2-40B4-BE49-F238E27FC236}">
                      <a16:creationId xmlns:a16="http://schemas.microsoft.com/office/drawing/2014/main" id="{21B3F8E7-2A64-9C4D-869B-6AF0DCD46697}"/>
                    </a:ext>
                  </a:extLst>
                </p:cNvPr>
                <p:cNvSpPr txBox="1">
                  <a:spLocks noRot="1" noChangeAspect="1" noMove="1" noResize="1" noEditPoints="1" noAdjustHandles="1" noChangeArrowheads="1" noChangeShapeType="1" noTextEdit="1"/>
                </p:cNvSpPr>
                <p:nvPr/>
              </p:nvSpPr>
              <p:spPr>
                <a:xfrm>
                  <a:off x="1230848" y="4049593"/>
                  <a:ext cx="1660151" cy="389513"/>
                </a:xfrm>
                <a:prstGeom prst="ellipse">
                  <a:avLst/>
                </a:prstGeom>
                <a:blipFill>
                  <a:blip r:embed="rId21"/>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84B3006-255E-0B40-A103-A5D21C14DD8C}"/>
                    </a:ext>
                  </a:extLst>
                </p:cNvPr>
                <p:cNvSpPr txBox="1"/>
                <p:nvPr/>
              </p:nvSpPr>
              <p:spPr>
                <a:xfrm>
                  <a:off x="1399675"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𝑆𝑖𝑐𝑘</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09" name="TextBox 108">
                  <a:extLst>
                    <a:ext uri="{FF2B5EF4-FFF2-40B4-BE49-F238E27FC236}">
                      <a16:creationId xmlns:a16="http://schemas.microsoft.com/office/drawing/2014/main" id="{B84B3006-255E-0B40-A103-A5D21C14DD8C}"/>
                    </a:ext>
                  </a:extLst>
                </p:cNvPr>
                <p:cNvSpPr txBox="1">
                  <a:spLocks noRot="1" noChangeAspect="1" noMove="1" noResize="1" noEditPoints="1" noAdjustHandles="1" noChangeArrowheads="1" noChangeShapeType="1" noTextEdit="1"/>
                </p:cNvSpPr>
                <p:nvPr/>
              </p:nvSpPr>
              <p:spPr>
                <a:xfrm>
                  <a:off x="1399675" y="4586778"/>
                  <a:ext cx="1244694" cy="389513"/>
                </a:xfrm>
                <a:prstGeom prst="ellipse">
                  <a:avLst/>
                </a:prstGeom>
                <a:blipFill>
                  <a:blip r:embed="rId22"/>
                  <a:stretch>
                    <a:fillRect r="-1000" b="-6061"/>
                  </a:stretch>
                </a:blipFill>
                <a:ln>
                  <a:solidFill>
                    <a:schemeClr val="tx1"/>
                  </a:solidFill>
                </a:ln>
              </p:spPr>
              <p:txBody>
                <a:bodyPr/>
                <a:lstStyle/>
                <a:p>
                  <a:r>
                    <a:rPr lang="en-GB">
                      <a:noFill/>
                    </a:rPr>
                    <a:t> </a:t>
                  </a:r>
                </a:p>
              </p:txBody>
            </p:sp>
          </mc:Fallback>
        </mc:AlternateContent>
        <p:cxnSp>
          <p:nvCxnSpPr>
            <p:cNvPr id="110" name="Straight Connector 109">
              <a:extLst>
                <a:ext uri="{FF2B5EF4-FFF2-40B4-BE49-F238E27FC236}">
                  <a16:creationId xmlns:a16="http://schemas.microsoft.com/office/drawing/2014/main" id="{8CBA2499-A055-154E-AFBD-8D4BD1031E99}"/>
                </a:ext>
              </a:extLst>
            </p:cNvPr>
            <p:cNvCxnSpPr>
              <a:cxnSpLocks/>
              <a:stCxn id="108" idx="6"/>
              <a:endCxn id="113" idx="1"/>
            </p:cNvCxnSpPr>
            <p:nvPr/>
          </p:nvCxnSpPr>
          <p:spPr>
            <a:xfrm>
              <a:off x="2890999"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D76208D-7FFE-0E41-AA76-45EE8F863716}"/>
                </a:ext>
              </a:extLst>
            </p:cNvPr>
            <p:cNvCxnSpPr>
              <a:cxnSpLocks/>
              <a:stCxn id="113" idx="3"/>
              <a:endCxn id="41" idx="2"/>
            </p:cNvCxnSpPr>
            <p:nvPr/>
          </p:nvCxnSpPr>
          <p:spPr>
            <a:xfrm>
              <a:off x="3412620"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2897826-5B57-D04D-B965-2472E96741F2}"/>
                </a:ext>
              </a:extLst>
            </p:cNvPr>
            <p:cNvCxnSpPr>
              <a:cxnSpLocks/>
              <a:stCxn id="113" idx="1"/>
              <a:endCxn id="109" idx="6"/>
            </p:cNvCxnSpPr>
            <p:nvPr/>
          </p:nvCxnSpPr>
          <p:spPr>
            <a:xfrm flipH="1">
              <a:off x="2644369"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FD570878-A38B-A14B-A692-E55297CB8AE2}"/>
                </a:ext>
              </a:extLst>
            </p:cNvPr>
            <p:cNvSpPr/>
            <p:nvPr/>
          </p:nvSpPr>
          <p:spPr>
            <a:xfrm>
              <a:off x="3268620"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EC04AEF-4532-D54D-A72A-D7014F4E6CC5}"/>
                    </a:ext>
                  </a:extLst>
                </p:cNvPr>
                <p:cNvSpPr txBox="1"/>
                <p:nvPr/>
              </p:nvSpPr>
              <p:spPr>
                <a:xfrm>
                  <a:off x="3230253"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4" name="TextBox 113">
                  <a:extLst>
                    <a:ext uri="{FF2B5EF4-FFF2-40B4-BE49-F238E27FC236}">
                      <a16:creationId xmlns:a16="http://schemas.microsoft.com/office/drawing/2014/main" id="{7EC04AEF-4532-D54D-A72A-D7014F4E6CC5}"/>
                    </a:ext>
                  </a:extLst>
                </p:cNvPr>
                <p:cNvSpPr txBox="1">
                  <a:spLocks noRot="1" noChangeAspect="1" noMove="1" noResize="1" noEditPoints="1" noAdjustHandles="1" noChangeArrowheads="1" noChangeShapeType="1" noTextEdit="1"/>
                </p:cNvSpPr>
                <p:nvPr/>
              </p:nvSpPr>
              <p:spPr>
                <a:xfrm>
                  <a:off x="3230253" y="4151726"/>
                  <a:ext cx="293414" cy="276999"/>
                </a:xfrm>
                <a:prstGeom prst="rect">
                  <a:avLst/>
                </a:prstGeom>
                <a:blipFill>
                  <a:blip r:embed="rId23"/>
                  <a:stretch>
                    <a:fillRect l="-16667" r="-4167" b="-21739"/>
                  </a:stretch>
                </a:blipFill>
              </p:spPr>
              <p:txBody>
                <a:bodyPr/>
                <a:lstStyle/>
                <a:p>
                  <a:r>
                    <a:rPr lang="en-GB">
                      <a:noFill/>
                    </a:rPr>
                    <a:t> </a:t>
                  </a:r>
                </a:p>
              </p:txBody>
            </p:sp>
          </mc:Fallback>
        </mc:AlternateContent>
        <p:cxnSp>
          <p:nvCxnSpPr>
            <p:cNvPr id="115" name="Straight Connector 114">
              <a:extLst>
                <a:ext uri="{FF2B5EF4-FFF2-40B4-BE49-F238E27FC236}">
                  <a16:creationId xmlns:a16="http://schemas.microsoft.com/office/drawing/2014/main" id="{802A4077-C533-5748-9C78-710CAAF9236A}"/>
                </a:ext>
              </a:extLst>
            </p:cNvPr>
            <p:cNvCxnSpPr>
              <a:cxnSpLocks/>
              <a:stCxn id="117" idx="3"/>
              <a:endCxn id="41" idx="2"/>
            </p:cNvCxnSpPr>
            <p:nvPr/>
          </p:nvCxnSpPr>
          <p:spPr>
            <a:xfrm flipV="1">
              <a:off x="3422579"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37820E-7172-544F-849B-F6642B5CAC78}"/>
                </a:ext>
              </a:extLst>
            </p:cNvPr>
            <p:cNvCxnSpPr>
              <a:cxnSpLocks/>
              <a:stCxn id="117" idx="1"/>
              <a:endCxn id="118" idx="6"/>
            </p:cNvCxnSpPr>
            <p:nvPr/>
          </p:nvCxnSpPr>
          <p:spPr>
            <a:xfrm flipH="1">
              <a:off x="2955253"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9BC790E3-81A7-AC4F-BE3F-7687BB7F6D72}"/>
                </a:ext>
              </a:extLst>
            </p:cNvPr>
            <p:cNvSpPr/>
            <p:nvPr/>
          </p:nvSpPr>
          <p:spPr>
            <a:xfrm>
              <a:off x="3278579"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1F25174-86A7-E041-8EA9-55DD38F97A40}"/>
                    </a:ext>
                  </a:extLst>
                </p:cNvPr>
                <p:cNvSpPr txBox="1"/>
                <p:nvPr/>
              </p:nvSpPr>
              <p:spPr>
                <a:xfrm>
                  <a:off x="1094955"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𝑇𝑟𝑒𝑎𝑡</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𝑀</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18" name="TextBox 117">
                  <a:extLst>
                    <a:ext uri="{FF2B5EF4-FFF2-40B4-BE49-F238E27FC236}">
                      <a16:creationId xmlns:a16="http://schemas.microsoft.com/office/drawing/2014/main" id="{B1F25174-86A7-E041-8EA9-55DD38F97A40}"/>
                    </a:ext>
                  </a:extLst>
                </p:cNvPr>
                <p:cNvSpPr txBox="1">
                  <a:spLocks noRot="1" noChangeAspect="1" noMove="1" noResize="1" noEditPoints="1" noAdjustHandles="1" noChangeArrowheads="1" noChangeShapeType="1" noTextEdit="1"/>
                </p:cNvSpPr>
                <p:nvPr/>
              </p:nvSpPr>
              <p:spPr>
                <a:xfrm>
                  <a:off x="1094955" y="5114790"/>
                  <a:ext cx="1860298" cy="389513"/>
                </a:xfrm>
                <a:prstGeom prst="ellipse">
                  <a:avLst/>
                </a:prstGeom>
                <a:blipFill>
                  <a:blip r:embed="rId24"/>
                  <a:stretch>
                    <a:fillRect b="-6250"/>
                  </a:stretch>
                </a:blipFill>
                <a:ln>
                  <a:solidFill>
                    <a:schemeClr val="tx1"/>
                  </a:solidFill>
                </a:ln>
              </p:spPr>
              <p:txBody>
                <a:bodyPr/>
                <a:lstStyle/>
                <a:p>
                  <a:r>
                    <a:rPr lang="en-GB">
                      <a:noFill/>
                    </a:rPr>
                    <a:t> </a:t>
                  </a:r>
                </a:p>
              </p:txBody>
            </p:sp>
          </mc:Fallback>
        </mc:AlternateContent>
        <p:cxnSp>
          <p:nvCxnSpPr>
            <p:cNvPr id="119" name="Straight Connector 118">
              <a:extLst>
                <a:ext uri="{FF2B5EF4-FFF2-40B4-BE49-F238E27FC236}">
                  <a16:creationId xmlns:a16="http://schemas.microsoft.com/office/drawing/2014/main" id="{D77F0A64-04EE-894C-BE1E-76DA93217B1F}"/>
                </a:ext>
              </a:extLst>
            </p:cNvPr>
            <p:cNvCxnSpPr>
              <a:cxnSpLocks/>
              <a:stCxn id="117" idx="1"/>
              <a:endCxn id="109" idx="6"/>
            </p:cNvCxnSpPr>
            <p:nvPr/>
          </p:nvCxnSpPr>
          <p:spPr>
            <a:xfrm flipH="1" flipV="1">
              <a:off x="2644369"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529FA61B-D477-E646-8EDA-D99ACAD811E2}"/>
                    </a:ext>
                  </a:extLst>
                </p:cNvPr>
                <p:cNvSpPr txBox="1"/>
                <p:nvPr/>
              </p:nvSpPr>
              <p:spPr>
                <a:xfrm>
                  <a:off x="3210270"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0" name="TextBox 119">
                  <a:extLst>
                    <a:ext uri="{FF2B5EF4-FFF2-40B4-BE49-F238E27FC236}">
                      <a16:creationId xmlns:a16="http://schemas.microsoft.com/office/drawing/2014/main" id="{529FA61B-D477-E646-8EDA-D99ACAD811E2}"/>
                    </a:ext>
                  </a:extLst>
                </p:cNvPr>
                <p:cNvSpPr txBox="1">
                  <a:spLocks noRot="1" noChangeAspect="1" noMove="1" noResize="1" noEditPoints="1" noAdjustHandles="1" noChangeArrowheads="1" noChangeShapeType="1" noTextEdit="1"/>
                </p:cNvSpPr>
                <p:nvPr/>
              </p:nvSpPr>
              <p:spPr>
                <a:xfrm>
                  <a:off x="3210270" y="4976291"/>
                  <a:ext cx="293414" cy="276999"/>
                </a:xfrm>
                <a:prstGeom prst="rect">
                  <a:avLst/>
                </a:prstGeom>
                <a:blipFill>
                  <a:blip r:embed="rId25"/>
                  <a:stretch>
                    <a:fillRect l="-16667" b="-21739"/>
                  </a:stretch>
                </a:blipFill>
              </p:spPr>
              <p:txBody>
                <a:bodyPr/>
                <a:lstStyle/>
                <a:p>
                  <a:r>
                    <a:rPr lang="en-GB">
                      <a:noFill/>
                    </a:rPr>
                    <a:t> </a:t>
                  </a:r>
                </a:p>
              </p:txBody>
            </p:sp>
          </mc:Fallback>
        </mc:AlternateContent>
      </p:grpSp>
      <p:sp>
        <p:nvSpPr>
          <p:cNvPr id="70" name="Cloud Callout 69">
            <a:extLst>
              <a:ext uri="{FF2B5EF4-FFF2-40B4-BE49-F238E27FC236}">
                <a16:creationId xmlns:a16="http://schemas.microsoft.com/office/drawing/2014/main" id="{B5A40575-9809-0540-B2D0-01B62EBDB4DE}"/>
              </a:ext>
            </a:extLst>
          </p:cNvPr>
          <p:cNvSpPr/>
          <p:nvPr/>
        </p:nvSpPr>
        <p:spPr>
          <a:xfrm>
            <a:off x="2729039" y="2777775"/>
            <a:ext cx="4716879" cy="823320"/>
          </a:xfrm>
          <a:prstGeom prst="cloudCallout">
            <a:avLst>
              <a:gd name="adj1" fmla="val -49330"/>
              <a:gd name="adj2" fmla="val 74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Shattering</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A140F66-06C3-9A4C-9893-37575551509A}"/>
                  </a:ext>
                </a:extLst>
              </p:cNvPr>
              <p:cNvSpPr/>
              <p:nvPr/>
            </p:nvSpPr>
            <p:spPr>
              <a:xfrm>
                <a:off x="3333757" y="5606026"/>
                <a:ext cx="181120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𝑋</m:t>
                      </m:r>
                      <m:r>
                        <a:rPr lang="de-DE" b="0" i="0" dirty="0" smtClean="0">
                          <a:latin typeface="Cambria Math" panose="02040503050406030204" pitchFamily="18" charset="0"/>
                        </a:rPr>
                        <m:t>∈{</m:t>
                      </m:r>
                      <m:r>
                        <a:rPr lang="de-DE" b="0" i="1" dirty="0" smtClean="0">
                          <a:latin typeface="Cambria Math" panose="02040503050406030204" pitchFamily="18" charset="0"/>
                        </a:rPr>
                        <m:t>𝑎𝑙𝑖𝑐𝑒</m:t>
                      </m:r>
                      <m:r>
                        <a:rPr lang="de-DE" b="0" i="0" dirty="0" smtClean="0">
                          <a:latin typeface="Cambria Math" panose="02040503050406030204" pitchFamily="18" charset="0"/>
                        </a:rPr>
                        <m:t>, </m:t>
                      </m:r>
                      <m:r>
                        <a:rPr lang="de-DE" b="0" i="1" dirty="0" smtClean="0">
                          <a:latin typeface="Cambria Math" panose="02040503050406030204" pitchFamily="18" charset="0"/>
                        </a:rPr>
                        <m:t>𝑏𝑜𝑏</m:t>
                      </m:r>
                      <m:r>
                        <a:rPr lang="de-DE" b="0" i="0" dirty="0" smtClean="0">
                          <a:latin typeface="Cambria Math" panose="02040503050406030204" pitchFamily="18" charset="0"/>
                        </a:rPr>
                        <m:t>)</m:t>
                      </m:r>
                    </m:oMath>
                  </m:oMathPara>
                </a14:m>
                <a:endParaRPr lang="de-DE" dirty="0"/>
              </a:p>
            </p:txBody>
          </p:sp>
        </mc:Choice>
        <mc:Fallback>
          <p:sp>
            <p:nvSpPr>
              <p:cNvPr id="5" name="Rectangle 4">
                <a:extLst>
                  <a:ext uri="{FF2B5EF4-FFF2-40B4-BE49-F238E27FC236}">
                    <a16:creationId xmlns:a16="http://schemas.microsoft.com/office/drawing/2014/main" id="{2A140F66-06C3-9A4C-9893-37575551509A}"/>
                  </a:ext>
                </a:extLst>
              </p:cNvPr>
              <p:cNvSpPr>
                <a:spLocks noRot="1" noChangeAspect="1" noMove="1" noResize="1" noEditPoints="1" noAdjustHandles="1" noChangeArrowheads="1" noChangeShapeType="1" noTextEdit="1"/>
              </p:cNvSpPr>
              <p:nvPr/>
            </p:nvSpPr>
            <p:spPr>
              <a:xfrm>
                <a:off x="3333757" y="5606026"/>
                <a:ext cx="1811200" cy="369332"/>
              </a:xfrm>
              <a:prstGeom prst="rect">
                <a:avLst/>
              </a:prstGeom>
              <a:blipFill>
                <a:blip r:embed="rId26"/>
                <a:stretch>
                  <a:fillRect b="-967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3B96CDE1-3317-AF49-B56A-9DFFDA97C8D6}"/>
                  </a:ext>
                </a:extLst>
              </p:cNvPr>
              <p:cNvSpPr/>
              <p:nvPr/>
            </p:nvSpPr>
            <p:spPr>
              <a:xfrm>
                <a:off x="6265229" y="5606026"/>
                <a:ext cx="181120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𝑋</m:t>
                      </m:r>
                      <m:r>
                        <a:rPr lang="de-DE" b="0" i="0" dirty="0" smtClean="0">
                          <a:latin typeface="Cambria Math" panose="02040503050406030204" pitchFamily="18" charset="0"/>
                        </a:rPr>
                        <m:t>∈{</m:t>
                      </m:r>
                      <m:r>
                        <a:rPr lang="de-DE" b="0" i="1" dirty="0" smtClean="0">
                          <a:latin typeface="Cambria Math" panose="02040503050406030204" pitchFamily="18" charset="0"/>
                        </a:rPr>
                        <m:t>𝑎𝑙𝑖𝑐𝑒</m:t>
                      </m:r>
                      <m:r>
                        <a:rPr lang="de-DE" b="0" i="0" dirty="0" smtClean="0">
                          <a:latin typeface="Cambria Math" panose="02040503050406030204" pitchFamily="18" charset="0"/>
                        </a:rPr>
                        <m:t>, </m:t>
                      </m:r>
                      <m:r>
                        <a:rPr lang="de-DE" b="0" i="1" dirty="0" smtClean="0">
                          <a:latin typeface="Cambria Math" panose="02040503050406030204" pitchFamily="18" charset="0"/>
                        </a:rPr>
                        <m:t>𝑏𝑜𝑏</m:t>
                      </m:r>
                      <m:r>
                        <a:rPr lang="de-DE" b="0" i="0" dirty="0" smtClean="0">
                          <a:latin typeface="Cambria Math" panose="02040503050406030204" pitchFamily="18" charset="0"/>
                        </a:rPr>
                        <m:t>)</m:t>
                      </m:r>
                    </m:oMath>
                  </m:oMathPara>
                </a14:m>
                <a:endParaRPr lang="de-DE" dirty="0"/>
              </a:p>
            </p:txBody>
          </p:sp>
        </mc:Choice>
        <mc:Fallback>
          <p:sp>
            <p:nvSpPr>
              <p:cNvPr id="71" name="Rectangle 70">
                <a:extLst>
                  <a:ext uri="{FF2B5EF4-FFF2-40B4-BE49-F238E27FC236}">
                    <a16:creationId xmlns:a16="http://schemas.microsoft.com/office/drawing/2014/main" id="{3B96CDE1-3317-AF49-B56A-9DFFDA97C8D6}"/>
                  </a:ext>
                </a:extLst>
              </p:cNvPr>
              <p:cNvSpPr>
                <a:spLocks noRot="1" noChangeAspect="1" noMove="1" noResize="1" noEditPoints="1" noAdjustHandles="1" noChangeArrowheads="1" noChangeShapeType="1" noTextEdit="1"/>
              </p:cNvSpPr>
              <p:nvPr/>
            </p:nvSpPr>
            <p:spPr>
              <a:xfrm>
                <a:off x="6265229" y="5606026"/>
                <a:ext cx="1811200" cy="369332"/>
              </a:xfrm>
              <a:prstGeom prst="rect">
                <a:avLst/>
              </a:prstGeom>
              <a:blipFill>
                <a:blip r:embed="rId27"/>
                <a:stretch>
                  <a:fillRect b="-9677"/>
                </a:stretch>
              </a:blipFill>
            </p:spPr>
            <p:txBody>
              <a:bodyPr/>
              <a:lstStyle/>
              <a:p>
                <a:r>
                  <a:rPr lang="de-DE">
                    <a:noFill/>
                  </a:rPr>
                  <a:t> </a:t>
                </a:r>
              </a:p>
            </p:txBody>
          </p:sp>
        </mc:Fallback>
      </mc:AlternateContent>
    </p:spTree>
    <p:extLst>
      <p:ext uri="{BB962C8B-B14F-4D97-AF65-F5344CB8AC3E}">
        <p14:creationId xmlns:p14="http://schemas.microsoft.com/office/powerpoint/2010/main" val="31485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dissolv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dissolve">
                                      <p:cBhvr>
                                        <p:cTn id="1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 LVE in Detail</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7886701" cy="4867147"/>
              </a:xfrm>
            </p:spPr>
            <p:txBody>
              <a:bodyPr>
                <a:normAutofit/>
              </a:bodyPr>
              <a:lstStyle/>
              <a:p>
                <a:r>
                  <a:rPr lang="en-GB" dirty="0"/>
                  <a:t>E.g., marginal</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de-DE" b="0" i="1" smtClean="0">
                            <a:solidFill>
                              <a:schemeClr val="accent1"/>
                            </a:solidFill>
                            <a:latin typeface="Cambria Math" charset="0"/>
                          </a:rPr>
                          <m:t>(</m:t>
                        </m:r>
                        <m:r>
                          <a:rPr lang="en-GB" i="1">
                            <a:solidFill>
                              <a:schemeClr val="accent1"/>
                            </a:solidFill>
                            <a:latin typeface="Cambria Math" charset="0"/>
                          </a:rPr>
                          <m:t>𝑒𝑣𝑒</m:t>
                        </m:r>
                        <m:r>
                          <a:rPr lang="de-DE" b="0" i="1" smtClean="0">
                            <a:solidFill>
                              <a:schemeClr val="accent1"/>
                            </a:solidFill>
                            <a:latin typeface="Cambria Math" charset="0"/>
                          </a:rPr>
                          <m:t>)</m:t>
                        </m:r>
                      </m:e>
                    </m:d>
                  </m:oMath>
                </a14:m>
                <a:endParaRPr lang="en-GB" dirty="0"/>
              </a:p>
              <a:p>
                <a:pPr lvl="1"/>
                <a:r>
                  <a:rPr lang="en-GB" dirty="0"/>
                  <a:t>Split atoms </a:t>
                </a:r>
                <a14:m>
                  <m:oMath xmlns:m="http://schemas.openxmlformats.org/officeDocument/2006/math">
                    <m:r>
                      <a:rPr lang="de-DE" i="1">
                        <a:solidFill>
                          <a:schemeClr val="accent1"/>
                        </a:solidFill>
                        <a:latin typeface="Cambria Math" panose="02040503050406030204" pitchFamily="18" charset="0"/>
                      </a:rPr>
                      <m:t>𝑃</m:t>
                    </m:r>
                    <m:d>
                      <m:dPr>
                        <m:ctrlPr>
                          <a:rPr lang="de-DE" i="1">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 </m:t>
                        </m:r>
                        <m:r>
                          <a:rPr lang="de-DE" i="1">
                            <a:solidFill>
                              <a:schemeClr val="accent1"/>
                            </a:solidFill>
                            <a:latin typeface="Cambria Math" panose="02040503050406030204" pitchFamily="18" charset="0"/>
                          </a:rPr>
                          <m:t>𝑋</m:t>
                        </m:r>
                        <m:r>
                          <a:rPr lang="de-DE" i="1">
                            <a:solidFill>
                              <a:schemeClr val="accent1"/>
                            </a:solidFill>
                            <a:latin typeface="Cambria Math" panose="02040503050406030204" pitchFamily="18" charset="0"/>
                          </a:rPr>
                          <m:t>, …</m:t>
                        </m:r>
                      </m:e>
                    </m:d>
                  </m:oMath>
                </a14:m>
                <a:r>
                  <a:rPr lang="en-GB" dirty="0"/>
                  <a:t> </a:t>
                </a:r>
                <a:r>
                  <a:rPr lang="en-GB" dirty="0" err="1"/>
                  <a:t>w.r.t.</a:t>
                </a:r>
                <a:r>
                  <a:rPr lang="en-GB" dirty="0"/>
                  <a:t> </a:t>
                </a:r>
                <a14:m>
                  <m:oMath xmlns:m="http://schemas.openxmlformats.org/officeDocument/2006/math">
                    <m:r>
                      <a:rPr lang="en-GB" i="1">
                        <a:solidFill>
                          <a:schemeClr val="accent1"/>
                        </a:solidFill>
                        <a:latin typeface="Cambria Math" charset="0"/>
                      </a:rPr>
                      <m:t>𝑒𝑣𝑒</m:t>
                    </m:r>
                  </m:oMath>
                </a14:m>
                <a:r>
                  <a:rPr lang="en-GB" dirty="0"/>
                  <a:t> if </a:t>
                </a:r>
                <a14:m>
                  <m:oMath xmlns:m="http://schemas.openxmlformats.org/officeDocument/2006/math">
                    <m:r>
                      <a:rPr lang="en-GB" i="1">
                        <a:solidFill>
                          <a:schemeClr val="accent1"/>
                        </a:solidFill>
                        <a:latin typeface="Cambria Math" charset="0"/>
                      </a:rPr>
                      <m:t>𝑒𝑣𝑒</m:t>
                    </m:r>
                  </m:oMath>
                </a14:m>
                <a:r>
                  <a:rPr lang="en-GB" dirty="0"/>
                  <a:t> in Domain(</a:t>
                </a:r>
                <a14:m>
                  <m:oMath xmlns:m="http://schemas.openxmlformats.org/officeDocument/2006/math">
                    <m:r>
                      <a:rPr lang="en-GB" i="1" dirty="0">
                        <a:latin typeface="Cambria Math" panose="02040503050406030204" pitchFamily="18" charset="0"/>
                      </a:rPr>
                      <m:t>𝑋</m:t>
                    </m:r>
                    <m:r>
                      <a:rPr lang="de-DE" dirty="0">
                        <a:latin typeface="Cambria Math" panose="02040503050406030204" pitchFamily="18" charset="0"/>
                      </a:rPr>
                      <m:t>)</m:t>
                    </m:r>
                  </m:oMath>
                </a14:m>
                <a:endParaRPr lang="en-GB" dirty="0"/>
              </a:p>
              <a:p>
                <a:pPr lvl="1"/>
                <a:r>
                  <a:rPr lang="en-GB" dirty="0"/>
                  <a:t>Eliminate all </a:t>
                </a:r>
                <a:r>
                  <a:rPr lang="en-GB" dirty="0">
                    <a:solidFill>
                      <a:srgbClr val="C00000"/>
                    </a:solidFill>
                  </a:rPr>
                  <a:t>non-query variables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7886701" cy="4867147"/>
              </a:xfrm>
              <a:blipFill>
                <a:blip r:embed="rId2"/>
                <a:stretch>
                  <a:fillRect l="-1284" t="-1823"/>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15</a:t>
            </a:fld>
            <a:endParaRPr lang="en-US"/>
          </a:p>
        </p:txBody>
      </p:sp>
      <p:grpSp>
        <p:nvGrpSpPr>
          <p:cNvPr id="122" name="Group 121">
            <a:extLst>
              <a:ext uri="{FF2B5EF4-FFF2-40B4-BE49-F238E27FC236}">
                <a16:creationId xmlns:a16="http://schemas.microsoft.com/office/drawing/2014/main" id="{9C718779-45E5-3D47-BACA-125DBF85BB5B}"/>
              </a:ext>
            </a:extLst>
          </p:cNvPr>
          <p:cNvGrpSpPr/>
          <p:nvPr/>
        </p:nvGrpSpPr>
        <p:grpSpPr>
          <a:xfrm>
            <a:off x="1094955" y="3960000"/>
            <a:ext cx="6945481" cy="2208228"/>
            <a:chOff x="-137566" y="3960000"/>
            <a:chExt cx="6945481" cy="2208228"/>
          </a:xfrm>
        </p:grpSpPr>
        <p:grpSp>
          <p:nvGrpSpPr>
            <p:cNvPr id="123" name="Group 122">
              <a:extLst>
                <a:ext uri="{FF2B5EF4-FFF2-40B4-BE49-F238E27FC236}">
                  <a16:creationId xmlns:a16="http://schemas.microsoft.com/office/drawing/2014/main" id="{B4CCCFB9-393F-6A4E-90D2-4E40B94FAE17}"/>
                </a:ext>
              </a:extLst>
            </p:cNvPr>
            <p:cNvGrpSpPr/>
            <p:nvPr/>
          </p:nvGrpSpPr>
          <p:grpSpPr>
            <a:xfrm>
              <a:off x="-1673" y="3960000"/>
              <a:ext cx="6809588" cy="2208228"/>
              <a:chOff x="-1673" y="3960000"/>
              <a:chExt cx="6809588" cy="2208228"/>
            </a:xfrm>
          </p:grpSpPr>
          <p:grpSp>
            <p:nvGrpSpPr>
              <p:cNvPr id="130" name="Group 129">
                <a:extLst>
                  <a:ext uri="{FF2B5EF4-FFF2-40B4-BE49-F238E27FC236}">
                    <a16:creationId xmlns:a16="http://schemas.microsoft.com/office/drawing/2014/main" id="{E88A4A59-74C6-F348-99AC-36842E050246}"/>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D0F2CBD0-F7DB-7147-9E83-40DA68F022CA}"/>
                        </a:ext>
                      </a:extLst>
                    </p:cNvPr>
                    <p:cNvSpPr txBox="1"/>
                    <p:nvPr/>
                  </p:nvSpPr>
                  <p:spPr>
                    <a:xfrm>
                      <a:off x="6461825" y="3256865"/>
                      <a:ext cx="648000"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rgbClr val="C00000"/>
                                </a:solidFill>
                                <a:latin typeface="Cambria Math" charset="0"/>
                              </a:rPr>
                              <m:t>𝐸𝑝𝑖𝑑</m:t>
                            </m:r>
                          </m:oMath>
                        </m:oMathPara>
                      </a14:m>
                      <a:endParaRPr lang="en-GB" dirty="0">
                        <a:solidFill>
                          <a:srgbClr val="C00000"/>
                        </a:solidFill>
                      </a:endParaRPr>
                    </a:p>
                  </p:txBody>
                </p:sp>
              </mc:Choice>
              <mc:Fallback xmlns="">
                <p:sp>
                  <p:nvSpPr>
                    <p:cNvPr id="138" name="TextBox 137">
                      <a:extLst>
                        <a:ext uri="{FF2B5EF4-FFF2-40B4-BE49-F238E27FC236}">
                          <a16:creationId xmlns:a16="http://schemas.microsoft.com/office/drawing/2014/main" id="{D0F2CBD0-F7DB-7147-9E83-40DA68F022CA}"/>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26"/>
                      <a:stretch>
                        <a:fillRect r="-3774"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29BD50E-61FE-6A4D-B787-C213D0061087}"/>
                        </a:ext>
                      </a:extLst>
                    </p:cNvPr>
                    <p:cNvSpPr txBox="1"/>
                    <p:nvPr/>
                  </p:nvSpPr>
                  <p:spPr>
                    <a:xfrm>
                      <a:off x="5231863" y="2639275"/>
                      <a:ext cx="985062"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𝑁𝑎𝑡</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𝐷</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39" name="TextBox 138">
                      <a:extLst>
                        <a:ext uri="{FF2B5EF4-FFF2-40B4-BE49-F238E27FC236}">
                          <a16:creationId xmlns:a16="http://schemas.microsoft.com/office/drawing/2014/main" id="{129BD50E-61FE-6A4D-B787-C213D0061087}"/>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27"/>
                      <a:stretch>
                        <a:fillRect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8B2CE796-D501-0645-A307-2B0FD450E4AB}"/>
                        </a:ext>
                      </a:extLst>
                    </p:cNvPr>
                    <p:cNvSpPr txBox="1"/>
                    <p:nvPr/>
                  </p:nvSpPr>
                  <p:spPr>
                    <a:xfrm>
                      <a:off x="7371224" y="2642307"/>
                      <a:ext cx="1144125"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𝑀𝑎𝑛</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𝑊</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0" name="TextBox 139">
                      <a:extLst>
                        <a:ext uri="{FF2B5EF4-FFF2-40B4-BE49-F238E27FC236}">
                          <a16:creationId xmlns:a16="http://schemas.microsoft.com/office/drawing/2014/main" id="{8B2CE796-D501-0645-A307-2B0FD450E4AB}"/>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28"/>
                      <a:stretch>
                        <a:fillRect b="-6250"/>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871F551A-1513-B74B-97B4-C57A3A6B539B}"/>
                        </a:ext>
                      </a:extLst>
                    </p:cNvPr>
                    <p:cNvSpPr txBox="1"/>
                    <p:nvPr/>
                  </p:nvSpPr>
                  <p:spPr>
                    <a:xfrm>
                      <a:off x="4604084" y="3858871"/>
                      <a:ext cx="1383249"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𝑇𝑟𝑎𝑣𝑒𝑙</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1" name="TextBox 140">
                      <a:extLst>
                        <a:ext uri="{FF2B5EF4-FFF2-40B4-BE49-F238E27FC236}">
                          <a16:creationId xmlns:a16="http://schemas.microsoft.com/office/drawing/2014/main" id="{871F551A-1513-B74B-97B4-C57A3A6B539B}"/>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29"/>
                      <a:stretch>
                        <a:fillRect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544D4BD-5919-C14F-BBB4-053F0D20B3BB}"/>
                        </a:ext>
                      </a:extLst>
                    </p:cNvPr>
                    <p:cNvSpPr txBox="1"/>
                    <p:nvPr/>
                  </p:nvSpPr>
                  <p:spPr>
                    <a:xfrm>
                      <a:off x="6254283" y="4457990"/>
                      <a:ext cx="1120628"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𝑆𝑖𝑐𝑘</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2" name="TextBox 141">
                      <a:extLst>
                        <a:ext uri="{FF2B5EF4-FFF2-40B4-BE49-F238E27FC236}">
                          <a16:creationId xmlns:a16="http://schemas.microsoft.com/office/drawing/2014/main" id="{3544D4BD-5919-C14F-BBB4-053F0D20B3BB}"/>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30"/>
                      <a:stretch>
                        <a:fillRect b="-6250"/>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D6867139-63EE-4345-815B-988C2B816B7E}"/>
                        </a:ext>
                      </a:extLst>
                    </p:cNvPr>
                    <p:cNvSpPr txBox="1"/>
                    <p:nvPr/>
                  </p:nvSpPr>
                  <p:spPr>
                    <a:xfrm>
                      <a:off x="7511218" y="3850296"/>
                      <a:ext cx="1632781"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3" name="TextBox 142">
                      <a:extLst>
                        <a:ext uri="{FF2B5EF4-FFF2-40B4-BE49-F238E27FC236}">
                          <a16:creationId xmlns:a16="http://schemas.microsoft.com/office/drawing/2014/main" id="{D6867139-63EE-4345-815B-988C2B816B7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31"/>
                      <a:stretch>
                        <a:fillRect b="-9375"/>
                      </a:stretch>
                    </a:blipFill>
                    <a:ln>
                      <a:solidFill>
                        <a:srgbClr val="C00000"/>
                      </a:solidFill>
                    </a:ln>
                  </p:spPr>
                  <p:txBody>
                    <a:bodyPr/>
                    <a:lstStyle/>
                    <a:p>
                      <a:r>
                        <a:rPr lang="en-GB">
                          <a:noFill/>
                        </a:rPr>
                        <a:t> </a:t>
                      </a:r>
                    </a:p>
                  </p:txBody>
                </p:sp>
              </mc:Fallback>
            </mc:AlternateContent>
            <p:cxnSp>
              <p:nvCxnSpPr>
                <p:cNvPr id="144" name="Straight Connector 143">
                  <a:extLst>
                    <a:ext uri="{FF2B5EF4-FFF2-40B4-BE49-F238E27FC236}">
                      <a16:creationId xmlns:a16="http://schemas.microsoft.com/office/drawing/2014/main" id="{E11E7422-758E-2C4D-8CC9-FB758511F380}"/>
                    </a:ext>
                  </a:extLst>
                </p:cNvPr>
                <p:cNvCxnSpPr>
                  <a:stCxn id="139" idx="6"/>
                  <a:endCxn id="16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AA7A69E-BE69-464E-B8AB-D0407C02888E}"/>
                    </a:ext>
                  </a:extLst>
                </p:cNvPr>
                <p:cNvCxnSpPr>
                  <a:cxnSpLocks/>
                  <a:stCxn id="140" idx="2"/>
                  <a:endCxn id="16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DF67008-2A48-8348-BEA9-188B224604AA}"/>
                    </a:ext>
                  </a:extLst>
                </p:cNvPr>
                <p:cNvCxnSpPr>
                  <a:cxnSpLocks/>
                  <a:stCxn id="141" idx="6"/>
                  <a:endCxn id="16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C1FDD1F-FCB6-FD42-8341-A882634ABE34}"/>
                    </a:ext>
                  </a:extLst>
                </p:cNvPr>
                <p:cNvCxnSpPr>
                  <a:cxnSpLocks/>
                  <a:stCxn id="161" idx="0"/>
                  <a:endCxn id="13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5903E9-EAFF-A443-98DA-AB5250A8B783}"/>
                    </a:ext>
                  </a:extLst>
                </p:cNvPr>
                <p:cNvCxnSpPr>
                  <a:cxnSpLocks/>
                  <a:stCxn id="138" idx="4"/>
                  <a:endCxn id="15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9F628B9-2CD7-B54B-B5A3-530624A68E9A}"/>
                    </a:ext>
                  </a:extLst>
                </p:cNvPr>
                <p:cNvCxnSpPr>
                  <a:cxnSpLocks/>
                  <a:stCxn id="143" idx="2"/>
                  <a:endCxn id="157"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FD9A1B-DB80-6545-BDE0-A6729857BD95}"/>
                    </a:ext>
                  </a:extLst>
                </p:cNvPr>
                <p:cNvCxnSpPr>
                  <a:cxnSpLocks/>
                  <a:stCxn id="161" idx="2"/>
                  <a:endCxn id="14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56CB6D5-F049-E340-B806-69A8319A360C}"/>
                    </a:ext>
                  </a:extLst>
                </p:cNvPr>
                <p:cNvCxnSpPr>
                  <a:cxnSpLocks/>
                  <a:stCxn id="157" idx="2"/>
                  <a:endCxn id="14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38296CA-A9D0-8E4C-9B68-A26E4EDF9626}"/>
                    </a:ext>
                  </a:extLst>
                </p:cNvPr>
                <p:cNvCxnSpPr>
                  <a:cxnSpLocks/>
                  <a:stCxn id="138" idx="0"/>
                  <a:endCxn id="16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CAC7A74B-9561-EF4B-906F-F9D0CC9E57F1}"/>
                    </a:ext>
                  </a:extLst>
                </p:cNvPr>
                <p:cNvGrpSpPr/>
                <p:nvPr/>
              </p:nvGrpSpPr>
              <p:grpSpPr>
                <a:xfrm>
                  <a:off x="6669977" y="2717060"/>
                  <a:ext cx="521894" cy="393368"/>
                  <a:chOff x="6669977" y="2717060"/>
                  <a:chExt cx="521894" cy="393368"/>
                </a:xfrm>
              </p:grpSpPr>
              <p:sp>
                <p:nvSpPr>
                  <p:cNvPr id="164" name="Rectangle 163">
                    <a:extLst>
                      <a:ext uri="{FF2B5EF4-FFF2-40B4-BE49-F238E27FC236}">
                        <a16:creationId xmlns:a16="http://schemas.microsoft.com/office/drawing/2014/main" id="{57716CF2-968C-C542-B61B-5F3C3A20C8A6}"/>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ED1D9BA3-B326-2B46-9E36-84C18445FF2C}"/>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63A1FAF1-A7BF-9B44-B9E0-3ED87F325BCE}"/>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652D253F-B366-5240-956F-E7673A23CC3E}"/>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154" name="Group 153">
                  <a:extLst>
                    <a:ext uri="{FF2B5EF4-FFF2-40B4-BE49-F238E27FC236}">
                      <a16:creationId xmlns:a16="http://schemas.microsoft.com/office/drawing/2014/main" id="{3598BB22-076D-CD46-B41F-72B5E2911D94}"/>
                    </a:ext>
                  </a:extLst>
                </p:cNvPr>
                <p:cNvGrpSpPr/>
                <p:nvPr/>
              </p:nvGrpSpPr>
              <p:grpSpPr>
                <a:xfrm>
                  <a:off x="6191042" y="3935548"/>
                  <a:ext cx="425774" cy="392260"/>
                  <a:chOff x="6191042" y="3935548"/>
                  <a:chExt cx="425774" cy="392260"/>
                </a:xfrm>
              </p:grpSpPr>
              <p:sp>
                <p:nvSpPr>
                  <p:cNvPr id="160" name="Rectangle 159">
                    <a:extLst>
                      <a:ext uri="{FF2B5EF4-FFF2-40B4-BE49-F238E27FC236}">
                        <a16:creationId xmlns:a16="http://schemas.microsoft.com/office/drawing/2014/main" id="{6B917DE2-041A-014C-BB55-AC985AC8E13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648E9564-F587-3F4C-8141-5F2812C21497}"/>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F610E56C-590E-B642-9C3F-3B2168D61CED}"/>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70B685DA-189D-6846-9E4F-944CACE3711B}"/>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63" name="TextBox 162">
                        <a:extLst>
                          <a:ext uri="{FF2B5EF4-FFF2-40B4-BE49-F238E27FC236}">
                            <a16:creationId xmlns:a16="http://schemas.microsoft.com/office/drawing/2014/main" id="{70B685DA-189D-6846-9E4F-944CACE3711B}"/>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155" name="Group 154">
                  <a:extLst>
                    <a:ext uri="{FF2B5EF4-FFF2-40B4-BE49-F238E27FC236}">
                      <a16:creationId xmlns:a16="http://schemas.microsoft.com/office/drawing/2014/main" id="{54098602-2618-F84B-97A5-353974CA9BB2}"/>
                    </a:ext>
                  </a:extLst>
                </p:cNvPr>
                <p:cNvGrpSpPr/>
                <p:nvPr/>
              </p:nvGrpSpPr>
              <p:grpSpPr>
                <a:xfrm>
                  <a:off x="6975826" y="3929695"/>
                  <a:ext cx="516037" cy="397857"/>
                  <a:chOff x="6975826" y="3929695"/>
                  <a:chExt cx="516037" cy="397857"/>
                </a:xfrm>
              </p:grpSpPr>
              <p:sp>
                <p:nvSpPr>
                  <p:cNvPr id="156" name="Rectangle 155">
                    <a:extLst>
                      <a:ext uri="{FF2B5EF4-FFF2-40B4-BE49-F238E27FC236}">
                        <a16:creationId xmlns:a16="http://schemas.microsoft.com/office/drawing/2014/main" id="{D967003C-733F-9140-B914-3CEC0D55519C}"/>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03C24239-4298-EE4F-ABF6-F012996CB903}"/>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60B5F10C-F928-724E-A5BB-7F3E29F55297}"/>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5ACE9CC0-DE8B-C54D-B11C-3B276293067C}"/>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9" name="TextBox 158">
                        <a:extLst>
                          <a:ext uri="{FF2B5EF4-FFF2-40B4-BE49-F238E27FC236}">
                            <a16:creationId xmlns:a16="http://schemas.microsoft.com/office/drawing/2014/main" id="{5ACE9CC0-DE8B-C54D-B11C-3B276293067C}"/>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4F428177-915B-6F4F-A7D8-AEFE2306591D}"/>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31" name="TextBox 130">
                    <a:extLst>
                      <a:ext uri="{FF2B5EF4-FFF2-40B4-BE49-F238E27FC236}">
                        <a16:creationId xmlns:a16="http://schemas.microsoft.com/office/drawing/2014/main" id="{4F428177-915B-6F4F-A7D8-AEFE2306591D}"/>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1E0EE829-3470-3347-87D6-EB2378D6C6D8}"/>
                      </a:ext>
                    </a:extLst>
                  </p:cNvPr>
                  <p:cNvSpPr txBox="1"/>
                  <p:nvPr/>
                </p:nvSpPr>
                <p:spPr>
                  <a:xfrm>
                    <a:off x="167154" y="4586778"/>
                    <a:ext cx="1244694"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𝑆𝑖𝑐𝑘</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𝑒𝑣𝑒</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32" name="TextBox 131">
                    <a:extLst>
                      <a:ext uri="{FF2B5EF4-FFF2-40B4-BE49-F238E27FC236}">
                        <a16:creationId xmlns:a16="http://schemas.microsoft.com/office/drawing/2014/main" id="{1E0EE829-3470-3347-87D6-EB2378D6C6D8}"/>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32"/>
                    <a:stretch>
                      <a:fillRect b="-9375"/>
                    </a:stretch>
                  </a:blipFill>
                  <a:ln>
                    <a:solidFill>
                      <a:srgbClr val="C00000"/>
                    </a:solidFill>
                  </a:ln>
                </p:spPr>
                <p:txBody>
                  <a:bodyPr/>
                  <a:lstStyle/>
                  <a:p>
                    <a:r>
                      <a:rPr lang="en-GB">
                        <a:noFill/>
                      </a:rPr>
                      <a:t> </a:t>
                    </a:r>
                  </a:p>
                </p:txBody>
              </p:sp>
            </mc:Fallback>
          </mc:AlternateContent>
          <p:cxnSp>
            <p:nvCxnSpPr>
              <p:cNvPr id="133" name="Straight Connector 132">
                <a:extLst>
                  <a:ext uri="{FF2B5EF4-FFF2-40B4-BE49-F238E27FC236}">
                    <a16:creationId xmlns:a16="http://schemas.microsoft.com/office/drawing/2014/main" id="{B977FF46-7625-114F-9DC7-F51C0070A90A}"/>
                  </a:ext>
                </a:extLst>
              </p:cNvPr>
              <p:cNvCxnSpPr>
                <a:cxnSpLocks/>
                <a:stCxn id="131" idx="6"/>
                <a:endCxn id="136"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A0B2505-2F09-C74E-9BD3-71F1717919C1}"/>
                  </a:ext>
                </a:extLst>
              </p:cNvPr>
              <p:cNvCxnSpPr>
                <a:cxnSpLocks/>
                <a:stCxn id="136" idx="3"/>
                <a:endCxn id="138"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155E7C2-1C26-A543-84B5-263A8A54F4E5}"/>
                  </a:ext>
                </a:extLst>
              </p:cNvPr>
              <p:cNvCxnSpPr>
                <a:cxnSpLocks/>
                <a:stCxn id="136" idx="1"/>
                <a:endCxn id="132"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CE1CFE3-C17C-2D47-956F-94C3F5930C65}"/>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1E22DD85-D059-AE4F-9E86-0909193AC197}"/>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37" name="TextBox 136">
                    <a:extLst>
                      <a:ext uri="{FF2B5EF4-FFF2-40B4-BE49-F238E27FC236}">
                        <a16:creationId xmlns:a16="http://schemas.microsoft.com/office/drawing/2014/main" id="{1E22DD85-D059-AE4F-9E86-0909193AC197}"/>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7273"/>
                    </a:stretch>
                  </a:blipFill>
                </p:spPr>
                <p:txBody>
                  <a:bodyPr/>
                  <a:lstStyle/>
                  <a:p>
                    <a:r>
                      <a:rPr lang="en-GB">
                        <a:noFill/>
                      </a:rPr>
                      <a:t> </a:t>
                    </a:r>
                  </a:p>
                </p:txBody>
              </p:sp>
            </mc:Fallback>
          </mc:AlternateContent>
        </p:grpSp>
        <p:cxnSp>
          <p:nvCxnSpPr>
            <p:cNvPr id="124" name="Straight Connector 123">
              <a:extLst>
                <a:ext uri="{FF2B5EF4-FFF2-40B4-BE49-F238E27FC236}">
                  <a16:creationId xmlns:a16="http://schemas.microsoft.com/office/drawing/2014/main" id="{DDD1F564-74CD-4343-8025-6C42CFD98E88}"/>
                </a:ext>
              </a:extLst>
            </p:cNvPr>
            <p:cNvCxnSpPr>
              <a:cxnSpLocks/>
              <a:stCxn id="126" idx="3"/>
              <a:endCxn id="138"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C082A93-B023-EE41-8CCC-5F2B2037E6C2}"/>
                </a:ext>
              </a:extLst>
            </p:cNvPr>
            <p:cNvCxnSpPr>
              <a:cxnSpLocks/>
              <a:stCxn id="126" idx="1"/>
              <a:endCxn id="127"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C68F983C-F66B-4B43-AC0B-605AA42B080C}"/>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F9751AD5-DB8A-EA4C-BC50-AE02F663EDEF}"/>
                    </a:ext>
                  </a:extLst>
                </p:cNvPr>
                <p:cNvSpPr txBox="1"/>
                <p:nvPr/>
              </p:nvSpPr>
              <p:spPr>
                <a:xfrm>
                  <a:off x="-137566" y="5114790"/>
                  <a:ext cx="1860298"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𝑒𝑣𝑒</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27" name="TextBox 126">
                  <a:extLst>
                    <a:ext uri="{FF2B5EF4-FFF2-40B4-BE49-F238E27FC236}">
                      <a16:creationId xmlns:a16="http://schemas.microsoft.com/office/drawing/2014/main" id="{F9751AD5-DB8A-EA4C-BC50-AE02F663EDEF}"/>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33"/>
                  <a:stretch>
                    <a:fillRect b="-6061"/>
                  </a:stretch>
                </a:blipFill>
                <a:ln>
                  <a:solidFill>
                    <a:srgbClr val="C00000"/>
                  </a:solidFill>
                </a:ln>
              </p:spPr>
              <p:txBody>
                <a:bodyPr/>
                <a:lstStyle/>
                <a:p>
                  <a:r>
                    <a:rPr lang="en-GB">
                      <a:noFill/>
                    </a:rPr>
                    <a:t> </a:t>
                  </a:r>
                </a:p>
              </p:txBody>
            </p:sp>
          </mc:Fallback>
        </mc:AlternateContent>
        <p:cxnSp>
          <p:nvCxnSpPr>
            <p:cNvPr id="128" name="Straight Connector 127">
              <a:extLst>
                <a:ext uri="{FF2B5EF4-FFF2-40B4-BE49-F238E27FC236}">
                  <a16:creationId xmlns:a16="http://schemas.microsoft.com/office/drawing/2014/main" id="{A3C03AD3-D5B9-0749-A91E-2F16DBD0E22F}"/>
                </a:ext>
              </a:extLst>
            </p:cNvPr>
            <p:cNvCxnSpPr>
              <a:cxnSpLocks/>
              <a:stCxn id="126" idx="1"/>
              <a:endCxn id="132"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289B200-742B-4C4A-AD41-BFB89CE8F86E}"/>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9" name="TextBox 128">
                  <a:extLst>
                    <a:ext uri="{FF2B5EF4-FFF2-40B4-BE49-F238E27FC236}">
                      <a16:creationId xmlns:a16="http://schemas.microsoft.com/office/drawing/2014/main" id="{6289B200-742B-4C4A-AD41-BFB89CE8F86E}"/>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r="-4167" b="-26087"/>
                  </a:stretch>
                </a:blipFill>
              </p:spPr>
              <p:txBody>
                <a:bodyPr/>
                <a:lstStyle/>
                <a:p>
                  <a:r>
                    <a:rPr lang="en-GB">
                      <a:noFill/>
                    </a:rPr>
                    <a:t> </a:t>
                  </a:r>
                </a:p>
              </p:txBody>
            </p:sp>
          </mc:Fallback>
        </mc:AlternateContent>
      </p:grpSp>
    </p:spTree>
    <p:extLst>
      <p:ext uri="{BB962C8B-B14F-4D97-AF65-F5344CB8AC3E}">
        <p14:creationId xmlns:p14="http://schemas.microsoft.com/office/powerpoint/2010/main" val="286147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DAED61-C0E1-3547-AF5A-113B92E7A444}"/>
              </a:ext>
            </a:extLst>
          </p:cNvPr>
          <p:cNvSpPr>
            <a:spLocks noGrp="1"/>
          </p:cNvSpPr>
          <p:nvPr>
            <p:ph type="title"/>
          </p:nvPr>
        </p:nvSpPr>
        <p:spPr/>
        <p:txBody>
          <a:bodyPr/>
          <a:lstStyle/>
          <a:p>
            <a:r>
              <a:rPr lang="en-GB" dirty="0"/>
              <a:t>QA: LVE in Detail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523BDC6-8AE9-A346-9ED6-0856786DA670}"/>
                  </a:ext>
                </a:extLst>
              </p:cNvPr>
              <p:cNvSpPr>
                <a:spLocks noGrp="1"/>
              </p:cNvSpPr>
              <p:nvPr>
                <p:ph idx="1"/>
              </p:nvPr>
            </p:nvSpPr>
            <p:spPr/>
            <p:txBody>
              <a:bodyPr/>
              <a:lstStyle/>
              <a:p>
                <a:r>
                  <a:rPr lang="en-GB" dirty="0"/>
                  <a:t>Eliminate </a:t>
                </a:r>
                <a14:m>
                  <m:oMath xmlns:m="http://schemas.openxmlformats.org/officeDocument/2006/math">
                    <m:r>
                      <a:rPr lang="de-DE" i="1">
                        <a:solidFill>
                          <a:srgbClr val="C00000"/>
                        </a:solidFill>
                        <a:latin typeface="Cambria Math" charset="0"/>
                      </a:rPr>
                      <m:t>𝑇𝑟𝑒𝑎𝑡</m:t>
                    </m:r>
                    <m:r>
                      <a:rPr lang="de-DE" i="1">
                        <a:solidFill>
                          <a:srgbClr val="C00000"/>
                        </a:solidFill>
                        <a:latin typeface="Cambria Math" charset="0"/>
                      </a:rPr>
                      <m:t>(</m:t>
                    </m:r>
                    <m:r>
                      <a:rPr lang="de-DE" i="1">
                        <a:solidFill>
                          <a:srgbClr val="C00000"/>
                        </a:solidFill>
                        <a:latin typeface="Cambria Math" charset="0"/>
                      </a:rPr>
                      <m:t>𝑋</m:t>
                    </m:r>
                    <m:r>
                      <a:rPr lang="de-DE" i="1">
                        <a:solidFill>
                          <a:srgbClr val="C00000"/>
                        </a:solidFill>
                        <a:latin typeface="Cambria Math" charset="0"/>
                      </a:rPr>
                      <m:t>,</m:t>
                    </m:r>
                    <m:r>
                      <a:rPr lang="de-DE" i="1">
                        <a:solidFill>
                          <a:srgbClr val="C00000"/>
                        </a:solidFill>
                        <a:latin typeface="Cambria Math" panose="02040503050406030204" pitchFamily="18" charset="0"/>
                      </a:rPr>
                      <m:t>𝑀</m:t>
                    </m:r>
                    <m:r>
                      <a:rPr lang="de-DE" i="1">
                        <a:solidFill>
                          <a:srgbClr val="C00000"/>
                        </a:solidFill>
                        <a:latin typeface="Cambria Math" charset="0"/>
                      </a:rPr>
                      <m:t>)</m:t>
                    </m:r>
                  </m:oMath>
                </a14:m>
                <a:endParaRPr lang="en-GB" dirty="0">
                  <a:solidFill>
                    <a:srgbClr val="C00000"/>
                  </a:solidFill>
                </a:endParaRPr>
              </a:p>
              <a:p>
                <a:pPr lvl="1"/>
                <a:r>
                  <a:rPr lang="en-GB" dirty="0"/>
                  <a:t>Appears in only one </a:t>
                </a:r>
                <a14:m>
                  <m:oMath xmlns:m="http://schemas.openxmlformats.org/officeDocument/2006/math">
                    <m:r>
                      <a:rPr lang="en-GB" i="1" dirty="0" smtClean="0">
                        <a:latin typeface="Cambria Math" panose="02040503050406030204" pitchFamily="18" charset="0"/>
                      </a:rPr>
                      <m:t>𝑔</m:t>
                    </m:r>
                  </m:oMath>
                </a14:m>
                <a:r>
                  <a:rPr lang="en-GB" dirty="0"/>
                  <a:t>: </a:t>
                </a:r>
                <a14:m>
                  <m:oMath xmlns:m="http://schemas.openxmlformats.org/officeDocument/2006/math">
                    <m:sSub>
                      <m:sSubPr>
                        <m:ctrlPr>
                          <a:rPr lang="de-DE" b="0" i="1" dirty="0" smtClean="0">
                            <a:latin typeface="Cambria Math" panose="02040503050406030204" pitchFamily="18" charset="0"/>
                          </a:rPr>
                        </m:ctrlPr>
                      </m:sSubPr>
                      <m:e>
                        <m:r>
                          <a:rPr lang="en-GB" i="1" dirty="0">
                            <a:latin typeface="Cambria Math" panose="02040503050406030204" pitchFamily="18" charset="0"/>
                          </a:rPr>
                          <m:t>𝑔</m:t>
                        </m:r>
                      </m:e>
                      <m:sub>
                        <m:r>
                          <a:rPr lang="de-DE" b="0" i="1" dirty="0" smtClean="0">
                            <a:latin typeface="Cambria Math" panose="02040503050406030204" pitchFamily="18" charset="0"/>
                          </a:rPr>
                          <m:t>3</m:t>
                        </m:r>
                      </m:sub>
                    </m:sSub>
                  </m:oMath>
                </a14:m>
                <a:endParaRPr lang="en-GB" dirty="0"/>
              </a:p>
              <a:p>
                <a:pPr lvl="1"/>
                <a:r>
                  <a:rPr lang="en-GB" dirty="0"/>
                  <a:t>Contains all logical variables of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𝑔</m:t>
                        </m:r>
                      </m:e>
                      <m:sub>
                        <m:r>
                          <a:rPr lang="de-DE" i="1" dirty="0">
                            <a:latin typeface="Cambria Math" panose="02040503050406030204" pitchFamily="18" charset="0"/>
                          </a:rPr>
                          <m:t>3</m:t>
                        </m:r>
                      </m:sub>
                    </m:sSub>
                  </m:oMath>
                </a14:m>
                <a:r>
                  <a:rPr lang="en-GB" dirty="0"/>
                  <a:t>: </a:t>
                </a:r>
                <a14:m>
                  <m:oMath xmlns:m="http://schemas.openxmlformats.org/officeDocument/2006/math">
                    <m:r>
                      <a:rPr lang="de-DE" b="0" i="1" dirty="0" smtClean="0">
                        <a:latin typeface="Cambria Math" panose="02040503050406030204" pitchFamily="18" charset="0"/>
                      </a:rPr>
                      <m:t>𝑋</m:t>
                    </m:r>
                    <m:r>
                      <a:rPr lang="de-DE" b="0" i="1" dirty="0" smtClean="0">
                        <a:latin typeface="Cambria Math" panose="02040503050406030204" pitchFamily="18" charset="0"/>
                      </a:rPr>
                      <m:t>, </m:t>
                    </m:r>
                    <m:r>
                      <a:rPr lang="de-DE" b="0" i="1" dirty="0" smtClean="0">
                        <a:latin typeface="Cambria Math" panose="02040503050406030204" pitchFamily="18" charset="0"/>
                      </a:rPr>
                      <m:t>𝑀</m:t>
                    </m:r>
                  </m:oMath>
                </a14:m>
                <a:endParaRPr lang="en-GB" dirty="0"/>
              </a:p>
              <a:p>
                <a:pPr lvl="1"/>
                <a:r>
                  <a:rPr lang="en-GB" dirty="0"/>
                  <a:t>For each </a:t>
                </a:r>
                <a14:m>
                  <m:oMath xmlns:m="http://schemas.openxmlformats.org/officeDocument/2006/math">
                    <m:r>
                      <a:rPr lang="de-DE" b="0" i="1" dirty="0" smtClean="0">
                        <a:latin typeface="Cambria Math" panose="02040503050406030204" pitchFamily="18" charset="0"/>
                      </a:rPr>
                      <m:t>𝑋</m:t>
                    </m:r>
                  </m:oMath>
                </a14:m>
                <a:r>
                  <a:rPr lang="en-GB" dirty="0"/>
                  <a:t> constant: the same number of </a:t>
                </a:r>
                <a14:m>
                  <m:oMath xmlns:m="http://schemas.openxmlformats.org/officeDocument/2006/math">
                    <m:r>
                      <a:rPr lang="de-DE" i="1" dirty="0">
                        <a:latin typeface="Cambria Math" panose="02040503050406030204" pitchFamily="18" charset="0"/>
                      </a:rPr>
                      <m:t>𝑀</m:t>
                    </m:r>
                  </m:oMath>
                </a14:m>
                <a:r>
                  <a:rPr lang="en-GB" dirty="0"/>
                  <a:t> constants</a:t>
                </a:r>
              </a:p>
              <a:p>
                <a:pPr lvl="1">
                  <a:buFont typeface="Wingdings" pitchFamily="2" charset="2"/>
                  <a:buChar char="ü"/>
                </a:pPr>
                <a:r>
                  <a:rPr lang="en-GB" dirty="0"/>
                  <a:t>Preconditions of lifted summing out fulfilled, </a:t>
                </a:r>
                <a:br>
                  <a:rPr lang="en-GB" dirty="0"/>
                </a:br>
                <a:r>
                  <a:rPr lang="en-GB" dirty="0"/>
                  <a:t>lifted summing out possible</a:t>
                </a:r>
              </a:p>
            </p:txBody>
          </p:sp>
        </mc:Choice>
        <mc:Fallback xmlns="">
          <p:sp>
            <p:nvSpPr>
              <p:cNvPr id="9" name="Content Placeholder 8">
                <a:extLst>
                  <a:ext uri="{FF2B5EF4-FFF2-40B4-BE49-F238E27FC236}">
                    <a16:creationId xmlns:a16="http://schemas.microsoft.com/office/drawing/2014/main" id="{0523BDC6-8AE9-A346-9ED6-0856786DA670}"/>
                  </a:ext>
                </a:extLst>
              </p:cNvPr>
              <p:cNvSpPr>
                <a:spLocks noGrp="1" noRot="1" noChangeAspect="1" noMove="1" noResize="1" noEditPoints="1" noAdjustHandles="1" noChangeArrowheads="1" noChangeShapeType="1" noTextEdit="1"/>
              </p:cNvSpPr>
              <p:nvPr>
                <p:ph idx="1"/>
              </p:nvPr>
            </p:nvSpPr>
            <p:spPr>
              <a:blipFill>
                <a:blip r:embed="rId2"/>
                <a:stretch>
                  <a:fillRect l="-1447" t="-2036"/>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3C40E86B-423A-534F-BE18-A4F33FF8BDF8}"/>
              </a:ext>
            </a:extLst>
          </p:cNvPr>
          <p:cNvSpPr>
            <a:spLocks noGrp="1"/>
          </p:cNvSpPr>
          <p:nvPr>
            <p:ph type="sldNum" sz="quarter" idx="12"/>
          </p:nvPr>
        </p:nvSpPr>
        <p:spPr/>
        <p:txBody>
          <a:bodyPr/>
          <a:lstStyle/>
          <a:p>
            <a:fld id="{DB7C4649-800D-CB47-881A-AA04BFFFB18C}" type="slidenum">
              <a:rPr lang="en-US" smtClean="0"/>
              <a:t>16</a:t>
            </a:fld>
            <a:endParaRPr lang="en-US"/>
          </a:p>
        </p:txBody>
      </p:sp>
      <p:grpSp>
        <p:nvGrpSpPr>
          <p:cNvPr id="57" name="Group 56">
            <a:extLst>
              <a:ext uri="{FF2B5EF4-FFF2-40B4-BE49-F238E27FC236}">
                <a16:creationId xmlns:a16="http://schemas.microsoft.com/office/drawing/2014/main" id="{C1D0C701-B439-3147-AA7E-6D4C05EC90A8}"/>
              </a:ext>
            </a:extLst>
          </p:cNvPr>
          <p:cNvGrpSpPr/>
          <p:nvPr/>
        </p:nvGrpSpPr>
        <p:grpSpPr>
          <a:xfrm>
            <a:off x="1094955" y="3960000"/>
            <a:ext cx="6945481" cy="2208228"/>
            <a:chOff x="-137566" y="3960000"/>
            <a:chExt cx="6945481" cy="2208228"/>
          </a:xfrm>
        </p:grpSpPr>
        <p:grpSp>
          <p:nvGrpSpPr>
            <p:cNvPr id="58" name="Group 57">
              <a:extLst>
                <a:ext uri="{FF2B5EF4-FFF2-40B4-BE49-F238E27FC236}">
                  <a16:creationId xmlns:a16="http://schemas.microsoft.com/office/drawing/2014/main" id="{2780CCD2-EC90-F24F-BE0C-7FDDC5F61008}"/>
                </a:ext>
              </a:extLst>
            </p:cNvPr>
            <p:cNvGrpSpPr/>
            <p:nvPr/>
          </p:nvGrpSpPr>
          <p:grpSpPr>
            <a:xfrm>
              <a:off x="-1673" y="3960000"/>
              <a:ext cx="6809588" cy="2208228"/>
              <a:chOff x="-1673" y="3960000"/>
              <a:chExt cx="6809588" cy="2208228"/>
            </a:xfrm>
          </p:grpSpPr>
          <p:grpSp>
            <p:nvGrpSpPr>
              <p:cNvPr id="65" name="Group 64">
                <a:extLst>
                  <a:ext uri="{FF2B5EF4-FFF2-40B4-BE49-F238E27FC236}">
                    <a16:creationId xmlns:a16="http://schemas.microsoft.com/office/drawing/2014/main" id="{461AAEB5-E0F9-2B42-8829-6086A6EF43FE}"/>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39DE310-AF57-4248-ADD7-9224271CCA6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3" name="TextBox 72">
                      <a:extLst>
                        <a:ext uri="{FF2B5EF4-FFF2-40B4-BE49-F238E27FC236}">
                          <a16:creationId xmlns:a16="http://schemas.microsoft.com/office/drawing/2014/main" id="{339DE310-AF57-4248-ADD7-9224271CCA6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0CD8506-4EA9-2048-9B59-F3367F7A0CD7}"/>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𝑁𝑎𝑡</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𝐷</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4" name="TextBox 73">
                      <a:extLst>
                        <a:ext uri="{FF2B5EF4-FFF2-40B4-BE49-F238E27FC236}">
                          <a16:creationId xmlns:a16="http://schemas.microsoft.com/office/drawing/2014/main" id="{60CD8506-4EA9-2048-9B59-F3367F7A0CD7}"/>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967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6354650-9519-7F43-AA97-B94420A4944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𝑀𝑎𝑛</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𝑊</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5" name="TextBox 74">
                      <a:extLst>
                        <a:ext uri="{FF2B5EF4-FFF2-40B4-BE49-F238E27FC236}">
                          <a16:creationId xmlns:a16="http://schemas.microsoft.com/office/drawing/2014/main" id="{46354650-9519-7F43-AA97-B94420A4944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A7CD3AC-5CCD-B94C-973A-618950A62214}"/>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𝑇𝑟𝑎𝑣𝑒𝑙</m:t>
                            </m:r>
                            <m:r>
                              <a:rPr lang="de-DE" b="0" i="1" smtClean="0">
                                <a:solidFill>
                                  <a:schemeClr val="tx1"/>
                                </a:solidFill>
                                <a:latin typeface="Cambria Math" charset="0"/>
                              </a:rPr>
                              <m:t>(</m:t>
                            </m:r>
                            <m:r>
                              <a:rPr lang="de-DE" b="0" i="1" smtClean="0">
                                <a:solidFill>
                                  <a:schemeClr val="tx1"/>
                                </a:solidFill>
                                <a:latin typeface="Cambria Math" charset="0"/>
                              </a:rPr>
                              <m:t>𝑋</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6" name="TextBox 75">
                      <a:extLst>
                        <a:ext uri="{FF2B5EF4-FFF2-40B4-BE49-F238E27FC236}">
                          <a16:creationId xmlns:a16="http://schemas.microsoft.com/office/drawing/2014/main" id="{1A7CD3AC-5CCD-B94C-973A-618950A62214}"/>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2ABB6D2-912E-1640-B051-920E5905D71C}"/>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𝑆𝑖𝑐𝑘</m:t>
                            </m:r>
                            <m:r>
                              <a:rPr lang="de-DE" b="0" i="1" smtClean="0">
                                <a:solidFill>
                                  <a:schemeClr val="tx1"/>
                                </a:solidFill>
                                <a:latin typeface="Cambria Math" charset="0"/>
                              </a:rPr>
                              <m:t>(</m:t>
                            </m:r>
                            <m:r>
                              <a:rPr lang="de-DE" b="0" i="1" smtClean="0">
                                <a:solidFill>
                                  <a:schemeClr val="tx1"/>
                                </a:solidFill>
                                <a:latin typeface="Cambria Math" charset="0"/>
                              </a:rPr>
                              <m:t>𝑋</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7" name="TextBox 76">
                      <a:extLst>
                        <a:ext uri="{FF2B5EF4-FFF2-40B4-BE49-F238E27FC236}">
                          <a16:creationId xmlns:a16="http://schemas.microsoft.com/office/drawing/2014/main" id="{82ABB6D2-912E-1640-B051-920E5905D71C}"/>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F3D3829F-BE11-364D-8459-6E35EF357E73}"/>
                        </a:ext>
                      </a:extLst>
                    </p:cNvPr>
                    <p:cNvSpPr txBox="1"/>
                    <p:nvPr/>
                  </p:nvSpPr>
                  <p:spPr>
                    <a:xfrm>
                      <a:off x="7511218" y="3850296"/>
                      <a:ext cx="1632781"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3" name="TextBox 142">
                      <a:extLst>
                        <a:ext uri="{FF2B5EF4-FFF2-40B4-BE49-F238E27FC236}">
                          <a16:creationId xmlns:a16="http://schemas.microsoft.com/office/drawing/2014/main" id="{D6867139-63EE-4345-815B-988C2B816B7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31"/>
                      <a:stretch>
                        <a:fillRect b="-9375"/>
                      </a:stretch>
                    </a:blipFill>
                    <a:ln>
                      <a:solidFill>
                        <a:srgbClr val="C00000"/>
                      </a:solidFill>
                    </a:ln>
                  </p:spPr>
                  <p:txBody>
                    <a:bodyPr/>
                    <a:lstStyle/>
                    <a:p>
                      <a:r>
                        <a:rPr lang="en-GB">
                          <a:noFill/>
                        </a:rPr>
                        <a:t> </a:t>
                      </a:r>
                    </a:p>
                  </p:txBody>
                </p:sp>
              </mc:Fallback>
            </mc:AlternateContent>
            <p:cxnSp>
              <p:nvCxnSpPr>
                <p:cNvPr id="79" name="Straight Connector 78">
                  <a:extLst>
                    <a:ext uri="{FF2B5EF4-FFF2-40B4-BE49-F238E27FC236}">
                      <a16:creationId xmlns:a16="http://schemas.microsoft.com/office/drawing/2014/main" id="{85F46D4C-EFE9-BE4F-A1B3-F5061FB3869D}"/>
                    </a:ext>
                  </a:extLst>
                </p:cNvPr>
                <p:cNvCxnSpPr>
                  <a:stCxn id="74" idx="6"/>
                  <a:endCxn id="100"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CF28A5-D77F-3148-98A6-02E5DF62095A}"/>
                    </a:ext>
                  </a:extLst>
                </p:cNvPr>
                <p:cNvCxnSpPr>
                  <a:cxnSpLocks/>
                  <a:stCxn id="75" idx="2"/>
                  <a:endCxn id="100"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BCCD1D2-7ED9-824E-86EB-95E83CF8316A}"/>
                    </a:ext>
                  </a:extLst>
                </p:cNvPr>
                <p:cNvCxnSpPr>
                  <a:cxnSpLocks/>
                  <a:stCxn id="76" idx="6"/>
                  <a:endCxn id="96"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600B2C0-0A4F-924B-B681-88472421D41A}"/>
                    </a:ext>
                  </a:extLst>
                </p:cNvPr>
                <p:cNvCxnSpPr>
                  <a:cxnSpLocks/>
                  <a:stCxn id="96" idx="0"/>
                  <a:endCxn id="73"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ED9D663-A71D-4448-9E81-8FC2579740DC}"/>
                    </a:ext>
                  </a:extLst>
                </p:cNvPr>
                <p:cNvCxnSpPr>
                  <a:cxnSpLocks/>
                  <a:stCxn id="73" idx="4"/>
                  <a:endCxn id="92"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A02A991-0D82-4A49-8177-6E280AFB332F}"/>
                    </a:ext>
                  </a:extLst>
                </p:cNvPr>
                <p:cNvCxnSpPr>
                  <a:cxnSpLocks/>
                  <a:stCxn id="78" idx="2"/>
                  <a:endCxn id="92"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C4C0C09-ECEE-9041-AC62-BCE52F3DDE89}"/>
                    </a:ext>
                  </a:extLst>
                </p:cNvPr>
                <p:cNvCxnSpPr>
                  <a:cxnSpLocks/>
                  <a:stCxn id="96" idx="2"/>
                  <a:endCxn id="77"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497AFF-B180-0348-ADAE-1DCA0FE4168C}"/>
                    </a:ext>
                  </a:extLst>
                </p:cNvPr>
                <p:cNvCxnSpPr>
                  <a:cxnSpLocks/>
                  <a:stCxn id="92" idx="2"/>
                  <a:endCxn id="77"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428908-7A1A-8548-B446-54E23CDBDB20}"/>
                    </a:ext>
                  </a:extLst>
                </p:cNvPr>
                <p:cNvCxnSpPr>
                  <a:cxnSpLocks/>
                  <a:stCxn id="73" idx="0"/>
                  <a:endCxn id="100"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54BC920-1231-A34D-8B1A-35D6AF7A13AC}"/>
                    </a:ext>
                  </a:extLst>
                </p:cNvPr>
                <p:cNvGrpSpPr/>
                <p:nvPr/>
              </p:nvGrpSpPr>
              <p:grpSpPr>
                <a:xfrm>
                  <a:off x="6669977" y="2717060"/>
                  <a:ext cx="521894" cy="393368"/>
                  <a:chOff x="6669977" y="2717060"/>
                  <a:chExt cx="521894" cy="393368"/>
                </a:xfrm>
              </p:grpSpPr>
              <p:sp>
                <p:nvSpPr>
                  <p:cNvPr id="99" name="Rectangle 98">
                    <a:extLst>
                      <a:ext uri="{FF2B5EF4-FFF2-40B4-BE49-F238E27FC236}">
                        <a16:creationId xmlns:a16="http://schemas.microsoft.com/office/drawing/2014/main" id="{8319AF41-8350-2349-BEC3-34E8EF0AEE28}"/>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753A1C3A-C179-D141-B39D-6E66DADA4303}"/>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2575AF18-2B1D-FF42-889F-4DAF4FE8748F}"/>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7C62CFF-6C12-A848-A647-91EAEE04E0C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3F842AD7-CEF1-C343-8522-3CA8C847E938}"/>
                    </a:ext>
                  </a:extLst>
                </p:cNvPr>
                <p:cNvGrpSpPr/>
                <p:nvPr/>
              </p:nvGrpSpPr>
              <p:grpSpPr>
                <a:xfrm>
                  <a:off x="6191042" y="3935548"/>
                  <a:ext cx="425774" cy="392260"/>
                  <a:chOff x="6191042" y="3935548"/>
                  <a:chExt cx="425774" cy="392260"/>
                </a:xfrm>
              </p:grpSpPr>
              <p:sp>
                <p:nvSpPr>
                  <p:cNvPr id="95" name="Rectangle 94">
                    <a:extLst>
                      <a:ext uri="{FF2B5EF4-FFF2-40B4-BE49-F238E27FC236}">
                        <a16:creationId xmlns:a16="http://schemas.microsoft.com/office/drawing/2014/main" id="{6341AD07-E8F0-384F-BCE8-E53A1E6F169F}"/>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C7619319-A4C5-574C-AA43-93744E8AB72F}"/>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2828BA34-E976-4D43-A50E-BAA32A8DE2EB}"/>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76CAF68-0B35-E749-9898-848885FD89F1}"/>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63" name="TextBox 162">
                        <a:extLst>
                          <a:ext uri="{FF2B5EF4-FFF2-40B4-BE49-F238E27FC236}">
                            <a16:creationId xmlns:a16="http://schemas.microsoft.com/office/drawing/2014/main" id="{70B685DA-189D-6846-9E4F-944CACE3711B}"/>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90" name="Group 89">
                  <a:extLst>
                    <a:ext uri="{FF2B5EF4-FFF2-40B4-BE49-F238E27FC236}">
                      <a16:creationId xmlns:a16="http://schemas.microsoft.com/office/drawing/2014/main" id="{7681FFBF-31E5-C94A-8DCB-CC0FA4F366B4}"/>
                    </a:ext>
                  </a:extLst>
                </p:cNvPr>
                <p:cNvGrpSpPr/>
                <p:nvPr/>
              </p:nvGrpSpPr>
              <p:grpSpPr>
                <a:xfrm>
                  <a:off x="6975826" y="3929695"/>
                  <a:ext cx="516037" cy="397857"/>
                  <a:chOff x="6975826" y="3929695"/>
                  <a:chExt cx="516037" cy="397857"/>
                </a:xfrm>
              </p:grpSpPr>
              <p:sp>
                <p:nvSpPr>
                  <p:cNvPr id="91" name="Rectangle 90">
                    <a:extLst>
                      <a:ext uri="{FF2B5EF4-FFF2-40B4-BE49-F238E27FC236}">
                        <a16:creationId xmlns:a16="http://schemas.microsoft.com/office/drawing/2014/main" id="{3B7FC937-9EC8-914D-A45E-5ECF56711EAA}"/>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29E40B2C-A485-0542-96DF-A59E98998C8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28721CCB-1F80-204E-91EF-EC18BD3ABBA1}"/>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60AA702-8B23-944A-B0C0-43C7545FD50F}"/>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9" name="TextBox 158">
                        <a:extLst>
                          <a:ext uri="{FF2B5EF4-FFF2-40B4-BE49-F238E27FC236}">
                            <a16:creationId xmlns:a16="http://schemas.microsoft.com/office/drawing/2014/main" id="{5ACE9CC0-DE8B-C54D-B11C-3B276293067C}"/>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DF0AFAC-3352-504C-92A3-EE60A757A971}"/>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31" name="TextBox 130">
                    <a:extLst>
                      <a:ext uri="{FF2B5EF4-FFF2-40B4-BE49-F238E27FC236}">
                        <a16:creationId xmlns:a16="http://schemas.microsoft.com/office/drawing/2014/main" id="{4F428177-915B-6F4F-A7D8-AEFE2306591D}"/>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4CB416F-09F1-D544-B1BF-44FF53277981}"/>
                      </a:ext>
                    </a:extLst>
                  </p:cNvPr>
                  <p:cNvSpPr txBox="1"/>
                  <p:nvPr/>
                </p:nvSpPr>
                <p:spPr>
                  <a:xfrm>
                    <a:off x="167154"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𝑆𝑖𝑐𝑘</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𝑒𝑣𝑒</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67" name="TextBox 66">
                    <a:extLst>
                      <a:ext uri="{FF2B5EF4-FFF2-40B4-BE49-F238E27FC236}">
                        <a16:creationId xmlns:a16="http://schemas.microsoft.com/office/drawing/2014/main" id="{74CB416F-09F1-D544-B1BF-44FF53277981}"/>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32"/>
                    <a:stretch>
                      <a:fillRect r="-1000" b="-6061"/>
                    </a:stretch>
                  </a:blipFill>
                  <a:ln>
                    <a:solidFill>
                      <a:schemeClr val="tx1"/>
                    </a:solidFill>
                  </a:ln>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9B3B7EB3-3E18-684F-8F71-5C794AECD206}"/>
                  </a:ext>
                </a:extLst>
              </p:cNvPr>
              <p:cNvCxnSpPr>
                <a:cxnSpLocks/>
                <a:stCxn id="66" idx="6"/>
                <a:endCxn id="71"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5D905E4-A322-8340-A71B-01E9BC51A2BE}"/>
                  </a:ext>
                </a:extLst>
              </p:cNvPr>
              <p:cNvCxnSpPr>
                <a:cxnSpLocks/>
                <a:stCxn id="71" idx="3"/>
                <a:endCxn id="73"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CC4EEC-7D3E-B34D-90DF-163229A10E68}"/>
                  </a:ext>
                </a:extLst>
              </p:cNvPr>
              <p:cNvCxnSpPr>
                <a:cxnSpLocks/>
                <a:stCxn id="71" idx="1"/>
                <a:endCxn id="67"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E12F827-9FD7-A049-8FD5-1647F7867658}"/>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BC72B40-3A43-AC40-AA74-039BCA70AFEF}"/>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37" name="TextBox 136">
                    <a:extLst>
                      <a:ext uri="{FF2B5EF4-FFF2-40B4-BE49-F238E27FC236}">
                        <a16:creationId xmlns:a16="http://schemas.microsoft.com/office/drawing/2014/main" id="{1E22DD85-D059-AE4F-9E86-0909193AC197}"/>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7273"/>
                    </a:stretch>
                  </a:blipFill>
                </p:spPr>
                <p:txBody>
                  <a:bodyPr/>
                  <a:lstStyle/>
                  <a:p>
                    <a:r>
                      <a:rPr lang="en-GB">
                        <a:noFill/>
                      </a:rPr>
                      <a:t> </a:t>
                    </a:r>
                  </a:p>
                </p:txBody>
              </p:sp>
            </mc:Fallback>
          </mc:AlternateContent>
        </p:grpSp>
        <p:cxnSp>
          <p:nvCxnSpPr>
            <p:cNvPr id="59" name="Straight Connector 58">
              <a:extLst>
                <a:ext uri="{FF2B5EF4-FFF2-40B4-BE49-F238E27FC236}">
                  <a16:creationId xmlns:a16="http://schemas.microsoft.com/office/drawing/2014/main" id="{15B9FB1E-D204-8543-8BD3-7800E31E6BBD}"/>
                </a:ext>
              </a:extLst>
            </p:cNvPr>
            <p:cNvCxnSpPr>
              <a:cxnSpLocks/>
              <a:stCxn id="61" idx="3"/>
              <a:endCxn id="73"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42CFF2-9480-F848-9B3E-20245827BDAA}"/>
                </a:ext>
              </a:extLst>
            </p:cNvPr>
            <p:cNvCxnSpPr>
              <a:cxnSpLocks/>
              <a:stCxn id="61" idx="1"/>
              <a:endCxn id="62"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9DB76BD-E19F-AB41-9EEC-31BB413875B2}"/>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A1FEBCE-7AFE-C843-BE8D-D6904A2ED552}"/>
                    </a:ext>
                  </a:extLst>
                </p:cNvPr>
                <p:cNvSpPr txBox="1"/>
                <p:nvPr/>
              </p:nvSpPr>
              <p:spPr>
                <a:xfrm>
                  <a:off x="-137566"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𝑇𝑟𝑒𝑎𝑡</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𝑒𝑣𝑒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𝑀</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62" name="TextBox 61">
                  <a:extLst>
                    <a:ext uri="{FF2B5EF4-FFF2-40B4-BE49-F238E27FC236}">
                      <a16:creationId xmlns:a16="http://schemas.microsoft.com/office/drawing/2014/main" id="{8A1FEBCE-7AFE-C843-BE8D-D6904A2ED552}"/>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33"/>
                  <a:stretch>
                    <a:fillRect b="-6250"/>
                  </a:stretch>
                </a:blipFill>
                <a:ln>
                  <a:solidFill>
                    <a:schemeClr val="tx1"/>
                  </a:solidFill>
                </a:ln>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947BD3DA-09D7-444C-ABFC-6D10C52220A3}"/>
                </a:ext>
              </a:extLst>
            </p:cNvPr>
            <p:cNvCxnSpPr>
              <a:cxnSpLocks/>
              <a:stCxn id="61" idx="1"/>
              <a:endCxn id="67"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00551FA-E19E-E442-AD16-4E4FAE7EBDC7}"/>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9" name="TextBox 128">
                  <a:extLst>
                    <a:ext uri="{FF2B5EF4-FFF2-40B4-BE49-F238E27FC236}">
                      <a16:creationId xmlns:a16="http://schemas.microsoft.com/office/drawing/2014/main" id="{6289B200-742B-4C4A-AD41-BFB89CE8F86E}"/>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r="-4167" b="-26087"/>
                  </a:stretch>
                </a:blipFill>
              </p:spPr>
              <p:txBody>
                <a:bodyPr/>
                <a:lstStyle/>
                <a:p>
                  <a:r>
                    <a:rPr lang="en-GB">
                      <a:noFill/>
                    </a:rPr>
                    <a:t> </a:t>
                  </a:r>
                </a:p>
              </p:txBody>
            </p:sp>
          </mc:Fallback>
        </mc:AlternateContent>
      </p:grpSp>
    </p:spTree>
    <p:extLst>
      <p:ext uri="{BB962C8B-B14F-4D97-AF65-F5344CB8AC3E}">
        <p14:creationId xmlns:p14="http://schemas.microsoft.com/office/powerpoint/2010/main" val="39209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E53B-6948-2C47-860F-6E3A7DED0539}"/>
              </a:ext>
            </a:extLst>
          </p:cNvPr>
          <p:cNvSpPr>
            <a:spLocks noGrp="1"/>
          </p:cNvSpPr>
          <p:nvPr>
            <p:ph type="title"/>
          </p:nvPr>
        </p:nvSpPr>
        <p:spPr/>
        <p:txBody>
          <a:bodyPr>
            <a:normAutofit/>
          </a:bodyPr>
          <a:lstStyle/>
          <a:p>
            <a:r>
              <a:rPr lang="en-GB" dirty="0"/>
              <a:t>LVE in Detail: Lifted Summing 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3A3479-7296-E84C-8066-7B434B552374}"/>
                  </a:ext>
                </a:extLst>
              </p:cNvPr>
              <p:cNvSpPr>
                <a:spLocks noGrp="1"/>
              </p:cNvSpPr>
              <p:nvPr>
                <p:ph idx="1"/>
              </p:nvPr>
            </p:nvSpPr>
            <p:spPr/>
            <p:txBody>
              <a:bodyPr/>
              <a:lstStyle/>
              <a:p>
                <a:r>
                  <a:rPr lang="en-GB" dirty="0"/>
                  <a:t>Eliminate </a:t>
                </a:r>
                <a14:m>
                  <m:oMath xmlns:m="http://schemas.openxmlformats.org/officeDocument/2006/math">
                    <m:r>
                      <a:rPr lang="de-DE" i="1">
                        <a:solidFill>
                          <a:srgbClr val="C00000"/>
                        </a:solidFill>
                        <a:latin typeface="Cambria Math" charset="0"/>
                      </a:rPr>
                      <m:t>𝑇𝑟𝑒𝑎𝑡</m:t>
                    </m:r>
                    <m:d>
                      <m:dPr>
                        <m:ctrlPr>
                          <a:rPr lang="de-DE" i="1">
                            <a:solidFill>
                              <a:srgbClr val="C00000"/>
                            </a:solidFill>
                            <a:latin typeface="Cambria Math" panose="02040503050406030204" pitchFamily="18" charset="0"/>
                          </a:rPr>
                        </m:ctrlPr>
                      </m:dPr>
                      <m:e>
                        <m:r>
                          <a:rPr lang="de-DE" i="1">
                            <a:solidFill>
                              <a:srgbClr val="C00000"/>
                            </a:solidFill>
                            <a:latin typeface="Cambria Math" charset="0"/>
                          </a:rPr>
                          <m:t>𝑋</m:t>
                        </m:r>
                        <m:r>
                          <a:rPr lang="de-DE" i="1">
                            <a:solidFill>
                              <a:srgbClr val="C00000"/>
                            </a:solidFill>
                            <a:latin typeface="Cambria Math" charset="0"/>
                          </a:rPr>
                          <m:t>,</m:t>
                        </m:r>
                        <m:r>
                          <a:rPr lang="de-DE" i="1">
                            <a:solidFill>
                              <a:srgbClr val="C00000"/>
                            </a:solidFill>
                            <a:latin typeface="Cambria Math" panose="02040503050406030204" pitchFamily="18" charset="0"/>
                          </a:rPr>
                          <m:t>𝑀</m:t>
                        </m:r>
                      </m:e>
                    </m:d>
                  </m:oMath>
                </a14:m>
                <a:r>
                  <a:rPr lang="de-DE" dirty="0">
                    <a:solidFill>
                      <a:srgbClr val="C00000"/>
                    </a:solidFill>
                  </a:rPr>
                  <a:t> </a:t>
                </a:r>
                <a:r>
                  <a:rPr lang="de-DE" dirty="0" err="1"/>
                  <a:t>by</a:t>
                </a:r>
                <a:r>
                  <a:rPr lang="de-DE" dirty="0"/>
                  <a:t> </a:t>
                </a:r>
                <a:r>
                  <a:rPr lang="de-DE" dirty="0" err="1"/>
                  <a:t>lifted</a:t>
                </a:r>
                <a:r>
                  <a:rPr lang="de-DE" dirty="0"/>
                  <a:t> </a:t>
                </a:r>
                <a:r>
                  <a:rPr lang="de-DE" dirty="0" err="1"/>
                  <a:t>summing</a:t>
                </a:r>
                <a:r>
                  <a:rPr lang="de-DE" dirty="0"/>
                  <a:t> out</a:t>
                </a:r>
              </a:p>
              <a:p>
                <a:pPr marL="914400" lvl="1" indent="-457200">
                  <a:buFont typeface="+mj-lt"/>
                  <a:buAutoNum type="arabicPeriod"/>
                </a:pPr>
                <a:r>
                  <a:rPr lang="en-GB" dirty="0"/>
                  <a:t>Sum out representative</a:t>
                </a:r>
              </a:p>
              <a:p>
                <a:pPr marL="914400" lvl="1" indent="-457200">
                  <a:buFont typeface="+mj-lt"/>
                  <a:buAutoNum type="arabicPeriod"/>
                </a:pPr>
                <a:r>
                  <a:rPr lang="en-GB" dirty="0"/>
                  <a:t>Exponentiate for indistinguishable objects</a:t>
                </a:r>
              </a:p>
              <a:p>
                <a:pPr lvl="1"/>
                <a:endParaRPr lang="en-GB" dirty="0"/>
              </a:p>
              <a:p>
                <a:endParaRPr lang="en-GB" dirty="0"/>
              </a:p>
            </p:txBody>
          </p:sp>
        </mc:Choice>
        <mc:Fallback xmlns="">
          <p:sp>
            <p:nvSpPr>
              <p:cNvPr id="3" name="Content Placeholder 2">
                <a:extLst>
                  <a:ext uri="{FF2B5EF4-FFF2-40B4-BE49-F238E27FC236}">
                    <a16:creationId xmlns:a16="http://schemas.microsoft.com/office/drawing/2014/main" id="{DA3A3479-7296-E84C-8066-7B434B552374}"/>
                  </a:ext>
                </a:extLst>
              </p:cNvPr>
              <p:cNvSpPr>
                <a:spLocks noGrp="1" noRot="1" noChangeAspect="1" noMove="1" noResize="1" noEditPoints="1" noAdjustHandles="1" noChangeArrowheads="1" noChangeShapeType="1" noTextEdit="1"/>
              </p:cNvSpPr>
              <p:nvPr>
                <p:ph idx="1"/>
              </p:nvPr>
            </p:nvSpPr>
            <p:spPr>
              <a:blipFill>
                <a:blip r:embed="rId3"/>
                <a:stretch>
                  <a:fillRect l="-1447" t="-203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C238F001-BCE6-D844-9AEC-86197B574DC3}"/>
              </a:ext>
            </a:extLst>
          </p:cNvPr>
          <p:cNvSpPr>
            <a:spLocks noGrp="1"/>
          </p:cNvSpPr>
          <p:nvPr>
            <p:ph type="sldNum" sz="quarter" idx="12"/>
          </p:nvPr>
        </p:nvSpPr>
        <p:spPr/>
        <p:txBody>
          <a:bodyPr/>
          <a:lstStyle/>
          <a:p>
            <a:fld id="{DB7C4649-800D-CB47-881A-AA04BFFFB18C}" type="slidenum">
              <a:rPr lang="en-US" smtClean="0"/>
              <a:t>17</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3B85175-2DAA-2444-951F-8874C2CE55A4}"/>
                  </a:ext>
                </a:extLst>
              </p:cNvPr>
              <p:cNvSpPr/>
              <p:nvPr/>
            </p:nvSpPr>
            <p:spPr>
              <a:xfrm>
                <a:off x="1094955" y="2640738"/>
                <a:ext cx="7275838" cy="998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sz="2000" b="0" i="1" smtClean="0">
                              <a:solidFill>
                                <a:srgbClr val="C00000"/>
                              </a:solidFill>
                              <a:latin typeface="Cambria Math" panose="02040503050406030204" pitchFamily="18" charset="0"/>
                            </a:rPr>
                          </m:ctrlPr>
                        </m:sSupPr>
                        <m:e>
                          <m:d>
                            <m:dPr>
                              <m:ctrlPr>
                                <a:rPr lang="de-DE" sz="2000" b="0" i="1" smtClean="0">
                                  <a:solidFill>
                                    <a:srgbClr val="C00000"/>
                                  </a:solidFill>
                                  <a:latin typeface="Cambria Math" panose="02040503050406030204" pitchFamily="18" charset="0"/>
                                </a:rPr>
                              </m:ctrlPr>
                            </m:dPr>
                            <m:e>
                              <m:nary>
                                <m:naryPr>
                                  <m:chr m:val="∑"/>
                                  <m:supHide m:val="on"/>
                                  <m:ctrlPr>
                                    <a:rPr lang="en-GB" sz="2000" i="1" smtClean="0">
                                      <a:solidFill>
                                        <a:srgbClr val="C00000"/>
                                      </a:solidFill>
                                      <a:latin typeface="Cambria Math" panose="02040503050406030204" pitchFamily="18" charset="0"/>
                                    </a:rPr>
                                  </m:ctrlPr>
                                </m:naryPr>
                                <m:sub>
                                  <m:r>
                                    <a:rPr lang="de-DE" sz="2000" b="0" i="1" smtClean="0">
                                      <a:solidFill>
                                        <a:srgbClr val="C00000"/>
                                      </a:solidFill>
                                      <a:latin typeface="Cambria Math" panose="02040503050406030204" pitchFamily="18" charset="0"/>
                                    </a:rPr>
                                    <m:t>𝑡</m:t>
                                  </m:r>
                                  <m:r>
                                    <a:rPr lang="de-DE" sz="2000" i="1">
                                      <a:solidFill>
                                        <a:srgbClr val="C00000"/>
                                      </a:solidFill>
                                      <a:latin typeface="Cambria Math" charset="0"/>
                                    </a:rPr>
                                    <m:t>∈</m:t>
                                  </m:r>
                                  <m:r>
                                    <a:rPr lang="de-DE" sz="2000" b="0" i="1" smtClean="0">
                                      <a:solidFill>
                                        <a:srgbClr val="C00000"/>
                                      </a:solidFill>
                                      <a:latin typeface="Cambria Math" panose="02040503050406030204" pitchFamily="18" charset="0"/>
                                    </a:rPr>
                                    <m:t>𝑟</m:t>
                                  </m:r>
                                  <m:d>
                                    <m:dPr>
                                      <m:ctrlPr>
                                        <a:rPr lang="de-DE" sz="2000" i="1">
                                          <a:solidFill>
                                            <a:srgbClr val="C00000"/>
                                          </a:solidFill>
                                          <a:latin typeface="Cambria Math" panose="02040503050406030204" pitchFamily="18" charset="0"/>
                                        </a:rPr>
                                      </m:ctrlPr>
                                    </m:dPr>
                                    <m:e>
                                      <m:r>
                                        <a:rPr lang="de-DE" sz="2000" b="0" i="1" smtClean="0">
                                          <a:solidFill>
                                            <a:srgbClr val="C00000"/>
                                          </a:solidFill>
                                          <a:latin typeface="Cambria Math" panose="02040503050406030204" pitchFamily="18" charset="0"/>
                                        </a:rPr>
                                        <m:t>𝑇𝑟𝑒𝑎𝑡</m:t>
                                      </m:r>
                                      <m:d>
                                        <m:dPr>
                                          <m:ctrlPr>
                                            <a:rPr lang="de-DE" sz="2000" b="0" i="1" smtClean="0">
                                              <a:solidFill>
                                                <a:srgbClr val="C00000"/>
                                              </a:solidFill>
                                              <a:latin typeface="Cambria Math" panose="02040503050406030204" pitchFamily="18" charset="0"/>
                                            </a:rPr>
                                          </m:ctrlPr>
                                        </m:dPr>
                                        <m:e>
                                          <m:r>
                                            <a:rPr lang="de-DE" sz="2000" b="0" i="1" smtClean="0">
                                              <a:solidFill>
                                                <a:srgbClr val="C00000"/>
                                              </a:solidFill>
                                              <a:latin typeface="Cambria Math" panose="02040503050406030204" pitchFamily="18" charset="0"/>
                                            </a:rPr>
                                            <m:t>𝑋</m:t>
                                          </m:r>
                                          <m:r>
                                            <a:rPr lang="de-DE" sz="2000" b="0" i="1" smtClean="0">
                                              <a:solidFill>
                                                <a:srgbClr val="C00000"/>
                                              </a:solidFill>
                                              <a:latin typeface="Cambria Math" panose="02040503050406030204" pitchFamily="18" charset="0"/>
                                            </a:rPr>
                                            <m:t>,</m:t>
                                          </m:r>
                                          <m:r>
                                            <a:rPr lang="de-DE" sz="2000" b="0" i="1" smtClean="0">
                                              <a:solidFill>
                                                <a:srgbClr val="C00000"/>
                                              </a:solidFill>
                                              <a:latin typeface="Cambria Math" panose="02040503050406030204" pitchFamily="18" charset="0"/>
                                            </a:rPr>
                                            <m:t>𝑀</m:t>
                                          </m:r>
                                        </m:e>
                                      </m:d>
                                    </m:e>
                                  </m:d>
                                </m:sub>
                                <m:sup/>
                                <m:e>
                                  <m:sSub>
                                    <m:sSubPr>
                                      <m:ctrlPr>
                                        <a:rPr lang="de-DE" sz="2000" b="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𝑔</m:t>
                                      </m:r>
                                    </m:e>
                                    <m:sub>
                                      <m:r>
                                        <a:rPr lang="de-DE" sz="2000" b="0" i="1" smtClean="0">
                                          <a:solidFill>
                                            <a:schemeClr val="tx1"/>
                                          </a:solidFill>
                                          <a:latin typeface="Cambria Math" panose="02040503050406030204" pitchFamily="18" charset="0"/>
                                        </a:rPr>
                                        <m:t>3</m:t>
                                      </m:r>
                                    </m:sub>
                                  </m:sSub>
                                  <m:d>
                                    <m:dPr>
                                      <m:ctrlPr>
                                        <a:rPr lang="de-DE" sz="2000" i="1">
                                          <a:latin typeface="Cambria Math" panose="02040503050406030204" pitchFamily="18" charset="0"/>
                                        </a:rPr>
                                      </m:ctrlPr>
                                    </m:dPr>
                                    <m:e>
                                      <m:r>
                                        <a:rPr lang="de-DE" sz="2000" b="0" i="1" smtClean="0">
                                          <a:latin typeface="Cambria Math" panose="02040503050406030204" pitchFamily="18" charset="0"/>
                                        </a:rPr>
                                        <m:t>𝐸𝑝𝑖𝑑</m:t>
                                      </m:r>
                                      <m:r>
                                        <a:rPr lang="de-DE" sz="2000" b="0" i="1" smtClean="0">
                                          <a:latin typeface="Cambria Math" panose="02040503050406030204" pitchFamily="18" charset="0"/>
                                        </a:rPr>
                                        <m:t>=</m:t>
                                      </m:r>
                                      <m:r>
                                        <a:rPr lang="de-DE" sz="2000" b="0" i="1" smtClean="0">
                                          <a:latin typeface="Cambria Math" panose="02040503050406030204" pitchFamily="18" charset="0"/>
                                        </a:rPr>
                                        <m:t>𝑒</m:t>
                                      </m:r>
                                      <m:r>
                                        <a:rPr lang="de-DE" sz="2000" i="1">
                                          <a:latin typeface="Cambria Math" charset="0"/>
                                        </a:rPr>
                                        <m:t>,</m:t>
                                      </m:r>
                                      <m:r>
                                        <a:rPr lang="de-DE" sz="2000" b="0" i="1" smtClean="0">
                                          <a:latin typeface="Cambria Math" panose="02040503050406030204" pitchFamily="18" charset="0"/>
                                        </a:rPr>
                                        <m:t>𝑆𝑖𝑐𝑘</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𝑋</m:t>
                                          </m:r>
                                        </m:e>
                                      </m:d>
                                      <m:r>
                                        <a:rPr lang="de-DE" sz="2000" b="0" i="1" smtClean="0">
                                          <a:latin typeface="Cambria Math" panose="02040503050406030204" pitchFamily="18" charset="0"/>
                                        </a:rPr>
                                        <m:t>= </m:t>
                                      </m:r>
                                      <m:r>
                                        <a:rPr lang="de-DE" sz="2000" b="0" i="1" smtClean="0">
                                          <a:solidFill>
                                            <a:schemeClr val="tx1"/>
                                          </a:solidFill>
                                          <a:latin typeface="Cambria Math" panose="02040503050406030204" pitchFamily="18" charset="0"/>
                                        </a:rPr>
                                        <m:t>𝑠</m:t>
                                      </m:r>
                                      <m:r>
                                        <a:rPr lang="de-DE" sz="2000" b="0" i="1" smtClean="0">
                                          <a:solidFill>
                                            <a:schemeClr val="tx1"/>
                                          </a:solidFill>
                                          <a:latin typeface="Cambria Math" panose="02040503050406030204" pitchFamily="18" charset="0"/>
                                        </a:rPr>
                                        <m:t>,</m:t>
                                      </m:r>
                                      <m:r>
                                        <a:rPr lang="de-DE" sz="2000" b="0" i="1" smtClean="0">
                                          <a:solidFill>
                                            <a:srgbClr val="C00000"/>
                                          </a:solidFill>
                                          <a:latin typeface="Cambria Math" panose="02040503050406030204" pitchFamily="18" charset="0"/>
                                        </a:rPr>
                                        <m:t>𝑇𝑟𝑒𝑎𝑡</m:t>
                                      </m:r>
                                      <m:d>
                                        <m:dPr>
                                          <m:ctrlPr>
                                            <a:rPr lang="de-DE" sz="2000" b="0" i="1" smtClean="0">
                                              <a:solidFill>
                                                <a:srgbClr val="C00000"/>
                                              </a:solidFill>
                                              <a:latin typeface="Cambria Math" panose="02040503050406030204" pitchFamily="18" charset="0"/>
                                            </a:rPr>
                                          </m:ctrlPr>
                                        </m:dPr>
                                        <m:e>
                                          <m:r>
                                            <a:rPr lang="de-DE" sz="2000" b="0" i="1" smtClean="0">
                                              <a:solidFill>
                                                <a:srgbClr val="C00000"/>
                                              </a:solidFill>
                                              <a:latin typeface="Cambria Math" panose="02040503050406030204" pitchFamily="18" charset="0"/>
                                            </a:rPr>
                                            <m:t>𝑋</m:t>
                                          </m:r>
                                          <m:r>
                                            <a:rPr lang="de-DE" sz="2000" b="0" i="1" smtClean="0">
                                              <a:solidFill>
                                                <a:srgbClr val="C00000"/>
                                              </a:solidFill>
                                              <a:latin typeface="Cambria Math" panose="02040503050406030204" pitchFamily="18" charset="0"/>
                                            </a:rPr>
                                            <m:t>,</m:t>
                                          </m:r>
                                          <m:r>
                                            <a:rPr lang="de-DE" sz="2000" b="0" i="1" smtClean="0">
                                              <a:solidFill>
                                                <a:srgbClr val="C00000"/>
                                              </a:solidFill>
                                              <a:latin typeface="Cambria Math" panose="02040503050406030204" pitchFamily="18" charset="0"/>
                                            </a:rPr>
                                            <m:t>𝑀</m:t>
                                          </m:r>
                                        </m:e>
                                      </m:d>
                                      <m:r>
                                        <a:rPr lang="de-DE" sz="2000" b="0" i="1" smtClean="0">
                                          <a:solidFill>
                                            <a:srgbClr val="C00000"/>
                                          </a:solidFill>
                                          <a:latin typeface="Cambria Math" panose="02040503050406030204" pitchFamily="18" charset="0"/>
                                        </a:rPr>
                                        <m:t>=</m:t>
                                      </m:r>
                                      <m:r>
                                        <a:rPr lang="de-DE" sz="2000" i="1">
                                          <a:solidFill>
                                            <a:srgbClr val="C00000"/>
                                          </a:solidFill>
                                          <a:latin typeface="Cambria Math" panose="02040503050406030204" pitchFamily="18" charset="0"/>
                                        </a:rPr>
                                        <m:t>𝑡</m:t>
                                      </m:r>
                                    </m:e>
                                  </m:d>
                                </m:e>
                              </m:nary>
                            </m:e>
                          </m:d>
                        </m:e>
                        <m:sup>
                          <m:r>
                            <a:rPr lang="de-DE" sz="2000" b="0" i="1" smtClean="0">
                              <a:solidFill>
                                <a:srgbClr val="C00000"/>
                              </a:solidFill>
                              <a:latin typeface="Cambria Math" panose="02040503050406030204" pitchFamily="18" charset="0"/>
                            </a:rPr>
                            <m:t>|</m:t>
                          </m:r>
                          <m:r>
                            <a:rPr lang="de-DE" sz="2000" b="0" i="1" smtClean="0">
                              <a:solidFill>
                                <a:srgbClr val="C00000"/>
                              </a:solidFill>
                              <a:latin typeface="Cambria Math" panose="02040503050406030204" pitchFamily="18" charset="0"/>
                            </a:rPr>
                            <m:t>𝑀</m:t>
                          </m:r>
                          <m:r>
                            <a:rPr lang="de-DE" sz="2000" b="0" i="1" smtClean="0">
                              <a:solidFill>
                                <a:srgbClr val="C00000"/>
                              </a:solidFill>
                              <a:latin typeface="Cambria Math" panose="02040503050406030204" pitchFamily="18" charset="0"/>
                            </a:rPr>
                            <m:t>|</m:t>
                          </m:r>
                        </m:sup>
                      </m:sSup>
                    </m:oMath>
                  </m:oMathPara>
                </a14:m>
                <a:endParaRPr lang="en-GB" sz="2000" dirty="0"/>
              </a:p>
            </p:txBody>
          </p:sp>
        </mc:Choice>
        <mc:Fallback xmlns="">
          <p:sp>
            <p:nvSpPr>
              <p:cNvPr id="7" name="Rectangle 6">
                <a:extLst>
                  <a:ext uri="{FF2B5EF4-FFF2-40B4-BE49-F238E27FC236}">
                    <a16:creationId xmlns:a16="http://schemas.microsoft.com/office/drawing/2014/main" id="{C3B85175-2DAA-2444-951F-8874C2CE55A4}"/>
                  </a:ext>
                </a:extLst>
              </p:cNvPr>
              <p:cNvSpPr>
                <a:spLocks noRot="1" noChangeAspect="1" noMove="1" noResize="1" noEditPoints="1" noAdjustHandles="1" noChangeArrowheads="1" noChangeShapeType="1" noTextEdit="1"/>
              </p:cNvSpPr>
              <p:nvPr/>
            </p:nvSpPr>
            <p:spPr>
              <a:xfrm>
                <a:off x="1094955" y="2640738"/>
                <a:ext cx="7275838" cy="998350"/>
              </a:xfrm>
              <a:prstGeom prst="rect">
                <a:avLst/>
              </a:prstGeom>
              <a:blipFill>
                <a:blip r:embed="rId4"/>
                <a:stretch>
                  <a:fillRect l="-871" t="-97500" b="-136250"/>
                </a:stretch>
              </a:blipFill>
            </p:spPr>
            <p:txBody>
              <a:bodyPr/>
              <a:lstStyle/>
              <a:p>
                <a:r>
                  <a:rPr lang="en-GB">
                    <a:noFill/>
                  </a:rPr>
                  <a:t> </a:t>
                </a:r>
              </a:p>
            </p:txBody>
          </p:sp>
        </mc:Fallback>
      </mc:AlternateContent>
      <p:grpSp>
        <p:nvGrpSpPr>
          <p:cNvPr id="54" name="Group 53">
            <a:extLst>
              <a:ext uri="{FF2B5EF4-FFF2-40B4-BE49-F238E27FC236}">
                <a16:creationId xmlns:a16="http://schemas.microsoft.com/office/drawing/2014/main" id="{584EF088-33BA-F94D-AE1C-6482B71808F5}"/>
              </a:ext>
            </a:extLst>
          </p:cNvPr>
          <p:cNvGrpSpPr/>
          <p:nvPr/>
        </p:nvGrpSpPr>
        <p:grpSpPr>
          <a:xfrm>
            <a:off x="1094955" y="3960000"/>
            <a:ext cx="6945481" cy="2208228"/>
            <a:chOff x="-137566" y="3960000"/>
            <a:chExt cx="6945481" cy="2208228"/>
          </a:xfrm>
        </p:grpSpPr>
        <p:grpSp>
          <p:nvGrpSpPr>
            <p:cNvPr id="55" name="Group 54">
              <a:extLst>
                <a:ext uri="{FF2B5EF4-FFF2-40B4-BE49-F238E27FC236}">
                  <a16:creationId xmlns:a16="http://schemas.microsoft.com/office/drawing/2014/main" id="{3AA18B62-117E-2341-A499-E3FE20E0D7EA}"/>
                </a:ext>
              </a:extLst>
            </p:cNvPr>
            <p:cNvGrpSpPr/>
            <p:nvPr/>
          </p:nvGrpSpPr>
          <p:grpSpPr>
            <a:xfrm>
              <a:off x="-1673" y="3960000"/>
              <a:ext cx="6809588" cy="2208228"/>
              <a:chOff x="-1673" y="3960000"/>
              <a:chExt cx="6809588" cy="2208228"/>
            </a:xfrm>
          </p:grpSpPr>
          <p:grpSp>
            <p:nvGrpSpPr>
              <p:cNvPr id="62" name="Group 61">
                <a:extLst>
                  <a:ext uri="{FF2B5EF4-FFF2-40B4-BE49-F238E27FC236}">
                    <a16:creationId xmlns:a16="http://schemas.microsoft.com/office/drawing/2014/main" id="{F520F0E0-1F5B-D945-BD8E-54320A59E0C5}"/>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D6142F7-6657-A943-80EE-8E90BE9FB139}"/>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0" name="TextBox 69">
                      <a:extLst>
                        <a:ext uri="{FF2B5EF4-FFF2-40B4-BE49-F238E27FC236}">
                          <a16:creationId xmlns:a16="http://schemas.microsoft.com/office/drawing/2014/main" id="{6D6142F7-6657-A943-80EE-8E90BE9FB139}"/>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BA086D4-FC92-F04B-BBB1-E0C6A6FBD943}"/>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𝑁𝑎𝑡</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𝐷</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1" name="TextBox 70">
                      <a:extLst>
                        <a:ext uri="{FF2B5EF4-FFF2-40B4-BE49-F238E27FC236}">
                          <a16:creationId xmlns:a16="http://schemas.microsoft.com/office/drawing/2014/main" id="{6BA086D4-FC92-F04B-BBB1-E0C6A6FBD943}"/>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967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56DE766-FC6A-404E-9123-BF701F33658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𝑀𝑎𝑛</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𝑊</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2" name="TextBox 71">
                      <a:extLst>
                        <a:ext uri="{FF2B5EF4-FFF2-40B4-BE49-F238E27FC236}">
                          <a16:creationId xmlns:a16="http://schemas.microsoft.com/office/drawing/2014/main" id="{556DE766-FC6A-404E-9123-BF701F33658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24EE456-1D4B-0A49-9003-EC7DCB0FE69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𝑇𝑟𝑎𝑣𝑒𝑙</m:t>
                            </m:r>
                            <m:r>
                              <a:rPr lang="de-DE" b="0" i="1" smtClean="0">
                                <a:solidFill>
                                  <a:schemeClr val="tx1"/>
                                </a:solidFill>
                                <a:latin typeface="Cambria Math" charset="0"/>
                              </a:rPr>
                              <m:t>(</m:t>
                            </m:r>
                            <m:r>
                              <a:rPr lang="de-DE" b="0" i="1" smtClean="0">
                                <a:solidFill>
                                  <a:schemeClr val="tx1"/>
                                </a:solidFill>
                                <a:latin typeface="Cambria Math" charset="0"/>
                              </a:rPr>
                              <m:t>𝑋</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3" name="TextBox 72">
                      <a:extLst>
                        <a:ext uri="{FF2B5EF4-FFF2-40B4-BE49-F238E27FC236}">
                          <a16:creationId xmlns:a16="http://schemas.microsoft.com/office/drawing/2014/main" id="{D24EE456-1D4B-0A49-9003-EC7DCB0FE699}"/>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B14D58A-EEB9-C241-A203-00142462D926}"/>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𝑆𝑖𝑐𝑘</m:t>
                            </m:r>
                            <m:r>
                              <a:rPr lang="de-DE" b="0" i="1" smtClean="0">
                                <a:solidFill>
                                  <a:schemeClr val="tx1"/>
                                </a:solidFill>
                                <a:latin typeface="Cambria Math" charset="0"/>
                              </a:rPr>
                              <m:t>(</m:t>
                            </m:r>
                            <m:r>
                              <a:rPr lang="de-DE" b="0" i="1" smtClean="0">
                                <a:solidFill>
                                  <a:schemeClr val="tx1"/>
                                </a:solidFill>
                                <a:latin typeface="Cambria Math" charset="0"/>
                              </a:rPr>
                              <m:t>𝑋</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74" name="TextBox 73">
                      <a:extLst>
                        <a:ext uri="{FF2B5EF4-FFF2-40B4-BE49-F238E27FC236}">
                          <a16:creationId xmlns:a16="http://schemas.microsoft.com/office/drawing/2014/main" id="{5B14D58A-EEB9-C241-A203-00142462D926}"/>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0736F19-7AF7-5248-AFDF-3B5ACA0FF607}"/>
                        </a:ext>
                      </a:extLst>
                    </p:cNvPr>
                    <p:cNvSpPr txBox="1"/>
                    <p:nvPr/>
                  </p:nvSpPr>
                  <p:spPr>
                    <a:xfrm>
                      <a:off x="7511218" y="3850296"/>
                      <a:ext cx="1632781"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3" name="TextBox 142">
                      <a:extLst>
                        <a:ext uri="{FF2B5EF4-FFF2-40B4-BE49-F238E27FC236}">
                          <a16:creationId xmlns:a16="http://schemas.microsoft.com/office/drawing/2014/main" id="{D6867139-63EE-4345-815B-988C2B816B7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31"/>
                      <a:stretch>
                        <a:fillRect b="-9375"/>
                      </a:stretch>
                    </a:blipFill>
                    <a:ln>
                      <a:solidFill>
                        <a:srgbClr val="C00000"/>
                      </a:solidFill>
                    </a:ln>
                  </p:spPr>
                  <p:txBody>
                    <a:bodyPr/>
                    <a:lstStyle/>
                    <a:p>
                      <a:r>
                        <a:rPr lang="en-GB">
                          <a:noFill/>
                        </a:rPr>
                        <a:t> </a:t>
                      </a:r>
                    </a:p>
                  </p:txBody>
                </p:sp>
              </mc:Fallback>
            </mc:AlternateContent>
            <p:cxnSp>
              <p:nvCxnSpPr>
                <p:cNvPr id="76" name="Straight Connector 75">
                  <a:extLst>
                    <a:ext uri="{FF2B5EF4-FFF2-40B4-BE49-F238E27FC236}">
                      <a16:creationId xmlns:a16="http://schemas.microsoft.com/office/drawing/2014/main" id="{AEF87EB4-3351-BC4F-B8A7-0BEA791C4BA1}"/>
                    </a:ext>
                  </a:extLst>
                </p:cNvPr>
                <p:cNvCxnSpPr>
                  <a:stCxn id="71" idx="6"/>
                  <a:endCxn id="97"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E7579C-6719-4440-9953-AADC69414AE6}"/>
                    </a:ext>
                  </a:extLst>
                </p:cNvPr>
                <p:cNvCxnSpPr>
                  <a:cxnSpLocks/>
                  <a:stCxn id="72" idx="2"/>
                  <a:endCxn id="97"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3B22B1-154F-FD45-A9C3-621A2C37663C}"/>
                    </a:ext>
                  </a:extLst>
                </p:cNvPr>
                <p:cNvCxnSpPr>
                  <a:cxnSpLocks/>
                  <a:stCxn id="73" idx="6"/>
                  <a:endCxn id="93"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BB6A92E-C923-6F48-94D0-A25B986A0FE4}"/>
                    </a:ext>
                  </a:extLst>
                </p:cNvPr>
                <p:cNvCxnSpPr>
                  <a:cxnSpLocks/>
                  <a:stCxn id="93" idx="0"/>
                  <a:endCxn id="70"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16109B5-E78E-9B4E-A59A-144B6FCDE5D1}"/>
                    </a:ext>
                  </a:extLst>
                </p:cNvPr>
                <p:cNvCxnSpPr>
                  <a:cxnSpLocks/>
                  <a:stCxn id="70" idx="4"/>
                  <a:endCxn id="89"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C9A8800-A08B-554C-84E1-E3A892F92D87}"/>
                    </a:ext>
                  </a:extLst>
                </p:cNvPr>
                <p:cNvCxnSpPr>
                  <a:cxnSpLocks/>
                  <a:stCxn id="75" idx="2"/>
                  <a:endCxn id="89"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791F585-0903-FA41-B530-C7AAAF12F654}"/>
                    </a:ext>
                  </a:extLst>
                </p:cNvPr>
                <p:cNvCxnSpPr>
                  <a:cxnSpLocks/>
                  <a:stCxn id="93" idx="2"/>
                  <a:endCxn id="74"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5078922-B13F-C64C-B2B8-D7629F7B9BED}"/>
                    </a:ext>
                  </a:extLst>
                </p:cNvPr>
                <p:cNvCxnSpPr>
                  <a:cxnSpLocks/>
                  <a:stCxn id="89" idx="2"/>
                  <a:endCxn id="74"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C4F3F2-B3B9-5748-8715-23BB61A7989F}"/>
                    </a:ext>
                  </a:extLst>
                </p:cNvPr>
                <p:cNvCxnSpPr>
                  <a:cxnSpLocks/>
                  <a:stCxn id="70" idx="0"/>
                  <a:endCxn id="97"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7C8137AA-4F24-CF45-9D97-2117C2D05447}"/>
                    </a:ext>
                  </a:extLst>
                </p:cNvPr>
                <p:cNvGrpSpPr/>
                <p:nvPr/>
              </p:nvGrpSpPr>
              <p:grpSpPr>
                <a:xfrm>
                  <a:off x="6669977" y="2717060"/>
                  <a:ext cx="521894" cy="393368"/>
                  <a:chOff x="6669977" y="2717060"/>
                  <a:chExt cx="521894" cy="393368"/>
                </a:xfrm>
              </p:grpSpPr>
              <p:sp>
                <p:nvSpPr>
                  <p:cNvPr id="96" name="Rectangle 95">
                    <a:extLst>
                      <a:ext uri="{FF2B5EF4-FFF2-40B4-BE49-F238E27FC236}">
                        <a16:creationId xmlns:a16="http://schemas.microsoft.com/office/drawing/2014/main" id="{5AD673FE-4ADC-7C4C-AEBA-110F64FF5D8C}"/>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7B01D9D-0A30-F145-B8EC-536E7425CE32}"/>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6894ACA5-3C33-4A46-9E0E-0BAF61F9219E}"/>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4B6AA3A-D22E-F146-82E0-032318DCA0E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86" name="Group 85">
                  <a:extLst>
                    <a:ext uri="{FF2B5EF4-FFF2-40B4-BE49-F238E27FC236}">
                      <a16:creationId xmlns:a16="http://schemas.microsoft.com/office/drawing/2014/main" id="{5F3E37D4-7103-A34C-BC6D-8298B2AF9F28}"/>
                    </a:ext>
                  </a:extLst>
                </p:cNvPr>
                <p:cNvGrpSpPr/>
                <p:nvPr/>
              </p:nvGrpSpPr>
              <p:grpSpPr>
                <a:xfrm>
                  <a:off x="6191042" y="3935548"/>
                  <a:ext cx="425774" cy="392260"/>
                  <a:chOff x="6191042" y="3935548"/>
                  <a:chExt cx="425774" cy="392260"/>
                </a:xfrm>
              </p:grpSpPr>
              <p:sp>
                <p:nvSpPr>
                  <p:cNvPr id="92" name="Rectangle 91">
                    <a:extLst>
                      <a:ext uri="{FF2B5EF4-FFF2-40B4-BE49-F238E27FC236}">
                        <a16:creationId xmlns:a16="http://schemas.microsoft.com/office/drawing/2014/main" id="{E718E301-6985-D546-B24F-4E77765CE341}"/>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11BCDF84-4741-3244-BE8F-E5CBE7802B52}"/>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54F468C9-F852-2A4D-9B88-CFFD86EC5A76}"/>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32A40EE-6706-6440-966D-2FF3FA935318}"/>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63" name="TextBox 162">
                        <a:extLst>
                          <a:ext uri="{FF2B5EF4-FFF2-40B4-BE49-F238E27FC236}">
                            <a16:creationId xmlns:a16="http://schemas.microsoft.com/office/drawing/2014/main" id="{70B685DA-189D-6846-9E4F-944CACE3711B}"/>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49C5EA67-FE9F-6247-B121-CBA076E4FF6E}"/>
                    </a:ext>
                  </a:extLst>
                </p:cNvPr>
                <p:cNvGrpSpPr/>
                <p:nvPr/>
              </p:nvGrpSpPr>
              <p:grpSpPr>
                <a:xfrm>
                  <a:off x="6975826" y="3929695"/>
                  <a:ext cx="516037" cy="397857"/>
                  <a:chOff x="6975826" y="3929695"/>
                  <a:chExt cx="516037" cy="397857"/>
                </a:xfrm>
              </p:grpSpPr>
              <p:sp>
                <p:nvSpPr>
                  <p:cNvPr id="88" name="Rectangle 87">
                    <a:extLst>
                      <a:ext uri="{FF2B5EF4-FFF2-40B4-BE49-F238E27FC236}">
                        <a16:creationId xmlns:a16="http://schemas.microsoft.com/office/drawing/2014/main" id="{5517E2CB-3AF8-B949-B052-7A960373671E}"/>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A759EC96-CC39-974E-AB84-5831B044AE70}"/>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B81FB6DB-A53D-8844-8288-BE02D9D49E20}"/>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1563D51-3EFB-DF4D-B1EE-3FABEB662AF3}"/>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9" name="TextBox 158">
                        <a:extLst>
                          <a:ext uri="{FF2B5EF4-FFF2-40B4-BE49-F238E27FC236}">
                            <a16:creationId xmlns:a16="http://schemas.microsoft.com/office/drawing/2014/main" id="{5ACE9CC0-DE8B-C54D-B11C-3B276293067C}"/>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AF1552C-18EE-2549-8062-7E2AB1826F77}"/>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31" name="TextBox 130">
                    <a:extLst>
                      <a:ext uri="{FF2B5EF4-FFF2-40B4-BE49-F238E27FC236}">
                        <a16:creationId xmlns:a16="http://schemas.microsoft.com/office/drawing/2014/main" id="{4F428177-915B-6F4F-A7D8-AEFE2306591D}"/>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3AC3322-FF26-1247-8DC5-9E6EDEB3EF93}"/>
                      </a:ext>
                    </a:extLst>
                  </p:cNvPr>
                  <p:cNvSpPr txBox="1"/>
                  <p:nvPr/>
                </p:nvSpPr>
                <p:spPr>
                  <a:xfrm>
                    <a:off x="167154"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𝑆𝑖𝑐𝑘</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𝑒𝑣𝑒</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64" name="TextBox 63">
                    <a:extLst>
                      <a:ext uri="{FF2B5EF4-FFF2-40B4-BE49-F238E27FC236}">
                        <a16:creationId xmlns:a16="http://schemas.microsoft.com/office/drawing/2014/main" id="{F3AC3322-FF26-1247-8DC5-9E6EDEB3EF93}"/>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32"/>
                    <a:stretch>
                      <a:fillRect r="-1000" b="-6061"/>
                    </a:stretch>
                  </a:blipFill>
                  <a:ln>
                    <a:solidFill>
                      <a:schemeClr val="tx1"/>
                    </a:solidFill>
                  </a:ln>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E4E41CD2-ECC5-834B-A267-4417DBE0248A}"/>
                  </a:ext>
                </a:extLst>
              </p:cNvPr>
              <p:cNvCxnSpPr>
                <a:cxnSpLocks/>
                <a:stCxn id="63" idx="6"/>
                <a:endCxn id="68"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BBFD950-2DBC-F343-A744-1EBAB5AE8BA8}"/>
                  </a:ext>
                </a:extLst>
              </p:cNvPr>
              <p:cNvCxnSpPr>
                <a:cxnSpLocks/>
                <a:stCxn id="68" idx="3"/>
                <a:endCxn id="70"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C2BBEAE-E0FF-4544-AD3C-FCA7703B8493}"/>
                  </a:ext>
                </a:extLst>
              </p:cNvPr>
              <p:cNvCxnSpPr>
                <a:cxnSpLocks/>
                <a:stCxn id="68" idx="1"/>
                <a:endCxn id="64"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E4D4F12-26D4-2845-8FA3-A807A1316B61}"/>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0B32216-CD1A-C842-B46A-619DFD979403}"/>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37" name="TextBox 136">
                    <a:extLst>
                      <a:ext uri="{FF2B5EF4-FFF2-40B4-BE49-F238E27FC236}">
                        <a16:creationId xmlns:a16="http://schemas.microsoft.com/office/drawing/2014/main" id="{1E22DD85-D059-AE4F-9E86-0909193AC197}"/>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7273"/>
                    </a:stretch>
                  </a:blipFill>
                </p:spPr>
                <p:txBody>
                  <a:bodyPr/>
                  <a:lstStyle/>
                  <a:p>
                    <a:r>
                      <a:rPr lang="en-GB">
                        <a:noFill/>
                      </a:rPr>
                      <a:t> </a:t>
                    </a:r>
                  </a:p>
                </p:txBody>
              </p:sp>
            </mc:Fallback>
          </mc:AlternateContent>
        </p:grpSp>
        <p:cxnSp>
          <p:nvCxnSpPr>
            <p:cNvPr id="56" name="Straight Connector 55">
              <a:extLst>
                <a:ext uri="{FF2B5EF4-FFF2-40B4-BE49-F238E27FC236}">
                  <a16:creationId xmlns:a16="http://schemas.microsoft.com/office/drawing/2014/main" id="{A1F1DC29-3731-B94C-BBCC-AB6375E6F898}"/>
                </a:ext>
              </a:extLst>
            </p:cNvPr>
            <p:cNvCxnSpPr>
              <a:cxnSpLocks/>
              <a:stCxn id="58" idx="3"/>
              <a:endCxn id="70"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94C8AB-07FD-7D42-9B95-00A9570F08AB}"/>
                </a:ext>
              </a:extLst>
            </p:cNvPr>
            <p:cNvCxnSpPr>
              <a:cxnSpLocks/>
              <a:stCxn id="58" idx="1"/>
              <a:endCxn id="59"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1A454819-0E17-9944-B407-722328E74BEB}"/>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970AB7E-751F-AB4E-B3BD-6453A2A2B6FD}"/>
                    </a:ext>
                  </a:extLst>
                </p:cNvPr>
                <p:cNvSpPr txBox="1"/>
                <p:nvPr/>
              </p:nvSpPr>
              <p:spPr>
                <a:xfrm>
                  <a:off x="-137566"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𝑇𝑟𝑒𝑎𝑡</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𝑒𝑣𝑒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𝑀</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59" name="TextBox 58">
                  <a:extLst>
                    <a:ext uri="{FF2B5EF4-FFF2-40B4-BE49-F238E27FC236}">
                      <a16:creationId xmlns:a16="http://schemas.microsoft.com/office/drawing/2014/main" id="{F970AB7E-751F-AB4E-B3BD-6453A2A2B6FD}"/>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33"/>
                  <a:stretch>
                    <a:fillRect b="-6250"/>
                  </a:stretch>
                </a:blipFill>
                <a:ln>
                  <a:solidFill>
                    <a:schemeClr val="tx1"/>
                  </a:solidFill>
                </a:ln>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FC8293DF-F1A1-F446-A1C9-4EC2244E9FF7}"/>
                </a:ext>
              </a:extLst>
            </p:cNvPr>
            <p:cNvCxnSpPr>
              <a:cxnSpLocks/>
              <a:stCxn id="58" idx="1"/>
              <a:endCxn id="64"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3994978-101B-AC46-B19B-34C90FB93610}"/>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9" name="TextBox 128">
                  <a:extLst>
                    <a:ext uri="{FF2B5EF4-FFF2-40B4-BE49-F238E27FC236}">
                      <a16:creationId xmlns:a16="http://schemas.microsoft.com/office/drawing/2014/main" id="{6289B200-742B-4C4A-AD41-BFB89CE8F86E}"/>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r="-4167" b="-26087"/>
                  </a:stretch>
                </a:blipFill>
              </p:spPr>
              <p:txBody>
                <a:bodyPr/>
                <a:lstStyle/>
                <a:p>
                  <a:r>
                    <a:rPr lang="en-GB">
                      <a:noFill/>
                    </a:rPr>
                    <a:t> </a:t>
                  </a:r>
                </a:p>
              </p:txBody>
            </p:sp>
          </mc:Fallback>
        </mc:AlternateContent>
      </p:grpSp>
    </p:spTree>
    <p:extLst>
      <p:ext uri="{BB962C8B-B14F-4D97-AF65-F5344CB8AC3E}">
        <p14:creationId xmlns:p14="http://schemas.microsoft.com/office/powerpoint/2010/main" val="25124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E53B-6948-2C47-860F-6E3A7DED0539}"/>
              </a:ext>
            </a:extLst>
          </p:cNvPr>
          <p:cNvSpPr>
            <a:spLocks noGrp="1"/>
          </p:cNvSpPr>
          <p:nvPr>
            <p:ph type="title"/>
          </p:nvPr>
        </p:nvSpPr>
        <p:spPr/>
        <p:txBody>
          <a:bodyPr>
            <a:normAutofit/>
          </a:bodyPr>
          <a:lstStyle/>
          <a:p>
            <a:r>
              <a:rPr lang="en-GB" dirty="0"/>
              <a:t>LVE in Detail: Lifted Summing 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3A3479-7296-E84C-8066-7B434B552374}"/>
                  </a:ext>
                </a:extLst>
              </p:cNvPr>
              <p:cNvSpPr>
                <a:spLocks noGrp="1"/>
              </p:cNvSpPr>
              <p:nvPr>
                <p:ph idx="1"/>
              </p:nvPr>
            </p:nvSpPr>
            <p:spPr/>
            <p:txBody>
              <a:bodyPr/>
              <a:lstStyle/>
              <a:p>
                <a:r>
                  <a:rPr lang="en-GB" dirty="0"/>
                  <a:t>Eliminate </a:t>
                </a:r>
                <a14:m>
                  <m:oMath xmlns:m="http://schemas.openxmlformats.org/officeDocument/2006/math">
                    <m:r>
                      <a:rPr lang="de-DE" i="1">
                        <a:solidFill>
                          <a:srgbClr val="C00000"/>
                        </a:solidFill>
                        <a:latin typeface="Cambria Math" charset="0"/>
                      </a:rPr>
                      <m:t>𝑇𝑟𝑒𝑎𝑡</m:t>
                    </m:r>
                    <m:d>
                      <m:dPr>
                        <m:ctrlPr>
                          <a:rPr lang="de-DE" i="1">
                            <a:solidFill>
                              <a:srgbClr val="C00000"/>
                            </a:solidFill>
                            <a:latin typeface="Cambria Math" panose="02040503050406030204" pitchFamily="18" charset="0"/>
                          </a:rPr>
                        </m:ctrlPr>
                      </m:dPr>
                      <m:e>
                        <m:r>
                          <a:rPr lang="de-DE" i="1">
                            <a:solidFill>
                              <a:srgbClr val="C00000"/>
                            </a:solidFill>
                            <a:latin typeface="Cambria Math" charset="0"/>
                          </a:rPr>
                          <m:t>𝑋</m:t>
                        </m:r>
                        <m:r>
                          <a:rPr lang="de-DE" i="1">
                            <a:solidFill>
                              <a:srgbClr val="C00000"/>
                            </a:solidFill>
                            <a:latin typeface="Cambria Math" charset="0"/>
                          </a:rPr>
                          <m:t>,</m:t>
                        </m:r>
                        <m:r>
                          <a:rPr lang="de-DE" i="1">
                            <a:solidFill>
                              <a:srgbClr val="C00000"/>
                            </a:solidFill>
                            <a:latin typeface="Cambria Math" panose="02040503050406030204" pitchFamily="18" charset="0"/>
                          </a:rPr>
                          <m:t>𝑀</m:t>
                        </m:r>
                      </m:e>
                    </m:d>
                  </m:oMath>
                </a14:m>
                <a:endParaRPr lang="de-DE" dirty="0">
                  <a:solidFill>
                    <a:srgbClr val="C00000"/>
                  </a:solidFill>
                </a:endParaRPr>
              </a:p>
              <a:p>
                <a:pPr marL="914400" lvl="1" indent="-457200">
                  <a:buFont typeface="+mj-lt"/>
                  <a:buAutoNum type="arabicPeriod"/>
                </a:pPr>
                <a:r>
                  <a:rPr lang="en-GB" dirty="0"/>
                  <a:t>Sum out representative</a:t>
                </a:r>
              </a:p>
              <a:p>
                <a:pPr marL="914400" lvl="1" indent="-457200">
                  <a:buFont typeface="+mj-lt"/>
                  <a:buAutoNum type="arabicPeriod"/>
                </a:pPr>
                <a:r>
                  <a:rPr lang="en-GB" dirty="0"/>
                  <a:t>Exponentiate for</a:t>
                </a:r>
                <a:br>
                  <a:rPr lang="en-GB" dirty="0"/>
                </a:br>
                <a:r>
                  <a:rPr lang="en-GB" dirty="0"/>
                  <a:t>indistinguishable objects</a:t>
                </a:r>
              </a:p>
              <a:p>
                <a:endParaRPr lang="en-GB" dirty="0"/>
              </a:p>
            </p:txBody>
          </p:sp>
        </mc:Choice>
        <mc:Fallback xmlns="">
          <p:sp>
            <p:nvSpPr>
              <p:cNvPr id="3" name="Content Placeholder 2">
                <a:extLst>
                  <a:ext uri="{FF2B5EF4-FFF2-40B4-BE49-F238E27FC236}">
                    <a16:creationId xmlns:a16="http://schemas.microsoft.com/office/drawing/2014/main" id="{DA3A3479-7296-E84C-8066-7B434B552374}"/>
                  </a:ext>
                </a:extLst>
              </p:cNvPr>
              <p:cNvSpPr>
                <a:spLocks noGrp="1" noRot="1" noChangeAspect="1" noMove="1" noResize="1" noEditPoints="1" noAdjustHandles="1" noChangeArrowheads="1" noChangeShapeType="1" noTextEdit="1"/>
              </p:cNvSpPr>
              <p:nvPr>
                <p:ph idx="1"/>
              </p:nvPr>
            </p:nvSpPr>
            <p:spPr>
              <a:blipFill>
                <a:blip r:embed="rId3"/>
                <a:stretch>
                  <a:fillRect l="-1447" t="-203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C238F001-BCE6-D844-9AEC-86197B574DC3}"/>
              </a:ext>
            </a:extLst>
          </p:cNvPr>
          <p:cNvSpPr>
            <a:spLocks noGrp="1"/>
          </p:cNvSpPr>
          <p:nvPr>
            <p:ph type="sldNum" sz="quarter" idx="12"/>
          </p:nvPr>
        </p:nvSpPr>
        <p:spPr/>
        <p:txBody>
          <a:bodyPr/>
          <a:lstStyle/>
          <a:p>
            <a:fld id="{DB7C4649-800D-CB47-881A-AA04BFFFB18C}" type="slidenum">
              <a:rPr lang="en-US" smtClean="0"/>
              <a:t>18</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A7299AD-B096-3142-84B1-2D06B5AA2571}"/>
                  </a:ext>
                </a:extLst>
              </p:cNvPr>
              <p:cNvGraphicFramePr>
                <a:graphicFrameLocks noGrp="1"/>
              </p:cNvGraphicFramePr>
              <p:nvPr/>
            </p:nvGraphicFramePr>
            <p:xfrm>
              <a:off x="886767" y="2854562"/>
              <a:ext cx="3474896" cy="329184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1354391">
                      <a:extLst>
                        <a:ext uri="{9D8B030D-6E8A-4147-A177-3AD203B41FA5}">
                          <a16:colId xmlns:a16="http://schemas.microsoft.com/office/drawing/2014/main" val="20002"/>
                        </a:ext>
                      </a:extLst>
                    </a:gridCol>
                    <a:gridCol w="577455">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𝑆𝑖𝑐𝑘</m:t>
                                </m:r>
                                <m:d>
                                  <m:dPr>
                                    <m:ctrlPr>
                                      <a:rPr lang="de-DE" sz="1800" b="0" i="1" smtClean="0">
                                        <a:latin typeface="Cambria Math" panose="02040503050406030204" pitchFamily="18" charset="0"/>
                                      </a:rPr>
                                    </m:ctrlPr>
                                  </m:dPr>
                                  <m:e>
                                    <m:r>
                                      <a:rPr lang="de-DE" sz="1800" b="0" i="1" smtClean="0">
                                        <a:latin typeface="Cambria Math" panose="02040503050406030204" pitchFamily="18" charset="0"/>
                                      </a:rPr>
                                      <m:t>𝑋</m:t>
                                    </m:r>
                                  </m:e>
                                </m:d>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trike="noStrike" smtClean="0">
                                    <a:solidFill>
                                      <a:schemeClr val="bg1"/>
                                    </a:solidFill>
                                    <a:latin typeface="Cambria Math" panose="02040503050406030204" pitchFamily="18" charset="0"/>
                                  </a:rPr>
                                  <m:t>𝑇𝑟𝑒𝑎𝑡</m:t>
                                </m:r>
                                <m:r>
                                  <a:rPr lang="de-DE" sz="1800" b="0" i="1" strike="noStrike" smtClean="0">
                                    <a:solidFill>
                                      <a:schemeClr val="bg1"/>
                                    </a:solidFill>
                                    <a:latin typeface="Cambria Math" panose="02040503050406030204" pitchFamily="18" charset="0"/>
                                  </a:rPr>
                                  <m:t>(</m:t>
                                </m:r>
                                <m:r>
                                  <a:rPr lang="de-DE" sz="1800" b="0" i="1" strike="noStrike" smtClean="0">
                                    <a:solidFill>
                                      <a:schemeClr val="bg1"/>
                                    </a:solidFill>
                                    <a:latin typeface="Cambria Math" panose="02040503050406030204" pitchFamily="18" charset="0"/>
                                  </a:rPr>
                                  <m:t>𝑋</m:t>
                                </m:r>
                                <m:r>
                                  <a:rPr lang="de-DE" sz="1800" b="0" i="1" strike="noStrike" smtClean="0">
                                    <a:solidFill>
                                      <a:schemeClr val="bg1"/>
                                    </a:solidFill>
                                    <a:latin typeface="Cambria Math" panose="02040503050406030204" pitchFamily="18" charset="0"/>
                                  </a:rPr>
                                  <m:t>,</m:t>
                                </m:r>
                                <m:r>
                                  <a:rPr lang="de-DE" sz="1800" b="0" i="1" strike="noStrike" smtClean="0">
                                    <a:solidFill>
                                      <a:schemeClr val="bg1"/>
                                    </a:solidFill>
                                    <a:latin typeface="Cambria Math" panose="02040503050406030204" pitchFamily="18" charset="0"/>
                                  </a:rPr>
                                  <m:t>𝑀</m:t>
                                </m:r>
                                <m:r>
                                  <a:rPr lang="de-DE" sz="1800" b="0" i="1" strike="noStrike" smtClean="0">
                                    <a:solidFill>
                                      <a:schemeClr val="bg1"/>
                                    </a:solidFill>
                                    <a:latin typeface="Cambria Math" panose="02040503050406030204" pitchFamily="18" charset="0"/>
                                  </a:rPr>
                                  <m:t>)</m:t>
                                </m:r>
                              </m:oMath>
                            </m:oMathPara>
                          </a14:m>
                          <a:endParaRPr lang="en-US" sz="1800" strike="noStrike" dirty="0">
                            <a:solidFill>
                              <a:schemeClr val="bg1"/>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3</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7</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5" name="Table 4">
                <a:extLst>
                  <a:ext uri="{FF2B5EF4-FFF2-40B4-BE49-F238E27FC236}">
                    <a16:creationId xmlns:a16="http://schemas.microsoft.com/office/drawing/2014/main" id="{BA7299AD-B096-3142-84B1-2D06B5AA2571}"/>
                  </a:ext>
                </a:extLst>
              </p:cNvPr>
              <p:cNvGraphicFramePr>
                <a:graphicFrameLocks noGrp="1"/>
              </p:cNvGraphicFramePr>
              <p:nvPr>
                <p:extLst/>
              </p:nvPr>
            </p:nvGraphicFramePr>
            <p:xfrm>
              <a:off x="886767" y="2854562"/>
              <a:ext cx="3474896" cy="329184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1354391">
                      <a:extLst>
                        <a:ext uri="{9D8B030D-6E8A-4147-A177-3AD203B41FA5}">
                          <a16:colId xmlns:a16="http://schemas.microsoft.com/office/drawing/2014/main" val="20002"/>
                        </a:ext>
                      </a:extLst>
                    </a:gridCol>
                    <a:gridCol w="577455">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4"/>
                          <a:stretch>
                            <a:fillRect r="-450000" b="-824138"/>
                          </a:stretch>
                        </a:blipFill>
                      </a:tcPr>
                    </a:tc>
                    <a:tc>
                      <a:txBody>
                        <a:bodyPr/>
                        <a:lstStyle/>
                        <a:p>
                          <a:endParaRPr lang="en-US"/>
                        </a:p>
                      </a:txBody>
                      <a:tcPr marL="45720" marR="45720">
                        <a:blipFill>
                          <a:blip r:embed="rId4"/>
                          <a:stretch>
                            <a:fillRect l="-69444" r="-212500" b="-824138"/>
                          </a:stretch>
                        </a:blipFill>
                      </a:tcPr>
                    </a:tc>
                    <a:tc>
                      <a:txBody>
                        <a:bodyPr/>
                        <a:lstStyle/>
                        <a:p>
                          <a:endParaRPr lang="en-US"/>
                        </a:p>
                      </a:txBody>
                      <a:tcPr marL="45720" marR="45720">
                        <a:blipFill>
                          <a:blip r:embed="rId4"/>
                          <a:stretch>
                            <a:fillRect l="-114019" r="-42991" b="-824138"/>
                          </a:stretch>
                        </a:blipFill>
                      </a:tcPr>
                    </a:tc>
                    <a:tc>
                      <a:txBody>
                        <a:bodyPr/>
                        <a:lstStyle/>
                        <a:p>
                          <a:endParaRPr lang="en-US"/>
                        </a:p>
                      </a:txBody>
                      <a:tcPr marL="45720" marR="45720">
                        <a:blipFill>
                          <a:blip r:embed="rId4"/>
                          <a:stretch>
                            <a:fillRect l="-497826"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7</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FB0CFD2-DE00-5349-B25F-CA7190959C41}"/>
                  </a:ext>
                </a:extLst>
              </p:cNvPr>
              <p:cNvSpPr/>
              <p:nvPr/>
            </p:nvSpPr>
            <p:spPr>
              <a:xfrm>
                <a:off x="4976690" y="1741491"/>
                <a:ext cx="3448893" cy="998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sz="2000" b="0" i="1" smtClean="0">
                              <a:solidFill>
                                <a:srgbClr val="C00000"/>
                              </a:solidFill>
                              <a:latin typeface="Cambria Math" panose="02040503050406030204" pitchFamily="18" charset="0"/>
                            </a:rPr>
                          </m:ctrlPr>
                        </m:sSupPr>
                        <m:e>
                          <m:d>
                            <m:dPr>
                              <m:ctrlPr>
                                <a:rPr lang="de-DE" sz="2000" b="0" i="1" smtClean="0">
                                  <a:solidFill>
                                    <a:srgbClr val="C00000"/>
                                  </a:solidFill>
                                  <a:latin typeface="Cambria Math" panose="02040503050406030204" pitchFamily="18" charset="0"/>
                                </a:rPr>
                              </m:ctrlPr>
                            </m:dPr>
                            <m:e>
                              <m:nary>
                                <m:naryPr>
                                  <m:chr m:val="∑"/>
                                  <m:supHide m:val="on"/>
                                  <m:ctrlPr>
                                    <a:rPr lang="en-GB" sz="2000" i="1" smtClean="0">
                                      <a:solidFill>
                                        <a:srgbClr val="C00000"/>
                                      </a:solidFill>
                                      <a:latin typeface="Cambria Math" panose="02040503050406030204" pitchFamily="18" charset="0"/>
                                    </a:rPr>
                                  </m:ctrlPr>
                                </m:naryPr>
                                <m:sub>
                                  <m:r>
                                    <a:rPr lang="de-DE" sz="2000" b="0" i="1" smtClean="0">
                                      <a:solidFill>
                                        <a:srgbClr val="C00000"/>
                                      </a:solidFill>
                                      <a:latin typeface="Cambria Math" panose="02040503050406030204" pitchFamily="18" charset="0"/>
                                    </a:rPr>
                                    <m:t>𝑡</m:t>
                                  </m:r>
                                  <m:r>
                                    <a:rPr lang="de-DE" sz="2000" i="1">
                                      <a:solidFill>
                                        <a:srgbClr val="C00000"/>
                                      </a:solidFill>
                                      <a:latin typeface="Cambria Math" charset="0"/>
                                    </a:rPr>
                                    <m:t>∈</m:t>
                                  </m:r>
                                  <m:r>
                                    <a:rPr lang="de-DE" sz="2000" b="0" i="1" smtClean="0">
                                      <a:solidFill>
                                        <a:srgbClr val="C00000"/>
                                      </a:solidFill>
                                      <a:latin typeface="Cambria Math" panose="02040503050406030204" pitchFamily="18" charset="0"/>
                                    </a:rPr>
                                    <m:t>𝑟</m:t>
                                  </m:r>
                                  <m:d>
                                    <m:dPr>
                                      <m:ctrlPr>
                                        <a:rPr lang="de-DE" sz="2000" i="1">
                                          <a:solidFill>
                                            <a:srgbClr val="C00000"/>
                                          </a:solidFill>
                                          <a:latin typeface="Cambria Math" panose="02040503050406030204" pitchFamily="18" charset="0"/>
                                        </a:rPr>
                                      </m:ctrlPr>
                                    </m:dPr>
                                    <m:e>
                                      <m:r>
                                        <a:rPr lang="de-DE" sz="2000" b="0" i="1" smtClean="0">
                                          <a:solidFill>
                                            <a:srgbClr val="C00000"/>
                                          </a:solidFill>
                                          <a:latin typeface="Cambria Math" panose="02040503050406030204" pitchFamily="18" charset="0"/>
                                        </a:rPr>
                                        <m:t>𝑇𝑟𝑒𝑎𝑡</m:t>
                                      </m:r>
                                      <m:d>
                                        <m:dPr>
                                          <m:ctrlPr>
                                            <a:rPr lang="de-DE" sz="2000" b="0" i="1" smtClean="0">
                                              <a:solidFill>
                                                <a:srgbClr val="C00000"/>
                                              </a:solidFill>
                                              <a:latin typeface="Cambria Math" panose="02040503050406030204" pitchFamily="18" charset="0"/>
                                            </a:rPr>
                                          </m:ctrlPr>
                                        </m:dPr>
                                        <m:e>
                                          <m:r>
                                            <a:rPr lang="de-DE" sz="2000" b="0" i="1" smtClean="0">
                                              <a:solidFill>
                                                <a:srgbClr val="C00000"/>
                                              </a:solidFill>
                                              <a:latin typeface="Cambria Math" panose="02040503050406030204" pitchFamily="18" charset="0"/>
                                            </a:rPr>
                                            <m:t>𝑋</m:t>
                                          </m:r>
                                          <m:r>
                                            <a:rPr lang="de-DE" sz="2000" b="0" i="1" smtClean="0">
                                              <a:solidFill>
                                                <a:srgbClr val="C00000"/>
                                              </a:solidFill>
                                              <a:latin typeface="Cambria Math" panose="02040503050406030204" pitchFamily="18" charset="0"/>
                                            </a:rPr>
                                            <m:t>,</m:t>
                                          </m:r>
                                          <m:r>
                                            <a:rPr lang="de-DE" sz="2000" b="0" i="1" smtClean="0">
                                              <a:solidFill>
                                                <a:srgbClr val="C00000"/>
                                              </a:solidFill>
                                              <a:latin typeface="Cambria Math" panose="02040503050406030204" pitchFamily="18" charset="0"/>
                                            </a:rPr>
                                            <m:t>𝑀</m:t>
                                          </m:r>
                                        </m:e>
                                      </m:d>
                                    </m:e>
                                  </m:d>
                                </m:sub>
                                <m:sup/>
                                <m:e>
                                  <m:sSub>
                                    <m:sSubPr>
                                      <m:ctrlPr>
                                        <a:rPr lang="de-DE" sz="2000" b="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𝑔</m:t>
                                      </m:r>
                                    </m:e>
                                    <m:sub>
                                      <m:r>
                                        <a:rPr lang="de-DE" sz="2000" b="0" i="1" smtClean="0">
                                          <a:solidFill>
                                            <a:schemeClr val="tx1"/>
                                          </a:solidFill>
                                          <a:latin typeface="Cambria Math" panose="02040503050406030204" pitchFamily="18" charset="0"/>
                                        </a:rPr>
                                        <m:t>3</m:t>
                                      </m:r>
                                    </m:sub>
                                  </m:sSub>
                                  <m:d>
                                    <m:dPr>
                                      <m:ctrlPr>
                                        <a:rPr lang="de-DE" sz="2000" i="1">
                                          <a:latin typeface="Cambria Math" panose="02040503050406030204" pitchFamily="18" charset="0"/>
                                        </a:rPr>
                                      </m:ctrlPr>
                                    </m:dPr>
                                    <m:e>
                                      <m:r>
                                        <a:rPr lang="de-DE" sz="2000" b="0" i="1" smtClean="0">
                                          <a:latin typeface="Cambria Math" panose="02040503050406030204" pitchFamily="18" charset="0"/>
                                        </a:rPr>
                                        <m:t>𝑒</m:t>
                                      </m:r>
                                      <m:r>
                                        <a:rPr lang="de-DE" sz="2000" i="1">
                                          <a:latin typeface="Cambria Math" charset="0"/>
                                        </a:rPr>
                                        <m:t>,</m:t>
                                      </m:r>
                                      <m:r>
                                        <a:rPr lang="de-DE" sz="2000" b="0" i="1" smtClean="0">
                                          <a:solidFill>
                                            <a:schemeClr val="tx1"/>
                                          </a:solidFill>
                                          <a:latin typeface="Cambria Math" panose="02040503050406030204" pitchFamily="18" charset="0"/>
                                        </a:rPr>
                                        <m:t>𝑠</m:t>
                                      </m:r>
                                      <m:r>
                                        <a:rPr lang="de-DE" sz="2000" b="0" i="1" smtClean="0">
                                          <a:solidFill>
                                            <a:schemeClr val="tx1"/>
                                          </a:solidFill>
                                          <a:latin typeface="Cambria Math" panose="02040503050406030204" pitchFamily="18" charset="0"/>
                                        </a:rPr>
                                        <m:t>,</m:t>
                                      </m:r>
                                      <m:r>
                                        <a:rPr lang="de-DE" sz="2000" i="1">
                                          <a:solidFill>
                                            <a:srgbClr val="C00000"/>
                                          </a:solidFill>
                                          <a:latin typeface="Cambria Math" panose="02040503050406030204" pitchFamily="18" charset="0"/>
                                        </a:rPr>
                                        <m:t>𝑡</m:t>
                                      </m:r>
                                    </m:e>
                                  </m:d>
                                </m:e>
                              </m:nary>
                            </m:e>
                          </m:d>
                        </m:e>
                        <m:sup>
                          <m:r>
                            <a:rPr lang="de-DE" sz="2000" b="0" i="1" smtClean="0">
                              <a:solidFill>
                                <a:srgbClr val="C00000"/>
                              </a:solidFill>
                              <a:latin typeface="Cambria Math" panose="02040503050406030204" pitchFamily="18" charset="0"/>
                            </a:rPr>
                            <m:t>|</m:t>
                          </m:r>
                          <m:r>
                            <a:rPr lang="de-DE" sz="2000" b="0" i="1" smtClean="0">
                              <a:solidFill>
                                <a:srgbClr val="C00000"/>
                              </a:solidFill>
                              <a:latin typeface="Cambria Math" panose="02040503050406030204" pitchFamily="18" charset="0"/>
                            </a:rPr>
                            <m:t>𝑀</m:t>
                          </m:r>
                          <m:r>
                            <a:rPr lang="de-DE" sz="2000" b="0" i="1" smtClean="0">
                              <a:solidFill>
                                <a:srgbClr val="C00000"/>
                              </a:solidFill>
                              <a:latin typeface="Cambria Math" panose="02040503050406030204" pitchFamily="18" charset="0"/>
                            </a:rPr>
                            <m:t>|</m:t>
                          </m:r>
                        </m:sup>
                      </m:sSup>
                    </m:oMath>
                  </m:oMathPara>
                </a14:m>
                <a:endParaRPr lang="en-GB" sz="2000" dirty="0"/>
              </a:p>
            </p:txBody>
          </p:sp>
        </mc:Choice>
        <mc:Fallback xmlns="">
          <p:sp>
            <p:nvSpPr>
              <p:cNvPr id="8" name="Rectangle 7">
                <a:extLst>
                  <a:ext uri="{FF2B5EF4-FFF2-40B4-BE49-F238E27FC236}">
                    <a16:creationId xmlns:a16="http://schemas.microsoft.com/office/drawing/2014/main" id="{5FB0CFD2-DE00-5349-B25F-CA7190959C41}"/>
                  </a:ext>
                </a:extLst>
              </p:cNvPr>
              <p:cNvSpPr>
                <a:spLocks noRot="1" noChangeAspect="1" noMove="1" noResize="1" noEditPoints="1" noAdjustHandles="1" noChangeArrowheads="1" noChangeShapeType="1" noTextEdit="1"/>
              </p:cNvSpPr>
              <p:nvPr/>
            </p:nvSpPr>
            <p:spPr>
              <a:xfrm>
                <a:off x="4976690" y="1741491"/>
                <a:ext cx="3448893" cy="998350"/>
              </a:xfrm>
              <a:prstGeom prst="rect">
                <a:avLst/>
              </a:prstGeom>
              <a:blipFill>
                <a:blip r:embed="rId5"/>
                <a:stretch>
                  <a:fillRect l="-2574" t="-97500" b="-135000"/>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E5552001-A12E-2C4D-96B0-8E34F6A1D13C}"/>
              </a:ext>
            </a:extLst>
          </p:cNvPr>
          <p:cNvSpPr/>
          <p:nvPr/>
        </p:nvSpPr>
        <p:spPr>
          <a:xfrm>
            <a:off x="751115" y="3184072"/>
            <a:ext cx="3739242" cy="816428"/>
          </a:xfrm>
          <a:prstGeom prst="rect">
            <a:avLst/>
          </a:prstGeom>
          <a:solidFill>
            <a:srgbClr val="C00000">
              <a:alpha val="1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02A894E3-338F-EB41-8322-E3BF54E51A40}"/>
              </a:ext>
            </a:extLst>
          </p:cNvPr>
          <p:cNvGrpSpPr/>
          <p:nvPr/>
        </p:nvGrpSpPr>
        <p:grpSpPr>
          <a:xfrm>
            <a:off x="4180114" y="3363230"/>
            <a:ext cx="1096658" cy="408672"/>
            <a:chOff x="4180114" y="3363230"/>
            <a:chExt cx="1096658" cy="408672"/>
          </a:xfrm>
        </p:grpSpPr>
        <p:cxnSp>
          <p:nvCxnSpPr>
            <p:cNvPr id="11" name="Straight Connector 10">
              <a:extLst>
                <a:ext uri="{FF2B5EF4-FFF2-40B4-BE49-F238E27FC236}">
                  <a16:creationId xmlns:a16="http://schemas.microsoft.com/office/drawing/2014/main" id="{F865CD7A-D401-F644-93F4-0CBA03191E1F}"/>
                </a:ext>
              </a:extLst>
            </p:cNvPr>
            <p:cNvCxnSpPr>
              <a:cxnSpLocks/>
              <a:endCxn id="17" idx="1"/>
            </p:cNvCxnSpPr>
            <p:nvPr/>
          </p:nvCxnSpPr>
          <p:spPr>
            <a:xfrm>
              <a:off x="4180114" y="3412671"/>
              <a:ext cx="796576" cy="1352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B1EB05-CB97-5348-9537-832C04C20AB4}"/>
                </a:ext>
              </a:extLst>
            </p:cNvPr>
            <p:cNvCxnSpPr>
              <a:cxnSpLocks/>
              <a:endCxn id="17" idx="1"/>
            </p:cNvCxnSpPr>
            <p:nvPr/>
          </p:nvCxnSpPr>
          <p:spPr>
            <a:xfrm flipV="1">
              <a:off x="4180114" y="3547896"/>
              <a:ext cx="796576" cy="2240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7916C9A-6834-DF4B-80DD-5888CBBB9384}"/>
                </a:ext>
              </a:extLst>
            </p:cNvPr>
            <p:cNvSpPr txBox="1"/>
            <p:nvPr/>
          </p:nvSpPr>
          <p:spPr>
            <a:xfrm>
              <a:off x="4976690" y="3363230"/>
              <a:ext cx="300082" cy="369332"/>
            </a:xfrm>
            <a:prstGeom prst="rect">
              <a:avLst/>
            </a:prstGeom>
            <a:noFill/>
          </p:spPr>
          <p:txBody>
            <a:bodyPr wrap="none" rtlCol="0">
              <a:spAutoFit/>
            </a:bodyPr>
            <a:lstStyle/>
            <a:p>
              <a:r>
                <a:rPr lang="en-GB" b="1" dirty="0">
                  <a:solidFill>
                    <a:srgbClr val="C00000"/>
                  </a:solidFill>
                </a:rPr>
                <a:t>+</a:t>
              </a:r>
            </a:p>
          </p:txBody>
        </p:sp>
      </p:grpSp>
      <mc:AlternateContent xmlns:mc="http://schemas.openxmlformats.org/markup-compatibility/2006" xmlns:a14="http://schemas.microsoft.com/office/drawing/2010/main">
        <mc:Choice Requires="a14">
          <p:graphicFrame>
            <p:nvGraphicFramePr>
              <p:cNvPr id="20" name="Table 19">
                <a:extLst>
                  <a:ext uri="{FF2B5EF4-FFF2-40B4-BE49-F238E27FC236}">
                    <a16:creationId xmlns:a16="http://schemas.microsoft.com/office/drawing/2014/main" id="{489C2440-9727-C548-89CC-6D5B2758E6E4}"/>
                  </a:ext>
                </a:extLst>
              </p:cNvPr>
              <p:cNvGraphicFramePr>
                <a:graphicFrameLocks noGrp="1"/>
              </p:cNvGraphicFramePr>
              <p:nvPr/>
            </p:nvGraphicFramePr>
            <p:xfrm>
              <a:off x="5702197" y="2857502"/>
              <a:ext cx="2034540" cy="36576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𝑆𝑖𝑐𝑘</m:t>
                                </m:r>
                                <m:d>
                                  <m:dPr>
                                    <m:ctrlPr>
                                      <a:rPr lang="de-DE" sz="1800" b="0" i="1" smtClean="0">
                                        <a:latin typeface="Cambria Math" panose="02040503050406030204" pitchFamily="18" charset="0"/>
                                      </a:rPr>
                                    </m:ctrlPr>
                                  </m:dPr>
                                  <m:e>
                                    <m:r>
                                      <a:rPr lang="de-DE" sz="1800" b="0" i="1" smtClean="0">
                                        <a:latin typeface="Cambria Math" panose="02040503050406030204" pitchFamily="18" charset="0"/>
                                      </a:rPr>
                                      <m:t>𝑋</m:t>
                                    </m:r>
                                  </m:e>
                                </m:d>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𝑔</m:t>
                                    </m:r>
                                  </m:e>
                                  <m:sub>
                                    <m:r>
                                      <a:rPr lang="de-DE" sz="1800" b="0" i="1" smtClean="0">
                                        <a:latin typeface="Cambria Math" panose="02040503050406030204" pitchFamily="18" charset="0"/>
                                      </a:rPr>
                                      <m:t>3</m:t>
                                    </m:r>
                                  </m:sub>
                                  <m:sup>
                                    <m:r>
                                      <a:rPr lang="de-DE" sz="1800" b="0" i="1" smtClean="0">
                                        <a:latin typeface="Cambria Math" panose="02040503050406030204" pitchFamily="18" charset="0"/>
                                      </a:rPr>
                                      <m:t>′</m:t>
                                    </m:r>
                                  </m:sup>
                                </m:sSubSup>
                              </m:oMath>
                            </m:oMathPara>
                          </a14:m>
                          <a:endParaRPr lang="en-US" sz="1800" dirty="0"/>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20" name="Table 19">
                <a:extLst>
                  <a:ext uri="{FF2B5EF4-FFF2-40B4-BE49-F238E27FC236}">
                    <a16:creationId xmlns:a16="http://schemas.microsoft.com/office/drawing/2014/main" id="{489C2440-9727-C548-89CC-6D5B2758E6E4}"/>
                  </a:ext>
                </a:extLst>
              </p:cNvPr>
              <p:cNvGraphicFramePr>
                <a:graphicFrameLocks noGrp="1"/>
              </p:cNvGraphicFramePr>
              <p:nvPr>
                <p:extLst>
                  <p:ext uri="{D42A27DB-BD31-4B8C-83A1-F6EECF244321}">
                    <p14:modId xmlns:p14="http://schemas.microsoft.com/office/powerpoint/2010/main" val="2117412371"/>
                  </p:ext>
                </p:extLst>
              </p:nvPr>
            </p:nvGraphicFramePr>
            <p:xfrm>
              <a:off x="5702197" y="2857502"/>
              <a:ext cx="2034540" cy="36576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6"/>
                          <a:stretch>
                            <a:fillRect t="-3448" r="-224000" b="-13793"/>
                          </a:stretch>
                        </a:blipFill>
                      </a:tcPr>
                    </a:tc>
                    <a:tc>
                      <a:txBody>
                        <a:bodyPr/>
                        <a:lstStyle/>
                        <a:p>
                          <a:endParaRPr lang="en-US"/>
                        </a:p>
                      </a:txBody>
                      <a:tcPr marL="45720" marR="45720">
                        <a:blipFill>
                          <a:blip r:embed="rId6"/>
                          <a:stretch>
                            <a:fillRect l="-68493" t="-3448" r="-53425" b="-13793"/>
                          </a:stretch>
                        </a:blipFill>
                      </a:tcPr>
                    </a:tc>
                    <a:tc>
                      <a:txBody>
                        <a:bodyPr/>
                        <a:lstStyle/>
                        <a:p>
                          <a:endParaRPr lang="en-US"/>
                        </a:p>
                      </a:txBody>
                      <a:tcPr marL="45720" marR="45720">
                        <a:blipFill>
                          <a:blip r:embed="rId6"/>
                          <a:stretch>
                            <a:fillRect l="-315385" t="-3448" b="-13793"/>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59F3DB18-98A6-F54F-B71A-CFCF0A95EA5C}"/>
                  </a:ext>
                </a:extLst>
              </p:cNvPr>
              <p:cNvGraphicFramePr>
                <a:graphicFrameLocks noGrp="1"/>
              </p:cNvGraphicFramePr>
              <p:nvPr/>
            </p:nvGraphicFramePr>
            <p:xfrm>
              <a:off x="5702197" y="3366802"/>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𝑓𝑎𝑙𝑠𝑒</m:t>
                                </m:r>
                              </m:oMath>
                            </m:oMathPara>
                          </a14:m>
                          <a:endParaRPr lang="en-US" sz="1800" b="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𝑓𝑎𝑙𝑠𝑒</m:t>
                                </m:r>
                              </m:oMath>
                            </m:oMathPara>
                          </a14:m>
                          <a:endParaRPr lang="en-US" sz="180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6</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22" name="Table 21">
                <a:extLst>
                  <a:ext uri="{FF2B5EF4-FFF2-40B4-BE49-F238E27FC236}">
                    <a16:creationId xmlns:a16="http://schemas.microsoft.com/office/drawing/2014/main" id="{59F3DB18-98A6-F54F-B71A-CFCF0A95EA5C}"/>
                  </a:ext>
                </a:extLst>
              </p:cNvPr>
              <p:cNvGraphicFramePr>
                <a:graphicFrameLocks noGrp="1"/>
              </p:cNvGraphicFramePr>
              <p:nvPr>
                <p:extLst>
                  <p:ext uri="{D42A27DB-BD31-4B8C-83A1-F6EECF244321}">
                    <p14:modId xmlns:p14="http://schemas.microsoft.com/office/powerpoint/2010/main" val="1489362894"/>
                  </p:ext>
                </p:extLst>
              </p:nvPr>
            </p:nvGraphicFramePr>
            <p:xfrm>
              <a:off x="5702197" y="3366802"/>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7"/>
                          <a:stretch>
                            <a:fillRect t="-3448" r="-224000" b="-13793"/>
                          </a:stretch>
                        </a:blipFill>
                      </a:tcPr>
                    </a:tc>
                    <a:tc>
                      <a:txBody>
                        <a:bodyPr/>
                        <a:lstStyle/>
                        <a:p>
                          <a:endParaRPr lang="en-US"/>
                        </a:p>
                      </a:txBody>
                      <a:tcPr marL="45720" marR="45720">
                        <a:blipFill>
                          <a:blip r:embed="rId7"/>
                          <a:stretch>
                            <a:fillRect l="-68493" t="-3448" r="-53425" b="-13793"/>
                          </a:stretch>
                        </a:blipFill>
                      </a:tcPr>
                    </a:tc>
                    <a:tc>
                      <a:txBody>
                        <a:bodyPr/>
                        <a:lstStyle/>
                        <a:p>
                          <a:endParaRPr lang="en-US"/>
                        </a:p>
                      </a:txBody>
                      <a:tcPr marL="45720" marR="45720">
                        <a:blipFill>
                          <a:blip r:embed="rId7"/>
                          <a:stretch>
                            <a:fillRect l="-315385" t="-3448" b="-13793"/>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199BC7C6-1327-1B43-930A-BDB2F9EB0BF9}"/>
                  </a:ext>
                </a:extLst>
              </p:cNvPr>
              <p:cNvGraphicFramePr>
                <a:graphicFrameLocks noGrp="1"/>
              </p:cNvGraphicFramePr>
              <p:nvPr/>
            </p:nvGraphicFramePr>
            <p:xfrm>
              <a:off x="5702197" y="4088197"/>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𝑓𝑎𝑙𝑠𝑒</m:t>
                                </m:r>
                              </m:oMath>
                            </m:oMathPara>
                          </a14:m>
                          <a:endParaRPr lang="en-US" sz="1800" b="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𝑡𝑟𝑢𝑒</m:t>
                                </m:r>
                              </m:oMath>
                            </m:oMathPara>
                          </a14:m>
                          <a:endParaRPr lang="en-US" sz="180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5</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24" name="Table 23">
                <a:extLst>
                  <a:ext uri="{FF2B5EF4-FFF2-40B4-BE49-F238E27FC236}">
                    <a16:creationId xmlns:a16="http://schemas.microsoft.com/office/drawing/2014/main" id="{199BC7C6-1327-1B43-930A-BDB2F9EB0BF9}"/>
                  </a:ext>
                </a:extLst>
              </p:cNvPr>
              <p:cNvGraphicFramePr>
                <a:graphicFrameLocks noGrp="1"/>
              </p:cNvGraphicFramePr>
              <p:nvPr>
                <p:extLst>
                  <p:ext uri="{D42A27DB-BD31-4B8C-83A1-F6EECF244321}">
                    <p14:modId xmlns:p14="http://schemas.microsoft.com/office/powerpoint/2010/main" val="2378747759"/>
                  </p:ext>
                </p:extLst>
              </p:nvPr>
            </p:nvGraphicFramePr>
            <p:xfrm>
              <a:off x="5702197" y="4088197"/>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8"/>
                          <a:stretch>
                            <a:fillRect r="-224000" b="-13333"/>
                          </a:stretch>
                        </a:blipFill>
                      </a:tcPr>
                    </a:tc>
                    <a:tc>
                      <a:txBody>
                        <a:bodyPr/>
                        <a:lstStyle/>
                        <a:p>
                          <a:endParaRPr lang="en-US"/>
                        </a:p>
                      </a:txBody>
                      <a:tcPr marL="45720" marR="45720">
                        <a:blipFill>
                          <a:blip r:embed="rId8"/>
                          <a:stretch>
                            <a:fillRect l="-68493" r="-53425" b="-13333"/>
                          </a:stretch>
                        </a:blipFill>
                      </a:tcPr>
                    </a:tc>
                    <a:tc>
                      <a:txBody>
                        <a:bodyPr/>
                        <a:lstStyle/>
                        <a:p>
                          <a:endParaRPr lang="en-US"/>
                        </a:p>
                      </a:txBody>
                      <a:tcPr marL="45720" marR="45720">
                        <a:blipFill>
                          <a:blip r:embed="rId8"/>
                          <a:stretch>
                            <a:fillRect l="-315385" b="-13333"/>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FBDE6E2F-631D-944B-8706-4B0941CEEEEA}"/>
                  </a:ext>
                </a:extLst>
              </p:cNvPr>
              <p:cNvGraphicFramePr>
                <a:graphicFrameLocks noGrp="1"/>
              </p:cNvGraphicFramePr>
              <p:nvPr/>
            </p:nvGraphicFramePr>
            <p:xfrm>
              <a:off x="5702197" y="4809592"/>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𝑡𝑟𝑢𝑒</m:t>
                                </m:r>
                              </m:oMath>
                            </m:oMathPara>
                          </a14:m>
                          <a:endParaRPr lang="en-US" sz="1800" b="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𝑓𝑎𝑙𝑠𝑒</m:t>
                                </m:r>
                              </m:oMath>
                            </m:oMathPara>
                          </a14:m>
                          <a:endParaRPr lang="en-US" sz="180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9</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25" name="Table 24">
                <a:extLst>
                  <a:ext uri="{FF2B5EF4-FFF2-40B4-BE49-F238E27FC236}">
                    <a16:creationId xmlns:a16="http://schemas.microsoft.com/office/drawing/2014/main" id="{FBDE6E2F-631D-944B-8706-4B0941CEEEEA}"/>
                  </a:ext>
                </a:extLst>
              </p:cNvPr>
              <p:cNvGraphicFramePr>
                <a:graphicFrameLocks noGrp="1"/>
              </p:cNvGraphicFramePr>
              <p:nvPr>
                <p:extLst>
                  <p:ext uri="{D42A27DB-BD31-4B8C-83A1-F6EECF244321}">
                    <p14:modId xmlns:p14="http://schemas.microsoft.com/office/powerpoint/2010/main" val="1930418414"/>
                  </p:ext>
                </p:extLst>
              </p:nvPr>
            </p:nvGraphicFramePr>
            <p:xfrm>
              <a:off x="5702197" y="4809592"/>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9"/>
                          <a:stretch>
                            <a:fillRect t="-3333" r="-224000" b="-10000"/>
                          </a:stretch>
                        </a:blipFill>
                      </a:tcPr>
                    </a:tc>
                    <a:tc>
                      <a:txBody>
                        <a:bodyPr/>
                        <a:lstStyle/>
                        <a:p>
                          <a:endParaRPr lang="en-US"/>
                        </a:p>
                      </a:txBody>
                      <a:tcPr marL="45720" marR="45720">
                        <a:blipFill>
                          <a:blip r:embed="rId9"/>
                          <a:stretch>
                            <a:fillRect l="-68493" t="-3333" r="-53425" b="-10000"/>
                          </a:stretch>
                        </a:blipFill>
                      </a:tcPr>
                    </a:tc>
                    <a:tc>
                      <a:txBody>
                        <a:bodyPr/>
                        <a:lstStyle/>
                        <a:p>
                          <a:endParaRPr lang="en-US"/>
                        </a:p>
                      </a:txBody>
                      <a:tcPr marL="45720" marR="45720">
                        <a:blipFill>
                          <a:blip r:embed="rId9"/>
                          <a:stretch>
                            <a:fillRect l="-315385" t="-3333" b="-10000"/>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FFBA2AFD-BECF-A14E-9916-AD76F8866051}"/>
                  </a:ext>
                </a:extLst>
              </p:cNvPr>
              <p:cNvGraphicFramePr>
                <a:graphicFrameLocks noGrp="1"/>
              </p:cNvGraphicFramePr>
              <p:nvPr/>
            </p:nvGraphicFramePr>
            <p:xfrm>
              <a:off x="5702197" y="5530987"/>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𝑡𝑟𝑢𝑒</m:t>
                                </m:r>
                              </m:oMath>
                            </m:oMathPara>
                          </a14:m>
                          <a:endParaRPr lang="en-US" sz="1800" b="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𝑡𝑟𝑢𝑒</m:t>
                                </m:r>
                              </m:oMath>
                            </m:oMathPara>
                          </a14:m>
                          <a:endParaRPr lang="en-US" sz="180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panose="02040503050406030204" pitchFamily="18" charset="0"/>
                                  </a:rPr>
                                  <m:t>8</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27" name="Table 26">
                <a:extLst>
                  <a:ext uri="{FF2B5EF4-FFF2-40B4-BE49-F238E27FC236}">
                    <a16:creationId xmlns:a16="http://schemas.microsoft.com/office/drawing/2014/main" id="{FFBA2AFD-BECF-A14E-9916-AD76F8866051}"/>
                  </a:ext>
                </a:extLst>
              </p:cNvPr>
              <p:cNvGraphicFramePr>
                <a:graphicFrameLocks noGrp="1"/>
              </p:cNvGraphicFramePr>
              <p:nvPr>
                <p:extLst>
                  <p:ext uri="{D42A27DB-BD31-4B8C-83A1-F6EECF244321}">
                    <p14:modId xmlns:p14="http://schemas.microsoft.com/office/powerpoint/2010/main" val="635659638"/>
                  </p:ext>
                </p:extLst>
              </p:nvPr>
            </p:nvGraphicFramePr>
            <p:xfrm>
              <a:off x="5702197" y="5530987"/>
              <a:ext cx="2034540" cy="365760"/>
            </p:xfrm>
            <a:graphic>
              <a:graphicData uri="http://schemas.openxmlformats.org/drawingml/2006/table">
                <a:tbl>
                  <a:tblPr bandRow="1">
                    <a:tableStyleId>{793D81CF-94F2-401A-BA57-92F5A7B2D0C5}</a:tableStyleId>
                  </a:tblPr>
                  <a:tblGrid>
                    <a:gridCol w="625729">
                      <a:extLst>
                        <a:ext uri="{9D8B030D-6E8A-4147-A177-3AD203B41FA5}">
                          <a16:colId xmlns:a16="http://schemas.microsoft.com/office/drawing/2014/main" val="20000"/>
                        </a:ext>
                      </a:extLst>
                    </a:gridCol>
                    <a:gridCol w="917321">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0"/>
                          <a:stretch>
                            <a:fillRect t="-3333" r="-224000"/>
                          </a:stretch>
                        </a:blipFill>
                      </a:tcPr>
                    </a:tc>
                    <a:tc>
                      <a:txBody>
                        <a:bodyPr/>
                        <a:lstStyle/>
                        <a:p>
                          <a:endParaRPr lang="en-US"/>
                        </a:p>
                      </a:txBody>
                      <a:tcPr marL="45720" marR="45720">
                        <a:blipFill>
                          <a:blip r:embed="rId10"/>
                          <a:stretch>
                            <a:fillRect l="-68493" t="-3333" r="-53425"/>
                          </a:stretch>
                        </a:blipFill>
                      </a:tcPr>
                    </a:tc>
                    <a:tc>
                      <a:txBody>
                        <a:bodyPr/>
                        <a:lstStyle/>
                        <a:p>
                          <a:endParaRPr lang="en-US"/>
                        </a:p>
                      </a:txBody>
                      <a:tcPr marL="45720" marR="45720">
                        <a:blipFill>
                          <a:blip r:embed="rId10"/>
                          <a:stretch>
                            <a:fillRect l="-315385" t="-3333"/>
                          </a:stretch>
                        </a:blipFill>
                      </a:tcPr>
                    </a:tc>
                    <a:extLst>
                      <a:ext uri="{0D108BD9-81ED-4DB2-BD59-A6C34878D82A}">
                        <a16:rowId xmlns:a16="http://schemas.microsoft.com/office/drawing/2014/main" val="10000"/>
                      </a:ext>
                    </a:extLst>
                  </a:tr>
                </a:tbl>
              </a:graphicData>
            </a:graphic>
          </p:graphicFrame>
        </mc:Fallback>
      </mc:AlternateContent>
      <p:sp>
        <p:nvSpPr>
          <p:cNvPr id="28" name="Rectangle 27">
            <a:extLst>
              <a:ext uri="{FF2B5EF4-FFF2-40B4-BE49-F238E27FC236}">
                <a16:creationId xmlns:a16="http://schemas.microsoft.com/office/drawing/2014/main" id="{D7A5681A-96E6-7346-9412-CB987D5A71D1}"/>
              </a:ext>
            </a:extLst>
          </p:cNvPr>
          <p:cNvSpPr/>
          <p:nvPr/>
        </p:nvSpPr>
        <p:spPr>
          <a:xfrm>
            <a:off x="751115" y="3920574"/>
            <a:ext cx="3739242" cy="816428"/>
          </a:xfrm>
          <a:prstGeom prst="rect">
            <a:avLst/>
          </a:prstGeom>
          <a:solidFill>
            <a:srgbClr val="C00000">
              <a:alpha val="1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8E02B4A9-670A-0348-963D-9B1C2BB2BFED}"/>
              </a:ext>
            </a:extLst>
          </p:cNvPr>
          <p:cNvGrpSpPr/>
          <p:nvPr/>
        </p:nvGrpSpPr>
        <p:grpSpPr>
          <a:xfrm>
            <a:off x="4180114" y="4099732"/>
            <a:ext cx="1096658" cy="408672"/>
            <a:chOff x="4180114" y="3363230"/>
            <a:chExt cx="1096658" cy="408672"/>
          </a:xfrm>
        </p:grpSpPr>
        <p:cxnSp>
          <p:nvCxnSpPr>
            <p:cNvPr id="30" name="Straight Connector 29">
              <a:extLst>
                <a:ext uri="{FF2B5EF4-FFF2-40B4-BE49-F238E27FC236}">
                  <a16:creationId xmlns:a16="http://schemas.microsoft.com/office/drawing/2014/main" id="{3EE9C750-DAF0-8749-AB81-D8D378190217}"/>
                </a:ext>
              </a:extLst>
            </p:cNvPr>
            <p:cNvCxnSpPr>
              <a:cxnSpLocks/>
              <a:endCxn id="32" idx="1"/>
            </p:cNvCxnSpPr>
            <p:nvPr/>
          </p:nvCxnSpPr>
          <p:spPr>
            <a:xfrm>
              <a:off x="4180114" y="3412671"/>
              <a:ext cx="796576" cy="1352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810361-AE52-F942-B7B5-0B2CC7E95FCA}"/>
                </a:ext>
              </a:extLst>
            </p:cNvPr>
            <p:cNvCxnSpPr>
              <a:cxnSpLocks/>
              <a:endCxn id="32" idx="1"/>
            </p:cNvCxnSpPr>
            <p:nvPr/>
          </p:nvCxnSpPr>
          <p:spPr>
            <a:xfrm flipV="1">
              <a:off x="4180114" y="3547896"/>
              <a:ext cx="796576" cy="2240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07FB155-1580-DB4A-80DA-457ABB115775}"/>
                </a:ext>
              </a:extLst>
            </p:cNvPr>
            <p:cNvSpPr txBox="1"/>
            <p:nvPr/>
          </p:nvSpPr>
          <p:spPr>
            <a:xfrm>
              <a:off x="4976690" y="3363230"/>
              <a:ext cx="300082" cy="369332"/>
            </a:xfrm>
            <a:prstGeom prst="rect">
              <a:avLst/>
            </a:prstGeom>
            <a:noFill/>
          </p:spPr>
          <p:txBody>
            <a:bodyPr wrap="none" rtlCol="0">
              <a:spAutoFit/>
            </a:bodyPr>
            <a:lstStyle/>
            <a:p>
              <a:r>
                <a:rPr lang="en-GB" b="1" dirty="0">
                  <a:solidFill>
                    <a:srgbClr val="C00000"/>
                  </a:solidFill>
                </a:rPr>
                <a:t>+</a:t>
              </a:r>
            </a:p>
          </p:txBody>
        </p:sp>
      </p:grpSp>
      <p:sp>
        <p:nvSpPr>
          <p:cNvPr id="33" name="Rectangle 32">
            <a:extLst>
              <a:ext uri="{FF2B5EF4-FFF2-40B4-BE49-F238E27FC236}">
                <a16:creationId xmlns:a16="http://schemas.microsoft.com/office/drawing/2014/main" id="{DE36C206-EC6B-1644-8998-3021388B72A9}"/>
              </a:ext>
            </a:extLst>
          </p:cNvPr>
          <p:cNvSpPr/>
          <p:nvPr/>
        </p:nvSpPr>
        <p:spPr>
          <a:xfrm>
            <a:off x="751115" y="4642834"/>
            <a:ext cx="3739242" cy="816428"/>
          </a:xfrm>
          <a:prstGeom prst="rect">
            <a:avLst/>
          </a:prstGeom>
          <a:solidFill>
            <a:srgbClr val="C00000">
              <a:alpha val="1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A399E5B5-3383-784D-931B-54E9EDE8C3B9}"/>
              </a:ext>
            </a:extLst>
          </p:cNvPr>
          <p:cNvGrpSpPr/>
          <p:nvPr/>
        </p:nvGrpSpPr>
        <p:grpSpPr>
          <a:xfrm>
            <a:off x="4180114" y="4821992"/>
            <a:ext cx="1096658" cy="408672"/>
            <a:chOff x="4180114" y="3363230"/>
            <a:chExt cx="1096658" cy="408672"/>
          </a:xfrm>
        </p:grpSpPr>
        <p:cxnSp>
          <p:nvCxnSpPr>
            <p:cNvPr id="35" name="Straight Connector 34">
              <a:extLst>
                <a:ext uri="{FF2B5EF4-FFF2-40B4-BE49-F238E27FC236}">
                  <a16:creationId xmlns:a16="http://schemas.microsoft.com/office/drawing/2014/main" id="{8043CAE9-ACA9-CE4F-977B-A264DADDCBB1}"/>
                </a:ext>
              </a:extLst>
            </p:cNvPr>
            <p:cNvCxnSpPr>
              <a:cxnSpLocks/>
              <a:endCxn id="37" idx="1"/>
            </p:cNvCxnSpPr>
            <p:nvPr/>
          </p:nvCxnSpPr>
          <p:spPr>
            <a:xfrm>
              <a:off x="4180114" y="3412671"/>
              <a:ext cx="796576" cy="1352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81CFB9-4D82-D648-8E01-6C7B201D1577}"/>
                </a:ext>
              </a:extLst>
            </p:cNvPr>
            <p:cNvCxnSpPr>
              <a:cxnSpLocks/>
              <a:endCxn id="37" idx="1"/>
            </p:cNvCxnSpPr>
            <p:nvPr/>
          </p:nvCxnSpPr>
          <p:spPr>
            <a:xfrm flipV="1">
              <a:off x="4180114" y="3547896"/>
              <a:ext cx="796576" cy="2240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A755886-8C2D-0042-A1AB-A4BEEC3BA54B}"/>
                </a:ext>
              </a:extLst>
            </p:cNvPr>
            <p:cNvSpPr txBox="1"/>
            <p:nvPr/>
          </p:nvSpPr>
          <p:spPr>
            <a:xfrm>
              <a:off x="4976690" y="3363230"/>
              <a:ext cx="300082" cy="369332"/>
            </a:xfrm>
            <a:prstGeom prst="rect">
              <a:avLst/>
            </a:prstGeom>
            <a:noFill/>
          </p:spPr>
          <p:txBody>
            <a:bodyPr wrap="none" rtlCol="0">
              <a:spAutoFit/>
            </a:bodyPr>
            <a:lstStyle/>
            <a:p>
              <a:r>
                <a:rPr lang="en-GB" b="1" dirty="0">
                  <a:solidFill>
                    <a:srgbClr val="C00000"/>
                  </a:solidFill>
                </a:rPr>
                <a:t>+</a:t>
              </a:r>
            </a:p>
          </p:txBody>
        </p:sp>
      </p:grpSp>
      <p:sp>
        <p:nvSpPr>
          <p:cNvPr id="38" name="Rectangle 37">
            <a:extLst>
              <a:ext uri="{FF2B5EF4-FFF2-40B4-BE49-F238E27FC236}">
                <a16:creationId xmlns:a16="http://schemas.microsoft.com/office/drawing/2014/main" id="{486AF004-0F1E-CE4A-9992-5D9A50109B00}"/>
              </a:ext>
            </a:extLst>
          </p:cNvPr>
          <p:cNvSpPr/>
          <p:nvPr/>
        </p:nvSpPr>
        <p:spPr>
          <a:xfrm>
            <a:off x="751115" y="5363365"/>
            <a:ext cx="3739242" cy="816428"/>
          </a:xfrm>
          <a:prstGeom prst="rect">
            <a:avLst/>
          </a:prstGeom>
          <a:solidFill>
            <a:srgbClr val="C00000">
              <a:alpha val="1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BB7DDAAE-79E6-7F4A-8666-65C33B30FE4C}"/>
              </a:ext>
            </a:extLst>
          </p:cNvPr>
          <p:cNvGrpSpPr/>
          <p:nvPr/>
        </p:nvGrpSpPr>
        <p:grpSpPr>
          <a:xfrm>
            <a:off x="4180114" y="5542523"/>
            <a:ext cx="1096658" cy="408672"/>
            <a:chOff x="4180114" y="3363230"/>
            <a:chExt cx="1096658" cy="408672"/>
          </a:xfrm>
        </p:grpSpPr>
        <p:cxnSp>
          <p:nvCxnSpPr>
            <p:cNvPr id="40" name="Straight Connector 39">
              <a:extLst>
                <a:ext uri="{FF2B5EF4-FFF2-40B4-BE49-F238E27FC236}">
                  <a16:creationId xmlns:a16="http://schemas.microsoft.com/office/drawing/2014/main" id="{894E8F1C-E2DD-8440-8276-09D0F2FF3306}"/>
                </a:ext>
              </a:extLst>
            </p:cNvPr>
            <p:cNvCxnSpPr>
              <a:cxnSpLocks/>
              <a:endCxn id="42" idx="1"/>
            </p:cNvCxnSpPr>
            <p:nvPr/>
          </p:nvCxnSpPr>
          <p:spPr>
            <a:xfrm>
              <a:off x="4180114" y="3412671"/>
              <a:ext cx="796576" cy="1352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1AB7FA-5202-DA4C-91EC-EC724B4DC6EA}"/>
                </a:ext>
              </a:extLst>
            </p:cNvPr>
            <p:cNvCxnSpPr>
              <a:cxnSpLocks/>
              <a:endCxn id="42" idx="1"/>
            </p:cNvCxnSpPr>
            <p:nvPr/>
          </p:nvCxnSpPr>
          <p:spPr>
            <a:xfrm flipV="1">
              <a:off x="4180114" y="3547896"/>
              <a:ext cx="796576" cy="2240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2F29DD7-DA61-634A-83B6-72B2BD963BB8}"/>
                </a:ext>
              </a:extLst>
            </p:cNvPr>
            <p:cNvSpPr txBox="1"/>
            <p:nvPr/>
          </p:nvSpPr>
          <p:spPr>
            <a:xfrm>
              <a:off x="4976690" y="3363230"/>
              <a:ext cx="300082" cy="369332"/>
            </a:xfrm>
            <a:prstGeom prst="rect">
              <a:avLst/>
            </a:prstGeom>
            <a:noFill/>
          </p:spPr>
          <p:txBody>
            <a:bodyPr wrap="none" rtlCol="0">
              <a:spAutoFit/>
            </a:bodyPr>
            <a:lstStyle/>
            <a:p>
              <a:r>
                <a:rPr lang="en-GB" b="1" dirty="0">
                  <a:solidFill>
                    <a:srgbClr val="C00000"/>
                  </a:solidFill>
                </a:rPr>
                <a:t>+</a:t>
              </a:r>
            </a:p>
          </p:txBody>
        </p:sp>
      </p:grpSp>
      <mc:AlternateContent xmlns:mc="http://schemas.openxmlformats.org/markup-compatibility/2006" xmlns:a14="http://schemas.microsoft.com/office/drawing/2010/main">
        <mc:Choice Requires="a14">
          <p:graphicFrame>
            <p:nvGraphicFramePr>
              <p:cNvPr id="48" name="Table 47">
                <a:extLst>
                  <a:ext uri="{FF2B5EF4-FFF2-40B4-BE49-F238E27FC236}">
                    <a16:creationId xmlns:a16="http://schemas.microsoft.com/office/drawing/2014/main" id="{E7655673-1BAF-C547-9BE7-FD9F539BA792}"/>
                  </a:ext>
                </a:extLst>
              </p:cNvPr>
              <p:cNvGraphicFramePr>
                <a:graphicFrameLocks noGrp="1"/>
              </p:cNvGraphicFramePr>
              <p:nvPr/>
            </p:nvGraphicFramePr>
            <p:xfrm>
              <a:off x="7880297" y="2857502"/>
              <a:ext cx="929577" cy="365760"/>
            </p:xfrm>
            <a:graphic>
              <a:graphicData uri="http://schemas.openxmlformats.org/drawingml/2006/table">
                <a:tbl>
                  <a:tblPr firstRow="1" bandRow="1">
                    <a:tableStyleId>{793D81CF-94F2-401A-BA57-92F5A7B2D0C5}</a:tableStyleId>
                  </a:tblPr>
                  <a:tblGrid>
                    <a:gridCol w="929577">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𝑔</m:t>
                                    </m:r>
                                  </m:e>
                                  <m:sub>
                                    <m:r>
                                      <a:rPr lang="de-DE" sz="1800" b="0" i="1" smtClean="0">
                                        <a:latin typeface="Cambria Math" panose="02040503050406030204" pitchFamily="18" charset="0"/>
                                      </a:rPr>
                                      <m:t>3</m:t>
                                    </m:r>
                                  </m:sub>
                                  <m:sup>
                                    <m:r>
                                      <a:rPr lang="de-DE" sz="1800" b="0" i="1" smtClean="0">
                                        <a:latin typeface="Cambria Math" panose="02040503050406030204" pitchFamily="18" charset="0"/>
                                      </a:rPr>
                                      <m:t>′′</m:t>
                                    </m:r>
                                  </m:sup>
                                </m:sSubSup>
                              </m:oMath>
                            </m:oMathPara>
                          </a14:m>
                          <a:endParaRPr lang="en-US" sz="1800" dirty="0"/>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48" name="Table 47">
                <a:extLst>
                  <a:ext uri="{FF2B5EF4-FFF2-40B4-BE49-F238E27FC236}">
                    <a16:creationId xmlns:a16="http://schemas.microsoft.com/office/drawing/2014/main" id="{E7655673-1BAF-C547-9BE7-FD9F539BA792}"/>
                  </a:ext>
                </a:extLst>
              </p:cNvPr>
              <p:cNvGraphicFramePr>
                <a:graphicFrameLocks noGrp="1"/>
              </p:cNvGraphicFramePr>
              <p:nvPr>
                <p:extLst>
                  <p:ext uri="{D42A27DB-BD31-4B8C-83A1-F6EECF244321}">
                    <p14:modId xmlns:p14="http://schemas.microsoft.com/office/powerpoint/2010/main" val="2285342204"/>
                  </p:ext>
                </p:extLst>
              </p:nvPr>
            </p:nvGraphicFramePr>
            <p:xfrm>
              <a:off x="7880297" y="2857502"/>
              <a:ext cx="929577" cy="365760"/>
            </p:xfrm>
            <a:graphic>
              <a:graphicData uri="http://schemas.openxmlformats.org/drawingml/2006/table">
                <a:tbl>
                  <a:tblPr firstRow="1" bandRow="1">
                    <a:tableStyleId>{793D81CF-94F2-401A-BA57-92F5A7B2D0C5}</a:tableStyleId>
                  </a:tblPr>
                  <a:tblGrid>
                    <a:gridCol w="929577">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1"/>
                          <a:stretch>
                            <a:fillRect l="-1351" t="-3448" r="-1351" b="-6897"/>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8">
                <a:extLst>
                  <a:ext uri="{FF2B5EF4-FFF2-40B4-BE49-F238E27FC236}">
                    <a16:creationId xmlns:a16="http://schemas.microsoft.com/office/drawing/2014/main" id="{1BD83164-CEAB-B54A-A644-D29EF3D6A2C5}"/>
                  </a:ext>
                </a:extLst>
              </p:cNvPr>
              <p:cNvGraphicFramePr>
                <a:graphicFrameLocks noGrp="1"/>
              </p:cNvGraphicFramePr>
              <p:nvPr/>
            </p:nvGraphicFramePr>
            <p:xfrm>
              <a:off x="7880298" y="3365016"/>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sSup>
                                  <m:sSupPr>
                                    <m:ctrlPr>
                                      <a:rPr lang="de-DE" sz="1800" b="0" i="1" smtClean="0">
                                        <a:solidFill>
                                          <a:srgbClr val="C00000"/>
                                        </a:solidFill>
                                        <a:latin typeface="Cambria Math" panose="02040503050406030204" pitchFamily="18" charset="0"/>
                                      </a:rPr>
                                    </m:ctrlPr>
                                  </m:sSupPr>
                                  <m:e>
                                    <m:r>
                                      <a:rPr lang="de-DE" sz="1800" b="0" i="1" smtClean="0">
                                        <a:solidFill>
                                          <a:srgbClr val="C00000"/>
                                        </a:solidFill>
                                        <a:latin typeface="Cambria Math" panose="02040503050406030204" pitchFamily="18" charset="0"/>
                                      </a:rPr>
                                      <m:t>6</m:t>
                                    </m:r>
                                  </m:e>
                                  <m:sup>
                                    <m:r>
                                      <a:rPr lang="de-DE" sz="1800" b="0" i="1" smtClean="0">
                                        <a:solidFill>
                                          <a:srgbClr val="C00000"/>
                                        </a:solidFill>
                                        <a:latin typeface="Cambria Math" panose="02040503050406030204" pitchFamily="18" charset="0"/>
                                      </a:rPr>
                                      <m:t>2</m:t>
                                    </m:r>
                                  </m:sup>
                                </m:sSup>
                                <m:r>
                                  <a:rPr lang="de-DE" sz="1800" b="0" i="1" smtClean="0">
                                    <a:solidFill>
                                      <a:srgbClr val="C00000"/>
                                    </a:solidFill>
                                    <a:latin typeface="Cambria Math" panose="02040503050406030204" pitchFamily="18" charset="0"/>
                                  </a:rPr>
                                  <m:t>=36</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49" name="Table 48">
                <a:extLst>
                  <a:ext uri="{FF2B5EF4-FFF2-40B4-BE49-F238E27FC236}">
                    <a16:creationId xmlns:a16="http://schemas.microsoft.com/office/drawing/2014/main" id="{1BD83164-CEAB-B54A-A644-D29EF3D6A2C5}"/>
                  </a:ext>
                </a:extLst>
              </p:cNvPr>
              <p:cNvGraphicFramePr>
                <a:graphicFrameLocks noGrp="1"/>
              </p:cNvGraphicFramePr>
              <p:nvPr>
                <p:extLst>
                  <p:ext uri="{D42A27DB-BD31-4B8C-83A1-F6EECF244321}">
                    <p14:modId xmlns:p14="http://schemas.microsoft.com/office/powerpoint/2010/main" val="3819960149"/>
                  </p:ext>
                </p:extLst>
              </p:nvPr>
            </p:nvGraphicFramePr>
            <p:xfrm>
              <a:off x="7880298" y="3365016"/>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l="-1351" r="-1351" b="-3333"/>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a:extLst>
                  <a:ext uri="{FF2B5EF4-FFF2-40B4-BE49-F238E27FC236}">
                    <a16:creationId xmlns:a16="http://schemas.microsoft.com/office/drawing/2014/main" id="{C1ED6ECA-6FC1-244B-BE36-5A52EE5C630D}"/>
                  </a:ext>
                </a:extLst>
              </p:cNvPr>
              <p:cNvGraphicFramePr>
                <a:graphicFrameLocks noGrp="1"/>
              </p:cNvGraphicFramePr>
              <p:nvPr/>
            </p:nvGraphicFramePr>
            <p:xfrm>
              <a:off x="7880296" y="4083827"/>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sSup>
                                  <m:sSupPr>
                                    <m:ctrlPr>
                                      <a:rPr lang="de-DE" sz="1800" b="0" i="1" smtClean="0">
                                        <a:solidFill>
                                          <a:srgbClr val="C00000"/>
                                        </a:solidFill>
                                        <a:latin typeface="Cambria Math" panose="02040503050406030204" pitchFamily="18" charset="0"/>
                                      </a:rPr>
                                    </m:ctrlPr>
                                  </m:sSupPr>
                                  <m:e>
                                    <m:r>
                                      <a:rPr lang="de-DE" sz="1800" b="0" i="1" smtClean="0">
                                        <a:solidFill>
                                          <a:srgbClr val="C00000"/>
                                        </a:solidFill>
                                        <a:latin typeface="Cambria Math" panose="02040503050406030204" pitchFamily="18" charset="0"/>
                                      </a:rPr>
                                      <m:t>5</m:t>
                                    </m:r>
                                  </m:e>
                                  <m:sup>
                                    <m:r>
                                      <a:rPr lang="de-DE" sz="1800" b="0" i="1" smtClean="0">
                                        <a:solidFill>
                                          <a:srgbClr val="C00000"/>
                                        </a:solidFill>
                                        <a:latin typeface="Cambria Math" panose="02040503050406030204" pitchFamily="18" charset="0"/>
                                      </a:rPr>
                                      <m:t>2</m:t>
                                    </m:r>
                                  </m:sup>
                                </m:sSup>
                                <m:r>
                                  <a:rPr lang="de-DE" sz="1800" b="0" i="1" smtClean="0">
                                    <a:solidFill>
                                      <a:srgbClr val="C00000"/>
                                    </a:solidFill>
                                    <a:latin typeface="Cambria Math" panose="02040503050406030204" pitchFamily="18" charset="0"/>
                                  </a:rPr>
                                  <m:t>=25</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53" name="Table 52">
                <a:extLst>
                  <a:ext uri="{FF2B5EF4-FFF2-40B4-BE49-F238E27FC236}">
                    <a16:creationId xmlns:a16="http://schemas.microsoft.com/office/drawing/2014/main" id="{C1ED6ECA-6FC1-244B-BE36-5A52EE5C630D}"/>
                  </a:ext>
                </a:extLst>
              </p:cNvPr>
              <p:cNvGraphicFramePr>
                <a:graphicFrameLocks noGrp="1"/>
              </p:cNvGraphicFramePr>
              <p:nvPr>
                <p:extLst>
                  <p:ext uri="{D42A27DB-BD31-4B8C-83A1-F6EECF244321}">
                    <p14:modId xmlns:p14="http://schemas.microsoft.com/office/powerpoint/2010/main" val="3560188063"/>
                  </p:ext>
                </p:extLst>
              </p:nvPr>
            </p:nvGraphicFramePr>
            <p:xfrm>
              <a:off x="7880296" y="4083827"/>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3"/>
                          <a:stretch>
                            <a:fillRect l="-1351" t="-3333" r="-1351"/>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4" name="Table 53">
                <a:extLst>
                  <a:ext uri="{FF2B5EF4-FFF2-40B4-BE49-F238E27FC236}">
                    <a16:creationId xmlns:a16="http://schemas.microsoft.com/office/drawing/2014/main" id="{49462F64-4C00-F548-BD48-F3C00FDD68C2}"/>
                  </a:ext>
                </a:extLst>
              </p:cNvPr>
              <p:cNvGraphicFramePr>
                <a:graphicFrameLocks noGrp="1"/>
              </p:cNvGraphicFramePr>
              <p:nvPr/>
            </p:nvGraphicFramePr>
            <p:xfrm>
              <a:off x="7880296" y="4805340"/>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sSup>
                                  <m:sSupPr>
                                    <m:ctrlPr>
                                      <a:rPr lang="de-DE" sz="1800" b="0" i="1" smtClean="0">
                                        <a:solidFill>
                                          <a:srgbClr val="C00000"/>
                                        </a:solidFill>
                                        <a:latin typeface="Cambria Math" panose="02040503050406030204" pitchFamily="18" charset="0"/>
                                      </a:rPr>
                                    </m:ctrlPr>
                                  </m:sSupPr>
                                  <m:e>
                                    <m:r>
                                      <a:rPr lang="de-DE" sz="1800" b="0" i="1" smtClean="0">
                                        <a:solidFill>
                                          <a:srgbClr val="C00000"/>
                                        </a:solidFill>
                                        <a:latin typeface="Cambria Math" panose="02040503050406030204" pitchFamily="18" charset="0"/>
                                      </a:rPr>
                                      <m:t>9</m:t>
                                    </m:r>
                                  </m:e>
                                  <m:sup>
                                    <m:r>
                                      <a:rPr lang="de-DE" sz="1800" b="0" i="1" smtClean="0">
                                        <a:solidFill>
                                          <a:srgbClr val="C00000"/>
                                        </a:solidFill>
                                        <a:latin typeface="Cambria Math" panose="02040503050406030204" pitchFamily="18" charset="0"/>
                                      </a:rPr>
                                      <m:t>2</m:t>
                                    </m:r>
                                  </m:sup>
                                </m:sSup>
                                <m:r>
                                  <a:rPr lang="de-DE" sz="1800" b="0" i="1" smtClean="0">
                                    <a:solidFill>
                                      <a:srgbClr val="C00000"/>
                                    </a:solidFill>
                                    <a:latin typeface="Cambria Math" panose="02040503050406030204" pitchFamily="18" charset="0"/>
                                  </a:rPr>
                                  <m:t>=81</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54" name="Table 53">
                <a:extLst>
                  <a:ext uri="{FF2B5EF4-FFF2-40B4-BE49-F238E27FC236}">
                    <a16:creationId xmlns:a16="http://schemas.microsoft.com/office/drawing/2014/main" id="{49462F64-4C00-F548-BD48-F3C00FDD68C2}"/>
                  </a:ext>
                </a:extLst>
              </p:cNvPr>
              <p:cNvGraphicFramePr>
                <a:graphicFrameLocks noGrp="1"/>
              </p:cNvGraphicFramePr>
              <p:nvPr>
                <p:extLst>
                  <p:ext uri="{D42A27DB-BD31-4B8C-83A1-F6EECF244321}">
                    <p14:modId xmlns:p14="http://schemas.microsoft.com/office/powerpoint/2010/main" val="2095850337"/>
                  </p:ext>
                </p:extLst>
              </p:nvPr>
            </p:nvGraphicFramePr>
            <p:xfrm>
              <a:off x="7880296" y="4805340"/>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4"/>
                          <a:stretch>
                            <a:fillRect l="-1351" t="-3333" r="-1351"/>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5" name="Table 54">
                <a:extLst>
                  <a:ext uri="{FF2B5EF4-FFF2-40B4-BE49-F238E27FC236}">
                    <a16:creationId xmlns:a16="http://schemas.microsoft.com/office/drawing/2014/main" id="{5A6DA1EE-7A9F-354C-A1A0-8DFCAE347F22}"/>
                  </a:ext>
                </a:extLst>
              </p:cNvPr>
              <p:cNvGraphicFramePr>
                <a:graphicFrameLocks noGrp="1"/>
              </p:cNvGraphicFramePr>
              <p:nvPr/>
            </p:nvGraphicFramePr>
            <p:xfrm>
              <a:off x="7880296" y="5526853"/>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sSup>
                                  <m:sSupPr>
                                    <m:ctrlPr>
                                      <a:rPr lang="de-DE" sz="1800" b="0" i="1" smtClean="0">
                                        <a:solidFill>
                                          <a:srgbClr val="C00000"/>
                                        </a:solidFill>
                                        <a:latin typeface="Cambria Math" panose="02040503050406030204" pitchFamily="18" charset="0"/>
                                      </a:rPr>
                                    </m:ctrlPr>
                                  </m:sSupPr>
                                  <m:e>
                                    <m:r>
                                      <a:rPr lang="de-DE" sz="1800" b="0" i="1" smtClean="0">
                                        <a:solidFill>
                                          <a:srgbClr val="C00000"/>
                                        </a:solidFill>
                                        <a:latin typeface="Cambria Math" panose="02040503050406030204" pitchFamily="18" charset="0"/>
                                      </a:rPr>
                                      <m:t>8</m:t>
                                    </m:r>
                                  </m:e>
                                  <m:sup>
                                    <m:r>
                                      <a:rPr lang="de-DE" sz="1800" b="0" i="1" smtClean="0">
                                        <a:solidFill>
                                          <a:srgbClr val="C00000"/>
                                        </a:solidFill>
                                        <a:latin typeface="Cambria Math" panose="02040503050406030204" pitchFamily="18" charset="0"/>
                                      </a:rPr>
                                      <m:t>2</m:t>
                                    </m:r>
                                  </m:sup>
                                </m:sSup>
                                <m:r>
                                  <a:rPr lang="de-DE" sz="1800" b="0" i="1" smtClean="0">
                                    <a:solidFill>
                                      <a:srgbClr val="C00000"/>
                                    </a:solidFill>
                                    <a:latin typeface="Cambria Math" panose="02040503050406030204" pitchFamily="18" charset="0"/>
                                  </a:rPr>
                                  <m:t>=64</m:t>
                                </m:r>
                              </m:oMath>
                            </m:oMathPara>
                          </a14:m>
                          <a:endParaRPr lang="en-US" sz="1800" dirty="0">
                            <a:solidFill>
                              <a:srgbClr val="C00000"/>
                            </a:solidFill>
                          </a:endParaRPr>
                        </a:p>
                      </a:txBody>
                      <a:tcPr marL="45720" marR="45720"/>
                    </a:tc>
                    <a:extLst>
                      <a:ext uri="{0D108BD9-81ED-4DB2-BD59-A6C34878D82A}">
                        <a16:rowId xmlns:a16="http://schemas.microsoft.com/office/drawing/2014/main" val="10000"/>
                      </a:ext>
                    </a:extLst>
                  </a:tr>
                </a:tbl>
              </a:graphicData>
            </a:graphic>
          </p:graphicFrame>
        </mc:Choice>
        <mc:Fallback xmlns="">
          <p:graphicFrame>
            <p:nvGraphicFramePr>
              <p:cNvPr id="55" name="Table 54">
                <a:extLst>
                  <a:ext uri="{FF2B5EF4-FFF2-40B4-BE49-F238E27FC236}">
                    <a16:creationId xmlns:a16="http://schemas.microsoft.com/office/drawing/2014/main" id="{5A6DA1EE-7A9F-354C-A1A0-8DFCAE347F22}"/>
                  </a:ext>
                </a:extLst>
              </p:cNvPr>
              <p:cNvGraphicFramePr>
                <a:graphicFrameLocks noGrp="1"/>
              </p:cNvGraphicFramePr>
              <p:nvPr>
                <p:extLst>
                  <p:ext uri="{D42A27DB-BD31-4B8C-83A1-F6EECF244321}">
                    <p14:modId xmlns:p14="http://schemas.microsoft.com/office/powerpoint/2010/main" val="2060887096"/>
                  </p:ext>
                </p:extLst>
              </p:nvPr>
            </p:nvGraphicFramePr>
            <p:xfrm>
              <a:off x="7880296" y="5526853"/>
              <a:ext cx="929577" cy="365760"/>
            </p:xfrm>
            <a:graphic>
              <a:graphicData uri="http://schemas.openxmlformats.org/drawingml/2006/table">
                <a:tbl>
                  <a:tblPr bandRow="1">
                    <a:tableStyleId>{793D81CF-94F2-401A-BA57-92F5A7B2D0C5}</a:tableStyleId>
                  </a:tblPr>
                  <a:tblGrid>
                    <a:gridCol w="929577">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5"/>
                          <a:stretch>
                            <a:fillRect l="-1351" t="-3448" r="-1351" b="-3448"/>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20795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animBg="1"/>
      <p:bldP spid="28" grpId="1" animBg="1"/>
      <p:bldP spid="33" grpId="0" animBg="1"/>
      <p:bldP spid="33" grpId="1" animBg="1"/>
      <p:bldP spid="38" grpId="0" animBg="1"/>
      <p:bldP spid="3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DAED61-C0E1-3547-AF5A-113B92E7A444}"/>
              </a:ext>
            </a:extLst>
          </p:cNvPr>
          <p:cNvSpPr>
            <a:spLocks noGrp="1"/>
          </p:cNvSpPr>
          <p:nvPr>
            <p:ph type="title"/>
          </p:nvPr>
        </p:nvSpPr>
        <p:spPr/>
        <p:txBody>
          <a:bodyPr/>
          <a:lstStyle/>
          <a:p>
            <a:r>
              <a:rPr lang="en-GB" dirty="0"/>
              <a:t>QA: LVE in Detail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523BDC6-8AE9-A346-9ED6-0856786DA670}"/>
                  </a:ext>
                </a:extLst>
              </p:cNvPr>
              <p:cNvSpPr>
                <a:spLocks noGrp="1"/>
              </p:cNvSpPr>
              <p:nvPr>
                <p:ph idx="1"/>
              </p:nvPr>
            </p:nvSpPr>
            <p:spPr/>
            <p:txBody>
              <a:bodyPr/>
              <a:lstStyle/>
              <a:p>
                <a:r>
                  <a:rPr lang="en-GB" dirty="0"/>
                  <a:t>After eliminating </a:t>
                </a:r>
                <a14:m>
                  <m:oMath xmlns:m="http://schemas.openxmlformats.org/officeDocument/2006/math">
                    <m:r>
                      <a:rPr lang="en-GB" i="1" smtClean="0">
                        <a:solidFill>
                          <a:schemeClr val="tx1"/>
                        </a:solidFill>
                        <a:latin typeface="Cambria Math" charset="0"/>
                      </a:rPr>
                      <m:t>𝑇𝑟𝑒𝑎𝑡</m:t>
                    </m:r>
                    <m:r>
                      <a:rPr lang="en-GB" i="1" smtClean="0">
                        <a:solidFill>
                          <a:schemeClr val="tx1"/>
                        </a:solidFill>
                        <a:latin typeface="Cambria Math" charset="0"/>
                      </a:rPr>
                      <m:t>(</m:t>
                    </m:r>
                    <m:r>
                      <a:rPr lang="en-GB" i="1" smtClean="0">
                        <a:solidFill>
                          <a:schemeClr val="tx1"/>
                        </a:solidFill>
                        <a:latin typeface="Cambria Math" charset="0"/>
                      </a:rPr>
                      <m:t>𝑋</m:t>
                    </m:r>
                    <m:r>
                      <a:rPr lang="en-GB" i="1" smtClean="0">
                        <a:solidFill>
                          <a:schemeClr val="tx1"/>
                        </a:solidFill>
                        <a:latin typeface="Cambria Math" charset="0"/>
                      </a:rPr>
                      <m:t>,</m:t>
                    </m:r>
                    <m:r>
                      <a:rPr lang="en-GB" i="1">
                        <a:solidFill>
                          <a:schemeClr val="tx1"/>
                        </a:solidFill>
                        <a:latin typeface="Cambria Math" panose="02040503050406030204" pitchFamily="18" charset="0"/>
                      </a:rPr>
                      <m:t>𝑀</m:t>
                    </m:r>
                    <m:r>
                      <a:rPr lang="en-GB" i="1">
                        <a:solidFill>
                          <a:schemeClr val="tx1"/>
                        </a:solidFill>
                        <a:latin typeface="Cambria Math" charset="0"/>
                      </a:rPr>
                      <m:t>)</m:t>
                    </m:r>
                  </m:oMath>
                </a14:m>
                <a:endParaRPr lang="en-GB" dirty="0">
                  <a:solidFill>
                    <a:schemeClr val="tx1"/>
                  </a:solidFill>
                </a:endParaRPr>
              </a:p>
              <a:p>
                <a:pPr lvl="1"/>
                <a:r>
                  <a:rPr lang="en-GB" dirty="0">
                    <a:solidFill>
                      <a:schemeClr val="tx1"/>
                    </a:solidFill>
                  </a:rPr>
                  <a:t>Eliminate </a:t>
                </a:r>
                <a14:m>
                  <m:oMath xmlns:m="http://schemas.openxmlformats.org/officeDocument/2006/math">
                    <m:r>
                      <a:rPr lang="en-GB" i="1" smtClean="0">
                        <a:solidFill>
                          <a:srgbClr val="C00000"/>
                        </a:solidFill>
                        <a:latin typeface="Cambria Math" charset="0"/>
                      </a:rPr>
                      <m:t>𝑇𝑟𝑎</m:t>
                    </m:r>
                    <m:r>
                      <a:rPr lang="en-GB" b="0" i="1" smtClean="0">
                        <a:solidFill>
                          <a:srgbClr val="C00000"/>
                        </a:solidFill>
                        <a:latin typeface="Cambria Math" panose="02040503050406030204" pitchFamily="18" charset="0"/>
                      </a:rPr>
                      <m:t>𝑣𝑒𝑙</m:t>
                    </m:r>
                    <m:d>
                      <m:dPr>
                        <m:ctrlPr>
                          <a:rPr lang="en-GB" b="0" i="1" smtClean="0">
                            <a:solidFill>
                              <a:srgbClr val="C00000"/>
                            </a:solidFill>
                            <a:latin typeface="Cambria Math" panose="02040503050406030204" pitchFamily="18" charset="0"/>
                          </a:rPr>
                        </m:ctrlPr>
                      </m:dPr>
                      <m:e>
                        <m:r>
                          <a:rPr lang="en-GB" i="1">
                            <a:solidFill>
                              <a:srgbClr val="C00000"/>
                            </a:solidFill>
                            <a:latin typeface="Cambria Math" charset="0"/>
                          </a:rPr>
                          <m:t>𝑋</m:t>
                        </m:r>
                      </m:e>
                    </m:d>
                  </m:oMath>
                </a14:m>
                <a:r>
                  <a:rPr lang="en-GB" dirty="0">
                    <a:solidFill>
                      <a:srgbClr val="C00000"/>
                    </a:solidFill>
                  </a:rPr>
                  <a:t> </a:t>
                </a:r>
                <a:endParaRPr lang="en-GB" dirty="0">
                  <a:solidFill>
                    <a:schemeClr val="tx1"/>
                  </a:solidFill>
                </a:endParaRPr>
              </a:p>
              <a:p>
                <a:pPr lvl="2"/>
                <a:r>
                  <a:rPr lang="en-GB" dirty="0"/>
                  <a:t>Does not eliminate logical variable (unlike </a:t>
                </a:r>
                <a14:m>
                  <m:oMath xmlns:m="http://schemas.openxmlformats.org/officeDocument/2006/math">
                    <m:r>
                      <a:rPr lang="en-GB" i="1" smtClean="0">
                        <a:solidFill>
                          <a:schemeClr val="tx1"/>
                        </a:solidFill>
                        <a:latin typeface="Cambria Math" panose="02040503050406030204" pitchFamily="18" charset="0"/>
                      </a:rPr>
                      <m:t>𝑀</m:t>
                    </m:r>
                  </m:oMath>
                </a14:m>
                <a:r>
                  <a:rPr lang="en-GB" dirty="0">
                    <a:solidFill>
                      <a:schemeClr val="tx1"/>
                    </a:solidFill>
                  </a:rPr>
                  <a:t>)</a:t>
                </a:r>
              </a:p>
              <a:p>
                <a:pPr lvl="2"/>
                <a:r>
                  <a:rPr lang="en-GB" dirty="0"/>
                  <a:t>Yields </a:t>
                </a:r>
                <a14:m>
                  <m:oMath xmlns:m="http://schemas.openxmlformats.org/officeDocument/2006/math">
                    <m:sSubSup>
                      <m:sSubSupPr>
                        <m:ctrlPr>
                          <a:rPr lang="de-DE" i="1" dirty="0">
                            <a:latin typeface="Cambria Math" panose="02040503050406030204" pitchFamily="18" charset="0"/>
                          </a:rPr>
                        </m:ctrlPr>
                      </m:sSubSupPr>
                      <m:e>
                        <m:r>
                          <a:rPr lang="en-GB"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𝐸𝑝𝑖𝑑</m:t>
                        </m:r>
                        <m:r>
                          <a:rPr lang="de-DE" b="0" i="1" dirty="0" smtClean="0">
                            <a:latin typeface="Cambria Math" panose="02040503050406030204" pitchFamily="18" charset="0"/>
                          </a:rPr>
                          <m:t>, </m:t>
                        </m:r>
                        <m:r>
                          <a:rPr lang="de-DE" b="0" i="1" dirty="0" smtClean="0">
                            <a:latin typeface="Cambria Math" panose="02040503050406030204" pitchFamily="18" charset="0"/>
                          </a:rPr>
                          <m:t>𝑆𝑖𝑐𝑘</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𝑋</m:t>
                            </m:r>
                          </m:e>
                        </m:d>
                      </m:e>
                    </m:d>
                  </m:oMath>
                </a14:m>
                <a:endParaRPr lang="en-GB" dirty="0">
                  <a:solidFill>
                    <a:schemeClr val="tx1"/>
                  </a:solidFill>
                </a:endParaRPr>
              </a:p>
            </p:txBody>
          </p:sp>
        </mc:Choice>
        <mc:Fallback xmlns="">
          <p:sp>
            <p:nvSpPr>
              <p:cNvPr id="9" name="Content Placeholder 8">
                <a:extLst>
                  <a:ext uri="{FF2B5EF4-FFF2-40B4-BE49-F238E27FC236}">
                    <a16:creationId xmlns:a16="http://schemas.microsoft.com/office/drawing/2014/main" id="{0523BDC6-8AE9-A346-9ED6-0856786DA670}"/>
                  </a:ext>
                </a:extLst>
              </p:cNvPr>
              <p:cNvSpPr>
                <a:spLocks noGrp="1" noRot="1" noChangeAspect="1" noMove="1" noResize="1" noEditPoints="1" noAdjustHandles="1" noChangeArrowheads="1" noChangeShapeType="1" noTextEdit="1"/>
              </p:cNvSpPr>
              <p:nvPr>
                <p:ph idx="1"/>
              </p:nvPr>
            </p:nvSpPr>
            <p:spPr>
              <a:blipFill>
                <a:blip r:embed="rId2"/>
                <a:stretch>
                  <a:fillRect l="-1447" t="-2036"/>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3C40E86B-423A-534F-BE18-A4F33FF8BDF8}"/>
              </a:ext>
            </a:extLst>
          </p:cNvPr>
          <p:cNvSpPr>
            <a:spLocks noGrp="1"/>
          </p:cNvSpPr>
          <p:nvPr>
            <p:ph type="sldNum" sz="quarter" idx="12"/>
          </p:nvPr>
        </p:nvSpPr>
        <p:spPr/>
        <p:txBody>
          <a:bodyPr/>
          <a:lstStyle/>
          <a:p>
            <a:fld id="{DB7C4649-800D-CB47-881A-AA04BFFFB18C}" type="slidenum">
              <a:rPr lang="en-GB" smtClean="0"/>
              <a:t>19</a:t>
            </a:fld>
            <a:endParaRPr lang="en-GB" dirty="0"/>
          </a:p>
        </p:txBody>
      </p:sp>
      <p:grpSp>
        <p:nvGrpSpPr>
          <p:cNvPr id="57" name="Group 56">
            <a:extLst>
              <a:ext uri="{FF2B5EF4-FFF2-40B4-BE49-F238E27FC236}">
                <a16:creationId xmlns:a16="http://schemas.microsoft.com/office/drawing/2014/main" id="{C1D0C701-B439-3147-AA7E-6D4C05EC90A8}"/>
              </a:ext>
            </a:extLst>
          </p:cNvPr>
          <p:cNvGrpSpPr/>
          <p:nvPr/>
        </p:nvGrpSpPr>
        <p:grpSpPr>
          <a:xfrm>
            <a:off x="1094955" y="3960000"/>
            <a:ext cx="6316831" cy="2208228"/>
            <a:chOff x="-137566" y="3960000"/>
            <a:chExt cx="6316831" cy="2208228"/>
          </a:xfrm>
        </p:grpSpPr>
        <p:grpSp>
          <p:nvGrpSpPr>
            <p:cNvPr id="58" name="Group 57">
              <a:extLst>
                <a:ext uri="{FF2B5EF4-FFF2-40B4-BE49-F238E27FC236}">
                  <a16:creationId xmlns:a16="http://schemas.microsoft.com/office/drawing/2014/main" id="{2780CCD2-EC90-F24F-BE0C-7FDDC5F61008}"/>
                </a:ext>
              </a:extLst>
            </p:cNvPr>
            <p:cNvGrpSpPr/>
            <p:nvPr/>
          </p:nvGrpSpPr>
          <p:grpSpPr>
            <a:xfrm>
              <a:off x="-1673" y="3960000"/>
              <a:ext cx="6180938" cy="2208228"/>
              <a:chOff x="-1673" y="3960000"/>
              <a:chExt cx="6180938" cy="2208228"/>
            </a:xfrm>
          </p:grpSpPr>
          <p:grpSp>
            <p:nvGrpSpPr>
              <p:cNvPr id="65" name="Group 64">
                <a:extLst>
                  <a:ext uri="{FF2B5EF4-FFF2-40B4-BE49-F238E27FC236}">
                    <a16:creationId xmlns:a16="http://schemas.microsoft.com/office/drawing/2014/main" id="{461AAEB5-E0F9-2B42-8829-6086A6EF43FE}"/>
                  </a:ext>
                </a:extLst>
              </p:cNvPr>
              <p:cNvGrpSpPr/>
              <p:nvPr/>
            </p:nvGrpSpPr>
            <p:grpSpPr>
              <a:xfrm>
                <a:off x="2268000" y="3960000"/>
                <a:ext cx="3911265" cy="2208228"/>
                <a:chOff x="4604084" y="2639275"/>
                <a:chExt cx="3911265" cy="2208228"/>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39DE310-AF57-4248-ADD7-9224271CCA6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GB" b="0"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3" name="TextBox 72">
                      <a:extLst>
                        <a:ext uri="{FF2B5EF4-FFF2-40B4-BE49-F238E27FC236}">
                          <a16:creationId xmlns:a16="http://schemas.microsoft.com/office/drawing/2014/main" id="{339DE310-AF57-4248-ADD7-9224271CCA6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0CD8506-4EA9-2048-9B59-F3367F7A0CD7}"/>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𝑁𝑎𝑡</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𝐷</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74" name="TextBox 73">
                      <a:extLst>
                        <a:ext uri="{FF2B5EF4-FFF2-40B4-BE49-F238E27FC236}">
                          <a16:creationId xmlns:a16="http://schemas.microsoft.com/office/drawing/2014/main" id="{60CD8506-4EA9-2048-9B59-F3367F7A0CD7}"/>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967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6354650-9519-7F43-AA97-B94420A4944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𝑀𝑎𝑛</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𝑊</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75" name="TextBox 74">
                      <a:extLst>
                        <a:ext uri="{FF2B5EF4-FFF2-40B4-BE49-F238E27FC236}">
                          <a16:creationId xmlns:a16="http://schemas.microsoft.com/office/drawing/2014/main" id="{46354650-9519-7F43-AA97-B94420A4944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A7CD3AC-5CCD-B94C-973A-618950A62214}"/>
                        </a:ext>
                      </a:extLst>
                    </p:cNvPr>
                    <p:cNvSpPr txBox="1"/>
                    <p:nvPr/>
                  </p:nvSpPr>
                  <p:spPr>
                    <a:xfrm>
                      <a:off x="4604084" y="3858871"/>
                      <a:ext cx="1383249"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C00000"/>
                                </a:solidFill>
                                <a:latin typeface="Cambria Math" charset="0"/>
                              </a:rPr>
                              <m:t>𝑇𝑟𝑎𝑣𝑒𝑙</m:t>
                            </m:r>
                            <m:r>
                              <a:rPr lang="en-GB" b="0" i="1" smtClean="0">
                                <a:solidFill>
                                  <a:srgbClr val="C00000"/>
                                </a:solidFill>
                                <a:latin typeface="Cambria Math" charset="0"/>
                              </a:rPr>
                              <m:t>(</m:t>
                            </m:r>
                            <m:r>
                              <a:rPr lang="en-GB" b="0" i="1" smtClean="0">
                                <a:solidFill>
                                  <a:srgbClr val="C00000"/>
                                </a:solidFill>
                                <a:latin typeface="Cambria Math" charset="0"/>
                              </a:rPr>
                              <m:t>𝑋</m:t>
                            </m:r>
                            <m:r>
                              <a:rPr lang="en-GB" b="0" i="1" smtClean="0">
                                <a:solidFill>
                                  <a:srgbClr val="C00000"/>
                                </a:solidFill>
                                <a:latin typeface="Cambria Math" charset="0"/>
                              </a:rPr>
                              <m:t>)</m:t>
                            </m:r>
                          </m:oMath>
                        </m:oMathPara>
                      </a14:m>
                      <a:endParaRPr lang="en-GB" dirty="0">
                        <a:solidFill>
                          <a:srgbClr val="C00000"/>
                        </a:solidFill>
                      </a:endParaRPr>
                    </a:p>
                  </p:txBody>
                </p:sp>
              </mc:Choice>
              <mc:Fallback xmlns="">
                <p:sp>
                  <p:nvSpPr>
                    <p:cNvPr id="76" name="TextBox 75">
                      <a:extLst>
                        <a:ext uri="{FF2B5EF4-FFF2-40B4-BE49-F238E27FC236}">
                          <a16:creationId xmlns:a16="http://schemas.microsoft.com/office/drawing/2014/main" id="{1A7CD3AC-5CCD-B94C-973A-618950A62214}"/>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6250"/>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2ABB6D2-912E-1640-B051-920E5905D71C}"/>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𝑆𝑖𝑐𝑘</m:t>
                            </m:r>
                            <m:r>
                              <a:rPr lang="en-GB" b="0" i="1" smtClean="0">
                                <a:solidFill>
                                  <a:schemeClr val="tx1"/>
                                </a:solidFill>
                                <a:latin typeface="Cambria Math" charset="0"/>
                              </a:rPr>
                              <m:t>(</m:t>
                            </m:r>
                            <m:r>
                              <a:rPr lang="en-GB" b="0" i="1" smtClean="0">
                                <a:solidFill>
                                  <a:schemeClr val="tx1"/>
                                </a:solidFill>
                                <a:latin typeface="Cambria Math" charset="0"/>
                              </a:rPr>
                              <m:t>𝑋</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77" name="TextBox 76">
                      <a:extLst>
                        <a:ext uri="{FF2B5EF4-FFF2-40B4-BE49-F238E27FC236}">
                          <a16:creationId xmlns:a16="http://schemas.microsoft.com/office/drawing/2014/main" id="{82ABB6D2-912E-1640-B051-920E5905D71C}"/>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p:cxnSp>
              <p:nvCxnSpPr>
                <p:cNvPr id="79" name="Straight Connector 78">
                  <a:extLst>
                    <a:ext uri="{FF2B5EF4-FFF2-40B4-BE49-F238E27FC236}">
                      <a16:creationId xmlns:a16="http://schemas.microsoft.com/office/drawing/2014/main" id="{85F46D4C-EFE9-BE4F-A1B3-F5061FB3869D}"/>
                    </a:ext>
                  </a:extLst>
                </p:cNvPr>
                <p:cNvCxnSpPr>
                  <a:stCxn id="74" idx="6"/>
                  <a:endCxn id="100"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CF28A5-D77F-3148-98A6-02E5DF62095A}"/>
                    </a:ext>
                  </a:extLst>
                </p:cNvPr>
                <p:cNvCxnSpPr>
                  <a:cxnSpLocks/>
                  <a:stCxn id="75" idx="2"/>
                  <a:endCxn id="100"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BCCD1D2-7ED9-824E-86EB-95E83CF8316A}"/>
                    </a:ext>
                  </a:extLst>
                </p:cNvPr>
                <p:cNvCxnSpPr>
                  <a:cxnSpLocks/>
                  <a:stCxn id="76" idx="6"/>
                  <a:endCxn id="96"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600B2C0-0A4F-924B-B681-88472421D41A}"/>
                    </a:ext>
                  </a:extLst>
                </p:cNvPr>
                <p:cNvCxnSpPr>
                  <a:cxnSpLocks/>
                  <a:stCxn id="96" idx="0"/>
                  <a:endCxn id="73"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ED9D663-A71D-4448-9E81-8FC2579740DC}"/>
                    </a:ext>
                  </a:extLst>
                </p:cNvPr>
                <p:cNvCxnSpPr>
                  <a:cxnSpLocks/>
                  <a:stCxn id="73" idx="4"/>
                  <a:endCxn id="92"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C4C0C09-ECEE-9041-AC62-BCE52F3DDE89}"/>
                    </a:ext>
                  </a:extLst>
                </p:cNvPr>
                <p:cNvCxnSpPr>
                  <a:cxnSpLocks/>
                  <a:stCxn id="96" idx="2"/>
                  <a:endCxn id="77"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497AFF-B180-0348-ADAE-1DCA0FE4168C}"/>
                    </a:ext>
                  </a:extLst>
                </p:cNvPr>
                <p:cNvCxnSpPr>
                  <a:cxnSpLocks/>
                  <a:stCxn id="92" idx="2"/>
                  <a:endCxn id="77"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428908-7A1A-8548-B446-54E23CDBDB20}"/>
                    </a:ext>
                  </a:extLst>
                </p:cNvPr>
                <p:cNvCxnSpPr>
                  <a:cxnSpLocks/>
                  <a:stCxn id="73" idx="0"/>
                  <a:endCxn id="100"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54BC920-1231-A34D-8B1A-35D6AF7A13AC}"/>
                    </a:ext>
                  </a:extLst>
                </p:cNvPr>
                <p:cNvGrpSpPr/>
                <p:nvPr/>
              </p:nvGrpSpPr>
              <p:grpSpPr>
                <a:xfrm>
                  <a:off x="6669977" y="2717060"/>
                  <a:ext cx="521894" cy="393368"/>
                  <a:chOff x="6669977" y="2717060"/>
                  <a:chExt cx="521894" cy="393368"/>
                </a:xfrm>
              </p:grpSpPr>
              <p:sp>
                <p:nvSpPr>
                  <p:cNvPr id="99" name="Rectangle 98">
                    <a:extLst>
                      <a:ext uri="{FF2B5EF4-FFF2-40B4-BE49-F238E27FC236}">
                        <a16:creationId xmlns:a16="http://schemas.microsoft.com/office/drawing/2014/main" id="{8319AF41-8350-2349-BEC3-34E8EF0AEE28}"/>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753A1C3A-C179-D141-B39D-6E66DADA4303}"/>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2575AF18-2B1D-FF42-889F-4DAF4FE8748F}"/>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7C62CFF-6C12-A848-A647-91EAEE04E0C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3F842AD7-CEF1-C343-8522-3CA8C847E938}"/>
                    </a:ext>
                  </a:extLst>
                </p:cNvPr>
                <p:cNvGrpSpPr/>
                <p:nvPr/>
              </p:nvGrpSpPr>
              <p:grpSpPr>
                <a:xfrm>
                  <a:off x="6191042" y="3935548"/>
                  <a:ext cx="425774" cy="392260"/>
                  <a:chOff x="6191042" y="3935548"/>
                  <a:chExt cx="425774" cy="392260"/>
                </a:xfrm>
              </p:grpSpPr>
              <p:sp>
                <p:nvSpPr>
                  <p:cNvPr id="95" name="Rectangle 94">
                    <a:extLst>
                      <a:ext uri="{FF2B5EF4-FFF2-40B4-BE49-F238E27FC236}">
                        <a16:creationId xmlns:a16="http://schemas.microsoft.com/office/drawing/2014/main" id="{6341AD07-E8F0-384F-BCE8-E53A1E6F169F}"/>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C7619319-A4C5-574C-AA43-93744E8AB72F}"/>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2828BA34-E976-4D43-A50E-BAA32A8DE2EB}"/>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76CAF68-0B35-E749-9898-848885FD89F1}"/>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2</m:t>
                                  </m:r>
                                </m:sub>
                              </m:sSub>
                            </m:oMath>
                          </m:oMathPara>
                        </a14:m>
                        <a:endParaRPr lang="en-GB" dirty="0"/>
                      </a:p>
                    </p:txBody>
                  </p:sp>
                </mc:Choice>
                <mc:Fallback xmlns="">
                  <p:sp>
                    <p:nvSpPr>
                      <p:cNvPr id="163" name="TextBox 162">
                        <a:extLst>
                          <a:ext uri="{FF2B5EF4-FFF2-40B4-BE49-F238E27FC236}">
                            <a16:creationId xmlns:a16="http://schemas.microsoft.com/office/drawing/2014/main" id="{70B685DA-189D-6846-9E4F-944CACE3711B}"/>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90" name="Group 89">
                  <a:extLst>
                    <a:ext uri="{FF2B5EF4-FFF2-40B4-BE49-F238E27FC236}">
                      <a16:creationId xmlns:a16="http://schemas.microsoft.com/office/drawing/2014/main" id="{7681FFBF-31E5-C94A-8DCB-CC0FA4F366B4}"/>
                    </a:ext>
                  </a:extLst>
                </p:cNvPr>
                <p:cNvGrpSpPr/>
                <p:nvPr/>
              </p:nvGrpSpPr>
              <p:grpSpPr>
                <a:xfrm>
                  <a:off x="6975826" y="3929695"/>
                  <a:ext cx="548738" cy="397857"/>
                  <a:chOff x="6975826" y="3929695"/>
                  <a:chExt cx="548738" cy="397857"/>
                </a:xfrm>
              </p:grpSpPr>
              <p:sp>
                <p:nvSpPr>
                  <p:cNvPr id="91" name="Rectangle 90">
                    <a:extLst>
                      <a:ext uri="{FF2B5EF4-FFF2-40B4-BE49-F238E27FC236}">
                        <a16:creationId xmlns:a16="http://schemas.microsoft.com/office/drawing/2014/main" id="{3B7FC937-9EC8-914D-A45E-5ECF56711EAA}"/>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29E40B2C-A485-0542-96DF-A59E98998C8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28721CCB-1F80-204E-91EF-EC18BD3ABBA1}"/>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60AA702-8B23-944A-B0C0-43C7545FD50F}"/>
                          </a:ext>
                        </a:extLst>
                      </p:cNvPr>
                      <p:cNvSpPr txBox="1"/>
                      <p:nvPr/>
                    </p:nvSpPr>
                    <p:spPr>
                      <a:xfrm>
                        <a:off x="7198449" y="4050553"/>
                        <a:ext cx="326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charset="0"/>
                                    </a:rPr>
                                    <m:t>𝑔</m:t>
                                  </m:r>
                                </m:e>
                                <m:sub>
                                  <m:r>
                                    <a:rPr lang="en-GB" b="0" i="1" smtClean="0">
                                      <a:latin typeface="Cambria Math" charset="0"/>
                                    </a:rPr>
                                    <m:t>3</m:t>
                                  </m:r>
                                </m:sub>
                                <m:sup>
                                  <m:r>
                                    <a:rPr lang="en-GB" b="0" i="1" smtClean="0">
                                      <a:latin typeface="Cambria Math" panose="02040503050406030204" pitchFamily="18" charset="0"/>
                                    </a:rPr>
                                    <m:t>′′</m:t>
                                  </m:r>
                                </m:sup>
                              </m:sSubSup>
                            </m:oMath>
                          </m:oMathPara>
                        </a14:m>
                        <a:endParaRPr lang="en-GB" dirty="0"/>
                      </a:p>
                    </p:txBody>
                  </p:sp>
                </mc:Choice>
                <mc:Fallback xmlns="">
                  <p:sp>
                    <p:nvSpPr>
                      <p:cNvPr id="94" name="TextBox 93">
                        <a:extLst>
                          <a:ext uri="{FF2B5EF4-FFF2-40B4-BE49-F238E27FC236}">
                            <a16:creationId xmlns:a16="http://schemas.microsoft.com/office/drawing/2014/main" id="{060AA702-8B23-944A-B0C0-43C7545FD50F}"/>
                          </a:ext>
                        </a:extLst>
                      </p:cNvPr>
                      <p:cNvSpPr txBox="1">
                        <a:spLocks noRot="1" noChangeAspect="1" noMove="1" noResize="1" noEditPoints="1" noAdjustHandles="1" noChangeArrowheads="1" noChangeShapeType="1" noTextEdit="1"/>
                      </p:cNvSpPr>
                      <p:nvPr/>
                    </p:nvSpPr>
                    <p:spPr>
                      <a:xfrm>
                        <a:off x="7198449" y="4050553"/>
                        <a:ext cx="326115" cy="276999"/>
                      </a:xfrm>
                      <a:prstGeom prst="rect">
                        <a:avLst/>
                      </a:prstGeom>
                      <a:blipFill>
                        <a:blip r:embed="rId20"/>
                        <a:stretch>
                          <a:fillRect l="-19231"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DF0AFAC-3352-504C-92A3-EE60A757A971}"/>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charset="0"/>
                            </a:rPr>
                            <m:t>𝑇𝑟𝑎𝑣𝑒𝑙</m:t>
                          </m:r>
                          <m:r>
                            <a:rPr lang="en-GB" b="0" i="1" smtClean="0">
                              <a:solidFill>
                                <a:schemeClr val="accent1"/>
                              </a:solidFill>
                              <a:latin typeface="Cambria Math" charset="0"/>
                            </a:rPr>
                            <m:t>(</m:t>
                          </m:r>
                          <m:r>
                            <a:rPr lang="en-GB" b="0" i="1" smtClean="0">
                              <a:solidFill>
                                <a:schemeClr val="accent1"/>
                              </a:solidFill>
                              <a:latin typeface="Cambria Math" panose="02040503050406030204" pitchFamily="18" charset="0"/>
                            </a:rPr>
                            <m:t>𝑒𝑣𝑒</m:t>
                          </m:r>
                          <m:r>
                            <a:rPr lang="en-GB"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FDF0AFAC-3352-504C-92A3-EE60A757A971}"/>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4CB416F-09F1-D544-B1BF-44FF53277981}"/>
                      </a:ext>
                    </a:extLst>
                  </p:cNvPr>
                  <p:cNvSpPr txBox="1"/>
                  <p:nvPr/>
                </p:nvSpPr>
                <p:spPr>
                  <a:xfrm>
                    <a:off x="167154"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𝑆𝑖𝑐𝑘</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𝑒𝑣𝑒</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67" name="TextBox 66">
                    <a:extLst>
                      <a:ext uri="{FF2B5EF4-FFF2-40B4-BE49-F238E27FC236}">
                        <a16:creationId xmlns:a16="http://schemas.microsoft.com/office/drawing/2014/main" id="{74CB416F-09F1-D544-B1BF-44FF53277981}"/>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22"/>
                    <a:stretch>
                      <a:fillRect r="-1000" b="-6061"/>
                    </a:stretch>
                  </a:blipFill>
                  <a:ln>
                    <a:solidFill>
                      <a:schemeClr val="tx1"/>
                    </a:solidFill>
                  </a:ln>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9B3B7EB3-3E18-684F-8F71-5C794AECD206}"/>
                  </a:ext>
                </a:extLst>
              </p:cNvPr>
              <p:cNvCxnSpPr>
                <a:cxnSpLocks/>
                <a:stCxn id="66" idx="6"/>
                <a:endCxn id="71"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5D905E4-A322-8340-A71B-01E9BC51A2BE}"/>
                  </a:ext>
                </a:extLst>
              </p:cNvPr>
              <p:cNvCxnSpPr>
                <a:cxnSpLocks/>
                <a:stCxn id="71" idx="3"/>
                <a:endCxn id="73"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CC4EEC-7D3E-B34D-90DF-163229A10E68}"/>
                  </a:ext>
                </a:extLst>
              </p:cNvPr>
              <p:cNvCxnSpPr>
                <a:cxnSpLocks/>
                <a:stCxn id="71" idx="1"/>
                <a:endCxn id="67"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E12F827-9FD7-A049-8FD5-1647F7867658}"/>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BC72B40-3A43-AC40-AA74-039BCA70AFEF}"/>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2</m:t>
                              </m:r>
                            </m:sub>
                          </m:sSub>
                        </m:oMath>
                      </m:oMathPara>
                    </a14:m>
                    <a:endParaRPr lang="en-GB" dirty="0"/>
                  </a:p>
                </p:txBody>
              </p:sp>
            </mc:Choice>
            <mc:Fallback xmlns="">
              <p:sp>
                <p:nvSpPr>
                  <p:cNvPr id="72" name="TextBox 71">
                    <a:extLst>
                      <a:ext uri="{FF2B5EF4-FFF2-40B4-BE49-F238E27FC236}">
                        <a16:creationId xmlns:a16="http://schemas.microsoft.com/office/drawing/2014/main" id="{BBC72B40-3A43-AC40-AA74-039BCA70AFEF}"/>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1739"/>
                    </a:stretch>
                  </a:blipFill>
                </p:spPr>
                <p:txBody>
                  <a:bodyPr/>
                  <a:lstStyle/>
                  <a:p>
                    <a:r>
                      <a:rPr lang="en-GB">
                        <a:noFill/>
                      </a:rPr>
                      <a:t> </a:t>
                    </a:r>
                  </a:p>
                </p:txBody>
              </p:sp>
            </mc:Fallback>
          </mc:AlternateContent>
        </p:grpSp>
        <p:cxnSp>
          <p:nvCxnSpPr>
            <p:cNvPr id="59" name="Straight Connector 58">
              <a:extLst>
                <a:ext uri="{FF2B5EF4-FFF2-40B4-BE49-F238E27FC236}">
                  <a16:creationId xmlns:a16="http://schemas.microsoft.com/office/drawing/2014/main" id="{15B9FB1E-D204-8543-8BD3-7800E31E6BBD}"/>
                </a:ext>
              </a:extLst>
            </p:cNvPr>
            <p:cNvCxnSpPr>
              <a:cxnSpLocks/>
              <a:stCxn id="61" idx="3"/>
              <a:endCxn id="73"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42CFF2-9480-F848-9B3E-20245827BDAA}"/>
                </a:ext>
              </a:extLst>
            </p:cNvPr>
            <p:cNvCxnSpPr>
              <a:cxnSpLocks/>
              <a:stCxn id="61" idx="1"/>
              <a:endCxn id="62"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9DB76BD-E19F-AB41-9EEC-31BB413875B2}"/>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A1FEBCE-7AFE-C843-BE8D-D6904A2ED552}"/>
                    </a:ext>
                  </a:extLst>
                </p:cNvPr>
                <p:cNvSpPr txBox="1"/>
                <p:nvPr/>
              </p:nvSpPr>
              <p:spPr>
                <a:xfrm>
                  <a:off x="-137566"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𝑇𝑟𝑒𝑎𝑡</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𝑒𝑣𝑒</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𝑀</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62" name="TextBox 61">
                  <a:extLst>
                    <a:ext uri="{FF2B5EF4-FFF2-40B4-BE49-F238E27FC236}">
                      <a16:creationId xmlns:a16="http://schemas.microsoft.com/office/drawing/2014/main" id="{8A1FEBCE-7AFE-C843-BE8D-D6904A2ED552}"/>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24"/>
                  <a:stretch>
                    <a:fillRect b="-6250"/>
                  </a:stretch>
                </a:blipFill>
                <a:ln>
                  <a:solidFill>
                    <a:schemeClr val="tx1"/>
                  </a:solidFill>
                </a:ln>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947BD3DA-09D7-444C-ABFC-6D10C52220A3}"/>
                </a:ext>
              </a:extLst>
            </p:cNvPr>
            <p:cNvCxnSpPr>
              <a:cxnSpLocks/>
              <a:stCxn id="61" idx="1"/>
              <a:endCxn id="67"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00551FA-E19E-E442-AD16-4E4FAE7EBDC7}"/>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3</m:t>
                            </m:r>
                          </m:sub>
                        </m:sSub>
                      </m:oMath>
                    </m:oMathPara>
                  </a14:m>
                  <a:endParaRPr lang="en-GB" dirty="0"/>
                </a:p>
              </p:txBody>
            </p:sp>
          </mc:Choice>
          <mc:Fallback xmlns="">
            <p:sp>
              <p:nvSpPr>
                <p:cNvPr id="64" name="TextBox 63">
                  <a:extLst>
                    <a:ext uri="{FF2B5EF4-FFF2-40B4-BE49-F238E27FC236}">
                      <a16:creationId xmlns:a16="http://schemas.microsoft.com/office/drawing/2014/main" id="{900551FA-E19E-E442-AD16-4E4FAE7EBDC7}"/>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b="-21739"/>
                  </a:stretch>
                </a:blipFill>
              </p:spPr>
              <p:txBody>
                <a:bodyPr/>
                <a:lstStyle/>
                <a:p>
                  <a:r>
                    <a:rPr lang="en-GB">
                      <a:noFill/>
                    </a:rPr>
                    <a:t> </a:t>
                  </a:r>
                </a:p>
              </p:txBody>
            </p:sp>
          </mc:Fallback>
        </mc:AlternateContent>
      </p:grpSp>
    </p:spTree>
    <p:extLst>
      <p:ext uri="{BB962C8B-B14F-4D97-AF65-F5344CB8AC3E}">
        <p14:creationId xmlns:p14="http://schemas.microsoft.com/office/powerpoint/2010/main" val="2494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goal-based-agent">
            <a:extLst>
              <a:ext uri="{FF2B5EF4-FFF2-40B4-BE49-F238E27FC236}">
                <a16:creationId xmlns:a16="http://schemas.microsoft.com/office/drawing/2014/main" id="{775E66BE-6988-8D40-B413-ED84FF3AA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6088" y="1188438"/>
            <a:ext cx="6827830" cy="43464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40E5C333-1222-454A-B525-EAF026A37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3" y="161667"/>
            <a:ext cx="1947419" cy="692832"/>
          </a:xfrm>
          <a:prstGeom prst="rect">
            <a:avLst/>
          </a:prstGeom>
        </p:spPr>
      </p:pic>
      <p:sp>
        <p:nvSpPr>
          <p:cNvPr id="12" name="Title 1">
            <a:extLst>
              <a:ext uri="{FF2B5EF4-FFF2-40B4-BE49-F238E27FC236}">
                <a16:creationId xmlns:a16="http://schemas.microsoft.com/office/drawing/2014/main" id="{AA70B56A-91C9-7342-A742-8B339392212F}"/>
              </a:ext>
            </a:extLst>
          </p:cNvPr>
          <p:cNvSpPr txBox="1">
            <a:spLocks/>
          </p:cNvSpPr>
          <p:nvPr/>
        </p:nvSpPr>
        <p:spPr>
          <a:xfrm>
            <a:off x="2632760" y="338300"/>
            <a:ext cx="6001186" cy="544088"/>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AI: </a:t>
            </a:r>
            <a:r>
              <a:rPr lang="de-DE" sz="4000" dirty="0" err="1"/>
              <a:t>What</a:t>
            </a:r>
            <a:r>
              <a:rPr lang="de-DE" sz="4000" dirty="0"/>
              <a:t> </a:t>
            </a:r>
            <a:r>
              <a:rPr lang="de-DE" sz="4000" dirty="0" err="1"/>
              <a:t>is</a:t>
            </a:r>
            <a:r>
              <a:rPr lang="de-DE" sz="4000" dirty="0"/>
              <a:t> </a:t>
            </a:r>
            <a:r>
              <a:rPr lang="de-DE" sz="4000" dirty="0" err="1"/>
              <a:t>it</a:t>
            </a:r>
            <a:r>
              <a:rPr lang="de-DE" sz="4000" dirty="0"/>
              <a:t> all </a:t>
            </a:r>
            <a:r>
              <a:rPr lang="de-DE" sz="4000" dirty="0" err="1"/>
              <a:t>about</a:t>
            </a:r>
            <a:r>
              <a:rPr lang="de-DE" sz="4000" dirty="0"/>
              <a:t>?</a:t>
            </a:r>
          </a:p>
        </p:txBody>
      </p:sp>
      <p:sp>
        <p:nvSpPr>
          <p:cNvPr id="13" name="TextBox 12">
            <a:extLst>
              <a:ext uri="{FF2B5EF4-FFF2-40B4-BE49-F238E27FC236}">
                <a16:creationId xmlns:a16="http://schemas.microsoft.com/office/drawing/2014/main" id="{FD47F948-F872-5443-9972-3EE5086B3592}"/>
              </a:ext>
            </a:extLst>
          </p:cNvPr>
          <p:cNvSpPr txBox="1"/>
          <p:nvPr/>
        </p:nvSpPr>
        <p:spPr>
          <a:xfrm>
            <a:off x="2038672" y="6007918"/>
            <a:ext cx="1856855" cy="329193"/>
          </a:xfrm>
          <a:prstGeom prst="rect">
            <a:avLst/>
          </a:prstGeom>
          <a:noFill/>
        </p:spPr>
        <p:txBody>
          <a:bodyPr wrap="none" rtlCol="0">
            <a:spAutoFit/>
          </a:bodyPr>
          <a:lstStyle/>
          <a:p>
            <a:r>
              <a:rPr lang="de-DE" sz="1539" dirty="0">
                <a:solidFill>
                  <a:schemeClr val="bg1">
                    <a:lumMod val="65000"/>
                  </a:schemeClr>
                </a:solidFill>
              </a:rPr>
              <a:t>[Russell &amp; </a:t>
            </a:r>
            <a:r>
              <a:rPr lang="de-DE" sz="1539" dirty="0" err="1">
                <a:solidFill>
                  <a:schemeClr val="bg1">
                    <a:lumMod val="65000"/>
                  </a:schemeClr>
                </a:solidFill>
              </a:rPr>
              <a:t>Norvig</a:t>
            </a:r>
            <a:r>
              <a:rPr lang="de-DE" sz="1539" dirty="0">
                <a:solidFill>
                  <a:schemeClr val="bg1">
                    <a:lumMod val="65000"/>
                  </a:schemeClr>
                </a:solidFill>
              </a:rPr>
              <a:t> 16]</a:t>
            </a:r>
          </a:p>
        </p:txBody>
      </p:sp>
      <p:sp>
        <p:nvSpPr>
          <p:cNvPr id="14" name="TextBox 13">
            <a:extLst>
              <a:ext uri="{FF2B5EF4-FFF2-40B4-BE49-F238E27FC236}">
                <a16:creationId xmlns:a16="http://schemas.microsoft.com/office/drawing/2014/main" id="{F28FD298-ED6F-6C41-A4B4-26B5883955BD}"/>
              </a:ext>
            </a:extLst>
          </p:cNvPr>
          <p:cNvSpPr txBox="1"/>
          <p:nvPr/>
        </p:nvSpPr>
        <p:spPr>
          <a:xfrm>
            <a:off x="4572000" y="6007918"/>
            <a:ext cx="2052741" cy="329193"/>
          </a:xfrm>
          <a:prstGeom prst="rect">
            <a:avLst/>
          </a:prstGeom>
          <a:noFill/>
        </p:spPr>
        <p:txBody>
          <a:bodyPr wrap="none" rtlCol="0">
            <a:spAutoFit/>
          </a:bodyPr>
          <a:lstStyle/>
          <a:p>
            <a:r>
              <a:rPr lang="de-DE" sz="1539" dirty="0">
                <a:solidFill>
                  <a:schemeClr val="bg1">
                    <a:lumMod val="65000"/>
                  </a:schemeClr>
                </a:solidFill>
              </a:rPr>
              <a:t>[Poole &amp; </a:t>
            </a:r>
            <a:r>
              <a:rPr lang="de-DE" sz="1539" dirty="0" err="1">
                <a:solidFill>
                  <a:schemeClr val="bg1">
                    <a:lumMod val="65000"/>
                  </a:schemeClr>
                </a:solidFill>
              </a:rPr>
              <a:t>Macworth</a:t>
            </a:r>
            <a:r>
              <a:rPr lang="de-DE" sz="1539" dirty="0">
                <a:solidFill>
                  <a:schemeClr val="bg1">
                    <a:lumMod val="65000"/>
                  </a:schemeClr>
                </a:solidFill>
              </a:rPr>
              <a:t> 17]</a:t>
            </a:r>
          </a:p>
        </p:txBody>
      </p:sp>
      <p:sp>
        <p:nvSpPr>
          <p:cNvPr id="6" name="Rounded Rectangular Callout 5">
            <a:extLst>
              <a:ext uri="{FF2B5EF4-FFF2-40B4-BE49-F238E27FC236}">
                <a16:creationId xmlns:a16="http://schemas.microsoft.com/office/drawing/2014/main" id="{60AFC73F-06C7-8D4D-A587-5D4E36E793DA}"/>
              </a:ext>
            </a:extLst>
          </p:cNvPr>
          <p:cNvSpPr/>
          <p:nvPr/>
        </p:nvSpPr>
        <p:spPr>
          <a:xfrm>
            <a:off x="6107263" y="1808670"/>
            <a:ext cx="2174789" cy="1450678"/>
          </a:xfrm>
          <a:prstGeom prst="wedgeRoundRectCallout">
            <a:avLst>
              <a:gd name="adj1" fmla="val -60606"/>
              <a:gd name="adj2" fmla="val -6022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Web Mining </a:t>
            </a:r>
            <a:r>
              <a:rPr lang="de-DE" dirty="0" err="1">
                <a:solidFill>
                  <a:schemeClr val="bg1"/>
                </a:solidFill>
              </a:rPr>
              <a:t>Agents</a:t>
            </a:r>
            <a:r>
              <a:rPr lang="de-DE" dirty="0">
                <a:solidFill>
                  <a:schemeClr val="bg1"/>
                </a:solidFill>
              </a:rPr>
              <a:t> Setting:</a:t>
            </a:r>
            <a:br>
              <a:rPr lang="de-DE" dirty="0">
                <a:solidFill>
                  <a:schemeClr val="bg1"/>
                </a:solidFill>
              </a:rPr>
            </a:br>
            <a:r>
              <a:rPr lang="de-DE" dirty="0">
                <a:solidFill>
                  <a:schemeClr val="bg1"/>
                </a:solidFill>
              </a:rPr>
              <a:t>Relational Data</a:t>
            </a:r>
            <a:br>
              <a:rPr lang="de-DE" dirty="0">
                <a:solidFill>
                  <a:schemeClr val="bg1"/>
                </a:solidFill>
              </a:rPr>
            </a:br>
            <a:r>
              <a:rPr lang="de-DE" dirty="0">
                <a:solidFill>
                  <a:schemeClr val="bg1"/>
                </a:solidFill>
              </a:rPr>
              <a:t>String Data</a:t>
            </a:r>
          </a:p>
          <a:p>
            <a:pPr algn="ctr"/>
            <a:r>
              <a:rPr lang="de-DE" dirty="0">
                <a:solidFill>
                  <a:schemeClr val="bg1"/>
                </a:solidFill>
              </a:rPr>
              <a:t>…</a:t>
            </a:r>
          </a:p>
        </p:txBody>
      </p:sp>
      <p:sp>
        <p:nvSpPr>
          <p:cNvPr id="15" name="Rounded Rectangular Callout 14">
            <a:extLst>
              <a:ext uri="{FF2B5EF4-FFF2-40B4-BE49-F238E27FC236}">
                <a16:creationId xmlns:a16="http://schemas.microsoft.com/office/drawing/2014/main" id="{C3C332F6-5C89-1A4F-8BAF-E32D72EBDB33}"/>
              </a:ext>
            </a:extLst>
          </p:cNvPr>
          <p:cNvSpPr/>
          <p:nvPr/>
        </p:nvSpPr>
        <p:spPr>
          <a:xfrm>
            <a:off x="6406729" y="3635723"/>
            <a:ext cx="2551918" cy="1307287"/>
          </a:xfrm>
          <a:prstGeom prst="wedgeRoundRectCallout">
            <a:avLst>
              <a:gd name="adj1" fmla="val -69899"/>
              <a:gd name="adj2" fmla="val 6621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WMA Setting:</a:t>
            </a:r>
            <a:br>
              <a:rPr lang="de-DE" dirty="0">
                <a:solidFill>
                  <a:schemeClr val="bg1"/>
                </a:solidFill>
              </a:rPr>
            </a:br>
            <a:r>
              <a:rPr lang="de-DE" dirty="0" err="1">
                <a:solidFill>
                  <a:schemeClr val="bg1"/>
                </a:solidFill>
              </a:rPr>
              <a:t>Inform</a:t>
            </a:r>
            <a:r>
              <a:rPr lang="de-DE" dirty="0">
                <a:solidFill>
                  <a:schemeClr val="bg1"/>
                </a:solidFill>
              </a:rPr>
              <a:t> User</a:t>
            </a:r>
            <a:br>
              <a:rPr lang="de-DE" dirty="0">
                <a:solidFill>
                  <a:schemeClr val="bg1"/>
                </a:solidFill>
              </a:rPr>
            </a:br>
            <a:r>
              <a:rPr lang="de-DE" dirty="0" err="1">
                <a:solidFill>
                  <a:schemeClr val="bg1"/>
                </a:solidFill>
              </a:rPr>
              <a:t>Cooperate</a:t>
            </a:r>
            <a:r>
              <a:rPr lang="de-DE" dirty="0">
                <a:solidFill>
                  <a:schemeClr val="bg1"/>
                </a:solidFill>
              </a:rPr>
              <a:t> </a:t>
            </a:r>
            <a:r>
              <a:rPr lang="de-DE" dirty="0" err="1">
                <a:solidFill>
                  <a:schemeClr val="bg1"/>
                </a:solidFill>
              </a:rPr>
              <a:t>w</a:t>
            </a:r>
            <a:r>
              <a:rPr lang="de-DE" dirty="0">
                <a:solidFill>
                  <a:schemeClr val="bg1"/>
                </a:solidFill>
              </a:rPr>
              <a:t>/ Agent 2</a:t>
            </a:r>
          </a:p>
          <a:p>
            <a:pPr algn="ctr"/>
            <a:r>
              <a:rPr lang="de-DE" dirty="0">
                <a:solidFill>
                  <a:schemeClr val="bg1"/>
                </a:solidFill>
              </a:rPr>
              <a:t>…</a:t>
            </a:r>
          </a:p>
        </p:txBody>
      </p:sp>
    </p:spTree>
    <p:extLst>
      <p:ext uri="{BB962C8B-B14F-4D97-AF65-F5344CB8AC3E}">
        <p14:creationId xmlns:p14="http://schemas.microsoft.com/office/powerpoint/2010/main" val="8122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DAED61-C0E1-3547-AF5A-113B92E7A444}"/>
              </a:ext>
            </a:extLst>
          </p:cNvPr>
          <p:cNvSpPr>
            <a:spLocks noGrp="1"/>
          </p:cNvSpPr>
          <p:nvPr>
            <p:ph type="title"/>
          </p:nvPr>
        </p:nvSpPr>
        <p:spPr/>
        <p:txBody>
          <a:bodyPr/>
          <a:lstStyle/>
          <a:p>
            <a:r>
              <a:rPr lang="en-GB" dirty="0"/>
              <a:t>QA: LVE in Detail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523BDC6-8AE9-A346-9ED6-0856786DA670}"/>
                  </a:ext>
                </a:extLst>
              </p:cNvPr>
              <p:cNvSpPr>
                <a:spLocks noGrp="1"/>
              </p:cNvSpPr>
              <p:nvPr>
                <p:ph idx="1"/>
              </p:nvPr>
            </p:nvSpPr>
            <p:spPr/>
            <p:txBody>
              <a:bodyPr/>
              <a:lstStyle/>
              <a:p>
                <a:r>
                  <a:rPr lang="en-GB" dirty="0"/>
                  <a:t>After eliminating </a:t>
                </a:r>
                <a14:m>
                  <m:oMath xmlns:m="http://schemas.openxmlformats.org/officeDocument/2006/math">
                    <m:r>
                      <a:rPr lang="en-GB" i="1" smtClean="0">
                        <a:solidFill>
                          <a:schemeClr val="tx1"/>
                        </a:solidFill>
                        <a:latin typeface="Cambria Math" charset="0"/>
                      </a:rPr>
                      <m:t>𝑇𝑟𝑒𝑎𝑡</m:t>
                    </m:r>
                    <m:d>
                      <m:dPr>
                        <m:ctrlPr>
                          <a:rPr lang="en-GB" i="1" smtClean="0">
                            <a:solidFill>
                              <a:schemeClr val="tx1"/>
                            </a:solidFill>
                            <a:latin typeface="Cambria Math" panose="02040503050406030204" pitchFamily="18" charset="0"/>
                          </a:rPr>
                        </m:ctrlPr>
                      </m:dPr>
                      <m:e>
                        <m:r>
                          <a:rPr lang="en-GB" i="1" smtClean="0">
                            <a:solidFill>
                              <a:schemeClr val="tx1"/>
                            </a:solidFill>
                            <a:latin typeface="Cambria Math" charset="0"/>
                          </a:rPr>
                          <m:t>𝑋</m:t>
                        </m:r>
                        <m:r>
                          <a:rPr lang="en-GB" i="1" smtClean="0">
                            <a:solidFill>
                              <a:schemeClr val="tx1"/>
                            </a:solidFill>
                            <a:latin typeface="Cambria Math" charset="0"/>
                          </a:rPr>
                          <m:t>,</m:t>
                        </m:r>
                        <m:r>
                          <a:rPr lang="en-GB" i="1">
                            <a:solidFill>
                              <a:schemeClr val="tx1"/>
                            </a:solidFill>
                            <a:latin typeface="Cambria Math" panose="02040503050406030204" pitchFamily="18" charset="0"/>
                          </a:rPr>
                          <m:t>𝑀</m:t>
                        </m:r>
                      </m:e>
                    </m:d>
                    <m:r>
                      <a:rPr lang="de-DE" b="0" i="1" smtClean="0">
                        <a:solidFill>
                          <a:schemeClr val="tx1"/>
                        </a:solidFill>
                        <a:latin typeface="Cambria Math" panose="02040503050406030204" pitchFamily="18" charset="0"/>
                      </a:rPr>
                      <m:t>, </m:t>
                    </m:r>
                    <m:r>
                      <a:rPr lang="de-DE" b="0" i="1" smtClean="0">
                        <a:solidFill>
                          <a:schemeClr val="tx1"/>
                        </a:solidFill>
                        <a:latin typeface="Cambria Math" panose="02040503050406030204" pitchFamily="18" charset="0"/>
                      </a:rPr>
                      <m:t>𝑇𝑟𝑎𝑣𝑒𝑙</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a14:m>
                <a:endParaRPr lang="en-GB" dirty="0">
                  <a:solidFill>
                    <a:srgbClr val="C00000"/>
                  </a:solidFill>
                </a:endParaRPr>
              </a:p>
              <a:p>
                <a:pPr lvl="1"/>
                <a:r>
                  <a:rPr lang="en-GB" dirty="0">
                    <a:solidFill>
                      <a:schemeClr val="tx1"/>
                    </a:solidFill>
                  </a:rPr>
                  <a:t>Eliminate </a:t>
                </a:r>
                <a14:m>
                  <m:oMath xmlns:m="http://schemas.openxmlformats.org/officeDocument/2006/math">
                    <m:r>
                      <a:rPr lang="de-DE" b="0" i="1" smtClean="0">
                        <a:solidFill>
                          <a:srgbClr val="C00000"/>
                        </a:solidFill>
                        <a:latin typeface="Cambria Math" panose="02040503050406030204" pitchFamily="18" charset="0"/>
                      </a:rPr>
                      <m:t>𝑆𝑖𝑐𝑘</m:t>
                    </m:r>
                    <m:r>
                      <a:rPr lang="en-GB" i="1">
                        <a:solidFill>
                          <a:srgbClr val="C00000"/>
                        </a:solidFill>
                        <a:latin typeface="Cambria Math" charset="0"/>
                      </a:rPr>
                      <m:t>(</m:t>
                    </m:r>
                    <m:r>
                      <a:rPr lang="en-GB" i="1">
                        <a:solidFill>
                          <a:srgbClr val="C00000"/>
                        </a:solidFill>
                        <a:latin typeface="Cambria Math" charset="0"/>
                      </a:rPr>
                      <m:t>𝑋</m:t>
                    </m:r>
                    <m:r>
                      <a:rPr lang="en-GB" i="1">
                        <a:solidFill>
                          <a:srgbClr val="C00000"/>
                        </a:solidFill>
                        <a:latin typeface="Cambria Math" charset="0"/>
                      </a:rPr>
                      <m:t>)</m:t>
                    </m:r>
                  </m:oMath>
                </a14:m>
                <a:endParaRPr lang="en-GB" dirty="0"/>
              </a:p>
              <a:p>
                <a:pPr lvl="2"/>
                <a:r>
                  <a:rPr lang="en-GB" dirty="0">
                    <a:solidFill>
                      <a:schemeClr val="tx1"/>
                    </a:solidFill>
                  </a:rPr>
                  <a:t>Requires multiplication of </a:t>
                </a:r>
                <a14:m>
                  <m:oMath xmlns:m="http://schemas.openxmlformats.org/officeDocument/2006/math">
                    <m:sSubSup>
                      <m:sSubSupPr>
                        <m:ctrlPr>
                          <a:rPr lang="de-DE" i="1" dirty="0">
                            <a:latin typeface="Cambria Math" panose="02040503050406030204" pitchFamily="18" charset="0"/>
                          </a:rPr>
                        </m:ctrlPr>
                      </m:sSubSupPr>
                      <m:e>
                        <m:r>
                          <a:rPr lang="en-GB"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oMath>
                </a14:m>
                <a:r>
                  <a:rPr lang="en-GB" dirty="0"/>
                  <a:t> and </a:t>
                </a:r>
                <a14:m>
                  <m:oMath xmlns:m="http://schemas.openxmlformats.org/officeDocument/2006/math">
                    <m:sSubSup>
                      <m:sSubSupPr>
                        <m:ctrlPr>
                          <a:rPr lang="de-DE" i="1" dirty="0">
                            <a:latin typeface="Cambria Math" panose="02040503050406030204" pitchFamily="18" charset="0"/>
                          </a:rPr>
                        </m:ctrlPr>
                      </m:sSubSupPr>
                      <m:e>
                        <m:r>
                          <a:rPr lang="en-GB" i="1" dirty="0">
                            <a:latin typeface="Cambria Math" panose="02040503050406030204" pitchFamily="18" charset="0"/>
                          </a:rPr>
                          <m:t>𝑔</m:t>
                        </m:r>
                      </m:e>
                      <m:sub>
                        <m:r>
                          <a:rPr lang="de-DE" b="0" i="1" dirty="0" smtClean="0">
                            <a:latin typeface="Cambria Math" panose="02040503050406030204" pitchFamily="18" charset="0"/>
                          </a:rPr>
                          <m:t>3</m:t>
                        </m:r>
                      </m:sub>
                      <m:sup>
                        <m:r>
                          <a:rPr lang="de-DE" i="1" dirty="0">
                            <a:latin typeface="Cambria Math" panose="02040503050406030204" pitchFamily="18" charset="0"/>
                          </a:rPr>
                          <m:t>′</m:t>
                        </m:r>
                        <m:r>
                          <a:rPr lang="de-DE" b="0" i="1" dirty="0" smtClean="0">
                            <a:latin typeface="Cambria Math" panose="02040503050406030204" pitchFamily="18" charset="0"/>
                          </a:rPr>
                          <m:t>′</m:t>
                        </m:r>
                      </m:sup>
                    </m:sSubSup>
                  </m:oMath>
                </a14:m>
                <a:endParaRPr lang="en-GB" dirty="0"/>
              </a:p>
              <a:p>
                <a:pPr lvl="2"/>
                <a:r>
                  <a:rPr lang="en-GB" dirty="0">
                    <a:solidFill>
                      <a:schemeClr val="tx1"/>
                    </a:solidFill>
                  </a:rPr>
                  <a:t>Eliminates </a:t>
                </a:r>
                <a14:m>
                  <m:oMath xmlns:m="http://schemas.openxmlformats.org/officeDocument/2006/math">
                    <m:r>
                      <a:rPr lang="en-GB" i="1">
                        <a:latin typeface="Cambria Math" charset="0"/>
                      </a:rPr>
                      <m:t>𝑋</m:t>
                    </m:r>
                  </m:oMath>
                </a14:m>
                <a:endParaRPr lang="en-GB" dirty="0">
                  <a:solidFill>
                    <a:schemeClr val="tx1"/>
                  </a:solidFill>
                </a:endParaRPr>
              </a:p>
              <a:p>
                <a:pPr lvl="2"/>
                <a:r>
                  <a:rPr lang="en-GB" dirty="0"/>
                  <a:t>Yields </a:t>
                </a:r>
                <a14:m>
                  <m:oMath xmlns:m="http://schemas.openxmlformats.org/officeDocument/2006/math">
                    <m:sSubSup>
                      <m:sSubSupPr>
                        <m:ctrlPr>
                          <a:rPr lang="de-DE" i="1" dirty="0">
                            <a:latin typeface="Cambria Math" panose="02040503050406030204" pitchFamily="18" charset="0"/>
                          </a:rPr>
                        </m:ctrlPr>
                      </m:sSubSupPr>
                      <m:e>
                        <m:r>
                          <a:rPr lang="en-GB" i="1" dirty="0">
                            <a:latin typeface="Cambria Math" panose="02040503050406030204" pitchFamily="18" charset="0"/>
                          </a:rPr>
                          <m:t>𝑔</m:t>
                        </m:r>
                      </m:e>
                      <m:sub>
                        <m:r>
                          <a:rPr lang="de-DE" b="0" i="1" dirty="0" smtClean="0">
                            <a:latin typeface="Cambria Math" panose="02040503050406030204" pitchFamily="18" charset="0"/>
                          </a:rPr>
                          <m:t>2</m:t>
                        </m:r>
                        <m:r>
                          <a:rPr lang="de-DE" i="1" dirty="0">
                            <a:latin typeface="Cambria Math" panose="02040503050406030204" pitchFamily="18" charset="0"/>
                          </a:rPr>
                          <m:t>3</m:t>
                        </m:r>
                      </m:sub>
                      <m:sup>
                        <m:r>
                          <a:rPr lang="de-DE" i="1" dirty="0">
                            <a:latin typeface="Cambria Math" panose="02040503050406030204" pitchFamily="18" charset="0"/>
                          </a:rPr>
                          <m:t>′′</m:t>
                        </m:r>
                      </m:sup>
                    </m:sSubSup>
                  </m:oMath>
                </a14:m>
                <a:endParaRPr lang="en-GB" dirty="0">
                  <a:solidFill>
                    <a:schemeClr val="tx1"/>
                  </a:solidFill>
                </a:endParaRPr>
              </a:p>
            </p:txBody>
          </p:sp>
        </mc:Choice>
        <mc:Fallback xmlns="">
          <p:sp>
            <p:nvSpPr>
              <p:cNvPr id="9" name="Content Placeholder 8">
                <a:extLst>
                  <a:ext uri="{FF2B5EF4-FFF2-40B4-BE49-F238E27FC236}">
                    <a16:creationId xmlns:a16="http://schemas.microsoft.com/office/drawing/2014/main" id="{0523BDC6-8AE9-A346-9ED6-0856786DA670}"/>
                  </a:ext>
                </a:extLst>
              </p:cNvPr>
              <p:cNvSpPr>
                <a:spLocks noGrp="1" noRot="1" noChangeAspect="1" noMove="1" noResize="1" noEditPoints="1" noAdjustHandles="1" noChangeArrowheads="1" noChangeShapeType="1" noTextEdit="1"/>
              </p:cNvSpPr>
              <p:nvPr>
                <p:ph idx="1"/>
              </p:nvPr>
            </p:nvSpPr>
            <p:spPr>
              <a:blipFill>
                <a:blip r:embed="rId2"/>
                <a:stretch>
                  <a:fillRect l="-1447" t="-2036"/>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3C40E86B-423A-534F-BE18-A4F33FF8BDF8}"/>
              </a:ext>
            </a:extLst>
          </p:cNvPr>
          <p:cNvSpPr>
            <a:spLocks noGrp="1"/>
          </p:cNvSpPr>
          <p:nvPr>
            <p:ph type="sldNum" sz="quarter" idx="12"/>
          </p:nvPr>
        </p:nvSpPr>
        <p:spPr/>
        <p:txBody>
          <a:bodyPr/>
          <a:lstStyle/>
          <a:p>
            <a:fld id="{DB7C4649-800D-CB47-881A-AA04BFFFB18C}" type="slidenum">
              <a:rPr lang="en-GB" smtClean="0"/>
              <a:t>20</a:t>
            </a:fld>
            <a:endParaRPr lang="en-GB" dirty="0"/>
          </a:p>
        </p:txBody>
      </p:sp>
      <p:grpSp>
        <p:nvGrpSpPr>
          <p:cNvPr id="57" name="Group 56">
            <a:extLst>
              <a:ext uri="{FF2B5EF4-FFF2-40B4-BE49-F238E27FC236}">
                <a16:creationId xmlns:a16="http://schemas.microsoft.com/office/drawing/2014/main" id="{C1D0C701-B439-3147-AA7E-6D4C05EC90A8}"/>
              </a:ext>
            </a:extLst>
          </p:cNvPr>
          <p:cNvGrpSpPr/>
          <p:nvPr/>
        </p:nvGrpSpPr>
        <p:grpSpPr>
          <a:xfrm>
            <a:off x="1094955" y="3960000"/>
            <a:ext cx="6316831" cy="2208228"/>
            <a:chOff x="-137566" y="3960000"/>
            <a:chExt cx="6316831" cy="2208228"/>
          </a:xfrm>
        </p:grpSpPr>
        <p:grpSp>
          <p:nvGrpSpPr>
            <p:cNvPr id="58" name="Group 57">
              <a:extLst>
                <a:ext uri="{FF2B5EF4-FFF2-40B4-BE49-F238E27FC236}">
                  <a16:creationId xmlns:a16="http://schemas.microsoft.com/office/drawing/2014/main" id="{2780CCD2-EC90-F24F-BE0C-7FDDC5F61008}"/>
                </a:ext>
              </a:extLst>
            </p:cNvPr>
            <p:cNvGrpSpPr/>
            <p:nvPr/>
          </p:nvGrpSpPr>
          <p:grpSpPr>
            <a:xfrm>
              <a:off x="-1673" y="3960000"/>
              <a:ext cx="6180938" cy="2208228"/>
              <a:chOff x="-1673" y="3960000"/>
              <a:chExt cx="6180938" cy="2208228"/>
            </a:xfrm>
          </p:grpSpPr>
          <p:grpSp>
            <p:nvGrpSpPr>
              <p:cNvPr id="65" name="Group 64">
                <a:extLst>
                  <a:ext uri="{FF2B5EF4-FFF2-40B4-BE49-F238E27FC236}">
                    <a16:creationId xmlns:a16="http://schemas.microsoft.com/office/drawing/2014/main" id="{461AAEB5-E0F9-2B42-8829-6086A6EF43FE}"/>
                  </a:ext>
                </a:extLst>
              </p:cNvPr>
              <p:cNvGrpSpPr/>
              <p:nvPr/>
            </p:nvGrpSpPr>
            <p:grpSpPr>
              <a:xfrm>
                <a:off x="2895779" y="3960000"/>
                <a:ext cx="3283486" cy="2208228"/>
                <a:chOff x="5231863" y="2639275"/>
                <a:chExt cx="3283486" cy="2208228"/>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39DE310-AF57-4248-ADD7-9224271CCA6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GB" b="0"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3" name="TextBox 72">
                      <a:extLst>
                        <a:ext uri="{FF2B5EF4-FFF2-40B4-BE49-F238E27FC236}">
                          <a16:creationId xmlns:a16="http://schemas.microsoft.com/office/drawing/2014/main" id="{339DE310-AF57-4248-ADD7-9224271CCA6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0CD8506-4EA9-2048-9B59-F3367F7A0CD7}"/>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𝑁𝑎𝑡</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𝐷</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74" name="TextBox 73">
                      <a:extLst>
                        <a:ext uri="{FF2B5EF4-FFF2-40B4-BE49-F238E27FC236}">
                          <a16:creationId xmlns:a16="http://schemas.microsoft.com/office/drawing/2014/main" id="{60CD8506-4EA9-2048-9B59-F3367F7A0CD7}"/>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967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6354650-9519-7F43-AA97-B94420A4944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𝑀𝑎𝑛</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𝑊</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75" name="TextBox 74">
                      <a:extLst>
                        <a:ext uri="{FF2B5EF4-FFF2-40B4-BE49-F238E27FC236}">
                          <a16:creationId xmlns:a16="http://schemas.microsoft.com/office/drawing/2014/main" id="{46354650-9519-7F43-AA97-B94420A4944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2ABB6D2-912E-1640-B051-920E5905D71C}"/>
                        </a:ext>
                      </a:extLst>
                    </p:cNvPr>
                    <p:cNvSpPr txBox="1"/>
                    <p:nvPr/>
                  </p:nvSpPr>
                  <p:spPr>
                    <a:xfrm>
                      <a:off x="6254283" y="4457990"/>
                      <a:ext cx="1120628"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C00000"/>
                                </a:solidFill>
                                <a:latin typeface="Cambria Math" charset="0"/>
                              </a:rPr>
                              <m:t>𝑆𝑖𝑐𝑘</m:t>
                            </m:r>
                            <m:r>
                              <a:rPr lang="en-GB" b="0" i="1" smtClean="0">
                                <a:solidFill>
                                  <a:srgbClr val="C00000"/>
                                </a:solidFill>
                                <a:latin typeface="Cambria Math" charset="0"/>
                              </a:rPr>
                              <m:t>(</m:t>
                            </m:r>
                            <m:r>
                              <a:rPr lang="en-GB" b="0" i="1" smtClean="0">
                                <a:solidFill>
                                  <a:srgbClr val="C00000"/>
                                </a:solidFill>
                                <a:latin typeface="Cambria Math" charset="0"/>
                              </a:rPr>
                              <m:t>𝑋</m:t>
                            </m:r>
                            <m:r>
                              <a:rPr lang="en-GB" b="0" i="1" smtClean="0">
                                <a:solidFill>
                                  <a:srgbClr val="C00000"/>
                                </a:solidFill>
                                <a:latin typeface="Cambria Math" charset="0"/>
                              </a:rPr>
                              <m:t>)</m:t>
                            </m:r>
                          </m:oMath>
                        </m:oMathPara>
                      </a14:m>
                      <a:endParaRPr lang="en-GB" dirty="0">
                        <a:solidFill>
                          <a:srgbClr val="C00000"/>
                        </a:solidFill>
                      </a:endParaRPr>
                    </a:p>
                  </p:txBody>
                </p:sp>
              </mc:Choice>
              <mc:Fallback xmlns="">
                <p:sp>
                  <p:nvSpPr>
                    <p:cNvPr id="77" name="TextBox 76">
                      <a:extLst>
                        <a:ext uri="{FF2B5EF4-FFF2-40B4-BE49-F238E27FC236}">
                          <a16:creationId xmlns:a16="http://schemas.microsoft.com/office/drawing/2014/main" id="{82ABB6D2-912E-1640-B051-920E5905D71C}"/>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6"/>
                      <a:stretch>
                        <a:fillRect b="-6061"/>
                      </a:stretch>
                    </a:blipFill>
                    <a:ln>
                      <a:solidFill>
                        <a:srgbClr val="C00000"/>
                      </a:solidFill>
                    </a:ln>
                  </p:spPr>
                  <p:txBody>
                    <a:bodyPr/>
                    <a:lstStyle/>
                    <a:p>
                      <a:r>
                        <a:rPr lang="en-GB">
                          <a:noFill/>
                        </a:rPr>
                        <a:t> </a:t>
                      </a:r>
                    </a:p>
                  </p:txBody>
                </p:sp>
              </mc:Fallback>
            </mc:AlternateContent>
            <p:cxnSp>
              <p:nvCxnSpPr>
                <p:cNvPr id="79" name="Straight Connector 78">
                  <a:extLst>
                    <a:ext uri="{FF2B5EF4-FFF2-40B4-BE49-F238E27FC236}">
                      <a16:creationId xmlns:a16="http://schemas.microsoft.com/office/drawing/2014/main" id="{85F46D4C-EFE9-BE4F-A1B3-F5061FB3869D}"/>
                    </a:ext>
                  </a:extLst>
                </p:cNvPr>
                <p:cNvCxnSpPr>
                  <a:stCxn id="74" idx="6"/>
                  <a:endCxn id="100"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CF28A5-D77F-3148-98A6-02E5DF62095A}"/>
                    </a:ext>
                  </a:extLst>
                </p:cNvPr>
                <p:cNvCxnSpPr>
                  <a:cxnSpLocks/>
                  <a:stCxn id="75" idx="2"/>
                  <a:endCxn id="100"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600B2C0-0A4F-924B-B681-88472421D41A}"/>
                    </a:ext>
                  </a:extLst>
                </p:cNvPr>
                <p:cNvCxnSpPr>
                  <a:cxnSpLocks/>
                  <a:stCxn id="96" idx="0"/>
                  <a:endCxn id="73"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ED9D663-A71D-4448-9E81-8FC2579740DC}"/>
                    </a:ext>
                  </a:extLst>
                </p:cNvPr>
                <p:cNvCxnSpPr>
                  <a:cxnSpLocks/>
                  <a:stCxn id="73" idx="4"/>
                  <a:endCxn id="92"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C4C0C09-ECEE-9041-AC62-BCE52F3DDE89}"/>
                    </a:ext>
                  </a:extLst>
                </p:cNvPr>
                <p:cNvCxnSpPr>
                  <a:cxnSpLocks/>
                  <a:stCxn id="96" idx="2"/>
                  <a:endCxn id="77"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497AFF-B180-0348-ADAE-1DCA0FE4168C}"/>
                    </a:ext>
                  </a:extLst>
                </p:cNvPr>
                <p:cNvCxnSpPr>
                  <a:cxnSpLocks/>
                  <a:stCxn id="92" idx="2"/>
                  <a:endCxn id="77"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428908-7A1A-8548-B446-54E23CDBDB20}"/>
                    </a:ext>
                  </a:extLst>
                </p:cNvPr>
                <p:cNvCxnSpPr>
                  <a:cxnSpLocks/>
                  <a:stCxn id="73" idx="0"/>
                  <a:endCxn id="100"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54BC920-1231-A34D-8B1A-35D6AF7A13AC}"/>
                    </a:ext>
                  </a:extLst>
                </p:cNvPr>
                <p:cNvGrpSpPr/>
                <p:nvPr/>
              </p:nvGrpSpPr>
              <p:grpSpPr>
                <a:xfrm>
                  <a:off x="6669977" y="2717060"/>
                  <a:ext cx="521894" cy="393368"/>
                  <a:chOff x="6669977" y="2717060"/>
                  <a:chExt cx="521894" cy="393368"/>
                </a:xfrm>
              </p:grpSpPr>
              <p:sp>
                <p:nvSpPr>
                  <p:cNvPr id="99" name="Rectangle 98">
                    <a:extLst>
                      <a:ext uri="{FF2B5EF4-FFF2-40B4-BE49-F238E27FC236}">
                        <a16:creationId xmlns:a16="http://schemas.microsoft.com/office/drawing/2014/main" id="{8319AF41-8350-2349-BEC3-34E8EF0AEE28}"/>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753A1C3A-C179-D141-B39D-6E66DADA4303}"/>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2575AF18-2B1D-FF42-889F-4DAF4FE8748F}"/>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7C62CFF-6C12-A848-A647-91EAEE04E0C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3F842AD7-CEF1-C343-8522-3CA8C847E938}"/>
                    </a:ext>
                  </a:extLst>
                </p:cNvPr>
                <p:cNvGrpSpPr/>
                <p:nvPr/>
              </p:nvGrpSpPr>
              <p:grpSpPr>
                <a:xfrm>
                  <a:off x="6191042" y="3935548"/>
                  <a:ext cx="425774" cy="392260"/>
                  <a:chOff x="6191042" y="3935548"/>
                  <a:chExt cx="425774" cy="392260"/>
                </a:xfrm>
              </p:grpSpPr>
              <p:sp>
                <p:nvSpPr>
                  <p:cNvPr id="95" name="Rectangle 94">
                    <a:extLst>
                      <a:ext uri="{FF2B5EF4-FFF2-40B4-BE49-F238E27FC236}">
                        <a16:creationId xmlns:a16="http://schemas.microsoft.com/office/drawing/2014/main" id="{6341AD07-E8F0-384F-BCE8-E53A1E6F169F}"/>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C7619319-A4C5-574C-AA43-93744E8AB72F}"/>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2828BA34-E976-4D43-A50E-BAA32A8DE2EB}"/>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76CAF68-0B35-E749-9898-848885FD89F1}"/>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en-GB" b="0" i="1" smtClean="0">
                                      <a:latin typeface="Cambria Math" charset="0"/>
                                    </a:rPr>
                                    <m:t>𝑔</m:t>
                                  </m:r>
                                </m:e>
                                <m:sub>
                                  <m:r>
                                    <a:rPr lang="en-GB" b="0" i="1" smtClean="0">
                                      <a:latin typeface="Cambria Math" charset="0"/>
                                    </a:rPr>
                                    <m:t>2</m:t>
                                  </m:r>
                                </m:sub>
                                <m:sup>
                                  <m:r>
                                    <a:rPr lang="de-DE" b="0" i="1" smtClean="0">
                                      <a:latin typeface="Cambria Math" panose="02040503050406030204" pitchFamily="18" charset="0"/>
                                    </a:rPr>
                                    <m:t>′</m:t>
                                  </m:r>
                                </m:sup>
                              </m:sSubSup>
                            </m:oMath>
                          </m:oMathPara>
                        </a14:m>
                        <a:endParaRPr lang="en-GB" dirty="0"/>
                      </a:p>
                    </p:txBody>
                  </p:sp>
                </mc:Choice>
                <mc:Fallback xmlns="">
                  <p:sp>
                    <p:nvSpPr>
                      <p:cNvPr id="98" name="TextBox 97">
                        <a:extLst>
                          <a:ext uri="{FF2B5EF4-FFF2-40B4-BE49-F238E27FC236}">
                            <a16:creationId xmlns:a16="http://schemas.microsoft.com/office/drawing/2014/main" id="{B76CAF68-0B35-E749-9898-848885FD89F1}"/>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b="-21739"/>
                        </a:stretch>
                      </a:blipFill>
                    </p:spPr>
                    <p:txBody>
                      <a:bodyPr/>
                      <a:lstStyle/>
                      <a:p>
                        <a:r>
                          <a:rPr lang="en-GB">
                            <a:noFill/>
                          </a:rPr>
                          <a:t> </a:t>
                        </a:r>
                      </a:p>
                    </p:txBody>
                  </p:sp>
                </mc:Fallback>
              </mc:AlternateContent>
            </p:grpSp>
            <p:grpSp>
              <p:nvGrpSpPr>
                <p:cNvPr id="90" name="Group 89">
                  <a:extLst>
                    <a:ext uri="{FF2B5EF4-FFF2-40B4-BE49-F238E27FC236}">
                      <a16:creationId xmlns:a16="http://schemas.microsoft.com/office/drawing/2014/main" id="{7681FFBF-31E5-C94A-8DCB-CC0FA4F366B4}"/>
                    </a:ext>
                  </a:extLst>
                </p:cNvPr>
                <p:cNvGrpSpPr/>
                <p:nvPr/>
              </p:nvGrpSpPr>
              <p:grpSpPr>
                <a:xfrm>
                  <a:off x="6975826" y="3929695"/>
                  <a:ext cx="548738" cy="397857"/>
                  <a:chOff x="6975826" y="3929695"/>
                  <a:chExt cx="548738" cy="397857"/>
                </a:xfrm>
              </p:grpSpPr>
              <p:sp>
                <p:nvSpPr>
                  <p:cNvPr id="91" name="Rectangle 90">
                    <a:extLst>
                      <a:ext uri="{FF2B5EF4-FFF2-40B4-BE49-F238E27FC236}">
                        <a16:creationId xmlns:a16="http://schemas.microsoft.com/office/drawing/2014/main" id="{3B7FC937-9EC8-914D-A45E-5ECF56711EAA}"/>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29E40B2C-A485-0542-96DF-A59E98998C8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28721CCB-1F80-204E-91EF-EC18BD3ABBA1}"/>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60AA702-8B23-944A-B0C0-43C7545FD50F}"/>
                          </a:ext>
                        </a:extLst>
                      </p:cNvPr>
                      <p:cNvSpPr txBox="1"/>
                      <p:nvPr/>
                    </p:nvSpPr>
                    <p:spPr>
                      <a:xfrm>
                        <a:off x="7198449" y="4050553"/>
                        <a:ext cx="326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charset="0"/>
                                    </a:rPr>
                                    <m:t>𝑔</m:t>
                                  </m:r>
                                </m:e>
                                <m:sub>
                                  <m:r>
                                    <a:rPr lang="en-GB" b="0" i="1" smtClean="0">
                                      <a:latin typeface="Cambria Math" charset="0"/>
                                    </a:rPr>
                                    <m:t>3</m:t>
                                  </m:r>
                                </m:sub>
                                <m:sup>
                                  <m:r>
                                    <a:rPr lang="en-GB" b="0" i="1" smtClean="0">
                                      <a:latin typeface="Cambria Math" panose="02040503050406030204" pitchFamily="18" charset="0"/>
                                    </a:rPr>
                                    <m:t>′′</m:t>
                                  </m:r>
                                </m:sup>
                              </m:sSubSup>
                            </m:oMath>
                          </m:oMathPara>
                        </a14:m>
                        <a:endParaRPr lang="en-GB" dirty="0"/>
                      </a:p>
                    </p:txBody>
                  </p:sp>
                </mc:Choice>
                <mc:Fallback xmlns="">
                  <p:sp>
                    <p:nvSpPr>
                      <p:cNvPr id="94" name="TextBox 93">
                        <a:extLst>
                          <a:ext uri="{FF2B5EF4-FFF2-40B4-BE49-F238E27FC236}">
                            <a16:creationId xmlns:a16="http://schemas.microsoft.com/office/drawing/2014/main" id="{060AA702-8B23-944A-B0C0-43C7545FD50F}"/>
                          </a:ext>
                        </a:extLst>
                      </p:cNvPr>
                      <p:cNvSpPr txBox="1">
                        <a:spLocks noRot="1" noChangeAspect="1" noMove="1" noResize="1" noEditPoints="1" noAdjustHandles="1" noChangeArrowheads="1" noChangeShapeType="1" noTextEdit="1"/>
                      </p:cNvSpPr>
                      <p:nvPr/>
                    </p:nvSpPr>
                    <p:spPr>
                      <a:xfrm>
                        <a:off x="7198449" y="4050553"/>
                        <a:ext cx="326115" cy="276999"/>
                      </a:xfrm>
                      <a:prstGeom prst="rect">
                        <a:avLst/>
                      </a:prstGeom>
                      <a:blipFill>
                        <a:blip r:embed="rId20"/>
                        <a:stretch>
                          <a:fillRect l="-19231"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DF0AFAC-3352-504C-92A3-EE60A757A971}"/>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charset="0"/>
                            </a:rPr>
                            <m:t>𝑇𝑟𝑎𝑣𝑒𝑙</m:t>
                          </m:r>
                          <m:r>
                            <a:rPr lang="en-GB" b="0" i="1" smtClean="0">
                              <a:solidFill>
                                <a:schemeClr val="accent1"/>
                              </a:solidFill>
                              <a:latin typeface="Cambria Math" charset="0"/>
                            </a:rPr>
                            <m:t>(</m:t>
                          </m:r>
                          <m:r>
                            <a:rPr lang="en-GB" b="0" i="1" smtClean="0">
                              <a:solidFill>
                                <a:schemeClr val="accent1"/>
                              </a:solidFill>
                              <a:latin typeface="Cambria Math" panose="02040503050406030204" pitchFamily="18" charset="0"/>
                            </a:rPr>
                            <m:t>𝑒𝑣𝑒</m:t>
                          </m:r>
                          <m:r>
                            <a:rPr lang="en-GB"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FDF0AFAC-3352-504C-92A3-EE60A757A971}"/>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4CB416F-09F1-D544-B1BF-44FF53277981}"/>
                      </a:ext>
                    </a:extLst>
                  </p:cNvPr>
                  <p:cNvSpPr txBox="1"/>
                  <p:nvPr/>
                </p:nvSpPr>
                <p:spPr>
                  <a:xfrm>
                    <a:off x="167154"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𝑆𝑖𝑐𝑘</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𝑒𝑣𝑒</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67" name="TextBox 66">
                    <a:extLst>
                      <a:ext uri="{FF2B5EF4-FFF2-40B4-BE49-F238E27FC236}">
                        <a16:creationId xmlns:a16="http://schemas.microsoft.com/office/drawing/2014/main" id="{74CB416F-09F1-D544-B1BF-44FF53277981}"/>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22"/>
                    <a:stretch>
                      <a:fillRect r="-1000" b="-6061"/>
                    </a:stretch>
                  </a:blipFill>
                  <a:ln>
                    <a:solidFill>
                      <a:schemeClr val="tx1"/>
                    </a:solidFill>
                  </a:ln>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9B3B7EB3-3E18-684F-8F71-5C794AECD206}"/>
                  </a:ext>
                </a:extLst>
              </p:cNvPr>
              <p:cNvCxnSpPr>
                <a:cxnSpLocks/>
                <a:stCxn id="66" idx="6"/>
                <a:endCxn id="71"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5D905E4-A322-8340-A71B-01E9BC51A2BE}"/>
                  </a:ext>
                </a:extLst>
              </p:cNvPr>
              <p:cNvCxnSpPr>
                <a:cxnSpLocks/>
                <a:stCxn id="71" idx="3"/>
                <a:endCxn id="73"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CC4EEC-7D3E-B34D-90DF-163229A10E68}"/>
                  </a:ext>
                </a:extLst>
              </p:cNvPr>
              <p:cNvCxnSpPr>
                <a:cxnSpLocks/>
                <a:stCxn id="71" idx="1"/>
                <a:endCxn id="67"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FE12F827-9FD7-A049-8FD5-1647F7867658}"/>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BC72B40-3A43-AC40-AA74-039BCA70AFEF}"/>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2</m:t>
                              </m:r>
                            </m:sub>
                          </m:sSub>
                        </m:oMath>
                      </m:oMathPara>
                    </a14:m>
                    <a:endParaRPr lang="en-GB" dirty="0"/>
                  </a:p>
                </p:txBody>
              </p:sp>
            </mc:Choice>
            <mc:Fallback xmlns="">
              <p:sp>
                <p:nvSpPr>
                  <p:cNvPr id="72" name="TextBox 71">
                    <a:extLst>
                      <a:ext uri="{FF2B5EF4-FFF2-40B4-BE49-F238E27FC236}">
                        <a16:creationId xmlns:a16="http://schemas.microsoft.com/office/drawing/2014/main" id="{BBC72B40-3A43-AC40-AA74-039BCA70AFEF}"/>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1739"/>
                    </a:stretch>
                  </a:blipFill>
                </p:spPr>
                <p:txBody>
                  <a:bodyPr/>
                  <a:lstStyle/>
                  <a:p>
                    <a:r>
                      <a:rPr lang="en-GB">
                        <a:noFill/>
                      </a:rPr>
                      <a:t> </a:t>
                    </a:r>
                  </a:p>
                </p:txBody>
              </p:sp>
            </mc:Fallback>
          </mc:AlternateContent>
        </p:grpSp>
        <p:cxnSp>
          <p:nvCxnSpPr>
            <p:cNvPr id="59" name="Straight Connector 58">
              <a:extLst>
                <a:ext uri="{FF2B5EF4-FFF2-40B4-BE49-F238E27FC236}">
                  <a16:creationId xmlns:a16="http://schemas.microsoft.com/office/drawing/2014/main" id="{15B9FB1E-D204-8543-8BD3-7800E31E6BBD}"/>
                </a:ext>
              </a:extLst>
            </p:cNvPr>
            <p:cNvCxnSpPr>
              <a:cxnSpLocks/>
              <a:stCxn id="61" idx="3"/>
              <a:endCxn id="73"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42CFF2-9480-F848-9B3E-20245827BDAA}"/>
                </a:ext>
              </a:extLst>
            </p:cNvPr>
            <p:cNvCxnSpPr>
              <a:cxnSpLocks/>
              <a:stCxn id="61" idx="1"/>
              <a:endCxn id="62"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9DB76BD-E19F-AB41-9EEC-31BB413875B2}"/>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A1FEBCE-7AFE-C843-BE8D-D6904A2ED552}"/>
                    </a:ext>
                  </a:extLst>
                </p:cNvPr>
                <p:cNvSpPr txBox="1"/>
                <p:nvPr/>
              </p:nvSpPr>
              <p:spPr>
                <a:xfrm>
                  <a:off x="-137566"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charset="0"/>
                          </a:rPr>
                          <m:t>𝑇𝑟𝑒𝑎𝑡</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𝑒𝑣𝑒</m:t>
                        </m:r>
                        <m:r>
                          <a:rPr lang="en-GB" b="0" i="1" smtClean="0">
                            <a:solidFill>
                              <a:schemeClr val="tx1"/>
                            </a:solidFill>
                            <a:latin typeface="Cambria Math" charset="0"/>
                          </a:rPr>
                          <m:t>,</m:t>
                        </m:r>
                        <m:r>
                          <a:rPr lang="en-GB" b="0" i="1" smtClean="0">
                            <a:solidFill>
                              <a:schemeClr val="tx1"/>
                            </a:solidFill>
                            <a:latin typeface="Cambria Math" panose="02040503050406030204" pitchFamily="18" charset="0"/>
                          </a:rPr>
                          <m:t>𝑀</m:t>
                        </m:r>
                        <m:r>
                          <a:rPr lang="en-GB" b="0" i="1" smtClean="0">
                            <a:solidFill>
                              <a:schemeClr val="tx1"/>
                            </a:solidFill>
                            <a:latin typeface="Cambria Math" charset="0"/>
                          </a:rPr>
                          <m:t>)</m:t>
                        </m:r>
                      </m:oMath>
                    </m:oMathPara>
                  </a14:m>
                  <a:endParaRPr lang="en-GB" dirty="0">
                    <a:solidFill>
                      <a:schemeClr val="tx1"/>
                    </a:solidFill>
                  </a:endParaRPr>
                </a:p>
              </p:txBody>
            </p:sp>
          </mc:Choice>
          <mc:Fallback xmlns="">
            <p:sp>
              <p:nvSpPr>
                <p:cNvPr id="62" name="TextBox 61">
                  <a:extLst>
                    <a:ext uri="{FF2B5EF4-FFF2-40B4-BE49-F238E27FC236}">
                      <a16:creationId xmlns:a16="http://schemas.microsoft.com/office/drawing/2014/main" id="{8A1FEBCE-7AFE-C843-BE8D-D6904A2ED552}"/>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24"/>
                  <a:stretch>
                    <a:fillRect b="-6250"/>
                  </a:stretch>
                </a:blipFill>
                <a:ln>
                  <a:solidFill>
                    <a:schemeClr val="tx1"/>
                  </a:solidFill>
                </a:ln>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947BD3DA-09D7-444C-ABFC-6D10C52220A3}"/>
                </a:ext>
              </a:extLst>
            </p:cNvPr>
            <p:cNvCxnSpPr>
              <a:cxnSpLocks/>
              <a:stCxn id="61" idx="1"/>
              <a:endCxn id="67"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00551FA-E19E-E442-AD16-4E4FAE7EBDC7}"/>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charset="0"/>
                              </a:rPr>
                              <m:t>𝑔</m:t>
                            </m:r>
                          </m:e>
                          <m:sub>
                            <m:r>
                              <a:rPr lang="en-GB" b="0" i="1" smtClean="0">
                                <a:latin typeface="Cambria Math" charset="0"/>
                              </a:rPr>
                              <m:t>3</m:t>
                            </m:r>
                          </m:sub>
                        </m:sSub>
                      </m:oMath>
                    </m:oMathPara>
                  </a14:m>
                  <a:endParaRPr lang="en-GB" dirty="0"/>
                </a:p>
              </p:txBody>
            </p:sp>
          </mc:Choice>
          <mc:Fallback xmlns="">
            <p:sp>
              <p:nvSpPr>
                <p:cNvPr id="64" name="TextBox 63">
                  <a:extLst>
                    <a:ext uri="{FF2B5EF4-FFF2-40B4-BE49-F238E27FC236}">
                      <a16:creationId xmlns:a16="http://schemas.microsoft.com/office/drawing/2014/main" id="{900551FA-E19E-E442-AD16-4E4FAE7EBDC7}"/>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b="-21739"/>
                  </a:stretch>
                </a:blipFill>
              </p:spPr>
              <p:txBody>
                <a:bodyPr/>
                <a:lstStyle/>
                <a:p>
                  <a:r>
                    <a:rPr lang="en-GB">
                      <a:noFill/>
                    </a:rPr>
                    <a:t> </a:t>
                  </a:r>
                </a:p>
              </p:txBody>
            </p:sp>
          </mc:Fallback>
        </mc:AlternateContent>
      </p:grpSp>
    </p:spTree>
    <p:extLst>
      <p:ext uri="{BB962C8B-B14F-4D97-AF65-F5344CB8AC3E}">
        <p14:creationId xmlns:p14="http://schemas.microsoft.com/office/powerpoint/2010/main" val="251362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Lifted Multiplication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GB" sz="2100" b="0" dirty="0"/>
                  <a:t>Multiplication: „join“ over shared </a:t>
                </a:r>
                <a:r>
                  <a:rPr lang="en-GB" sz="2100" b="0" dirty="0" err="1"/>
                  <a:t>randvars</a:t>
                </a:r>
                <a:r>
                  <a:rPr lang="en-GB" sz="2100" b="0" dirty="0"/>
                  <a:t> and a product of potentials</a:t>
                </a:r>
              </a:p>
              <a:p>
                <a:pPr lvl="1"/>
                <a:r>
                  <a:rPr lang="en-GB" sz="1900" dirty="0"/>
                  <a:t>Consider number of instances represented by each parfactor </a:t>
                </a:r>
                <a:br>
                  <a:rPr lang="en-GB" sz="1900" dirty="0"/>
                </a:br>
                <a:r>
                  <a:rPr lang="en-GB" sz="1900" dirty="0"/>
                  <a:t>➝ rescale if necessary (i.e., if </a:t>
                </a:r>
                <a:r>
                  <a:rPr lang="en-GB" sz="1900" dirty="0" err="1"/>
                  <a:t>parfactors</a:t>
                </a:r>
                <a:r>
                  <a:rPr lang="en-GB" sz="1900" dirty="0"/>
                  <a:t> represent different numbers)</a:t>
                </a:r>
                <a:br>
                  <a:rPr lang="en-GB" sz="1900" dirty="0"/>
                </a:br>
                <a:endParaRPr lang="en-GB" sz="1900" b="0" dirty="0"/>
              </a:p>
              <a:p>
                <a:pPr marL="0" indent="0">
                  <a:buNone/>
                </a:pPr>
                <a14:m>
                  <m:oMathPara xmlns:m="http://schemas.openxmlformats.org/officeDocument/2006/math">
                    <m:oMathParaPr>
                      <m:jc m:val="centerGroup"/>
                    </m:oMathParaPr>
                    <m:oMath xmlns:m="http://schemas.openxmlformats.org/officeDocument/2006/math">
                      <m:sSubSup>
                        <m:sSubSupPr>
                          <m:ctrlPr>
                            <a:rPr lang="de-DE" sz="2400" i="1" dirty="0">
                              <a:latin typeface="Cambria Math" panose="02040503050406030204" pitchFamily="18" charset="0"/>
                            </a:rPr>
                          </m:ctrlPr>
                        </m:sSubSupPr>
                        <m:e>
                          <m:r>
                            <a:rPr lang="en-GB" sz="2400" i="1" dirty="0">
                              <a:latin typeface="Cambria Math" panose="02040503050406030204" pitchFamily="18" charset="0"/>
                            </a:rPr>
                            <m:t>𝑔</m:t>
                          </m:r>
                        </m:e>
                        <m:sub>
                          <m:r>
                            <a:rPr lang="de-DE" sz="2400" i="1" dirty="0">
                              <a:latin typeface="Cambria Math" panose="02040503050406030204" pitchFamily="18" charset="0"/>
                            </a:rPr>
                            <m:t>2</m:t>
                          </m:r>
                        </m:sub>
                        <m:sup>
                          <m:r>
                            <a:rPr lang="de-DE" sz="2400" i="1" dirty="0">
                              <a:latin typeface="Cambria Math" panose="02040503050406030204" pitchFamily="18" charset="0"/>
                            </a:rPr>
                            <m:t>′</m:t>
                          </m:r>
                        </m:sup>
                      </m:sSubSup>
                      <m:d>
                        <m:dPr>
                          <m:ctrlPr>
                            <a:rPr lang="en-GB" sz="2100" b="0" i="1" smtClean="0">
                              <a:latin typeface="Cambria Math" panose="02040503050406030204" pitchFamily="18" charset="0"/>
                            </a:rPr>
                          </m:ctrlPr>
                        </m:dPr>
                        <m:e>
                          <m:r>
                            <a:rPr lang="en-GB" sz="2100" b="0" i="1" smtClean="0">
                              <a:solidFill>
                                <a:schemeClr val="accent1"/>
                              </a:solidFill>
                              <a:latin typeface="Cambria Math" panose="02040503050406030204" pitchFamily="18" charset="0"/>
                            </a:rPr>
                            <m:t>𝐸𝑝𝑖𝑑</m:t>
                          </m:r>
                          <m:r>
                            <a:rPr lang="en-GB" sz="2100" b="0" i="1" smtClean="0">
                              <a:solidFill>
                                <a:schemeClr val="accent1"/>
                              </a:solidFill>
                              <a:latin typeface="Cambria Math" panose="02040503050406030204" pitchFamily="18" charset="0"/>
                            </a:rPr>
                            <m:t>, </m:t>
                          </m:r>
                          <m:r>
                            <a:rPr lang="en-GB" sz="2100" b="0" i="1" smtClean="0">
                              <a:solidFill>
                                <a:schemeClr val="accent1"/>
                              </a:solidFill>
                              <a:latin typeface="Cambria Math" panose="02040503050406030204" pitchFamily="18" charset="0"/>
                            </a:rPr>
                            <m:t>𝑆𝑖𝑐𝑘</m:t>
                          </m:r>
                          <m:d>
                            <m:dPr>
                              <m:ctrlPr>
                                <a:rPr lang="en-GB" sz="2100" b="0" i="1" smtClean="0">
                                  <a:solidFill>
                                    <a:schemeClr val="accent1"/>
                                  </a:solidFill>
                                  <a:latin typeface="Cambria Math" panose="02040503050406030204" pitchFamily="18" charset="0"/>
                                </a:rPr>
                              </m:ctrlPr>
                            </m:dPr>
                            <m:e>
                              <m:r>
                                <a:rPr lang="de-DE" sz="2100" b="0" i="1" smtClean="0">
                                  <a:solidFill>
                                    <a:schemeClr val="accent1"/>
                                  </a:solidFill>
                                  <a:latin typeface="Cambria Math" panose="02040503050406030204" pitchFamily="18" charset="0"/>
                                </a:rPr>
                                <m:t>𝑋</m:t>
                              </m:r>
                            </m:e>
                          </m:d>
                        </m:e>
                      </m:d>
                      <m:r>
                        <a:rPr lang="en-GB" sz="2100" i="1" smtClean="0">
                          <a:latin typeface="Cambria Math" panose="02040503050406030204" pitchFamily="18" charset="0"/>
                          <a:ea typeface="Cambria Math" panose="02040503050406030204" pitchFamily="18" charset="0"/>
                        </a:rPr>
                        <m:t>∙</m:t>
                      </m:r>
                      <m:sSubSup>
                        <m:sSubSupPr>
                          <m:ctrlPr>
                            <a:rPr lang="de-DE" sz="2400" i="1" dirty="0">
                              <a:latin typeface="Cambria Math" panose="02040503050406030204" pitchFamily="18" charset="0"/>
                            </a:rPr>
                          </m:ctrlPr>
                        </m:sSubSupPr>
                        <m:e>
                          <m:r>
                            <a:rPr lang="en-GB" sz="2400" i="1" dirty="0">
                              <a:latin typeface="Cambria Math" panose="02040503050406030204" pitchFamily="18" charset="0"/>
                            </a:rPr>
                            <m:t>𝑔</m:t>
                          </m:r>
                        </m:e>
                        <m:sub>
                          <m:r>
                            <a:rPr lang="de-DE" sz="2400" i="1" dirty="0">
                              <a:latin typeface="Cambria Math" panose="02040503050406030204" pitchFamily="18" charset="0"/>
                            </a:rPr>
                            <m:t>3</m:t>
                          </m:r>
                        </m:sub>
                        <m:sup>
                          <m:r>
                            <a:rPr lang="de-DE" sz="2400" i="1" dirty="0">
                              <a:latin typeface="Cambria Math" panose="02040503050406030204" pitchFamily="18" charset="0"/>
                            </a:rPr>
                            <m:t>′′</m:t>
                          </m:r>
                        </m:sup>
                      </m:sSubSup>
                      <m:d>
                        <m:dPr>
                          <m:ctrlPr>
                            <a:rPr lang="en-GB" sz="2100" b="0" i="1" smtClean="0">
                              <a:latin typeface="Cambria Math" panose="02040503050406030204" pitchFamily="18" charset="0"/>
                              <a:ea typeface="Cambria Math" panose="02040503050406030204" pitchFamily="18" charset="0"/>
                            </a:rPr>
                          </m:ctrlPr>
                        </m:dPr>
                        <m:e>
                          <m:r>
                            <a:rPr lang="en-GB" sz="2100" b="0" i="1" smtClean="0">
                              <a:solidFill>
                                <a:schemeClr val="accent1"/>
                              </a:solidFill>
                              <a:latin typeface="Cambria Math" panose="02040503050406030204" pitchFamily="18" charset="0"/>
                              <a:ea typeface="Cambria Math" panose="02040503050406030204" pitchFamily="18" charset="0"/>
                            </a:rPr>
                            <m:t>𝐸𝑝𝑖𝑑</m:t>
                          </m:r>
                          <m:r>
                            <a:rPr lang="en-GB" sz="2100" b="0" i="1" smtClean="0">
                              <a:solidFill>
                                <a:schemeClr val="accent1"/>
                              </a:solidFill>
                              <a:latin typeface="Cambria Math" panose="02040503050406030204" pitchFamily="18" charset="0"/>
                              <a:ea typeface="Cambria Math" panose="02040503050406030204" pitchFamily="18" charset="0"/>
                            </a:rPr>
                            <m:t>, </m:t>
                          </m:r>
                          <m:r>
                            <a:rPr lang="en-GB" sz="2100" b="0" i="1" smtClean="0">
                              <a:solidFill>
                                <a:schemeClr val="accent1"/>
                              </a:solidFill>
                              <a:latin typeface="Cambria Math" panose="02040503050406030204" pitchFamily="18" charset="0"/>
                              <a:ea typeface="Cambria Math" panose="02040503050406030204" pitchFamily="18" charset="0"/>
                            </a:rPr>
                            <m:t>𝑆𝑖𝑐𝑘</m:t>
                          </m:r>
                          <m:d>
                            <m:dPr>
                              <m:ctrlPr>
                                <a:rPr lang="en-GB" sz="2100" b="0" i="1" smtClean="0">
                                  <a:solidFill>
                                    <a:schemeClr val="accent1"/>
                                  </a:solidFill>
                                  <a:latin typeface="Cambria Math" panose="02040503050406030204" pitchFamily="18" charset="0"/>
                                  <a:ea typeface="Cambria Math" panose="02040503050406030204" pitchFamily="18" charset="0"/>
                                </a:rPr>
                              </m:ctrlPr>
                            </m:dPr>
                            <m:e>
                              <m:r>
                                <a:rPr lang="de-DE" sz="2100" b="0" i="1" smtClean="0">
                                  <a:solidFill>
                                    <a:schemeClr val="accent1"/>
                                  </a:solidFill>
                                  <a:latin typeface="Cambria Math" panose="02040503050406030204" pitchFamily="18" charset="0"/>
                                  <a:ea typeface="Cambria Math" panose="02040503050406030204" pitchFamily="18" charset="0"/>
                                </a:rPr>
                                <m:t>𝑋</m:t>
                              </m:r>
                            </m:e>
                          </m:d>
                        </m:e>
                      </m:d>
                      <m:r>
                        <a:rPr lang="en-GB" sz="2100" i="1">
                          <a:latin typeface="Cambria Math" panose="02040503050406030204" pitchFamily="18" charset="0"/>
                          <a:ea typeface="Cambria Math" panose="02040503050406030204" pitchFamily="18" charset="0"/>
                        </a:rPr>
                        <m:t>=</m:t>
                      </m:r>
                      <m:sSubSup>
                        <m:sSubSupPr>
                          <m:ctrlPr>
                            <a:rPr lang="de-DE" sz="2400" i="1" dirty="0">
                              <a:latin typeface="Cambria Math" panose="02040503050406030204" pitchFamily="18" charset="0"/>
                            </a:rPr>
                          </m:ctrlPr>
                        </m:sSubSupPr>
                        <m:e>
                          <m:r>
                            <a:rPr lang="en-GB" sz="2400" i="1" dirty="0">
                              <a:latin typeface="Cambria Math" panose="02040503050406030204" pitchFamily="18" charset="0"/>
                            </a:rPr>
                            <m:t>𝑔</m:t>
                          </m:r>
                        </m:e>
                        <m:sub>
                          <m:r>
                            <a:rPr lang="de-DE" sz="2400" i="1" dirty="0">
                              <a:latin typeface="Cambria Math" panose="02040503050406030204" pitchFamily="18" charset="0"/>
                            </a:rPr>
                            <m:t>23</m:t>
                          </m:r>
                        </m:sub>
                        <m:sup>
                          <m:r>
                            <a:rPr lang="de-DE" sz="2400" i="1" dirty="0">
                              <a:latin typeface="Cambria Math" panose="02040503050406030204" pitchFamily="18" charset="0"/>
                            </a:rPr>
                            <m:t>′′</m:t>
                          </m:r>
                        </m:sup>
                      </m:sSubSup>
                      <m:d>
                        <m:dPr>
                          <m:ctrlPr>
                            <a:rPr lang="en-GB" sz="2100" i="1">
                              <a:latin typeface="Cambria Math" panose="02040503050406030204" pitchFamily="18" charset="0"/>
                              <a:ea typeface="Cambria Math" panose="02040503050406030204" pitchFamily="18" charset="0"/>
                            </a:rPr>
                          </m:ctrlPr>
                        </m:dPr>
                        <m:e>
                          <m:r>
                            <a:rPr lang="en-GB" sz="2100" i="1">
                              <a:solidFill>
                                <a:schemeClr val="accent1"/>
                              </a:solidFill>
                              <a:latin typeface="Cambria Math" panose="02040503050406030204" pitchFamily="18" charset="0"/>
                              <a:ea typeface="Cambria Math" panose="02040503050406030204" pitchFamily="18" charset="0"/>
                            </a:rPr>
                            <m:t>𝐸𝑝𝑖𝑑</m:t>
                          </m:r>
                          <m:r>
                            <a:rPr lang="en-GB" sz="2100" i="1">
                              <a:solidFill>
                                <a:schemeClr val="accent1"/>
                              </a:solidFill>
                              <a:latin typeface="Cambria Math" panose="02040503050406030204" pitchFamily="18" charset="0"/>
                              <a:ea typeface="Cambria Math" panose="02040503050406030204" pitchFamily="18" charset="0"/>
                            </a:rPr>
                            <m:t>, </m:t>
                          </m:r>
                          <m:r>
                            <a:rPr lang="en-GB" sz="2100" i="1">
                              <a:solidFill>
                                <a:schemeClr val="accent1"/>
                              </a:solidFill>
                              <a:latin typeface="Cambria Math" panose="02040503050406030204" pitchFamily="18" charset="0"/>
                              <a:ea typeface="Cambria Math" panose="02040503050406030204" pitchFamily="18" charset="0"/>
                            </a:rPr>
                            <m:t>𝑆𝑖𝑐𝑘</m:t>
                          </m:r>
                          <m:d>
                            <m:dPr>
                              <m:ctrlPr>
                                <a:rPr lang="en-GB" sz="2100" i="1">
                                  <a:solidFill>
                                    <a:schemeClr val="accent1"/>
                                  </a:solidFill>
                                  <a:latin typeface="Cambria Math" panose="02040503050406030204" pitchFamily="18" charset="0"/>
                                  <a:ea typeface="Cambria Math" panose="02040503050406030204" pitchFamily="18" charset="0"/>
                                </a:rPr>
                              </m:ctrlPr>
                            </m:dPr>
                            <m:e>
                              <m:r>
                                <a:rPr lang="de-DE" sz="2100" b="0" i="1" smtClean="0">
                                  <a:solidFill>
                                    <a:schemeClr val="accent1"/>
                                  </a:solidFill>
                                  <a:latin typeface="Cambria Math" panose="02040503050406030204" pitchFamily="18" charset="0"/>
                                  <a:ea typeface="Cambria Math" panose="02040503050406030204" pitchFamily="18" charset="0"/>
                                </a:rPr>
                                <m:t>𝑋</m:t>
                              </m:r>
                            </m:e>
                          </m:d>
                        </m:e>
                      </m:d>
                    </m:oMath>
                  </m:oMathPara>
                </a14:m>
                <a:endParaRPr lang="en-GB" sz="2100" dirty="0"/>
              </a:p>
              <a:p>
                <a:pPr marL="0" indent="0">
                  <a:buNone/>
                </a:pPr>
                <a:endParaRPr lang="en-GB" sz="2000" b="0" i="1"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43" t="-1527"/>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GB" smtClean="0"/>
              <a:t>21</a:t>
            </a:fld>
            <a:endParaRPr lang="en-GB"/>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extLst>
                  <p:ext uri="{D42A27DB-BD31-4B8C-83A1-F6EECF244321}">
                    <p14:modId xmlns:p14="http://schemas.microsoft.com/office/powerpoint/2010/main" val="346171254"/>
                  </p:ext>
                </p:extLst>
              </p:nvPr>
            </p:nvGraphicFramePr>
            <p:xfrm>
              <a:off x="628650" y="3668715"/>
              <a:ext cx="2269109"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𝑋</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i="1" dirty="0" smtClean="0">
                                        <a:latin typeface="Cambria Math" panose="02040503050406030204" pitchFamily="18" charset="0"/>
                                      </a:rPr>
                                    </m:ctrlPr>
                                  </m:sSubSupPr>
                                  <m:e>
                                    <m:r>
                                      <a:rPr lang="en-GB"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bl>
              </a:graphicData>
            </a:graphic>
          </p:graphicFrame>
        </mc:Choice>
        <mc:Fallback xmlns="">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extLst>
                  <p:ext uri="{D42A27DB-BD31-4B8C-83A1-F6EECF244321}">
                    <p14:modId xmlns:p14="http://schemas.microsoft.com/office/powerpoint/2010/main" val="346171254"/>
                  </p:ext>
                </p:extLst>
              </p:nvPr>
            </p:nvGraphicFramePr>
            <p:xfrm>
              <a:off x="628650" y="3668715"/>
              <a:ext cx="2269109"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4"/>
                          <a:stretch>
                            <a:fillRect l="-2000" r="-260000" b="-427586"/>
                          </a:stretch>
                        </a:blipFill>
                      </a:tcPr>
                    </a:tc>
                    <a:tc>
                      <a:txBody>
                        <a:bodyPr/>
                        <a:lstStyle/>
                        <a:p>
                          <a:endParaRPr lang="de-DE"/>
                        </a:p>
                      </a:txBody>
                      <a:tcPr marL="45720" marR="45720">
                        <a:blipFill>
                          <a:blip r:embed="rId4"/>
                          <a:stretch>
                            <a:fillRect l="-51515" r="-31313" b="-427586"/>
                          </a:stretch>
                        </a:blipFill>
                      </a:tcPr>
                    </a:tc>
                    <a:tc>
                      <a:txBody>
                        <a:bodyPr/>
                        <a:lstStyle/>
                        <a:p>
                          <a:endParaRPr lang="de-DE"/>
                        </a:p>
                      </a:txBody>
                      <a:tcPr marL="45720" marR="45720">
                        <a:blipFill>
                          <a:blip r:embed="rId4"/>
                          <a:stretch>
                            <a:fillRect l="-483871" b="-427586"/>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extLst>
                  <p:ext uri="{D42A27DB-BD31-4B8C-83A1-F6EECF244321}">
                    <p14:modId xmlns:p14="http://schemas.microsoft.com/office/powerpoint/2010/main" val="3999656033"/>
                  </p:ext>
                </p:extLst>
              </p:nvPr>
            </p:nvGraphicFramePr>
            <p:xfrm>
              <a:off x="3268219" y="3668715"/>
              <a:ext cx="2129409"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𝑋</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i="1" dirty="0" smtClean="0">
                                        <a:latin typeface="Cambria Math" panose="02040503050406030204" pitchFamily="18" charset="0"/>
                                      </a:rPr>
                                    </m:ctrlPr>
                                  </m:sSubSupPr>
                                  <m:e>
                                    <m:r>
                                      <a:rPr lang="en-GB" i="1" dirty="0">
                                        <a:latin typeface="Cambria Math" panose="02040503050406030204" pitchFamily="18" charset="0"/>
                                      </a:rPr>
                                      <m:t>𝑔</m:t>
                                    </m:r>
                                  </m:e>
                                  <m:sub>
                                    <m:r>
                                      <a:rPr lang="de-DE" b="0" i="1" dirty="0" smtClean="0">
                                        <a:latin typeface="Cambria Math" panose="02040503050406030204" pitchFamily="18" charset="0"/>
                                      </a:rPr>
                                      <m:t>3</m:t>
                                    </m:r>
                                  </m:sub>
                                  <m:sup>
                                    <m:r>
                                      <a:rPr lang="de-DE" i="1" dirty="0">
                                        <a:latin typeface="Cambria Math" panose="02040503050406030204" pitchFamily="18" charset="0"/>
                                      </a:rPr>
                                      <m:t>′</m:t>
                                    </m:r>
                                    <m:r>
                                      <a:rPr lang="de-DE" b="0" i="1" dirty="0" smtClean="0">
                                        <a:latin typeface="Cambria Math" panose="02040503050406030204" pitchFamily="18" charset="0"/>
                                      </a:rPr>
                                      <m:t>′</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bl>
              </a:graphicData>
            </a:graphic>
          </p:graphicFrame>
        </mc:Choice>
        <mc:Fallback xmlns="">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extLst>
                  <p:ext uri="{D42A27DB-BD31-4B8C-83A1-F6EECF244321}">
                    <p14:modId xmlns:p14="http://schemas.microsoft.com/office/powerpoint/2010/main" val="3999656033"/>
                  </p:ext>
                </p:extLst>
              </p:nvPr>
            </p:nvGraphicFramePr>
            <p:xfrm>
              <a:off x="3268219" y="3668715"/>
              <a:ext cx="2129409"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384556">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5"/>
                          <a:stretch>
                            <a:fillRect l="-2000" r="-238000" b="-427586"/>
                          </a:stretch>
                        </a:blipFill>
                      </a:tcPr>
                    </a:tc>
                    <a:tc>
                      <a:txBody>
                        <a:bodyPr/>
                        <a:lstStyle/>
                        <a:p>
                          <a:endParaRPr lang="de-DE"/>
                        </a:p>
                      </a:txBody>
                      <a:tcPr marL="45720" marR="45720">
                        <a:blipFill>
                          <a:blip r:embed="rId5"/>
                          <a:stretch>
                            <a:fillRect l="-57955" r="-35227" b="-427586"/>
                          </a:stretch>
                        </a:blipFill>
                      </a:tcPr>
                    </a:tc>
                    <a:tc>
                      <a:txBody>
                        <a:bodyPr/>
                        <a:lstStyle/>
                        <a:p>
                          <a:endParaRPr lang="de-DE"/>
                        </a:p>
                      </a:txBody>
                      <a:tcPr marL="45720" marR="45720">
                        <a:blipFill>
                          <a:blip r:embed="rId5"/>
                          <a:stretch>
                            <a:fillRect l="-448387" b="-427586"/>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B37CF-1BE0-D042-B1BB-EF460F765A65}"/>
                  </a:ext>
                </a:extLst>
              </p:cNvPr>
              <p:cNvSpPr txBox="1"/>
              <p:nvPr/>
            </p:nvSpPr>
            <p:spPr>
              <a:xfrm>
                <a:off x="2815747" y="4189798"/>
                <a:ext cx="53732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5400" i="1" smtClean="0">
                          <a:latin typeface="Cambria Math" panose="02040503050406030204" pitchFamily="18" charset="0"/>
                          <a:ea typeface="Cambria Math" panose="02040503050406030204" pitchFamily="18" charset="0"/>
                        </a:rPr>
                        <m:t>∙</m:t>
                      </m:r>
                    </m:oMath>
                  </m:oMathPara>
                </a14:m>
                <a:endParaRPr lang="en-GB" sz="5400" dirty="0"/>
              </a:p>
            </p:txBody>
          </p:sp>
        </mc:Choice>
        <mc:Fallback xmlns="">
          <p:sp>
            <p:nvSpPr>
              <p:cNvPr id="6" name="TextBox 5">
                <a:extLst>
                  <a:ext uri="{FF2B5EF4-FFF2-40B4-BE49-F238E27FC236}">
                    <a16:creationId xmlns:a16="http://schemas.microsoft.com/office/drawing/2014/main" id="{509B37CF-1BE0-D042-B1BB-EF460F765A65}"/>
                  </a:ext>
                </a:extLst>
              </p:cNvPr>
              <p:cNvSpPr txBox="1">
                <a:spLocks noRot="1" noChangeAspect="1" noMove="1" noResize="1" noEditPoints="1" noAdjustHandles="1" noChangeArrowheads="1" noChangeShapeType="1" noTextEdit="1"/>
              </p:cNvSpPr>
              <p:nvPr/>
            </p:nvSpPr>
            <p:spPr>
              <a:xfrm>
                <a:off x="2815747" y="4189798"/>
                <a:ext cx="537327" cy="92333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B1D9FFC-E1F7-7443-8BA0-5528788EDB78}"/>
                  </a:ext>
                </a:extLst>
              </p:cNvPr>
              <p:cNvGraphicFramePr>
                <a:graphicFrameLocks noGrp="1"/>
              </p:cNvGraphicFramePr>
              <p:nvPr>
                <p:extLst>
                  <p:ext uri="{D42A27DB-BD31-4B8C-83A1-F6EECF244321}">
                    <p14:modId xmlns:p14="http://schemas.microsoft.com/office/powerpoint/2010/main" val="2493388886"/>
                  </p:ext>
                </p:extLst>
              </p:nvPr>
            </p:nvGraphicFramePr>
            <p:xfrm>
              <a:off x="6093552" y="3668715"/>
              <a:ext cx="2307781"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562928">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𝑋</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i="1" dirty="0" smtClean="0">
                                        <a:latin typeface="Cambria Math" panose="02040503050406030204" pitchFamily="18" charset="0"/>
                                      </a:rPr>
                                    </m:ctrlPr>
                                  </m:sSubSupPr>
                                  <m:e>
                                    <m:r>
                                      <a:rPr lang="en-GB" i="1" dirty="0">
                                        <a:latin typeface="Cambria Math" panose="02040503050406030204" pitchFamily="18" charset="0"/>
                                      </a:rPr>
                                      <m:t>𝑔</m:t>
                                    </m:r>
                                  </m:e>
                                  <m:sub>
                                    <m:r>
                                      <a:rPr lang="de-DE" b="0" i="1" dirty="0" smtClean="0">
                                        <a:latin typeface="Cambria Math" panose="02040503050406030204" pitchFamily="18" charset="0"/>
                                      </a:rPr>
                                      <m:t>2</m:t>
                                    </m:r>
                                    <m:r>
                                      <a:rPr lang="de-DE" i="1" dirty="0">
                                        <a:latin typeface="Cambria Math" panose="02040503050406030204" pitchFamily="18" charset="0"/>
                                      </a:rPr>
                                      <m:t>3</m:t>
                                    </m:r>
                                  </m:sub>
                                  <m:sup>
                                    <m:r>
                                      <a:rPr lang="de-DE" i="1" dirty="0">
                                        <a:latin typeface="Cambria Math" panose="02040503050406030204" pitchFamily="18" charset="0"/>
                                      </a:rPr>
                                      <m:t>′′</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solidFill>
                                    <a:latin typeface="Cambria Math" panose="02040503050406030204" pitchFamily="18" charset="0"/>
                                    <a:ea typeface="Cambria Math" panose="02040503050406030204" pitchFamily="18" charset="0"/>
                                  </a:rPr>
                                  <m:t>5</m:t>
                                </m:r>
                                <m:r>
                                  <a:rPr lang="de-DE" sz="1800" b="0" i="1" smtClean="0">
                                    <a:latin typeface="Cambria Math" panose="02040503050406030204" pitchFamily="18" charset="0"/>
                                    <a:ea typeface="Cambria Math" panose="02040503050406030204" pitchFamily="18" charset="0"/>
                                  </a:rPr>
                                  <m:t>∙</m:t>
                                </m:r>
                                <m:r>
                                  <a:rPr lang="de-DE" sz="1800" b="0" i="1" smtClean="0">
                                    <a:solidFill>
                                      <a:schemeClr val="accent6"/>
                                    </a:solidFill>
                                    <a:latin typeface="Cambria Math" panose="02040503050406030204" pitchFamily="18" charset="0"/>
                                    <a:ea typeface="Cambria Math" panose="02040503050406030204" pitchFamily="18" charset="0"/>
                                  </a:rPr>
                                  <m:t>9</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r"/>
                          <a14:m>
                            <m:oMathPara xmlns:m="http://schemas.openxmlformats.org/officeDocument/2006/math">
                              <m:oMathParaPr>
                                <m:jc m:val="centerGroup"/>
                              </m:oMathParaPr>
                              <m:oMath xmlns:m="http://schemas.openxmlformats.org/officeDocument/2006/math">
                                <m:r>
                                  <a:rPr lang="de-DE" sz="1800" b="0" i="1" smtClean="0">
                                    <a:solidFill>
                                      <a:schemeClr val="tx1"/>
                                    </a:solidFill>
                                    <a:latin typeface="Cambria Math" panose="02040503050406030204" pitchFamily="18" charset="0"/>
                                    <a:ea typeface="Cambria Math" panose="02040503050406030204" pitchFamily="18" charset="0"/>
                                  </a:rPr>
                                  <m:t>0</m:t>
                                </m:r>
                                <m:r>
                                  <a:rPr lang="de-DE" sz="1800" b="0" i="1" smtClean="0">
                                    <a:latin typeface="Cambria Math" panose="02040503050406030204" pitchFamily="18" charset="0"/>
                                    <a:ea typeface="Cambria Math" panose="02040503050406030204" pitchFamily="18" charset="0"/>
                                  </a:rPr>
                                  <m:t>∙</m:t>
                                </m:r>
                                <m:r>
                                  <a:rPr lang="de-DE" sz="1800" b="0" i="1" smtClean="0">
                                    <a:solidFill>
                                      <a:schemeClr val="tx1"/>
                                    </a:solidFill>
                                    <a:latin typeface="Cambria Math" panose="02040503050406030204" pitchFamily="18" charset="0"/>
                                    <a:ea typeface="Cambria Math" panose="02040503050406030204" pitchFamily="18" charset="0"/>
                                  </a:rPr>
                                  <m:t>1</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tx1"/>
                                    </a:solidFill>
                                    <a:latin typeface="Cambria Math" panose="02040503050406030204" pitchFamily="18" charset="0"/>
                                    <a:ea typeface="Cambria Math" panose="02040503050406030204" pitchFamily="18" charset="0"/>
                                  </a:rPr>
                                  <m:t>4</m:t>
                                </m:r>
                                <m:r>
                                  <a:rPr lang="de-DE" sz="1800" b="0" i="1" smtClean="0">
                                    <a:latin typeface="Cambria Math" panose="02040503050406030204" pitchFamily="18" charset="0"/>
                                    <a:ea typeface="Cambria Math" panose="02040503050406030204" pitchFamily="18" charset="0"/>
                                  </a:rPr>
                                  <m:t>∙</m:t>
                                </m:r>
                                <m:r>
                                  <a:rPr lang="de-DE" sz="1800" b="0" i="1" smtClean="0">
                                    <a:solidFill>
                                      <a:schemeClr val="tx1"/>
                                    </a:solidFill>
                                    <a:latin typeface="Cambria Math" panose="02040503050406030204" pitchFamily="18" charset="0"/>
                                    <a:ea typeface="Cambria Math" panose="02040503050406030204" pitchFamily="18" charset="0"/>
                                  </a:rPr>
                                  <m:t>4</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tx1"/>
                                    </a:solidFill>
                                    <a:latin typeface="Cambria Math" panose="02040503050406030204" pitchFamily="18" charset="0"/>
                                    <a:ea typeface="Cambria Math" panose="02040503050406030204" pitchFamily="18" charset="0"/>
                                  </a:rPr>
                                  <m:t>6</m:t>
                                </m:r>
                                <m:r>
                                  <a:rPr lang="de-DE" sz="1800" b="0" i="1" smtClean="0">
                                    <a:latin typeface="Cambria Math" panose="02040503050406030204" pitchFamily="18" charset="0"/>
                                    <a:ea typeface="Cambria Math" panose="02040503050406030204" pitchFamily="18" charset="0"/>
                                  </a:rPr>
                                  <m:t>∙</m:t>
                                </m:r>
                                <m:r>
                                  <a:rPr lang="de-DE" sz="1800" b="0" i="1" smtClean="0">
                                    <a:solidFill>
                                      <a:schemeClr val="tx1"/>
                                    </a:solidFill>
                                    <a:latin typeface="Cambria Math" panose="02040503050406030204" pitchFamily="18" charset="0"/>
                                    <a:ea typeface="Cambria Math" panose="02040503050406030204" pitchFamily="18" charset="0"/>
                                  </a:rPr>
                                  <m:t>2</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bl>
              </a:graphicData>
            </a:graphic>
          </p:graphicFrame>
        </mc:Choice>
        <mc:Fallback xmlns="">
          <p:graphicFrame>
            <p:nvGraphicFramePr>
              <p:cNvPr id="8" name="Table 7">
                <a:extLst>
                  <a:ext uri="{FF2B5EF4-FFF2-40B4-BE49-F238E27FC236}">
                    <a16:creationId xmlns:a16="http://schemas.microsoft.com/office/drawing/2014/main" id="{4B1D9FFC-E1F7-7443-8BA0-5528788EDB78}"/>
                  </a:ext>
                </a:extLst>
              </p:cNvPr>
              <p:cNvGraphicFramePr>
                <a:graphicFrameLocks noGrp="1"/>
              </p:cNvGraphicFramePr>
              <p:nvPr>
                <p:extLst>
                  <p:ext uri="{D42A27DB-BD31-4B8C-83A1-F6EECF244321}">
                    <p14:modId xmlns:p14="http://schemas.microsoft.com/office/powerpoint/2010/main" val="2493388886"/>
                  </p:ext>
                </p:extLst>
              </p:nvPr>
            </p:nvGraphicFramePr>
            <p:xfrm>
              <a:off x="6093552" y="3668715"/>
              <a:ext cx="2307781" cy="182880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562928">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7"/>
                          <a:stretch>
                            <a:fillRect r="-266000" b="-427586"/>
                          </a:stretch>
                        </a:blipFill>
                      </a:tcPr>
                    </a:tc>
                    <a:tc>
                      <a:txBody>
                        <a:bodyPr/>
                        <a:lstStyle/>
                        <a:p>
                          <a:endParaRPr lang="de-DE"/>
                        </a:p>
                      </a:txBody>
                      <a:tcPr marL="45720" marR="45720">
                        <a:blipFill>
                          <a:blip r:embed="rId7"/>
                          <a:stretch>
                            <a:fillRect l="-56818" r="-51136" b="-427586"/>
                          </a:stretch>
                        </a:blipFill>
                      </a:tcPr>
                    </a:tc>
                    <a:tc>
                      <a:txBody>
                        <a:bodyPr/>
                        <a:lstStyle/>
                        <a:p>
                          <a:endParaRPr lang="de-DE"/>
                        </a:p>
                      </a:txBody>
                      <a:tcPr marL="45720" marR="45720">
                        <a:blipFill>
                          <a:blip r:embed="rId7"/>
                          <a:stretch>
                            <a:fillRect l="-306667" b="-427586"/>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endParaRPr lang="de-DE"/>
                        </a:p>
                      </a:txBody>
                      <a:tcPr marL="45720" marR="45720">
                        <a:blipFill>
                          <a:blip r:embed="rId7"/>
                          <a:stretch>
                            <a:fillRect l="-306667" t="-100000" b="-327586"/>
                          </a:stretch>
                        </a:blipFill>
                      </a:tcPr>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endParaRPr lang="de-DE"/>
                        </a:p>
                      </a:txBody>
                      <a:tcPr marL="45720" marR="45720">
                        <a:blipFill>
                          <a:blip r:embed="rId7"/>
                          <a:stretch>
                            <a:fillRect l="-306667" t="-200000" b="-227586"/>
                          </a:stretch>
                        </a:blipFill>
                      </a:tcPr>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endParaRPr lang="de-DE"/>
                        </a:p>
                      </a:txBody>
                      <a:tcPr marL="45720" marR="45720">
                        <a:blipFill>
                          <a:blip r:embed="rId7"/>
                          <a:stretch>
                            <a:fillRect l="-306667" t="-300000" b="-127586"/>
                          </a:stretch>
                        </a:blipFill>
                      </a:tcPr>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endParaRPr lang="de-DE"/>
                        </a:p>
                      </a:txBody>
                      <a:tcPr marL="45720" marR="45720">
                        <a:blipFill>
                          <a:blip r:embed="rId7"/>
                          <a:stretch>
                            <a:fillRect l="-306667" t="-400000" b="-27586"/>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FA8449-F049-1A4A-9487-AD3FBCFA4757}"/>
                  </a:ext>
                </a:extLst>
              </p:cNvPr>
              <p:cNvSpPr txBox="1"/>
              <p:nvPr/>
            </p:nvSpPr>
            <p:spPr>
              <a:xfrm>
                <a:off x="5314195" y="4189798"/>
                <a:ext cx="859530"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5400" b="0" i="1" smtClean="0">
                          <a:latin typeface="Cambria Math" panose="02040503050406030204" pitchFamily="18" charset="0"/>
                          <a:ea typeface="Cambria Math" panose="02040503050406030204" pitchFamily="18" charset="0"/>
                        </a:rPr>
                        <m:t>=</m:t>
                      </m:r>
                    </m:oMath>
                  </m:oMathPara>
                </a14:m>
                <a:endParaRPr lang="en-GB" sz="5400" dirty="0"/>
              </a:p>
            </p:txBody>
          </p:sp>
        </mc:Choice>
        <mc:Fallback xmlns="">
          <p:sp>
            <p:nvSpPr>
              <p:cNvPr id="9" name="TextBox 8">
                <a:extLst>
                  <a:ext uri="{FF2B5EF4-FFF2-40B4-BE49-F238E27FC236}">
                    <a16:creationId xmlns:a16="http://schemas.microsoft.com/office/drawing/2014/main" id="{FBFA8449-F049-1A4A-9487-AD3FBCFA4757}"/>
                  </a:ext>
                </a:extLst>
              </p:cNvPr>
              <p:cNvSpPr txBox="1">
                <a:spLocks noRot="1" noChangeAspect="1" noMove="1" noResize="1" noEditPoints="1" noAdjustHandles="1" noChangeArrowheads="1" noChangeShapeType="1" noTextEdit="1"/>
              </p:cNvSpPr>
              <p:nvPr/>
            </p:nvSpPr>
            <p:spPr>
              <a:xfrm>
                <a:off x="5314195" y="4189798"/>
                <a:ext cx="859530" cy="923330"/>
              </a:xfrm>
              <a:prstGeom prst="rect">
                <a:avLst/>
              </a:prstGeom>
              <a:blipFill>
                <a:blip r:embed="rId8"/>
                <a:stretch>
                  <a:fillRect/>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F05FFE16-7E72-1F45-AC67-756EB864EBFE}"/>
              </a:ext>
            </a:extLst>
          </p:cNvPr>
          <p:cNvSpPr/>
          <p:nvPr/>
        </p:nvSpPr>
        <p:spPr>
          <a:xfrm>
            <a:off x="628650" y="3944448"/>
            <a:ext cx="1816637" cy="530086"/>
          </a:xfrm>
          <a:prstGeom prst="rect">
            <a:avLst/>
          </a:prstGeom>
          <a:solidFill>
            <a:schemeClr val="accent1">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01C0EB-6614-9B46-9407-327435559E9A}"/>
              </a:ext>
            </a:extLst>
          </p:cNvPr>
          <p:cNvSpPr/>
          <p:nvPr/>
        </p:nvSpPr>
        <p:spPr>
          <a:xfrm>
            <a:off x="3208022" y="3944448"/>
            <a:ext cx="1812391" cy="530086"/>
          </a:xfrm>
          <a:prstGeom prst="rect">
            <a:avLst/>
          </a:prstGeom>
          <a:solidFill>
            <a:schemeClr val="accent6">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3E6B25-4B2E-D744-8171-0421B427612E}"/>
              </a:ext>
            </a:extLst>
          </p:cNvPr>
          <p:cNvSpPr/>
          <p:nvPr/>
        </p:nvSpPr>
        <p:spPr>
          <a:xfrm>
            <a:off x="5963453" y="3944448"/>
            <a:ext cx="1812391" cy="530086"/>
          </a:xfrm>
          <a:prstGeom prst="rect">
            <a:avLst/>
          </a:prstGeom>
          <a:solidFill>
            <a:schemeClr val="accent1">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2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Queries: LJT</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lstStyle/>
              <a:p>
                <a:r>
                  <a:rPr lang="en-GB" dirty="0">
                    <a:solidFill>
                      <a:schemeClr val="accent1"/>
                    </a:solidFill>
                  </a:rPr>
                  <a:t>Set of queries</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latin typeface="Cambria Math" charset="0"/>
                          </a:rPr>
                          <m:t>𝑇𝑟𝑎𝑣𝑒𝑙</m:t>
                        </m:r>
                        <m:r>
                          <a:rPr lang="de-DE" b="0" i="1" smtClean="0">
                            <a:latin typeface="Cambria Math" charset="0"/>
                          </a:rPr>
                          <m:t>(</m:t>
                        </m:r>
                        <m:r>
                          <a:rPr lang="en-GB" i="1">
                            <a:latin typeface="Cambria Math" charset="0"/>
                          </a:rPr>
                          <m:t>𝑒𝑣𝑒</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𝑆𝑖𝑐𝑘</m:t>
                        </m:r>
                        <m:r>
                          <a:rPr lang="de-DE" b="0" i="1" smtClean="0">
                            <a:latin typeface="Cambria Math" charset="0"/>
                          </a:rPr>
                          <m:t>(</m:t>
                        </m:r>
                        <m:r>
                          <a:rPr lang="de-DE" b="0" i="1" smtClean="0">
                            <a:latin typeface="Cambria Math" panose="02040503050406030204" pitchFamily="18" charset="0"/>
                          </a:rPr>
                          <m:t>𝑏𝑜𝑏</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𝑇𝑟𝑒𝑎𝑡</m:t>
                        </m:r>
                        <m:r>
                          <a:rPr lang="de-DE" b="0" i="1" smtClean="0">
                            <a:latin typeface="Cambria Math" charset="0"/>
                          </a:rPr>
                          <m:t>(</m:t>
                        </m:r>
                        <m:r>
                          <a:rPr lang="en-GB" i="1">
                            <a:latin typeface="Cambria Math" charset="0"/>
                          </a:rPr>
                          <m:t>𝑒𝑣𝑒</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e>
                    </m:d>
                    <m:r>
                      <a:rPr lang="de-DE" b="0" i="1" smtClean="0">
                        <a:latin typeface="Cambria Math" charset="0"/>
                      </a:rPr>
                      <m:t>)</m:t>
                    </m:r>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𝐸𝑝𝑖𝑑</m:t>
                        </m:r>
                      </m:e>
                    </m:d>
                  </m:oMath>
                </a14:m>
                <a:endParaRPr lang="de-DE"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𝑓𝑙𝑜𝑜𝑑</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𝑀𝑎𝑛</m:t>
                        </m:r>
                        <m:r>
                          <a:rPr lang="de-DE" i="1">
                            <a:latin typeface="Cambria Math" charset="0"/>
                          </a:rPr>
                          <m:t>(</m:t>
                        </m:r>
                        <m:r>
                          <a:rPr lang="de-DE" b="0" i="1" smtClean="0">
                            <a:latin typeface="Cambria Math" panose="02040503050406030204" pitchFamily="18" charset="0"/>
                          </a:rPr>
                          <m:t>𝑣𝑖𝑟𝑢𝑠</m:t>
                        </m:r>
                        <m:r>
                          <a:rPr lang="de-DE" i="1">
                            <a:latin typeface="Cambria Math" charset="0"/>
                          </a:rPr>
                          <m:t>)</m:t>
                        </m:r>
                      </m:e>
                    </m:d>
                  </m:oMath>
                </a14:m>
                <a:endParaRPr lang="en-GB" dirty="0"/>
              </a:p>
              <a:p>
                <a:pPr lvl="1"/>
                <a:r>
                  <a:rPr lang="en-GB" dirty="0"/>
                  <a:t>Combinations of variables</a:t>
                </a:r>
              </a:p>
              <a:p>
                <a:r>
                  <a:rPr lang="en-GB" dirty="0">
                    <a:solidFill>
                      <a:srgbClr val="406AB9"/>
                    </a:solidFill>
                  </a:rPr>
                  <a:t>Under evidence</a:t>
                </a:r>
              </a:p>
              <a:p>
                <a:pPr lvl="1"/>
                <a14:m>
                  <m:oMath xmlns:m="http://schemas.openxmlformats.org/officeDocument/2006/math">
                    <m:r>
                      <a:rPr lang="de-DE" i="1" smtClean="0">
                        <a:latin typeface="Cambria Math" charset="0"/>
                      </a:rPr>
                      <m:t>𝑆𝑖𝑐𝑘</m:t>
                    </m:r>
                    <m:d>
                      <m:dPr>
                        <m:ctrlPr>
                          <a:rPr lang="de-DE" i="1">
                            <a:latin typeface="Cambria Math" panose="02040503050406030204" pitchFamily="18" charset="0"/>
                          </a:rPr>
                        </m:ctrlPr>
                      </m:dPr>
                      <m:e>
                        <m:sSup>
                          <m:sSupPr>
                            <m:ctrlPr>
                              <a:rPr lang="de-DE" i="1">
                                <a:latin typeface="Cambria Math" panose="02040503050406030204" pitchFamily="18" charset="0"/>
                              </a:rPr>
                            </m:ctrlPr>
                          </m:sSupPr>
                          <m:e>
                            <m:r>
                              <a:rPr lang="de-DE" i="1">
                                <a:latin typeface="Cambria Math" charset="0"/>
                              </a:rPr>
                              <m:t>𝑋</m:t>
                            </m:r>
                          </m:e>
                          <m:sup>
                            <m:r>
                              <a:rPr lang="de-DE" i="1">
                                <a:latin typeface="Cambria Math" charset="0"/>
                              </a:rPr>
                              <m:t>′</m:t>
                            </m:r>
                          </m:sup>
                        </m:sSup>
                      </m:e>
                    </m:d>
                    <m:r>
                      <a:rPr lang="de-DE" b="0" i="1" smtClean="0">
                        <a:latin typeface="Cambria Math" charset="0"/>
                      </a:rPr>
                      <m:t>=</m:t>
                    </m:r>
                    <m:r>
                      <a:rPr lang="de-DE" b="0" i="1" smtClean="0">
                        <a:latin typeface="Cambria Math" panose="02040503050406030204" pitchFamily="18" charset="0"/>
                      </a:rPr>
                      <m:t>𝑡𝑟𝑢𝑒</m:t>
                    </m:r>
                    <m:r>
                      <a:rPr lang="de-DE" b="0" i="1" smtClean="0">
                        <a:latin typeface="Cambria Math" charset="0"/>
                      </a:rPr>
                      <m:t> </m:t>
                    </m:r>
                  </m:oMath>
                </a14:m>
                <a:endParaRPr lang="de-DE" b="0" i="1" dirty="0">
                  <a:latin typeface="Cambria Math" charset="0"/>
                </a:endParaRPr>
              </a:p>
              <a:p>
                <a:pPr lvl="1"/>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charset="0"/>
                          </a:rPr>
                          <m:t>𝑋</m:t>
                        </m:r>
                      </m:e>
                      <m:sup>
                        <m:r>
                          <a:rPr lang="de-DE" b="0" i="1" smtClean="0">
                            <a:latin typeface="Cambria Math" charset="0"/>
                          </a:rPr>
                          <m:t>′</m:t>
                        </m:r>
                      </m:sup>
                    </m:sSup>
                    <m:r>
                      <a:rPr lang="de-DE" b="0" i="1" smtClean="0">
                        <a:latin typeface="Cambria Math" charset="0"/>
                      </a:rPr>
                      <m:t>∈{</m:t>
                    </m:r>
                    <m:r>
                      <a:rPr lang="de-DE" b="0" i="1" smtClean="0">
                        <a:latin typeface="Cambria Math" charset="0"/>
                      </a:rPr>
                      <m:t>𝑎𝑙𝑖𝑐𝑒</m:t>
                    </m:r>
                    <m:r>
                      <a:rPr lang="de-DE" b="0" i="1" smtClean="0">
                        <a:latin typeface="Cambria Math" charset="0"/>
                      </a:rPr>
                      <m:t>, </m:t>
                    </m:r>
                    <m:r>
                      <a:rPr lang="de-DE" b="0" i="1" smtClean="0">
                        <a:latin typeface="Cambria Math" charset="0"/>
                      </a:rPr>
                      <m:t>𝑒𝑣𝑒</m:t>
                    </m:r>
                    <m:r>
                      <a:rPr lang="de-DE" b="0" i="1" smtClean="0">
                        <a:latin typeface="Cambria Math" charset="0"/>
                      </a:rPr>
                      <m:t>}</m:t>
                    </m:r>
                  </m:oMath>
                </a14:m>
                <a:endParaRPr lang="de-DE" b="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3"/>
                <a:stretch>
                  <a:fillRect l="-2932" t="-1768"/>
                </a:stretch>
              </a:blipFill>
            </p:spPr>
            <p:txBody>
              <a:bodyPr/>
              <a:lstStyle/>
              <a:p>
                <a:r>
                  <a:rPr lang="de-DE">
                    <a:noFill/>
                  </a:rPr>
                  <a:t> </a:t>
                </a:r>
              </a:p>
            </p:txBody>
          </p:sp>
        </mc:Fallback>
      </mc:AlternateContent>
      <p:sp>
        <p:nvSpPr>
          <p:cNvPr id="8" name="Content Placeholder 7"/>
          <p:cNvSpPr>
            <a:spLocks noGrp="1"/>
          </p:cNvSpPr>
          <p:nvPr>
            <p:ph sz="half" idx="2"/>
          </p:nvPr>
        </p:nvSpPr>
        <p:spPr>
          <a:xfrm>
            <a:off x="4629150" y="1161535"/>
            <a:ext cx="4280072" cy="4186806"/>
          </a:xfrm>
        </p:spPr>
        <p:txBody>
          <a:bodyPr anchor="b">
            <a:normAutofit/>
          </a:bodyPr>
          <a:lstStyle/>
          <a:p>
            <a:r>
              <a:rPr lang="en-GB" sz="2400" b="1" dirty="0">
                <a:solidFill>
                  <a:srgbClr val="C00000"/>
                </a:solidFill>
              </a:rPr>
              <a:t>Challenges: </a:t>
            </a:r>
          </a:p>
          <a:p>
            <a:pPr lvl="1"/>
            <a:r>
              <a:rPr lang="en-GB" sz="2000" b="1" dirty="0">
                <a:solidFill>
                  <a:srgbClr val="C00000"/>
                </a:solidFill>
              </a:rPr>
              <a:t>Do not start from scratch for every query</a:t>
            </a:r>
          </a:p>
          <a:p>
            <a:pPr lvl="1"/>
            <a:r>
              <a:rPr lang="en-GB" sz="2000" b="1" dirty="0">
                <a:solidFill>
                  <a:srgbClr val="C00000"/>
                </a:solidFill>
              </a:rPr>
              <a:t>Support QA on subset of atoms</a:t>
            </a:r>
          </a:p>
          <a:p>
            <a:pPr lvl="1"/>
            <a:r>
              <a:rPr lang="en-GB" sz="2000" b="1" dirty="0">
                <a:solidFill>
                  <a:srgbClr val="C00000"/>
                </a:solidFill>
              </a:rPr>
              <a:t>Avoid groundings</a:t>
            </a:r>
          </a:p>
        </p:txBody>
      </p:sp>
      <p:sp>
        <p:nvSpPr>
          <p:cNvPr id="4" name="Slide Number Placeholder 3"/>
          <p:cNvSpPr>
            <a:spLocks noGrp="1"/>
          </p:cNvSpPr>
          <p:nvPr>
            <p:ph type="sldNum" sz="quarter" idx="12"/>
          </p:nvPr>
        </p:nvSpPr>
        <p:spPr>
          <a:xfrm>
            <a:off x="6457950" y="6022717"/>
            <a:ext cx="2057400" cy="365125"/>
          </a:xfrm>
        </p:spPr>
        <p:txBody>
          <a:bodyPr/>
          <a:lstStyle/>
          <a:p>
            <a:fld id="{DB7C4649-800D-CB47-881A-AA04BFFFB18C}" type="slidenum">
              <a:rPr lang="en-US" smtClean="0"/>
              <a:t>22</a:t>
            </a:fld>
            <a:endParaRPr lang="en-US"/>
          </a:p>
        </p:txBody>
      </p:sp>
      <p:grpSp>
        <p:nvGrpSpPr>
          <p:cNvPr id="37" name="Group 36">
            <a:extLst>
              <a:ext uri="{FF2B5EF4-FFF2-40B4-BE49-F238E27FC236}">
                <a16:creationId xmlns:a16="http://schemas.microsoft.com/office/drawing/2014/main" id="{5C0DC3EB-52EE-9B4C-A303-3A8BC0368A8D}"/>
              </a:ext>
            </a:extLst>
          </p:cNvPr>
          <p:cNvGrpSpPr/>
          <p:nvPr/>
        </p:nvGrpSpPr>
        <p:grpSpPr>
          <a:xfrm>
            <a:off x="4253899" y="1241795"/>
            <a:ext cx="4408101" cy="2208228"/>
            <a:chOff x="4604084" y="2639275"/>
            <a:chExt cx="4408101" cy="2208228"/>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6AF848-5650-8E47-9815-EDA72814A73D}"/>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38" name="TextBox 37">
                  <a:extLst>
                    <a:ext uri="{FF2B5EF4-FFF2-40B4-BE49-F238E27FC236}">
                      <a16:creationId xmlns:a16="http://schemas.microsoft.com/office/drawing/2014/main" id="{C86AF848-5650-8E47-9815-EDA72814A73D}"/>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4"/>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31F6985-35CA-8F4C-A352-B4CD161392A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39" name="TextBox 38">
                  <a:extLst>
                    <a:ext uri="{FF2B5EF4-FFF2-40B4-BE49-F238E27FC236}">
                      <a16:creationId xmlns:a16="http://schemas.microsoft.com/office/drawing/2014/main" id="{731F6985-35CA-8F4C-A352-B4CD161392A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B532AA-0164-EE42-9E77-8AFFE5851BFF}"/>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charset="0"/>
                          </a:rPr>
                          <m:t>𝑀</m:t>
                        </m:r>
                        <m:r>
                          <a:rPr lang="de-DE" b="0" i="1" smtClean="0">
                            <a:latin typeface="Cambria Math" charset="0"/>
                          </a:rPr>
                          <m:t>)</m:t>
                        </m:r>
                      </m:oMath>
                    </m:oMathPara>
                  </a14:m>
                  <a:endParaRPr lang="en-GB" dirty="0"/>
                </a:p>
              </p:txBody>
            </p:sp>
          </mc:Choice>
          <mc:Fallback xmlns="">
            <p:sp>
              <p:nvSpPr>
                <p:cNvPr id="40" name="TextBox 39">
                  <a:extLst>
                    <a:ext uri="{FF2B5EF4-FFF2-40B4-BE49-F238E27FC236}">
                      <a16:creationId xmlns:a16="http://schemas.microsoft.com/office/drawing/2014/main" id="{51B532AA-0164-EE42-9E77-8AFFE5851BFF}"/>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6"/>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A133494-639E-E04E-98A2-8A79F81F8048}"/>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1" name="TextBox 40">
                  <a:extLst>
                    <a:ext uri="{FF2B5EF4-FFF2-40B4-BE49-F238E27FC236}">
                      <a16:creationId xmlns:a16="http://schemas.microsoft.com/office/drawing/2014/main" id="{4A133494-639E-E04E-98A2-8A79F81F8048}"/>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7"/>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7DA25B1-F544-2141-8400-B48506F41A5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2" name="TextBox 41">
                  <a:extLst>
                    <a:ext uri="{FF2B5EF4-FFF2-40B4-BE49-F238E27FC236}">
                      <a16:creationId xmlns:a16="http://schemas.microsoft.com/office/drawing/2014/main" id="{87DA25B1-F544-2141-8400-B48506F41A5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639E521-C083-5247-9C01-1468732A114E}"/>
                    </a:ext>
                  </a:extLst>
                </p:cNvPr>
                <p:cNvSpPr txBox="1"/>
                <p:nvPr/>
              </p:nvSpPr>
              <p:spPr>
                <a:xfrm>
                  <a:off x="7511219" y="3850296"/>
                  <a:ext cx="1500966"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charset="0"/>
                          </a:rPr>
                          <m:t>𝑃</m:t>
                        </m:r>
                        <m:r>
                          <a:rPr lang="de-DE" b="0" i="1" smtClean="0">
                            <a:latin typeface="Cambria Math" charset="0"/>
                          </a:rPr>
                          <m:t>)</m:t>
                        </m:r>
                      </m:oMath>
                    </m:oMathPara>
                  </a14:m>
                  <a:endParaRPr lang="en-GB" dirty="0"/>
                </a:p>
              </p:txBody>
            </p:sp>
          </mc:Choice>
          <mc:Fallback xmlns="">
            <p:sp>
              <p:nvSpPr>
                <p:cNvPr id="43" name="TextBox 42">
                  <a:extLst>
                    <a:ext uri="{FF2B5EF4-FFF2-40B4-BE49-F238E27FC236}">
                      <a16:creationId xmlns:a16="http://schemas.microsoft.com/office/drawing/2014/main" id="{D639E521-C083-5247-9C01-1468732A114E}"/>
                    </a:ext>
                  </a:extLst>
                </p:cNvPr>
                <p:cNvSpPr txBox="1">
                  <a:spLocks noRot="1" noChangeAspect="1" noMove="1" noResize="1" noEditPoints="1" noAdjustHandles="1" noChangeArrowheads="1" noChangeShapeType="1" noTextEdit="1"/>
                </p:cNvSpPr>
                <p:nvPr/>
              </p:nvSpPr>
              <p:spPr>
                <a:xfrm>
                  <a:off x="7511219" y="3850296"/>
                  <a:ext cx="1500966"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p:cxnSp>
          <p:nvCxnSpPr>
            <p:cNvPr id="44" name="Straight Connector 43">
              <a:extLst>
                <a:ext uri="{FF2B5EF4-FFF2-40B4-BE49-F238E27FC236}">
                  <a16:creationId xmlns:a16="http://schemas.microsoft.com/office/drawing/2014/main" id="{95556217-6765-0A40-95BE-37561C139865}"/>
                </a:ext>
              </a:extLst>
            </p:cNvPr>
            <p:cNvCxnSpPr>
              <a:stCxn id="39" idx="6"/>
              <a:endCxn id="6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29E71E-491D-8A47-976E-BDECCADD3321}"/>
                </a:ext>
              </a:extLst>
            </p:cNvPr>
            <p:cNvCxnSpPr>
              <a:cxnSpLocks/>
              <a:stCxn id="40" idx="2"/>
              <a:endCxn id="6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48EC01F-D3AB-ED47-B692-AF5E16C0BD7D}"/>
                </a:ext>
              </a:extLst>
            </p:cNvPr>
            <p:cNvCxnSpPr>
              <a:cxnSpLocks/>
              <a:stCxn id="41" idx="6"/>
              <a:endCxn id="6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FA1F9E-48E7-3D4F-8138-AA2E4E0E7DC3}"/>
                </a:ext>
              </a:extLst>
            </p:cNvPr>
            <p:cNvCxnSpPr>
              <a:cxnSpLocks/>
              <a:stCxn id="61" idx="0"/>
              <a:endCxn id="3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9D2025-02E4-2F46-A032-F6242E0066F4}"/>
                </a:ext>
              </a:extLst>
            </p:cNvPr>
            <p:cNvCxnSpPr>
              <a:cxnSpLocks/>
              <a:stCxn id="38" idx="4"/>
              <a:endCxn id="5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DB0504-6065-114C-BD06-4DAE1A9CE85D}"/>
                </a:ext>
              </a:extLst>
            </p:cNvPr>
            <p:cNvCxnSpPr>
              <a:cxnSpLocks/>
              <a:stCxn id="43" idx="2"/>
              <a:endCxn id="57" idx="3"/>
            </p:cNvCxnSpPr>
            <p:nvPr/>
          </p:nvCxnSpPr>
          <p:spPr>
            <a:xfrm flipH="1">
              <a:off x="7165906" y="4045053"/>
              <a:ext cx="345313"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3CFCA3-8774-0B47-A387-73C0810C6950}"/>
                </a:ext>
              </a:extLst>
            </p:cNvPr>
            <p:cNvCxnSpPr>
              <a:cxnSpLocks/>
              <a:stCxn id="61" idx="2"/>
              <a:endCxn id="4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3C28A6-B3B0-2B4C-BD48-D427783B4793}"/>
                </a:ext>
              </a:extLst>
            </p:cNvPr>
            <p:cNvCxnSpPr>
              <a:cxnSpLocks/>
              <a:stCxn id="57" idx="2"/>
              <a:endCxn id="4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18B263-2A85-C949-A5A8-2313BB379362}"/>
                </a:ext>
              </a:extLst>
            </p:cNvPr>
            <p:cNvCxnSpPr>
              <a:cxnSpLocks/>
              <a:stCxn id="38" idx="0"/>
              <a:endCxn id="6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116C35FB-7D34-9240-9AF8-331E45E93DE4}"/>
                </a:ext>
              </a:extLst>
            </p:cNvPr>
            <p:cNvGrpSpPr/>
            <p:nvPr/>
          </p:nvGrpSpPr>
          <p:grpSpPr>
            <a:xfrm>
              <a:off x="6669977" y="2717060"/>
              <a:ext cx="521894" cy="393368"/>
              <a:chOff x="6669977" y="2717060"/>
              <a:chExt cx="521894" cy="393368"/>
            </a:xfrm>
          </p:grpSpPr>
          <p:sp>
            <p:nvSpPr>
              <p:cNvPr id="64" name="Rectangle 63">
                <a:extLst>
                  <a:ext uri="{FF2B5EF4-FFF2-40B4-BE49-F238E27FC236}">
                    <a16:creationId xmlns:a16="http://schemas.microsoft.com/office/drawing/2014/main" id="{94F6977B-FA29-A544-BCA0-1A5198C74FB5}"/>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31D9784C-FA74-2F42-8919-2D98AFE3D28F}"/>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70DDEC1-BF33-3347-9F3B-61E5E2F3C1EB}"/>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F91B7C1-5267-A843-BE2D-38E6395922E5}"/>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67" name="TextBox 66">
                    <a:extLst>
                      <a:ext uri="{FF2B5EF4-FFF2-40B4-BE49-F238E27FC236}">
                        <a16:creationId xmlns:a16="http://schemas.microsoft.com/office/drawing/2014/main" id="{FF91B7C1-5267-A843-BE2D-38E6395922E5}"/>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0"/>
                    <a:stretch>
                      <a:fillRect l="-17391" r="-4348" b="-26087"/>
                    </a:stretch>
                  </a:blipFill>
                </p:spPr>
                <p:txBody>
                  <a:bodyPr/>
                  <a:lstStyle/>
                  <a:p>
                    <a:r>
                      <a:rPr lang="en-GB">
                        <a:noFill/>
                      </a:rPr>
                      <a:t> </a:t>
                    </a:r>
                  </a:p>
                </p:txBody>
              </p:sp>
            </mc:Fallback>
          </mc:AlternateContent>
        </p:grpSp>
        <p:grpSp>
          <p:nvGrpSpPr>
            <p:cNvPr id="54" name="Group 53">
              <a:extLst>
                <a:ext uri="{FF2B5EF4-FFF2-40B4-BE49-F238E27FC236}">
                  <a16:creationId xmlns:a16="http://schemas.microsoft.com/office/drawing/2014/main" id="{7AED5308-F2A8-D940-98C3-7E310F53700A}"/>
                </a:ext>
              </a:extLst>
            </p:cNvPr>
            <p:cNvGrpSpPr/>
            <p:nvPr/>
          </p:nvGrpSpPr>
          <p:grpSpPr>
            <a:xfrm>
              <a:off x="6191042" y="3935548"/>
              <a:ext cx="425774" cy="392260"/>
              <a:chOff x="6191042" y="3935548"/>
              <a:chExt cx="425774" cy="392260"/>
            </a:xfrm>
          </p:grpSpPr>
          <p:sp>
            <p:nvSpPr>
              <p:cNvPr id="60" name="Rectangle 59">
                <a:extLst>
                  <a:ext uri="{FF2B5EF4-FFF2-40B4-BE49-F238E27FC236}">
                    <a16:creationId xmlns:a16="http://schemas.microsoft.com/office/drawing/2014/main" id="{977BD41D-3882-BF4C-9140-218B58AE52FB}"/>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DF27E59-05CF-C549-82D3-33AA80298C2E}"/>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B3055CE-255B-4A4B-AF4A-EEB269E5C32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D58FD28-8D8B-1144-9540-0B754F85D778}"/>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63" name="TextBox 62">
                    <a:extLst>
                      <a:ext uri="{FF2B5EF4-FFF2-40B4-BE49-F238E27FC236}">
                        <a16:creationId xmlns:a16="http://schemas.microsoft.com/office/drawing/2014/main" id="{5D58FD28-8D8B-1144-9540-0B754F85D778}"/>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1"/>
                    <a:stretch>
                      <a:fillRect l="-16000" b="-21739"/>
                    </a:stretch>
                  </a:blipFill>
                </p:spPr>
                <p:txBody>
                  <a:bodyPr/>
                  <a:lstStyle/>
                  <a:p>
                    <a:r>
                      <a:rPr lang="en-GB">
                        <a:noFill/>
                      </a:rPr>
                      <a:t> </a:t>
                    </a:r>
                  </a:p>
                </p:txBody>
              </p:sp>
            </mc:Fallback>
          </mc:AlternateContent>
        </p:grpSp>
        <p:grpSp>
          <p:nvGrpSpPr>
            <p:cNvPr id="55" name="Group 54">
              <a:extLst>
                <a:ext uri="{FF2B5EF4-FFF2-40B4-BE49-F238E27FC236}">
                  <a16:creationId xmlns:a16="http://schemas.microsoft.com/office/drawing/2014/main" id="{7CECA706-0535-EF4B-9249-4F0F71216DA7}"/>
                </a:ext>
              </a:extLst>
            </p:cNvPr>
            <p:cNvGrpSpPr/>
            <p:nvPr/>
          </p:nvGrpSpPr>
          <p:grpSpPr>
            <a:xfrm>
              <a:off x="6975826" y="3929695"/>
              <a:ext cx="516037" cy="397857"/>
              <a:chOff x="6975826" y="3929695"/>
              <a:chExt cx="516037" cy="397857"/>
            </a:xfrm>
          </p:grpSpPr>
          <p:sp>
            <p:nvSpPr>
              <p:cNvPr id="56" name="Rectangle 55">
                <a:extLst>
                  <a:ext uri="{FF2B5EF4-FFF2-40B4-BE49-F238E27FC236}">
                    <a16:creationId xmlns:a16="http://schemas.microsoft.com/office/drawing/2014/main" id="{24D3451D-12DB-6843-91EF-842D78CBCBE7}"/>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0EDF9AE-9E43-A844-B87D-43F4B1F5882A}"/>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2094E200-9165-CE46-B40E-0FFF63680313}"/>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244CDC0-D012-EB42-894E-9CB6E932E45F}"/>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59" name="TextBox 58">
                    <a:extLst>
                      <a:ext uri="{FF2B5EF4-FFF2-40B4-BE49-F238E27FC236}">
                        <a16:creationId xmlns:a16="http://schemas.microsoft.com/office/drawing/2014/main" id="{E244CDC0-D012-EB42-894E-9CB6E932E45F}"/>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sp>
        <p:nvSpPr>
          <p:cNvPr id="3" name="TextBox 2">
            <a:extLst>
              <a:ext uri="{FF2B5EF4-FFF2-40B4-BE49-F238E27FC236}">
                <a16:creationId xmlns:a16="http://schemas.microsoft.com/office/drawing/2014/main" id="{C06953EA-E2D1-9440-85C3-F10FAF68897D}"/>
              </a:ext>
            </a:extLst>
          </p:cNvPr>
          <p:cNvSpPr txBox="1"/>
          <p:nvPr/>
        </p:nvSpPr>
        <p:spPr>
          <a:xfrm>
            <a:off x="4572000" y="5440002"/>
            <a:ext cx="4003917" cy="1569660"/>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rgbClr val="00B050"/>
                </a:solidFill>
              </a:rPr>
              <a:t>Challenges (among others) </a:t>
            </a:r>
            <a:br>
              <a:rPr lang="en-US" sz="2400" b="1" dirty="0">
                <a:solidFill>
                  <a:srgbClr val="00B050"/>
                </a:solidFill>
              </a:rPr>
            </a:br>
            <a:r>
              <a:rPr lang="en-US" sz="2400" b="1" dirty="0">
                <a:solidFill>
                  <a:srgbClr val="00B050"/>
                </a:solidFill>
              </a:rPr>
              <a:t>mastered as part of </a:t>
            </a:r>
            <a:br>
              <a:rPr lang="en-US" sz="2400" b="1" dirty="0">
                <a:solidFill>
                  <a:srgbClr val="00B050"/>
                </a:solidFill>
              </a:rPr>
            </a:br>
            <a:r>
              <a:rPr lang="en-US" sz="2400" b="1" dirty="0">
                <a:solidFill>
                  <a:srgbClr val="00B050"/>
                </a:solidFill>
              </a:rPr>
              <a:t>Tanya‘s dissertation</a:t>
            </a:r>
            <a:br>
              <a:rPr lang="en-US" sz="2400" b="1" dirty="0">
                <a:solidFill>
                  <a:srgbClr val="00B050"/>
                </a:solidFill>
              </a:rPr>
            </a:br>
            <a:endParaRPr lang="en-US" sz="2400" b="1" dirty="0">
              <a:solidFill>
                <a:srgbClr val="00B050"/>
              </a:solidFill>
            </a:endParaRPr>
          </a:p>
        </p:txBody>
      </p:sp>
    </p:spTree>
    <p:extLst>
      <p:ext uri="{BB962C8B-B14F-4D97-AF65-F5344CB8AC3E}">
        <p14:creationId xmlns:p14="http://schemas.microsoft.com/office/powerpoint/2010/main" val="106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ssolv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8909FA5-949A-734A-AF0C-D6948A8030E6}"/>
              </a:ext>
            </a:extLst>
          </p:cNvPr>
          <p:cNvSpPr/>
          <p:nvPr/>
        </p:nvSpPr>
        <p:spPr>
          <a:xfrm>
            <a:off x="4561380" y="3138161"/>
            <a:ext cx="4353322" cy="22393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a:extLst>
              <a:ext uri="{FF2B5EF4-FFF2-40B4-BE49-F238E27FC236}">
                <a16:creationId xmlns:a16="http://schemas.microsoft.com/office/drawing/2014/main" id="{FF9D16F5-8EE8-E048-890E-7A4B2E45147D}"/>
              </a:ext>
            </a:extLst>
          </p:cNvPr>
          <p:cNvSpPr/>
          <p:nvPr/>
        </p:nvSpPr>
        <p:spPr>
          <a:xfrm>
            <a:off x="216302" y="3138161"/>
            <a:ext cx="4353322" cy="22393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Oval 3">
            <a:extLst>
              <a:ext uri="{FF2B5EF4-FFF2-40B4-BE49-F238E27FC236}">
                <a16:creationId xmlns:a16="http://schemas.microsoft.com/office/drawing/2014/main" id="{27179C7E-6D82-9540-8C11-7C95EEA4D067}"/>
              </a:ext>
            </a:extLst>
          </p:cNvPr>
          <p:cNvSpPr/>
          <p:nvPr/>
        </p:nvSpPr>
        <p:spPr>
          <a:xfrm>
            <a:off x="3300927" y="3572463"/>
            <a:ext cx="1787267" cy="50598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25D92F8E-E902-E848-830F-ED760CFDC879}"/>
              </a:ext>
            </a:extLst>
          </p:cNvPr>
          <p:cNvSpPr>
            <a:spLocks noGrp="1"/>
          </p:cNvSpPr>
          <p:nvPr>
            <p:ph type="title"/>
          </p:nvPr>
        </p:nvSpPr>
        <p:spPr/>
        <p:txBody>
          <a:bodyPr/>
          <a:lstStyle/>
          <a:p>
            <a:r>
              <a:rPr lang="en-US" dirty="0"/>
              <a:t>Dynamic PRMs</a:t>
            </a:r>
            <a:endParaRPr lang="en-GB" dirty="0"/>
          </a:p>
        </p:txBody>
      </p:sp>
      <p:sp>
        <p:nvSpPr>
          <p:cNvPr id="5" name="Slide Number Placeholder 4">
            <a:extLst>
              <a:ext uri="{FF2B5EF4-FFF2-40B4-BE49-F238E27FC236}">
                <a16:creationId xmlns:a16="http://schemas.microsoft.com/office/drawing/2014/main" id="{1AB745E2-6CE2-EB47-AF2E-3BE14760A707}"/>
              </a:ext>
            </a:extLst>
          </p:cNvPr>
          <p:cNvSpPr>
            <a:spLocks noGrp="1"/>
          </p:cNvSpPr>
          <p:nvPr>
            <p:ph type="sldNum" sz="quarter" idx="12"/>
          </p:nvPr>
        </p:nvSpPr>
        <p:spPr>
          <a:xfrm>
            <a:off x="6164029" y="6356351"/>
            <a:ext cx="2057400" cy="365125"/>
          </a:xfrm>
        </p:spPr>
        <p:txBody>
          <a:bodyPr/>
          <a:lstStyle/>
          <a:p>
            <a:fld id="{DB7C4649-800D-CB47-881A-AA04BFFFB18C}" type="slidenum">
              <a:rPr lang="en-US" smtClean="0"/>
              <a:t>23</a:t>
            </a:fld>
            <a:endParaRPr lang="en-US"/>
          </a:p>
        </p:txBody>
      </p:sp>
      <p:sp>
        <p:nvSpPr>
          <p:cNvPr id="11" name="TextBox 10">
            <a:extLst>
              <a:ext uri="{FF2B5EF4-FFF2-40B4-BE49-F238E27FC236}">
                <a16:creationId xmlns:a16="http://schemas.microsoft.com/office/drawing/2014/main" id="{F531B9A3-10B5-8B45-872B-0262C7FEB8FE}"/>
              </a:ext>
            </a:extLst>
          </p:cNvPr>
          <p:cNvSpPr txBox="1"/>
          <p:nvPr/>
        </p:nvSpPr>
        <p:spPr>
          <a:xfrm>
            <a:off x="512595" y="3616237"/>
            <a:ext cx="1656808" cy="396000"/>
          </a:xfrm>
          <a:prstGeom prst="ellipse">
            <a:avLst/>
          </a:prstGeom>
          <a:noFill/>
          <a:ln>
            <a:solidFill>
              <a:schemeClr val="tx1"/>
            </a:solidFill>
          </a:ln>
        </p:spPr>
        <p:txBody>
          <a:bodyPr wrap="square" lIns="0" tIns="0" rIns="0" bIns="0" rtlCol="0">
            <a:spAutoFit/>
          </a:bodyPr>
          <a:lstStyle/>
          <a:p>
            <a:endParaRPr lang="en-GB" dirty="0"/>
          </a:p>
        </p:txBody>
      </p:sp>
      <p:cxnSp>
        <p:nvCxnSpPr>
          <p:cNvPr id="13" name="Straight Connector 12">
            <a:extLst>
              <a:ext uri="{FF2B5EF4-FFF2-40B4-BE49-F238E27FC236}">
                <a16:creationId xmlns:a16="http://schemas.microsoft.com/office/drawing/2014/main" id="{E1963EAA-3929-134E-8785-73FAD606451A}"/>
              </a:ext>
            </a:extLst>
          </p:cNvPr>
          <p:cNvCxnSpPr>
            <a:cxnSpLocks/>
            <a:stCxn id="11" idx="6"/>
            <a:endCxn id="70" idx="1"/>
          </p:cNvCxnSpPr>
          <p:nvPr/>
        </p:nvCxnSpPr>
        <p:spPr>
          <a:xfrm flipH="1">
            <a:off x="1985498" y="3814237"/>
            <a:ext cx="183905" cy="460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72C84B-1961-464C-B7B7-9C953F6C48B3}"/>
              </a:ext>
            </a:extLst>
          </p:cNvPr>
          <p:cNvCxnSpPr>
            <a:cxnSpLocks/>
            <a:stCxn id="70" idx="0"/>
            <a:endCxn id="50" idx="4"/>
          </p:cNvCxnSpPr>
          <p:nvPr/>
        </p:nvCxnSpPr>
        <p:spPr>
          <a:xfrm flipV="1">
            <a:off x="2057498" y="3721309"/>
            <a:ext cx="690207" cy="481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4E71C3-3EB8-1746-8BCB-7FBD2422CF73}"/>
              </a:ext>
            </a:extLst>
          </p:cNvPr>
          <p:cNvGrpSpPr/>
          <p:nvPr/>
        </p:nvGrpSpPr>
        <p:grpSpPr>
          <a:xfrm>
            <a:off x="1985498" y="4052332"/>
            <a:ext cx="633553" cy="294346"/>
            <a:chOff x="5631180" y="4587474"/>
            <a:chExt cx="633553" cy="294346"/>
          </a:xfrm>
        </p:grpSpPr>
        <p:sp>
          <p:nvSpPr>
            <p:cNvPr id="70" name="Rectangle 69">
              <a:extLst>
                <a:ext uri="{FF2B5EF4-FFF2-40B4-BE49-F238E27FC236}">
                  <a16:creationId xmlns:a16="http://schemas.microsoft.com/office/drawing/2014/main" id="{76DD1185-64BB-7144-B1BA-D91E87E5C82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3F8A2-49CD-0E4A-8ACC-38B0576A2874}"/>
                    </a:ext>
                  </a:extLst>
                </p:cNvPr>
                <p:cNvSpPr txBox="1"/>
                <p:nvPr/>
              </p:nvSpPr>
              <p:spPr>
                <a:xfrm>
                  <a:off x="5771265" y="4587474"/>
                  <a:ext cx="493468" cy="281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2</m:t>
                            </m:r>
                          </m:sup>
                        </m:sSubSup>
                      </m:oMath>
                    </m:oMathPara>
                  </a14:m>
                  <a:endParaRPr lang="en-GB" dirty="0"/>
                </a:p>
              </p:txBody>
            </p:sp>
          </mc:Choice>
          <mc:Fallback xmlns="">
            <p:sp>
              <p:nvSpPr>
                <p:cNvPr id="71" name="TextBox 70">
                  <a:extLst>
                    <a:ext uri="{FF2B5EF4-FFF2-40B4-BE49-F238E27FC236}">
                      <a16:creationId xmlns:a16="http://schemas.microsoft.com/office/drawing/2014/main" id="{31A3F8A2-49CD-0E4A-8ACC-38B0576A2874}"/>
                    </a:ext>
                  </a:extLst>
                </p:cNvPr>
                <p:cNvSpPr txBox="1">
                  <a:spLocks noRot="1" noChangeAspect="1" noMove="1" noResize="1" noEditPoints="1" noAdjustHandles="1" noChangeArrowheads="1" noChangeShapeType="1" noTextEdit="1"/>
                </p:cNvSpPr>
                <p:nvPr/>
              </p:nvSpPr>
              <p:spPr>
                <a:xfrm>
                  <a:off x="5771265" y="4587474"/>
                  <a:ext cx="493468" cy="281616"/>
                </a:xfrm>
                <a:prstGeom prst="rect">
                  <a:avLst/>
                </a:prstGeom>
                <a:blipFill>
                  <a:blip r:embed="rId3"/>
                  <a:stretch>
                    <a:fillRect l="-10000" r="-2500" b="-21739"/>
                  </a:stretch>
                </a:blipFill>
              </p:spPr>
              <p:txBody>
                <a:bodyPr/>
                <a:lstStyle/>
                <a:p>
                  <a:r>
                    <a:rPr lang="en-GB">
                      <a:noFill/>
                    </a:rPr>
                    <a:t> </a:t>
                  </a:r>
                </a:p>
              </p:txBody>
            </p:sp>
          </mc:Fallback>
        </mc:AlternateContent>
      </p:grpSp>
      <p:cxnSp>
        <p:nvCxnSpPr>
          <p:cNvPr id="31" name="Straight Connector 30">
            <a:extLst>
              <a:ext uri="{FF2B5EF4-FFF2-40B4-BE49-F238E27FC236}">
                <a16:creationId xmlns:a16="http://schemas.microsoft.com/office/drawing/2014/main" id="{CD8A9603-F4A0-B042-B782-DC15B61990EC}"/>
              </a:ext>
            </a:extLst>
          </p:cNvPr>
          <p:cNvCxnSpPr>
            <a:cxnSpLocks/>
            <a:stCxn id="51" idx="2"/>
            <a:endCxn id="60" idx="3"/>
          </p:cNvCxnSpPr>
          <p:nvPr/>
        </p:nvCxnSpPr>
        <p:spPr>
          <a:xfrm>
            <a:off x="2721217" y="3710752"/>
            <a:ext cx="831859" cy="57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69E10E-A553-8F4A-AB42-259CFBCE960F}"/>
              </a:ext>
            </a:extLst>
          </p:cNvPr>
          <p:cNvCxnSpPr>
            <a:cxnSpLocks/>
            <a:stCxn id="48" idx="0"/>
            <a:endCxn id="60" idx="2"/>
          </p:cNvCxnSpPr>
          <p:nvPr/>
        </p:nvCxnSpPr>
        <p:spPr>
          <a:xfrm flipV="1">
            <a:off x="2645502" y="4356834"/>
            <a:ext cx="835574" cy="50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9297E-ED12-1A47-8F86-B368625C3F61}"/>
              </a:ext>
            </a:extLst>
          </p:cNvPr>
          <p:cNvCxnSpPr>
            <a:cxnSpLocks/>
            <a:stCxn id="60" idx="3"/>
            <a:endCxn id="55" idx="1"/>
          </p:cNvCxnSpPr>
          <p:nvPr/>
        </p:nvCxnSpPr>
        <p:spPr>
          <a:xfrm flipH="1" flipV="1">
            <a:off x="3277146" y="3833302"/>
            <a:ext cx="275930" cy="451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670D074-0F41-9243-9E53-876B3952EBB9}"/>
              </a:ext>
            </a:extLst>
          </p:cNvPr>
          <p:cNvGrpSpPr/>
          <p:nvPr/>
        </p:nvGrpSpPr>
        <p:grpSpPr>
          <a:xfrm>
            <a:off x="2976920" y="4097266"/>
            <a:ext cx="576156" cy="283026"/>
            <a:chOff x="7462426" y="4610212"/>
            <a:chExt cx="576156" cy="283026"/>
          </a:xfrm>
        </p:grpSpPr>
        <p:sp>
          <p:nvSpPr>
            <p:cNvPr id="60" name="Rectangle 59">
              <a:extLst>
                <a:ext uri="{FF2B5EF4-FFF2-40B4-BE49-F238E27FC236}">
                  <a16:creationId xmlns:a16="http://schemas.microsoft.com/office/drawing/2014/main" id="{47B557AA-4234-2D44-8FA3-1E097921C4D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932BBB-8132-314D-AB12-018A39042FD1}"/>
                    </a:ext>
                  </a:extLst>
                </p:cNvPr>
                <p:cNvSpPr txBox="1"/>
                <p:nvPr/>
              </p:nvSpPr>
              <p:spPr>
                <a:xfrm>
                  <a:off x="7462426" y="4610212"/>
                  <a:ext cx="493468"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1" name="TextBox 60">
                  <a:extLst>
                    <a:ext uri="{FF2B5EF4-FFF2-40B4-BE49-F238E27FC236}">
                      <a16:creationId xmlns:a16="http://schemas.microsoft.com/office/drawing/2014/main" id="{9B932BBB-8132-314D-AB12-018A39042FD1}"/>
                    </a:ext>
                  </a:extLst>
                </p:cNvPr>
                <p:cNvSpPr txBox="1">
                  <a:spLocks noRot="1" noChangeAspect="1" noMove="1" noResize="1" noEditPoints="1" noAdjustHandles="1" noChangeArrowheads="1" noChangeShapeType="1" noTextEdit="1"/>
                </p:cNvSpPr>
                <p:nvPr/>
              </p:nvSpPr>
              <p:spPr>
                <a:xfrm>
                  <a:off x="7462426" y="4610212"/>
                  <a:ext cx="493468" cy="283026"/>
                </a:xfrm>
                <a:prstGeom prst="rect">
                  <a:avLst/>
                </a:prstGeom>
                <a:blipFill>
                  <a:blip r:embed="rId4"/>
                  <a:stretch>
                    <a:fillRect l="-10000" r="-2500"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5AE00D3-3513-C54D-86A1-823526338C23}"/>
                  </a:ext>
                </a:extLst>
              </p:cNvPr>
              <p:cNvSpPr/>
              <p:nvPr/>
            </p:nvSpPr>
            <p:spPr>
              <a:xfrm>
                <a:off x="605041" y="3597606"/>
                <a:ext cx="153721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e>
                        <m:sub>
                          <m: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Sub>
                    </m:oMath>
                  </m:oMathPara>
                </a14:m>
                <a:endParaRPr lang="en-GB" baseline="-25000" dirty="0">
                  <a:solidFill>
                    <a:schemeClr val="tx1"/>
                  </a:solidFill>
                </a:endParaRPr>
              </a:p>
            </p:txBody>
          </p:sp>
        </mc:Choice>
        <mc:Fallback xmlns="">
          <p:sp>
            <p:nvSpPr>
              <p:cNvPr id="42" name="Rectangle 41">
                <a:extLst>
                  <a:ext uri="{FF2B5EF4-FFF2-40B4-BE49-F238E27FC236}">
                    <a16:creationId xmlns:a16="http://schemas.microsoft.com/office/drawing/2014/main" id="{A5AE00D3-3513-C54D-86A1-823526338C23}"/>
                  </a:ext>
                </a:extLst>
              </p:cNvPr>
              <p:cNvSpPr>
                <a:spLocks noRot="1" noChangeAspect="1" noMove="1" noResize="1" noEditPoints="1" noAdjustHandles="1" noChangeArrowheads="1" noChangeShapeType="1" noTextEdit="1"/>
              </p:cNvSpPr>
              <p:nvPr/>
            </p:nvSpPr>
            <p:spPr>
              <a:xfrm>
                <a:off x="605041" y="3597606"/>
                <a:ext cx="1537216" cy="362984"/>
              </a:xfrm>
              <a:prstGeom prst="rect">
                <a:avLst/>
              </a:prstGeom>
              <a:blipFill>
                <a:blip r:embed="rId5"/>
                <a:stretch>
                  <a:fillRect b="-13333"/>
                </a:stretch>
              </a:blipFill>
            </p:spPr>
            <p:txBody>
              <a:bodyPr/>
              <a:lstStyle/>
              <a:p>
                <a:r>
                  <a:rPr lang="de-DE">
                    <a:noFill/>
                  </a:rPr>
                  <a:t> </a:t>
                </a:r>
              </a:p>
            </p:txBody>
          </p:sp>
        </mc:Fallback>
      </mc:AlternateContent>
      <p:grpSp>
        <p:nvGrpSpPr>
          <p:cNvPr id="43" name="Group 42">
            <a:extLst>
              <a:ext uri="{FF2B5EF4-FFF2-40B4-BE49-F238E27FC236}">
                <a16:creationId xmlns:a16="http://schemas.microsoft.com/office/drawing/2014/main" id="{2B26EA24-DBD5-C748-A018-99480CFF098E}"/>
              </a:ext>
            </a:extLst>
          </p:cNvPr>
          <p:cNvGrpSpPr/>
          <p:nvPr/>
        </p:nvGrpSpPr>
        <p:grpSpPr>
          <a:xfrm>
            <a:off x="3277146" y="3635250"/>
            <a:ext cx="1735066" cy="396000"/>
            <a:chOff x="7148985" y="5554764"/>
            <a:chExt cx="1966156" cy="488547"/>
          </a:xfrm>
        </p:grpSpPr>
        <p:sp>
          <p:nvSpPr>
            <p:cNvPr id="54" name="TextBox 53">
              <a:extLst>
                <a:ext uri="{FF2B5EF4-FFF2-40B4-BE49-F238E27FC236}">
                  <a16:creationId xmlns:a16="http://schemas.microsoft.com/office/drawing/2014/main" id="{4A186850-F7DE-9745-9532-A7B9D4A727A8}"/>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4EBA1AF6-28A5-B34A-B0E2-6D464EA61D8A}"/>
                    </a:ext>
                  </a:extLst>
                </p:cNvPr>
                <p:cNvSpPr/>
                <p:nvPr/>
              </p:nvSpPr>
              <p:spPr>
                <a:xfrm>
                  <a:off x="7148985" y="5571278"/>
                  <a:ext cx="1690335"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sSub>
                          <m:sSubPr>
                            <m:ctrlPr>
                              <a:rPr lang="de-DE" b="0" i="1" smtClean="0">
                                <a:latin typeface="Cambria Math" panose="02040503050406030204" pitchFamily="18" charset="0"/>
                              </a:rPr>
                            </m:ctrlPr>
                          </m:sSubPr>
                          <m:e>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r>
                              <m:rPr>
                                <m:nor/>
                              </m:rPr>
                              <a:rPr lang="de-DE" b="0" i="0" smtClean="0">
                                <a:latin typeface="Cambria Math" charset="0"/>
                              </a:rPr>
                              <m:t>M</m:t>
                            </m:r>
                            <m:r>
                              <m:rPr>
                                <m:nor/>
                              </m:rPr>
                              <a:rPr lang="de-DE" b="0" i="0" smtClean="0">
                                <a:latin typeface="Cambria Math" charset="0"/>
                              </a:rPr>
                              <m:t>)</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5" name="Rectangle 54">
                  <a:extLst>
                    <a:ext uri="{FF2B5EF4-FFF2-40B4-BE49-F238E27FC236}">
                      <a16:creationId xmlns:a16="http://schemas.microsoft.com/office/drawing/2014/main" id="{4EBA1AF6-28A5-B34A-B0E2-6D464EA61D8A}"/>
                    </a:ext>
                  </a:extLst>
                </p:cNvPr>
                <p:cNvSpPr>
                  <a:spLocks noRot="1" noChangeAspect="1" noMove="1" noResize="1" noEditPoints="1" noAdjustHandles="1" noChangeArrowheads="1" noChangeShapeType="1" noTextEdit="1"/>
                </p:cNvSpPr>
                <p:nvPr/>
              </p:nvSpPr>
              <p:spPr>
                <a:xfrm>
                  <a:off x="7148985" y="5571278"/>
                  <a:ext cx="1690335" cy="455647"/>
                </a:xfrm>
                <a:prstGeom prst="rect">
                  <a:avLst/>
                </a:prstGeom>
                <a:blipFill>
                  <a:blip r:embed="rId6"/>
                  <a:stretch>
                    <a:fillRect r="-5932" b="-13333"/>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BE796EAA-5604-F443-89EB-4B06CBAD4BEB}"/>
              </a:ext>
            </a:extLst>
          </p:cNvPr>
          <p:cNvGrpSpPr/>
          <p:nvPr/>
        </p:nvGrpSpPr>
        <p:grpSpPr>
          <a:xfrm>
            <a:off x="2209089" y="3325309"/>
            <a:ext cx="1024255" cy="396000"/>
            <a:chOff x="6545891" y="3371343"/>
            <a:chExt cx="1024255" cy="396000"/>
          </a:xfrm>
        </p:grpSpPr>
        <p:sp>
          <p:nvSpPr>
            <p:cNvPr id="50" name="TextBox 49">
              <a:extLst>
                <a:ext uri="{FF2B5EF4-FFF2-40B4-BE49-F238E27FC236}">
                  <a16:creationId xmlns:a16="http://schemas.microsoft.com/office/drawing/2014/main" id="{7609E1EA-B0C1-7142-AD0B-4DED8160E15D}"/>
                </a:ext>
              </a:extLst>
            </p:cNvPr>
            <p:cNvSpPr txBox="1"/>
            <p:nvPr/>
          </p:nvSpPr>
          <p:spPr>
            <a:xfrm>
              <a:off x="6598868" y="3371343"/>
              <a:ext cx="97127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A8A2F90-17A9-2243-9CE5-F42795E5D09C}"/>
                    </a:ext>
                  </a:extLst>
                </p:cNvPr>
                <p:cNvSpPr/>
                <p:nvPr/>
              </p:nvSpPr>
              <p:spPr>
                <a:xfrm>
                  <a:off x="6545891" y="3387454"/>
                  <a:ext cx="1024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1" name="Rectangle 50">
                  <a:extLst>
                    <a:ext uri="{FF2B5EF4-FFF2-40B4-BE49-F238E27FC236}">
                      <a16:creationId xmlns:a16="http://schemas.microsoft.com/office/drawing/2014/main" id="{DA8A2F90-17A9-2243-9CE5-F42795E5D09C}"/>
                    </a:ext>
                  </a:extLst>
                </p:cNvPr>
                <p:cNvSpPr>
                  <a:spLocks noRot="1" noChangeAspect="1" noMove="1" noResize="1" noEditPoints="1" noAdjustHandles="1" noChangeArrowheads="1" noChangeShapeType="1" noTextEdit="1"/>
                </p:cNvSpPr>
                <p:nvPr/>
              </p:nvSpPr>
              <p:spPr>
                <a:xfrm>
                  <a:off x="6545891" y="3387454"/>
                  <a:ext cx="1024255" cy="369332"/>
                </a:xfrm>
                <a:prstGeom prst="rect">
                  <a:avLst/>
                </a:prstGeom>
                <a:blipFill>
                  <a:blip r:embed="rId7"/>
                  <a:stretch>
                    <a:fillRect b="-13333"/>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BE0D6031-EF3B-B64B-ADAE-8A262F1013C7}"/>
              </a:ext>
            </a:extLst>
          </p:cNvPr>
          <p:cNvGrpSpPr/>
          <p:nvPr/>
        </p:nvGrpSpPr>
        <p:grpSpPr>
          <a:xfrm>
            <a:off x="1960580" y="4858941"/>
            <a:ext cx="1369843" cy="396000"/>
            <a:chOff x="5970830" y="5664879"/>
            <a:chExt cx="1369843" cy="396000"/>
          </a:xfrm>
        </p:grpSpPr>
        <p:sp>
          <p:nvSpPr>
            <p:cNvPr id="48" name="TextBox 47">
              <a:extLst>
                <a:ext uri="{FF2B5EF4-FFF2-40B4-BE49-F238E27FC236}">
                  <a16:creationId xmlns:a16="http://schemas.microsoft.com/office/drawing/2014/main" id="{1DDA5DC8-A5FA-A14F-9233-6A444B21F271}"/>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E1F4E0C-47F1-174B-8A10-A7A13F8CFD7C}"/>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baseline="-25000" dirty="0"/>
                </a:p>
              </p:txBody>
            </p:sp>
          </mc:Choice>
          <mc:Fallback xmlns="">
            <p:sp>
              <p:nvSpPr>
                <p:cNvPr id="49" name="Rectangle 48">
                  <a:extLst>
                    <a:ext uri="{FF2B5EF4-FFF2-40B4-BE49-F238E27FC236}">
                      <a16:creationId xmlns:a16="http://schemas.microsoft.com/office/drawing/2014/main" id="{DE1F4E0C-47F1-174B-8A10-A7A13F8CFD7C}"/>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8"/>
                  <a:stretch>
                    <a:fillRect b="-13333"/>
                  </a:stretch>
                </a:blipFill>
              </p:spPr>
              <p:txBody>
                <a:bodyPr/>
                <a:lstStyle/>
                <a:p>
                  <a:r>
                    <a:rPr lang="en-GB">
                      <a:noFill/>
                    </a:rPr>
                    <a:t> </a:t>
                  </a:r>
                </a:p>
              </p:txBody>
            </p:sp>
          </mc:Fallback>
        </mc:AlternateContent>
      </p:grpSp>
      <p:cxnSp>
        <p:nvCxnSpPr>
          <p:cNvPr id="47" name="Straight Connector 46">
            <a:extLst>
              <a:ext uri="{FF2B5EF4-FFF2-40B4-BE49-F238E27FC236}">
                <a16:creationId xmlns:a16="http://schemas.microsoft.com/office/drawing/2014/main" id="{D38DBD65-EFF3-B042-B141-CDE21A9095B2}"/>
              </a:ext>
            </a:extLst>
          </p:cNvPr>
          <p:cNvCxnSpPr>
            <a:cxnSpLocks/>
            <a:stCxn id="70" idx="2"/>
            <a:endCxn id="48" idx="0"/>
          </p:cNvCxnSpPr>
          <p:nvPr/>
        </p:nvCxnSpPr>
        <p:spPr>
          <a:xfrm>
            <a:off x="2057498" y="4346678"/>
            <a:ext cx="588004" cy="51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72E18C4-594C-9B43-AAD9-DB1E877C39F0}"/>
              </a:ext>
            </a:extLst>
          </p:cNvPr>
          <p:cNvGrpSpPr/>
          <p:nvPr/>
        </p:nvGrpSpPr>
        <p:grpSpPr>
          <a:xfrm>
            <a:off x="5445689" y="3138161"/>
            <a:ext cx="351122" cy="449050"/>
            <a:chOff x="7868133" y="4420730"/>
            <a:chExt cx="351122" cy="449050"/>
          </a:xfrm>
        </p:grpSpPr>
        <p:sp>
          <p:nvSpPr>
            <p:cNvPr id="131" name="Rectangle 130">
              <a:extLst>
                <a:ext uri="{FF2B5EF4-FFF2-40B4-BE49-F238E27FC236}">
                  <a16:creationId xmlns:a16="http://schemas.microsoft.com/office/drawing/2014/main" id="{781CC96C-A03C-4146-AAA4-EEB3E118C456}"/>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9EE9A8-7852-7448-95F1-4D289736F149}"/>
                    </a:ext>
                  </a:extLst>
                </p:cNvPr>
                <p:cNvSpPr txBox="1"/>
                <p:nvPr/>
              </p:nvSpPr>
              <p:spPr>
                <a:xfrm>
                  <a:off x="7868133" y="4420730"/>
                  <a:ext cx="351122"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sup>
                            <m:r>
                              <a:rPr lang="de-DE" b="0" i="1" smtClean="0">
                                <a:latin typeface="Cambria Math" panose="02040503050406030204" pitchFamily="18" charset="0"/>
                              </a:rPr>
                              <m:t>𝐸</m:t>
                            </m:r>
                          </m:sup>
                        </m:sSubSup>
                      </m:oMath>
                    </m:oMathPara>
                  </a14:m>
                  <a:endParaRPr lang="en-GB" dirty="0"/>
                </a:p>
              </p:txBody>
            </p:sp>
          </mc:Choice>
          <mc:Fallback xmlns="">
            <p:sp>
              <p:nvSpPr>
                <p:cNvPr id="132" name="TextBox 131">
                  <a:extLst>
                    <a:ext uri="{FF2B5EF4-FFF2-40B4-BE49-F238E27FC236}">
                      <a16:creationId xmlns:a16="http://schemas.microsoft.com/office/drawing/2014/main" id="{EF9EE9A8-7852-7448-95F1-4D289736F149}"/>
                    </a:ext>
                  </a:extLst>
                </p:cNvPr>
                <p:cNvSpPr txBox="1">
                  <a:spLocks noRot="1" noChangeAspect="1" noMove="1" noResize="1" noEditPoints="1" noAdjustHandles="1" noChangeArrowheads="1" noChangeShapeType="1" noTextEdit="1"/>
                </p:cNvSpPr>
                <p:nvPr/>
              </p:nvSpPr>
              <p:spPr>
                <a:xfrm>
                  <a:off x="7868133" y="4420730"/>
                  <a:ext cx="351122" cy="305340"/>
                </a:xfrm>
                <a:prstGeom prst="rect">
                  <a:avLst/>
                </a:prstGeom>
                <a:blipFill>
                  <a:blip r:embed="rId9"/>
                  <a:stretch>
                    <a:fillRect l="-14286" b="-20000"/>
                  </a:stretch>
                </a:blipFill>
              </p:spPr>
              <p:txBody>
                <a:bodyPr/>
                <a:lstStyle/>
                <a:p>
                  <a:r>
                    <a:rPr lang="en-GB">
                      <a:noFill/>
                    </a:rPr>
                    <a:t> </a:t>
                  </a:r>
                </a:p>
              </p:txBody>
            </p:sp>
          </mc:Fallback>
        </mc:AlternateContent>
      </p:grpSp>
      <p:cxnSp>
        <p:nvCxnSpPr>
          <p:cNvPr id="139" name="Straight Connector 138">
            <a:extLst>
              <a:ext uri="{FF2B5EF4-FFF2-40B4-BE49-F238E27FC236}">
                <a16:creationId xmlns:a16="http://schemas.microsoft.com/office/drawing/2014/main" id="{AC73315A-B58E-5D45-A5D8-CD2118BDCFB9}"/>
              </a:ext>
            </a:extLst>
          </p:cNvPr>
          <p:cNvCxnSpPr>
            <a:cxnSpLocks/>
            <a:stCxn id="50" idx="6"/>
            <a:endCxn id="131" idx="1"/>
          </p:cNvCxnSpPr>
          <p:nvPr/>
        </p:nvCxnSpPr>
        <p:spPr>
          <a:xfrm flipV="1">
            <a:off x="3233343" y="3515211"/>
            <a:ext cx="2238795" cy="8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7EAD5-E8B0-BB48-B545-7901E7A94DDD}"/>
              </a:ext>
            </a:extLst>
          </p:cNvPr>
          <p:cNvCxnSpPr>
            <a:cxnSpLocks/>
            <a:stCxn id="131" idx="3"/>
            <a:endCxn id="136" idx="2"/>
          </p:cNvCxnSpPr>
          <p:nvPr/>
        </p:nvCxnSpPr>
        <p:spPr>
          <a:xfrm>
            <a:off x="5616138" y="3515211"/>
            <a:ext cx="703478" cy="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1237026-D374-164F-B80C-23C88D5D01F2}"/>
              </a:ext>
            </a:extLst>
          </p:cNvPr>
          <p:cNvSpPr txBox="1"/>
          <p:nvPr/>
        </p:nvSpPr>
        <p:spPr>
          <a:xfrm>
            <a:off x="4666738" y="4377714"/>
            <a:ext cx="1283761" cy="396000"/>
          </a:xfrm>
          <a:prstGeom prst="ellipse">
            <a:avLst/>
          </a:prstGeom>
          <a:noFill/>
          <a:ln>
            <a:solidFill>
              <a:schemeClr val="tx1"/>
            </a:solidFill>
          </a:ln>
        </p:spPr>
        <p:txBody>
          <a:bodyPr wrap="square" lIns="0" tIns="0" rIns="0" bIns="0" rtlCol="0">
            <a:spAutoFit/>
          </a:bodyPr>
          <a:lstStyle/>
          <a:p>
            <a:endParaRPr lang="en-GB" dirty="0"/>
          </a:p>
        </p:txBody>
      </p:sp>
      <p:cxnSp>
        <p:nvCxnSpPr>
          <p:cNvPr id="86" name="Straight Connector 85">
            <a:extLst>
              <a:ext uri="{FF2B5EF4-FFF2-40B4-BE49-F238E27FC236}">
                <a16:creationId xmlns:a16="http://schemas.microsoft.com/office/drawing/2014/main" id="{5B8431FC-4E8E-324C-93B2-BC952AAE1B56}"/>
              </a:ext>
            </a:extLst>
          </p:cNvPr>
          <p:cNvCxnSpPr>
            <a:cxnSpLocks/>
            <a:endCxn id="147" idx="1"/>
          </p:cNvCxnSpPr>
          <p:nvPr/>
        </p:nvCxnSpPr>
        <p:spPr>
          <a:xfrm flipH="1" flipV="1">
            <a:off x="5936719" y="4270608"/>
            <a:ext cx="13780" cy="326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7E68C67-652B-CF4A-8FDC-A3938D917860}"/>
              </a:ext>
            </a:extLst>
          </p:cNvPr>
          <p:cNvCxnSpPr>
            <a:cxnSpLocks/>
            <a:stCxn id="147" idx="0"/>
            <a:endCxn id="136" idx="4"/>
          </p:cNvCxnSpPr>
          <p:nvPr/>
        </p:nvCxnSpPr>
        <p:spPr>
          <a:xfrm flipV="1">
            <a:off x="6008719" y="3717239"/>
            <a:ext cx="668324" cy="481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F373AD3B-8821-AF4B-9912-6C1E8847289C}"/>
              </a:ext>
            </a:extLst>
          </p:cNvPr>
          <p:cNvGrpSpPr/>
          <p:nvPr/>
        </p:nvGrpSpPr>
        <p:grpSpPr>
          <a:xfrm>
            <a:off x="5936719" y="4048262"/>
            <a:ext cx="445361" cy="294346"/>
            <a:chOff x="5631180" y="4587474"/>
            <a:chExt cx="445361" cy="294346"/>
          </a:xfrm>
        </p:grpSpPr>
        <p:sp>
          <p:nvSpPr>
            <p:cNvPr id="147" name="Rectangle 146">
              <a:extLst>
                <a:ext uri="{FF2B5EF4-FFF2-40B4-BE49-F238E27FC236}">
                  <a16:creationId xmlns:a16="http://schemas.microsoft.com/office/drawing/2014/main" id="{A7554E8A-428D-514B-98A2-35D987BB92D7}"/>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261513D-FDB8-644B-AADD-D11CACBF369E}"/>
                    </a:ext>
                  </a:extLst>
                </p:cNvPr>
                <p:cNvSpPr txBox="1"/>
                <p:nvPr/>
              </p:nvSpPr>
              <p:spPr>
                <a:xfrm>
                  <a:off x="5771265" y="4587474"/>
                  <a:ext cx="305276"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sub>
                          <m:sup>
                            <m:r>
                              <a:rPr lang="de-DE" b="0" i="1" smtClean="0">
                                <a:latin typeface="Cambria Math" panose="02040503050406030204" pitchFamily="18" charset="0"/>
                              </a:rPr>
                              <m:t>2</m:t>
                            </m:r>
                          </m:sup>
                        </m:sSubSup>
                      </m:oMath>
                    </m:oMathPara>
                  </a14:m>
                  <a:endParaRPr lang="en-GB" dirty="0"/>
                </a:p>
              </p:txBody>
            </p:sp>
          </mc:Choice>
          <mc:Fallback xmlns="">
            <p:sp>
              <p:nvSpPr>
                <p:cNvPr id="148" name="TextBox 147">
                  <a:extLst>
                    <a:ext uri="{FF2B5EF4-FFF2-40B4-BE49-F238E27FC236}">
                      <a16:creationId xmlns:a16="http://schemas.microsoft.com/office/drawing/2014/main" id="{1261513D-FDB8-644B-AADD-D11CACBF369E}"/>
                    </a:ext>
                  </a:extLst>
                </p:cNvPr>
                <p:cNvSpPr txBox="1">
                  <a:spLocks noRot="1" noChangeAspect="1" noMove="1" noResize="1" noEditPoints="1" noAdjustHandles="1" noChangeArrowheads="1" noChangeShapeType="1" noTextEdit="1"/>
                </p:cNvSpPr>
                <p:nvPr/>
              </p:nvSpPr>
              <p:spPr>
                <a:xfrm>
                  <a:off x="5771265" y="4587474"/>
                  <a:ext cx="305276" cy="278794"/>
                </a:xfrm>
                <a:prstGeom prst="rect">
                  <a:avLst/>
                </a:prstGeom>
                <a:blipFill>
                  <a:blip r:embed="rId10"/>
                  <a:stretch>
                    <a:fillRect l="-16000" t="-4348" r="-8000" b="-21739"/>
                  </a:stretch>
                </a:blipFill>
              </p:spPr>
              <p:txBody>
                <a:bodyPr/>
                <a:lstStyle/>
                <a:p>
                  <a:r>
                    <a:rPr lang="en-GB">
                      <a:noFill/>
                    </a:rPr>
                    <a:t> </a:t>
                  </a:r>
                </a:p>
              </p:txBody>
            </p:sp>
          </mc:Fallback>
        </mc:AlternateContent>
      </p:grpSp>
      <p:cxnSp>
        <p:nvCxnSpPr>
          <p:cNvPr id="89" name="Straight Connector 88">
            <a:extLst>
              <a:ext uri="{FF2B5EF4-FFF2-40B4-BE49-F238E27FC236}">
                <a16:creationId xmlns:a16="http://schemas.microsoft.com/office/drawing/2014/main" id="{9E99B3D4-2AE4-BD4E-8440-E80AE7B3D3B3}"/>
              </a:ext>
            </a:extLst>
          </p:cNvPr>
          <p:cNvCxnSpPr>
            <a:cxnSpLocks/>
            <a:stCxn id="138" idx="2"/>
            <a:endCxn id="144" idx="3"/>
          </p:cNvCxnSpPr>
          <p:nvPr/>
        </p:nvCxnSpPr>
        <p:spPr>
          <a:xfrm>
            <a:off x="6668960" y="3706682"/>
            <a:ext cx="835337" cy="57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876816-3F5E-774C-9FED-A77B03D5F075}"/>
              </a:ext>
            </a:extLst>
          </p:cNvPr>
          <p:cNvCxnSpPr>
            <a:cxnSpLocks/>
            <a:stCxn id="133" idx="0"/>
            <a:endCxn id="144" idx="2"/>
          </p:cNvCxnSpPr>
          <p:nvPr/>
        </p:nvCxnSpPr>
        <p:spPr>
          <a:xfrm flipV="1">
            <a:off x="6596723" y="4352764"/>
            <a:ext cx="835574" cy="50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DA4385-5CD5-104B-8993-E95A11658FDB}"/>
              </a:ext>
            </a:extLst>
          </p:cNvPr>
          <p:cNvCxnSpPr>
            <a:cxnSpLocks/>
            <a:stCxn id="144" idx="3"/>
            <a:endCxn id="143" idx="1"/>
          </p:cNvCxnSpPr>
          <p:nvPr/>
        </p:nvCxnSpPr>
        <p:spPr>
          <a:xfrm flipH="1">
            <a:off x="7387858" y="4280764"/>
            <a:ext cx="116439" cy="420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2404602C-87D9-B04D-B1CE-FF3E6B48A423}"/>
              </a:ext>
            </a:extLst>
          </p:cNvPr>
          <p:cNvGrpSpPr/>
          <p:nvPr/>
        </p:nvGrpSpPr>
        <p:grpSpPr>
          <a:xfrm>
            <a:off x="6928141" y="4093196"/>
            <a:ext cx="576156" cy="280205"/>
            <a:chOff x="7462426" y="4610212"/>
            <a:chExt cx="576156" cy="280205"/>
          </a:xfrm>
        </p:grpSpPr>
        <p:sp>
          <p:nvSpPr>
            <p:cNvPr id="144" name="Rectangle 143">
              <a:extLst>
                <a:ext uri="{FF2B5EF4-FFF2-40B4-BE49-F238E27FC236}">
                  <a16:creationId xmlns:a16="http://schemas.microsoft.com/office/drawing/2014/main" id="{788DE788-D1F0-3342-A35F-39796519166B}"/>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DA60E42-870D-1444-B255-363D42115367}"/>
                    </a:ext>
                  </a:extLst>
                </p:cNvPr>
                <p:cNvSpPr txBox="1"/>
                <p:nvPr/>
              </p:nvSpPr>
              <p:spPr>
                <a:xfrm>
                  <a:off x="7462426" y="4610212"/>
                  <a:ext cx="305276"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45" name="TextBox 144">
                  <a:extLst>
                    <a:ext uri="{FF2B5EF4-FFF2-40B4-BE49-F238E27FC236}">
                      <a16:creationId xmlns:a16="http://schemas.microsoft.com/office/drawing/2014/main" id="{EDA60E42-870D-1444-B255-363D42115367}"/>
                    </a:ext>
                  </a:extLst>
                </p:cNvPr>
                <p:cNvSpPr txBox="1">
                  <a:spLocks noRot="1" noChangeAspect="1" noMove="1" noResize="1" noEditPoints="1" noAdjustHandles="1" noChangeArrowheads="1" noChangeShapeType="1" noTextEdit="1"/>
                </p:cNvSpPr>
                <p:nvPr/>
              </p:nvSpPr>
              <p:spPr>
                <a:xfrm>
                  <a:off x="7462426" y="4610212"/>
                  <a:ext cx="305276" cy="280205"/>
                </a:xfrm>
                <a:prstGeom prst="rect">
                  <a:avLst/>
                </a:prstGeom>
                <a:blipFill>
                  <a:blip r:embed="rId11"/>
                  <a:stretch>
                    <a:fillRect l="-15385"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56B048A-CCDD-304F-9348-20BF0CEA9B79}"/>
                  </a:ext>
                </a:extLst>
              </p:cNvPr>
              <p:cNvSpPr/>
              <p:nvPr/>
            </p:nvSpPr>
            <p:spPr>
              <a:xfrm>
                <a:off x="4704075" y="4359083"/>
                <a:ext cx="1020933"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e>
                        <m:sub>
                          <m:r>
                            <a:rPr lang="de-DE" b="0" i="1" smtClean="0">
                              <a:solidFill>
                                <a:schemeClr val="tx1"/>
                              </a:solidFill>
                              <a:latin typeface="Cambria Math" panose="02040503050406030204" pitchFamily="18" charset="0"/>
                            </a:rPr>
                            <m:t>𝑡</m:t>
                          </m:r>
                        </m:sub>
                      </m:sSub>
                    </m:oMath>
                  </m:oMathPara>
                </a14:m>
                <a:endParaRPr lang="en-GB" baseline="-25000" dirty="0">
                  <a:solidFill>
                    <a:schemeClr val="tx1"/>
                  </a:solidFill>
                </a:endParaRPr>
              </a:p>
            </p:txBody>
          </p:sp>
        </mc:Choice>
        <mc:Fallback xmlns="">
          <p:sp>
            <p:nvSpPr>
              <p:cNvPr id="125" name="Rectangle 124">
                <a:extLst>
                  <a:ext uri="{FF2B5EF4-FFF2-40B4-BE49-F238E27FC236}">
                    <a16:creationId xmlns:a16="http://schemas.microsoft.com/office/drawing/2014/main" id="{356B048A-CCDD-304F-9348-20BF0CEA9B79}"/>
                  </a:ext>
                </a:extLst>
              </p:cNvPr>
              <p:cNvSpPr>
                <a:spLocks noRot="1" noChangeAspect="1" noMove="1" noResize="1" noEditPoints="1" noAdjustHandles="1" noChangeArrowheads="1" noChangeShapeType="1" noTextEdit="1"/>
              </p:cNvSpPr>
              <p:nvPr/>
            </p:nvSpPr>
            <p:spPr>
              <a:xfrm>
                <a:off x="4704075" y="4359083"/>
                <a:ext cx="1020933" cy="362984"/>
              </a:xfrm>
              <a:prstGeom prst="rect">
                <a:avLst/>
              </a:prstGeom>
              <a:blipFill>
                <a:blip r:embed="rId12"/>
                <a:stretch>
                  <a:fillRect r="-18293" b="-13333"/>
                </a:stretch>
              </a:blipFill>
            </p:spPr>
            <p:txBody>
              <a:bodyPr/>
              <a:lstStyle/>
              <a:p>
                <a:r>
                  <a:rPr lang="de-DE">
                    <a:noFill/>
                  </a:rPr>
                  <a:t> </a:t>
                </a:r>
              </a:p>
            </p:txBody>
          </p:sp>
        </mc:Fallback>
      </mc:AlternateContent>
      <p:grpSp>
        <p:nvGrpSpPr>
          <p:cNvPr id="126" name="Group 125">
            <a:extLst>
              <a:ext uri="{FF2B5EF4-FFF2-40B4-BE49-F238E27FC236}">
                <a16:creationId xmlns:a16="http://schemas.microsoft.com/office/drawing/2014/main" id="{DC98D4AC-8C0E-AE4A-9FC1-27048A84E708}"/>
              </a:ext>
            </a:extLst>
          </p:cNvPr>
          <p:cNvGrpSpPr/>
          <p:nvPr/>
        </p:nvGrpSpPr>
        <p:grpSpPr>
          <a:xfrm>
            <a:off x="7387858" y="4503057"/>
            <a:ext cx="1487833" cy="396000"/>
            <a:chOff x="7148985" y="5554764"/>
            <a:chExt cx="1966156" cy="488547"/>
          </a:xfrm>
        </p:grpSpPr>
        <p:sp>
          <p:nvSpPr>
            <p:cNvPr id="140" name="TextBox 139">
              <a:extLst>
                <a:ext uri="{FF2B5EF4-FFF2-40B4-BE49-F238E27FC236}">
                  <a16:creationId xmlns:a16="http://schemas.microsoft.com/office/drawing/2014/main" id="{DE59CB7D-826B-5D45-A034-DC3CC000472E}"/>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413AD7C5-AE52-7440-8178-DF942A62A861}"/>
                    </a:ext>
                  </a:extLst>
                </p:cNvPr>
                <p:cNvSpPr/>
                <p:nvPr/>
              </p:nvSpPr>
              <p:spPr>
                <a:xfrm>
                  <a:off x="7148985" y="5571278"/>
                  <a:ext cx="1666606"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sSub>
                          <m:sSubPr>
                            <m:ctrlPr>
                              <a:rPr lang="de-DE" b="0" i="1" smtClean="0">
                                <a:latin typeface="Cambria Math" panose="02040503050406030204" pitchFamily="18" charset="0"/>
                              </a:rPr>
                            </m:ctrlPr>
                          </m:sSubPr>
                          <m:e>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r>
                              <m:rPr>
                                <m:nor/>
                              </m:rPr>
                              <a:rPr lang="de-DE" b="0" i="0" smtClean="0">
                                <a:latin typeface="Cambria Math" charset="0"/>
                              </a:rPr>
                              <m:t>M</m:t>
                            </m:r>
                            <m:r>
                              <m:rPr>
                                <m:nor/>
                              </m:rPr>
                              <a:rPr lang="de-DE" b="0" i="0" smtClean="0">
                                <a:latin typeface="Cambria Math" charset="0"/>
                              </a:rPr>
                              <m:t>)</m:t>
                            </m:r>
                          </m:e>
                          <m:sub>
                            <m:r>
                              <a:rPr lang="de-DE" b="0" i="1" smtClean="0">
                                <a:latin typeface="Cambria Math" panose="02040503050406030204" pitchFamily="18" charset="0"/>
                              </a:rPr>
                              <m:t>𝑡</m:t>
                            </m:r>
                          </m:sub>
                        </m:sSub>
                      </m:oMath>
                    </m:oMathPara>
                  </a14:m>
                  <a:endParaRPr lang="en-GB" dirty="0"/>
                </a:p>
              </p:txBody>
            </p:sp>
          </mc:Choice>
          <mc:Fallback xmlns="">
            <p:sp>
              <p:nvSpPr>
                <p:cNvPr id="143" name="Rectangle 142">
                  <a:extLst>
                    <a:ext uri="{FF2B5EF4-FFF2-40B4-BE49-F238E27FC236}">
                      <a16:creationId xmlns:a16="http://schemas.microsoft.com/office/drawing/2014/main" id="{413AD7C5-AE52-7440-8178-DF942A62A861}"/>
                    </a:ext>
                  </a:extLst>
                </p:cNvPr>
                <p:cNvSpPr>
                  <a:spLocks noRot="1" noChangeAspect="1" noMove="1" noResize="1" noEditPoints="1" noAdjustHandles="1" noChangeArrowheads="1" noChangeShapeType="1" noTextEdit="1"/>
                </p:cNvSpPr>
                <p:nvPr/>
              </p:nvSpPr>
              <p:spPr>
                <a:xfrm>
                  <a:off x="7148985" y="5571278"/>
                  <a:ext cx="1666606" cy="455647"/>
                </a:xfrm>
                <a:prstGeom prst="rect">
                  <a:avLst/>
                </a:prstGeom>
                <a:blipFill>
                  <a:blip r:embed="rId13"/>
                  <a:stretch>
                    <a:fillRect r="-7000" b="-13333"/>
                  </a:stretch>
                </a:blipFill>
              </p:spPr>
              <p:txBody>
                <a:bodyPr/>
                <a:lstStyle/>
                <a:p>
                  <a:r>
                    <a:rPr lang="en-GB">
                      <a:noFill/>
                    </a:rPr>
                    <a:t> </a:t>
                  </a:r>
                </a:p>
              </p:txBody>
            </p:sp>
          </mc:Fallback>
        </mc:AlternateContent>
      </p:grpSp>
      <p:grpSp>
        <p:nvGrpSpPr>
          <p:cNvPr id="127" name="Group 126">
            <a:extLst>
              <a:ext uri="{FF2B5EF4-FFF2-40B4-BE49-F238E27FC236}">
                <a16:creationId xmlns:a16="http://schemas.microsoft.com/office/drawing/2014/main" id="{EA4BE6C0-63CA-9742-8A61-0CEDF589DBE4}"/>
              </a:ext>
            </a:extLst>
          </p:cNvPr>
          <p:cNvGrpSpPr/>
          <p:nvPr/>
        </p:nvGrpSpPr>
        <p:grpSpPr>
          <a:xfrm>
            <a:off x="6266638" y="3321239"/>
            <a:ext cx="804644" cy="396000"/>
            <a:chOff x="6545891" y="3371343"/>
            <a:chExt cx="804644" cy="396000"/>
          </a:xfrm>
        </p:grpSpPr>
        <p:sp>
          <p:nvSpPr>
            <p:cNvPr id="136" name="TextBox 135">
              <a:extLst>
                <a:ext uri="{FF2B5EF4-FFF2-40B4-BE49-F238E27FC236}">
                  <a16:creationId xmlns:a16="http://schemas.microsoft.com/office/drawing/2014/main" id="{1698417C-EAEB-2644-9A95-65057EB83794}"/>
                </a:ext>
              </a:extLst>
            </p:cNvPr>
            <p:cNvSpPr txBox="1"/>
            <p:nvPr/>
          </p:nvSpPr>
          <p:spPr>
            <a:xfrm>
              <a:off x="6598869" y="3371343"/>
              <a:ext cx="714854"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38" name="Rectangle 137">
                  <a:extLst>
                    <a:ext uri="{FF2B5EF4-FFF2-40B4-BE49-F238E27FC236}">
                      <a16:creationId xmlns:a16="http://schemas.microsoft.com/office/drawing/2014/main" id="{A4BF80A8-9309-1E44-B878-FC5B5F1DB6EF}"/>
                    </a:ext>
                  </a:extLst>
                </p:cNvPr>
                <p:cNvSpPr/>
                <p:nvPr/>
              </p:nvSpPr>
              <p:spPr>
                <a:xfrm>
                  <a:off x="6545891" y="3387454"/>
                  <a:ext cx="804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sub>
                        </m:sSub>
                      </m:oMath>
                    </m:oMathPara>
                  </a14:m>
                  <a:endParaRPr lang="en-GB" dirty="0"/>
                </a:p>
              </p:txBody>
            </p:sp>
          </mc:Choice>
          <mc:Fallback xmlns="">
            <p:sp>
              <p:nvSpPr>
                <p:cNvPr id="138" name="Rectangle 137">
                  <a:extLst>
                    <a:ext uri="{FF2B5EF4-FFF2-40B4-BE49-F238E27FC236}">
                      <a16:creationId xmlns:a16="http://schemas.microsoft.com/office/drawing/2014/main" id="{A4BF80A8-9309-1E44-B878-FC5B5F1DB6EF}"/>
                    </a:ext>
                  </a:extLst>
                </p:cNvPr>
                <p:cNvSpPr>
                  <a:spLocks noRot="1" noChangeAspect="1" noMove="1" noResize="1" noEditPoints="1" noAdjustHandles="1" noChangeArrowheads="1" noChangeShapeType="1" noTextEdit="1"/>
                </p:cNvSpPr>
                <p:nvPr/>
              </p:nvSpPr>
              <p:spPr>
                <a:xfrm>
                  <a:off x="6545891" y="3387454"/>
                  <a:ext cx="804644" cy="369332"/>
                </a:xfrm>
                <a:prstGeom prst="rect">
                  <a:avLst/>
                </a:prstGeom>
                <a:blipFill>
                  <a:blip r:embed="rId14"/>
                  <a:stretch>
                    <a:fillRect b="-13333"/>
                  </a:stretch>
                </a:blipFill>
              </p:spPr>
              <p:txBody>
                <a:bodyPr/>
                <a:lstStyle/>
                <a:p>
                  <a:r>
                    <a:rPr lang="en-GB">
                      <a:noFill/>
                    </a:rPr>
                    <a:t> </a:t>
                  </a:r>
                </a:p>
              </p:txBody>
            </p:sp>
          </mc:Fallback>
        </mc:AlternateContent>
      </p:grpSp>
      <p:grpSp>
        <p:nvGrpSpPr>
          <p:cNvPr id="128" name="Group 127">
            <a:extLst>
              <a:ext uri="{FF2B5EF4-FFF2-40B4-BE49-F238E27FC236}">
                <a16:creationId xmlns:a16="http://schemas.microsoft.com/office/drawing/2014/main" id="{630B70FE-8CB0-644F-9A06-A7E8CFC4DA4E}"/>
              </a:ext>
            </a:extLst>
          </p:cNvPr>
          <p:cNvGrpSpPr/>
          <p:nvPr/>
        </p:nvGrpSpPr>
        <p:grpSpPr>
          <a:xfrm>
            <a:off x="5911801" y="4854871"/>
            <a:ext cx="1369843" cy="396000"/>
            <a:chOff x="5970830" y="5664879"/>
            <a:chExt cx="1369843" cy="396000"/>
          </a:xfrm>
        </p:grpSpPr>
        <p:sp>
          <p:nvSpPr>
            <p:cNvPr id="133" name="TextBox 132">
              <a:extLst>
                <a:ext uri="{FF2B5EF4-FFF2-40B4-BE49-F238E27FC236}">
                  <a16:creationId xmlns:a16="http://schemas.microsoft.com/office/drawing/2014/main" id="{CD2D778F-3891-204E-8CE7-005CBADC5D7E}"/>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F94D6379-9628-204A-BDA6-C6BF9CDBB06E}"/>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e>
                          <m:sub>
                            <m:r>
                              <a:rPr lang="de-DE" b="0" i="1" smtClean="0">
                                <a:latin typeface="Cambria Math" panose="02040503050406030204" pitchFamily="18" charset="0"/>
                              </a:rPr>
                              <m:t>𝑡</m:t>
                            </m:r>
                          </m:sub>
                        </m:sSub>
                      </m:oMath>
                    </m:oMathPara>
                  </a14:m>
                  <a:endParaRPr lang="en-GB" baseline="-25000" dirty="0"/>
                </a:p>
              </p:txBody>
            </p:sp>
          </mc:Choice>
          <mc:Fallback xmlns="">
            <p:sp>
              <p:nvSpPr>
                <p:cNvPr id="135" name="Rectangle 134">
                  <a:extLst>
                    <a:ext uri="{FF2B5EF4-FFF2-40B4-BE49-F238E27FC236}">
                      <a16:creationId xmlns:a16="http://schemas.microsoft.com/office/drawing/2014/main" id="{F94D6379-9628-204A-BDA6-C6BF9CDBB06E}"/>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15"/>
                  <a:stretch>
                    <a:fillRect b="-17241"/>
                  </a:stretch>
                </a:blipFill>
              </p:spPr>
              <p:txBody>
                <a:bodyPr/>
                <a:lstStyle/>
                <a:p>
                  <a:r>
                    <a:rPr lang="en-GB">
                      <a:noFill/>
                    </a:rPr>
                    <a:t> </a:t>
                  </a:r>
                </a:p>
              </p:txBody>
            </p:sp>
          </mc:Fallback>
        </mc:AlternateContent>
      </p:grpSp>
      <p:cxnSp>
        <p:nvCxnSpPr>
          <p:cNvPr id="129" name="Straight Connector 128">
            <a:extLst>
              <a:ext uri="{FF2B5EF4-FFF2-40B4-BE49-F238E27FC236}">
                <a16:creationId xmlns:a16="http://schemas.microsoft.com/office/drawing/2014/main" id="{68642AA1-FB70-E049-A11D-7967D8C3346B}"/>
              </a:ext>
            </a:extLst>
          </p:cNvPr>
          <p:cNvCxnSpPr>
            <a:cxnSpLocks/>
            <a:stCxn id="147" idx="2"/>
            <a:endCxn id="133" idx="0"/>
          </p:cNvCxnSpPr>
          <p:nvPr/>
        </p:nvCxnSpPr>
        <p:spPr>
          <a:xfrm>
            <a:off x="6008719" y="4342608"/>
            <a:ext cx="588004" cy="51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B35D865-49D0-9E4F-8232-4F7DBF573790}"/>
              </a:ext>
            </a:extLst>
          </p:cNvPr>
          <p:cNvCxnSpPr>
            <a:cxnSpLocks/>
            <a:stCxn id="48" idx="6"/>
            <a:endCxn id="131" idx="2"/>
          </p:cNvCxnSpPr>
          <p:nvPr/>
        </p:nvCxnSpPr>
        <p:spPr>
          <a:xfrm flipV="1">
            <a:off x="3330423" y="3587211"/>
            <a:ext cx="2213715" cy="1469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Content Placeholder 2">
                <a:extLst>
                  <a:ext uri="{FF2B5EF4-FFF2-40B4-BE49-F238E27FC236}">
                    <a16:creationId xmlns:a16="http://schemas.microsoft.com/office/drawing/2014/main" id="{EFB6C240-AA8A-7C4F-A14A-42290B999246}"/>
                  </a:ext>
                </a:extLst>
              </p:cNvPr>
              <p:cNvSpPr txBox="1">
                <a:spLocks/>
              </p:cNvSpPr>
              <p:nvPr/>
            </p:nvSpPr>
            <p:spPr>
              <a:xfrm>
                <a:off x="628649" y="1191833"/>
                <a:ext cx="8015621" cy="21780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06AB9"/>
                    </a:solidFill>
                  </a:rPr>
                  <a:t>Marginal distribution query</a:t>
                </a:r>
                <a:r>
                  <a:rPr lang="en-GB" dirty="0"/>
                  <a:t>:  </a:t>
                </a:r>
                <a14:m>
                  <m:oMath xmlns:m="http://schemas.openxmlformats.org/officeDocument/2006/math">
                    <m:r>
                      <a:rPr lang="en-GB" i="1" smtClean="0">
                        <a:latin typeface="Cambria Math" panose="02040503050406030204" pitchFamily="18" charset="0"/>
                      </a:rPr>
                      <m:t>𝑃</m:t>
                    </m:r>
                    <m:d>
                      <m:dPr>
                        <m:endChr m:val="|"/>
                        <m:ctrlPr>
                          <a:rPr lang="en-GB" i="1" smtClean="0">
                            <a:latin typeface="Cambria Math" panose="02040503050406030204" pitchFamily="18" charset="0"/>
                          </a:rPr>
                        </m:ctrlPr>
                      </m:dPr>
                      <m:e>
                        <m:sSubSup>
                          <m:sSubSupPr>
                            <m:ctrlPr>
                              <a:rPr lang="en-GB" i="1" smtClean="0">
                                <a:latin typeface="Cambria Math" panose="02040503050406030204" pitchFamily="18" charset="0"/>
                              </a:rPr>
                            </m:ctrlPr>
                          </m:sSubSupPr>
                          <m:e>
                            <m:r>
                              <a:rPr lang="en-GB" i="1" smtClean="0">
                                <a:latin typeface="Cambria Math" panose="02040503050406030204" pitchFamily="18" charset="0"/>
                              </a:rPr>
                              <m:t>𝐴</m:t>
                            </m:r>
                          </m:e>
                          <m:sub>
                            <m:r>
                              <a:rPr lang="en-GB" i="1" smtClean="0">
                                <a:latin typeface="Cambria Math" panose="02040503050406030204" pitchFamily="18" charset="0"/>
                              </a:rPr>
                              <m:t>𝜋</m:t>
                            </m:r>
                          </m:sub>
                          <m:sup>
                            <m:r>
                              <a:rPr lang="en-GB" i="1" smtClean="0">
                                <a:latin typeface="Cambria Math" panose="02040503050406030204" pitchFamily="18" charset="0"/>
                              </a:rPr>
                              <m:t>𝑖</m:t>
                            </m:r>
                          </m:sup>
                        </m:sSubSup>
                        <m:r>
                          <a:rPr lang="en-GB" i="1" smtClean="0">
                            <a:latin typeface="Cambria Math" panose="02040503050406030204" pitchFamily="18" charset="0"/>
                          </a:rPr>
                          <m:t> </m:t>
                        </m:r>
                      </m:e>
                    </m:d>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r>
                          <a:rPr lang="en-GB" i="1" smtClean="0">
                            <a:latin typeface="Cambria Math" panose="02040503050406030204" pitchFamily="18" charset="0"/>
                          </a:rPr>
                          <m:t>𝑡</m:t>
                        </m:r>
                      </m:sub>
                    </m:sSub>
                    <m:r>
                      <a:rPr lang="de-DE" i="1" smtClean="0">
                        <a:latin typeface="Cambria Math" panose="02040503050406030204" pitchFamily="18" charset="0"/>
                      </a:rPr>
                      <m:t>)</m:t>
                    </m:r>
                  </m:oMath>
                </a14:m>
                <a:r>
                  <a:rPr lang="en-GB" dirty="0"/>
                  <a:t> </a:t>
                </a:r>
                <a:r>
                  <a:rPr lang="en-GB" dirty="0" err="1"/>
                  <a:t>w.r.t</a:t>
                </a:r>
                <a:r>
                  <a:rPr lang="en-GB" dirty="0"/>
                  <a:t>. the model:</a:t>
                </a:r>
              </a:p>
              <a:p>
                <a:pPr lvl="1"/>
                <a:r>
                  <a:rPr lang="en-GB" dirty="0"/>
                  <a:t>Hindsight: </a:t>
                </a:r>
                <a14:m>
                  <m:oMath xmlns:m="http://schemas.openxmlformats.org/officeDocument/2006/math">
                    <m:r>
                      <a:rPr lang="en-GB" i="1">
                        <a:latin typeface="Cambria Math" panose="02040503050406030204" pitchFamily="18" charset="0"/>
                      </a:rPr>
                      <m:t>𝜋</m:t>
                    </m:r>
                    <m:r>
                      <a:rPr lang="de-DE" i="1">
                        <a:latin typeface="Cambria Math" panose="02040503050406030204" pitchFamily="18" charset="0"/>
                      </a:rPr>
                      <m:t>&lt;</m:t>
                    </m:r>
                    <m:r>
                      <a:rPr lang="en-GB" i="1">
                        <a:latin typeface="Cambria Math" panose="02040503050406030204" pitchFamily="18" charset="0"/>
                      </a:rPr>
                      <m:t>𝑡</m:t>
                    </m:r>
                    <m:r>
                      <a:rPr lang="en-GB" i="1">
                        <a:latin typeface="Cambria Math" panose="02040503050406030204" pitchFamily="18" charset="0"/>
                      </a:rPr>
                      <m:t> </m:t>
                    </m:r>
                  </m:oMath>
                </a14:m>
                <a:r>
                  <a:rPr lang="en-GB" dirty="0"/>
                  <a:t>(Was there an epidemic </a:t>
                </a:r>
                <a14:m>
                  <m:oMath xmlns:m="http://schemas.openxmlformats.org/officeDocument/2006/math">
                    <m:r>
                      <a:rPr lang="de-DE" b="0" i="1" smtClean="0">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𝜋</m:t>
                    </m:r>
                  </m:oMath>
                </a14:m>
                <a:r>
                  <a:rPr lang="en-GB" dirty="0"/>
                  <a:t> days ago?) </a:t>
                </a:r>
              </a:p>
              <a:p>
                <a:pPr lvl="1"/>
                <a:r>
                  <a:rPr lang="en-GB" dirty="0"/>
                  <a:t>Filtering:  </a:t>
                </a:r>
                <a14:m>
                  <m:oMath xmlns:m="http://schemas.openxmlformats.org/officeDocument/2006/math">
                    <m:r>
                      <a:rPr lang="en-GB" i="1" smtClean="0">
                        <a:latin typeface="Cambria Math" panose="02040503050406030204" pitchFamily="18" charset="0"/>
                      </a:rPr>
                      <m:t>𝜋</m:t>
                    </m:r>
                    <m:r>
                      <a:rPr lang="de-DE" i="1" smtClean="0">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currently an epidemic?)</a:t>
                </a:r>
              </a:p>
              <a:p>
                <a:pPr lvl="1"/>
                <a:r>
                  <a:rPr lang="en-GB" dirty="0"/>
                  <a:t>Prediction: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&gt;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epidemic in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𝑡</m:t>
                    </m:r>
                  </m:oMath>
                </a14:m>
                <a:r>
                  <a:rPr lang="en-GB" dirty="0"/>
                  <a:t> days?)</a:t>
                </a:r>
              </a:p>
              <a:p>
                <a:r>
                  <a:rPr lang="en-GB" dirty="0">
                    <a:solidFill>
                      <a:srgbClr val="406AB9"/>
                    </a:solidFill>
                  </a:rPr>
                  <a:t>MPE, MAP</a:t>
                </a:r>
                <a:r>
                  <a:rPr lang="en-GB" dirty="0"/>
                  <a:t> on temporal sequence</a:t>
                </a:r>
              </a:p>
            </p:txBody>
          </p:sp>
        </mc:Choice>
        <mc:Fallback xmlns="">
          <p:sp>
            <p:nvSpPr>
              <p:cNvPr id="151" name="Content Placeholder 2">
                <a:extLst>
                  <a:ext uri="{FF2B5EF4-FFF2-40B4-BE49-F238E27FC236}">
                    <a16:creationId xmlns:a16="http://schemas.microsoft.com/office/drawing/2014/main" id="{EFB6C240-AA8A-7C4F-A14A-42290B999246}"/>
                  </a:ext>
                </a:extLst>
              </p:cNvPr>
              <p:cNvSpPr txBox="1">
                <a:spLocks noRot="1" noChangeAspect="1" noMove="1" noResize="1" noEditPoints="1" noAdjustHandles="1" noChangeArrowheads="1" noChangeShapeType="1" noTextEdit="1"/>
              </p:cNvSpPr>
              <p:nvPr/>
            </p:nvSpPr>
            <p:spPr>
              <a:xfrm>
                <a:off x="628649" y="1191833"/>
                <a:ext cx="8015621" cy="2178048"/>
              </a:xfrm>
              <a:prstGeom prst="rect">
                <a:avLst/>
              </a:prstGeom>
              <a:blipFill>
                <a:blip r:embed="rId16"/>
                <a:stretch>
                  <a:fillRect l="-1106" t="-5814"/>
                </a:stretch>
              </a:blipFill>
            </p:spPr>
            <p:txBody>
              <a:bodyPr/>
              <a:lstStyle/>
              <a:p>
                <a:r>
                  <a:rPr lang="de-DE">
                    <a:noFill/>
                  </a:rPr>
                  <a:t> </a:t>
                </a:r>
              </a:p>
            </p:txBody>
          </p:sp>
        </mc:Fallback>
      </mc:AlternateContent>
      <p:sp>
        <p:nvSpPr>
          <p:cNvPr id="58" name="Content Placeholder 7">
            <a:extLst>
              <a:ext uri="{FF2B5EF4-FFF2-40B4-BE49-F238E27FC236}">
                <a16:creationId xmlns:a16="http://schemas.microsoft.com/office/drawing/2014/main" id="{222527BF-CA0B-8246-9FD2-B7A120FEE29B}"/>
              </a:ext>
            </a:extLst>
          </p:cNvPr>
          <p:cNvSpPr txBox="1">
            <a:spLocks/>
          </p:cNvSpPr>
          <p:nvPr/>
        </p:nvSpPr>
        <p:spPr>
          <a:xfrm>
            <a:off x="620201" y="5269947"/>
            <a:ext cx="7995961" cy="910738"/>
          </a:xfrm>
          <a:prstGeom prst="rect">
            <a:avLst/>
          </a:prstGeom>
        </p:spPr>
        <p:txBody>
          <a:bodyPr vert="horz" lIns="91440" tIns="45720" rIns="91440" bIns="45720" rtlCol="0" anchor="b">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1" dirty="0">
                <a:solidFill>
                  <a:srgbClr val="C00000"/>
                </a:solidFill>
              </a:rPr>
              <a:t>Define the interface for relational case (avoid groundings)</a:t>
            </a:r>
          </a:p>
          <a:p>
            <a:r>
              <a:rPr lang="en-GB" sz="2200" b="1" dirty="0">
                <a:solidFill>
                  <a:srgbClr val="C00000"/>
                </a:solidFill>
              </a:rPr>
              <a:t>Taming reasoning </a:t>
            </a:r>
            <a:r>
              <a:rPr lang="en-GB" sz="2200" b="1" dirty="0" err="1">
                <a:solidFill>
                  <a:srgbClr val="C00000"/>
                </a:solidFill>
              </a:rPr>
              <a:t>w.r.t.</a:t>
            </a:r>
            <a:r>
              <a:rPr lang="en-GB" sz="2200" b="1" dirty="0">
                <a:solidFill>
                  <a:srgbClr val="C00000"/>
                </a:solidFill>
              </a:rPr>
              <a:t> evidence over time (avoid creeping groundings)</a:t>
            </a:r>
          </a:p>
        </p:txBody>
      </p:sp>
      <p:sp>
        <p:nvSpPr>
          <p:cNvPr id="62" name="TextBox 61">
            <a:extLst>
              <a:ext uri="{FF2B5EF4-FFF2-40B4-BE49-F238E27FC236}">
                <a16:creationId xmlns:a16="http://schemas.microsoft.com/office/drawing/2014/main" id="{632207E3-F743-EE43-AEEF-0CF81685E01F}"/>
              </a:ext>
            </a:extLst>
          </p:cNvPr>
          <p:cNvSpPr txBox="1"/>
          <p:nvPr/>
        </p:nvSpPr>
        <p:spPr>
          <a:xfrm>
            <a:off x="1912548" y="6232004"/>
            <a:ext cx="5529591" cy="400110"/>
          </a:xfrm>
          <a:prstGeom prst="rect">
            <a:avLst/>
          </a:prstGeom>
          <a:noFill/>
        </p:spPr>
        <p:txBody>
          <a:bodyPr wrap="none" rtlCol="0">
            <a:spAutoFit/>
          </a:bodyPr>
          <a:lstStyle/>
          <a:p>
            <a:r>
              <a:rPr lang="de-DE" sz="2000" b="1" dirty="0" err="1">
                <a:solidFill>
                  <a:srgbClr val="00B050"/>
                </a:solidFill>
              </a:rPr>
              <a:t>Challenges</a:t>
            </a:r>
            <a:r>
              <a:rPr lang="de-DE" sz="2000" b="1" dirty="0">
                <a:solidFill>
                  <a:srgbClr val="00B050"/>
                </a:solidFill>
              </a:rPr>
              <a:t> </a:t>
            </a:r>
            <a:r>
              <a:rPr lang="de-DE" sz="2000" b="1" dirty="0" err="1">
                <a:solidFill>
                  <a:srgbClr val="00B050"/>
                </a:solidFill>
              </a:rPr>
              <a:t>mastered</a:t>
            </a:r>
            <a:r>
              <a:rPr lang="de-DE" sz="2000" b="1" dirty="0">
                <a:solidFill>
                  <a:srgbClr val="00B050"/>
                </a:solidFill>
              </a:rPr>
              <a:t> </a:t>
            </a:r>
            <a:r>
              <a:rPr lang="de-DE" sz="2000" b="1" dirty="0" err="1">
                <a:solidFill>
                  <a:srgbClr val="00B050"/>
                </a:solidFill>
              </a:rPr>
              <a:t>as</a:t>
            </a:r>
            <a:r>
              <a:rPr lang="de-DE" sz="2000" b="1" dirty="0">
                <a:solidFill>
                  <a:srgbClr val="00B050"/>
                </a:solidFill>
              </a:rPr>
              <a:t> </a:t>
            </a:r>
            <a:r>
              <a:rPr lang="de-DE" sz="2000" b="1" dirty="0" err="1">
                <a:solidFill>
                  <a:srgbClr val="00B050"/>
                </a:solidFill>
              </a:rPr>
              <a:t>part</a:t>
            </a:r>
            <a:r>
              <a:rPr lang="de-DE" sz="2000" b="1" dirty="0">
                <a:solidFill>
                  <a:srgbClr val="00B050"/>
                </a:solidFill>
              </a:rPr>
              <a:t> </a:t>
            </a:r>
            <a:r>
              <a:rPr lang="de-DE" sz="2000" b="1" dirty="0" err="1">
                <a:solidFill>
                  <a:srgbClr val="00B050"/>
                </a:solidFill>
              </a:rPr>
              <a:t>of</a:t>
            </a:r>
            <a:r>
              <a:rPr lang="de-DE" sz="2000" b="1" dirty="0">
                <a:solidFill>
                  <a:srgbClr val="00B050"/>
                </a:solidFill>
              </a:rPr>
              <a:t> </a:t>
            </a:r>
            <a:r>
              <a:rPr lang="de-DE" sz="2000" b="1" dirty="0" err="1">
                <a:solidFill>
                  <a:srgbClr val="00B050"/>
                </a:solidFill>
              </a:rPr>
              <a:t>Marcel‘s</a:t>
            </a:r>
            <a:r>
              <a:rPr lang="de-DE" sz="2000" b="1" dirty="0">
                <a:solidFill>
                  <a:srgbClr val="00B050"/>
                </a:solidFill>
              </a:rPr>
              <a:t> </a:t>
            </a:r>
            <a:r>
              <a:rPr lang="de-DE" sz="2000" b="1" dirty="0" err="1">
                <a:solidFill>
                  <a:srgbClr val="00B050"/>
                </a:solidFill>
              </a:rPr>
              <a:t>dissertion</a:t>
            </a:r>
            <a:endParaRPr lang="de-DE" sz="2000" b="1" dirty="0">
              <a:solidFill>
                <a:srgbClr val="00B050"/>
              </a:solidFill>
            </a:endParaRPr>
          </a:p>
        </p:txBody>
      </p:sp>
    </p:spTree>
    <p:extLst>
      <p:ext uri="{BB962C8B-B14F-4D97-AF65-F5344CB8AC3E}">
        <p14:creationId xmlns:p14="http://schemas.microsoft.com/office/powerpoint/2010/main" val="5279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dissolve">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 grpId="0" animBg="1"/>
      <p:bldP spid="4" grpId="0" animBg="1"/>
      <p:bldP spid="58" grpId="0"/>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AB0A-CDEA-5841-B985-092A7F340A62}"/>
              </a:ext>
            </a:extLst>
          </p:cNvPr>
          <p:cNvSpPr>
            <a:spLocks noGrp="1"/>
          </p:cNvSpPr>
          <p:nvPr>
            <p:ph type="title"/>
          </p:nvPr>
        </p:nvSpPr>
        <p:spPr/>
        <p:txBody>
          <a:bodyPr/>
          <a:lstStyle/>
          <a:p>
            <a:r>
              <a:rPr lang="de-DE" dirty="0"/>
              <a:t>PRMs </a:t>
            </a:r>
            <a:r>
              <a:rPr lang="de-DE" dirty="0" err="1"/>
              <a:t>and</a:t>
            </a:r>
            <a:r>
              <a:rPr lang="de-DE" dirty="0"/>
              <a:t> </a:t>
            </a:r>
            <a:r>
              <a:rPr lang="de-DE" dirty="0" err="1"/>
              <a:t>Variants</a:t>
            </a:r>
            <a:endParaRPr lang="de-DE" dirty="0"/>
          </a:p>
        </p:txBody>
      </p:sp>
      <p:sp>
        <p:nvSpPr>
          <p:cNvPr id="3" name="Content Placeholder 2">
            <a:extLst>
              <a:ext uri="{FF2B5EF4-FFF2-40B4-BE49-F238E27FC236}">
                <a16:creationId xmlns:a16="http://schemas.microsoft.com/office/drawing/2014/main" id="{1AFF55FB-992C-8846-B35C-825C2EEF597F}"/>
              </a:ext>
            </a:extLst>
          </p:cNvPr>
          <p:cNvSpPr>
            <a:spLocks noGrp="1"/>
          </p:cNvSpPr>
          <p:nvPr>
            <p:ph idx="1"/>
          </p:nvPr>
        </p:nvSpPr>
        <p:spPr>
          <a:xfrm>
            <a:off x="628650" y="1178097"/>
            <a:ext cx="8015620" cy="2581104"/>
          </a:xfrm>
        </p:spPr>
        <p:txBody>
          <a:bodyPr>
            <a:normAutofit fontScale="62500" lnSpcReduction="20000"/>
          </a:bodyPr>
          <a:lstStyle/>
          <a:p>
            <a:pPr>
              <a:lnSpc>
                <a:spcPct val="120000"/>
              </a:lnSpc>
            </a:pPr>
            <a:r>
              <a:rPr lang="en-US" sz="3800" dirty="0"/>
              <a:t>Probabilistic Relational Models (raw PRMs) </a:t>
            </a:r>
            <a:br>
              <a:rPr lang="en-US" sz="3800" dirty="0"/>
            </a:br>
            <a:r>
              <a:rPr lang="en-US" sz="2900" dirty="0">
                <a:solidFill>
                  <a:schemeClr val="bg1">
                    <a:lumMod val="65000"/>
                  </a:schemeClr>
                </a:solidFill>
              </a:rPr>
              <a:t>[Poole 03, </a:t>
            </a:r>
            <a:r>
              <a:rPr lang="en-US" sz="2900" dirty="0" err="1">
                <a:solidFill>
                  <a:schemeClr val="bg1">
                    <a:lumMod val="65000"/>
                  </a:schemeClr>
                </a:solidFill>
              </a:rPr>
              <a:t>Taghipour</a:t>
            </a:r>
            <a:r>
              <a:rPr lang="en-US" sz="2900" dirty="0">
                <a:solidFill>
                  <a:schemeClr val="bg1">
                    <a:lumMod val="65000"/>
                  </a:schemeClr>
                </a:solidFill>
              </a:rPr>
              <a:t> et al. 13, </a:t>
            </a:r>
            <a:r>
              <a:rPr lang="en-US" sz="2900" dirty="0">
                <a:solidFill>
                  <a:srgbClr val="00B050"/>
                </a:solidFill>
              </a:rPr>
              <a:t>Braun &amp; M 16-19, </a:t>
            </a:r>
            <a:r>
              <a:rPr lang="en-US" sz="2900" dirty="0" err="1">
                <a:solidFill>
                  <a:srgbClr val="00B050"/>
                </a:solidFill>
              </a:rPr>
              <a:t>Gehrke</a:t>
            </a:r>
            <a:r>
              <a:rPr lang="en-US" sz="2900" dirty="0">
                <a:solidFill>
                  <a:srgbClr val="00B050"/>
                </a:solidFill>
              </a:rPr>
              <a:t>, Braun &amp; M 18-19</a:t>
            </a:r>
            <a:r>
              <a:rPr lang="en-US" sz="2900" dirty="0">
                <a:solidFill>
                  <a:schemeClr val="bg1">
                    <a:lumMod val="65000"/>
                  </a:schemeClr>
                </a:solidFill>
              </a:rPr>
              <a:t>]</a:t>
            </a:r>
          </a:p>
          <a:p>
            <a:pPr>
              <a:lnSpc>
                <a:spcPct val="120000"/>
              </a:lnSpc>
            </a:pPr>
            <a:r>
              <a:rPr lang="en-US" sz="3800" dirty="0">
                <a:solidFill>
                  <a:schemeClr val="bg1">
                    <a:lumMod val="65000"/>
                  </a:schemeClr>
                </a:solidFill>
              </a:rPr>
              <a:t>Markov Logic Networks (MLNs) </a:t>
            </a:r>
            <a:r>
              <a:rPr lang="en-US" sz="2900" dirty="0">
                <a:solidFill>
                  <a:schemeClr val="bg1">
                    <a:lumMod val="65000"/>
                  </a:schemeClr>
                </a:solidFill>
              </a:rPr>
              <a:t>[Richardson &amp; </a:t>
            </a:r>
            <a:r>
              <a:rPr lang="en-US" sz="2900" dirty="0" err="1">
                <a:solidFill>
                  <a:schemeClr val="bg1">
                    <a:lumMod val="65000"/>
                  </a:schemeClr>
                </a:solidFill>
              </a:rPr>
              <a:t>Domingos</a:t>
            </a:r>
            <a:r>
              <a:rPr lang="en-US" sz="2900" dirty="0">
                <a:solidFill>
                  <a:schemeClr val="bg1">
                    <a:lumMod val="65000"/>
                  </a:schemeClr>
                </a:solidFill>
              </a:rPr>
              <a:t> 06]</a:t>
            </a:r>
          </a:p>
          <a:p>
            <a:pPr lvl="1">
              <a:lnSpc>
                <a:spcPct val="120000"/>
              </a:lnSpc>
            </a:pPr>
            <a:r>
              <a:rPr lang="en-US" sz="3400" dirty="0">
                <a:solidFill>
                  <a:schemeClr val="bg1">
                    <a:lumMod val="65000"/>
                  </a:schemeClr>
                </a:solidFill>
              </a:rPr>
              <a:t>Use logical formulas to specify potential functions</a:t>
            </a:r>
          </a:p>
          <a:p>
            <a:pPr>
              <a:lnSpc>
                <a:spcPct val="120000"/>
              </a:lnSpc>
            </a:pPr>
            <a:r>
              <a:rPr lang="en-US" sz="3800" dirty="0">
                <a:solidFill>
                  <a:schemeClr val="bg1">
                    <a:lumMod val="65000"/>
                  </a:schemeClr>
                </a:solidFill>
              </a:rPr>
              <a:t>Probabilistic Soft Logic (PSL) </a:t>
            </a:r>
            <a:r>
              <a:rPr lang="en-US" sz="2900" dirty="0">
                <a:solidFill>
                  <a:schemeClr val="bg1">
                    <a:lumMod val="65000"/>
                  </a:schemeClr>
                </a:solidFill>
              </a:rPr>
              <a:t>[Bach et al. 17]</a:t>
            </a:r>
          </a:p>
          <a:p>
            <a:pPr lvl="1">
              <a:lnSpc>
                <a:spcPct val="120000"/>
              </a:lnSpc>
            </a:pPr>
            <a:r>
              <a:rPr lang="en-US" sz="3400" dirty="0">
                <a:solidFill>
                  <a:schemeClr val="bg1">
                    <a:lumMod val="65000"/>
                  </a:schemeClr>
                </a:solidFill>
              </a:rPr>
              <a:t>Use density functions to specify potential functions</a:t>
            </a:r>
            <a:endParaRPr lang="en-US" dirty="0">
              <a:solidFill>
                <a:schemeClr val="bg1">
                  <a:lumMod val="65000"/>
                </a:schemeClr>
              </a:solidFill>
            </a:endParaRPr>
          </a:p>
          <a:p>
            <a:pPr>
              <a:lnSpc>
                <a:spcPct val="120000"/>
              </a:lnSpc>
            </a:pPr>
            <a:endParaRPr lang="en-US" dirty="0">
              <a:solidFill>
                <a:schemeClr val="bg1">
                  <a:lumMod val="65000"/>
                </a:schemeClr>
              </a:solidFill>
            </a:endParaRPr>
          </a:p>
        </p:txBody>
      </p:sp>
      <p:sp>
        <p:nvSpPr>
          <p:cNvPr id="4" name="Slide Number Placeholder 3">
            <a:extLst>
              <a:ext uri="{FF2B5EF4-FFF2-40B4-BE49-F238E27FC236}">
                <a16:creationId xmlns:a16="http://schemas.microsoft.com/office/drawing/2014/main" id="{EEA08EBC-7F6F-FA48-94FF-9DEBAEDD38BD}"/>
              </a:ext>
            </a:extLst>
          </p:cNvPr>
          <p:cNvSpPr>
            <a:spLocks noGrp="1"/>
          </p:cNvSpPr>
          <p:nvPr>
            <p:ph type="sldNum" sz="quarter" idx="12"/>
          </p:nvPr>
        </p:nvSpPr>
        <p:spPr/>
        <p:txBody>
          <a:bodyPr/>
          <a:lstStyle/>
          <a:p>
            <a:fld id="{DB7C4649-800D-CB47-881A-AA04BFFFB18C}" type="slidenum">
              <a:rPr lang="en-US" smtClean="0"/>
              <a:t>24</a:t>
            </a:fld>
            <a:endParaRPr lang="en-US"/>
          </a:p>
        </p:txBody>
      </p:sp>
    </p:spTree>
    <p:extLst>
      <p:ext uri="{BB962C8B-B14F-4D97-AF65-F5344CB8AC3E}">
        <p14:creationId xmlns:p14="http://schemas.microsoft.com/office/powerpoint/2010/main" val="30171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AB0A-CDEA-5841-B985-092A7F340A62}"/>
              </a:ext>
            </a:extLst>
          </p:cNvPr>
          <p:cNvSpPr>
            <a:spLocks noGrp="1"/>
          </p:cNvSpPr>
          <p:nvPr>
            <p:ph type="title"/>
          </p:nvPr>
        </p:nvSpPr>
        <p:spPr/>
        <p:txBody>
          <a:bodyPr/>
          <a:lstStyle/>
          <a:p>
            <a:r>
              <a:rPr lang="de-DE" dirty="0"/>
              <a:t>PRMs </a:t>
            </a:r>
            <a:r>
              <a:rPr lang="de-DE" dirty="0" err="1"/>
              <a:t>and</a:t>
            </a:r>
            <a:r>
              <a:rPr lang="de-DE" dirty="0"/>
              <a:t> </a:t>
            </a:r>
            <a:r>
              <a:rPr lang="de-DE" dirty="0" err="1"/>
              <a:t>Variants</a:t>
            </a:r>
            <a:endParaRPr lang="de-DE" dirty="0"/>
          </a:p>
        </p:txBody>
      </p:sp>
      <p:sp>
        <p:nvSpPr>
          <p:cNvPr id="3" name="Content Placeholder 2">
            <a:extLst>
              <a:ext uri="{FF2B5EF4-FFF2-40B4-BE49-F238E27FC236}">
                <a16:creationId xmlns:a16="http://schemas.microsoft.com/office/drawing/2014/main" id="{1AFF55FB-992C-8846-B35C-825C2EEF597F}"/>
              </a:ext>
            </a:extLst>
          </p:cNvPr>
          <p:cNvSpPr>
            <a:spLocks noGrp="1"/>
          </p:cNvSpPr>
          <p:nvPr>
            <p:ph idx="1"/>
          </p:nvPr>
        </p:nvSpPr>
        <p:spPr>
          <a:xfrm>
            <a:off x="628650" y="1178097"/>
            <a:ext cx="8015620" cy="2581104"/>
          </a:xfrm>
        </p:spPr>
        <p:txBody>
          <a:bodyPr>
            <a:normAutofit fontScale="62500" lnSpcReduction="20000"/>
          </a:bodyPr>
          <a:lstStyle/>
          <a:p>
            <a:pPr>
              <a:lnSpc>
                <a:spcPct val="120000"/>
              </a:lnSpc>
            </a:pPr>
            <a:r>
              <a:rPr lang="en-US" sz="3800" dirty="0"/>
              <a:t>Probabilistic Relational Models (raw PRMs) </a:t>
            </a:r>
            <a:br>
              <a:rPr lang="en-US" sz="3800" dirty="0"/>
            </a:br>
            <a:r>
              <a:rPr lang="en-US" sz="2900" dirty="0">
                <a:solidFill>
                  <a:schemeClr val="bg1">
                    <a:lumMod val="65000"/>
                  </a:schemeClr>
                </a:solidFill>
              </a:rPr>
              <a:t>[Poole 03, </a:t>
            </a:r>
            <a:r>
              <a:rPr lang="en-US" sz="2900" dirty="0" err="1">
                <a:solidFill>
                  <a:schemeClr val="bg1">
                    <a:lumMod val="65000"/>
                  </a:schemeClr>
                </a:solidFill>
              </a:rPr>
              <a:t>Taghipour</a:t>
            </a:r>
            <a:r>
              <a:rPr lang="en-US" sz="2900" dirty="0">
                <a:solidFill>
                  <a:schemeClr val="bg1">
                    <a:lumMod val="65000"/>
                  </a:schemeClr>
                </a:solidFill>
              </a:rPr>
              <a:t> et al. 13, </a:t>
            </a:r>
            <a:r>
              <a:rPr lang="en-US" sz="2900" dirty="0">
                <a:solidFill>
                  <a:srgbClr val="00B050"/>
                </a:solidFill>
              </a:rPr>
              <a:t>Braun &amp; M 16-19, </a:t>
            </a:r>
            <a:r>
              <a:rPr lang="en-US" sz="2900" dirty="0" err="1">
                <a:solidFill>
                  <a:srgbClr val="00B050"/>
                </a:solidFill>
              </a:rPr>
              <a:t>Gehrke</a:t>
            </a:r>
            <a:r>
              <a:rPr lang="en-US" sz="2900" dirty="0">
                <a:solidFill>
                  <a:srgbClr val="00B050"/>
                </a:solidFill>
              </a:rPr>
              <a:t>, Braun &amp; M 18-19</a:t>
            </a:r>
            <a:r>
              <a:rPr lang="en-US" sz="2900" dirty="0">
                <a:solidFill>
                  <a:schemeClr val="bg1">
                    <a:lumMod val="65000"/>
                  </a:schemeClr>
                </a:solidFill>
              </a:rPr>
              <a:t>]</a:t>
            </a:r>
          </a:p>
          <a:p>
            <a:pPr>
              <a:lnSpc>
                <a:spcPct val="120000"/>
              </a:lnSpc>
            </a:pPr>
            <a:r>
              <a:rPr lang="en-US" sz="3800" dirty="0">
                <a:solidFill>
                  <a:srgbClr val="151BFF"/>
                </a:solidFill>
              </a:rPr>
              <a:t>Markov Logic Networks</a:t>
            </a:r>
            <a:r>
              <a:rPr lang="en-US" sz="3800" dirty="0"/>
              <a:t> (MLNs)</a:t>
            </a:r>
            <a:r>
              <a:rPr lang="en-US" sz="3800" dirty="0">
                <a:solidFill>
                  <a:schemeClr val="bg1">
                    <a:lumMod val="65000"/>
                  </a:schemeClr>
                </a:solidFill>
              </a:rPr>
              <a:t> </a:t>
            </a:r>
            <a:r>
              <a:rPr lang="en-US" sz="2900" dirty="0">
                <a:solidFill>
                  <a:schemeClr val="bg1">
                    <a:lumMod val="65000"/>
                  </a:schemeClr>
                </a:solidFill>
              </a:rPr>
              <a:t>[Richardson &amp; </a:t>
            </a:r>
            <a:r>
              <a:rPr lang="en-US" sz="2900" dirty="0" err="1">
                <a:solidFill>
                  <a:schemeClr val="bg1">
                    <a:lumMod val="65000"/>
                  </a:schemeClr>
                </a:solidFill>
              </a:rPr>
              <a:t>Domingos</a:t>
            </a:r>
            <a:r>
              <a:rPr lang="en-US" sz="2900" dirty="0">
                <a:solidFill>
                  <a:schemeClr val="bg1">
                    <a:lumMod val="65000"/>
                  </a:schemeClr>
                </a:solidFill>
              </a:rPr>
              <a:t> 06]</a:t>
            </a:r>
          </a:p>
          <a:p>
            <a:pPr lvl="1">
              <a:lnSpc>
                <a:spcPct val="120000"/>
              </a:lnSpc>
            </a:pPr>
            <a:r>
              <a:rPr lang="en-US" sz="3400" dirty="0"/>
              <a:t>Use </a:t>
            </a:r>
            <a:r>
              <a:rPr lang="en-US" sz="3400" dirty="0">
                <a:solidFill>
                  <a:srgbClr val="151BFF"/>
                </a:solidFill>
              </a:rPr>
              <a:t>logical formulas </a:t>
            </a:r>
            <a:r>
              <a:rPr lang="en-US" sz="3400" dirty="0"/>
              <a:t>to specify potential functions</a:t>
            </a:r>
            <a:endParaRPr lang="en-US" sz="3400" dirty="0">
              <a:solidFill>
                <a:srgbClr val="151BFF"/>
              </a:solidFill>
            </a:endParaRPr>
          </a:p>
          <a:p>
            <a:pPr>
              <a:lnSpc>
                <a:spcPct val="120000"/>
              </a:lnSpc>
            </a:pPr>
            <a:r>
              <a:rPr lang="en-US" sz="3800" dirty="0">
                <a:solidFill>
                  <a:schemeClr val="bg1">
                    <a:lumMod val="65000"/>
                  </a:schemeClr>
                </a:solidFill>
              </a:rPr>
              <a:t>Probabilistic Soft Logic (PSL) </a:t>
            </a:r>
            <a:r>
              <a:rPr lang="en-US" sz="2900" dirty="0">
                <a:solidFill>
                  <a:schemeClr val="bg1">
                    <a:lumMod val="65000"/>
                  </a:schemeClr>
                </a:solidFill>
              </a:rPr>
              <a:t>[Bach et al. 17]</a:t>
            </a:r>
          </a:p>
          <a:p>
            <a:pPr lvl="1">
              <a:lnSpc>
                <a:spcPct val="120000"/>
              </a:lnSpc>
            </a:pPr>
            <a:r>
              <a:rPr lang="en-US" sz="3400" dirty="0">
                <a:solidFill>
                  <a:schemeClr val="bg1">
                    <a:lumMod val="65000"/>
                  </a:schemeClr>
                </a:solidFill>
              </a:rPr>
              <a:t>Use density functions to specify potential functions</a:t>
            </a:r>
            <a:endParaRPr lang="en-US" dirty="0">
              <a:solidFill>
                <a:schemeClr val="bg1">
                  <a:lumMod val="65000"/>
                </a:schemeClr>
              </a:solidFill>
            </a:endParaRPr>
          </a:p>
          <a:p>
            <a:pPr>
              <a:lnSpc>
                <a:spcPct val="120000"/>
              </a:lnSpc>
            </a:pPr>
            <a:endParaRPr lang="en-US" dirty="0">
              <a:solidFill>
                <a:schemeClr val="bg1">
                  <a:lumMod val="65000"/>
                </a:schemeClr>
              </a:solidFill>
            </a:endParaRPr>
          </a:p>
        </p:txBody>
      </p:sp>
      <p:sp>
        <p:nvSpPr>
          <p:cNvPr id="4" name="Slide Number Placeholder 3">
            <a:extLst>
              <a:ext uri="{FF2B5EF4-FFF2-40B4-BE49-F238E27FC236}">
                <a16:creationId xmlns:a16="http://schemas.microsoft.com/office/drawing/2014/main" id="{EEA08EBC-7F6F-FA48-94FF-9DEBAEDD38BD}"/>
              </a:ext>
            </a:extLst>
          </p:cNvPr>
          <p:cNvSpPr>
            <a:spLocks noGrp="1"/>
          </p:cNvSpPr>
          <p:nvPr>
            <p:ph type="sldNum" sz="quarter" idx="12"/>
          </p:nvPr>
        </p:nvSpPr>
        <p:spPr/>
        <p:txBody>
          <a:bodyPr/>
          <a:lstStyle/>
          <a:p>
            <a:fld id="{DB7C4649-800D-CB47-881A-AA04BFFFB18C}" type="slidenum">
              <a:rPr lang="en-US" smtClean="0"/>
              <a:t>25</a:t>
            </a:fld>
            <a:endParaRPr lang="en-US"/>
          </a:p>
        </p:txBody>
      </p:sp>
    </p:spTree>
    <p:extLst>
      <p:ext uri="{BB962C8B-B14F-4D97-AF65-F5344CB8AC3E}">
        <p14:creationId xmlns:p14="http://schemas.microsoft.com/office/powerpoint/2010/main" val="2260558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13C1-1EE2-B848-819D-1D9193215B26}"/>
              </a:ext>
            </a:extLst>
          </p:cNvPr>
          <p:cNvSpPr>
            <a:spLocks noGrp="1"/>
          </p:cNvSpPr>
          <p:nvPr>
            <p:ph type="title"/>
          </p:nvPr>
        </p:nvSpPr>
        <p:spPr/>
        <p:txBody>
          <a:bodyPr/>
          <a:lstStyle/>
          <a:p>
            <a:r>
              <a:rPr lang="en-GB" dirty="0"/>
              <a:t>Markov Logic Networks (MLNs)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D237FC-2DD1-FB46-BD8E-1502C56CDAE2}"/>
                  </a:ext>
                </a:extLst>
              </p:cNvPr>
              <p:cNvSpPr>
                <a:spLocks noGrp="1"/>
              </p:cNvSpPr>
              <p:nvPr>
                <p:ph idx="1"/>
              </p:nvPr>
            </p:nvSpPr>
            <p:spPr/>
            <p:txBody>
              <a:bodyPr>
                <a:normAutofit fontScale="77500" lnSpcReduction="20000"/>
              </a:bodyPr>
              <a:lstStyle/>
              <a:p>
                <a:r>
                  <a:rPr lang="en-GB" dirty="0"/>
                  <a:t> Weighted formulas for modelling constraints </a:t>
                </a:r>
                <a:r>
                  <a:rPr lang="en-US" sz="1800" dirty="0">
                    <a:solidFill>
                      <a:schemeClr val="bg1">
                        <a:lumMod val="65000"/>
                      </a:schemeClr>
                    </a:solidFill>
                  </a:rPr>
                  <a:t>[Richardson &amp; </a:t>
                </a:r>
                <a:r>
                  <a:rPr lang="en-US" sz="1800" dirty="0" err="1">
                    <a:solidFill>
                      <a:schemeClr val="bg1">
                        <a:lumMod val="65000"/>
                      </a:schemeClr>
                    </a:solidFill>
                  </a:rPr>
                  <a:t>Domingos</a:t>
                </a:r>
                <a:r>
                  <a:rPr lang="en-US" sz="1800" dirty="0">
                    <a:solidFill>
                      <a:schemeClr val="bg1">
                        <a:lumMod val="65000"/>
                      </a:schemeClr>
                    </a:solidFill>
                  </a:rPr>
                  <a:t> 06]</a:t>
                </a:r>
                <a:r>
                  <a:rPr lang="en-US" dirty="0">
                    <a:solidFill>
                      <a:schemeClr val="bg1">
                        <a:lumMod val="65000"/>
                      </a:schemeClr>
                    </a:solidFill>
                  </a:rPr>
                  <a:t> </a:t>
                </a:r>
              </a:p>
              <a:p>
                <a:endParaRPr lang="en-US" dirty="0"/>
              </a:p>
              <a:p>
                <a:endParaRPr lang="en-US" dirty="0"/>
              </a:p>
              <a:p>
                <a:endParaRPr lang="en-US" dirty="0"/>
              </a:p>
              <a:p>
                <a:endParaRPr lang="en-US" dirty="0"/>
              </a:p>
              <a:p>
                <a:endParaRPr lang="en-US" dirty="0"/>
              </a:p>
              <a:p>
                <a:endParaRPr lang="en-US" dirty="0"/>
              </a:p>
              <a:p>
                <a:r>
                  <a:rPr lang="en-US" dirty="0"/>
                  <a:t> An </a:t>
                </a:r>
                <a:r>
                  <a:rPr lang="en-US" dirty="0">
                    <a:solidFill>
                      <a:schemeClr val="accent1"/>
                    </a:solidFill>
                  </a:rPr>
                  <a:t>MLN</a:t>
                </a:r>
                <a:r>
                  <a:rPr lang="en-US" dirty="0"/>
                  <a:t> is a set of constraints </a:t>
                </a:r>
                <a14:m>
                  <m:oMath xmlns:m="http://schemas.openxmlformats.org/officeDocument/2006/math">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𝑤</m:t>
                        </m:r>
                        <m:r>
                          <a:rPr lang="de-DE" i="1" dirty="0">
                            <a:latin typeface="Cambria Math" panose="02040503050406030204" pitchFamily="18" charset="0"/>
                          </a:rPr>
                          <m:t>, </m:t>
                        </m:r>
                        <m:r>
                          <m:rPr>
                            <m:sty m:val="p"/>
                          </m:rPr>
                          <a:rPr lang="de-DE" dirty="0" smtClean="0">
                            <a:solidFill>
                              <a:srgbClr val="C00000"/>
                            </a:solidFill>
                            <a:latin typeface="Cambria Math" panose="02040503050406030204" pitchFamily="18" charset="0"/>
                          </a:rPr>
                          <m:t>Γ</m:t>
                        </m:r>
                        <m:r>
                          <a:rPr lang="de-DE" i="1" dirty="0">
                            <a:latin typeface="Cambria Math" panose="02040503050406030204" pitchFamily="18" charset="0"/>
                          </a:rPr>
                          <m:t>(</m:t>
                        </m:r>
                        <m:r>
                          <a:rPr lang="de-DE" b="1" i="1" dirty="0">
                            <a:latin typeface="Cambria Math" panose="02040503050406030204" pitchFamily="18" charset="0"/>
                          </a:rPr>
                          <m:t>𝒙</m:t>
                        </m:r>
                        <m:r>
                          <a:rPr lang="de-DE" i="1" dirty="0">
                            <a:latin typeface="Cambria Math" panose="02040503050406030204" pitchFamily="18" charset="0"/>
                          </a:rPr>
                          <m:t>)</m:t>
                        </m:r>
                      </m:e>
                    </m:d>
                  </m:oMath>
                </a14:m>
                <a:endParaRPr lang="en-US" dirty="0"/>
              </a:p>
              <a:p>
                <a:pPr lvl="1"/>
                <a:r>
                  <a:rPr lang="en-US" dirty="0"/>
                  <a:t> </a:t>
                </a:r>
                <a14:m>
                  <m:oMath xmlns:m="http://schemas.openxmlformats.org/officeDocument/2006/math">
                    <m:r>
                      <a:rPr lang="de-DE" i="1" dirty="0" smtClean="0">
                        <a:solidFill>
                          <a:schemeClr val="accent1"/>
                        </a:solidFill>
                        <a:latin typeface="Cambria Math" panose="02040503050406030204" pitchFamily="18" charset="0"/>
                      </a:rPr>
                      <m:t>𝑤</m:t>
                    </m:r>
                    <m:r>
                      <a:rPr lang="de-DE" b="0" i="1" dirty="0" smtClean="0">
                        <a:latin typeface="Cambria Math" panose="02040503050406030204" pitchFamily="18" charset="0"/>
                      </a:rPr>
                      <m:t>=</m:t>
                    </m:r>
                  </m:oMath>
                </a14:m>
                <a:r>
                  <a:rPr lang="en-US" dirty="0"/>
                  <a:t> weight</a:t>
                </a:r>
              </a:p>
              <a:p>
                <a:pPr lvl="1"/>
                <a:r>
                  <a:rPr lang="de-DE" dirty="0"/>
                  <a:t> </a:t>
                </a:r>
                <a14:m>
                  <m:oMath xmlns:m="http://schemas.openxmlformats.org/officeDocument/2006/math">
                    <m:r>
                      <m:rPr>
                        <m:sty m:val="p"/>
                      </m:rPr>
                      <a:rPr lang="de-DE" dirty="0" smtClean="0">
                        <a:solidFill>
                          <a:srgbClr val="C00000"/>
                        </a:solidFill>
                        <a:latin typeface="Cambria Math" panose="02040503050406030204" pitchFamily="18" charset="0"/>
                      </a:rPr>
                      <m:t>Γ</m:t>
                    </m:r>
                    <m:d>
                      <m:dPr>
                        <m:ctrlPr>
                          <a:rPr lang="de-DE" i="1" dirty="0">
                            <a:latin typeface="Cambria Math" panose="02040503050406030204" pitchFamily="18" charset="0"/>
                          </a:rPr>
                        </m:ctrlPr>
                      </m:dPr>
                      <m:e>
                        <m:r>
                          <a:rPr lang="de-DE" b="1" i="1" dirty="0">
                            <a:latin typeface="Cambria Math" panose="02040503050406030204" pitchFamily="18" charset="0"/>
                          </a:rPr>
                          <m:t>𝒙</m:t>
                        </m:r>
                      </m:e>
                    </m:d>
                    <m:r>
                      <a:rPr lang="de-DE" b="0" i="1" dirty="0" smtClean="0">
                        <a:latin typeface="Cambria Math" panose="02040503050406030204" pitchFamily="18" charset="0"/>
                      </a:rPr>
                      <m:t>= </m:t>
                    </m:r>
                  </m:oMath>
                </a14:m>
                <a:r>
                  <a:rPr lang="en-US" dirty="0"/>
                  <a:t>FO formula</a:t>
                </a:r>
              </a:p>
              <a:p>
                <a:r>
                  <a:rPr lang="de-DE" dirty="0"/>
                  <a:t> </a:t>
                </a:r>
                <a14:m>
                  <m:oMath xmlns:m="http://schemas.openxmlformats.org/officeDocument/2006/math">
                    <m:r>
                      <a:rPr lang="de-DE" i="1" dirty="0" smtClean="0">
                        <a:solidFill>
                          <a:schemeClr val="accent1"/>
                        </a:solidFill>
                        <a:latin typeface="Cambria Math" panose="02040503050406030204" pitchFamily="18" charset="0"/>
                      </a:rPr>
                      <m:t>𝑤𝑒𝑖𝑔h𝑡</m:t>
                    </m:r>
                  </m:oMath>
                </a14:m>
                <a:r>
                  <a:rPr lang="en-US" dirty="0"/>
                  <a:t> of a world = product of </a:t>
                </a:r>
                <a14:m>
                  <m:oMath xmlns:m="http://schemas.openxmlformats.org/officeDocument/2006/math">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exp</m:t>
                        </m:r>
                      </m:fName>
                      <m:e>
                        <m:d>
                          <m:dPr>
                            <m:ctrlPr>
                              <a:rPr lang="de-DE" b="0" i="1" smtClean="0">
                                <a:latin typeface="Cambria Math" panose="02040503050406030204" pitchFamily="18" charset="0"/>
                              </a:rPr>
                            </m:ctrlPr>
                          </m:dPr>
                          <m:e>
                            <m:r>
                              <a:rPr lang="de-DE" b="0" i="1" smtClean="0">
                                <a:solidFill>
                                  <a:schemeClr val="accent1"/>
                                </a:solidFill>
                                <a:latin typeface="Cambria Math" panose="02040503050406030204" pitchFamily="18" charset="0"/>
                              </a:rPr>
                              <m:t>𝑤</m:t>
                            </m:r>
                          </m:e>
                        </m:d>
                      </m:e>
                    </m:func>
                  </m:oMath>
                </a14:m>
                <a:r>
                  <a:rPr lang="en-US" dirty="0"/>
                  <a:t> terms</a:t>
                </a:r>
              </a:p>
              <a:p>
                <a:pPr lvl="1"/>
                <a:r>
                  <a:rPr lang="en-US" dirty="0"/>
                  <a:t>for all </a:t>
                </a:r>
                <a:r>
                  <a:rPr lang="en-US" dirty="0">
                    <a:solidFill>
                      <a:schemeClr val="accent1"/>
                    </a:solidFill>
                  </a:rPr>
                  <a:t>MLN</a:t>
                </a:r>
                <a:r>
                  <a:rPr lang="en-US" dirty="0"/>
                  <a:t> rules </a:t>
                </a:r>
                <a14:m>
                  <m:oMath xmlns:m="http://schemas.openxmlformats.org/officeDocument/2006/math">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𝑤</m:t>
                        </m:r>
                        <m:r>
                          <a:rPr lang="de-DE" i="1" dirty="0">
                            <a:latin typeface="Cambria Math" panose="02040503050406030204" pitchFamily="18" charset="0"/>
                          </a:rPr>
                          <m:t>, </m:t>
                        </m:r>
                        <m:r>
                          <m:rPr>
                            <m:sty m:val="p"/>
                          </m:rPr>
                          <a:rPr lang="de-DE" dirty="0" smtClean="0">
                            <a:solidFill>
                              <a:srgbClr val="C00000"/>
                            </a:solidFill>
                            <a:latin typeface="Cambria Math" panose="02040503050406030204" pitchFamily="18" charset="0"/>
                          </a:rPr>
                          <m:t>Γ</m:t>
                        </m:r>
                        <m:r>
                          <a:rPr lang="de-DE" i="1" dirty="0">
                            <a:latin typeface="Cambria Math" panose="02040503050406030204" pitchFamily="18" charset="0"/>
                          </a:rPr>
                          <m:t>(</m:t>
                        </m:r>
                        <m:r>
                          <a:rPr lang="de-DE" b="1" i="1" dirty="0">
                            <a:latin typeface="Cambria Math" panose="02040503050406030204" pitchFamily="18" charset="0"/>
                          </a:rPr>
                          <m:t>𝒙</m:t>
                        </m:r>
                        <m:r>
                          <a:rPr lang="de-DE" i="1" dirty="0">
                            <a:latin typeface="Cambria Math" panose="02040503050406030204" pitchFamily="18" charset="0"/>
                          </a:rPr>
                          <m:t>)</m:t>
                        </m:r>
                      </m:e>
                    </m:d>
                  </m:oMath>
                </a14:m>
                <a:r>
                  <a:rPr lang="en-US" dirty="0"/>
                  <a:t> and groundings </a:t>
                </a:r>
                <a14:m>
                  <m:oMath xmlns:m="http://schemas.openxmlformats.org/officeDocument/2006/math">
                    <m:r>
                      <m:rPr>
                        <m:sty m:val="p"/>
                      </m:rPr>
                      <a:rPr lang="de-DE" dirty="0" smtClean="0">
                        <a:solidFill>
                          <a:srgbClr val="C00000"/>
                        </a:solidFill>
                        <a:latin typeface="Cambria Math" panose="02040503050406030204" pitchFamily="18" charset="0"/>
                      </a:rPr>
                      <m:t>Γ</m:t>
                    </m:r>
                    <m:d>
                      <m:dPr>
                        <m:ctrlPr>
                          <a:rPr lang="de-DE" i="1" dirty="0">
                            <a:latin typeface="Cambria Math" panose="02040503050406030204" pitchFamily="18" charset="0"/>
                          </a:rPr>
                        </m:ctrlPr>
                      </m:dPr>
                      <m:e>
                        <m:r>
                          <a:rPr lang="de-DE" b="1" i="1" dirty="0" smtClean="0">
                            <a:latin typeface="Cambria Math" panose="02040503050406030204" pitchFamily="18" charset="0"/>
                          </a:rPr>
                          <m:t>𝒂</m:t>
                        </m:r>
                      </m:e>
                    </m:d>
                  </m:oMath>
                </a14:m>
                <a:r>
                  <a:rPr lang="en-US" dirty="0"/>
                  <a:t> that hold in that world</a:t>
                </a:r>
              </a:p>
              <a:p>
                <a:r>
                  <a:rPr lang="en-GB" dirty="0"/>
                  <a:t> </a:t>
                </a:r>
                <a:r>
                  <a:rPr lang="en-GB" dirty="0">
                    <a:solidFill>
                      <a:schemeClr val="accent1"/>
                    </a:solidFill>
                  </a:rPr>
                  <a:t>Probability</a:t>
                </a:r>
                <a:r>
                  <a:rPr lang="en-GB" dirty="0"/>
                  <a:t> of a world </a:t>
                </a:r>
                <a14:m>
                  <m:oMath xmlns:m="http://schemas.openxmlformats.org/officeDocument/2006/math">
                    <m:r>
                      <a:rPr lang="de-DE" i="1" dirty="0">
                        <a:latin typeface="Cambria Math" panose="02040503050406030204" pitchFamily="18" charset="0"/>
                      </a:rPr>
                      <m:t>=</m:t>
                    </m:r>
                    <m:f>
                      <m:fPr>
                        <m:ctrlPr>
                          <a:rPr lang="de-DE" b="0" i="1" dirty="0" smtClean="0">
                            <a:latin typeface="Cambria Math" panose="02040503050406030204" pitchFamily="18" charset="0"/>
                          </a:rPr>
                        </m:ctrlPr>
                      </m:fPr>
                      <m:num>
                        <m:r>
                          <a:rPr lang="de-DE" b="0" i="1" dirty="0" smtClean="0">
                            <a:solidFill>
                              <a:schemeClr val="accent1"/>
                            </a:solidFill>
                            <a:latin typeface="Cambria Math" panose="02040503050406030204" pitchFamily="18" charset="0"/>
                          </a:rPr>
                          <m:t>𝑤𝑒𝑖𝑔h𝑡</m:t>
                        </m:r>
                      </m:num>
                      <m:den>
                        <m:r>
                          <a:rPr lang="de-DE" b="0" i="1" dirty="0" smtClean="0">
                            <a:solidFill>
                              <a:schemeClr val="accent1"/>
                            </a:solidFill>
                            <a:latin typeface="Cambria Math" panose="02040503050406030204" pitchFamily="18" charset="0"/>
                          </a:rPr>
                          <m:t>𝑍</m:t>
                        </m:r>
                      </m:den>
                    </m:f>
                  </m:oMath>
                </a14:m>
                <a:endParaRPr lang="de-DE" b="0" i="1" dirty="0">
                  <a:latin typeface="Cambria Math" panose="02040503050406030204" pitchFamily="18" charset="0"/>
                </a:endParaRPr>
              </a:p>
              <a:p>
                <a:pPr lvl="1"/>
                <a:r>
                  <a:rPr lang="de-DE" dirty="0"/>
                  <a:t> </a:t>
                </a:r>
                <a14:m>
                  <m:oMath xmlns:m="http://schemas.openxmlformats.org/officeDocument/2006/math">
                    <m:r>
                      <a:rPr lang="de-DE" i="1" dirty="0" smtClean="0">
                        <a:solidFill>
                          <a:schemeClr val="accent1"/>
                        </a:solidFill>
                        <a:latin typeface="Cambria Math" panose="02040503050406030204" pitchFamily="18" charset="0"/>
                      </a:rPr>
                      <m:t>𝑍</m:t>
                    </m:r>
                    <m:r>
                      <a:rPr lang="de-DE" b="0" i="1" dirty="0" smtClean="0">
                        <a:solidFill>
                          <a:schemeClr val="tx1"/>
                        </a:solidFill>
                        <a:latin typeface="Cambria Math" panose="02040503050406030204" pitchFamily="18" charset="0"/>
                      </a:rPr>
                      <m:t>=</m:t>
                    </m:r>
                    <m:r>
                      <a:rPr lang="de-DE" b="0" i="1" dirty="0" smtClean="0">
                        <a:solidFill>
                          <a:srgbClr val="151BFF"/>
                        </a:solidFill>
                        <a:latin typeface="Cambria Math" panose="02040503050406030204" pitchFamily="18" charset="0"/>
                      </a:rPr>
                      <m:t> </m:t>
                    </m:r>
                  </m:oMath>
                </a14:m>
                <a:r>
                  <a:rPr lang="en-GB" dirty="0"/>
                  <a:t>sum of weights of all worlds	(no longer a simple expression!)</a:t>
                </a:r>
              </a:p>
            </p:txBody>
          </p:sp>
        </mc:Choice>
        <mc:Fallback xmlns="">
          <p:sp>
            <p:nvSpPr>
              <p:cNvPr id="3" name="Content Placeholder 2">
                <a:extLst>
                  <a:ext uri="{FF2B5EF4-FFF2-40B4-BE49-F238E27FC236}">
                    <a16:creationId xmlns:a16="http://schemas.microsoft.com/office/drawing/2014/main" id="{BDD237FC-2DD1-FB46-BD8E-1502C56CDAE2}"/>
                  </a:ext>
                </a:extLst>
              </p:cNvPr>
              <p:cNvSpPr>
                <a:spLocks noGrp="1" noRot="1" noChangeAspect="1" noMove="1" noResize="1" noEditPoints="1" noAdjustHandles="1" noChangeArrowheads="1" noChangeShapeType="1" noTextEdit="1"/>
              </p:cNvSpPr>
              <p:nvPr>
                <p:ph idx="1"/>
              </p:nvPr>
            </p:nvSpPr>
            <p:spPr>
              <a:blipFill>
                <a:blip r:embed="rId2"/>
                <a:stretch>
                  <a:fillRect l="-804" t="-2545" r="-482"/>
                </a:stretch>
              </a:blipFill>
            </p:spPr>
            <p:txBody>
              <a:bodyPr/>
              <a:lstStyle/>
              <a:p>
                <a:r>
                  <a:rPr lang="de-DE">
                    <a:noFill/>
                  </a:rPr>
                  <a:t> </a:t>
                </a:r>
              </a:p>
            </p:txBody>
          </p:sp>
        </mc:Fallback>
      </mc:AlternateContent>
      <p:sp>
        <p:nvSpPr>
          <p:cNvPr id="4" name="Slide Number Placeholder 3">
            <a:extLst>
              <a:ext uri="{FF2B5EF4-FFF2-40B4-BE49-F238E27FC236}">
                <a16:creationId xmlns:a16="http://schemas.microsoft.com/office/drawing/2014/main" id="{89365223-F703-784D-9B6A-6CBBF0C4088E}"/>
              </a:ext>
            </a:extLst>
          </p:cNvPr>
          <p:cNvSpPr>
            <a:spLocks noGrp="1"/>
          </p:cNvSpPr>
          <p:nvPr>
            <p:ph type="sldNum" sz="quarter" idx="12"/>
          </p:nvPr>
        </p:nvSpPr>
        <p:spPr/>
        <p:txBody>
          <a:bodyPr/>
          <a:lstStyle/>
          <a:p>
            <a:fld id="{DB7C4649-800D-CB47-881A-AA04BFFFB18C}" type="slidenum">
              <a:rPr lang="en-US" smtClean="0"/>
              <a:t>26</a:t>
            </a:fld>
            <a:endParaRPr lang="en-US"/>
          </a:p>
        </p:txBody>
      </p:sp>
      <p:pic>
        <p:nvPicPr>
          <p:cNvPr id="5" name="Content Placeholder 4">
            <a:extLst>
              <a:ext uri="{FF2B5EF4-FFF2-40B4-BE49-F238E27FC236}">
                <a16:creationId xmlns:a16="http://schemas.microsoft.com/office/drawing/2014/main" id="{DC014717-499B-8442-BA58-FEDC930DE5E3}"/>
              </a:ext>
            </a:extLst>
          </p:cNvPr>
          <p:cNvPicPr>
            <a:picLocks noChangeAspect="1"/>
          </p:cNvPicPr>
          <p:nvPr/>
        </p:nvPicPr>
        <p:blipFill rotWithShape="1">
          <a:blip r:embed="rId3">
            <a:extLst>
              <a:ext uri="{28A0092B-C50C-407E-A947-70E740481C1C}">
                <a14:useLocalDpi xmlns:a14="http://schemas.microsoft.com/office/drawing/2010/main" val="0"/>
              </a:ext>
            </a:extLst>
          </a:blip>
          <a:srcRect l="15713" t="13015" b="51827"/>
          <a:stretch/>
        </p:blipFill>
        <p:spPr>
          <a:xfrm>
            <a:off x="1277444" y="1731369"/>
            <a:ext cx="6960589" cy="1656413"/>
          </a:xfrm>
          <a:prstGeom prst="rect">
            <a:avLst/>
          </a:prstGeom>
        </p:spPr>
      </p:pic>
      <p:sp>
        <p:nvSpPr>
          <p:cNvPr id="7" name="Oval 6">
            <a:extLst>
              <a:ext uri="{FF2B5EF4-FFF2-40B4-BE49-F238E27FC236}">
                <a16:creationId xmlns:a16="http://schemas.microsoft.com/office/drawing/2014/main" id="{39A689EF-496F-834A-816C-AB7C748182A9}"/>
              </a:ext>
            </a:extLst>
          </p:cNvPr>
          <p:cNvSpPr/>
          <p:nvPr/>
        </p:nvSpPr>
        <p:spPr>
          <a:xfrm>
            <a:off x="4586162" y="4571089"/>
            <a:ext cx="936104" cy="36004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88749E-17A1-0841-B894-33C26BB28F96}"/>
              </a:ext>
            </a:extLst>
          </p:cNvPr>
          <p:cNvSpPr txBox="1"/>
          <p:nvPr/>
        </p:nvSpPr>
        <p:spPr>
          <a:xfrm>
            <a:off x="2390932" y="2878111"/>
            <a:ext cx="831954" cy="246221"/>
          </a:xfrm>
          <a:prstGeom prst="rect">
            <a:avLst/>
          </a:prstGeom>
          <a:solidFill>
            <a:schemeClr val="bg1"/>
          </a:solidFill>
        </p:spPr>
        <p:txBody>
          <a:bodyPr wrap="square" lIns="0" tIns="0" rIns="0" bIns="0" rtlCol="0">
            <a:spAutoFit/>
          </a:bodyPr>
          <a:lstStyle/>
          <a:p>
            <a:r>
              <a:rPr lang="en-GB" sz="1600" dirty="0" err="1">
                <a:solidFill>
                  <a:schemeClr val="accent1"/>
                </a:solidFill>
              </a:rPr>
              <a:t>exp</a:t>
            </a:r>
            <a:r>
              <a:rPr lang="en-GB" sz="1600" dirty="0">
                <a:solidFill>
                  <a:schemeClr val="accent1"/>
                </a:solidFill>
              </a:rPr>
              <a:t>(3.75)</a:t>
            </a:r>
          </a:p>
        </p:txBody>
      </p:sp>
      <p:sp>
        <p:nvSpPr>
          <p:cNvPr id="9" name="Rectangle 8">
            <a:extLst>
              <a:ext uri="{FF2B5EF4-FFF2-40B4-BE49-F238E27FC236}">
                <a16:creationId xmlns:a16="http://schemas.microsoft.com/office/drawing/2014/main" id="{DE914CC5-A195-B649-9F88-FBBBD006145E}"/>
              </a:ext>
            </a:extLst>
          </p:cNvPr>
          <p:cNvSpPr/>
          <p:nvPr/>
        </p:nvSpPr>
        <p:spPr>
          <a:xfrm>
            <a:off x="3862862" y="2807465"/>
            <a:ext cx="408766" cy="276999"/>
          </a:xfrm>
          <a:prstGeom prst="rect">
            <a:avLst/>
          </a:prstGeom>
          <a:solidFill>
            <a:schemeClr val="bg1"/>
          </a:solidFill>
        </p:spPr>
        <p:txBody>
          <a:bodyPr wrap="none" lIns="0" tIns="0" rIns="0" bIns="0">
            <a:spAutoFit/>
          </a:bodyPr>
          <a:lstStyle/>
          <a:p>
            <a:r>
              <a:rPr lang="en-GB" dirty="0">
                <a:solidFill>
                  <a:schemeClr val="accent1"/>
                </a:solidFill>
              </a:rPr>
              <a:t>3.75</a:t>
            </a:r>
            <a:endParaRPr lang="en-GB" dirty="0"/>
          </a:p>
        </p:txBody>
      </p:sp>
      <p:sp>
        <p:nvSpPr>
          <p:cNvPr id="11" name="TextBox 10">
            <a:extLst>
              <a:ext uri="{FF2B5EF4-FFF2-40B4-BE49-F238E27FC236}">
                <a16:creationId xmlns:a16="http://schemas.microsoft.com/office/drawing/2014/main" id="{B0D7A1F0-01BC-EE45-8B95-6FF23CA2A7B6}"/>
              </a:ext>
            </a:extLst>
          </p:cNvPr>
          <p:cNvSpPr txBox="1"/>
          <p:nvPr/>
        </p:nvSpPr>
        <p:spPr>
          <a:xfrm>
            <a:off x="4054588" y="2051837"/>
            <a:ext cx="2440027" cy="307777"/>
          </a:xfrm>
          <a:prstGeom prst="rect">
            <a:avLst/>
          </a:prstGeom>
          <a:solidFill>
            <a:schemeClr val="bg1"/>
          </a:solidFill>
        </p:spPr>
        <p:txBody>
          <a:bodyPr wrap="none" rtlCol="0">
            <a:spAutoFit/>
          </a:bodyPr>
          <a:lstStyle/>
          <a:p>
            <a:r>
              <a:rPr lang="de-DE" sz="1400" dirty="0" err="1"/>
              <a:t>Presents</a:t>
            </a:r>
            <a:r>
              <a:rPr lang="de-DE" sz="1400" dirty="0"/>
              <a:t>(X,P,C) =&gt; </a:t>
            </a:r>
            <a:r>
              <a:rPr lang="de-DE" sz="1400" dirty="0" err="1"/>
              <a:t>Attends</a:t>
            </a:r>
            <a:r>
              <a:rPr lang="de-DE" sz="1400" dirty="0"/>
              <a:t>(X,C)</a:t>
            </a:r>
          </a:p>
        </p:txBody>
      </p:sp>
      <p:sp>
        <p:nvSpPr>
          <p:cNvPr id="10" name="Rectangle 9">
            <a:extLst>
              <a:ext uri="{FF2B5EF4-FFF2-40B4-BE49-F238E27FC236}">
                <a16:creationId xmlns:a16="http://schemas.microsoft.com/office/drawing/2014/main" id="{C0513A89-D247-DE40-8B48-369120F51DC6}"/>
              </a:ext>
            </a:extLst>
          </p:cNvPr>
          <p:cNvSpPr/>
          <p:nvPr/>
        </p:nvSpPr>
        <p:spPr>
          <a:xfrm>
            <a:off x="3862862" y="2076738"/>
            <a:ext cx="197170" cy="276999"/>
          </a:xfrm>
          <a:prstGeom prst="rect">
            <a:avLst/>
          </a:prstGeom>
          <a:solidFill>
            <a:schemeClr val="bg1"/>
          </a:solidFill>
        </p:spPr>
        <p:txBody>
          <a:bodyPr wrap="none" lIns="0" tIns="0" rIns="0" bIns="0">
            <a:spAutoFit/>
          </a:bodyPr>
          <a:lstStyle/>
          <a:p>
            <a:r>
              <a:rPr lang="en-GB" dirty="0">
                <a:solidFill>
                  <a:schemeClr val="accent1"/>
                </a:solidFill>
              </a:rPr>
              <a:t>∞</a:t>
            </a:r>
            <a:endParaRPr lang="en-GB" dirty="0"/>
          </a:p>
        </p:txBody>
      </p:sp>
      <p:sp>
        <p:nvSpPr>
          <p:cNvPr id="12" name="TextBox 11">
            <a:extLst>
              <a:ext uri="{FF2B5EF4-FFF2-40B4-BE49-F238E27FC236}">
                <a16:creationId xmlns:a16="http://schemas.microsoft.com/office/drawing/2014/main" id="{49ECD90E-F2E5-BC42-9260-810E6C51790E}"/>
              </a:ext>
            </a:extLst>
          </p:cNvPr>
          <p:cNvSpPr txBox="1"/>
          <p:nvPr/>
        </p:nvSpPr>
        <p:spPr>
          <a:xfrm>
            <a:off x="4336373" y="2796116"/>
            <a:ext cx="3616779" cy="307777"/>
          </a:xfrm>
          <a:prstGeom prst="rect">
            <a:avLst/>
          </a:prstGeom>
          <a:solidFill>
            <a:schemeClr val="bg1"/>
          </a:solidFill>
        </p:spPr>
        <p:txBody>
          <a:bodyPr wrap="square" rtlCol="0">
            <a:spAutoFit/>
          </a:bodyPr>
          <a:lstStyle/>
          <a:p>
            <a:r>
              <a:rPr lang="de-DE" sz="1400" dirty="0" err="1"/>
              <a:t>Publishes</a:t>
            </a:r>
            <a:r>
              <a:rPr lang="de-DE" sz="1400" dirty="0"/>
              <a:t>(X,C) ∧ </a:t>
            </a:r>
            <a:r>
              <a:rPr lang="de-DE" sz="1400" dirty="0" err="1"/>
              <a:t>FarAway</a:t>
            </a:r>
            <a:r>
              <a:rPr lang="de-DE" sz="1400" dirty="0"/>
              <a:t>(C) =&gt; </a:t>
            </a:r>
            <a:r>
              <a:rPr lang="de-DE" sz="1400" dirty="0" err="1"/>
              <a:t>Attends</a:t>
            </a:r>
            <a:r>
              <a:rPr lang="de-DE" sz="1400" dirty="0"/>
              <a:t>(X,C)</a:t>
            </a:r>
          </a:p>
        </p:txBody>
      </p:sp>
    </p:spTree>
    <p:extLst>
      <p:ext uri="{BB962C8B-B14F-4D97-AF65-F5344CB8AC3E}">
        <p14:creationId xmlns:p14="http://schemas.microsoft.com/office/powerpoint/2010/main" val="28500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exp</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Log-linear models</a:t>
                </a:r>
              </a:p>
              <a:p>
                <a:r>
                  <a:rPr lang="en-US" dirty="0"/>
                  <a:t>Let </a:t>
                </a:r>
                <a14:m>
                  <m:oMath xmlns:m="http://schemas.openxmlformats.org/officeDocument/2006/math">
                    <m:r>
                      <a:rPr lang="en-US" i="1" dirty="0" smtClean="0">
                        <a:latin typeface="Cambria Math" panose="02040503050406030204" pitchFamily="18" charset="0"/>
                        <a:ea typeface="Times New Roman" charset="0"/>
                        <a:cs typeface="Times New Roman" charset="0"/>
                      </a:rPr>
                      <m:t>𝐷</m:t>
                    </m:r>
                  </m:oMath>
                </a14:m>
                <a:r>
                  <a:rPr lang="en-US" dirty="0"/>
                  <a:t> be a set of constants and </a:t>
                </a:r>
                <a14:m>
                  <m:oMath xmlns:m="http://schemas.openxmlformats.org/officeDocument/2006/math">
                    <m:r>
                      <a:rPr lang="en-US" i="1" dirty="0" smtClean="0">
                        <a:latin typeface="Cambria Math" panose="02040503050406030204" pitchFamily="18" charset="0"/>
                      </a:rPr>
                      <m:t>𝜔</m:t>
                    </m:r>
                    <m:r>
                      <a:rPr lang="en-US" i="1" dirty="0">
                        <a:latin typeface="Cambria Math" panose="02040503050406030204" pitchFamily="18" charset="0"/>
                        <a:ea typeface="Times New Roman" charset="0"/>
                        <a:cs typeface="Times New Roman" charset="0"/>
                      </a:rPr>
                      <m:t> ∈ {0,1}</m:t>
                    </m:r>
                    <m:r>
                      <a:rPr lang="en-US" sz="3600" i="1" baseline="30000" dirty="0">
                        <a:latin typeface="Cambria Math" panose="02040503050406030204" pitchFamily="18" charset="0"/>
                        <a:ea typeface="Times New Roman" charset="0"/>
                        <a:cs typeface="Times New Roman" charset="0"/>
                      </a:rPr>
                      <m:t>𝑚</m:t>
                    </m:r>
                  </m:oMath>
                </a14:m>
                <a:r>
                  <a:rPr lang="en-US" dirty="0"/>
                  <a:t> a world with </a:t>
                </a:r>
                <a14:m>
                  <m:oMath xmlns:m="http://schemas.openxmlformats.org/officeDocument/2006/math">
                    <m:r>
                      <a:rPr lang="en-US" i="1" dirty="0" smtClean="0">
                        <a:latin typeface="Cambria Math" panose="02040503050406030204" pitchFamily="18" charset="0"/>
                      </a:rPr>
                      <m:t>𝑚</m:t>
                    </m:r>
                  </m:oMath>
                </a14:m>
                <a:r>
                  <a:rPr lang="en-US" dirty="0"/>
                  <a:t> atoms </a:t>
                </a:r>
                <a:r>
                  <a:rPr lang="en-US" dirty="0" err="1"/>
                  <a:t>w.r.t</a:t>
                </a:r>
                <a:r>
                  <a:rPr lang="en-US" dirty="0"/>
                  <a:t>. </a:t>
                </a:r>
                <a14:m>
                  <m:oMath xmlns:m="http://schemas.openxmlformats.org/officeDocument/2006/math">
                    <m:r>
                      <a:rPr lang="en-US" i="1" dirty="0" smtClean="0">
                        <a:latin typeface="Cambria Math" panose="02040503050406030204" pitchFamily="18" charset="0"/>
                      </a:rPr>
                      <m:t>𝐷</m:t>
                    </m:r>
                  </m:oMath>
                </a14:m>
                <a:endParaRPr lang="de-DE"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𝑤𝑒𝑖𝑔h𝑡</m:t>
                      </m:r>
                      <m:d>
                        <m:dPr>
                          <m:ctrlPr>
                            <a:rPr lang="de-DE" b="0" i="1" smtClean="0">
                              <a:latin typeface="Cambria Math" panose="02040503050406030204" pitchFamily="18" charset="0"/>
                            </a:rPr>
                          </m:ctrlPr>
                        </m:dPr>
                        <m:e>
                          <m:r>
                            <a:rPr lang="en-US" i="1" dirty="0">
                              <a:latin typeface="Cambria Math" panose="02040503050406030204" pitchFamily="18" charset="0"/>
                            </a:rPr>
                            <m:t>𝜔</m:t>
                          </m:r>
                        </m:e>
                      </m:d>
                      <m:r>
                        <a:rPr lang="de-DE" b="0" i="1" dirty="0" smtClean="0">
                          <a:latin typeface="Cambria Math" panose="02040503050406030204" pitchFamily="18" charset="0"/>
                        </a:rPr>
                        <m:t>= </m:t>
                      </m:r>
                      <m:nary>
                        <m:naryPr>
                          <m:chr m:val="∏"/>
                          <m:supHide m:val="on"/>
                          <m:ctrlPr>
                            <a:rPr lang="de-DE" b="0" i="1" dirty="0" smtClean="0">
                              <a:latin typeface="Cambria Math" panose="02040503050406030204" pitchFamily="18" charset="0"/>
                            </a:rPr>
                          </m:ctrlPr>
                        </m:naryPr>
                        <m:sub>
                          <m:d>
                            <m:dPr>
                              <m:begChr m:val="{"/>
                              <m:endChr m:val="}"/>
                              <m:ctrlPr>
                                <a:rPr lang="de-DE" b="0" i="1" dirty="0" smtClean="0">
                                  <a:latin typeface="Cambria Math" panose="02040503050406030204" pitchFamily="18" charset="0"/>
                                </a:rPr>
                              </m:ctrlPr>
                            </m:dPr>
                            <m:e>
                              <m:d>
                                <m:dPr>
                                  <m:ctrlPr>
                                    <a:rPr lang="de-DE" b="0" i="1" dirty="0" smtClean="0">
                                      <a:latin typeface="Cambria Math" panose="02040503050406030204" pitchFamily="18" charset="0"/>
                                    </a:rPr>
                                  </m:ctrlPr>
                                </m:dPr>
                                <m:e>
                                  <m:r>
                                    <a:rPr lang="de-DE" i="1" dirty="0" smtClean="0">
                                      <a:solidFill>
                                        <a:schemeClr val="accent1"/>
                                      </a:solidFill>
                                      <a:latin typeface="Cambria Math" panose="02040503050406030204" pitchFamily="18" charset="0"/>
                                    </a:rPr>
                                    <m:t>𝑤</m:t>
                                  </m:r>
                                  <m:r>
                                    <a:rPr lang="de-DE" b="0" i="1" dirty="0" smtClean="0">
                                      <a:latin typeface="Cambria Math" panose="02040503050406030204" pitchFamily="18" charset="0"/>
                                    </a:rPr>
                                    <m:t>, </m:t>
                                  </m:r>
                                  <m:r>
                                    <m:rPr>
                                      <m:sty m:val="p"/>
                                    </m:rPr>
                                    <a:rPr lang="de-DE" b="0" i="0" dirty="0" smtClean="0">
                                      <a:solidFill>
                                        <a:srgbClr val="C00000"/>
                                      </a:solidFill>
                                      <a:latin typeface="Cambria Math" panose="02040503050406030204" pitchFamily="18" charset="0"/>
                                    </a:rPr>
                                    <m:t>Γ</m:t>
                                  </m:r>
                                  <m:r>
                                    <a:rPr lang="de-DE" b="0" i="1" dirty="0" smtClean="0">
                                      <a:latin typeface="Cambria Math" panose="02040503050406030204" pitchFamily="18" charset="0"/>
                                    </a:rPr>
                                    <m:t>(</m:t>
                                  </m:r>
                                  <m:r>
                                    <a:rPr lang="de-DE" b="1" i="1" dirty="0" smtClean="0">
                                      <a:latin typeface="Cambria Math" panose="02040503050406030204" pitchFamily="18" charset="0"/>
                                    </a:rPr>
                                    <m:t>𝒙</m:t>
                                  </m:r>
                                  <m:r>
                                    <a:rPr lang="de-DE" b="0" i="1" dirty="0" smtClean="0">
                                      <a:latin typeface="Cambria Math" panose="02040503050406030204" pitchFamily="18" charset="0"/>
                                    </a:rPr>
                                    <m:t>)</m:t>
                                  </m:r>
                                </m:e>
                              </m:d>
                              <m:r>
                                <m:rPr>
                                  <m:brk m:alnAt="7"/>
                                </m:rPr>
                                <a:rPr lang="de-DE" b="0" i="1" dirty="0" smtClean="0">
                                  <a:latin typeface="Cambria Math" panose="02040503050406030204" pitchFamily="18" charset="0"/>
                                </a:rPr>
                                <m:t>∈</m:t>
                              </m:r>
                              <m:r>
                                <a:rPr lang="de-DE" b="0" i="1" dirty="0" smtClean="0">
                                  <a:latin typeface="Cambria Math" panose="02040503050406030204" pitchFamily="18" charset="0"/>
                                </a:rPr>
                                <m:t>𝑀𝐿𝑁</m:t>
                              </m:r>
                              <m:r>
                                <a:rPr lang="de-DE" b="0" i="1" dirty="0" smtClean="0">
                                  <a:latin typeface="Cambria Math" panose="02040503050406030204" pitchFamily="18" charset="0"/>
                                </a:rPr>
                                <m:t> | ∃</m:t>
                              </m:r>
                              <m:r>
                                <m:rPr>
                                  <m:brk m:alnAt="7"/>
                                </m:rPr>
                                <a:rPr lang="de-DE" b="1" i="1" dirty="0" smtClean="0">
                                  <a:latin typeface="Cambria Math" panose="02040503050406030204" pitchFamily="18" charset="0"/>
                                </a:rPr>
                                <m:t>𝒂</m:t>
                              </m:r>
                              <m:r>
                                <m:rPr>
                                  <m:brk m:alnAt="7"/>
                                </m:rPr>
                                <a:rPr lang="de-DE" b="0" i="1" dirty="0" smtClean="0">
                                  <a:latin typeface="Cambria Math" panose="02040503050406030204" pitchFamily="18" charset="0"/>
                                </a:rPr>
                                <m:t>∈</m:t>
                              </m:r>
                              <m:sSup>
                                <m:sSupPr>
                                  <m:ctrlPr>
                                    <a:rPr lang="de-DE" b="0" i="1" dirty="0" smtClean="0">
                                      <a:latin typeface="Cambria Math" panose="02040503050406030204" pitchFamily="18" charset="0"/>
                                    </a:rPr>
                                  </m:ctrlPr>
                                </m:sSupPr>
                                <m:e>
                                  <m:r>
                                    <m:rPr>
                                      <m:brk m:alnAt="7"/>
                                    </m:rPr>
                                    <a:rPr lang="de-DE" b="0" i="1" dirty="0" smtClean="0">
                                      <a:latin typeface="Cambria Math" panose="02040503050406030204" pitchFamily="18" charset="0"/>
                                    </a:rPr>
                                    <m:t>𝐷</m:t>
                                  </m:r>
                                </m:e>
                                <m:sup>
                                  <m:r>
                                    <m:rPr>
                                      <m:brk m:alnAt="7"/>
                                    </m:rPr>
                                    <a:rPr lang="de-DE" b="0" i="1" dirty="0" smtClean="0">
                                      <a:latin typeface="Cambria Math" panose="02040503050406030204" pitchFamily="18" charset="0"/>
                                    </a:rPr>
                                    <m:t>𝑛</m:t>
                                  </m:r>
                                </m:sup>
                              </m:sSup>
                              <m:r>
                                <m:rPr>
                                  <m:brk m:alnAt="7"/>
                                </m:rPr>
                                <a:rPr lang="de-DE" b="0" i="1" dirty="0" smtClean="0">
                                  <a:latin typeface="Cambria Math" panose="02040503050406030204" pitchFamily="18" charset="0"/>
                                </a:rPr>
                                <m:t> </m:t>
                              </m:r>
                              <m:r>
                                <a:rPr lang="de-DE" b="0" i="1" dirty="0" smtClean="0">
                                  <a:latin typeface="Cambria Math" panose="02040503050406030204" pitchFamily="18" charset="0"/>
                                </a:rPr>
                                <m:t> : </m:t>
                              </m:r>
                              <m:r>
                                <a:rPr lang="de-DE" b="0" i="1" dirty="0" smtClean="0">
                                  <a:latin typeface="Cambria Math" panose="02040503050406030204" pitchFamily="18" charset="0"/>
                                </a:rPr>
                                <m:t>𝜔</m:t>
                              </m:r>
                              <m:r>
                                <m:rPr>
                                  <m:brk m:alnAt="7"/>
                                </m:rPr>
                                <a:rPr lang="de-DE" b="0" i="0" dirty="0" smtClean="0">
                                  <a:latin typeface="Cambria Math" panose="02040503050406030204" pitchFamily="18" charset="0"/>
                                </a:rPr>
                                <m:t>⊨</m:t>
                              </m:r>
                              <m:r>
                                <m:rPr>
                                  <m:sty m:val="p"/>
                                </m:rPr>
                                <a:rPr lang="de-DE" b="0" i="0" dirty="0" smtClean="0">
                                  <a:solidFill>
                                    <a:srgbClr val="C00000"/>
                                  </a:solidFill>
                                  <a:latin typeface="Cambria Math" panose="02040503050406030204" pitchFamily="18" charset="0"/>
                                </a:rPr>
                                <m:t>Γ</m:t>
                              </m:r>
                              <m:d>
                                <m:dPr>
                                  <m:ctrlPr>
                                    <a:rPr lang="de-DE" b="0" i="1" dirty="0" smtClean="0">
                                      <a:latin typeface="Cambria Math" panose="02040503050406030204" pitchFamily="18" charset="0"/>
                                    </a:rPr>
                                  </m:ctrlPr>
                                </m:dPr>
                                <m:e>
                                  <m:r>
                                    <m:rPr>
                                      <m:brk m:alnAt="7"/>
                                    </m:rPr>
                                    <a:rPr lang="de-DE" b="1" i="0" dirty="0" smtClean="0">
                                      <a:latin typeface="Cambria Math" panose="02040503050406030204" pitchFamily="18" charset="0"/>
                                    </a:rPr>
                                    <m:t>𝐚</m:t>
                                  </m:r>
                                </m:e>
                              </m:d>
                            </m:e>
                          </m:d>
                        </m:sub>
                        <m:sup/>
                        <m:e>
                          <m:func>
                            <m:funcPr>
                              <m:ctrlPr>
                                <a:rPr lang="de-DE" b="0" i="1" dirty="0" smtClean="0">
                                  <a:latin typeface="Cambria Math" panose="02040503050406030204" pitchFamily="18" charset="0"/>
                                </a:rPr>
                              </m:ctrlPr>
                            </m:funcPr>
                            <m:fName>
                              <m:r>
                                <m:rPr>
                                  <m:sty m:val="p"/>
                                </m:rPr>
                                <a:rPr lang="de-DE" b="0" i="0" dirty="0" smtClean="0">
                                  <a:latin typeface="Cambria Math" panose="02040503050406030204" pitchFamily="18" charset="0"/>
                                </a:rPr>
                                <m:t>exp</m:t>
                              </m:r>
                            </m:fName>
                            <m:e>
                              <m:d>
                                <m:dPr>
                                  <m:ctrlPr>
                                    <a:rPr lang="de-DE" b="0" i="1" dirty="0" smtClean="0">
                                      <a:latin typeface="Cambria Math" panose="02040503050406030204" pitchFamily="18" charset="0"/>
                                    </a:rPr>
                                  </m:ctrlPr>
                                </m:dPr>
                                <m:e>
                                  <m:r>
                                    <a:rPr lang="de-DE" b="0" i="1" dirty="0" smtClean="0">
                                      <a:solidFill>
                                        <a:schemeClr val="accent1"/>
                                      </a:solidFill>
                                      <a:latin typeface="Cambria Math" panose="02040503050406030204" pitchFamily="18" charset="0"/>
                                    </a:rPr>
                                    <m:t>𝑤</m:t>
                                  </m:r>
                                </m:e>
                              </m:d>
                            </m:e>
                          </m:func>
                        </m:e>
                      </m:nary>
                    </m:oMath>
                  </m:oMathPara>
                </a14:m>
                <a:endParaRPr lang="de-D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de-DE" b="0" i="1" dirty="0" smtClean="0">
                              <a:latin typeface="Cambria Math" panose="02040503050406030204" pitchFamily="18" charset="0"/>
                            </a:rPr>
                          </m:ctrlPr>
                        </m:funcPr>
                        <m:fName>
                          <m:r>
                            <m:rPr>
                              <m:sty m:val="p"/>
                            </m:rPr>
                            <a:rPr lang="de-DE" b="0" i="0" dirty="0" smtClean="0">
                              <a:latin typeface="Cambria Math" panose="02040503050406030204" pitchFamily="18" charset="0"/>
                            </a:rPr>
                            <m:t>ln</m:t>
                          </m:r>
                        </m:fName>
                        <m:e>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𝑤𝑒𝑖𝑔h𝑡</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𝜔</m:t>
                                  </m:r>
                                </m:e>
                              </m:d>
                            </m:e>
                          </m:d>
                        </m:e>
                      </m:func>
                      <m:r>
                        <a:rPr lang="de-DE" b="0" i="1" dirty="0" smtClean="0">
                          <a:latin typeface="Cambria Math" panose="02040503050406030204" pitchFamily="18" charset="0"/>
                        </a:rPr>
                        <m:t>=</m:t>
                      </m:r>
                      <m:nary>
                        <m:naryPr>
                          <m:chr m:val="∑"/>
                          <m:supHide m:val="on"/>
                          <m:ctrlPr>
                            <a:rPr lang="de-DE" b="0" i="1" dirty="0" smtClean="0">
                              <a:latin typeface="Cambria Math" panose="02040503050406030204" pitchFamily="18" charset="0"/>
                            </a:rPr>
                          </m:ctrlPr>
                        </m:naryPr>
                        <m:sub>
                          <m:d>
                            <m:dPr>
                              <m:begChr m:val="{"/>
                              <m:endChr m:val="}"/>
                              <m:ctrlPr>
                                <a:rPr lang="de-DE" b="0" i="1" dirty="0" smtClean="0">
                                  <a:latin typeface="Cambria Math" panose="02040503050406030204" pitchFamily="18" charset="0"/>
                                </a:rPr>
                              </m:ctrlPr>
                            </m:dPr>
                            <m:e>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𝑤</m:t>
                                  </m:r>
                                  <m:r>
                                    <a:rPr lang="de-DE" i="1" dirty="0">
                                      <a:latin typeface="Cambria Math" panose="02040503050406030204" pitchFamily="18" charset="0"/>
                                    </a:rPr>
                                    <m:t>, </m:t>
                                  </m:r>
                                  <m:r>
                                    <m:rPr>
                                      <m:sty m:val="p"/>
                                    </m:rPr>
                                    <a:rPr lang="de-DE" dirty="0" smtClean="0">
                                      <a:solidFill>
                                        <a:srgbClr val="C00000"/>
                                      </a:solidFill>
                                      <a:latin typeface="Cambria Math" panose="02040503050406030204" pitchFamily="18" charset="0"/>
                                    </a:rPr>
                                    <m:t>Γ</m:t>
                                  </m:r>
                                  <m:r>
                                    <a:rPr lang="de-DE" i="1" dirty="0">
                                      <a:latin typeface="Cambria Math" panose="02040503050406030204" pitchFamily="18" charset="0"/>
                                    </a:rPr>
                                    <m:t>(</m:t>
                                  </m:r>
                                  <m:r>
                                    <a:rPr lang="de-DE" b="1" i="1" dirty="0">
                                      <a:latin typeface="Cambria Math" panose="02040503050406030204" pitchFamily="18" charset="0"/>
                                    </a:rPr>
                                    <m:t>𝒙</m:t>
                                  </m:r>
                                  <m:r>
                                    <a:rPr lang="de-DE" i="1" dirty="0">
                                      <a:latin typeface="Cambria Math" panose="02040503050406030204" pitchFamily="18" charset="0"/>
                                    </a:rPr>
                                    <m:t>)</m:t>
                                  </m:r>
                                </m:e>
                              </m:d>
                              <m:r>
                                <m:rPr>
                                  <m:brk m:alnAt="7"/>
                                </m:rPr>
                                <a:rPr lang="de-DE" i="1" dirty="0">
                                  <a:latin typeface="Cambria Math" panose="02040503050406030204" pitchFamily="18" charset="0"/>
                                </a:rPr>
                                <m:t>∈</m:t>
                              </m:r>
                              <m:r>
                                <a:rPr lang="de-DE" i="1" dirty="0">
                                  <a:latin typeface="Cambria Math" panose="02040503050406030204" pitchFamily="18" charset="0"/>
                                </a:rPr>
                                <m:t>𝑀𝐿𝑁</m:t>
                              </m:r>
                              <m:r>
                                <a:rPr lang="de-DE" i="1" dirty="0">
                                  <a:latin typeface="Cambria Math" panose="02040503050406030204" pitchFamily="18" charset="0"/>
                                </a:rPr>
                                <m:t> | ∃</m:t>
                              </m:r>
                              <m:r>
                                <a:rPr lang="de-DE" b="1" i="1" dirty="0">
                                  <a:latin typeface="Cambria Math" panose="02040503050406030204" pitchFamily="18" charset="0"/>
                                </a:rPr>
                                <m:t>𝒂</m:t>
                              </m:r>
                              <m:r>
                                <a:rPr lang="de-DE" i="1" dirty="0">
                                  <a:latin typeface="Cambria Math" panose="02040503050406030204" pitchFamily="18" charset="0"/>
                                </a:rPr>
                                <m:t>∈</m:t>
                              </m:r>
                              <m:sSup>
                                <m:sSupPr>
                                  <m:ctrlPr>
                                    <a:rPr lang="de-DE" i="1" dirty="0">
                                      <a:latin typeface="Cambria Math" panose="02040503050406030204" pitchFamily="18" charset="0"/>
                                    </a:rPr>
                                  </m:ctrlPr>
                                </m:sSupPr>
                                <m:e>
                                  <m:r>
                                    <m:rPr>
                                      <m:brk m:alnAt="7"/>
                                    </m:rPr>
                                    <a:rPr lang="de-DE" i="1" dirty="0">
                                      <a:latin typeface="Cambria Math" panose="02040503050406030204" pitchFamily="18" charset="0"/>
                                    </a:rPr>
                                    <m:t>𝐷</m:t>
                                  </m:r>
                                </m:e>
                                <m:sup>
                                  <m:r>
                                    <m:rPr>
                                      <m:brk m:alnAt="7"/>
                                    </m:rPr>
                                    <a:rPr lang="de-DE" i="1" dirty="0">
                                      <a:latin typeface="Cambria Math" panose="02040503050406030204" pitchFamily="18" charset="0"/>
                                    </a:rPr>
                                    <m:t>𝑛</m:t>
                                  </m:r>
                                </m:sup>
                              </m:sSup>
                              <m:r>
                                <m:rPr>
                                  <m:brk m:alnAt="7"/>
                                </m:rPr>
                                <a:rPr lang="de-DE" i="1" dirty="0">
                                  <a:latin typeface="Cambria Math" panose="02040503050406030204" pitchFamily="18" charset="0"/>
                                </a:rPr>
                                <m:t> </m:t>
                              </m:r>
                              <m:r>
                                <a:rPr lang="de-DE" i="1" dirty="0">
                                  <a:latin typeface="Cambria Math" panose="02040503050406030204" pitchFamily="18" charset="0"/>
                                </a:rPr>
                                <m:t> : </m:t>
                              </m:r>
                              <m:r>
                                <a:rPr lang="de-DE" i="1" dirty="0">
                                  <a:latin typeface="Cambria Math" panose="02040503050406030204" pitchFamily="18" charset="0"/>
                                </a:rPr>
                                <m:t>𝜔</m:t>
                              </m:r>
                              <m:r>
                                <a:rPr lang="de-DE" i="1" dirty="0">
                                  <a:latin typeface="Cambria Math" panose="02040503050406030204" pitchFamily="18" charset="0"/>
                                </a:rPr>
                                <m:t> </m:t>
                              </m:r>
                              <m:r>
                                <m:rPr>
                                  <m:brk m:alnAt="7"/>
                                </m:rPr>
                                <a:rPr lang="de-DE" dirty="0">
                                  <a:latin typeface="Cambria Math" panose="02040503050406030204" pitchFamily="18" charset="0"/>
                                </a:rPr>
                                <m:t>⊨</m:t>
                              </m:r>
                              <m:r>
                                <a:rPr lang="de-DE" dirty="0">
                                  <a:latin typeface="Cambria Math" panose="02040503050406030204" pitchFamily="18" charset="0"/>
                                </a:rPr>
                                <m:t> </m:t>
                              </m:r>
                              <m:r>
                                <m:rPr>
                                  <m:sty m:val="p"/>
                                </m:rPr>
                                <a:rPr lang="de-DE" dirty="0" smtClean="0">
                                  <a:solidFill>
                                    <a:srgbClr val="C00000"/>
                                  </a:solidFill>
                                  <a:latin typeface="Cambria Math" panose="02040503050406030204" pitchFamily="18" charset="0"/>
                                </a:rPr>
                                <m:t>Γ</m:t>
                              </m:r>
                              <m:d>
                                <m:dPr>
                                  <m:ctrlPr>
                                    <a:rPr lang="de-DE" i="1" dirty="0">
                                      <a:latin typeface="Cambria Math" panose="02040503050406030204" pitchFamily="18" charset="0"/>
                                    </a:rPr>
                                  </m:ctrlPr>
                                </m:dPr>
                                <m:e>
                                  <m:r>
                                    <m:rPr>
                                      <m:brk m:alnAt="7"/>
                                    </m:rPr>
                                    <a:rPr lang="de-DE" b="1" i="1" dirty="0">
                                      <a:latin typeface="Cambria Math" panose="02040503050406030204" pitchFamily="18" charset="0"/>
                                    </a:rPr>
                                    <m:t>𝐚</m:t>
                                  </m:r>
                                </m:e>
                              </m:d>
                            </m:e>
                          </m:d>
                        </m:sub>
                        <m:sup/>
                        <m:e>
                          <m:r>
                            <a:rPr lang="de-DE" b="0" i="1" dirty="0" smtClean="0">
                              <a:solidFill>
                                <a:schemeClr val="accent1"/>
                              </a:solidFill>
                              <a:latin typeface="Cambria Math" panose="02040503050406030204" pitchFamily="18" charset="0"/>
                            </a:rPr>
                            <m:t>𝑤</m:t>
                          </m:r>
                        </m:e>
                      </m:nary>
                    </m:oMath>
                  </m:oMathPara>
                </a14:m>
                <a:endParaRPr lang="en-US" dirty="0"/>
              </a:p>
              <a:p>
                <a:pPr lvl="1"/>
                <a:r>
                  <a:rPr lang="en-US" dirty="0">
                    <a:solidFill>
                      <a:srgbClr val="00B050"/>
                    </a:solidFill>
                    <a:ea typeface="Times New Roman" charset="0"/>
                    <a:cs typeface="Times New Roman" charset="0"/>
                  </a:rPr>
                  <a:t>Sum allows for component-wise optimization during weight learning</a:t>
                </a:r>
              </a:p>
              <a:p>
                <a:r>
                  <a:rPr lang="de-DE" b="0" dirty="0">
                    <a:ea typeface="Times New Roman" charset="0"/>
                    <a:cs typeface="Times New Roman" charset="0"/>
                  </a:rPr>
                  <a:t> </a:t>
                </a:r>
                <a14:m>
                  <m:oMath xmlns:m="http://schemas.openxmlformats.org/officeDocument/2006/math">
                    <m:r>
                      <a:rPr lang="de-DE" b="0" i="1" smtClean="0">
                        <a:solidFill>
                          <a:schemeClr val="accent1"/>
                        </a:solidFill>
                        <a:latin typeface="Cambria Math" panose="02040503050406030204" pitchFamily="18" charset="0"/>
                        <a:ea typeface="Times New Roman" charset="0"/>
                        <a:cs typeface="Times New Roman" charset="0"/>
                      </a:rPr>
                      <m:t>𝑍</m:t>
                    </m:r>
                    <m:r>
                      <a:rPr lang="de-DE" b="0" i="1" smtClean="0">
                        <a:latin typeface="Cambria Math" panose="02040503050406030204" pitchFamily="18" charset="0"/>
                        <a:ea typeface="Times New Roman" charset="0"/>
                        <a:cs typeface="Times New Roman" charset="0"/>
                      </a:rPr>
                      <m:t>= </m:t>
                    </m:r>
                    <m:nary>
                      <m:naryPr>
                        <m:chr m:val="∑"/>
                        <m:supHide m:val="on"/>
                        <m:ctrlPr>
                          <a:rPr lang="de-DE" b="0" i="1" smtClean="0">
                            <a:latin typeface="Cambria Math" panose="02040503050406030204" pitchFamily="18" charset="0"/>
                            <a:cs typeface="Times New Roman" charset="0"/>
                          </a:rPr>
                        </m:ctrlPr>
                      </m:naryPr>
                      <m:sub>
                        <m:r>
                          <a:rPr lang="de-DE" b="0" i="1" smtClean="0">
                            <a:latin typeface="Cambria Math" panose="02040503050406030204" pitchFamily="18" charset="0"/>
                            <a:cs typeface="Times New Roman" charset="0"/>
                          </a:rPr>
                          <m:t>𝜔</m:t>
                        </m:r>
                        <m:r>
                          <a:rPr lang="de-DE" b="0" i="1" smtClean="0">
                            <a:latin typeface="Cambria Math" panose="02040503050406030204" pitchFamily="18" charset="0"/>
                            <a:cs typeface="Times New Roman" charset="0"/>
                          </a:rPr>
                          <m:t>∈</m:t>
                        </m:r>
                        <m:sSup>
                          <m:sSupPr>
                            <m:ctrlPr>
                              <a:rPr lang="de-DE" b="0" i="1" smtClean="0">
                                <a:latin typeface="Cambria Math" panose="02040503050406030204" pitchFamily="18" charset="0"/>
                                <a:cs typeface="Times New Roman" charset="0"/>
                              </a:rPr>
                            </m:ctrlPr>
                          </m:sSupPr>
                          <m:e>
                            <m:d>
                              <m:dPr>
                                <m:begChr m:val="{"/>
                                <m:endChr m:val="}"/>
                                <m:ctrlPr>
                                  <a:rPr lang="de-DE" b="0" i="1" smtClean="0">
                                    <a:latin typeface="Cambria Math" panose="02040503050406030204" pitchFamily="18" charset="0"/>
                                    <a:cs typeface="Times New Roman" charset="0"/>
                                  </a:rPr>
                                </m:ctrlPr>
                              </m:dPr>
                              <m:e>
                                <m:r>
                                  <a:rPr lang="de-DE" b="0" i="1" smtClean="0">
                                    <a:latin typeface="Cambria Math" panose="02040503050406030204" pitchFamily="18" charset="0"/>
                                    <a:cs typeface="Times New Roman" charset="0"/>
                                  </a:rPr>
                                  <m:t>0,1</m:t>
                                </m:r>
                              </m:e>
                            </m:d>
                          </m:e>
                          <m:sup>
                            <m:r>
                              <a:rPr lang="de-DE" b="0" i="1" smtClean="0">
                                <a:latin typeface="Cambria Math" panose="02040503050406030204" pitchFamily="18" charset="0"/>
                                <a:cs typeface="Times New Roman" charset="0"/>
                              </a:rPr>
                              <m:t>𝑚</m:t>
                            </m:r>
                          </m:sup>
                        </m:sSup>
                      </m:sub>
                      <m:sup/>
                      <m:e>
                        <m:func>
                          <m:funcPr>
                            <m:ctrlPr>
                              <a:rPr lang="de-DE" b="0" i="1" smtClean="0">
                                <a:latin typeface="Cambria Math" panose="02040503050406030204" pitchFamily="18" charset="0"/>
                                <a:cs typeface="Times New Roman" charset="0"/>
                              </a:rPr>
                            </m:ctrlPr>
                          </m:funcPr>
                          <m:fName>
                            <m:r>
                              <m:rPr>
                                <m:sty m:val="p"/>
                              </m:rPr>
                              <a:rPr lang="de-DE" b="0" i="0" smtClean="0">
                                <a:latin typeface="Cambria Math" panose="02040503050406030204" pitchFamily="18" charset="0"/>
                                <a:cs typeface="Times New Roman" charset="0"/>
                              </a:rPr>
                              <m:t>ln</m:t>
                            </m:r>
                          </m:fName>
                          <m:e>
                            <m:d>
                              <m:dPr>
                                <m:ctrlPr>
                                  <a:rPr lang="de-DE" b="0" i="1" smtClean="0">
                                    <a:latin typeface="Cambria Math" panose="02040503050406030204" pitchFamily="18" charset="0"/>
                                    <a:cs typeface="Times New Roman" charset="0"/>
                                  </a:rPr>
                                </m:ctrlPr>
                              </m:dPr>
                              <m:e>
                                <m:r>
                                  <a:rPr lang="de-DE" b="0" i="1" smtClean="0">
                                    <a:latin typeface="Cambria Math" panose="02040503050406030204" pitchFamily="18" charset="0"/>
                                    <a:cs typeface="Times New Roman" charset="0"/>
                                  </a:rPr>
                                  <m:t>𝑤𝑒𝑖𝑔h𝑡</m:t>
                                </m:r>
                                <m:d>
                                  <m:dPr>
                                    <m:ctrlPr>
                                      <a:rPr lang="de-DE" b="0" i="1" smtClean="0">
                                        <a:latin typeface="Cambria Math" panose="02040503050406030204" pitchFamily="18" charset="0"/>
                                        <a:cs typeface="Times New Roman" charset="0"/>
                                      </a:rPr>
                                    </m:ctrlPr>
                                  </m:dPr>
                                  <m:e>
                                    <m:r>
                                      <a:rPr lang="de-DE" b="0" i="1" smtClean="0">
                                        <a:latin typeface="Cambria Math" panose="02040503050406030204" pitchFamily="18" charset="0"/>
                                        <a:cs typeface="Times New Roman" charset="0"/>
                                      </a:rPr>
                                      <m:t>𝜔</m:t>
                                    </m:r>
                                  </m:e>
                                </m:d>
                              </m:e>
                            </m:d>
                          </m:e>
                        </m:func>
                      </m:e>
                    </m:nary>
                  </m:oMath>
                </a14:m>
                <a:endParaRPr lang="en-US" i="1" dirty="0">
                  <a:latin typeface="Times New Roman" charset="0"/>
                  <a:ea typeface="Times New Roman" charset="0"/>
                  <a:cs typeface="Times New Roman" charset="0"/>
                </a:endParaRPr>
              </a:p>
              <a:p>
                <a:r>
                  <a:rPr lang="de-DE" b="0" dirty="0">
                    <a:ea typeface="Times New Roman" charset="0"/>
                    <a:cs typeface="Times New Roman" charset="0"/>
                  </a:rPr>
                  <a:t> </a:t>
                </a:r>
                <a14:m>
                  <m:oMath xmlns:m="http://schemas.openxmlformats.org/officeDocument/2006/math">
                    <m:r>
                      <a:rPr lang="de-DE" b="0" i="1" smtClean="0">
                        <a:latin typeface="Cambria Math" panose="02040503050406030204" pitchFamily="18" charset="0"/>
                        <a:ea typeface="Times New Roman" charset="0"/>
                        <a:cs typeface="Times New Roman" charset="0"/>
                      </a:rPr>
                      <m:t>𝑃</m:t>
                    </m:r>
                    <m:d>
                      <m:dPr>
                        <m:ctrlPr>
                          <a:rPr lang="de-DE" b="0" i="1" smtClean="0">
                            <a:latin typeface="Cambria Math" panose="02040503050406030204" pitchFamily="18" charset="0"/>
                            <a:ea typeface="Times New Roman" charset="0"/>
                            <a:cs typeface="Times New Roman" charset="0"/>
                          </a:rPr>
                        </m:ctrlPr>
                      </m:dPr>
                      <m:e>
                        <m:r>
                          <a:rPr lang="de-DE" b="0" i="1" smtClean="0">
                            <a:latin typeface="Cambria Math" panose="02040503050406030204" pitchFamily="18" charset="0"/>
                            <a:ea typeface="Times New Roman" charset="0"/>
                            <a:cs typeface="Times New Roman" charset="0"/>
                          </a:rPr>
                          <m:t>𝜔</m:t>
                        </m:r>
                      </m:e>
                    </m:d>
                    <m:r>
                      <a:rPr lang="de-DE" b="0" i="1" smtClean="0">
                        <a:latin typeface="Cambria Math" panose="02040503050406030204" pitchFamily="18" charset="0"/>
                        <a:ea typeface="Times New Roman" charset="0"/>
                        <a:cs typeface="Times New Roman" charset="0"/>
                      </a:rPr>
                      <m:t>=</m:t>
                    </m:r>
                    <m:f>
                      <m:fPr>
                        <m:ctrlPr>
                          <a:rPr lang="de-DE" b="0" i="1" smtClean="0">
                            <a:latin typeface="Cambria Math" panose="02040503050406030204" pitchFamily="18" charset="0"/>
                            <a:ea typeface="Times New Roman" charset="0"/>
                            <a:cs typeface="Times New Roman" charset="0"/>
                          </a:rPr>
                        </m:ctrlPr>
                      </m:fPr>
                      <m:num>
                        <m:func>
                          <m:funcPr>
                            <m:ctrlPr>
                              <a:rPr lang="de-DE" b="0" i="1" smtClean="0">
                                <a:latin typeface="Cambria Math" panose="02040503050406030204" pitchFamily="18" charset="0"/>
                                <a:ea typeface="Times New Roman" charset="0"/>
                                <a:cs typeface="Times New Roman" charset="0"/>
                              </a:rPr>
                            </m:ctrlPr>
                          </m:funcPr>
                          <m:fName>
                            <m:r>
                              <m:rPr>
                                <m:sty m:val="p"/>
                              </m:rPr>
                              <a:rPr lang="de-DE" b="0" i="0" smtClean="0">
                                <a:latin typeface="Cambria Math" panose="02040503050406030204" pitchFamily="18" charset="0"/>
                                <a:ea typeface="Times New Roman" charset="0"/>
                                <a:cs typeface="Times New Roman" charset="0"/>
                              </a:rPr>
                              <m:t>ln</m:t>
                            </m:r>
                          </m:fName>
                          <m:e>
                            <m:d>
                              <m:dPr>
                                <m:ctrlPr>
                                  <a:rPr lang="de-DE" b="0" i="1" smtClean="0">
                                    <a:latin typeface="Cambria Math" panose="02040503050406030204" pitchFamily="18" charset="0"/>
                                    <a:ea typeface="Times New Roman" charset="0"/>
                                    <a:cs typeface="Times New Roman" charset="0"/>
                                  </a:rPr>
                                </m:ctrlPr>
                              </m:dPr>
                              <m:e>
                                <m:r>
                                  <a:rPr lang="de-DE" b="0" i="1" smtClean="0">
                                    <a:latin typeface="Cambria Math" panose="02040503050406030204" pitchFamily="18" charset="0"/>
                                    <a:ea typeface="Times New Roman" charset="0"/>
                                    <a:cs typeface="Times New Roman" charset="0"/>
                                  </a:rPr>
                                  <m:t>𝑤𝑒𝑖𝑔h𝑡</m:t>
                                </m:r>
                                <m:d>
                                  <m:dPr>
                                    <m:ctrlPr>
                                      <a:rPr lang="de-DE" b="0" i="1" smtClean="0">
                                        <a:latin typeface="Cambria Math" panose="02040503050406030204" pitchFamily="18" charset="0"/>
                                        <a:ea typeface="Times New Roman" charset="0"/>
                                        <a:cs typeface="Times New Roman" charset="0"/>
                                      </a:rPr>
                                    </m:ctrlPr>
                                  </m:dPr>
                                  <m:e>
                                    <m:r>
                                      <a:rPr lang="de-DE" b="0" i="1" smtClean="0">
                                        <a:latin typeface="Cambria Math" panose="02040503050406030204" pitchFamily="18" charset="0"/>
                                        <a:ea typeface="Times New Roman" charset="0"/>
                                        <a:cs typeface="Times New Roman" charset="0"/>
                                      </a:rPr>
                                      <m:t>𝜔</m:t>
                                    </m:r>
                                  </m:e>
                                </m:d>
                              </m:e>
                            </m:d>
                          </m:e>
                        </m:func>
                      </m:num>
                      <m:den>
                        <m:r>
                          <a:rPr lang="de-DE" b="0" i="1" smtClean="0">
                            <a:solidFill>
                              <a:schemeClr val="accent1"/>
                            </a:solidFill>
                            <a:latin typeface="Cambria Math" panose="02040503050406030204" pitchFamily="18" charset="0"/>
                            <a:ea typeface="Times New Roman" charset="0"/>
                            <a:cs typeface="Times New Roman" charset="0"/>
                          </a:rPr>
                          <m:t>𝑍</m:t>
                        </m:r>
                      </m:den>
                    </m:f>
                  </m:oMath>
                </a14:m>
                <a:endParaRPr lang="en-US" i="1" dirty="0">
                  <a:latin typeface="Times New Roman" charset="0"/>
                  <a:ea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86" t="-8142" b="-1781"/>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27</a:t>
            </a:fld>
            <a:endParaRPr lang="de-DE"/>
          </a:p>
        </p:txBody>
      </p:sp>
      <p:sp>
        <p:nvSpPr>
          <p:cNvPr id="5" name="Rectangular Callout 4">
            <a:extLst>
              <a:ext uri="{FF2B5EF4-FFF2-40B4-BE49-F238E27FC236}">
                <a16:creationId xmlns:a16="http://schemas.microsoft.com/office/drawing/2014/main" id="{E7949BE3-D0C4-6045-A9E2-124480848E99}"/>
              </a:ext>
            </a:extLst>
          </p:cNvPr>
          <p:cNvSpPr/>
          <p:nvPr/>
        </p:nvSpPr>
        <p:spPr>
          <a:xfrm>
            <a:off x="6691127" y="232153"/>
            <a:ext cx="2160252" cy="945942"/>
          </a:xfrm>
          <a:prstGeom prst="wedgeRectCallout">
            <a:avLst>
              <a:gd name="adj1" fmla="val -110960"/>
              <a:gd name="adj2" fmla="val 170562"/>
            </a:avLst>
          </a:prstGeom>
          <a:solidFill>
            <a:srgbClr val="FFC000">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Factorization</a:t>
            </a:r>
          </a:p>
        </p:txBody>
      </p:sp>
      <p:sp>
        <p:nvSpPr>
          <p:cNvPr id="6" name="Rectangular Callout 5">
            <a:extLst>
              <a:ext uri="{FF2B5EF4-FFF2-40B4-BE49-F238E27FC236}">
                <a16:creationId xmlns:a16="http://schemas.microsoft.com/office/drawing/2014/main" id="{6FB5A73C-6F17-8F4F-8200-B8DF66A5E066}"/>
              </a:ext>
            </a:extLst>
          </p:cNvPr>
          <p:cNvSpPr/>
          <p:nvPr/>
        </p:nvSpPr>
        <p:spPr>
          <a:xfrm>
            <a:off x="6691127" y="5206932"/>
            <a:ext cx="2160252" cy="945942"/>
          </a:xfrm>
          <a:prstGeom prst="wedgeRectCallout">
            <a:avLst>
              <a:gd name="adj1" fmla="val 2285"/>
              <a:gd name="adj2" fmla="val -202238"/>
            </a:avLst>
          </a:prstGeom>
          <a:solidFill>
            <a:srgbClr val="92D050">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Log-linear</a:t>
            </a:r>
            <a:br>
              <a:rPr lang="en-US" dirty="0"/>
            </a:br>
            <a:r>
              <a:rPr lang="en-US" dirty="0"/>
              <a:t>representation</a:t>
            </a:r>
          </a:p>
        </p:txBody>
      </p:sp>
    </p:spTree>
    <p:extLst>
      <p:ext uri="{BB962C8B-B14F-4D97-AF65-F5344CB8AC3E}">
        <p14:creationId xmlns:p14="http://schemas.microsoft.com/office/powerpoint/2010/main" val="19803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13CC9BF-F149-604A-B9DD-7D27D4225828}"/>
              </a:ext>
            </a:extLst>
          </p:cNvPr>
          <p:cNvSpPr>
            <a:spLocks noGrp="1"/>
          </p:cNvSpPr>
          <p:nvPr>
            <p:ph idx="1"/>
          </p:nvPr>
        </p:nvSpPr>
        <p:spPr>
          <a:xfrm>
            <a:off x="628650" y="1178097"/>
            <a:ext cx="7886700" cy="4981236"/>
          </a:xfrm>
        </p:spPr>
        <p:txBody>
          <a:bodyPr/>
          <a:lstStyle/>
          <a:p>
            <a:r>
              <a:rPr lang="en-US" dirty="0"/>
              <a:t>Answering queries for </a:t>
            </a:r>
            <a:r>
              <a:rPr lang="en-US" i="1" dirty="0"/>
              <a:t>m</a:t>
            </a:r>
            <a:r>
              <a:rPr lang="en-US" dirty="0"/>
              <a:t> discrete atoms</a:t>
            </a:r>
          </a:p>
          <a:p>
            <a:endParaRPr lang="en-US" dirty="0"/>
          </a:p>
          <a:p>
            <a:endParaRPr lang="en-US" dirty="0"/>
          </a:p>
          <a:p>
            <a:r>
              <a:rPr lang="en-US" dirty="0"/>
              <a:t>Approximated lifted reasoning for MLNs</a:t>
            </a:r>
            <a:br>
              <a:rPr lang="en-US" dirty="0">
                <a:solidFill>
                  <a:schemeClr val="bg1">
                    <a:lumMod val="65000"/>
                  </a:schemeClr>
                </a:solidFill>
              </a:rPr>
            </a:br>
            <a:r>
              <a:rPr lang="en-US" sz="1800" dirty="0">
                <a:solidFill>
                  <a:schemeClr val="bg1">
                    <a:lumMod val="65000"/>
                  </a:schemeClr>
                </a:solidFill>
              </a:rPr>
              <a:t>Lifted Weighted Model Counting [</a:t>
            </a:r>
            <a:r>
              <a:rPr lang="en-US" sz="1800" dirty="0" err="1">
                <a:solidFill>
                  <a:schemeClr val="bg1">
                    <a:lumMod val="65000"/>
                  </a:schemeClr>
                </a:solidFill>
              </a:rPr>
              <a:t>Gogate</a:t>
            </a:r>
            <a:r>
              <a:rPr lang="en-US" sz="1800" dirty="0">
                <a:solidFill>
                  <a:schemeClr val="bg1">
                    <a:lumMod val="65000"/>
                  </a:schemeClr>
                </a:solidFill>
              </a:rPr>
              <a:t> &amp; </a:t>
            </a:r>
            <a:r>
              <a:rPr lang="en-US" sz="1800" dirty="0" err="1">
                <a:solidFill>
                  <a:schemeClr val="bg1">
                    <a:lumMod val="65000"/>
                  </a:schemeClr>
                </a:solidFill>
              </a:rPr>
              <a:t>Domingos</a:t>
            </a:r>
            <a:r>
              <a:rPr lang="en-US" sz="1800" dirty="0">
                <a:solidFill>
                  <a:schemeClr val="bg1">
                    <a:lumMod val="65000"/>
                  </a:schemeClr>
                </a:solidFill>
              </a:rPr>
              <a:t> 11] </a:t>
            </a:r>
            <a:br>
              <a:rPr lang="en-US" sz="1800" dirty="0">
                <a:solidFill>
                  <a:schemeClr val="bg1">
                    <a:lumMod val="65000"/>
                  </a:schemeClr>
                </a:solidFill>
              </a:rPr>
            </a:br>
            <a:r>
              <a:rPr lang="en-US" sz="1800" dirty="0">
                <a:solidFill>
                  <a:schemeClr val="bg1">
                    <a:lumMod val="65000"/>
                  </a:schemeClr>
                </a:solidFill>
              </a:rPr>
              <a:t>Lifted MAP [</a:t>
            </a:r>
            <a:r>
              <a:rPr lang="en-US" sz="1800" dirty="0" err="1">
                <a:solidFill>
                  <a:schemeClr val="bg1">
                    <a:lumMod val="65000"/>
                  </a:schemeClr>
                </a:solidFill>
              </a:rPr>
              <a:t>Sarkhel</a:t>
            </a:r>
            <a:r>
              <a:rPr lang="en-US" sz="1800" dirty="0">
                <a:solidFill>
                  <a:schemeClr val="bg1">
                    <a:lumMod val="65000"/>
                  </a:schemeClr>
                </a:solidFill>
              </a:rPr>
              <a:t> et al. 14] </a:t>
            </a:r>
          </a:p>
          <a:p>
            <a:r>
              <a:rPr lang="en-US" dirty="0"/>
              <a:t>Reasoning: Google AI approach </a:t>
            </a:r>
            <a:r>
              <a:rPr lang="en-US" sz="1800" dirty="0">
                <a:solidFill>
                  <a:schemeClr val="bg1">
                    <a:lumMod val="65000"/>
                  </a:schemeClr>
                </a:solidFill>
              </a:rPr>
              <a:t>[Cohen et al. 17]</a:t>
            </a:r>
            <a:endParaRPr lang="en-US" dirty="0">
              <a:solidFill>
                <a:schemeClr val="bg1">
                  <a:lumMod val="65000"/>
                </a:schemeClr>
              </a:solidFill>
            </a:endParaRPr>
          </a:p>
          <a:p>
            <a:pPr lvl="1"/>
            <a:r>
              <a:rPr lang="en-US" dirty="0"/>
              <a:t>Translation to </a:t>
            </a:r>
            <a:r>
              <a:rPr lang="en-US" dirty="0" err="1"/>
              <a:t>Tensorflow</a:t>
            </a:r>
            <a:r>
              <a:rPr lang="en-US" dirty="0"/>
              <a:t>: </a:t>
            </a:r>
            <a:r>
              <a:rPr lang="en-US" dirty="0" err="1"/>
              <a:t>TensorLog</a:t>
            </a:r>
            <a:endParaRPr lang="en-US" dirty="0"/>
          </a:p>
          <a:p>
            <a:pPr lvl="1"/>
            <a:r>
              <a:rPr lang="en-US" dirty="0"/>
              <a:t>QA based on belief propagation </a:t>
            </a:r>
            <a:br>
              <a:rPr lang="en-US" dirty="0"/>
            </a:br>
            <a:r>
              <a:rPr lang="en-US" dirty="0"/>
              <a:t>(fast but only approximate)</a:t>
            </a:r>
          </a:p>
          <a:p>
            <a:endParaRPr lang="en-US" dirty="0">
              <a:solidFill>
                <a:schemeClr val="bg1">
                  <a:lumMod val="65000"/>
                </a:schemeClr>
              </a:solidFill>
            </a:endParaRPr>
          </a:p>
        </p:txBody>
      </p:sp>
      <p:sp>
        <p:nvSpPr>
          <p:cNvPr id="2" name="Title 1"/>
          <p:cNvSpPr>
            <a:spLocks noGrp="1"/>
          </p:cNvSpPr>
          <p:nvPr>
            <p:ph type="title"/>
          </p:nvPr>
        </p:nvSpPr>
        <p:spPr/>
        <p:txBody>
          <a:bodyPr/>
          <a:lstStyle/>
          <a:p>
            <a:r>
              <a:rPr lang="en-US"/>
              <a:t>MLN Reasoning</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28</a:t>
            </a:fld>
            <a:endParaRPr lang="de-DE"/>
          </a:p>
        </p:txBody>
      </p:sp>
      <p:sp>
        <p:nvSpPr>
          <p:cNvPr id="9" name="TextBox 8">
            <a:extLst>
              <a:ext uri="{FF2B5EF4-FFF2-40B4-BE49-F238E27FC236}">
                <a16:creationId xmlns:a16="http://schemas.microsoft.com/office/drawing/2014/main" id="{F26F4109-BB9E-A249-8176-0DB007199611}"/>
              </a:ext>
            </a:extLst>
          </p:cNvPr>
          <p:cNvSpPr txBox="1"/>
          <p:nvPr/>
        </p:nvSpPr>
        <p:spPr>
          <a:xfrm>
            <a:off x="868685" y="1854476"/>
            <a:ext cx="6932498" cy="461665"/>
          </a:xfrm>
          <a:prstGeom prst="rect">
            <a:avLst/>
          </a:prstGeom>
          <a:solidFill>
            <a:schemeClr val="bg1"/>
          </a:solidFill>
        </p:spPr>
        <p:txBody>
          <a:bodyPr wrap="square" rtlCol="0">
            <a:spAutoFit/>
          </a:bodyPr>
          <a:lstStyle/>
          <a:p>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Attends</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alice</a:t>
            </a:r>
            <a:r>
              <a:rPr lang="en-US" sz="2400" dirty="0">
                <a:latin typeface="Times New Roman" panose="02020603050405020304" pitchFamily="18" charset="0"/>
                <a:cs typeface="Times New Roman" panose="02020603050405020304" pitchFamily="18" charset="0"/>
              </a:rPr>
              <a:t>)) = </a:t>
            </a:r>
            <a:endParaRPr lang="en-US" sz="2400" dirty="0">
              <a:solidFill>
                <a:srgbClr val="151B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E3864B8-28ED-404B-B1C8-DB4639382E41}"/>
              </a:ext>
            </a:extLst>
          </p:cNvPr>
          <p:cNvSpPr/>
          <p:nvPr/>
        </p:nvSpPr>
        <p:spPr>
          <a:xfrm>
            <a:off x="3241214" y="1762143"/>
            <a:ext cx="5756191" cy="707886"/>
          </a:xfrm>
          <a:prstGeom prst="rect">
            <a:avLst/>
          </a:prstGeom>
        </p:spPr>
        <p:txBody>
          <a:bodyPr wrap="none">
            <a:spAutoFit/>
          </a:bodyPr>
          <a:lstStyle/>
          <a:p>
            <a:r>
              <a:rPr lang="en-US" sz="4000" dirty="0">
                <a:latin typeface="Times New Roman" charset="0"/>
                <a:ea typeface="Times New Roman" charset="0"/>
                <a:cs typeface="Times New Roman" charset="0"/>
              </a:rPr>
              <a:t>𝛴</a:t>
            </a:r>
            <a:r>
              <a:rPr lang="en-US" sz="2800" dirty="0">
                <a:latin typeface="Times New Roman" charset="0"/>
                <a:ea typeface="Times New Roman" charset="0"/>
                <a:cs typeface="Times New Roman" charset="0"/>
              </a:rPr>
              <a:t> </a:t>
            </a:r>
            <a:r>
              <a:rPr lang="en-US" sz="2800" baseline="-25000" dirty="0">
                <a:latin typeface="Times New Roman" charset="0"/>
                <a:ea typeface="Times New Roman" charset="0"/>
                <a:cs typeface="Times New Roman" charset="0"/>
              </a:rPr>
              <a:t>𝜔 ∈ {</a:t>
            </a:r>
            <a:r>
              <a:rPr lang="en-US" sz="2800" i="1" baseline="-25000" dirty="0">
                <a:latin typeface="Times New Roman" charset="0"/>
                <a:ea typeface="Times New Roman" charset="0"/>
                <a:cs typeface="Times New Roman" charset="0"/>
              </a:rPr>
              <a:t>FALSE,TRUE</a:t>
            </a:r>
            <a:r>
              <a:rPr lang="en-US" sz="2800" baseline="-25000" dirty="0">
                <a:latin typeface="Times New Roman" charset="0"/>
                <a:ea typeface="Times New Roman" charset="0"/>
                <a:cs typeface="Times New Roman" charset="0"/>
              </a:rPr>
              <a:t>}</a:t>
            </a:r>
            <a:r>
              <a:rPr lang="en-US" sz="1600" i="1" dirty="0">
                <a:latin typeface="Times New Roman" charset="0"/>
                <a:ea typeface="Times New Roman" charset="0"/>
                <a:cs typeface="Times New Roman" charset="0"/>
              </a:rPr>
              <a:t>m</a:t>
            </a:r>
            <a:r>
              <a:rPr lang="en-US" sz="2000" i="1" dirty="0">
                <a:latin typeface="Times New Roman" charset="0"/>
                <a:ea typeface="Times New Roman" charset="0"/>
                <a:cs typeface="Times New Roman" charset="0"/>
              </a:rPr>
              <a:t> </a:t>
            </a:r>
            <a:r>
              <a:rPr lang="en-US" sz="2000" baseline="-25000" dirty="0">
                <a:latin typeface="Times New Roman" charset="0"/>
                <a:ea typeface="Times New Roman" charset="0"/>
                <a:cs typeface="Times New Roman" charset="0"/>
              </a:rPr>
              <a:t>∧</a:t>
            </a:r>
            <a:r>
              <a:rPr lang="en-US" sz="2000" dirty="0">
                <a:latin typeface="Times New Roman" charset="0"/>
                <a:ea typeface="Times New Roman" charset="0"/>
                <a:cs typeface="Times New Roman" charset="0"/>
              </a:rPr>
              <a:t> </a:t>
            </a:r>
            <a:r>
              <a:rPr lang="en-US" sz="2800" baseline="-25000" dirty="0">
                <a:latin typeface="Times New Roman" charset="0"/>
                <a:ea typeface="Times New Roman" charset="0"/>
                <a:cs typeface="Times New Roman" charset="0"/>
              </a:rPr>
              <a:t>𝜔 ⊨ </a:t>
            </a:r>
            <a:r>
              <a:rPr lang="en-US" sz="2800" i="1" baseline="-25000" dirty="0">
                <a:latin typeface="Times New Roman" charset="0"/>
                <a:ea typeface="Times New Roman" charset="0"/>
                <a:cs typeface="Times New Roman" charset="0"/>
              </a:rPr>
              <a:t>Attends</a:t>
            </a:r>
            <a:r>
              <a:rPr lang="en-US" sz="2800" baseline="-25000" dirty="0">
                <a:latin typeface="Times New Roman" charset="0"/>
                <a:ea typeface="Times New Roman" charset="0"/>
                <a:cs typeface="Times New Roman" charset="0"/>
              </a:rPr>
              <a:t>(</a:t>
            </a:r>
            <a:r>
              <a:rPr lang="en-US" sz="2800" i="1" baseline="-25000" dirty="0" err="1">
                <a:latin typeface="Times New Roman" charset="0"/>
                <a:ea typeface="Times New Roman" charset="0"/>
                <a:cs typeface="Times New Roman" charset="0"/>
              </a:rPr>
              <a:t>alice</a:t>
            </a:r>
            <a:r>
              <a:rPr lang="en-US" sz="2800" baseline="-25000" dirty="0">
                <a:latin typeface="Times New Roman" charset="0"/>
                <a:ea typeface="Times New Roman" charset="0"/>
                <a:cs typeface="Times New Roman" charset="0"/>
              </a:rPr>
              <a:t>)  </a:t>
            </a:r>
            <a:r>
              <a:rPr lang="en-US" sz="2800" i="1" dirty="0">
                <a:latin typeface="Times New Roman" charset="0"/>
                <a:ea typeface="Times New Roman" charset="0"/>
                <a:cs typeface="Times New Roman" charset="0"/>
              </a:rPr>
              <a:t>P</a:t>
            </a:r>
            <a:r>
              <a:rPr lang="en-US" sz="2800" dirty="0">
                <a:latin typeface="Times New Roman" charset="0"/>
                <a:ea typeface="Times New Roman" charset="0"/>
                <a:cs typeface="Times New Roman" charset="0"/>
              </a:rPr>
              <a:t>(𝜔)</a:t>
            </a:r>
            <a:endParaRPr lang="en-US" sz="2800" dirty="0"/>
          </a:p>
        </p:txBody>
      </p:sp>
    </p:spTree>
    <p:extLst>
      <p:ext uri="{BB962C8B-B14F-4D97-AF65-F5344CB8AC3E}">
        <p14:creationId xmlns:p14="http://schemas.microsoft.com/office/powerpoint/2010/main" val="307434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3CB79A1-94A4-EE42-8F63-B56ED2251438}"/>
              </a:ext>
            </a:extLst>
          </p:cNvPr>
          <p:cNvCxnSpPr>
            <a:cxnSpLocks/>
            <a:stCxn id="14" idx="0"/>
            <a:endCxn id="11" idx="4"/>
          </p:cNvCxnSpPr>
          <p:nvPr/>
        </p:nvCxnSpPr>
        <p:spPr>
          <a:xfrm flipV="1">
            <a:off x="1687662" y="4210756"/>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4AD78C-2607-C74A-8313-611D1FF10D08}"/>
              </a:ext>
            </a:extLst>
          </p:cNvPr>
          <p:cNvCxnSpPr>
            <a:cxnSpLocks/>
          </p:cNvCxnSpPr>
          <p:nvPr/>
        </p:nvCxnSpPr>
        <p:spPr>
          <a:xfrm flipV="1">
            <a:off x="1687662" y="4896556"/>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61602F-2919-ED4B-AA0E-7997D7E18E99}"/>
              </a:ext>
            </a:extLst>
          </p:cNvPr>
          <p:cNvSpPr>
            <a:spLocks noGrp="1"/>
          </p:cNvSpPr>
          <p:nvPr>
            <p:ph type="title"/>
          </p:nvPr>
        </p:nvSpPr>
        <p:spPr/>
        <p:txBody>
          <a:bodyPr/>
          <a:lstStyle/>
          <a:p>
            <a:r>
              <a:rPr lang="en-US"/>
              <a:t>Transforming MLNs into PRMs …</a:t>
            </a:r>
          </a:p>
        </p:txBody>
      </p:sp>
      <p:sp>
        <p:nvSpPr>
          <p:cNvPr id="4" name="Slide Number Placeholder 3">
            <a:extLst>
              <a:ext uri="{FF2B5EF4-FFF2-40B4-BE49-F238E27FC236}">
                <a16:creationId xmlns:a16="http://schemas.microsoft.com/office/drawing/2014/main" id="{B8CFB078-D52F-CF47-AD9E-DE6F99B4F198}"/>
              </a:ext>
            </a:extLst>
          </p:cNvPr>
          <p:cNvSpPr>
            <a:spLocks noGrp="1"/>
          </p:cNvSpPr>
          <p:nvPr>
            <p:ph type="sldNum" sz="quarter" idx="12"/>
          </p:nvPr>
        </p:nvSpPr>
        <p:spPr/>
        <p:txBody>
          <a:bodyPr/>
          <a:lstStyle/>
          <a:p>
            <a:fld id="{DB7C4649-800D-CB47-881A-AA04BFFFB18C}" type="slidenum">
              <a:rPr lang="en-US" smtClean="0"/>
              <a:t>29</a:t>
            </a:fld>
            <a:endParaRPr lang="en-US"/>
          </a:p>
        </p:txBody>
      </p:sp>
      <p:pic>
        <p:nvPicPr>
          <p:cNvPr id="5" name="Content Placeholder 4">
            <a:extLst>
              <a:ext uri="{FF2B5EF4-FFF2-40B4-BE49-F238E27FC236}">
                <a16:creationId xmlns:a16="http://schemas.microsoft.com/office/drawing/2014/main" id="{6878E3D7-B42E-A040-AD82-602B2FA6D29E}"/>
              </a:ext>
            </a:extLst>
          </p:cNvPr>
          <p:cNvPicPr>
            <a:picLocks noChangeAspect="1"/>
          </p:cNvPicPr>
          <p:nvPr/>
        </p:nvPicPr>
        <p:blipFill rotWithShape="1">
          <a:blip r:embed="rId2">
            <a:extLst>
              <a:ext uri="{28A0092B-C50C-407E-A947-70E740481C1C}">
                <a14:useLocalDpi xmlns:a14="http://schemas.microsoft.com/office/drawing/2010/main" val="0"/>
              </a:ext>
            </a:extLst>
          </a:blip>
          <a:srcRect l="15713" t="13015" b="51827"/>
          <a:stretch/>
        </p:blipFill>
        <p:spPr>
          <a:xfrm>
            <a:off x="1254866" y="1324969"/>
            <a:ext cx="6960589" cy="1656413"/>
          </a:xfrm>
          <a:prstGeom prst="rect">
            <a:avLst/>
          </a:prstGeom>
        </p:spPr>
      </p:pic>
      <p:sp>
        <p:nvSpPr>
          <p:cNvPr id="6" name="TextBox 5">
            <a:extLst>
              <a:ext uri="{FF2B5EF4-FFF2-40B4-BE49-F238E27FC236}">
                <a16:creationId xmlns:a16="http://schemas.microsoft.com/office/drawing/2014/main" id="{A55FF11E-29F7-1244-B161-616EA1D78660}"/>
              </a:ext>
            </a:extLst>
          </p:cNvPr>
          <p:cNvSpPr txBox="1"/>
          <p:nvPr/>
        </p:nvSpPr>
        <p:spPr>
          <a:xfrm>
            <a:off x="2368354" y="2471711"/>
            <a:ext cx="831954" cy="246221"/>
          </a:xfrm>
          <a:prstGeom prst="rect">
            <a:avLst/>
          </a:prstGeom>
          <a:solidFill>
            <a:schemeClr val="bg1"/>
          </a:solidFill>
        </p:spPr>
        <p:txBody>
          <a:bodyPr wrap="square" lIns="0" tIns="0" rIns="0" bIns="0" rtlCol="0">
            <a:spAutoFit/>
          </a:bodyPr>
          <a:lstStyle/>
          <a:p>
            <a:r>
              <a:rPr lang="en-US" sz="1600">
                <a:solidFill>
                  <a:schemeClr val="accent1"/>
                </a:solidFill>
              </a:rPr>
              <a:t>exp(3.75)</a:t>
            </a:r>
          </a:p>
        </p:txBody>
      </p:sp>
      <p:sp>
        <p:nvSpPr>
          <p:cNvPr id="7" name="Rectangle 6">
            <a:extLst>
              <a:ext uri="{FF2B5EF4-FFF2-40B4-BE49-F238E27FC236}">
                <a16:creationId xmlns:a16="http://schemas.microsoft.com/office/drawing/2014/main" id="{F70298F4-3FD5-F148-9BF2-E07E1BF24CE5}"/>
              </a:ext>
            </a:extLst>
          </p:cNvPr>
          <p:cNvSpPr/>
          <p:nvPr/>
        </p:nvSpPr>
        <p:spPr>
          <a:xfrm>
            <a:off x="3840284" y="2401065"/>
            <a:ext cx="408766" cy="276999"/>
          </a:xfrm>
          <a:prstGeom prst="rect">
            <a:avLst/>
          </a:prstGeom>
          <a:solidFill>
            <a:schemeClr val="bg1"/>
          </a:solidFill>
        </p:spPr>
        <p:txBody>
          <a:bodyPr wrap="none" lIns="0" tIns="0" rIns="0" bIns="0">
            <a:spAutoFit/>
          </a:bodyPr>
          <a:lstStyle/>
          <a:p>
            <a:r>
              <a:rPr lang="en-US">
                <a:solidFill>
                  <a:schemeClr val="accent1"/>
                </a:solidFill>
              </a:rPr>
              <a:t>3.75</a:t>
            </a:r>
            <a:endParaRPr lang="en-US"/>
          </a:p>
        </p:txBody>
      </p:sp>
      <p:sp>
        <p:nvSpPr>
          <p:cNvPr id="8" name="TextBox 7">
            <a:extLst>
              <a:ext uri="{FF2B5EF4-FFF2-40B4-BE49-F238E27FC236}">
                <a16:creationId xmlns:a16="http://schemas.microsoft.com/office/drawing/2014/main" id="{C9C5F042-8DCD-E245-9724-869EA9F131EA}"/>
              </a:ext>
            </a:extLst>
          </p:cNvPr>
          <p:cNvSpPr txBox="1"/>
          <p:nvPr/>
        </p:nvSpPr>
        <p:spPr>
          <a:xfrm>
            <a:off x="4032010" y="1645437"/>
            <a:ext cx="2440027" cy="307777"/>
          </a:xfrm>
          <a:prstGeom prst="rect">
            <a:avLst/>
          </a:prstGeom>
          <a:solidFill>
            <a:schemeClr val="bg1"/>
          </a:solidFill>
        </p:spPr>
        <p:txBody>
          <a:bodyPr wrap="none" rtlCol="0">
            <a:spAutoFit/>
          </a:bodyPr>
          <a:lstStyle/>
          <a:p>
            <a:r>
              <a:rPr lang="en-US" sz="1400"/>
              <a:t>Presents(X,P,C) =&gt; Attends(X,C)</a:t>
            </a:r>
          </a:p>
        </p:txBody>
      </p:sp>
      <p:sp>
        <p:nvSpPr>
          <p:cNvPr id="9" name="Rectangle 8">
            <a:extLst>
              <a:ext uri="{FF2B5EF4-FFF2-40B4-BE49-F238E27FC236}">
                <a16:creationId xmlns:a16="http://schemas.microsoft.com/office/drawing/2014/main" id="{00C8A1BC-BDD0-EB41-94D1-DCF0C646FBE8}"/>
              </a:ext>
            </a:extLst>
          </p:cNvPr>
          <p:cNvSpPr/>
          <p:nvPr/>
        </p:nvSpPr>
        <p:spPr>
          <a:xfrm>
            <a:off x="3840284" y="1670338"/>
            <a:ext cx="197170" cy="276999"/>
          </a:xfrm>
          <a:prstGeom prst="rect">
            <a:avLst/>
          </a:prstGeom>
          <a:solidFill>
            <a:schemeClr val="bg1"/>
          </a:solidFill>
        </p:spPr>
        <p:txBody>
          <a:bodyPr wrap="none" lIns="0" tIns="0" rIns="0" bIns="0">
            <a:spAutoFit/>
          </a:bodyPr>
          <a:lstStyle/>
          <a:p>
            <a:r>
              <a:rPr lang="en-US">
                <a:solidFill>
                  <a:schemeClr val="accent1"/>
                </a:solidFill>
              </a:rPr>
              <a:t>∞</a:t>
            </a:r>
            <a:endParaRPr lang="en-US"/>
          </a:p>
        </p:txBody>
      </p:sp>
      <p:sp>
        <p:nvSpPr>
          <p:cNvPr id="10" name="TextBox 9">
            <a:extLst>
              <a:ext uri="{FF2B5EF4-FFF2-40B4-BE49-F238E27FC236}">
                <a16:creationId xmlns:a16="http://schemas.microsoft.com/office/drawing/2014/main" id="{4CF93665-A82A-0146-B93F-D27A7F3062D5}"/>
              </a:ext>
            </a:extLst>
          </p:cNvPr>
          <p:cNvSpPr txBox="1"/>
          <p:nvPr/>
        </p:nvSpPr>
        <p:spPr>
          <a:xfrm>
            <a:off x="4313795" y="2389716"/>
            <a:ext cx="3616779" cy="307777"/>
          </a:xfrm>
          <a:prstGeom prst="rect">
            <a:avLst/>
          </a:prstGeom>
          <a:solidFill>
            <a:schemeClr val="bg1"/>
          </a:solidFill>
        </p:spPr>
        <p:txBody>
          <a:bodyPr wrap="square" rtlCol="0">
            <a:spAutoFit/>
          </a:bodyPr>
          <a:lstStyle/>
          <a:p>
            <a:r>
              <a:rPr lang="en-US" sz="1400"/>
              <a:t>Publishes(X,C) ∧ FarAway(C) =&gt; Attends(X,C)</a:t>
            </a:r>
          </a:p>
        </p:txBody>
      </p:sp>
      <p:sp>
        <p:nvSpPr>
          <p:cNvPr id="11" name="Oval 10">
            <a:extLst>
              <a:ext uri="{FF2B5EF4-FFF2-40B4-BE49-F238E27FC236}">
                <a16:creationId xmlns:a16="http://schemas.microsoft.com/office/drawing/2014/main" id="{0B1AD989-B7C3-D744-9C08-4F202E7EA2AD}"/>
              </a:ext>
            </a:extLst>
          </p:cNvPr>
          <p:cNvSpPr/>
          <p:nvPr/>
        </p:nvSpPr>
        <p:spPr>
          <a:xfrm>
            <a:off x="891822" y="3680178"/>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Presents(X,P,C)</a:t>
            </a:r>
          </a:p>
        </p:txBody>
      </p:sp>
      <p:sp>
        <p:nvSpPr>
          <p:cNvPr id="12" name="Oval 11">
            <a:extLst>
              <a:ext uri="{FF2B5EF4-FFF2-40B4-BE49-F238E27FC236}">
                <a16:creationId xmlns:a16="http://schemas.microsoft.com/office/drawing/2014/main" id="{77B4F47A-1085-A647-8859-2A4B7AB6E6AD}"/>
              </a:ext>
            </a:extLst>
          </p:cNvPr>
          <p:cNvSpPr/>
          <p:nvPr/>
        </p:nvSpPr>
        <p:spPr>
          <a:xfrm>
            <a:off x="891822" y="5183116"/>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Attends(X,C)</a:t>
            </a:r>
          </a:p>
        </p:txBody>
      </p:sp>
      <p:pic>
        <p:nvPicPr>
          <p:cNvPr id="14" name="Picture 13">
            <a:extLst>
              <a:ext uri="{FF2B5EF4-FFF2-40B4-BE49-F238E27FC236}">
                <a16:creationId xmlns:a16="http://schemas.microsoft.com/office/drawing/2014/main" id="{0FD6ABCD-C96F-664F-AB12-F8CAE2CA2762}"/>
              </a:ext>
            </a:extLst>
          </p:cNvPr>
          <p:cNvPicPr>
            <a:picLocks noChangeAspect="1"/>
          </p:cNvPicPr>
          <p:nvPr/>
        </p:nvPicPr>
        <p:blipFill>
          <a:blip r:embed="rId3"/>
          <a:stretch>
            <a:fillRect/>
          </a:stretch>
        </p:blipFill>
        <p:spPr>
          <a:xfrm>
            <a:off x="1513416" y="4561060"/>
            <a:ext cx="348492" cy="348492"/>
          </a:xfrm>
          <a:prstGeom prst="rect">
            <a:avLst/>
          </a:prstGeom>
        </p:spPr>
      </p:pic>
      <p:graphicFrame>
        <p:nvGraphicFramePr>
          <p:cNvPr id="22" name="Table 21">
            <a:extLst>
              <a:ext uri="{FF2B5EF4-FFF2-40B4-BE49-F238E27FC236}">
                <a16:creationId xmlns:a16="http://schemas.microsoft.com/office/drawing/2014/main" id="{141F0151-153C-4249-8F92-832B9AC397B8}"/>
              </a:ext>
            </a:extLst>
          </p:cNvPr>
          <p:cNvGraphicFramePr>
            <a:graphicFrameLocks noGrp="1"/>
          </p:cNvGraphicFramePr>
          <p:nvPr>
            <p:extLst>
              <p:ext uri="{D42A27DB-BD31-4B8C-83A1-F6EECF244321}">
                <p14:modId xmlns:p14="http://schemas.microsoft.com/office/powerpoint/2010/main" val="1742877850"/>
              </p:ext>
            </p:extLst>
          </p:nvPr>
        </p:nvGraphicFramePr>
        <p:xfrm>
          <a:off x="2983896" y="3824806"/>
          <a:ext cx="3138288" cy="1016000"/>
        </p:xfrm>
        <a:graphic>
          <a:graphicData uri="http://schemas.openxmlformats.org/drawingml/2006/table">
            <a:tbl>
              <a:tblPr>
                <a:tableStyleId>{5C22544A-7EE6-4342-B048-85BDC9FD1C3A}</a:tableStyleId>
              </a:tblPr>
              <a:tblGrid>
                <a:gridCol w="1046096">
                  <a:extLst>
                    <a:ext uri="{9D8B030D-6E8A-4147-A177-3AD203B41FA5}">
                      <a16:colId xmlns:a16="http://schemas.microsoft.com/office/drawing/2014/main" val="4230626906"/>
                    </a:ext>
                  </a:extLst>
                </a:gridCol>
                <a:gridCol w="1046096">
                  <a:extLst>
                    <a:ext uri="{9D8B030D-6E8A-4147-A177-3AD203B41FA5}">
                      <a16:colId xmlns:a16="http://schemas.microsoft.com/office/drawing/2014/main" val="1215833872"/>
                    </a:ext>
                  </a:extLst>
                </a:gridCol>
                <a:gridCol w="1046096">
                  <a:extLst>
                    <a:ext uri="{9D8B030D-6E8A-4147-A177-3AD203B41FA5}">
                      <a16:colId xmlns:a16="http://schemas.microsoft.com/office/drawing/2014/main" val="3542761593"/>
                    </a:ext>
                  </a:extLst>
                </a:gridCol>
              </a:tblGrid>
              <a:tr h="203200">
                <a:tc>
                  <a:txBody>
                    <a:bodyPr/>
                    <a:lstStyle/>
                    <a:p>
                      <a:pPr algn="l" fontAlgn="b"/>
                      <a:r>
                        <a:rPr lang="de-DE" sz="1200" u="none" strike="noStrike">
                          <a:solidFill>
                            <a:schemeClr val="bg1"/>
                          </a:solidFill>
                          <a:effectLst/>
                        </a:rPr>
                        <a:t>Presents(X,P,C)</a:t>
                      </a:r>
                      <a:endParaRPr lang="de-DE" sz="12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err="1">
                          <a:solidFill>
                            <a:schemeClr val="bg1"/>
                          </a:solidFill>
                          <a:effectLst/>
                        </a:rPr>
                        <a:t>Attends</a:t>
                      </a:r>
                      <a:r>
                        <a:rPr lang="de-DE" sz="1200" u="none" strike="noStrike" dirty="0">
                          <a:solidFill>
                            <a:schemeClr val="bg1"/>
                          </a:solidFill>
                          <a:effectLst/>
                        </a:rPr>
                        <a:t>(X,C)</a:t>
                      </a:r>
                      <a:endParaRPr lang="de-DE" sz="1200" b="0" i="0" u="none" strike="noStrike" dirty="0">
                        <a:solidFill>
                          <a:schemeClr val="bg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a:solidFill>
                            <a:schemeClr val="bg1"/>
                          </a:solidFill>
                          <a:effectLst/>
                        </a:rPr>
                        <a:t>g1</a:t>
                      </a:r>
                      <a:endParaRPr lang="de-DE" sz="1200" b="0" i="0" u="none" strike="noStrike" dirty="0">
                        <a:solidFill>
                          <a:schemeClr val="bg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718118362"/>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1000</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8418548"/>
                  </a:ext>
                </a:extLst>
              </a:tr>
              <a:tr h="203200">
                <a:tc>
                  <a:txBody>
                    <a:bodyPr/>
                    <a:lstStyle/>
                    <a:p>
                      <a:pPr algn="ctr" fontAlgn="b"/>
                      <a:r>
                        <a:rPr lang="de-DE" sz="1200" u="none" strike="noStrike" dirty="0">
                          <a:effectLst/>
                        </a:rPr>
                        <a:t>TRUE</a:t>
                      </a:r>
                      <a:endParaRPr lang="de-DE"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dirty="0">
                          <a:effectLst/>
                        </a:rPr>
                        <a:t>FALSE</a:t>
                      </a:r>
                      <a:endParaRPr lang="de-D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1</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2060494"/>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dirty="0">
                          <a:effectLst/>
                        </a:rPr>
                        <a:t>TRUE</a:t>
                      </a:r>
                      <a:endParaRPr lang="de-D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1000</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9556597"/>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de-DE" sz="1200" u="none" strike="noStrike" dirty="0">
                          <a:effectLst/>
                        </a:rPr>
                        <a:t>FALSE</a:t>
                      </a:r>
                      <a:endParaRPr lang="de-DE" sz="12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de-DE" sz="1200" u="none" strike="noStrike" dirty="0">
                          <a:effectLst/>
                        </a:rPr>
                        <a:t>1000</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623755"/>
                  </a:ext>
                </a:extLst>
              </a:tr>
            </a:tbl>
          </a:graphicData>
        </a:graphic>
      </p:graphicFrame>
      <p:sp>
        <p:nvSpPr>
          <p:cNvPr id="23" name="TextBox 22">
            <a:extLst>
              <a:ext uri="{FF2B5EF4-FFF2-40B4-BE49-F238E27FC236}">
                <a16:creationId xmlns:a16="http://schemas.microsoft.com/office/drawing/2014/main" id="{FB2DE6E0-65BE-9B42-8059-343027AA5C9C}"/>
              </a:ext>
            </a:extLst>
          </p:cNvPr>
          <p:cNvSpPr txBox="1"/>
          <p:nvPr/>
        </p:nvSpPr>
        <p:spPr>
          <a:xfrm>
            <a:off x="1932709" y="4688378"/>
            <a:ext cx="410690" cy="369332"/>
          </a:xfrm>
          <a:prstGeom prst="rect">
            <a:avLst/>
          </a:prstGeom>
          <a:noFill/>
        </p:spPr>
        <p:txBody>
          <a:bodyPr wrap="none" rtlCol="0">
            <a:spAutoFit/>
          </a:bodyPr>
          <a:lstStyle/>
          <a:p>
            <a:r>
              <a:rPr lang="en-US"/>
              <a:t>g1</a:t>
            </a:r>
          </a:p>
        </p:txBody>
      </p:sp>
      <p:sp>
        <p:nvSpPr>
          <p:cNvPr id="24" name="TextBox 23">
            <a:extLst>
              <a:ext uri="{FF2B5EF4-FFF2-40B4-BE49-F238E27FC236}">
                <a16:creationId xmlns:a16="http://schemas.microsoft.com/office/drawing/2014/main" id="{E0DE323B-243B-544E-B1C8-AD93DB2E5F1E}"/>
              </a:ext>
            </a:extLst>
          </p:cNvPr>
          <p:cNvSpPr txBox="1"/>
          <p:nvPr/>
        </p:nvSpPr>
        <p:spPr>
          <a:xfrm>
            <a:off x="2805732" y="4955971"/>
            <a:ext cx="3705117" cy="369332"/>
          </a:xfrm>
          <a:prstGeom prst="rect">
            <a:avLst/>
          </a:prstGeom>
          <a:noFill/>
        </p:spPr>
        <p:txBody>
          <a:bodyPr wrap="none" rtlCol="0">
            <a:spAutoFit/>
          </a:bodyPr>
          <a:lstStyle/>
          <a:p>
            <a:r>
              <a:rPr lang="en-US"/>
              <a:t>(X, P, C) ∈ Dom(X) × Dom(P) × Dom(C)</a:t>
            </a:r>
          </a:p>
        </p:txBody>
      </p:sp>
      <p:sp>
        <p:nvSpPr>
          <p:cNvPr id="26" name="Cloud Callout 25">
            <a:extLst>
              <a:ext uri="{FF2B5EF4-FFF2-40B4-BE49-F238E27FC236}">
                <a16:creationId xmlns:a16="http://schemas.microsoft.com/office/drawing/2014/main" id="{E0C0C1BE-6B16-9E46-93A4-390682342E16}"/>
              </a:ext>
            </a:extLst>
          </p:cNvPr>
          <p:cNvSpPr/>
          <p:nvPr/>
        </p:nvSpPr>
        <p:spPr>
          <a:xfrm>
            <a:off x="3763744" y="5545836"/>
            <a:ext cx="4716879" cy="823320"/>
          </a:xfrm>
          <a:prstGeom prst="cloudCallout">
            <a:avLst>
              <a:gd name="adj1" fmla="val -28896"/>
              <a:gd name="adj2" fmla="val -68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Possibly shattering required</a:t>
            </a:r>
          </a:p>
        </p:txBody>
      </p:sp>
      <p:sp>
        <p:nvSpPr>
          <p:cNvPr id="3" name="Rectangle 2">
            <a:extLst>
              <a:ext uri="{FF2B5EF4-FFF2-40B4-BE49-F238E27FC236}">
                <a16:creationId xmlns:a16="http://schemas.microsoft.com/office/drawing/2014/main" id="{2D060DE9-0166-194F-A979-7F39027C5E9D}"/>
              </a:ext>
            </a:extLst>
          </p:cNvPr>
          <p:cNvSpPr/>
          <p:nvPr/>
        </p:nvSpPr>
        <p:spPr>
          <a:xfrm>
            <a:off x="6904844" y="1129202"/>
            <a:ext cx="2051459" cy="402546"/>
          </a:xfrm>
          <a:prstGeom prst="rect">
            <a:avLst/>
          </a:prstGeom>
        </p:spPr>
        <p:txBody>
          <a:bodyPr wrap="none">
            <a:spAutoFit/>
          </a:bodyPr>
          <a:lstStyle/>
          <a:p>
            <a:pPr>
              <a:lnSpc>
                <a:spcPct val="120000"/>
              </a:lnSpc>
            </a:pPr>
            <a:r>
              <a:rPr lang="en-US" dirty="0">
                <a:solidFill>
                  <a:schemeClr val="bg1">
                    <a:lumMod val="65000"/>
                  </a:schemeClr>
                </a:solidFill>
              </a:rPr>
              <a:t>[van den </a:t>
            </a:r>
            <a:r>
              <a:rPr lang="en-US" dirty="0" err="1">
                <a:solidFill>
                  <a:schemeClr val="bg1">
                    <a:lumMod val="65000"/>
                  </a:schemeClr>
                </a:solidFill>
              </a:rPr>
              <a:t>Broeck</a:t>
            </a:r>
            <a:r>
              <a:rPr lang="en-US" dirty="0">
                <a:solidFill>
                  <a:schemeClr val="bg1">
                    <a:lumMod val="65000"/>
                  </a:schemeClr>
                </a:solidFill>
              </a:rPr>
              <a:t> 13]</a:t>
            </a:r>
          </a:p>
        </p:txBody>
      </p:sp>
    </p:spTree>
    <p:extLst>
      <p:ext uri="{BB962C8B-B14F-4D97-AF65-F5344CB8AC3E}">
        <p14:creationId xmlns:p14="http://schemas.microsoft.com/office/powerpoint/2010/main" val="4981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138217"/>
            <a:ext cx="8591103" cy="683365"/>
          </a:xfrm>
        </p:spPr>
        <p:txBody>
          <a:bodyPr>
            <a:noAutofit/>
          </a:bodyPr>
          <a:lstStyle/>
          <a:p>
            <a:r>
              <a:rPr lang="en-US" sz="3200" dirty="0"/>
              <a:t>Agenda</a:t>
            </a:r>
          </a:p>
        </p:txBody>
      </p:sp>
      <p:sp>
        <p:nvSpPr>
          <p:cNvPr id="3" name="Content Placeholder 2"/>
          <p:cNvSpPr>
            <a:spLocks noGrp="1"/>
          </p:cNvSpPr>
          <p:nvPr>
            <p:ph idx="1"/>
          </p:nvPr>
        </p:nvSpPr>
        <p:spPr>
          <a:xfrm>
            <a:off x="628650" y="1178096"/>
            <a:ext cx="7886700" cy="5329029"/>
          </a:xfrm>
        </p:spPr>
        <p:txBody>
          <a:bodyPr>
            <a:normAutofit/>
          </a:bodyPr>
          <a:lstStyle/>
          <a:p>
            <a:r>
              <a:rPr lang="en-US" dirty="0">
                <a:solidFill>
                  <a:schemeClr val="accent1"/>
                </a:solidFill>
              </a:rPr>
              <a:t>Probabilistic relational models (PRMs)</a:t>
            </a:r>
            <a:endParaRPr lang="en-US" sz="1700" dirty="0"/>
          </a:p>
          <a:p>
            <a:pPr lvl="1"/>
            <a:r>
              <a:rPr lang="en-US" dirty="0"/>
              <a:t>Application example</a:t>
            </a:r>
          </a:p>
          <a:p>
            <a:pPr lvl="1"/>
            <a:r>
              <a:rPr lang="en-US" dirty="0"/>
              <a:t>Basic semantics, static vs. dynamic behavior</a:t>
            </a:r>
          </a:p>
          <a:p>
            <a:pPr lvl="1"/>
            <a:r>
              <a:rPr lang="en-US" dirty="0"/>
              <a:t>Query answering</a:t>
            </a:r>
          </a:p>
          <a:p>
            <a:pPr lvl="1"/>
            <a:r>
              <a:rPr lang="en-US" dirty="0"/>
              <a:t>Variants: </a:t>
            </a:r>
            <a:r>
              <a:rPr lang="en-US" dirty="0">
                <a:solidFill>
                  <a:srgbClr val="92D050"/>
                </a:solidFill>
              </a:rPr>
              <a:t>raw PRMs, MLNs</a:t>
            </a:r>
            <a:r>
              <a:rPr lang="en-US" dirty="0"/>
              <a:t>, PSL, …</a:t>
            </a:r>
          </a:p>
          <a:p>
            <a:endParaRPr lang="en-US" dirty="0"/>
          </a:p>
          <a:p>
            <a:endParaRPr lang="en-US" dirty="0"/>
          </a:p>
          <a:p>
            <a:r>
              <a:rPr lang="en-US" dirty="0"/>
              <a:t>For details and for learning see</a:t>
            </a:r>
          </a:p>
          <a:p>
            <a:pPr lvl="1"/>
            <a:r>
              <a:rPr lang="de-DE" dirty="0">
                <a:hlinkClick r:id="rId2"/>
              </a:rPr>
              <a:t>https://www.ifis.uni-luebeck.de/index.php?id=612</a:t>
            </a:r>
            <a:r>
              <a:rPr lang="de-DE" dirty="0"/>
              <a:t> </a:t>
            </a:r>
          </a:p>
          <a:p>
            <a:r>
              <a:rPr lang="en-US" dirty="0"/>
              <a:t>For more on learning see</a:t>
            </a:r>
          </a:p>
          <a:p>
            <a:pPr lvl="1"/>
            <a:r>
              <a:rPr lang="en-US" dirty="0">
                <a:hlinkClick r:id="rId3"/>
              </a:rPr>
              <a:t>https://www.ifis.uni-luebeck.de/~moeller/StarAI/</a:t>
            </a:r>
            <a:r>
              <a:rPr lang="en-US" dirty="0"/>
              <a:t> </a:t>
            </a:r>
          </a:p>
          <a:p>
            <a:pPr lvl="1"/>
            <a:endParaRPr lang="en-US" dirty="0"/>
          </a:p>
        </p:txBody>
      </p:sp>
      <p:sp>
        <p:nvSpPr>
          <p:cNvPr id="4" name="Slide Number Placeholder 3"/>
          <p:cNvSpPr>
            <a:spLocks noGrp="1"/>
          </p:cNvSpPr>
          <p:nvPr>
            <p:ph type="sldNum" sz="quarter" idx="12"/>
          </p:nvPr>
        </p:nvSpPr>
        <p:spPr/>
        <p:txBody>
          <a:bodyPr/>
          <a:lstStyle/>
          <a:p>
            <a:fld id="{DB7C4649-800D-CB47-881A-AA04BFFFB18C}" type="slidenum">
              <a:rPr lang="en-US" smtClean="0"/>
              <a:t>3</a:t>
            </a:fld>
            <a:endParaRPr lang="en-US" dirty="0"/>
          </a:p>
        </p:txBody>
      </p:sp>
      <p:sp>
        <p:nvSpPr>
          <p:cNvPr id="5" name="Explosion 2 4">
            <a:extLst>
              <a:ext uri="{FF2B5EF4-FFF2-40B4-BE49-F238E27FC236}">
                <a16:creationId xmlns:a16="http://schemas.microsoft.com/office/drawing/2014/main" id="{011DD273-1BFA-A640-A831-A341540797AE}"/>
              </a:ext>
            </a:extLst>
          </p:cNvPr>
          <p:cNvSpPr/>
          <p:nvPr/>
        </p:nvSpPr>
        <p:spPr>
          <a:xfrm>
            <a:off x="5762086" y="2515077"/>
            <a:ext cx="4051004" cy="2147778"/>
          </a:xfrm>
          <a:prstGeom prst="irregularSeal2">
            <a:avLst/>
          </a:prstGeom>
          <a:solidFill>
            <a:srgbClr val="92D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Goal: </a:t>
            </a:r>
            <a:br>
              <a:rPr lang="en-US" sz="2000" dirty="0"/>
            </a:br>
            <a:r>
              <a:rPr lang="en-US" sz="2000" dirty="0"/>
              <a:t>Overview of </a:t>
            </a:r>
            <a:r>
              <a:rPr lang="en-US" sz="2000"/>
              <a:t>central ideas</a:t>
            </a:r>
            <a:endParaRPr lang="en-US" sz="2000" dirty="0"/>
          </a:p>
        </p:txBody>
      </p:sp>
    </p:spTree>
    <p:extLst>
      <p:ext uri="{BB962C8B-B14F-4D97-AF65-F5344CB8AC3E}">
        <p14:creationId xmlns:p14="http://schemas.microsoft.com/office/powerpoint/2010/main" val="25018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ssolve">
                                      <p:cBhvr>
                                        <p:cTn id="12" dur="500"/>
                                        <p:tgtEl>
                                          <p:spTgt spid="3">
                                            <p:txEl>
                                              <p:pRg st="7" end="7"/>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dissolv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dissolve">
                                      <p:cBhvr>
                                        <p:cTn id="20" dur="500"/>
                                        <p:tgtEl>
                                          <p:spTgt spid="3">
                                            <p:txEl>
                                              <p:pRg st="9" end="9"/>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dissolve">
                                      <p:cBhvr>
                                        <p:cTn id="2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3CB79A1-94A4-EE42-8F63-B56ED2251438}"/>
              </a:ext>
            </a:extLst>
          </p:cNvPr>
          <p:cNvCxnSpPr>
            <a:cxnSpLocks/>
            <a:stCxn id="14" idx="0"/>
            <a:endCxn id="11" idx="4"/>
          </p:cNvCxnSpPr>
          <p:nvPr/>
        </p:nvCxnSpPr>
        <p:spPr>
          <a:xfrm flipV="1">
            <a:off x="2579485" y="4210756"/>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4AD78C-2607-C74A-8313-611D1FF10D08}"/>
              </a:ext>
            </a:extLst>
          </p:cNvPr>
          <p:cNvCxnSpPr>
            <a:cxnSpLocks/>
          </p:cNvCxnSpPr>
          <p:nvPr/>
        </p:nvCxnSpPr>
        <p:spPr>
          <a:xfrm flipV="1">
            <a:off x="2579485" y="4896556"/>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61602F-2919-ED4B-AA0E-7997D7E18E99}"/>
              </a:ext>
            </a:extLst>
          </p:cNvPr>
          <p:cNvSpPr>
            <a:spLocks noGrp="1"/>
          </p:cNvSpPr>
          <p:nvPr>
            <p:ph type="title"/>
          </p:nvPr>
        </p:nvSpPr>
        <p:spPr/>
        <p:txBody>
          <a:bodyPr/>
          <a:lstStyle/>
          <a:p>
            <a:r>
              <a:rPr lang="en-US" dirty="0"/>
              <a:t>Transforming MLNs into PRMs …</a:t>
            </a:r>
          </a:p>
        </p:txBody>
      </p:sp>
      <p:sp>
        <p:nvSpPr>
          <p:cNvPr id="4" name="Slide Number Placeholder 3">
            <a:extLst>
              <a:ext uri="{FF2B5EF4-FFF2-40B4-BE49-F238E27FC236}">
                <a16:creationId xmlns:a16="http://schemas.microsoft.com/office/drawing/2014/main" id="{B8CFB078-D52F-CF47-AD9E-DE6F99B4F198}"/>
              </a:ext>
            </a:extLst>
          </p:cNvPr>
          <p:cNvSpPr>
            <a:spLocks noGrp="1"/>
          </p:cNvSpPr>
          <p:nvPr>
            <p:ph type="sldNum" sz="quarter" idx="12"/>
          </p:nvPr>
        </p:nvSpPr>
        <p:spPr/>
        <p:txBody>
          <a:bodyPr/>
          <a:lstStyle/>
          <a:p>
            <a:fld id="{DB7C4649-800D-CB47-881A-AA04BFFFB18C}" type="slidenum">
              <a:rPr lang="en-US" smtClean="0"/>
              <a:t>30</a:t>
            </a:fld>
            <a:endParaRPr lang="en-US" dirty="0"/>
          </a:p>
        </p:txBody>
      </p:sp>
      <p:pic>
        <p:nvPicPr>
          <p:cNvPr id="5" name="Content Placeholder 4">
            <a:extLst>
              <a:ext uri="{FF2B5EF4-FFF2-40B4-BE49-F238E27FC236}">
                <a16:creationId xmlns:a16="http://schemas.microsoft.com/office/drawing/2014/main" id="{6878E3D7-B42E-A040-AD82-602B2FA6D29E}"/>
              </a:ext>
            </a:extLst>
          </p:cNvPr>
          <p:cNvPicPr>
            <a:picLocks noChangeAspect="1"/>
          </p:cNvPicPr>
          <p:nvPr/>
        </p:nvPicPr>
        <p:blipFill rotWithShape="1">
          <a:blip r:embed="rId2">
            <a:extLst>
              <a:ext uri="{28A0092B-C50C-407E-A947-70E740481C1C}">
                <a14:useLocalDpi xmlns:a14="http://schemas.microsoft.com/office/drawing/2010/main" val="0"/>
              </a:ext>
            </a:extLst>
          </a:blip>
          <a:srcRect l="15713" t="13015" b="51827"/>
          <a:stretch/>
        </p:blipFill>
        <p:spPr>
          <a:xfrm>
            <a:off x="1254866" y="1324969"/>
            <a:ext cx="6960589" cy="1656413"/>
          </a:xfrm>
          <a:prstGeom prst="rect">
            <a:avLst/>
          </a:prstGeom>
        </p:spPr>
      </p:pic>
      <p:sp>
        <p:nvSpPr>
          <p:cNvPr id="6" name="TextBox 5">
            <a:extLst>
              <a:ext uri="{FF2B5EF4-FFF2-40B4-BE49-F238E27FC236}">
                <a16:creationId xmlns:a16="http://schemas.microsoft.com/office/drawing/2014/main" id="{A55FF11E-29F7-1244-B161-616EA1D78660}"/>
              </a:ext>
            </a:extLst>
          </p:cNvPr>
          <p:cNvSpPr txBox="1"/>
          <p:nvPr/>
        </p:nvSpPr>
        <p:spPr>
          <a:xfrm>
            <a:off x="2368354" y="2471711"/>
            <a:ext cx="831954" cy="246221"/>
          </a:xfrm>
          <a:prstGeom prst="rect">
            <a:avLst/>
          </a:prstGeom>
          <a:solidFill>
            <a:schemeClr val="bg1"/>
          </a:solidFill>
        </p:spPr>
        <p:txBody>
          <a:bodyPr wrap="square" lIns="0" tIns="0" rIns="0" bIns="0" rtlCol="0">
            <a:spAutoFit/>
          </a:bodyPr>
          <a:lstStyle/>
          <a:p>
            <a:r>
              <a:rPr lang="en-US" sz="1600" dirty="0">
                <a:solidFill>
                  <a:schemeClr val="accent1"/>
                </a:solidFill>
              </a:rPr>
              <a:t>exp(3.75)</a:t>
            </a:r>
          </a:p>
        </p:txBody>
      </p:sp>
      <p:sp>
        <p:nvSpPr>
          <p:cNvPr id="7" name="Rectangle 6">
            <a:extLst>
              <a:ext uri="{FF2B5EF4-FFF2-40B4-BE49-F238E27FC236}">
                <a16:creationId xmlns:a16="http://schemas.microsoft.com/office/drawing/2014/main" id="{F70298F4-3FD5-F148-9BF2-E07E1BF24CE5}"/>
              </a:ext>
            </a:extLst>
          </p:cNvPr>
          <p:cNvSpPr/>
          <p:nvPr/>
        </p:nvSpPr>
        <p:spPr>
          <a:xfrm>
            <a:off x="3840284" y="2401065"/>
            <a:ext cx="408766" cy="276999"/>
          </a:xfrm>
          <a:prstGeom prst="rect">
            <a:avLst/>
          </a:prstGeom>
          <a:solidFill>
            <a:schemeClr val="bg1"/>
          </a:solidFill>
        </p:spPr>
        <p:txBody>
          <a:bodyPr wrap="none" lIns="0" tIns="0" rIns="0" bIns="0">
            <a:spAutoFit/>
          </a:bodyPr>
          <a:lstStyle/>
          <a:p>
            <a:r>
              <a:rPr lang="en-US" dirty="0">
                <a:solidFill>
                  <a:schemeClr val="accent1"/>
                </a:solidFill>
              </a:rPr>
              <a:t>3.75</a:t>
            </a:r>
            <a:endParaRPr lang="en-US" dirty="0"/>
          </a:p>
        </p:txBody>
      </p:sp>
      <p:sp>
        <p:nvSpPr>
          <p:cNvPr id="8" name="TextBox 7">
            <a:extLst>
              <a:ext uri="{FF2B5EF4-FFF2-40B4-BE49-F238E27FC236}">
                <a16:creationId xmlns:a16="http://schemas.microsoft.com/office/drawing/2014/main" id="{C9C5F042-8DCD-E245-9724-869EA9F131EA}"/>
              </a:ext>
            </a:extLst>
          </p:cNvPr>
          <p:cNvSpPr txBox="1"/>
          <p:nvPr/>
        </p:nvSpPr>
        <p:spPr>
          <a:xfrm>
            <a:off x="4032010" y="1645437"/>
            <a:ext cx="2440027" cy="307777"/>
          </a:xfrm>
          <a:prstGeom prst="rect">
            <a:avLst/>
          </a:prstGeom>
          <a:solidFill>
            <a:schemeClr val="bg1"/>
          </a:solidFill>
        </p:spPr>
        <p:txBody>
          <a:bodyPr wrap="none" rtlCol="0">
            <a:spAutoFit/>
          </a:bodyPr>
          <a:lstStyle/>
          <a:p>
            <a:r>
              <a:rPr lang="en-US" sz="1400" dirty="0"/>
              <a:t>Presents(X,P,C) =&gt; Attends(X,C)</a:t>
            </a:r>
          </a:p>
        </p:txBody>
      </p:sp>
      <p:sp>
        <p:nvSpPr>
          <p:cNvPr id="9" name="Rectangle 8">
            <a:extLst>
              <a:ext uri="{FF2B5EF4-FFF2-40B4-BE49-F238E27FC236}">
                <a16:creationId xmlns:a16="http://schemas.microsoft.com/office/drawing/2014/main" id="{00C8A1BC-BDD0-EB41-94D1-DCF0C646FBE8}"/>
              </a:ext>
            </a:extLst>
          </p:cNvPr>
          <p:cNvSpPr/>
          <p:nvPr/>
        </p:nvSpPr>
        <p:spPr>
          <a:xfrm>
            <a:off x="3840284" y="1670338"/>
            <a:ext cx="197170" cy="276999"/>
          </a:xfrm>
          <a:prstGeom prst="rect">
            <a:avLst/>
          </a:prstGeom>
          <a:solidFill>
            <a:schemeClr val="bg1"/>
          </a:solidFill>
        </p:spPr>
        <p:txBody>
          <a:bodyPr wrap="none" lIns="0" tIns="0" rIns="0" bIns="0">
            <a:spAutoFit/>
          </a:bodyPr>
          <a:lstStyle/>
          <a:p>
            <a:r>
              <a:rPr lang="en-US" dirty="0">
                <a:solidFill>
                  <a:schemeClr val="accent1"/>
                </a:solidFill>
              </a:rPr>
              <a:t>∞</a:t>
            </a:r>
            <a:endParaRPr lang="en-US" dirty="0"/>
          </a:p>
        </p:txBody>
      </p:sp>
      <p:sp>
        <p:nvSpPr>
          <p:cNvPr id="10" name="TextBox 9">
            <a:extLst>
              <a:ext uri="{FF2B5EF4-FFF2-40B4-BE49-F238E27FC236}">
                <a16:creationId xmlns:a16="http://schemas.microsoft.com/office/drawing/2014/main" id="{4CF93665-A82A-0146-B93F-D27A7F3062D5}"/>
              </a:ext>
            </a:extLst>
          </p:cNvPr>
          <p:cNvSpPr txBox="1"/>
          <p:nvPr/>
        </p:nvSpPr>
        <p:spPr>
          <a:xfrm>
            <a:off x="4313795" y="2389716"/>
            <a:ext cx="3616779" cy="307777"/>
          </a:xfrm>
          <a:prstGeom prst="rect">
            <a:avLst/>
          </a:prstGeom>
          <a:solidFill>
            <a:schemeClr val="bg1"/>
          </a:solidFill>
        </p:spPr>
        <p:txBody>
          <a:bodyPr wrap="square" rtlCol="0">
            <a:spAutoFit/>
          </a:bodyPr>
          <a:lstStyle/>
          <a:p>
            <a:r>
              <a:rPr lang="en-US" sz="1400" dirty="0"/>
              <a:t>Publishes(X,C) ∧ </a:t>
            </a:r>
            <a:r>
              <a:rPr lang="en-US" sz="1400" dirty="0" err="1"/>
              <a:t>FarAway</a:t>
            </a:r>
            <a:r>
              <a:rPr lang="en-US" sz="1400" dirty="0"/>
              <a:t>(C) =&gt; Attends(X,C)</a:t>
            </a:r>
          </a:p>
        </p:txBody>
      </p:sp>
      <p:sp>
        <p:nvSpPr>
          <p:cNvPr id="11" name="Oval 10">
            <a:extLst>
              <a:ext uri="{FF2B5EF4-FFF2-40B4-BE49-F238E27FC236}">
                <a16:creationId xmlns:a16="http://schemas.microsoft.com/office/drawing/2014/main" id="{0B1AD989-B7C3-D744-9C08-4F202E7EA2AD}"/>
              </a:ext>
            </a:extLst>
          </p:cNvPr>
          <p:cNvSpPr/>
          <p:nvPr/>
        </p:nvSpPr>
        <p:spPr>
          <a:xfrm>
            <a:off x="1783645" y="3680178"/>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Publishes(X,C)</a:t>
            </a:r>
          </a:p>
        </p:txBody>
      </p:sp>
      <p:sp>
        <p:nvSpPr>
          <p:cNvPr id="12" name="Oval 11">
            <a:extLst>
              <a:ext uri="{FF2B5EF4-FFF2-40B4-BE49-F238E27FC236}">
                <a16:creationId xmlns:a16="http://schemas.microsoft.com/office/drawing/2014/main" id="{77B4F47A-1085-A647-8859-2A4B7AB6E6AD}"/>
              </a:ext>
            </a:extLst>
          </p:cNvPr>
          <p:cNvSpPr/>
          <p:nvPr/>
        </p:nvSpPr>
        <p:spPr>
          <a:xfrm>
            <a:off x="1783645" y="5183116"/>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Attends(X,C)</a:t>
            </a:r>
          </a:p>
        </p:txBody>
      </p:sp>
      <p:pic>
        <p:nvPicPr>
          <p:cNvPr id="14" name="Picture 13">
            <a:extLst>
              <a:ext uri="{FF2B5EF4-FFF2-40B4-BE49-F238E27FC236}">
                <a16:creationId xmlns:a16="http://schemas.microsoft.com/office/drawing/2014/main" id="{0FD6ABCD-C96F-664F-AB12-F8CAE2CA2762}"/>
              </a:ext>
            </a:extLst>
          </p:cNvPr>
          <p:cNvPicPr>
            <a:picLocks noChangeAspect="1"/>
          </p:cNvPicPr>
          <p:nvPr/>
        </p:nvPicPr>
        <p:blipFill>
          <a:blip r:embed="rId3"/>
          <a:stretch>
            <a:fillRect/>
          </a:stretch>
        </p:blipFill>
        <p:spPr>
          <a:xfrm>
            <a:off x="2405239" y="4561060"/>
            <a:ext cx="348492" cy="348492"/>
          </a:xfrm>
          <a:prstGeom prst="rect">
            <a:avLst/>
          </a:prstGeom>
        </p:spPr>
      </p:pic>
      <p:sp>
        <p:nvSpPr>
          <p:cNvPr id="23" name="TextBox 22">
            <a:extLst>
              <a:ext uri="{FF2B5EF4-FFF2-40B4-BE49-F238E27FC236}">
                <a16:creationId xmlns:a16="http://schemas.microsoft.com/office/drawing/2014/main" id="{FB2DE6E0-65BE-9B42-8059-343027AA5C9C}"/>
              </a:ext>
            </a:extLst>
          </p:cNvPr>
          <p:cNvSpPr txBox="1"/>
          <p:nvPr/>
        </p:nvSpPr>
        <p:spPr>
          <a:xfrm>
            <a:off x="2867284" y="4484200"/>
            <a:ext cx="410690" cy="369332"/>
          </a:xfrm>
          <a:prstGeom prst="rect">
            <a:avLst/>
          </a:prstGeom>
          <a:noFill/>
        </p:spPr>
        <p:txBody>
          <a:bodyPr wrap="none" rtlCol="0">
            <a:spAutoFit/>
          </a:bodyPr>
          <a:lstStyle/>
          <a:p>
            <a:r>
              <a:rPr lang="en-US" dirty="0"/>
              <a:t>g2</a:t>
            </a:r>
          </a:p>
        </p:txBody>
      </p:sp>
      <p:sp>
        <p:nvSpPr>
          <p:cNvPr id="19" name="Oval 18">
            <a:extLst>
              <a:ext uri="{FF2B5EF4-FFF2-40B4-BE49-F238E27FC236}">
                <a16:creationId xmlns:a16="http://schemas.microsoft.com/office/drawing/2014/main" id="{CB75BE52-9CCE-134C-B9D9-5A04C0F5161E}"/>
              </a:ext>
            </a:extLst>
          </p:cNvPr>
          <p:cNvSpPr/>
          <p:nvPr/>
        </p:nvSpPr>
        <p:spPr>
          <a:xfrm>
            <a:off x="264911" y="4439530"/>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FarAway</a:t>
            </a:r>
            <a:r>
              <a:rPr lang="en-US" sz="1200" dirty="0">
                <a:solidFill>
                  <a:schemeClr val="tx1"/>
                </a:solidFill>
              </a:rPr>
              <a:t>(C)</a:t>
            </a:r>
          </a:p>
        </p:txBody>
      </p:sp>
      <p:cxnSp>
        <p:nvCxnSpPr>
          <p:cNvPr id="20" name="Straight Connector 19">
            <a:extLst>
              <a:ext uri="{FF2B5EF4-FFF2-40B4-BE49-F238E27FC236}">
                <a16:creationId xmlns:a16="http://schemas.microsoft.com/office/drawing/2014/main" id="{C296A64C-B9EE-2D42-A989-978CB29E942E}"/>
              </a:ext>
            </a:extLst>
          </p:cNvPr>
          <p:cNvCxnSpPr>
            <a:cxnSpLocks/>
            <a:endCxn id="19" idx="6"/>
          </p:cNvCxnSpPr>
          <p:nvPr/>
        </p:nvCxnSpPr>
        <p:spPr>
          <a:xfrm flipH="1">
            <a:off x="1867933" y="4704819"/>
            <a:ext cx="5408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6EC90C2B-B2BE-8644-9066-944B4088340C}"/>
              </a:ext>
            </a:extLst>
          </p:cNvPr>
          <p:cNvGraphicFramePr>
            <a:graphicFrameLocks noGrp="1"/>
          </p:cNvGraphicFramePr>
          <p:nvPr/>
        </p:nvGraphicFramePr>
        <p:xfrm>
          <a:off x="4215027" y="3762240"/>
          <a:ext cx="4000428" cy="1828800"/>
        </p:xfrm>
        <a:graphic>
          <a:graphicData uri="http://schemas.openxmlformats.org/drawingml/2006/table">
            <a:tbl>
              <a:tblPr>
                <a:tableStyleId>{5C22544A-7EE6-4342-B048-85BDC9FD1C3A}</a:tableStyleId>
              </a:tblPr>
              <a:tblGrid>
                <a:gridCol w="1000107">
                  <a:extLst>
                    <a:ext uri="{9D8B030D-6E8A-4147-A177-3AD203B41FA5}">
                      <a16:colId xmlns:a16="http://schemas.microsoft.com/office/drawing/2014/main" val="1696360451"/>
                    </a:ext>
                  </a:extLst>
                </a:gridCol>
                <a:gridCol w="1000107">
                  <a:extLst>
                    <a:ext uri="{9D8B030D-6E8A-4147-A177-3AD203B41FA5}">
                      <a16:colId xmlns:a16="http://schemas.microsoft.com/office/drawing/2014/main" val="1349782531"/>
                    </a:ext>
                  </a:extLst>
                </a:gridCol>
                <a:gridCol w="1000107">
                  <a:extLst>
                    <a:ext uri="{9D8B030D-6E8A-4147-A177-3AD203B41FA5}">
                      <a16:colId xmlns:a16="http://schemas.microsoft.com/office/drawing/2014/main" val="257987491"/>
                    </a:ext>
                  </a:extLst>
                </a:gridCol>
                <a:gridCol w="1000107">
                  <a:extLst>
                    <a:ext uri="{9D8B030D-6E8A-4147-A177-3AD203B41FA5}">
                      <a16:colId xmlns:a16="http://schemas.microsoft.com/office/drawing/2014/main" val="2399178628"/>
                    </a:ext>
                  </a:extLst>
                </a:gridCol>
              </a:tblGrid>
              <a:tr h="203200">
                <a:tc>
                  <a:txBody>
                    <a:bodyPr/>
                    <a:lstStyle/>
                    <a:p>
                      <a:pPr algn="l" fontAlgn="b"/>
                      <a:r>
                        <a:rPr lang="de-DE" sz="1200" u="none" strike="noStrike">
                          <a:solidFill>
                            <a:schemeClr val="bg1"/>
                          </a:solidFill>
                          <a:effectLst/>
                        </a:rPr>
                        <a:t>Publishes(X,C)</a:t>
                      </a:r>
                      <a:endParaRPr lang="de-DE" sz="12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u="none" strike="noStrike" dirty="0" err="1">
                          <a:solidFill>
                            <a:schemeClr val="bg1"/>
                          </a:solidFill>
                          <a:effectLst/>
                        </a:rPr>
                        <a:t>FarAway</a:t>
                      </a:r>
                      <a:r>
                        <a:rPr lang="de-DE" sz="1200" u="none" strike="noStrike" dirty="0">
                          <a:solidFill>
                            <a:schemeClr val="bg1"/>
                          </a:solidFill>
                          <a:effectLst/>
                        </a:rPr>
                        <a:t>(C)</a:t>
                      </a:r>
                      <a:endParaRPr lang="de-DE" sz="1200" b="0" i="0" u="none" strike="noStrike" dirty="0">
                        <a:solidFill>
                          <a:schemeClr val="bg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dirty="0" err="1">
                          <a:solidFill>
                            <a:schemeClr val="bg1"/>
                          </a:solidFill>
                        </a:rPr>
                        <a:t>Attends</a:t>
                      </a:r>
                      <a:r>
                        <a:rPr lang="de-DE" sz="1200" dirty="0">
                          <a:solidFill>
                            <a:schemeClr val="bg1"/>
                          </a:solidFill>
                        </a:rPr>
                        <a:t>(X,C)</a:t>
                      </a:r>
                      <a:endParaRPr lang="de-DE" sz="1200" dirty="0"/>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a:solidFill>
                            <a:schemeClr val="bg1"/>
                          </a:solidFill>
                          <a:effectLst/>
                        </a:rPr>
                        <a:t>g2</a:t>
                      </a:r>
                      <a:endParaRPr lang="de-DE" sz="1200" b="0" i="0" u="none" strike="noStrike" dirty="0">
                        <a:solidFill>
                          <a:schemeClr val="bg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3855704872"/>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2097867"/>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221312"/>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6291773"/>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1520546"/>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4742684"/>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2802710"/>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069192"/>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352513"/>
                  </a:ext>
                </a:extLst>
              </a:tr>
            </a:tbl>
          </a:graphicData>
        </a:graphic>
      </p:graphicFrame>
      <p:sp>
        <p:nvSpPr>
          <p:cNvPr id="21" name="Rectangle 20">
            <a:extLst>
              <a:ext uri="{FF2B5EF4-FFF2-40B4-BE49-F238E27FC236}">
                <a16:creationId xmlns:a16="http://schemas.microsoft.com/office/drawing/2014/main" id="{31C5566B-4B61-024A-99D3-9A550E13B5F9}"/>
              </a:ext>
            </a:extLst>
          </p:cNvPr>
          <p:cNvSpPr/>
          <p:nvPr/>
        </p:nvSpPr>
        <p:spPr>
          <a:xfrm>
            <a:off x="6904844" y="1129202"/>
            <a:ext cx="2051459" cy="402546"/>
          </a:xfrm>
          <a:prstGeom prst="rect">
            <a:avLst/>
          </a:prstGeom>
        </p:spPr>
        <p:txBody>
          <a:bodyPr wrap="none">
            <a:spAutoFit/>
          </a:bodyPr>
          <a:lstStyle/>
          <a:p>
            <a:pPr>
              <a:lnSpc>
                <a:spcPct val="120000"/>
              </a:lnSpc>
            </a:pPr>
            <a:r>
              <a:rPr lang="en-US" dirty="0">
                <a:solidFill>
                  <a:schemeClr val="bg1">
                    <a:lumMod val="65000"/>
                  </a:schemeClr>
                </a:solidFill>
              </a:rPr>
              <a:t>[van den </a:t>
            </a:r>
            <a:r>
              <a:rPr lang="en-US" dirty="0" err="1">
                <a:solidFill>
                  <a:schemeClr val="bg1">
                    <a:lumMod val="65000"/>
                  </a:schemeClr>
                </a:solidFill>
              </a:rPr>
              <a:t>Broeck</a:t>
            </a:r>
            <a:r>
              <a:rPr lang="en-US" dirty="0">
                <a:solidFill>
                  <a:schemeClr val="bg1">
                    <a:lumMod val="65000"/>
                  </a:schemeClr>
                </a:solidFill>
              </a:rPr>
              <a:t> 13]</a:t>
            </a:r>
          </a:p>
        </p:txBody>
      </p:sp>
    </p:spTree>
    <p:extLst>
      <p:ext uri="{BB962C8B-B14F-4D97-AF65-F5344CB8AC3E}">
        <p14:creationId xmlns:p14="http://schemas.microsoft.com/office/powerpoint/2010/main" val="171410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a Joint Distribution</a:t>
            </a:r>
          </a:p>
        </p:txBody>
      </p:sp>
      <p:sp>
        <p:nvSpPr>
          <p:cNvPr id="4" name="Slide Number Placeholder 3"/>
          <p:cNvSpPr>
            <a:spLocks noGrp="1"/>
          </p:cNvSpPr>
          <p:nvPr>
            <p:ph type="sldNum" sz="quarter" idx="12"/>
          </p:nvPr>
        </p:nvSpPr>
        <p:spPr/>
        <p:txBody>
          <a:bodyPr/>
          <a:lstStyle/>
          <a:p>
            <a:fld id="{DB7C4649-800D-CB47-881A-AA04BFFFB18C}" type="slidenum">
              <a:rPr lang="en-US" smtClean="0"/>
              <a:t>31</a:t>
            </a:fld>
            <a:endParaRPr lang="en-US"/>
          </a:p>
        </p:txBody>
      </p:sp>
      <p:grpSp>
        <p:nvGrpSpPr>
          <p:cNvPr id="8" name="Group 7">
            <a:extLst>
              <a:ext uri="{FF2B5EF4-FFF2-40B4-BE49-F238E27FC236}">
                <a16:creationId xmlns:a16="http://schemas.microsoft.com/office/drawing/2014/main" id="{E1D63816-51E5-494B-A9F7-CEC6E6B1BC89}"/>
              </a:ext>
            </a:extLst>
          </p:cNvPr>
          <p:cNvGrpSpPr/>
          <p:nvPr/>
        </p:nvGrpSpPr>
        <p:grpSpPr>
          <a:xfrm>
            <a:off x="4217631" y="1702297"/>
            <a:ext cx="4539915" cy="2208228"/>
            <a:chOff x="4604084" y="2639275"/>
            <a:chExt cx="4539915" cy="2208228"/>
          </a:xfrm>
        </p:grpSpPr>
        <mc:AlternateContent xmlns:mc="http://schemas.openxmlformats.org/markup-compatibility/2006" xmlns:a14="http://schemas.microsoft.com/office/drawing/2010/main">
          <mc:Choice Requires="a14">
            <p:sp>
              <p:nvSpPr>
                <p:cNvPr id="9" name="TextBox 8"/>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29" name="Straight Connector 28"/>
            <p:cNvCxnSpPr>
              <a:stCxn id="10" idx="6"/>
              <a:endCxn id="16"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11" idx="2"/>
              <a:endCxn id="16"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2" idx="6"/>
              <a:endCxn id="2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21" idx="0"/>
              <a:endCxn id="9"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stCxn id="9" idx="4"/>
              <a:endCxn id="25"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14" idx="2"/>
              <a:endCxn id="25"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21" idx="2"/>
              <a:endCxn id="13"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25" idx="2"/>
              <a:endCxn id="13"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a:stCxn id="9" idx="0"/>
              <a:endCxn id="16"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40B82FC-2B9B-8649-8CB1-40D032C95EAB}"/>
                </a:ext>
              </a:extLst>
            </p:cNvPr>
            <p:cNvGrpSpPr/>
            <p:nvPr/>
          </p:nvGrpSpPr>
          <p:grpSpPr>
            <a:xfrm>
              <a:off x="6669977" y="2717060"/>
              <a:ext cx="521894" cy="393368"/>
              <a:chOff x="6669977" y="2717060"/>
              <a:chExt cx="521894" cy="393368"/>
            </a:xfrm>
          </p:grpSpPr>
          <p:sp>
            <p:nvSpPr>
              <p:cNvPr id="15" name="Rectangle 14"/>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7" name="TextBox 56"/>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6667" r="-4167" b="-26087"/>
                    </a:stretch>
                  </a:blipFill>
                </p:spPr>
                <p:txBody>
                  <a:bodyPr/>
                  <a:lstStyle/>
                  <a:p>
                    <a:r>
                      <a:rPr lang="en-GB">
                        <a:noFill/>
                      </a:rPr>
                      <a:t> </a:t>
                    </a:r>
                  </a:p>
                </p:txBody>
              </p:sp>
            </mc:Fallback>
          </mc:AlternateContent>
        </p:grpSp>
        <p:grpSp>
          <p:nvGrpSpPr>
            <p:cNvPr id="5" name="Group 4">
              <a:extLst>
                <a:ext uri="{FF2B5EF4-FFF2-40B4-BE49-F238E27FC236}">
                  <a16:creationId xmlns:a16="http://schemas.microsoft.com/office/drawing/2014/main" id="{67906981-AAD7-0149-9A19-97339F15B34E}"/>
                </a:ext>
              </a:extLst>
            </p:cNvPr>
            <p:cNvGrpSpPr/>
            <p:nvPr/>
          </p:nvGrpSpPr>
          <p:grpSpPr>
            <a:xfrm>
              <a:off x="6191042" y="3935548"/>
              <a:ext cx="425774" cy="392260"/>
              <a:chOff x="6191042" y="3935548"/>
              <a:chExt cx="425774" cy="392260"/>
            </a:xfrm>
          </p:grpSpPr>
          <p:sp>
            <p:nvSpPr>
              <p:cNvPr id="20" name="Rectangle 19"/>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nvGrpSpPr>
            <p:cNvPr id="3" name="Group 2">
              <a:extLst>
                <a:ext uri="{FF2B5EF4-FFF2-40B4-BE49-F238E27FC236}">
                  <a16:creationId xmlns:a16="http://schemas.microsoft.com/office/drawing/2014/main" id="{E2C1C71A-90EE-D841-8EC5-B864BE63D4B4}"/>
                </a:ext>
              </a:extLst>
            </p:cNvPr>
            <p:cNvGrpSpPr/>
            <p:nvPr/>
          </p:nvGrpSpPr>
          <p:grpSpPr>
            <a:xfrm>
              <a:off x="6975826" y="3929695"/>
              <a:ext cx="516037" cy="397857"/>
              <a:chOff x="6975826" y="3929695"/>
              <a:chExt cx="516037" cy="397857"/>
            </a:xfrm>
          </p:grpSpPr>
          <p:sp>
            <p:nvSpPr>
              <p:cNvPr id="24" name="Rectangle 23"/>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nvGraphicFramePr>
            <p:xfrm>
              <a:off x="628650" y="1796204"/>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609122642"/>
                  </p:ext>
                </p:extLst>
              </p:nvPr>
            </p:nvGraphicFramePr>
            <p:xfrm>
              <a:off x="628650" y="1796204"/>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12"/>
                          <a:stretch>
                            <a:fillRect l="-1075" t="-3448" r="-164516" b="-820690"/>
                          </a:stretch>
                        </a:blipFill>
                      </a:tcPr>
                    </a:tc>
                    <a:tc>
                      <a:txBody>
                        <a:bodyPr/>
                        <a:lstStyle/>
                        <a:p>
                          <a:endParaRPr lang="de-DE"/>
                        </a:p>
                      </a:txBody>
                      <a:tcPr marL="45720" marR="45720">
                        <a:blipFill>
                          <a:blip r:embed="rId12"/>
                          <a:stretch>
                            <a:fillRect l="-191837" t="-3448" r="-212245" b="-820690"/>
                          </a:stretch>
                        </a:blipFill>
                      </a:tcPr>
                    </a:tc>
                    <a:tc>
                      <a:txBody>
                        <a:bodyPr/>
                        <a:lstStyle/>
                        <a:p>
                          <a:endParaRPr lang="de-DE"/>
                        </a:p>
                      </a:txBody>
                      <a:tcPr marL="45720" marR="45720">
                        <a:blipFill>
                          <a:blip r:embed="rId12"/>
                          <a:stretch>
                            <a:fillRect l="-195890" t="-3448" r="-42466" b="-820690"/>
                          </a:stretch>
                        </a:blipFill>
                      </a:tcPr>
                    </a:tc>
                    <a:tc>
                      <a:txBody>
                        <a:bodyPr/>
                        <a:lstStyle/>
                        <a:p>
                          <a:endParaRPr lang="de-DE"/>
                        </a:p>
                      </a:txBody>
                      <a:tcPr marL="45720" marR="45720">
                        <a:blipFill>
                          <a:blip r:embed="rId12"/>
                          <a:stretch>
                            <a:fillRect l="-720000" t="-3448" r="-3333"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
        <p:nvSpPr>
          <p:cNvPr id="19" name="TextBox 18">
            <a:extLst>
              <a:ext uri="{FF2B5EF4-FFF2-40B4-BE49-F238E27FC236}">
                <a16:creationId xmlns:a16="http://schemas.microsoft.com/office/drawing/2014/main" id="{3D1A48C3-51A8-B042-AD2E-F47BA7658E0D}"/>
              </a:ext>
            </a:extLst>
          </p:cNvPr>
          <p:cNvSpPr txBox="1"/>
          <p:nvPr/>
        </p:nvSpPr>
        <p:spPr>
          <a:xfrm>
            <a:off x="4780800" y="4300567"/>
            <a:ext cx="3385607" cy="646331"/>
          </a:xfrm>
          <a:prstGeom prst="rect">
            <a:avLst/>
          </a:prstGeom>
          <a:noFill/>
        </p:spPr>
        <p:txBody>
          <a:bodyPr wrap="none" rtlCol="0">
            <a:spAutoFit/>
          </a:bodyPr>
          <a:lstStyle/>
          <a:p>
            <a:r>
              <a:rPr lang="de-DE" i="1" dirty="0" err="1">
                <a:latin typeface="Times New Roman" panose="02020603050405020304" pitchFamily="18" charset="0"/>
                <a:cs typeface="Times New Roman" panose="02020603050405020304" pitchFamily="18" charset="0"/>
              </a:rPr>
              <a:t>Nat</a:t>
            </a:r>
            <a:r>
              <a:rPr lang="de-DE" i="1" dirty="0">
                <a:latin typeface="Times New Roman" panose="02020603050405020304" pitchFamily="18" charset="0"/>
                <a:cs typeface="Times New Roman" panose="02020603050405020304" pitchFamily="18" charset="0"/>
              </a:rPr>
              <a:t>(D) = </a:t>
            </a:r>
            <a:r>
              <a:rPr lang="de-DE" i="1" dirty="0" err="1">
                <a:latin typeface="Times New Roman" panose="02020603050405020304" pitchFamily="18" charset="0"/>
                <a:cs typeface="Times New Roman" panose="02020603050405020304" pitchFamily="18" charset="0"/>
              </a:rPr>
              <a:t>natural</a:t>
            </a:r>
            <a:r>
              <a:rPr lang="de-DE" i="1" dirty="0">
                <a:latin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cs typeface="Times New Roman" panose="02020603050405020304" pitchFamily="18" charset="0"/>
              </a:rPr>
              <a:t>disaster</a:t>
            </a:r>
            <a:r>
              <a:rPr lang="de-DE" i="1" dirty="0">
                <a:latin typeface="Times New Roman" panose="02020603050405020304" pitchFamily="18" charset="0"/>
                <a:cs typeface="Times New Roman" panose="02020603050405020304" pitchFamily="18" charset="0"/>
              </a:rPr>
              <a:t> (D)</a:t>
            </a:r>
          </a:p>
          <a:p>
            <a:r>
              <a:rPr lang="de-DE" i="1" dirty="0">
                <a:latin typeface="Times New Roman" panose="02020603050405020304" pitchFamily="18" charset="0"/>
                <a:cs typeface="Times New Roman" panose="02020603050405020304" pitchFamily="18" charset="0"/>
              </a:rPr>
              <a:t>Man(W) = man-made </a:t>
            </a:r>
            <a:r>
              <a:rPr lang="de-DE" i="1" dirty="0" err="1">
                <a:latin typeface="Times New Roman" panose="02020603050405020304" pitchFamily="18" charset="0"/>
                <a:cs typeface="Times New Roman" panose="02020603050405020304" pitchFamily="18" charset="0"/>
              </a:rPr>
              <a:t>disaster</a:t>
            </a:r>
            <a:r>
              <a:rPr lang="de-DE" i="1" dirty="0">
                <a:latin typeface="Times New Roman" panose="02020603050405020304" pitchFamily="18" charset="0"/>
                <a:cs typeface="Times New Roman" panose="02020603050405020304" pitchFamily="18" charset="0"/>
              </a:rPr>
              <a:t> (W)</a:t>
            </a:r>
          </a:p>
        </p:txBody>
      </p:sp>
      <p:cxnSp>
        <p:nvCxnSpPr>
          <p:cNvPr id="43" name="Straight Connector 42">
            <a:extLst>
              <a:ext uri="{FF2B5EF4-FFF2-40B4-BE49-F238E27FC236}">
                <a16:creationId xmlns:a16="http://schemas.microsoft.com/office/drawing/2014/main" id="{54AB977C-0C5C-304A-856A-3B225D77F9BD}"/>
              </a:ext>
            </a:extLst>
          </p:cNvPr>
          <p:cNvCxnSpPr>
            <a:cxnSpLocks/>
          </p:cNvCxnSpPr>
          <p:nvPr/>
        </p:nvCxnSpPr>
        <p:spPr>
          <a:xfrm>
            <a:off x="478487" y="2709400"/>
            <a:ext cx="3495202" cy="0"/>
          </a:xfrm>
          <a:prstGeom prst="line">
            <a:avLst/>
          </a:prstGeom>
          <a:ln w="28575"/>
        </p:spPr>
        <p:style>
          <a:lnRef idx="2">
            <a:schemeClr val="dk1"/>
          </a:lnRef>
          <a:fillRef idx="0">
            <a:schemeClr val="dk1"/>
          </a:fillRef>
          <a:effectRef idx="1">
            <a:schemeClr val="dk1"/>
          </a:effectRef>
          <a:fontRef idx="minor">
            <a:schemeClr val="tx1"/>
          </a:fontRef>
        </p:style>
      </p:cxnSp>
      <p:sp>
        <p:nvSpPr>
          <p:cNvPr id="40" name="Cloud Callout 39">
            <a:extLst>
              <a:ext uri="{FF2B5EF4-FFF2-40B4-BE49-F238E27FC236}">
                <a16:creationId xmlns:a16="http://schemas.microsoft.com/office/drawing/2014/main" id="{BA3622BE-0E75-5B43-B864-BD74BE619F14}"/>
              </a:ext>
            </a:extLst>
          </p:cNvPr>
          <p:cNvSpPr/>
          <p:nvPr/>
        </p:nvSpPr>
        <p:spPr>
          <a:xfrm>
            <a:off x="1964654" y="5411652"/>
            <a:ext cx="4716879" cy="823320"/>
          </a:xfrm>
          <a:prstGeom prst="cloudCallout">
            <a:avLst>
              <a:gd name="adj1" fmla="val -7938"/>
              <a:gd name="adj2" fmla="val -367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Prefer 0 potentials</a:t>
            </a:r>
          </a:p>
        </p:txBody>
      </p:sp>
    </p:spTree>
    <p:extLst>
      <p:ext uri="{BB962C8B-B14F-4D97-AF65-F5344CB8AC3E}">
        <p14:creationId xmlns:p14="http://schemas.microsoft.com/office/powerpoint/2010/main" val="13212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a Joint Distribution</a:t>
            </a:r>
          </a:p>
        </p:txBody>
      </p:sp>
      <p:sp>
        <p:nvSpPr>
          <p:cNvPr id="4" name="Slide Number Placeholder 3"/>
          <p:cNvSpPr>
            <a:spLocks noGrp="1"/>
          </p:cNvSpPr>
          <p:nvPr>
            <p:ph type="sldNum" sz="quarter" idx="12"/>
          </p:nvPr>
        </p:nvSpPr>
        <p:spPr/>
        <p:txBody>
          <a:bodyPr/>
          <a:lstStyle/>
          <a:p>
            <a:fld id="{DB7C4649-800D-CB47-881A-AA04BFFFB18C}" type="slidenum">
              <a:rPr lang="en-US" smtClean="0"/>
              <a:t>32</a:t>
            </a:fld>
            <a:endParaRPr lang="en-US"/>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819029125"/>
                  </p:ext>
                </p:extLst>
              </p:nvPr>
            </p:nvGraphicFramePr>
            <p:xfrm>
              <a:off x="628650" y="1796204"/>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𝑋</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𝑌</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𝑍</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819029125"/>
                  </p:ext>
                </p:extLst>
              </p:nvPr>
            </p:nvGraphicFramePr>
            <p:xfrm>
              <a:off x="628650" y="1796204"/>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de-DE"/>
                        </a:p>
                      </a:txBody>
                      <a:tcPr marL="45720" marR="45720">
                        <a:blipFill>
                          <a:blip r:embed="rId2"/>
                          <a:stretch>
                            <a:fillRect l="-1075" t="-3448" r="-164516" b="-820690"/>
                          </a:stretch>
                        </a:blipFill>
                      </a:tcPr>
                    </a:tc>
                    <a:tc>
                      <a:txBody>
                        <a:bodyPr/>
                        <a:lstStyle/>
                        <a:p>
                          <a:endParaRPr lang="de-DE"/>
                        </a:p>
                      </a:txBody>
                      <a:tcPr marL="45720" marR="45720">
                        <a:blipFill>
                          <a:blip r:embed="rId2"/>
                          <a:stretch>
                            <a:fillRect l="-191837" t="-3448" r="-212245" b="-820690"/>
                          </a:stretch>
                        </a:blipFill>
                      </a:tcPr>
                    </a:tc>
                    <a:tc>
                      <a:txBody>
                        <a:bodyPr/>
                        <a:lstStyle/>
                        <a:p>
                          <a:endParaRPr lang="de-DE"/>
                        </a:p>
                      </a:txBody>
                      <a:tcPr marL="45720" marR="45720">
                        <a:blipFill>
                          <a:blip r:embed="rId2"/>
                          <a:stretch>
                            <a:fillRect l="-195890" t="-3448" r="-42466" b="-820690"/>
                          </a:stretch>
                        </a:blipFill>
                      </a:tcPr>
                    </a:tc>
                    <a:tc>
                      <a:txBody>
                        <a:bodyPr/>
                        <a:lstStyle/>
                        <a:p>
                          <a:endParaRPr lang="de-DE"/>
                        </a:p>
                      </a:txBody>
                      <a:tcPr marL="45720" marR="45720">
                        <a:blipFill>
                          <a:blip r:embed="rId2"/>
                          <a:stretch>
                            <a:fillRect l="-720000" t="-3448" r="-3333"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
        <p:nvSpPr>
          <p:cNvPr id="18" name="Rectangle 17">
            <a:extLst>
              <a:ext uri="{FF2B5EF4-FFF2-40B4-BE49-F238E27FC236}">
                <a16:creationId xmlns:a16="http://schemas.microsoft.com/office/drawing/2014/main" id="{15F6C830-99D6-DF4B-A9BA-5AAF07E79B54}"/>
              </a:ext>
            </a:extLst>
          </p:cNvPr>
          <p:cNvSpPr/>
          <p:nvPr/>
        </p:nvSpPr>
        <p:spPr>
          <a:xfrm>
            <a:off x="637658" y="2171137"/>
            <a:ext cx="3078500" cy="290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a:extLst>
              <a:ext uri="{FF2B5EF4-FFF2-40B4-BE49-F238E27FC236}">
                <a16:creationId xmlns:a16="http://schemas.microsoft.com/office/drawing/2014/main" id="{8E4E4EA6-6B67-A04D-A3F0-0A0937B0E035}"/>
              </a:ext>
            </a:extLst>
          </p:cNvPr>
          <p:cNvSpPr/>
          <p:nvPr/>
        </p:nvSpPr>
        <p:spPr>
          <a:xfrm>
            <a:off x="4171950" y="1370572"/>
            <a:ext cx="4572000" cy="2215991"/>
          </a:xfrm>
          <a:prstGeom prst="rect">
            <a:avLst/>
          </a:prstGeom>
        </p:spPr>
        <p:txBody>
          <a:bodyPr>
            <a:spAutoFit/>
          </a:bodyPr>
          <a:lstStyle/>
          <a:p>
            <a:pPr marL="285750" indent="-285750">
              <a:buFont typeface="Arial" panose="020B0604020202020204" pitchFamily="34" charset="0"/>
              <a:buChar char="•"/>
            </a:pPr>
            <a:r>
              <a:rPr lang="en-US" sz="2000" dirty="0"/>
              <a:t>Alternative: Represent potential functions using algebraic decision diagrams (ADDs)</a:t>
            </a:r>
            <a:br>
              <a:rPr lang="en-US" sz="2000" dirty="0"/>
            </a:br>
            <a:r>
              <a:rPr lang="en-US" dirty="0">
                <a:solidFill>
                  <a:schemeClr val="bg1">
                    <a:lumMod val="65000"/>
                  </a:schemeClr>
                </a:solidFill>
              </a:rPr>
              <a:t>[Chavira &amp; </a:t>
            </a:r>
            <a:r>
              <a:rPr lang="en-US" dirty="0" err="1">
                <a:solidFill>
                  <a:schemeClr val="bg1">
                    <a:lumMod val="65000"/>
                  </a:schemeClr>
                </a:solidFill>
              </a:rPr>
              <a:t>Darwiche</a:t>
            </a:r>
            <a:r>
              <a:rPr lang="en-US" dirty="0">
                <a:solidFill>
                  <a:schemeClr val="bg1">
                    <a:lumMod val="65000"/>
                  </a:schemeClr>
                </a:solidFill>
              </a:rPr>
              <a:t> 07]</a:t>
            </a:r>
          </a:p>
          <a:p>
            <a:pPr marL="742950" lvl="1" indent="-285750">
              <a:buFont typeface="Arial" panose="020B0604020202020204" pitchFamily="34" charset="0"/>
              <a:buChar char="•"/>
            </a:pPr>
            <a:r>
              <a:rPr lang="en-US" sz="2000" dirty="0"/>
              <a:t>Requires “multiplications” </a:t>
            </a:r>
            <a:br>
              <a:rPr lang="en-US" sz="2000" dirty="0"/>
            </a:br>
            <a:r>
              <a:rPr lang="en-US" sz="2000" dirty="0"/>
              <a:t>used for elimination </a:t>
            </a:r>
            <a:br>
              <a:rPr lang="en-US" sz="2000" dirty="0"/>
            </a:br>
            <a:r>
              <a:rPr lang="en-US" sz="2000" dirty="0"/>
              <a:t>to be defined over ADDs</a:t>
            </a:r>
          </a:p>
        </p:txBody>
      </p:sp>
      <p:pic>
        <p:nvPicPr>
          <p:cNvPr id="40" name="Picture 39">
            <a:extLst>
              <a:ext uri="{FF2B5EF4-FFF2-40B4-BE49-F238E27FC236}">
                <a16:creationId xmlns:a16="http://schemas.microsoft.com/office/drawing/2014/main" id="{8058AC28-9E04-C04C-9B5D-1BC173AAF589}"/>
              </a:ext>
            </a:extLst>
          </p:cNvPr>
          <p:cNvPicPr>
            <a:picLocks noChangeAspect="1"/>
          </p:cNvPicPr>
          <p:nvPr/>
        </p:nvPicPr>
        <p:blipFill>
          <a:blip r:embed="rId3"/>
          <a:stretch>
            <a:fillRect/>
          </a:stretch>
        </p:blipFill>
        <p:spPr>
          <a:xfrm>
            <a:off x="1088771" y="2256945"/>
            <a:ext cx="2006939" cy="2722828"/>
          </a:xfrm>
          <a:prstGeom prst="rect">
            <a:avLst/>
          </a:prstGeom>
        </p:spPr>
      </p:pic>
      <p:grpSp>
        <p:nvGrpSpPr>
          <p:cNvPr id="23" name="Group 22">
            <a:extLst>
              <a:ext uri="{FF2B5EF4-FFF2-40B4-BE49-F238E27FC236}">
                <a16:creationId xmlns:a16="http://schemas.microsoft.com/office/drawing/2014/main" id="{8AFAA43A-2685-A94C-9166-CF29A9FE8224}"/>
              </a:ext>
            </a:extLst>
          </p:cNvPr>
          <p:cNvGrpSpPr/>
          <p:nvPr/>
        </p:nvGrpSpPr>
        <p:grpSpPr>
          <a:xfrm>
            <a:off x="3859597" y="3586563"/>
            <a:ext cx="4370548" cy="2766541"/>
            <a:chOff x="3859597" y="3586563"/>
            <a:chExt cx="4370548" cy="2766541"/>
          </a:xfrm>
        </p:grpSpPr>
        <p:pic>
          <p:nvPicPr>
            <p:cNvPr id="41" name="Picture 40">
              <a:extLst>
                <a:ext uri="{FF2B5EF4-FFF2-40B4-BE49-F238E27FC236}">
                  <a16:creationId xmlns:a16="http://schemas.microsoft.com/office/drawing/2014/main" id="{21CFC838-4722-4249-9DB4-F379E4D485A6}"/>
                </a:ext>
              </a:extLst>
            </p:cNvPr>
            <p:cNvPicPr>
              <a:picLocks noChangeAspect="1"/>
            </p:cNvPicPr>
            <p:nvPr/>
          </p:nvPicPr>
          <p:blipFill>
            <a:blip r:embed="rId4"/>
            <a:stretch>
              <a:fillRect/>
            </a:stretch>
          </p:blipFill>
          <p:spPr>
            <a:xfrm>
              <a:off x="3859597" y="3586563"/>
              <a:ext cx="4370548" cy="2766541"/>
            </a:xfrm>
            <a:prstGeom prst="rect">
              <a:avLst/>
            </a:prstGeom>
          </p:spPr>
        </p:pic>
        <p:sp>
          <p:nvSpPr>
            <p:cNvPr id="22" name="Rectangle 21">
              <a:extLst>
                <a:ext uri="{FF2B5EF4-FFF2-40B4-BE49-F238E27FC236}">
                  <a16:creationId xmlns:a16="http://schemas.microsoft.com/office/drawing/2014/main" id="{0133D3DB-D0C6-9745-9DA6-7D7809F9301D}"/>
                </a:ext>
              </a:extLst>
            </p:cNvPr>
            <p:cNvSpPr/>
            <p:nvPr/>
          </p:nvSpPr>
          <p:spPr>
            <a:xfrm>
              <a:off x="3892378" y="3586563"/>
              <a:ext cx="1902941" cy="265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8620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1D08D29-581A-F94F-B072-D598DDE8BFF9}"/>
              </a:ext>
            </a:extLst>
          </p:cNvPr>
          <p:cNvSpPr/>
          <p:nvPr/>
        </p:nvSpPr>
        <p:spPr>
          <a:xfrm>
            <a:off x="-1" y="4712378"/>
            <a:ext cx="9143999" cy="19410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a:extLst>
              <a:ext uri="{FF2B5EF4-FFF2-40B4-BE49-F238E27FC236}">
                <a16:creationId xmlns:a16="http://schemas.microsoft.com/office/drawing/2014/main" id="{51FC3E47-EB8C-F440-AAAE-80BC2B1BF891}"/>
              </a:ext>
            </a:extLst>
          </p:cNvPr>
          <p:cNvSpPr/>
          <p:nvPr/>
        </p:nvSpPr>
        <p:spPr>
          <a:xfrm>
            <a:off x="0" y="2472996"/>
            <a:ext cx="9144000" cy="22393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DE7EB359-2B2E-DE43-9490-2C99AA44630F}"/>
              </a:ext>
            </a:extLst>
          </p:cNvPr>
          <p:cNvSpPr>
            <a:spLocks noGrp="1"/>
          </p:cNvSpPr>
          <p:nvPr>
            <p:ph type="title"/>
          </p:nvPr>
        </p:nvSpPr>
        <p:spPr/>
        <p:txBody>
          <a:bodyPr/>
          <a:lstStyle/>
          <a:p>
            <a:r>
              <a:rPr lang="en-US" dirty="0"/>
              <a:t>MLNs to PRMs and back?</a:t>
            </a:r>
          </a:p>
        </p:txBody>
      </p:sp>
      <p:sp>
        <p:nvSpPr>
          <p:cNvPr id="3" name="Content Placeholder 2">
            <a:extLst>
              <a:ext uri="{FF2B5EF4-FFF2-40B4-BE49-F238E27FC236}">
                <a16:creationId xmlns:a16="http://schemas.microsoft.com/office/drawing/2014/main" id="{928ED535-6A77-1C4B-9005-C7E34E9888AE}"/>
              </a:ext>
            </a:extLst>
          </p:cNvPr>
          <p:cNvSpPr>
            <a:spLocks noGrp="1"/>
          </p:cNvSpPr>
          <p:nvPr>
            <p:ph idx="1"/>
          </p:nvPr>
        </p:nvSpPr>
        <p:spPr/>
        <p:txBody>
          <a:bodyPr/>
          <a:lstStyle/>
          <a:p>
            <a:r>
              <a:rPr lang="en-US" dirty="0"/>
              <a:t>Represent/approximate potential functions using formulas with </a:t>
            </a:r>
            <a:r>
              <a:rPr lang="en-US" dirty="0" err="1"/>
              <a:t>parfactor</a:t>
            </a:r>
            <a:r>
              <a:rPr lang="en-US" dirty="0"/>
              <a:t> input atoms,  e.g., for (approximate) explanation purposes</a:t>
            </a:r>
          </a:p>
        </p:txBody>
      </p:sp>
      <p:sp>
        <p:nvSpPr>
          <p:cNvPr id="4" name="Slide Number Placeholder 3">
            <a:extLst>
              <a:ext uri="{FF2B5EF4-FFF2-40B4-BE49-F238E27FC236}">
                <a16:creationId xmlns:a16="http://schemas.microsoft.com/office/drawing/2014/main" id="{1F439789-9CEF-694C-8959-659B70DCB7DC}"/>
              </a:ext>
            </a:extLst>
          </p:cNvPr>
          <p:cNvSpPr>
            <a:spLocks noGrp="1"/>
          </p:cNvSpPr>
          <p:nvPr>
            <p:ph type="sldNum" sz="quarter" idx="12"/>
          </p:nvPr>
        </p:nvSpPr>
        <p:spPr/>
        <p:txBody>
          <a:bodyPr/>
          <a:lstStyle/>
          <a:p>
            <a:fld id="{DB7C4649-800D-CB47-881A-AA04BFFFB18C}" type="slidenum">
              <a:rPr lang="en-US" smtClean="0"/>
              <a:t>33</a:t>
            </a:fld>
            <a:endParaRPr lang="en-US"/>
          </a:p>
        </p:txBody>
      </p:sp>
      <p:grpSp>
        <p:nvGrpSpPr>
          <p:cNvPr id="24" name="Group 23">
            <a:extLst>
              <a:ext uri="{FF2B5EF4-FFF2-40B4-BE49-F238E27FC236}">
                <a16:creationId xmlns:a16="http://schemas.microsoft.com/office/drawing/2014/main" id="{4E1EF247-B472-B048-9CEA-03A262A8A420}"/>
              </a:ext>
            </a:extLst>
          </p:cNvPr>
          <p:cNvGrpSpPr/>
          <p:nvPr/>
        </p:nvGrpSpPr>
        <p:grpSpPr>
          <a:xfrm>
            <a:off x="1004009" y="4838416"/>
            <a:ext cx="6960589" cy="1656413"/>
            <a:chOff x="1254866" y="1324969"/>
            <a:chExt cx="6960589" cy="1656413"/>
          </a:xfrm>
        </p:grpSpPr>
        <p:pic>
          <p:nvPicPr>
            <p:cNvPr id="11" name="Content Placeholder 4">
              <a:extLst>
                <a:ext uri="{FF2B5EF4-FFF2-40B4-BE49-F238E27FC236}">
                  <a16:creationId xmlns:a16="http://schemas.microsoft.com/office/drawing/2014/main" id="{99FFE572-3E9B-9547-8D04-23695BC0DDE0}"/>
                </a:ext>
              </a:extLst>
            </p:cNvPr>
            <p:cNvPicPr>
              <a:picLocks noChangeAspect="1"/>
            </p:cNvPicPr>
            <p:nvPr/>
          </p:nvPicPr>
          <p:blipFill rotWithShape="1">
            <a:blip r:embed="rId2">
              <a:extLst>
                <a:ext uri="{28A0092B-C50C-407E-A947-70E740481C1C}">
                  <a14:useLocalDpi xmlns:a14="http://schemas.microsoft.com/office/drawing/2010/main" val="0"/>
                </a:ext>
              </a:extLst>
            </a:blip>
            <a:srcRect l="15713" t="13015" b="51827"/>
            <a:stretch/>
          </p:blipFill>
          <p:spPr>
            <a:xfrm>
              <a:off x="1254866" y="1324969"/>
              <a:ext cx="6960589" cy="1656413"/>
            </a:xfrm>
            <a:prstGeom prst="rect">
              <a:avLst/>
            </a:prstGeom>
          </p:spPr>
        </p:pic>
        <p:sp>
          <p:nvSpPr>
            <p:cNvPr id="12" name="TextBox 11">
              <a:extLst>
                <a:ext uri="{FF2B5EF4-FFF2-40B4-BE49-F238E27FC236}">
                  <a16:creationId xmlns:a16="http://schemas.microsoft.com/office/drawing/2014/main" id="{C85C74F9-09CD-244F-B491-8A11698727B3}"/>
                </a:ext>
              </a:extLst>
            </p:cNvPr>
            <p:cNvSpPr txBox="1"/>
            <p:nvPr/>
          </p:nvSpPr>
          <p:spPr>
            <a:xfrm>
              <a:off x="2368354" y="2471711"/>
              <a:ext cx="831954" cy="246221"/>
            </a:xfrm>
            <a:prstGeom prst="rect">
              <a:avLst/>
            </a:prstGeom>
            <a:solidFill>
              <a:schemeClr val="bg1"/>
            </a:solidFill>
          </p:spPr>
          <p:txBody>
            <a:bodyPr wrap="square" lIns="0" tIns="0" rIns="0" bIns="0" rtlCol="0">
              <a:spAutoFit/>
            </a:bodyPr>
            <a:lstStyle/>
            <a:p>
              <a:r>
                <a:rPr lang="en-US" sz="1600">
                  <a:solidFill>
                    <a:schemeClr val="accent1"/>
                  </a:solidFill>
                </a:rPr>
                <a:t>exp(3.75)</a:t>
              </a:r>
            </a:p>
          </p:txBody>
        </p:sp>
        <p:sp>
          <p:nvSpPr>
            <p:cNvPr id="13" name="Rectangle 12">
              <a:extLst>
                <a:ext uri="{FF2B5EF4-FFF2-40B4-BE49-F238E27FC236}">
                  <a16:creationId xmlns:a16="http://schemas.microsoft.com/office/drawing/2014/main" id="{57D9BC99-C2C4-E749-8362-8337A4BC09F5}"/>
                </a:ext>
              </a:extLst>
            </p:cNvPr>
            <p:cNvSpPr/>
            <p:nvPr/>
          </p:nvSpPr>
          <p:spPr>
            <a:xfrm>
              <a:off x="3840284" y="2401065"/>
              <a:ext cx="408766" cy="276999"/>
            </a:xfrm>
            <a:prstGeom prst="rect">
              <a:avLst/>
            </a:prstGeom>
            <a:solidFill>
              <a:schemeClr val="bg1"/>
            </a:solidFill>
          </p:spPr>
          <p:txBody>
            <a:bodyPr wrap="none" lIns="0" tIns="0" rIns="0" bIns="0">
              <a:spAutoFit/>
            </a:bodyPr>
            <a:lstStyle/>
            <a:p>
              <a:r>
                <a:rPr lang="en-US">
                  <a:solidFill>
                    <a:schemeClr val="accent1"/>
                  </a:solidFill>
                </a:rPr>
                <a:t>3.75</a:t>
              </a:r>
              <a:endParaRPr lang="en-US"/>
            </a:p>
          </p:txBody>
        </p:sp>
        <p:sp>
          <p:nvSpPr>
            <p:cNvPr id="14" name="TextBox 13">
              <a:extLst>
                <a:ext uri="{FF2B5EF4-FFF2-40B4-BE49-F238E27FC236}">
                  <a16:creationId xmlns:a16="http://schemas.microsoft.com/office/drawing/2014/main" id="{EF7A63A8-FFD9-A740-82B4-5301DBF3D106}"/>
                </a:ext>
              </a:extLst>
            </p:cNvPr>
            <p:cNvSpPr txBox="1"/>
            <p:nvPr/>
          </p:nvSpPr>
          <p:spPr>
            <a:xfrm>
              <a:off x="4032010" y="1645437"/>
              <a:ext cx="2440027" cy="307777"/>
            </a:xfrm>
            <a:prstGeom prst="rect">
              <a:avLst/>
            </a:prstGeom>
            <a:solidFill>
              <a:schemeClr val="bg1"/>
            </a:solidFill>
          </p:spPr>
          <p:txBody>
            <a:bodyPr wrap="none" rtlCol="0">
              <a:spAutoFit/>
            </a:bodyPr>
            <a:lstStyle/>
            <a:p>
              <a:r>
                <a:rPr lang="en-US" sz="1400"/>
                <a:t>Presents(X,P,C) =&gt; Attends(X,C)</a:t>
              </a:r>
            </a:p>
          </p:txBody>
        </p:sp>
        <p:sp>
          <p:nvSpPr>
            <p:cNvPr id="15" name="Rectangle 14">
              <a:extLst>
                <a:ext uri="{FF2B5EF4-FFF2-40B4-BE49-F238E27FC236}">
                  <a16:creationId xmlns:a16="http://schemas.microsoft.com/office/drawing/2014/main" id="{C582580B-3054-C842-AD78-620A801407B9}"/>
                </a:ext>
              </a:extLst>
            </p:cNvPr>
            <p:cNvSpPr/>
            <p:nvPr/>
          </p:nvSpPr>
          <p:spPr>
            <a:xfrm>
              <a:off x="3840284" y="1670338"/>
              <a:ext cx="197170" cy="276999"/>
            </a:xfrm>
            <a:prstGeom prst="rect">
              <a:avLst/>
            </a:prstGeom>
            <a:solidFill>
              <a:schemeClr val="bg1"/>
            </a:solidFill>
          </p:spPr>
          <p:txBody>
            <a:bodyPr wrap="none" lIns="0" tIns="0" rIns="0" bIns="0">
              <a:spAutoFit/>
            </a:bodyPr>
            <a:lstStyle/>
            <a:p>
              <a:r>
                <a:rPr lang="en-US">
                  <a:solidFill>
                    <a:schemeClr val="accent1"/>
                  </a:solidFill>
                </a:rPr>
                <a:t>∞</a:t>
              </a:r>
              <a:endParaRPr lang="en-US"/>
            </a:p>
          </p:txBody>
        </p:sp>
        <p:sp>
          <p:nvSpPr>
            <p:cNvPr id="16" name="TextBox 15">
              <a:extLst>
                <a:ext uri="{FF2B5EF4-FFF2-40B4-BE49-F238E27FC236}">
                  <a16:creationId xmlns:a16="http://schemas.microsoft.com/office/drawing/2014/main" id="{C9BA883B-0F93-8F4D-9DA5-AA6A5CEA1618}"/>
                </a:ext>
              </a:extLst>
            </p:cNvPr>
            <p:cNvSpPr txBox="1"/>
            <p:nvPr/>
          </p:nvSpPr>
          <p:spPr>
            <a:xfrm>
              <a:off x="4313795" y="2389716"/>
              <a:ext cx="3616779" cy="307777"/>
            </a:xfrm>
            <a:prstGeom prst="rect">
              <a:avLst/>
            </a:prstGeom>
            <a:solidFill>
              <a:schemeClr val="bg1"/>
            </a:solidFill>
          </p:spPr>
          <p:txBody>
            <a:bodyPr wrap="square" rtlCol="0">
              <a:spAutoFit/>
            </a:bodyPr>
            <a:lstStyle/>
            <a:p>
              <a:r>
                <a:rPr lang="en-US" sz="1400"/>
                <a:t>Publishes(X,C) ∧ FarAway(C) =&gt; Attends(X,C)</a:t>
              </a:r>
            </a:p>
          </p:txBody>
        </p:sp>
      </p:grpSp>
      <p:cxnSp>
        <p:nvCxnSpPr>
          <p:cNvPr id="25" name="Straight Connector 24">
            <a:extLst>
              <a:ext uri="{FF2B5EF4-FFF2-40B4-BE49-F238E27FC236}">
                <a16:creationId xmlns:a16="http://schemas.microsoft.com/office/drawing/2014/main" id="{55A1C139-252B-234F-AD8B-636ADDD158C2}"/>
              </a:ext>
            </a:extLst>
          </p:cNvPr>
          <p:cNvCxnSpPr>
            <a:cxnSpLocks/>
            <a:stCxn id="29" idx="0"/>
            <a:endCxn id="27" idx="4"/>
          </p:cNvCxnSpPr>
          <p:nvPr/>
        </p:nvCxnSpPr>
        <p:spPr>
          <a:xfrm flipV="1">
            <a:off x="2822194" y="3098624"/>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CA1A7D-38D9-1147-A75E-094C80A4639F}"/>
              </a:ext>
            </a:extLst>
          </p:cNvPr>
          <p:cNvCxnSpPr>
            <a:cxnSpLocks/>
          </p:cNvCxnSpPr>
          <p:nvPr/>
        </p:nvCxnSpPr>
        <p:spPr>
          <a:xfrm flipV="1">
            <a:off x="2822194" y="3784424"/>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B9E49C7-9859-CB46-A5D1-EF100AD59381}"/>
              </a:ext>
            </a:extLst>
          </p:cNvPr>
          <p:cNvSpPr/>
          <p:nvPr/>
        </p:nvSpPr>
        <p:spPr>
          <a:xfrm>
            <a:off x="2026354" y="2568046"/>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Publishes(X,C)</a:t>
            </a:r>
          </a:p>
        </p:txBody>
      </p:sp>
      <p:sp>
        <p:nvSpPr>
          <p:cNvPr id="28" name="Oval 27">
            <a:extLst>
              <a:ext uri="{FF2B5EF4-FFF2-40B4-BE49-F238E27FC236}">
                <a16:creationId xmlns:a16="http://schemas.microsoft.com/office/drawing/2014/main" id="{C5120BB4-6694-A24E-A38E-AD11667B67FD}"/>
              </a:ext>
            </a:extLst>
          </p:cNvPr>
          <p:cNvSpPr/>
          <p:nvPr/>
        </p:nvSpPr>
        <p:spPr>
          <a:xfrm>
            <a:off x="2026354" y="4070984"/>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Attends(X,C)</a:t>
            </a:r>
          </a:p>
        </p:txBody>
      </p:sp>
      <p:pic>
        <p:nvPicPr>
          <p:cNvPr id="29" name="Picture 28">
            <a:extLst>
              <a:ext uri="{FF2B5EF4-FFF2-40B4-BE49-F238E27FC236}">
                <a16:creationId xmlns:a16="http://schemas.microsoft.com/office/drawing/2014/main" id="{9D4745FE-C42B-304D-969F-69D83B25F3E7}"/>
              </a:ext>
            </a:extLst>
          </p:cNvPr>
          <p:cNvPicPr>
            <a:picLocks noChangeAspect="1"/>
          </p:cNvPicPr>
          <p:nvPr/>
        </p:nvPicPr>
        <p:blipFill>
          <a:blip r:embed="rId3"/>
          <a:stretch>
            <a:fillRect/>
          </a:stretch>
        </p:blipFill>
        <p:spPr>
          <a:xfrm>
            <a:off x="2647948" y="3448928"/>
            <a:ext cx="348492" cy="348492"/>
          </a:xfrm>
          <a:prstGeom prst="rect">
            <a:avLst/>
          </a:prstGeom>
        </p:spPr>
      </p:pic>
      <p:sp>
        <p:nvSpPr>
          <p:cNvPr id="30" name="TextBox 29">
            <a:extLst>
              <a:ext uri="{FF2B5EF4-FFF2-40B4-BE49-F238E27FC236}">
                <a16:creationId xmlns:a16="http://schemas.microsoft.com/office/drawing/2014/main" id="{E38A1263-6377-C94D-95ED-FA8E5F51DF7E}"/>
              </a:ext>
            </a:extLst>
          </p:cNvPr>
          <p:cNvSpPr txBox="1"/>
          <p:nvPr/>
        </p:nvSpPr>
        <p:spPr>
          <a:xfrm>
            <a:off x="3109993" y="3372068"/>
            <a:ext cx="410690" cy="369332"/>
          </a:xfrm>
          <a:prstGeom prst="rect">
            <a:avLst/>
          </a:prstGeom>
          <a:noFill/>
        </p:spPr>
        <p:txBody>
          <a:bodyPr wrap="none" rtlCol="0">
            <a:spAutoFit/>
          </a:bodyPr>
          <a:lstStyle/>
          <a:p>
            <a:r>
              <a:rPr lang="en-US" dirty="0"/>
              <a:t>g2</a:t>
            </a:r>
          </a:p>
        </p:txBody>
      </p:sp>
      <p:sp>
        <p:nvSpPr>
          <p:cNvPr id="31" name="Oval 30">
            <a:extLst>
              <a:ext uri="{FF2B5EF4-FFF2-40B4-BE49-F238E27FC236}">
                <a16:creationId xmlns:a16="http://schemas.microsoft.com/office/drawing/2014/main" id="{8D6EE23C-B594-A04C-BBC8-5FFBAEDE0277}"/>
              </a:ext>
            </a:extLst>
          </p:cNvPr>
          <p:cNvSpPr/>
          <p:nvPr/>
        </p:nvSpPr>
        <p:spPr>
          <a:xfrm>
            <a:off x="507620" y="3327398"/>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FarAway</a:t>
            </a:r>
            <a:r>
              <a:rPr lang="en-US" sz="1200" dirty="0">
                <a:solidFill>
                  <a:schemeClr val="tx1"/>
                </a:solidFill>
              </a:rPr>
              <a:t>(C)</a:t>
            </a:r>
          </a:p>
        </p:txBody>
      </p:sp>
      <p:cxnSp>
        <p:nvCxnSpPr>
          <p:cNvPr id="32" name="Straight Connector 31">
            <a:extLst>
              <a:ext uri="{FF2B5EF4-FFF2-40B4-BE49-F238E27FC236}">
                <a16:creationId xmlns:a16="http://schemas.microsoft.com/office/drawing/2014/main" id="{FAAA159A-B2AA-F347-A4F9-77C813094CEF}"/>
              </a:ext>
            </a:extLst>
          </p:cNvPr>
          <p:cNvCxnSpPr>
            <a:cxnSpLocks/>
            <a:endCxn id="31" idx="6"/>
          </p:cNvCxnSpPr>
          <p:nvPr/>
        </p:nvCxnSpPr>
        <p:spPr>
          <a:xfrm flipH="1">
            <a:off x="2110642" y="3592687"/>
            <a:ext cx="5408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A25DA939-9447-2F4F-9868-FBFE6F83C8D8}"/>
              </a:ext>
            </a:extLst>
          </p:cNvPr>
          <p:cNvGraphicFramePr>
            <a:graphicFrameLocks noGrp="1"/>
          </p:cNvGraphicFramePr>
          <p:nvPr>
            <p:extLst>
              <p:ext uri="{D42A27DB-BD31-4B8C-83A1-F6EECF244321}">
                <p14:modId xmlns:p14="http://schemas.microsoft.com/office/powerpoint/2010/main" val="388367055"/>
              </p:ext>
            </p:extLst>
          </p:nvPr>
        </p:nvGraphicFramePr>
        <p:xfrm>
          <a:off x="4457736" y="2650108"/>
          <a:ext cx="4000428" cy="1828800"/>
        </p:xfrm>
        <a:graphic>
          <a:graphicData uri="http://schemas.openxmlformats.org/drawingml/2006/table">
            <a:tbl>
              <a:tblPr>
                <a:tableStyleId>{5C22544A-7EE6-4342-B048-85BDC9FD1C3A}</a:tableStyleId>
              </a:tblPr>
              <a:tblGrid>
                <a:gridCol w="1000107">
                  <a:extLst>
                    <a:ext uri="{9D8B030D-6E8A-4147-A177-3AD203B41FA5}">
                      <a16:colId xmlns:a16="http://schemas.microsoft.com/office/drawing/2014/main" val="1696360451"/>
                    </a:ext>
                  </a:extLst>
                </a:gridCol>
                <a:gridCol w="1000107">
                  <a:extLst>
                    <a:ext uri="{9D8B030D-6E8A-4147-A177-3AD203B41FA5}">
                      <a16:colId xmlns:a16="http://schemas.microsoft.com/office/drawing/2014/main" val="1349782531"/>
                    </a:ext>
                  </a:extLst>
                </a:gridCol>
                <a:gridCol w="1000107">
                  <a:extLst>
                    <a:ext uri="{9D8B030D-6E8A-4147-A177-3AD203B41FA5}">
                      <a16:colId xmlns:a16="http://schemas.microsoft.com/office/drawing/2014/main" val="257987491"/>
                    </a:ext>
                  </a:extLst>
                </a:gridCol>
                <a:gridCol w="1000107">
                  <a:extLst>
                    <a:ext uri="{9D8B030D-6E8A-4147-A177-3AD203B41FA5}">
                      <a16:colId xmlns:a16="http://schemas.microsoft.com/office/drawing/2014/main" val="2399178628"/>
                    </a:ext>
                  </a:extLst>
                </a:gridCol>
              </a:tblGrid>
              <a:tr h="203200">
                <a:tc>
                  <a:txBody>
                    <a:bodyPr/>
                    <a:lstStyle/>
                    <a:p>
                      <a:pPr algn="l" fontAlgn="b"/>
                      <a:r>
                        <a:rPr lang="de-DE" sz="1200" u="none" strike="noStrike">
                          <a:solidFill>
                            <a:schemeClr val="bg1"/>
                          </a:solidFill>
                          <a:effectLst/>
                        </a:rPr>
                        <a:t>Publishes(X,C)</a:t>
                      </a:r>
                      <a:endParaRPr lang="de-DE" sz="12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u="none" strike="noStrike" dirty="0" err="1">
                          <a:solidFill>
                            <a:schemeClr val="bg1"/>
                          </a:solidFill>
                          <a:effectLst/>
                        </a:rPr>
                        <a:t>FarAway</a:t>
                      </a:r>
                      <a:r>
                        <a:rPr lang="de-DE" sz="1200" u="none" strike="noStrike" dirty="0">
                          <a:solidFill>
                            <a:schemeClr val="bg1"/>
                          </a:solidFill>
                          <a:effectLst/>
                        </a:rPr>
                        <a:t>(C)</a:t>
                      </a:r>
                      <a:endParaRPr lang="de-DE" sz="1200" b="0" i="0" u="none" strike="noStrike" dirty="0">
                        <a:solidFill>
                          <a:schemeClr val="bg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dirty="0" err="1">
                          <a:solidFill>
                            <a:schemeClr val="bg1"/>
                          </a:solidFill>
                        </a:rPr>
                        <a:t>Attends</a:t>
                      </a:r>
                      <a:r>
                        <a:rPr lang="de-DE" sz="1200" dirty="0">
                          <a:solidFill>
                            <a:schemeClr val="bg1"/>
                          </a:solidFill>
                        </a:rPr>
                        <a:t>(X,C)</a:t>
                      </a:r>
                      <a:endParaRPr lang="de-DE" sz="1200" dirty="0"/>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a:solidFill>
                            <a:schemeClr val="bg1"/>
                          </a:solidFill>
                          <a:effectLst/>
                        </a:rPr>
                        <a:t>g2</a:t>
                      </a:r>
                      <a:endParaRPr lang="de-DE" sz="1200" b="0" i="0" u="none" strike="noStrike" dirty="0">
                        <a:solidFill>
                          <a:schemeClr val="bg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3855704872"/>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2097867"/>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221312"/>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6291773"/>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1520546"/>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4742684"/>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2802710"/>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exp(3.75)</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069192"/>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de-DE" sz="1200" u="none" strike="noStrike" dirty="0" err="1">
                          <a:effectLst/>
                        </a:rPr>
                        <a:t>exp</a:t>
                      </a:r>
                      <a:r>
                        <a:rPr lang="de-DE" sz="1200" u="none" strike="noStrike" dirty="0">
                          <a:effectLst/>
                        </a:rPr>
                        <a:t>(3.75)</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352513"/>
                  </a:ext>
                </a:extLst>
              </a:tr>
            </a:tbl>
          </a:graphicData>
        </a:graphic>
      </p:graphicFrame>
    </p:spTree>
    <p:extLst>
      <p:ext uri="{BB962C8B-B14F-4D97-AF65-F5344CB8AC3E}">
        <p14:creationId xmlns:p14="http://schemas.microsoft.com/office/powerpoint/2010/main" val="34594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par>
                                <p:cTn id="20" presetID="9"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par>
                                <p:cTn id="29" presetID="9"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par>
                                <p:cTn id="32" presetID="9"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par>
                                <p:cTn id="40" presetID="9"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27" grpId="0" animBg="1"/>
      <p:bldP spid="28" grpId="0" animBg="1"/>
      <p:bldP spid="30" grpId="0"/>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1D08D29-581A-F94F-B072-D598DDE8BFF9}"/>
              </a:ext>
            </a:extLst>
          </p:cNvPr>
          <p:cNvSpPr/>
          <p:nvPr/>
        </p:nvSpPr>
        <p:spPr>
          <a:xfrm>
            <a:off x="-1" y="4712378"/>
            <a:ext cx="9143999" cy="19410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a:extLst>
              <a:ext uri="{FF2B5EF4-FFF2-40B4-BE49-F238E27FC236}">
                <a16:creationId xmlns:a16="http://schemas.microsoft.com/office/drawing/2014/main" id="{51FC3E47-EB8C-F440-AAAE-80BC2B1BF891}"/>
              </a:ext>
            </a:extLst>
          </p:cNvPr>
          <p:cNvSpPr/>
          <p:nvPr/>
        </p:nvSpPr>
        <p:spPr>
          <a:xfrm>
            <a:off x="0" y="2472996"/>
            <a:ext cx="9144000" cy="22393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DE7EB359-2B2E-DE43-9490-2C99AA44630F}"/>
              </a:ext>
            </a:extLst>
          </p:cNvPr>
          <p:cNvSpPr>
            <a:spLocks noGrp="1"/>
          </p:cNvSpPr>
          <p:nvPr>
            <p:ph type="title"/>
          </p:nvPr>
        </p:nvSpPr>
        <p:spPr/>
        <p:txBody>
          <a:bodyPr/>
          <a:lstStyle/>
          <a:p>
            <a:r>
              <a:rPr lang="en-US" dirty="0"/>
              <a:t>MLNs to PRMs and back?</a:t>
            </a:r>
          </a:p>
        </p:txBody>
      </p:sp>
      <p:sp>
        <p:nvSpPr>
          <p:cNvPr id="3" name="Content Placeholder 2">
            <a:extLst>
              <a:ext uri="{FF2B5EF4-FFF2-40B4-BE49-F238E27FC236}">
                <a16:creationId xmlns:a16="http://schemas.microsoft.com/office/drawing/2014/main" id="{928ED535-6A77-1C4B-9005-C7E34E9888AE}"/>
              </a:ext>
            </a:extLst>
          </p:cNvPr>
          <p:cNvSpPr>
            <a:spLocks noGrp="1"/>
          </p:cNvSpPr>
          <p:nvPr>
            <p:ph idx="1"/>
          </p:nvPr>
        </p:nvSpPr>
        <p:spPr/>
        <p:txBody>
          <a:bodyPr/>
          <a:lstStyle/>
          <a:p>
            <a:r>
              <a:rPr lang="en-US" dirty="0"/>
              <a:t>Represent/approximate potential functions using formulas with </a:t>
            </a:r>
            <a:r>
              <a:rPr lang="en-US" dirty="0" err="1"/>
              <a:t>parfactor</a:t>
            </a:r>
            <a:r>
              <a:rPr lang="en-US" dirty="0"/>
              <a:t> input atoms,  e.g., for (approximate) explanation purposes</a:t>
            </a:r>
          </a:p>
        </p:txBody>
      </p:sp>
      <p:sp>
        <p:nvSpPr>
          <p:cNvPr id="4" name="Slide Number Placeholder 3">
            <a:extLst>
              <a:ext uri="{FF2B5EF4-FFF2-40B4-BE49-F238E27FC236}">
                <a16:creationId xmlns:a16="http://schemas.microsoft.com/office/drawing/2014/main" id="{1F439789-9CEF-694C-8959-659B70DCB7DC}"/>
              </a:ext>
            </a:extLst>
          </p:cNvPr>
          <p:cNvSpPr>
            <a:spLocks noGrp="1"/>
          </p:cNvSpPr>
          <p:nvPr>
            <p:ph type="sldNum" sz="quarter" idx="12"/>
          </p:nvPr>
        </p:nvSpPr>
        <p:spPr/>
        <p:txBody>
          <a:bodyPr/>
          <a:lstStyle/>
          <a:p>
            <a:fld id="{DB7C4649-800D-CB47-881A-AA04BFFFB18C}" type="slidenum">
              <a:rPr lang="en-US" smtClean="0"/>
              <a:t>34</a:t>
            </a:fld>
            <a:endParaRPr lang="en-US"/>
          </a:p>
        </p:txBody>
      </p:sp>
      <p:grpSp>
        <p:nvGrpSpPr>
          <p:cNvPr id="24" name="Group 23">
            <a:extLst>
              <a:ext uri="{FF2B5EF4-FFF2-40B4-BE49-F238E27FC236}">
                <a16:creationId xmlns:a16="http://schemas.microsoft.com/office/drawing/2014/main" id="{4E1EF247-B472-B048-9CEA-03A262A8A420}"/>
              </a:ext>
            </a:extLst>
          </p:cNvPr>
          <p:cNvGrpSpPr/>
          <p:nvPr/>
        </p:nvGrpSpPr>
        <p:grpSpPr>
          <a:xfrm>
            <a:off x="1004009" y="4838416"/>
            <a:ext cx="6960589" cy="1656413"/>
            <a:chOff x="1254866" y="1324969"/>
            <a:chExt cx="6960589" cy="1656413"/>
          </a:xfrm>
        </p:grpSpPr>
        <p:pic>
          <p:nvPicPr>
            <p:cNvPr id="11" name="Content Placeholder 4">
              <a:extLst>
                <a:ext uri="{FF2B5EF4-FFF2-40B4-BE49-F238E27FC236}">
                  <a16:creationId xmlns:a16="http://schemas.microsoft.com/office/drawing/2014/main" id="{99FFE572-3E9B-9547-8D04-23695BC0DDE0}"/>
                </a:ext>
              </a:extLst>
            </p:cNvPr>
            <p:cNvPicPr>
              <a:picLocks noChangeAspect="1"/>
            </p:cNvPicPr>
            <p:nvPr/>
          </p:nvPicPr>
          <p:blipFill rotWithShape="1">
            <a:blip r:embed="rId2">
              <a:extLst>
                <a:ext uri="{28A0092B-C50C-407E-A947-70E740481C1C}">
                  <a14:useLocalDpi xmlns:a14="http://schemas.microsoft.com/office/drawing/2010/main" val="0"/>
                </a:ext>
              </a:extLst>
            </a:blip>
            <a:srcRect l="15713" t="13015" b="51827"/>
            <a:stretch/>
          </p:blipFill>
          <p:spPr>
            <a:xfrm>
              <a:off x="1254866" y="1324969"/>
              <a:ext cx="6960589" cy="1656413"/>
            </a:xfrm>
            <a:prstGeom prst="rect">
              <a:avLst/>
            </a:prstGeom>
          </p:spPr>
        </p:pic>
        <p:sp>
          <p:nvSpPr>
            <p:cNvPr id="12" name="TextBox 11">
              <a:extLst>
                <a:ext uri="{FF2B5EF4-FFF2-40B4-BE49-F238E27FC236}">
                  <a16:creationId xmlns:a16="http://schemas.microsoft.com/office/drawing/2014/main" id="{C85C74F9-09CD-244F-B491-8A11698727B3}"/>
                </a:ext>
              </a:extLst>
            </p:cNvPr>
            <p:cNvSpPr txBox="1"/>
            <p:nvPr/>
          </p:nvSpPr>
          <p:spPr>
            <a:xfrm>
              <a:off x="2368354" y="2471711"/>
              <a:ext cx="831954" cy="246221"/>
            </a:xfrm>
            <a:prstGeom prst="rect">
              <a:avLst/>
            </a:prstGeom>
            <a:solidFill>
              <a:schemeClr val="bg1"/>
            </a:solidFill>
          </p:spPr>
          <p:txBody>
            <a:bodyPr wrap="square" lIns="0" tIns="0" rIns="0" bIns="0" rtlCol="0">
              <a:spAutoFit/>
            </a:bodyPr>
            <a:lstStyle/>
            <a:p>
              <a:r>
                <a:rPr lang="en-US" sz="1600">
                  <a:solidFill>
                    <a:schemeClr val="accent1"/>
                  </a:solidFill>
                </a:rPr>
                <a:t>exp(3.75)</a:t>
              </a:r>
            </a:p>
          </p:txBody>
        </p:sp>
        <p:sp>
          <p:nvSpPr>
            <p:cNvPr id="13" name="Rectangle 12">
              <a:extLst>
                <a:ext uri="{FF2B5EF4-FFF2-40B4-BE49-F238E27FC236}">
                  <a16:creationId xmlns:a16="http://schemas.microsoft.com/office/drawing/2014/main" id="{57D9BC99-C2C4-E749-8362-8337A4BC09F5}"/>
                </a:ext>
              </a:extLst>
            </p:cNvPr>
            <p:cNvSpPr/>
            <p:nvPr/>
          </p:nvSpPr>
          <p:spPr>
            <a:xfrm>
              <a:off x="3840284" y="2401065"/>
              <a:ext cx="408766" cy="276999"/>
            </a:xfrm>
            <a:prstGeom prst="rect">
              <a:avLst/>
            </a:prstGeom>
            <a:solidFill>
              <a:schemeClr val="bg1"/>
            </a:solidFill>
          </p:spPr>
          <p:txBody>
            <a:bodyPr wrap="none" lIns="0" tIns="0" rIns="0" bIns="0">
              <a:spAutoFit/>
            </a:bodyPr>
            <a:lstStyle/>
            <a:p>
              <a:r>
                <a:rPr lang="en-US">
                  <a:solidFill>
                    <a:schemeClr val="accent1"/>
                  </a:solidFill>
                </a:rPr>
                <a:t>3.75</a:t>
              </a:r>
              <a:endParaRPr lang="en-US"/>
            </a:p>
          </p:txBody>
        </p:sp>
        <p:sp>
          <p:nvSpPr>
            <p:cNvPr id="14" name="TextBox 13">
              <a:extLst>
                <a:ext uri="{FF2B5EF4-FFF2-40B4-BE49-F238E27FC236}">
                  <a16:creationId xmlns:a16="http://schemas.microsoft.com/office/drawing/2014/main" id="{EF7A63A8-FFD9-A740-82B4-5301DBF3D106}"/>
                </a:ext>
              </a:extLst>
            </p:cNvPr>
            <p:cNvSpPr txBox="1"/>
            <p:nvPr/>
          </p:nvSpPr>
          <p:spPr>
            <a:xfrm>
              <a:off x="4032010" y="1645437"/>
              <a:ext cx="2440027" cy="307777"/>
            </a:xfrm>
            <a:prstGeom prst="rect">
              <a:avLst/>
            </a:prstGeom>
            <a:solidFill>
              <a:schemeClr val="bg1"/>
            </a:solidFill>
          </p:spPr>
          <p:txBody>
            <a:bodyPr wrap="none" rtlCol="0">
              <a:spAutoFit/>
            </a:bodyPr>
            <a:lstStyle/>
            <a:p>
              <a:r>
                <a:rPr lang="en-US" sz="1400"/>
                <a:t>Presents(X,P,C) =&gt; Attends(X,C)</a:t>
              </a:r>
            </a:p>
          </p:txBody>
        </p:sp>
        <p:sp>
          <p:nvSpPr>
            <p:cNvPr id="15" name="Rectangle 14">
              <a:extLst>
                <a:ext uri="{FF2B5EF4-FFF2-40B4-BE49-F238E27FC236}">
                  <a16:creationId xmlns:a16="http://schemas.microsoft.com/office/drawing/2014/main" id="{C582580B-3054-C842-AD78-620A801407B9}"/>
                </a:ext>
              </a:extLst>
            </p:cNvPr>
            <p:cNvSpPr/>
            <p:nvPr/>
          </p:nvSpPr>
          <p:spPr>
            <a:xfrm>
              <a:off x="3840284" y="1670338"/>
              <a:ext cx="197170" cy="276999"/>
            </a:xfrm>
            <a:prstGeom prst="rect">
              <a:avLst/>
            </a:prstGeom>
            <a:solidFill>
              <a:schemeClr val="bg1"/>
            </a:solidFill>
          </p:spPr>
          <p:txBody>
            <a:bodyPr wrap="none" lIns="0" tIns="0" rIns="0" bIns="0">
              <a:spAutoFit/>
            </a:bodyPr>
            <a:lstStyle/>
            <a:p>
              <a:r>
                <a:rPr lang="en-US">
                  <a:solidFill>
                    <a:schemeClr val="accent1"/>
                  </a:solidFill>
                </a:rPr>
                <a:t>∞</a:t>
              </a:r>
              <a:endParaRPr lang="en-US"/>
            </a:p>
          </p:txBody>
        </p:sp>
        <p:sp>
          <p:nvSpPr>
            <p:cNvPr id="16" name="TextBox 15">
              <a:extLst>
                <a:ext uri="{FF2B5EF4-FFF2-40B4-BE49-F238E27FC236}">
                  <a16:creationId xmlns:a16="http://schemas.microsoft.com/office/drawing/2014/main" id="{C9BA883B-0F93-8F4D-9DA5-AA6A5CEA1618}"/>
                </a:ext>
              </a:extLst>
            </p:cNvPr>
            <p:cNvSpPr txBox="1"/>
            <p:nvPr/>
          </p:nvSpPr>
          <p:spPr>
            <a:xfrm>
              <a:off x="4313795" y="2389716"/>
              <a:ext cx="3616779" cy="307777"/>
            </a:xfrm>
            <a:prstGeom prst="rect">
              <a:avLst/>
            </a:prstGeom>
            <a:solidFill>
              <a:schemeClr val="bg1"/>
            </a:solidFill>
          </p:spPr>
          <p:txBody>
            <a:bodyPr wrap="square" rtlCol="0">
              <a:spAutoFit/>
            </a:bodyPr>
            <a:lstStyle/>
            <a:p>
              <a:r>
                <a:rPr lang="en-US" sz="1400"/>
                <a:t>Publishes(X,C) ∧ FarAway(C) =&gt; Attends(X,C)</a:t>
              </a:r>
            </a:p>
          </p:txBody>
        </p:sp>
      </p:grpSp>
      <p:cxnSp>
        <p:nvCxnSpPr>
          <p:cNvPr id="23" name="Straight Connector 22">
            <a:extLst>
              <a:ext uri="{FF2B5EF4-FFF2-40B4-BE49-F238E27FC236}">
                <a16:creationId xmlns:a16="http://schemas.microsoft.com/office/drawing/2014/main" id="{95C29EEE-936F-044F-9D1C-DA3F30F43C2E}"/>
              </a:ext>
            </a:extLst>
          </p:cNvPr>
          <p:cNvCxnSpPr>
            <a:cxnSpLocks/>
            <a:stCxn id="39" idx="0"/>
            <a:endCxn id="37" idx="4"/>
          </p:cNvCxnSpPr>
          <p:nvPr/>
        </p:nvCxnSpPr>
        <p:spPr>
          <a:xfrm flipV="1">
            <a:off x="2240557" y="3126234"/>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476FDA7-DD1B-0A4E-8082-DBD89C8B4145}"/>
              </a:ext>
            </a:extLst>
          </p:cNvPr>
          <p:cNvCxnSpPr>
            <a:cxnSpLocks/>
          </p:cNvCxnSpPr>
          <p:nvPr/>
        </p:nvCxnSpPr>
        <p:spPr>
          <a:xfrm flipV="1">
            <a:off x="2240557" y="3812034"/>
            <a:ext cx="5671" cy="3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F1A5BCD-13BC-B344-8530-38A750275FB4}"/>
              </a:ext>
            </a:extLst>
          </p:cNvPr>
          <p:cNvSpPr/>
          <p:nvPr/>
        </p:nvSpPr>
        <p:spPr>
          <a:xfrm>
            <a:off x="1444717" y="2595656"/>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Presents(X,P,C)</a:t>
            </a:r>
          </a:p>
        </p:txBody>
      </p:sp>
      <p:sp>
        <p:nvSpPr>
          <p:cNvPr id="38" name="Oval 37">
            <a:extLst>
              <a:ext uri="{FF2B5EF4-FFF2-40B4-BE49-F238E27FC236}">
                <a16:creationId xmlns:a16="http://schemas.microsoft.com/office/drawing/2014/main" id="{90CD3BF8-8746-F04A-A7AA-FEB0EC0A3952}"/>
              </a:ext>
            </a:extLst>
          </p:cNvPr>
          <p:cNvSpPr/>
          <p:nvPr/>
        </p:nvSpPr>
        <p:spPr>
          <a:xfrm>
            <a:off x="1444717" y="4098594"/>
            <a:ext cx="1603022" cy="5305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Attends(X,C)</a:t>
            </a:r>
          </a:p>
        </p:txBody>
      </p:sp>
      <p:pic>
        <p:nvPicPr>
          <p:cNvPr id="39" name="Picture 38">
            <a:extLst>
              <a:ext uri="{FF2B5EF4-FFF2-40B4-BE49-F238E27FC236}">
                <a16:creationId xmlns:a16="http://schemas.microsoft.com/office/drawing/2014/main" id="{79D47A1D-2795-CC4A-9BCD-B6058B55B5E2}"/>
              </a:ext>
            </a:extLst>
          </p:cNvPr>
          <p:cNvPicPr>
            <a:picLocks noChangeAspect="1"/>
          </p:cNvPicPr>
          <p:nvPr/>
        </p:nvPicPr>
        <p:blipFill>
          <a:blip r:embed="rId3"/>
          <a:stretch>
            <a:fillRect/>
          </a:stretch>
        </p:blipFill>
        <p:spPr>
          <a:xfrm>
            <a:off x="2066311" y="3476538"/>
            <a:ext cx="348492" cy="348492"/>
          </a:xfrm>
          <a:prstGeom prst="rect">
            <a:avLst/>
          </a:prstGeom>
        </p:spPr>
      </p:pic>
      <p:graphicFrame>
        <p:nvGraphicFramePr>
          <p:cNvPr id="40" name="Table 39">
            <a:extLst>
              <a:ext uri="{FF2B5EF4-FFF2-40B4-BE49-F238E27FC236}">
                <a16:creationId xmlns:a16="http://schemas.microsoft.com/office/drawing/2014/main" id="{2CA77C48-F9D6-6C4F-8C28-66D53ABD5857}"/>
              </a:ext>
            </a:extLst>
          </p:cNvPr>
          <p:cNvGraphicFramePr>
            <a:graphicFrameLocks noGrp="1"/>
          </p:cNvGraphicFramePr>
          <p:nvPr>
            <p:extLst>
              <p:ext uri="{D42A27DB-BD31-4B8C-83A1-F6EECF244321}">
                <p14:modId xmlns:p14="http://schemas.microsoft.com/office/powerpoint/2010/main" val="1647107056"/>
              </p:ext>
            </p:extLst>
          </p:nvPr>
        </p:nvGraphicFramePr>
        <p:xfrm>
          <a:off x="3536791" y="2740284"/>
          <a:ext cx="3138288" cy="1016000"/>
        </p:xfrm>
        <a:graphic>
          <a:graphicData uri="http://schemas.openxmlformats.org/drawingml/2006/table">
            <a:tbl>
              <a:tblPr>
                <a:tableStyleId>{5C22544A-7EE6-4342-B048-85BDC9FD1C3A}</a:tableStyleId>
              </a:tblPr>
              <a:tblGrid>
                <a:gridCol w="1046096">
                  <a:extLst>
                    <a:ext uri="{9D8B030D-6E8A-4147-A177-3AD203B41FA5}">
                      <a16:colId xmlns:a16="http://schemas.microsoft.com/office/drawing/2014/main" val="4230626906"/>
                    </a:ext>
                  </a:extLst>
                </a:gridCol>
                <a:gridCol w="1046096">
                  <a:extLst>
                    <a:ext uri="{9D8B030D-6E8A-4147-A177-3AD203B41FA5}">
                      <a16:colId xmlns:a16="http://schemas.microsoft.com/office/drawing/2014/main" val="1215833872"/>
                    </a:ext>
                  </a:extLst>
                </a:gridCol>
                <a:gridCol w="1046096">
                  <a:extLst>
                    <a:ext uri="{9D8B030D-6E8A-4147-A177-3AD203B41FA5}">
                      <a16:colId xmlns:a16="http://schemas.microsoft.com/office/drawing/2014/main" val="3542761593"/>
                    </a:ext>
                  </a:extLst>
                </a:gridCol>
              </a:tblGrid>
              <a:tr h="203200">
                <a:tc>
                  <a:txBody>
                    <a:bodyPr/>
                    <a:lstStyle/>
                    <a:p>
                      <a:pPr algn="l" fontAlgn="b"/>
                      <a:r>
                        <a:rPr lang="de-DE" sz="1200" u="none" strike="noStrike">
                          <a:solidFill>
                            <a:schemeClr val="bg1"/>
                          </a:solidFill>
                          <a:effectLst/>
                        </a:rPr>
                        <a:t>Presents(X,P,C)</a:t>
                      </a:r>
                      <a:endParaRPr lang="de-DE" sz="12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err="1">
                          <a:solidFill>
                            <a:schemeClr val="bg1"/>
                          </a:solidFill>
                          <a:effectLst/>
                        </a:rPr>
                        <a:t>Attends</a:t>
                      </a:r>
                      <a:r>
                        <a:rPr lang="de-DE" sz="1200" u="none" strike="noStrike" dirty="0">
                          <a:solidFill>
                            <a:schemeClr val="bg1"/>
                          </a:solidFill>
                          <a:effectLst/>
                        </a:rPr>
                        <a:t>(X,C)</a:t>
                      </a:r>
                      <a:endParaRPr lang="de-DE" sz="1200" b="0" i="0" u="none" strike="noStrike" dirty="0">
                        <a:solidFill>
                          <a:schemeClr val="bg1"/>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l" fontAlgn="b"/>
                      <a:r>
                        <a:rPr lang="de-DE" sz="1200" u="none" strike="noStrike" dirty="0">
                          <a:solidFill>
                            <a:schemeClr val="bg1"/>
                          </a:solidFill>
                          <a:effectLst/>
                        </a:rPr>
                        <a:t>g1</a:t>
                      </a:r>
                      <a:endParaRPr lang="de-DE" sz="1200" b="0" i="0" u="none" strike="noStrike" dirty="0">
                        <a:solidFill>
                          <a:schemeClr val="bg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1718118362"/>
                  </a:ext>
                </a:extLst>
              </a:tr>
              <a:tr h="203200">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a:effectLst/>
                        </a:rPr>
                        <a:t>TRUE</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1000</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8418548"/>
                  </a:ext>
                </a:extLst>
              </a:tr>
              <a:tr h="203200">
                <a:tc>
                  <a:txBody>
                    <a:bodyPr/>
                    <a:lstStyle/>
                    <a:p>
                      <a:pPr algn="ctr" fontAlgn="b"/>
                      <a:r>
                        <a:rPr lang="de-DE" sz="1200" u="none" strike="noStrike" dirty="0">
                          <a:effectLst/>
                        </a:rPr>
                        <a:t>TRUE</a:t>
                      </a:r>
                      <a:endParaRPr lang="de-DE"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dirty="0">
                          <a:effectLst/>
                        </a:rPr>
                        <a:t>FALSE</a:t>
                      </a:r>
                      <a:endParaRPr lang="de-D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1000</a:t>
                      </a:r>
                      <a:endParaRPr lang="de-D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2060494"/>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de-DE" sz="1200" u="none" strike="noStrike" dirty="0">
                          <a:effectLst/>
                        </a:rPr>
                        <a:t>TRUE</a:t>
                      </a:r>
                      <a:endParaRPr lang="de-DE"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1</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9556597"/>
                  </a:ext>
                </a:extLst>
              </a:tr>
              <a:tr h="203200">
                <a:tc>
                  <a:txBody>
                    <a:bodyPr/>
                    <a:lstStyle/>
                    <a:p>
                      <a:pPr algn="ctr" fontAlgn="b"/>
                      <a:r>
                        <a:rPr lang="de-DE" sz="1200" u="none" strike="noStrike">
                          <a:effectLst/>
                        </a:rPr>
                        <a:t>FALSE</a:t>
                      </a:r>
                      <a:endParaRPr lang="de-DE"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de-DE" sz="1200" u="none" strike="noStrike" dirty="0">
                          <a:effectLst/>
                        </a:rPr>
                        <a:t>FALSE</a:t>
                      </a:r>
                      <a:endParaRPr lang="de-DE" sz="12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de-DE" sz="1200" u="none" strike="noStrike" dirty="0">
                          <a:effectLst/>
                        </a:rPr>
                        <a:t>1000</a:t>
                      </a:r>
                      <a:endParaRPr lang="de-D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623755"/>
                  </a:ext>
                </a:extLst>
              </a:tr>
            </a:tbl>
          </a:graphicData>
        </a:graphic>
      </p:graphicFrame>
      <p:sp>
        <p:nvSpPr>
          <p:cNvPr id="41" name="TextBox 40">
            <a:extLst>
              <a:ext uri="{FF2B5EF4-FFF2-40B4-BE49-F238E27FC236}">
                <a16:creationId xmlns:a16="http://schemas.microsoft.com/office/drawing/2014/main" id="{FE09256E-9E31-E843-978A-1A1A9A77FD10}"/>
              </a:ext>
            </a:extLst>
          </p:cNvPr>
          <p:cNvSpPr txBox="1"/>
          <p:nvPr/>
        </p:nvSpPr>
        <p:spPr>
          <a:xfrm>
            <a:off x="2485604" y="3603856"/>
            <a:ext cx="410690" cy="369332"/>
          </a:xfrm>
          <a:prstGeom prst="rect">
            <a:avLst/>
          </a:prstGeom>
          <a:noFill/>
        </p:spPr>
        <p:txBody>
          <a:bodyPr wrap="none" rtlCol="0">
            <a:spAutoFit/>
          </a:bodyPr>
          <a:lstStyle/>
          <a:p>
            <a:r>
              <a:rPr lang="en-US"/>
              <a:t>g1</a:t>
            </a:r>
          </a:p>
        </p:txBody>
      </p:sp>
      <p:sp>
        <p:nvSpPr>
          <p:cNvPr id="42" name="TextBox 41">
            <a:extLst>
              <a:ext uri="{FF2B5EF4-FFF2-40B4-BE49-F238E27FC236}">
                <a16:creationId xmlns:a16="http://schemas.microsoft.com/office/drawing/2014/main" id="{93E61A97-324C-6F4E-8C3E-F15ACA07509E}"/>
              </a:ext>
            </a:extLst>
          </p:cNvPr>
          <p:cNvSpPr txBox="1"/>
          <p:nvPr/>
        </p:nvSpPr>
        <p:spPr>
          <a:xfrm>
            <a:off x="3358627" y="3871449"/>
            <a:ext cx="3705117" cy="369332"/>
          </a:xfrm>
          <a:prstGeom prst="rect">
            <a:avLst/>
          </a:prstGeom>
          <a:noFill/>
        </p:spPr>
        <p:txBody>
          <a:bodyPr wrap="none" rtlCol="0">
            <a:spAutoFit/>
          </a:bodyPr>
          <a:lstStyle/>
          <a:p>
            <a:r>
              <a:rPr lang="en-US"/>
              <a:t>(X, P, C) ∈ Dom(X) × Dom(P) × Dom(C)</a:t>
            </a:r>
          </a:p>
        </p:txBody>
      </p:sp>
    </p:spTree>
    <p:extLst>
      <p:ext uri="{BB962C8B-B14F-4D97-AF65-F5344CB8AC3E}">
        <p14:creationId xmlns:p14="http://schemas.microsoft.com/office/powerpoint/2010/main" val="2350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par>
                                <p:cTn id="13" presetID="9"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CF20-E61D-EF44-B3C0-393E3D3967A4}"/>
              </a:ext>
            </a:extLst>
          </p:cNvPr>
          <p:cNvSpPr>
            <a:spLocks noGrp="1"/>
          </p:cNvSpPr>
          <p:nvPr>
            <p:ph type="title"/>
          </p:nvPr>
        </p:nvSpPr>
        <p:spPr/>
        <p:txBody>
          <a:bodyPr/>
          <a:lstStyle/>
          <a:p>
            <a:r>
              <a:rPr lang="en-US"/>
              <a:t>Learning PRMs</a:t>
            </a:r>
          </a:p>
        </p:txBody>
      </p:sp>
      <p:sp>
        <p:nvSpPr>
          <p:cNvPr id="3" name="Content Placeholder 2">
            <a:extLst>
              <a:ext uri="{FF2B5EF4-FFF2-40B4-BE49-F238E27FC236}">
                <a16:creationId xmlns:a16="http://schemas.microsoft.com/office/drawing/2014/main" id="{3E986A6B-6672-D649-A779-A54C31BE2A67}"/>
              </a:ext>
            </a:extLst>
          </p:cNvPr>
          <p:cNvSpPr>
            <a:spLocks noGrp="1"/>
          </p:cNvSpPr>
          <p:nvPr>
            <p:ph idx="1"/>
          </p:nvPr>
        </p:nvSpPr>
        <p:spPr/>
        <p:txBody>
          <a:bodyPr>
            <a:normAutofit fontScale="92500" lnSpcReduction="20000"/>
          </a:bodyPr>
          <a:lstStyle/>
          <a:p>
            <a:r>
              <a:rPr lang="en-US" dirty="0"/>
              <a:t>Learn an MLN and transform </a:t>
            </a:r>
            <a:r>
              <a:rPr lang="en-GB" sz="2100" dirty="0">
                <a:solidFill>
                  <a:schemeClr val="bg1">
                    <a:lumMod val="65000"/>
                  </a:schemeClr>
                </a:solidFill>
              </a:rPr>
              <a:t>[Singla &amp; </a:t>
            </a:r>
            <a:r>
              <a:rPr lang="en-GB" sz="2100" dirty="0" err="1">
                <a:solidFill>
                  <a:schemeClr val="bg1">
                    <a:lumMod val="65000"/>
                  </a:schemeClr>
                </a:solidFill>
              </a:rPr>
              <a:t>Domingos</a:t>
            </a:r>
            <a:r>
              <a:rPr lang="en-GB" sz="2100" dirty="0">
                <a:solidFill>
                  <a:schemeClr val="bg1">
                    <a:lumMod val="65000"/>
                  </a:schemeClr>
                </a:solidFill>
              </a:rPr>
              <a:t> 08]</a:t>
            </a:r>
            <a:endParaRPr lang="en-US" dirty="0"/>
          </a:p>
          <a:p>
            <a:endParaRPr lang="en-US" dirty="0"/>
          </a:p>
          <a:p>
            <a:r>
              <a:rPr lang="en-US" dirty="0"/>
              <a:t>If grounded PRM given</a:t>
            </a:r>
          </a:p>
          <a:p>
            <a:pPr lvl="1"/>
            <a:r>
              <a:rPr lang="en-US" dirty="0"/>
              <a:t>Coloring for generating a lifted version </a:t>
            </a:r>
            <a:br>
              <a:rPr lang="en-US" dirty="0"/>
            </a:br>
            <a:r>
              <a:rPr lang="en-US" dirty="0"/>
              <a:t>(belief propagation)</a:t>
            </a:r>
          </a:p>
          <a:p>
            <a:endParaRPr lang="en-US" dirty="0"/>
          </a:p>
          <a:p>
            <a:r>
              <a:rPr lang="en-US" dirty="0"/>
              <a:t>If database given </a:t>
            </a:r>
            <a:r>
              <a:rPr lang="en-US" sz="1800" dirty="0">
                <a:solidFill>
                  <a:srgbClr val="00B050"/>
                </a:solidFill>
              </a:rPr>
              <a:t>[Dissertation of Maurice </a:t>
            </a:r>
            <a:r>
              <a:rPr lang="en-US" sz="1800" dirty="0" err="1">
                <a:solidFill>
                  <a:srgbClr val="00B050"/>
                </a:solidFill>
              </a:rPr>
              <a:t>Sambale</a:t>
            </a:r>
            <a:r>
              <a:rPr lang="en-US" sz="1800" dirty="0">
                <a:solidFill>
                  <a:srgbClr val="00B050"/>
                </a:solidFill>
              </a:rPr>
              <a:t>]</a:t>
            </a:r>
            <a:endParaRPr lang="en-US" sz="1800" dirty="0"/>
          </a:p>
          <a:p>
            <a:pPr lvl="1"/>
            <a:r>
              <a:rPr lang="en-US" dirty="0"/>
              <a:t>PRM normal form</a:t>
            </a:r>
            <a:endParaRPr lang="en-US" dirty="0">
              <a:solidFill>
                <a:srgbClr val="00B050"/>
              </a:solidFill>
            </a:endParaRPr>
          </a:p>
          <a:p>
            <a:pPr lvl="1"/>
            <a:r>
              <a:rPr lang="en-US" dirty="0"/>
              <a:t>Networks (diagrams) or logical formulas can be derived </a:t>
            </a:r>
            <a:br>
              <a:rPr lang="en-US" dirty="0"/>
            </a:br>
            <a:r>
              <a:rPr lang="en-US" dirty="0"/>
              <a:t>for clever encoding of potential functions</a:t>
            </a:r>
            <a:br>
              <a:rPr lang="en-US" dirty="0"/>
            </a:br>
            <a:endParaRPr lang="en-US" dirty="0"/>
          </a:p>
          <a:p>
            <a:r>
              <a:rPr lang="en-US" dirty="0"/>
              <a:t>If natural language text given </a:t>
            </a:r>
            <a:r>
              <a:rPr lang="en-US" sz="1800" dirty="0">
                <a:solidFill>
                  <a:srgbClr val="00B050"/>
                </a:solidFill>
              </a:rPr>
              <a:t>[Dissertation of Felix </a:t>
            </a:r>
            <a:r>
              <a:rPr lang="en-US" sz="1800" dirty="0" err="1">
                <a:solidFill>
                  <a:srgbClr val="00B050"/>
                </a:solidFill>
              </a:rPr>
              <a:t>Kuhr</a:t>
            </a:r>
            <a:r>
              <a:rPr lang="en-US" sz="1800" dirty="0">
                <a:solidFill>
                  <a:srgbClr val="00B050"/>
                </a:solidFill>
              </a:rPr>
              <a:t>]</a:t>
            </a:r>
            <a:endParaRPr lang="en-US" sz="1800" dirty="0"/>
          </a:p>
          <a:p>
            <a:pPr lvl="1"/>
            <a:r>
              <a:rPr lang="en-US" dirty="0"/>
              <a:t>Sequences of most-specific context descriptions</a:t>
            </a:r>
          </a:p>
          <a:p>
            <a:pPr lvl="1"/>
            <a:r>
              <a:rPr lang="en-US" dirty="0"/>
              <a:t>Generate ground formulas plus PRM(s)</a:t>
            </a:r>
            <a:br>
              <a:rPr lang="en-US" dirty="0"/>
            </a:br>
            <a:endParaRPr lang="en-US" dirty="0">
              <a:solidFill>
                <a:srgbClr val="00B050"/>
              </a:solidFill>
            </a:endParaRPr>
          </a:p>
        </p:txBody>
      </p:sp>
      <p:sp>
        <p:nvSpPr>
          <p:cNvPr id="4" name="Slide Number Placeholder 3">
            <a:extLst>
              <a:ext uri="{FF2B5EF4-FFF2-40B4-BE49-F238E27FC236}">
                <a16:creationId xmlns:a16="http://schemas.microsoft.com/office/drawing/2014/main" id="{39C1133E-ECD6-6046-B599-A0F9F4058647}"/>
              </a:ext>
            </a:extLst>
          </p:cNvPr>
          <p:cNvSpPr>
            <a:spLocks noGrp="1"/>
          </p:cNvSpPr>
          <p:nvPr>
            <p:ph type="sldNum" sz="quarter" idx="12"/>
          </p:nvPr>
        </p:nvSpPr>
        <p:spPr/>
        <p:txBody>
          <a:bodyPr/>
          <a:lstStyle/>
          <a:p>
            <a:fld id="{DB7C4649-800D-CB47-881A-AA04BFFFB18C}" type="slidenum">
              <a:rPr lang="en-US" smtClean="0"/>
              <a:t>35</a:t>
            </a:fld>
            <a:endParaRPr lang="en-US"/>
          </a:p>
        </p:txBody>
      </p:sp>
      <p:sp>
        <p:nvSpPr>
          <p:cNvPr id="5" name="TextBox 4">
            <a:extLst>
              <a:ext uri="{FF2B5EF4-FFF2-40B4-BE49-F238E27FC236}">
                <a16:creationId xmlns:a16="http://schemas.microsoft.com/office/drawing/2014/main" id="{FBAC0CA7-56DD-794D-8115-89392E16D3F9}"/>
              </a:ext>
            </a:extLst>
          </p:cNvPr>
          <p:cNvSpPr txBox="1"/>
          <p:nvPr/>
        </p:nvSpPr>
        <p:spPr>
          <a:xfrm>
            <a:off x="4079341" y="1963930"/>
            <a:ext cx="4335610" cy="369332"/>
          </a:xfrm>
          <a:prstGeom prst="rect">
            <a:avLst/>
          </a:prstGeom>
          <a:noFill/>
        </p:spPr>
        <p:txBody>
          <a:bodyPr wrap="square" rtlCol="0">
            <a:spAutoFit/>
          </a:bodyPr>
          <a:lstStyle/>
          <a:p>
            <a:r>
              <a:rPr lang="en-GB" dirty="0">
                <a:solidFill>
                  <a:schemeClr val="bg1">
                    <a:lumMod val="65000"/>
                  </a:schemeClr>
                </a:solidFill>
              </a:rPr>
              <a:t>[</a:t>
            </a:r>
            <a:r>
              <a:rPr lang="en-GB" dirty="0" err="1">
                <a:solidFill>
                  <a:schemeClr val="bg1">
                    <a:lumMod val="65000"/>
                  </a:schemeClr>
                </a:solidFill>
              </a:rPr>
              <a:t>Kersting</a:t>
            </a:r>
            <a:r>
              <a:rPr lang="en-GB" dirty="0">
                <a:solidFill>
                  <a:schemeClr val="bg1">
                    <a:lumMod val="65000"/>
                  </a:schemeClr>
                </a:solidFill>
              </a:rPr>
              <a:t> et al. 09, Ahmadi et al. 13]</a:t>
            </a:r>
          </a:p>
        </p:txBody>
      </p:sp>
    </p:spTree>
    <p:extLst>
      <p:ext uri="{BB962C8B-B14F-4D97-AF65-F5344CB8AC3E}">
        <p14:creationId xmlns:p14="http://schemas.microsoft.com/office/powerpoint/2010/main" val="1320534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goal-based-agent">
            <a:extLst>
              <a:ext uri="{FF2B5EF4-FFF2-40B4-BE49-F238E27FC236}">
                <a16:creationId xmlns:a16="http://schemas.microsoft.com/office/drawing/2014/main" id="{775E66BE-6988-8D40-B413-ED84FF3AA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6088" y="1188438"/>
            <a:ext cx="6827830" cy="43464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a:extLst>
              <a:ext uri="{FF2B5EF4-FFF2-40B4-BE49-F238E27FC236}">
                <a16:creationId xmlns:a16="http://schemas.microsoft.com/office/drawing/2014/main" id="{40E5C333-1222-454A-B525-EAF026A37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3" y="161667"/>
            <a:ext cx="1947419" cy="692832"/>
          </a:xfrm>
          <a:prstGeom prst="rect">
            <a:avLst/>
          </a:prstGeom>
        </p:spPr>
      </p:pic>
      <p:sp>
        <p:nvSpPr>
          <p:cNvPr id="12" name="Title 1">
            <a:extLst>
              <a:ext uri="{FF2B5EF4-FFF2-40B4-BE49-F238E27FC236}">
                <a16:creationId xmlns:a16="http://schemas.microsoft.com/office/drawing/2014/main" id="{AA70B56A-91C9-7342-A742-8B339392212F}"/>
              </a:ext>
            </a:extLst>
          </p:cNvPr>
          <p:cNvSpPr txBox="1">
            <a:spLocks/>
          </p:cNvSpPr>
          <p:nvPr/>
        </p:nvSpPr>
        <p:spPr>
          <a:xfrm>
            <a:off x="2632760" y="338300"/>
            <a:ext cx="6001186" cy="544088"/>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AI: </a:t>
            </a:r>
            <a:r>
              <a:rPr lang="de-DE" sz="4000" dirty="0" err="1"/>
              <a:t>Where</a:t>
            </a:r>
            <a:r>
              <a:rPr lang="de-DE" sz="4000" dirty="0"/>
              <a:t> </a:t>
            </a:r>
            <a:r>
              <a:rPr lang="de-DE" sz="4000" dirty="0" err="1"/>
              <a:t>are</a:t>
            </a:r>
            <a:r>
              <a:rPr lang="de-DE" sz="4000" dirty="0"/>
              <a:t> PRMs </a:t>
            </a:r>
            <a:r>
              <a:rPr lang="de-DE" sz="4000" dirty="0" err="1"/>
              <a:t>used</a:t>
            </a:r>
            <a:r>
              <a:rPr lang="de-DE" sz="4000" dirty="0"/>
              <a:t>?</a:t>
            </a:r>
          </a:p>
        </p:txBody>
      </p:sp>
      <p:cxnSp>
        <p:nvCxnSpPr>
          <p:cNvPr id="10" name="Straight Arrow Connector 9">
            <a:extLst>
              <a:ext uri="{FF2B5EF4-FFF2-40B4-BE49-F238E27FC236}">
                <a16:creationId xmlns:a16="http://schemas.microsoft.com/office/drawing/2014/main" id="{E3841B50-C604-6247-B4C9-460D07CC8D2F}"/>
              </a:ext>
            </a:extLst>
          </p:cNvPr>
          <p:cNvCxnSpPr>
            <a:cxnSpLocks/>
          </p:cNvCxnSpPr>
          <p:nvPr/>
        </p:nvCxnSpPr>
        <p:spPr>
          <a:xfrm flipH="1">
            <a:off x="2496065" y="2584020"/>
            <a:ext cx="1948339" cy="1592564"/>
          </a:xfrm>
          <a:prstGeom prst="straightConnector1">
            <a:avLst/>
          </a:prstGeom>
          <a:ln w="38100">
            <a:solidFill>
              <a:srgbClr val="92D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9C28A01-E07F-7940-B2F6-9A77EE621A5A}"/>
              </a:ext>
            </a:extLst>
          </p:cNvPr>
          <p:cNvSpPr/>
          <p:nvPr/>
        </p:nvSpPr>
        <p:spPr>
          <a:xfrm>
            <a:off x="1778245" y="4004161"/>
            <a:ext cx="1380160" cy="672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39" dirty="0"/>
          </a:p>
        </p:txBody>
      </p:sp>
    </p:spTree>
    <p:extLst>
      <p:ext uri="{BB962C8B-B14F-4D97-AF65-F5344CB8AC3E}">
        <p14:creationId xmlns:p14="http://schemas.microsoft.com/office/powerpoint/2010/main" val="17306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6843-E87F-3247-AB79-34E37686DD4D}"/>
              </a:ext>
            </a:extLst>
          </p:cNvPr>
          <p:cNvSpPr>
            <a:spLocks noGrp="1"/>
          </p:cNvSpPr>
          <p:nvPr>
            <p:ph type="title"/>
          </p:nvPr>
        </p:nvSpPr>
        <p:spPr>
          <a:xfrm>
            <a:off x="443294" y="-90701"/>
            <a:ext cx="7886700" cy="981077"/>
          </a:xfrm>
        </p:spPr>
        <p:txBody>
          <a:bodyPr/>
          <a:lstStyle/>
          <a:p>
            <a:r>
              <a:rPr lang="en-US" dirty="0"/>
              <a:t>Conclusion: </a:t>
            </a:r>
            <a:r>
              <a:rPr lang="en-US" dirty="0" err="1"/>
              <a:t>StaRAI</a:t>
            </a:r>
            <a:endParaRPr lang="en-US" dirty="0"/>
          </a:p>
        </p:txBody>
      </p:sp>
      <p:sp>
        <p:nvSpPr>
          <p:cNvPr id="3" name="Content Placeholder 2">
            <a:extLst>
              <a:ext uri="{FF2B5EF4-FFF2-40B4-BE49-F238E27FC236}">
                <a16:creationId xmlns:a16="http://schemas.microsoft.com/office/drawing/2014/main" id="{6072BD5A-9963-CE46-A146-ADD00A158162}"/>
              </a:ext>
            </a:extLst>
          </p:cNvPr>
          <p:cNvSpPr>
            <a:spLocks noGrp="1"/>
          </p:cNvSpPr>
          <p:nvPr>
            <p:ph idx="1"/>
          </p:nvPr>
        </p:nvSpPr>
        <p:spPr>
          <a:xfrm>
            <a:off x="308920" y="1112106"/>
            <a:ext cx="8748584" cy="4824803"/>
          </a:xfrm>
        </p:spPr>
        <p:txBody>
          <a:bodyPr>
            <a:normAutofit/>
          </a:bodyPr>
          <a:lstStyle/>
          <a:p>
            <a:r>
              <a:rPr lang="en-US" sz="2400" dirty="0">
                <a:solidFill>
                  <a:srgbClr val="00B050"/>
                </a:solidFill>
              </a:rPr>
              <a:t>Backbone of AI: </a:t>
            </a:r>
            <a:r>
              <a:rPr lang="en-US" sz="2400" dirty="0">
                <a:solidFill>
                  <a:srgbClr val="151BFF"/>
                </a:solidFill>
              </a:rPr>
              <a:t>mathematics</a:t>
            </a:r>
            <a:r>
              <a:rPr lang="en-US" sz="2400" dirty="0"/>
              <a:t> (modeling languages, semantics) </a:t>
            </a:r>
            <a:r>
              <a:rPr lang="en-US" sz="2400" dirty="0">
                <a:solidFill>
                  <a:srgbClr val="151BFF"/>
                </a:solidFill>
              </a:rPr>
              <a:t>&amp;</a:t>
            </a:r>
            <a:br>
              <a:rPr lang="en-US" sz="2400" dirty="0"/>
            </a:br>
            <a:r>
              <a:rPr lang="en-US" sz="2400" dirty="0">
                <a:solidFill>
                  <a:srgbClr val="151BFF"/>
                </a:solidFill>
              </a:rPr>
              <a:t>computer science </a:t>
            </a:r>
            <a:r>
              <a:rPr lang="en-US" sz="2400" dirty="0"/>
              <a:t>(algorithms and data structures for QA and ML)</a:t>
            </a:r>
          </a:p>
          <a:p>
            <a:pPr lvl="1"/>
            <a:r>
              <a:rPr lang="en-US" sz="2000" dirty="0"/>
              <a:t>E.g., probability theory, linear algebra, logic, database theory, …</a:t>
            </a:r>
          </a:p>
          <a:p>
            <a:r>
              <a:rPr lang="en-US" sz="2400" dirty="0">
                <a:solidFill>
                  <a:srgbClr val="00B050"/>
                </a:solidFill>
              </a:rPr>
              <a:t>Today: </a:t>
            </a:r>
            <a:r>
              <a:rPr lang="en-US" sz="2400" dirty="0"/>
              <a:t>Tour from numbers to logic</a:t>
            </a:r>
            <a:endParaRPr lang="en-US" dirty="0"/>
          </a:p>
          <a:p>
            <a:pPr lvl="1"/>
            <a:r>
              <a:rPr lang="en-US" sz="2000" dirty="0"/>
              <a:t>Future: Logic for explaining behavior, abstraction building, </a:t>
            </a:r>
            <a:br>
              <a:rPr lang="en-US" sz="2000" dirty="0"/>
            </a:br>
            <a:r>
              <a:rPr lang="en-US" sz="2000" dirty="0"/>
              <a:t>and application-specific reasoning (e.g., using </a:t>
            </a:r>
            <a:r>
              <a:rPr lang="en-US" sz="2000"/>
              <a:t>abduction principles)</a:t>
            </a:r>
            <a:endParaRPr lang="en-US" sz="2000" dirty="0"/>
          </a:p>
          <a:p>
            <a:r>
              <a:rPr lang="en-US" sz="2400" dirty="0">
                <a:solidFill>
                  <a:srgbClr val="00B050"/>
                </a:solidFill>
              </a:rPr>
              <a:t>Soon: </a:t>
            </a:r>
            <a:r>
              <a:rPr lang="en-US" sz="2400" dirty="0"/>
              <a:t>Tour from logic to numbers (embedding spaces, </a:t>
            </a:r>
            <a:r>
              <a:rPr lang="en-US" sz="2400" dirty="0" err="1"/>
              <a:t>Özgür</a:t>
            </a:r>
            <a:r>
              <a:rPr lang="en-US" sz="2400" dirty="0"/>
              <a:t>)</a:t>
            </a:r>
          </a:p>
          <a:p>
            <a:pPr lvl="1"/>
            <a:r>
              <a:rPr lang="en-US" sz="2000" dirty="0"/>
              <a:t>Logic as a basis machine learning</a:t>
            </a:r>
          </a:p>
        </p:txBody>
      </p:sp>
      <p:sp>
        <p:nvSpPr>
          <p:cNvPr id="4" name="Slide Number Placeholder 3">
            <a:extLst>
              <a:ext uri="{FF2B5EF4-FFF2-40B4-BE49-F238E27FC236}">
                <a16:creationId xmlns:a16="http://schemas.microsoft.com/office/drawing/2014/main" id="{B117A95C-B0F8-1140-AD9B-4F305B07E036}"/>
              </a:ext>
            </a:extLst>
          </p:cNvPr>
          <p:cNvSpPr>
            <a:spLocks noGrp="1"/>
          </p:cNvSpPr>
          <p:nvPr>
            <p:ph type="sldNum" sz="quarter" idx="12"/>
          </p:nvPr>
        </p:nvSpPr>
        <p:spPr/>
        <p:txBody>
          <a:bodyPr/>
          <a:lstStyle/>
          <a:p>
            <a:fld id="{DB7C4649-800D-CB47-881A-AA04BFFFB18C}" type="slidenum">
              <a:rPr lang="en-US" smtClean="0"/>
              <a:t>37</a:t>
            </a:fld>
            <a:endParaRPr lang="en-US"/>
          </a:p>
        </p:txBody>
      </p:sp>
      <p:sp>
        <p:nvSpPr>
          <p:cNvPr id="5" name="Down Ribbon 4">
            <a:extLst>
              <a:ext uri="{FF2B5EF4-FFF2-40B4-BE49-F238E27FC236}">
                <a16:creationId xmlns:a16="http://schemas.microsoft.com/office/drawing/2014/main" id="{057C3714-A042-4F4D-9F68-15BE15CBC887}"/>
              </a:ext>
            </a:extLst>
          </p:cNvPr>
          <p:cNvSpPr/>
          <p:nvPr/>
        </p:nvSpPr>
        <p:spPr>
          <a:xfrm>
            <a:off x="98854" y="4209916"/>
            <a:ext cx="8958649" cy="2318472"/>
          </a:xfrm>
          <a:prstGeom prst="ribbon">
            <a:avLst>
              <a:gd name="adj1" fmla="val 188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FFF00"/>
                </a:solidFill>
              </a:rPr>
              <a:t>Brought to you from IFIS later:</a:t>
            </a:r>
          </a:p>
          <a:p>
            <a:pPr marL="742950" lvl="1" indent="-285750">
              <a:buFont typeface="Arial" panose="020B0604020202020204" pitchFamily="34" charset="0"/>
              <a:buChar char="•"/>
            </a:pPr>
            <a:r>
              <a:rPr lang="en-US" sz="1400" dirty="0"/>
              <a:t>Maximum Entropy Semantics  </a:t>
            </a:r>
            <a:br>
              <a:rPr lang="en-US" sz="1400" dirty="0"/>
            </a:br>
            <a:r>
              <a:rPr lang="en-US" sz="1400" dirty="0"/>
              <a:t>(incomplete models)</a:t>
            </a:r>
          </a:p>
          <a:p>
            <a:pPr marL="742950" lvl="1" indent="-285750">
              <a:buFont typeface="Arial" panose="020B0604020202020204" pitchFamily="34" charset="0"/>
              <a:buChar char="•"/>
            </a:pPr>
            <a:r>
              <a:rPr lang="en-US" sz="1400" dirty="0"/>
              <a:t>Probabilistic Soft Logic (continuous variables)</a:t>
            </a:r>
          </a:p>
          <a:p>
            <a:pPr marL="742950" lvl="1" indent="-285750">
              <a:buFont typeface="Arial" panose="020B0604020202020204" pitchFamily="34" charset="0"/>
              <a:buChar char="•"/>
            </a:pPr>
            <a:r>
              <a:rPr lang="en-US" sz="1400" dirty="0"/>
              <a:t>Dempster-Shafer Theory of Evidence </a:t>
            </a:r>
            <a:br>
              <a:rPr lang="en-US" sz="1400" dirty="0"/>
            </a:br>
            <a:r>
              <a:rPr lang="en-US" sz="1400" dirty="0"/>
              <a:t>(belief and plausibility)</a:t>
            </a:r>
          </a:p>
          <a:p>
            <a:pPr marL="742950" lvl="1" indent="-285750">
              <a:buFont typeface="Arial" panose="020B0604020202020204" pitchFamily="34" charset="0"/>
              <a:buChar char="•"/>
            </a:pPr>
            <a:r>
              <a:rPr lang="en-US" sz="1400" dirty="0"/>
              <a:t>Changing Domains / Transfer Learning</a:t>
            </a:r>
          </a:p>
          <a:p>
            <a:pPr marL="742950" lvl="1" indent="-285750">
              <a:buFont typeface="Arial" panose="020B0604020202020204" pitchFamily="34" charset="0"/>
              <a:buChar char="•"/>
            </a:pPr>
            <a:r>
              <a:rPr lang="en-US" sz="1400" dirty="0"/>
              <a:t>Sequential Decision Making</a:t>
            </a:r>
          </a:p>
        </p:txBody>
      </p:sp>
    </p:spTree>
    <p:extLst>
      <p:ext uri="{BB962C8B-B14F-4D97-AF65-F5344CB8AC3E}">
        <p14:creationId xmlns:p14="http://schemas.microsoft.com/office/powerpoint/2010/main" val="29632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C3F4-BBE9-744A-9D87-D498EDABF828}"/>
              </a:ext>
            </a:extLst>
          </p:cNvPr>
          <p:cNvSpPr>
            <a:spLocks noGrp="1"/>
          </p:cNvSpPr>
          <p:nvPr>
            <p:ph type="title"/>
          </p:nvPr>
        </p:nvSpPr>
        <p:spPr/>
        <p:txBody>
          <a:bodyPr/>
          <a:lstStyle/>
          <a:p>
            <a:r>
              <a:rPr lang="en-US"/>
              <a:t>Bibliography</a:t>
            </a:r>
          </a:p>
        </p:txBody>
      </p:sp>
      <p:sp>
        <p:nvSpPr>
          <p:cNvPr id="3" name="Content Placeholder 2">
            <a:extLst>
              <a:ext uri="{FF2B5EF4-FFF2-40B4-BE49-F238E27FC236}">
                <a16:creationId xmlns:a16="http://schemas.microsoft.com/office/drawing/2014/main" id="{0FDC76D1-A74A-A442-80B8-2C6FF5A177E0}"/>
              </a:ext>
            </a:extLst>
          </p:cNvPr>
          <p:cNvSpPr>
            <a:spLocks noGrp="1"/>
          </p:cNvSpPr>
          <p:nvPr>
            <p:ph idx="1"/>
          </p:nvPr>
        </p:nvSpPr>
        <p:spPr/>
        <p:txBody>
          <a:bodyPr>
            <a:normAutofit fontScale="77500" lnSpcReduction="20000"/>
          </a:bodyPr>
          <a:lstStyle/>
          <a:p>
            <a:pPr>
              <a:lnSpc>
                <a:spcPct val="120000"/>
              </a:lnSpc>
            </a:pPr>
            <a:r>
              <a:rPr lang="en-US" sz="1000" dirty="0"/>
              <a:t>[Ahmadi et al. 13]</a:t>
            </a:r>
            <a:br>
              <a:rPr lang="en-US" sz="1000" dirty="0"/>
            </a:br>
            <a:r>
              <a:rPr lang="en-US" sz="1000" dirty="0"/>
              <a:t>Babak Ahmadi, Kristian </a:t>
            </a:r>
            <a:r>
              <a:rPr lang="en-US" sz="1000" dirty="0" err="1"/>
              <a:t>Kersting</a:t>
            </a:r>
            <a:r>
              <a:rPr lang="en-US" sz="1000" dirty="0"/>
              <a:t>, Martin </a:t>
            </a:r>
            <a:r>
              <a:rPr lang="en-US" sz="1000" dirty="0" err="1"/>
              <a:t>Mladenov</a:t>
            </a:r>
            <a:r>
              <a:rPr lang="en-US" sz="1000" dirty="0"/>
              <a:t>, and </a:t>
            </a:r>
            <a:r>
              <a:rPr lang="en-US" sz="1000" dirty="0" err="1"/>
              <a:t>Sriraam</a:t>
            </a:r>
            <a:r>
              <a:rPr lang="en-US" sz="1000" dirty="0"/>
              <a:t> Natarajan. Exploiting Symmetries for Scaling Loopy Belief Propagation and Relational Training. In Machine Learning. 92(1):91-132, 2013</a:t>
            </a:r>
          </a:p>
          <a:p>
            <a:pPr>
              <a:lnSpc>
                <a:spcPct val="120000"/>
              </a:lnSpc>
            </a:pPr>
            <a:r>
              <a:rPr lang="en-US" sz="1000" dirty="0"/>
              <a:t>[Bach, </a:t>
            </a:r>
            <a:r>
              <a:rPr lang="en-US" sz="1000" dirty="0" err="1"/>
              <a:t>Broecheler</a:t>
            </a:r>
            <a:r>
              <a:rPr lang="en-US" sz="1000" dirty="0"/>
              <a:t>, Huang, </a:t>
            </a:r>
            <a:r>
              <a:rPr lang="en-US" sz="1000" dirty="0" err="1"/>
              <a:t>Getoor</a:t>
            </a:r>
            <a:r>
              <a:rPr lang="en-US" sz="1000" dirty="0"/>
              <a:t> 17]</a:t>
            </a:r>
            <a:br>
              <a:rPr lang="en-US" sz="1000" dirty="0"/>
            </a:br>
            <a:r>
              <a:rPr lang="en-US" sz="1000" dirty="0"/>
              <a:t>Stephen H. Bach, Matthias </a:t>
            </a:r>
            <a:r>
              <a:rPr lang="en-US" sz="1000" dirty="0" err="1"/>
              <a:t>Broecheler</a:t>
            </a:r>
            <a:r>
              <a:rPr lang="en-US" sz="1000" dirty="0"/>
              <a:t>, Bert Huang, </a:t>
            </a:r>
            <a:r>
              <a:rPr lang="en-US" sz="1000" dirty="0" err="1"/>
              <a:t>Lise</a:t>
            </a:r>
            <a:r>
              <a:rPr lang="en-US" sz="1000" dirty="0"/>
              <a:t> </a:t>
            </a:r>
            <a:r>
              <a:rPr lang="en-US" sz="1000" dirty="0" err="1"/>
              <a:t>Getoor</a:t>
            </a:r>
            <a:r>
              <a:rPr lang="en-US" sz="1000" dirty="0"/>
              <a:t>. Hinge-Loss Markov Random Fields and Probabilistic Soft Logic. In: J. Mach. Learn. Res. 18:. 109:1-109:67, 2017</a:t>
            </a:r>
          </a:p>
          <a:p>
            <a:pPr>
              <a:lnSpc>
                <a:spcPct val="120000"/>
              </a:lnSpc>
            </a:pPr>
            <a:r>
              <a:rPr lang="en-US" sz="1000" dirty="0"/>
              <a:t>[Chavira and </a:t>
            </a:r>
            <a:r>
              <a:rPr lang="en-US" sz="1000" dirty="0" err="1"/>
              <a:t>Darwiche</a:t>
            </a:r>
            <a:r>
              <a:rPr lang="en-US" sz="1000" dirty="0"/>
              <a:t> 07] </a:t>
            </a:r>
            <a:br>
              <a:rPr lang="en-US" sz="1000" dirty="0"/>
            </a:br>
            <a:r>
              <a:rPr lang="en-US" sz="1000" dirty="0"/>
              <a:t>Mark Chavira, Adnan </a:t>
            </a:r>
            <a:r>
              <a:rPr lang="en-US" sz="1000" dirty="0" err="1"/>
              <a:t>Darwiche</a:t>
            </a:r>
            <a:r>
              <a:rPr lang="en-US" sz="1000" dirty="0"/>
              <a:t>. Compiling Bayesian Networks Using Variable Elimination. In: Proc. IJCAI 2007: 2443-2449</a:t>
            </a:r>
          </a:p>
          <a:p>
            <a:pPr>
              <a:lnSpc>
                <a:spcPct val="120000"/>
              </a:lnSpc>
            </a:pPr>
            <a:r>
              <a:rPr lang="en-US" sz="1000" dirty="0"/>
              <a:t>[Cohen et al. 17] Cohen, William W., Fan Yang and Kathryn </a:t>
            </a:r>
            <a:r>
              <a:rPr lang="en-US" sz="1000" dirty="0" err="1"/>
              <a:t>Mazaitis</a:t>
            </a:r>
            <a:r>
              <a:rPr lang="en-US" sz="1000" dirty="0"/>
              <a:t>. “</a:t>
            </a:r>
            <a:r>
              <a:rPr lang="en-US" sz="1000" dirty="0" err="1"/>
              <a:t>TensorLog</a:t>
            </a:r>
            <a:r>
              <a:rPr lang="en-US" sz="1000" dirty="0"/>
              <a:t>: Deep Learning Meets Probabilistic </a:t>
            </a:r>
            <a:r>
              <a:rPr lang="en-US" sz="1000" dirty="0" err="1"/>
              <a:t>DBs.</a:t>
            </a:r>
            <a:r>
              <a:rPr lang="en-US" sz="1000" dirty="0"/>
              <a:t>” </a:t>
            </a:r>
            <a:r>
              <a:rPr lang="en-US" sz="1000" dirty="0" err="1"/>
              <a:t>ArXiv</a:t>
            </a:r>
            <a:r>
              <a:rPr lang="en-US" sz="1000" dirty="0"/>
              <a:t> abs/1707.05390 (2017)</a:t>
            </a:r>
          </a:p>
          <a:p>
            <a:pPr>
              <a:lnSpc>
                <a:spcPct val="120000"/>
              </a:lnSpc>
            </a:pPr>
            <a:r>
              <a:rPr lang="en-US" sz="1000" dirty="0"/>
              <a:t>[De Salvo </a:t>
            </a:r>
            <a:r>
              <a:rPr lang="en-US" sz="1000" dirty="0" err="1"/>
              <a:t>Braz</a:t>
            </a:r>
            <a:r>
              <a:rPr lang="en-US" sz="1000" dirty="0"/>
              <a:t> et al. 05]</a:t>
            </a:r>
            <a:br>
              <a:rPr lang="en-US" sz="1000" dirty="0"/>
            </a:br>
            <a:r>
              <a:rPr lang="en-US" sz="1000" dirty="0"/>
              <a:t>Rodrigo de Salvo </a:t>
            </a:r>
            <a:r>
              <a:rPr lang="en-US" sz="1000" dirty="0" err="1"/>
              <a:t>Braz</a:t>
            </a:r>
            <a:r>
              <a:rPr lang="en-US" sz="1000" dirty="0"/>
              <a:t>, </a:t>
            </a:r>
            <a:r>
              <a:rPr lang="en-US" sz="1000" dirty="0" err="1"/>
              <a:t>Eyal</a:t>
            </a:r>
            <a:r>
              <a:rPr lang="en-US" sz="1000" dirty="0"/>
              <a:t> Amir, and Dan Roth. Lifted First-order Probabilistic Inference. IJCAI-05 Proceedings of the 19th International Joint Conference on Artificial Intelligence, 2005</a:t>
            </a:r>
          </a:p>
          <a:p>
            <a:pPr>
              <a:lnSpc>
                <a:spcPct val="120000"/>
              </a:lnSpc>
            </a:pPr>
            <a:r>
              <a:rPr lang="en-US" sz="1000" dirty="0"/>
              <a:t>[De Salvo </a:t>
            </a:r>
            <a:r>
              <a:rPr lang="en-US" sz="1000" dirty="0" err="1"/>
              <a:t>Braz</a:t>
            </a:r>
            <a:r>
              <a:rPr lang="en-US" sz="1000" dirty="0"/>
              <a:t> et al. 06]</a:t>
            </a:r>
            <a:br>
              <a:rPr lang="en-US" sz="1000" dirty="0"/>
            </a:br>
            <a:r>
              <a:rPr lang="en-US" sz="1000" dirty="0"/>
              <a:t>Rodrigo de Salvo </a:t>
            </a:r>
            <a:r>
              <a:rPr lang="en-US" sz="1000" dirty="0" err="1"/>
              <a:t>Braz</a:t>
            </a:r>
            <a:r>
              <a:rPr lang="en-US" sz="1000" dirty="0"/>
              <a:t>, </a:t>
            </a:r>
            <a:r>
              <a:rPr lang="en-US" sz="1000" dirty="0" err="1"/>
              <a:t>Eyal</a:t>
            </a:r>
            <a:r>
              <a:rPr lang="en-US" sz="1000" dirty="0"/>
              <a:t> Amir, and Dan Roth. MPE and Partial Inversion in Lifted Probabilistic Variable Elimination. AAAI-06 Proceedings of the 21st Conference on Artificial Intelligence, 2006</a:t>
            </a:r>
          </a:p>
          <a:p>
            <a:pPr>
              <a:lnSpc>
                <a:spcPct val="120000"/>
              </a:lnSpc>
            </a:pPr>
            <a:r>
              <a:rPr lang="en-US" sz="1000" dirty="0"/>
              <a:t>[</a:t>
            </a:r>
            <a:r>
              <a:rPr lang="en-US" sz="1000" dirty="0" err="1"/>
              <a:t>Gogate</a:t>
            </a:r>
            <a:r>
              <a:rPr lang="en-US" sz="1000" dirty="0"/>
              <a:t> and </a:t>
            </a:r>
            <a:r>
              <a:rPr lang="en-US" sz="1000" dirty="0" err="1"/>
              <a:t>Domingos</a:t>
            </a:r>
            <a:r>
              <a:rPr lang="en-US" sz="1000" dirty="0"/>
              <a:t> 11]</a:t>
            </a:r>
            <a:br>
              <a:rPr lang="en-US" sz="1000" dirty="0"/>
            </a:br>
            <a:r>
              <a:rPr lang="en-US" sz="1000" dirty="0" err="1"/>
              <a:t>Vibhav</a:t>
            </a:r>
            <a:r>
              <a:rPr lang="en-US" sz="1000" dirty="0"/>
              <a:t> </a:t>
            </a:r>
            <a:r>
              <a:rPr lang="en-US" sz="1000" dirty="0" err="1"/>
              <a:t>Gogate</a:t>
            </a:r>
            <a:r>
              <a:rPr lang="en-US" sz="1000" dirty="0"/>
              <a:t> and Pedro </a:t>
            </a:r>
            <a:r>
              <a:rPr lang="en-US" sz="1000" dirty="0" err="1"/>
              <a:t>Domingos</a:t>
            </a:r>
            <a:r>
              <a:rPr lang="en-US" sz="1000" dirty="0"/>
              <a:t>. Probabilistic Theorem Proving. In: Proc. UAI 2011: 256–265</a:t>
            </a:r>
          </a:p>
          <a:p>
            <a:pPr>
              <a:lnSpc>
                <a:spcPct val="120000"/>
              </a:lnSpc>
            </a:pPr>
            <a:r>
              <a:rPr lang="en-US" sz="1000" dirty="0"/>
              <a:t>[</a:t>
            </a:r>
            <a:r>
              <a:rPr lang="en-US" sz="1000" dirty="0" err="1"/>
              <a:t>Kersting</a:t>
            </a:r>
            <a:r>
              <a:rPr lang="en-US" sz="1000" dirty="0"/>
              <a:t> et al. 09]</a:t>
            </a:r>
            <a:br>
              <a:rPr lang="en-US" sz="1000" dirty="0"/>
            </a:br>
            <a:r>
              <a:rPr lang="en-US" sz="1000" dirty="0"/>
              <a:t>Kristian </a:t>
            </a:r>
            <a:r>
              <a:rPr lang="en-US" sz="1000" dirty="0" err="1"/>
              <a:t>Kersting</a:t>
            </a:r>
            <a:r>
              <a:rPr lang="en-US" sz="1000" dirty="0"/>
              <a:t>, Babak Ahmadi, and </a:t>
            </a:r>
            <a:r>
              <a:rPr lang="en-US" sz="1000" dirty="0" err="1"/>
              <a:t>Sriraam</a:t>
            </a:r>
            <a:r>
              <a:rPr lang="en-US" sz="1000" dirty="0"/>
              <a:t> Natarajan. Counting Belief Propagation. In UAI-09 Proceedings of the 25th Conference on Uncertainty in Artificial Intelligence, 2009</a:t>
            </a:r>
          </a:p>
          <a:p>
            <a:pPr>
              <a:lnSpc>
                <a:spcPct val="120000"/>
              </a:lnSpc>
            </a:pPr>
            <a:r>
              <a:rPr lang="en-US" sz="1000" dirty="0"/>
              <a:t>[</a:t>
            </a:r>
            <a:r>
              <a:rPr lang="en-US" sz="1000" dirty="0" err="1"/>
              <a:t>Milch</a:t>
            </a:r>
            <a:r>
              <a:rPr lang="en-US" sz="1000" dirty="0"/>
              <a:t> et al. 08]</a:t>
            </a:r>
            <a:br>
              <a:rPr lang="en-US" sz="1000" dirty="0"/>
            </a:br>
            <a:r>
              <a:rPr lang="en-US" sz="1000" dirty="0"/>
              <a:t>Brian </a:t>
            </a:r>
            <a:r>
              <a:rPr lang="en-US" sz="1000" dirty="0" err="1"/>
              <a:t>Milch</a:t>
            </a:r>
            <a:r>
              <a:rPr lang="en-US" sz="1000" dirty="0"/>
              <a:t>, Luke S. </a:t>
            </a:r>
            <a:r>
              <a:rPr lang="en-US" sz="1000" dirty="0" err="1"/>
              <a:t>Zettelmoyer</a:t>
            </a:r>
            <a:r>
              <a:rPr lang="en-US" sz="1000" dirty="0"/>
              <a:t>, Kristian </a:t>
            </a:r>
            <a:r>
              <a:rPr lang="en-US" sz="1000" dirty="0" err="1"/>
              <a:t>Kersting</a:t>
            </a:r>
            <a:r>
              <a:rPr lang="en-US" sz="1000" dirty="0"/>
              <a:t>, Michael </a:t>
            </a:r>
            <a:r>
              <a:rPr lang="en-US" sz="1000" dirty="0" err="1"/>
              <a:t>Haimes</a:t>
            </a:r>
            <a:r>
              <a:rPr lang="en-US" sz="1000" dirty="0"/>
              <a:t>, and Leslie Pack </a:t>
            </a:r>
            <a:r>
              <a:rPr lang="en-US" sz="1000" dirty="0" err="1"/>
              <a:t>Kaelbling</a:t>
            </a:r>
            <a:r>
              <a:rPr lang="en-US" sz="1000" dirty="0"/>
              <a:t>. Lifted Probabilistic Inference with Counting Formulas. In AAAI-08 Proceedings of the 23rd AAAI Conference on Artificial Intelligence, 2008</a:t>
            </a:r>
          </a:p>
          <a:p>
            <a:pPr>
              <a:lnSpc>
                <a:spcPct val="120000"/>
              </a:lnSpc>
            </a:pPr>
            <a:r>
              <a:rPr lang="en-US" sz="1000" dirty="0"/>
              <a:t>[Poole 03] </a:t>
            </a:r>
            <a:br>
              <a:rPr lang="en-US" sz="1000" dirty="0"/>
            </a:br>
            <a:r>
              <a:rPr lang="en-US" sz="1000" dirty="0"/>
              <a:t>David Poole. First-order probabilistic inference. IJCAI 2003: 985-991</a:t>
            </a:r>
          </a:p>
          <a:p>
            <a:pPr>
              <a:lnSpc>
                <a:spcPct val="120000"/>
              </a:lnSpc>
            </a:pPr>
            <a:r>
              <a:rPr lang="en-US" sz="1000" dirty="0"/>
              <a:t>[Poole &amp; Mackworth 03] </a:t>
            </a:r>
            <a:br>
              <a:rPr lang="en-US" sz="1000" dirty="0"/>
            </a:br>
            <a:r>
              <a:rPr lang="en-US" sz="1000" dirty="0"/>
              <a:t>David Poole, Alan Mackworth. Artificial Intelligence: Foundations of Computational Agents, 2</a:t>
            </a:r>
            <a:r>
              <a:rPr lang="en-US" sz="1000" baseline="30000" dirty="0"/>
              <a:t>nd</a:t>
            </a:r>
            <a:r>
              <a:rPr lang="en-US" sz="1000" dirty="0"/>
              <a:t> Edition, Cambridge University Press, 2017</a:t>
            </a:r>
          </a:p>
          <a:p>
            <a:pPr marL="0" indent="0">
              <a:lnSpc>
                <a:spcPct val="120000"/>
              </a:lnSpc>
              <a:buNone/>
            </a:pPr>
            <a:endParaRPr lang="en-US" sz="1000" dirty="0"/>
          </a:p>
          <a:p>
            <a:pPr marL="0" indent="0">
              <a:lnSpc>
                <a:spcPct val="120000"/>
              </a:lnSpc>
              <a:buNone/>
            </a:pPr>
            <a:endParaRPr lang="en-US" sz="1000" dirty="0"/>
          </a:p>
        </p:txBody>
      </p:sp>
      <p:sp>
        <p:nvSpPr>
          <p:cNvPr id="4" name="Slide Number Placeholder 3">
            <a:extLst>
              <a:ext uri="{FF2B5EF4-FFF2-40B4-BE49-F238E27FC236}">
                <a16:creationId xmlns:a16="http://schemas.microsoft.com/office/drawing/2014/main" id="{AB8C0C1B-FD34-9C44-BD06-DE9EA9EB9422}"/>
              </a:ext>
            </a:extLst>
          </p:cNvPr>
          <p:cNvSpPr>
            <a:spLocks noGrp="1"/>
          </p:cNvSpPr>
          <p:nvPr>
            <p:ph type="sldNum" sz="quarter" idx="12"/>
          </p:nvPr>
        </p:nvSpPr>
        <p:spPr/>
        <p:txBody>
          <a:bodyPr/>
          <a:lstStyle/>
          <a:p>
            <a:fld id="{DB7C4649-800D-CB47-881A-AA04BFFFB18C}" type="slidenum">
              <a:rPr lang="en-US" smtClean="0"/>
              <a:t>38</a:t>
            </a:fld>
            <a:endParaRPr lang="en-US"/>
          </a:p>
        </p:txBody>
      </p:sp>
    </p:spTree>
    <p:extLst>
      <p:ext uri="{BB962C8B-B14F-4D97-AF65-F5344CB8AC3E}">
        <p14:creationId xmlns:p14="http://schemas.microsoft.com/office/powerpoint/2010/main" val="3309191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C3F4-BBE9-744A-9D87-D498EDABF828}"/>
              </a:ext>
            </a:extLst>
          </p:cNvPr>
          <p:cNvSpPr>
            <a:spLocks noGrp="1"/>
          </p:cNvSpPr>
          <p:nvPr>
            <p:ph type="title"/>
          </p:nvPr>
        </p:nvSpPr>
        <p:spPr/>
        <p:txBody>
          <a:bodyPr/>
          <a:lstStyle/>
          <a:p>
            <a:r>
              <a:rPr lang="en-US"/>
              <a:t>Bibliography</a:t>
            </a:r>
          </a:p>
        </p:txBody>
      </p:sp>
      <p:sp>
        <p:nvSpPr>
          <p:cNvPr id="3" name="Content Placeholder 2">
            <a:extLst>
              <a:ext uri="{FF2B5EF4-FFF2-40B4-BE49-F238E27FC236}">
                <a16:creationId xmlns:a16="http://schemas.microsoft.com/office/drawing/2014/main" id="{0FDC76D1-A74A-A442-80B8-2C6FF5A177E0}"/>
              </a:ext>
            </a:extLst>
          </p:cNvPr>
          <p:cNvSpPr>
            <a:spLocks noGrp="1"/>
          </p:cNvSpPr>
          <p:nvPr>
            <p:ph idx="1"/>
          </p:nvPr>
        </p:nvSpPr>
        <p:spPr/>
        <p:txBody>
          <a:bodyPr>
            <a:normAutofit/>
          </a:bodyPr>
          <a:lstStyle/>
          <a:p>
            <a:pPr>
              <a:lnSpc>
                <a:spcPct val="120000"/>
              </a:lnSpc>
            </a:pPr>
            <a:r>
              <a:rPr lang="en-US" sz="1000" dirty="0"/>
              <a:t>[Richardson &amp; </a:t>
            </a:r>
            <a:r>
              <a:rPr lang="en-US" sz="1000" dirty="0" err="1"/>
              <a:t>Domingos</a:t>
            </a:r>
            <a:r>
              <a:rPr lang="en-US" sz="1000" dirty="0"/>
              <a:t> 06]</a:t>
            </a:r>
            <a:br>
              <a:rPr lang="en-US" sz="1000" dirty="0"/>
            </a:br>
            <a:r>
              <a:rPr lang="en-US" sz="1000" dirty="0"/>
              <a:t>Matthew Richardson, Pedro </a:t>
            </a:r>
            <a:r>
              <a:rPr lang="en-US" sz="1000" dirty="0" err="1"/>
              <a:t>Domingos</a:t>
            </a:r>
            <a:r>
              <a:rPr lang="en-US" sz="1000" dirty="0"/>
              <a:t>. Markov logic networks. In: J. Machine Learning. Band 62. Nr. 1-2. 2006. 107–136</a:t>
            </a:r>
          </a:p>
          <a:p>
            <a:pPr>
              <a:lnSpc>
                <a:spcPct val="120000"/>
              </a:lnSpc>
            </a:pPr>
            <a:r>
              <a:rPr lang="en-US" sz="1000" dirty="0"/>
              <a:t>[Russell &amp; </a:t>
            </a:r>
            <a:r>
              <a:rPr lang="en-US" sz="1000" dirty="0" err="1"/>
              <a:t>Norvig</a:t>
            </a:r>
            <a:r>
              <a:rPr lang="en-US" sz="1000" dirty="0"/>
              <a:t> 16] Stuart Russell, Peter </a:t>
            </a:r>
            <a:r>
              <a:rPr lang="en-US" sz="1000" dirty="0" err="1"/>
              <a:t>Norvig</a:t>
            </a:r>
            <a:r>
              <a:rPr lang="en-US" sz="1000" dirty="0"/>
              <a:t>, Artificial Intelligence: A Modern Approach, Pearson, 2016</a:t>
            </a:r>
          </a:p>
          <a:p>
            <a:pPr>
              <a:lnSpc>
                <a:spcPct val="120000"/>
              </a:lnSpc>
            </a:pPr>
            <a:r>
              <a:rPr lang="en-US" sz="1000" dirty="0"/>
              <a:t>[</a:t>
            </a:r>
            <a:r>
              <a:rPr lang="en-US" sz="1000" dirty="0" err="1"/>
              <a:t>Sarkhel</a:t>
            </a:r>
            <a:r>
              <a:rPr lang="en-US" sz="1000" dirty="0"/>
              <a:t>, Venugopal et al. 14]</a:t>
            </a:r>
            <a:br>
              <a:rPr lang="en-US" sz="1000" dirty="0"/>
            </a:br>
            <a:r>
              <a:rPr lang="en-US" sz="1000" dirty="0" err="1"/>
              <a:t>Somdeb</a:t>
            </a:r>
            <a:r>
              <a:rPr lang="en-US" sz="1000" dirty="0"/>
              <a:t> </a:t>
            </a:r>
            <a:r>
              <a:rPr lang="en-US" sz="1000" dirty="0" err="1"/>
              <a:t>Sarkhel</a:t>
            </a:r>
            <a:r>
              <a:rPr lang="en-US" sz="1000" dirty="0"/>
              <a:t>, Deepak Venugopal, Parag Singla, </a:t>
            </a:r>
            <a:r>
              <a:rPr lang="en-US" sz="1000" dirty="0" err="1"/>
              <a:t>Vibhav</a:t>
            </a:r>
            <a:r>
              <a:rPr lang="en-US" sz="1000" dirty="0"/>
              <a:t> </a:t>
            </a:r>
            <a:r>
              <a:rPr lang="en-US" sz="1000" dirty="0" err="1"/>
              <a:t>Gogate</a:t>
            </a:r>
            <a:r>
              <a:rPr lang="en-US" sz="1000" dirty="0"/>
              <a:t>:. Lifted MAP Inference for Markov Logic Networks. AISTATS 2014: 859-867</a:t>
            </a:r>
          </a:p>
          <a:p>
            <a:pPr>
              <a:lnSpc>
                <a:spcPct val="120000"/>
              </a:lnSpc>
            </a:pPr>
            <a:r>
              <a:rPr lang="en-US" sz="1000" dirty="0"/>
              <a:t>[Singla and </a:t>
            </a:r>
            <a:r>
              <a:rPr lang="en-US" sz="1000" dirty="0" err="1"/>
              <a:t>Domingos</a:t>
            </a:r>
            <a:r>
              <a:rPr lang="en-US" sz="1000" dirty="0"/>
              <a:t> 08]</a:t>
            </a:r>
            <a:br>
              <a:rPr lang="en-US" sz="1000" dirty="0"/>
            </a:br>
            <a:r>
              <a:rPr lang="en-US" sz="1000" dirty="0"/>
              <a:t>Parag Singla and Pedro </a:t>
            </a:r>
            <a:r>
              <a:rPr lang="en-US" sz="1000" dirty="0" err="1"/>
              <a:t>Domingos</a:t>
            </a:r>
            <a:r>
              <a:rPr lang="en-US" sz="1000" dirty="0"/>
              <a:t>. Lifted First-order Belief Propagation. In AAAI-08 Proceedings of the 23rd AAAI Conference on Artificial Intelligence, 2008</a:t>
            </a:r>
          </a:p>
          <a:p>
            <a:pPr>
              <a:lnSpc>
                <a:spcPct val="120000"/>
              </a:lnSpc>
            </a:pPr>
            <a:r>
              <a:rPr lang="en-US" sz="1000" dirty="0"/>
              <a:t>[</a:t>
            </a:r>
            <a:r>
              <a:rPr lang="en-US" sz="1000" dirty="0" err="1"/>
              <a:t>Tagipour</a:t>
            </a:r>
            <a:r>
              <a:rPr lang="en-US" sz="1000" dirty="0"/>
              <a:t> et al. 13]</a:t>
            </a:r>
            <a:br>
              <a:rPr lang="en-US" sz="1000" dirty="0"/>
            </a:br>
            <a:r>
              <a:rPr lang="en-US" sz="1000" dirty="0" err="1"/>
              <a:t>Nima</a:t>
            </a:r>
            <a:r>
              <a:rPr lang="en-US" sz="1000" dirty="0"/>
              <a:t> </a:t>
            </a:r>
            <a:r>
              <a:rPr lang="en-US" sz="1000" dirty="0" err="1"/>
              <a:t>Taghipour</a:t>
            </a:r>
            <a:r>
              <a:rPr lang="en-US" sz="1000" dirty="0"/>
              <a:t>, </a:t>
            </a:r>
            <a:r>
              <a:rPr lang="en-US" sz="1000" dirty="0" err="1"/>
              <a:t>Daan</a:t>
            </a:r>
            <a:r>
              <a:rPr lang="en-US" sz="1000" dirty="0"/>
              <a:t> </a:t>
            </a:r>
            <a:r>
              <a:rPr lang="en-US" sz="1000" dirty="0" err="1"/>
              <a:t>Fierens</a:t>
            </a:r>
            <a:r>
              <a:rPr lang="en-US" sz="1000" dirty="0"/>
              <a:t>, Jesse Davis, and Hendrik </a:t>
            </a:r>
            <a:r>
              <a:rPr lang="en-US" sz="1000" dirty="0" err="1"/>
              <a:t>Blockeel</a:t>
            </a:r>
            <a:r>
              <a:rPr lang="en-US" sz="1000" dirty="0"/>
              <a:t>. Lifted Variable Elimination: Decoupling the Operators from the Constraint Language. Journal of Artificial Intelligence Research, 47(1):393–439, 2013</a:t>
            </a:r>
          </a:p>
          <a:p>
            <a:pPr>
              <a:lnSpc>
                <a:spcPct val="120000"/>
              </a:lnSpc>
            </a:pPr>
            <a:r>
              <a:rPr lang="en-US" sz="1000" dirty="0"/>
              <a:t>[</a:t>
            </a:r>
            <a:r>
              <a:rPr lang="en-US" sz="1000" dirty="0" err="1"/>
              <a:t>Taghipour</a:t>
            </a:r>
            <a:r>
              <a:rPr lang="en-US" sz="1000" dirty="0"/>
              <a:t> et al. 13a]</a:t>
            </a:r>
            <a:br>
              <a:rPr lang="en-US" sz="1000" dirty="0"/>
            </a:br>
            <a:r>
              <a:rPr lang="en-US" sz="1000" dirty="0" err="1"/>
              <a:t>Nima</a:t>
            </a:r>
            <a:r>
              <a:rPr lang="en-US" sz="1000" dirty="0"/>
              <a:t> </a:t>
            </a:r>
            <a:r>
              <a:rPr lang="en-US" sz="1000" dirty="0" err="1"/>
              <a:t>Taghipour</a:t>
            </a:r>
            <a:r>
              <a:rPr lang="en-US" sz="1000" dirty="0"/>
              <a:t>, </a:t>
            </a:r>
            <a:r>
              <a:rPr lang="en-US" sz="1000" dirty="0" err="1"/>
              <a:t>Daan</a:t>
            </a:r>
            <a:r>
              <a:rPr lang="en-US" sz="1000" dirty="0"/>
              <a:t> </a:t>
            </a:r>
            <a:r>
              <a:rPr lang="en-US" sz="1000" dirty="0" err="1"/>
              <a:t>Fierens</a:t>
            </a:r>
            <a:r>
              <a:rPr lang="en-US" sz="1000" dirty="0"/>
              <a:t>, Jesse Davis, and Hendrik </a:t>
            </a:r>
            <a:r>
              <a:rPr lang="en-US" sz="1000" dirty="0" err="1"/>
              <a:t>Blockeel</a:t>
            </a:r>
            <a:r>
              <a:rPr lang="en-US" sz="1000" dirty="0"/>
              <a:t>. Lifted Variable Elimination: Decoupling the Operators from the Constraint Language. Journal of Artificial Intelligence Research, 47(1):393–439, 2013</a:t>
            </a:r>
          </a:p>
          <a:p>
            <a:pPr>
              <a:lnSpc>
                <a:spcPct val="120000"/>
              </a:lnSpc>
            </a:pPr>
            <a:r>
              <a:rPr lang="en-US" sz="1000" dirty="0"/>
              <a:t>[van den </a:t>
            </a:r>
            <a:r>
              <a:rPr lang="en-US" sz="1000" dirty="0" err="1"/>
              <a:t>Broeck</a:t>
            </a:r>
            <a:r>
              <a:rPr lang="en-US" sz="1000" dirty="0"/>
              <a:t> 13]</a:t>
            </a:r>
            <a:br>
              <a:rPr lang="en-US" sz="1000" dirty="0"/>
            </a:br>
            <a:r>
              <a:rPr lang="en-US" sz="1000" dirty="0"/>
              <a:t>Guy Van den </a:t>
            </a:r>
            <a:r>
              <a:rPr lang="en-US" sz="1000" dirty="0" err="1"/>
              <a:t>Broeck</a:t>
            </a:r>
            <a:r>
              <a:rPr lang="en-US" sz="1000" dirty="0"/>
              <a:t>. Lifted Inference and Learning in Statistical Relational Models, PhD thesis, KU Leuven, 2013</a:t>
            </a:r>
          </a:p>
        </p:txBody>
      </p:sp>
      <p:sp>
        <p:nvSpPr>
          <p:cNvPr id="4" name="Slide Number Placeholder 3">
            <a:extLst>
              <a:ext uri="{FF2B5EF4-FFF2-40B4-BE49-F238E27FC236}">
                <a16:creationId xmlns:a16="http://schemas.microsoft.com/office/drawing/2014/main" id="{AB8C0C1B-FD34-9C44-BD06-DE9EA9EB9422}"/>
              </a:ext>
            </a:extLst>
          </p:cNvPr>
          <p:cNvSpPr>
            <a:spLocks noGrp="1"/>
          </p:cNvSpPr>
          <p:nvPr>
            <p:ph type="sldNum" sz="quarter" idx="12"/>
          </p:nvPr>
        </p:nvSpPr>
        <p:spPr/>
        <p:txBody>
          <a:bodyPr/>
          <a:lstStyle/>
          <a:p>
            <a:fld id="{DB7C4649-800D-CB47-881A-AA04BFFFB18C}" type="slidenum">
              <a:rPr lang="en-US" smtClean="0"/>
              <a:t>39</a:t>
            </a:fld>
            <a:endParaRPr lang="en-US"/>
          </a:p>
        </p:txBody>
      </p:sp>
    </p:spTree>
    <p:extLst>
      <p:ext uri="{BB962C8B-B14F-4D97-AF65-F5344CB8AC3E}">
        <p14:creationId xmlns:p14="http://schemas.microsoft.com/office/powerpoint/2010/main" val="426413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Epidemics</a:t>
            </a:r>
          </a:p>
        </p:txBody>
      </p:sp>
      <mc:AlternateContent xmlns:mc="http://schemas.openxmlformats.org/markup-compatibility/2006">
        <mc:Choice xmlns:a14="http://schemas.microsoft.com/office/drawing/2010/main" Requires="a14">
          <p:sp>
            <p:nvSpPr>
              <p:cNvPr id="7" name="Content Placeholder 6"/>
              <p:cNvSpPr>
                <a:spLocks noGrp="1"/>
              </p:cNvSpPr>
              <p:nvPr>
                <p:ph sz="half" idx="1"/>
              </p:nvPr>
            </p:nvSpPr>
            <p:spPr>
              <a:xfrm>
                <a:off x="454150" y="1108632"/>
                <a:ext cx="4141059" cy="4867147"/>
              </a:xfrm>
            </p:spPr>
            <p:txBody>
              <a:bodyPr/>
              <a:lstStyle/>
              <a:p>
                <a:r>
                  <a:rPr lang="en-GB" dirty="0"/>
                  <a:t>Atoms: Parameterised random variables = </a:t>
                </a:r>
                <a:r>
                  <a:rPr lang="en-GB" dirty="0">
                    <a:solidFill>
                      <a:schemeClr val="accent1"/>
                    </a:solidFill>
                  </a:rPr>
                  <a:t>PRVs</a:t>
                </a:r>
              </a:p>
              <a:p>
                <a:pPr lvl="1"/>
                <a:endParaRPr lang="en-GB" dirty="0"/>
              </a:p>
              <a:p>
                <a:pPr lvl="1"/>
                <a:r>
                  <a:rPr lang="en-GB" dirty="0"/>
                  <a:t>With</a:t>
                </a:r>
                <a:r>
                  <a:rPr lang="en-GB" dirty="0">
                    <a:solidFill>
                      <a:schemeClr val="accent1"/>
                    </a:solidFill>
                  </a:rPr>
                  <a:t> logical variables</a:t>
                </a:r>
              </a:p>
              <a:p>
                <a:pPr lvl="2"/>
                <a:r>
                  <a:rPr lang="en-GB" dirty="0"/>
                  <a:t>E.g., </a:t>
                </a:r>
                <a14:m>
                  <m:oMath xmlns:m="http://schemas.openxmlformats.org/officeDocument/2006/math">
                    <m:r>
                      <a:rPr lang="de-DE" b="0" i="1" smtClean="0">
                        <a:latin typeface="Cambria Math" charset="0"/>
                      </a:rPr>
                      <m:t>𝑋</m:t>
                    </m:r>
                  </m:oMath>
                </a14:m>
                <a:r>
                  <a:rPr lang="en-GB" dirty="0"/>
                  <a:t>, </a:t>
                </a:r>
                <a14:m>
                  <m:oMath xmlns:m="http://schemas.openxmlformats.org/officeDocument/2006/math">
                    <m:r>
                      <a:rPr lang="de-DE" b="0" i="1" smtClean="0">
                        <a:latin typeface="Cambria Math" panose="02040503050406030204" pitchFamily="18" charset="0"/>
                      </a:rPr>
                      <m:t>𝑀</m:t>
                    </m:r>
                  </m:oMath>
                </a14:m>
                <a:endParaRPr lang="en-GB" dirty="0"/>
              </a:p>
              <a:p>
                <a:pPr lvl="2"/>
                <a:r>
                  <a:rPr lang="en-GB" dirty="0"/>
                  <a:t>Possible values (domain):</a:t>
                </a:r>
              </a:p>
              <a:p>
                <a:pPr marL="914400" lvl="2" indent="0">
                  <a:buNone/>
                </a:pPr>
                <a14:m>
                  <m:oMathPara xmlns:m="http://schemas.openxmlformats.org/officeDocument/2006/math">
                    <m:oMathParaPr>
                      <m:jc m:val="centerGroup"/>
                    </m:oMathParaPr>
                    <m:oMath xmlns:m="http://schemas.openxmlformats.org/officeDocument/2006/math">
                      <m:r>
                        <a:rPr lang="en-GB" b="0" i="1" smtClean="0">
                          <a:latin typeface="Cambria Math" charset="0"/>
                          <a:ea typeface="Cambria Math" charset="0"/>
                          <a:cs typeface="Cambria Math" charset="0"/>
                        </a:rPr>
                        <m:t>𝒟</m:t>
                      </m:r>
                      <m:d>
                        <m:dPr>
                          <m:ctrlPr>
                            <a:rPr lang="de-DE" b="0" i="1" smtClean="0">
                              <a:latin typeface="Cambria Math" panose="02040503050406030204" pitchFamily="18" charset="0"/>
                            </a:rPr>
                          </m:ctrlPr>
                        </m:dPr>
                        <m:e>
                          <m:r>
                            <a:rPr lang="de-DE" i="1">
                              <a:latin typeface="Cambria Math" charset="0"/>
                            </a:rPr>
                            <m:t>𝑋</m:t>
                          </m:r>
                        </m:e>
                      </m:d>
                      <m:r>
                        <a:rPr lang="de-DE" b="0" i="1" smtClean="0">
                          <a:latin typeface="Cambria Math" charset="0"/>
                        </a:rPr>
                        <m:t>={</m:t>
                      </m:r>
                      <m:r>
                        <a:rPr lang="de-DE" b="0" i="1" smtClean="0">
                          <a:latin typeface="Cambria Math" charset="0"/>
                        </a:rPr>
                        <m:t>𝑎𝑙𝑖𝑐𝑒</m:t>
                      </m:r>
                      <m:r>
                        <a:rPr lang="de-DE" b="0" i="1" smtClean="0">
                          <a:latin typeface="Cambria Math" charset="0"/>
                        </a:rPr>
                        <m:t>, </m:t>
                      </m:r>
                      <m:r>
                        <a:rPr lang="de-DE" b="0" i="1" smtClean="0">
                          <a:latin typeface="Cambria Math" charset="0"/>
                        </a:rPr>
                        <m:t>𝑒𝑣𝑒</m:t>
                      </m:r>
                      <m:r>
                        <a:rPr lang="de-DE" b="0" i="1" smtClean="0">
                          <a:latin typeface="Cambria Math" charset="0"/>
                        </a:rPr>
                        <m:t>, </m:t>
                      </m:r>
                      <m:r>
                        <a:rPr lang="de-DE" b="0" i="1" smtClean="0">
                          <a:latin typeface="Cambria Math" charset="0"/>
                        </a:rPr>
                        <m:t>𝑏𝑜𝑏</m:t>
                      </m:r>
                      <m:r>
                        <a:rPr lang="de-DE" b="0" i="1" smtClean="0">
                          <a:latin typeface="Cambria Math" charset="0"/>
                        </a:rPr>
                        <m:t>}</m:t>
                      </m:r>
                    </m:oMath>
                  </m:oMathPara>
                </a14:m>
                <a:endParaRPr lang="en-GB" dirty="0"/>
              </a:p>
              <a:p>
                <a:pPr marL="914400" lvl="2" indent="0">
                  <a:buNone/>
                </a:pPr>
                <a14:m>
                  <m:oMathPara xmlns:m="http://schemas.openxmlformats.org/officeDocument/2006/math">
                    <m:oMathParaPr>
                      <m:jc m:val="centerGroup"/>
                    </m:oMathParaPr>
                    <m:oMath xmlns:m="http://schemas.openxmlformats.org/officeDocument/2006/math">
                      <m:r>
                        <a:rPr lang="en-GB" i="1">
                          <a:latin typeface="Cambria Math" charset="0"/>
                          <a:ea typeface="Cambria Math" charset="0"/>
                          <a:cs typeface="Cambria Math" charset="0"/>
                        </a:rPr>
                        <m:t>𝒟</m:t>
                      </m:r>
                      <m:d>
                        <m:dPr>
                          <m:ctrlPr>
                            <a:rPr lang="de-DE" i="1">
                              <a:latin typeface="Cambria Math" panose="02040503050406030204" pitchFamily="18" charset="0"/>
                            </a:rPr>
                          </m:ctrlPr>
                        </m:dPr>
                        <m:e>
                          <m:r>
                            <a:rPr lang="de-DE" b="0" i="1" smtClean="0">
                              <a:latin typeface="Cambria Math" panose="02040503050406030204" pitchFamily="18" charset="0"/>
                            </a:rPr>
                            <m:t>𝑀</m:t>
                          </m:r>
                        </m:e>
                      </m:d>
                      <m:r>
                        <a:rPr lang="de-DE" i="1">
                          <a:latin typeface="Cambria Math" charset="0"/>
                        </a:rPr>
                        <m:t>={</m:t>
                      </m:r>
                      <m:r>
                        <a:rPr lang="de-DE" b="0" i="1" smtClean="0">
                          <a:latin typeface="Cambria Math" panose="02040503050406030204" pitchFamily="18" charset="0"/>
                        </a:rPr>
                        <m:t>𝑖𝑛𝑗𝑒𝑐𝑡𝑖𝑜𝑛</m:t>
                      </m:r>
                      <m:r>
                        <a:rPr lang="de-DE" b="0" i="1" smtClean="0">
                          <a:latin typeface="Cambria Math" panose="02040503050406030204" pitchFamily="18" charset="0"/>
                        </a:rPr>
                        <m:t>, </m:t>
                      </m:r>
                      <m:r>
                        <a:rPr lang="de-DE" b="0" i="1" smtClean="0">
                          <a:latin typeface="Cambria Math" panose="02040503050406030204" pitchFamily="18" charset="0"/>
                        </a:rPr>
                        <m:t>𝑡𝑎𝑏𝑙𝑒𝑡</m:t>
                      </m:r>
                      <m:r>
                        <a:rPr lang="de-DE" i="1">
                          <a:latin typeface="Cambria Math" charset="0"/>
                        </a:rPr>
                        <m:t>}</m:t>
                      </m:r>
                    </m:oMath>
                  </m:oMathPara>
                </a14:m>
                <a:endParaRPr lang="en-GB" dirty="0"/>
              </a:p>
              <a:p>
                <a:pPr lvl="2"/>
                <a:endParaRPr lang="en-GB" dirty="0"/>
              </a:p>
              <a:p>
                <a:pPr lvl="1"/>
                <a:r>
                  <a:rPr lang="en-GB" dirty="0"/>
                  <a:t>With </a:t>
                </a:r>
                <a:r>
                  <a:rPr lang="en-GB" dirty="0">
                    <a:solidFill>
                      <a:srgbClr val="406AB9"/>
                    </a:solidFill>
                  </a:rPr>
                  <a:t>range</a:t>
                </a:r>
              </a:p>
              <a:p>
                <a:pPr lvl="2"/>
                <a:r>
                  <a:rPr lang="en-GB" dirty="0"/>
                  <a:t>E.g., Boolean</a:t>
                </a:r>
              </a:p>
              <a:p>
                <a:pPr lvl="2"/>
                <a:r>
                  <a:rPr lang="en-GB" i="1" dirty="0">
                    <a:latin typeface="Times New Roman" panose="02020603050405020304" pitchFamily="18" charset="0"/>
                    <a:cs typeface="Times New Roman" panose="02020603050405020304" pitchFamily="18" charset="0"/>
                  </a:rPr>
                  <a:t>range</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Travel</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br>
                  <a:rPr lang="en-GB" i="1" dirty="0">
                    <a:latin typeface="Times New Roman" panose="02020603050405020304" pitchFamily="18" charset="0"/>
                    <a:cs typeface="Times New Roman" panose="02020603050405020304" pitchFamily="18" charset="0"/>
                  </a:rPr>
                </a:br>
                <a:r>
                  <a:rPr lang="en-GB" i="1" dirty="0">
                    <a:latin typeface="Times New Roman" panose="02020603050405020304" pitchFamily="18" charset="0"/>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Travel</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X</a:t>
                </a:r>
                <a:r>
                  <a:rPr lang="en-GB" dirty="0">
                    <a:latin typeface="Times New Roman" panose="02020603050405020304" pitchFamily="18" charset="0"/>
                    <a:cs typeface="Times New Roman" panose="02020603050405020304" pitchFamily="18" charset="0"/>
                  </a:rPr>
                  <a:t>))</a:t>
                </a:r>
              </a:p>
            </p:txBody>
          </p:sp>
        </mc:Choice>
        <mc:Fallback>
          <p:sp>
            <p:nvSpPr>
              <p:cNvPr id="7" name="Content Placeholder 6"/>
              <p:cNvSpPr>
                <a:spLocks noGrp="1" noRot="1" noChangeAspect="1" noMove="1" noResize="1" noEditPoints="1" noAdjustHandles="1" noChangeArrowheads="1" noChangeShapeType="1" noTextEdit="1"/>
              </p:cNvSpPr>
              <p:nvPr>
                <p:ph sz="half" idx="1"/>
              </p:nvPr>
            </p:nvSpPr>
            <p:spPr>
              <a:xfrm>
                <a:off x="454150" y="1108632"/>
                <a:ext cx="4141059" cy="4867147"/>
              </a:xfrm>
              <a:blipFill>
                <a:blip r:embed="rId2"/>
                <a:stretch>
                  <a:fillRect l="-2761" t="-1818"/>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4</a:t>
            </a:fld>
            <a:endParaRPr lang="en-US"/>
          </a:p>
        </p:txBody>
      </p:sp>
      <p:grpSp>
        <p:nvGrpSpPr>
          <p:cNvPr id="49" name="Group 48">
            <a:extLst>
              <a:ext uri="{FF2B5EF4-FFF2-40B4-BE49-F238E27FC236}">
                <a16:creationId xmlns:a16="http://schemas.microsoft.com/office/drawing/2014/main" id="{00762A7D-D6A3-C94E-A66F-176BF31138B1}"/>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9AF850A-E184-7F4C-9AA0-336B2D71223F}"/>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51" name="TextBox 50">
                  <a:extLst>
                    <a:ext uri="{FF2B5EF4-FFF2-40B4-BE49-F238E27FC236}">
                      <a16:creationId xmlns:a16="http://schemas.microsoft.com/office/drawing/2014/main" id="{49AF850A-E184-7F4C-9AA0-336B2D71223F}"/>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EF829F-E6F0-BE40-9F4D-982198907F9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charset="0"/>
                          </a:rPr>
                          <m:t>𝐴</m:t>
                        </m:r>
                        <m:r>
                          <a:rPr lang="de-DE" b="0" i="1" smtClean="0">
                            <a:latin typeface="Cambria Math" charset="0"/>
                          </a:rPr>
                          <m:t>)</m:t>
                        </m:r>
                      </m:oMath>
                    </m:oMathPara>
                  </a14:m>
                  <a:endParaRPr lang="en-GB" dirty="0"/>
                </a:p>
              </p:txBody>
            </p:sp>
          </mc:Choice>
          <mc:Fallback xmlns="">
            <p:sp>
              <p:nvSpPr>
                <p:cNvPr id="53" name="TextBox 52">
                  <a:extLst>
                    <a:ext uri="{FF2B5EF4-FFF2-40B4-BE49-F238E27FC236}">
                      <a16:creationId xmlns:a16="http://schemas.microsoft.com/office/drawing/2014/main" id="{FBEF829F-E6F0-BE40-9F4D-982198907F9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09EEAD8-D63D-1D45-9D36-69F2ACB53325}"/>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54" name="TextBox 53">
                  <a:extLst>
                    <a:ext uri="{FF2B5EF4-FFF2-40B4-BE49-F238E27FC236}">
                      <a16:creationId xmlns:a16="http://schemas.microsoft.com/office/drawing/2014/main" id="{309EEAD8-D63D-1D45-9D36-69F2ACB53325}"/>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42CC15B-787A-0248-86F8-D0473814907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55" name="TextBox 54">
                  <a:extLst>
                    <a:ext uri="{FF2B5EF4-FFF2-40B4-BE49-F238E27FC236}">
                      <a16:creationId xmlns:a16="http://schemas.microsoft.com/office/drawing/2014/main" id="{942CC15B-787A-0248-86F8-D04738149079}"/>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6C2CC36-0DFF-814A-940C-1BA32A66845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61" name="TextBox 60">
                  <a:extLst>
                    <a:ext uri="{FF2B5EF4-FFF2-40B4-BE49-F238E27FC236}">
                      <a16:creationId xmlns:a16="http://schemas.microsoft.com/office/drawing/2014/main" id="{06C2CC36-0DFF-814A-940C-1BA32A66845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D17E99E-6AF7-9742-868C-CE39CDA29678}"/>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62" name="TextBox 61">
                  <a:extLst>
                    <a:ext uri="{FF2B5EF4-FFF2-40B4-BE49-F238E27FC236}">
                      <a16:creationId xmlns:a16="http://schemas.microsoft.com/office/drawing/2014/main" id="{3D17E99E-6AF7-9742-868C-CE39CDA29678}"/>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grpSp>
    </p:spTree>
    <p:extLst>
      <p:ext uri="{BB962C8B-B14F-4D97-AF65-F5344CB8AC3E}">
        <p14:creationId xmlns:p14="http://schemas.microsoft.com/office/powerpoint/2010/main" val="3267348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C3F4-BBE9-744A-9D87-D498EDABF828}"/>
              </a:ext>
            </a:extLst>
          </p:cNvPr>
          <p:cNvSpPr>
            <a:spLocks noGrp="1"/>
          </p:cNvSpPr>
          <p:nvPr>
            <p:ph type="title"/>
          </p:nvPr>
        </p:nvSpPr>
        <p:spPr/>
        <p:txBody>
          <a:bodyPr/>
          <a:lstStyle/>
          <a:p>
            <a:r>
              <a:rPr lang="en-US"/>
              <a:t>Bibliography</a:t>
            </a:r>
          </a:p>
        </p:txBody>
      </p:sp>
      <p:sp>
        <p:nvSpPr>
          <p:cNvPr id="3" name="Content Placeholder 2">
            <a:extLst>
              <a:ext uri="{FF2B5EF4-FFF2-40B4-BE49-F238E27FC236}">
                <a16:creationId xmlns:a16="http://schemas.microsoft.com/office/drawing/2014/main" id="{0FDC76D1-A74A-A442-80B8-2C6FF5A177E0}"/>
              </a:ext>
            </a:extLst>
          </p:cNvPr>
          <p:cNvSpPr>
            <a:spLocks noGrp="1"/>
          </p:cNvSpPr>
          <p:nvPr>
            <p:ph idx="1"/>
          </p:nvPr>
        </p:nvSpPr>
        <p:spPr/>
        <p:txBody>
          <a:bodyPr>
            <a:normAutofit/>
          </a:bodyPr>
          <a:lstStyle/>
          <a:p>
            <a:pPr>
              <a:lnSpc>
                <a:spcPct val="120000"/>
              </a:lnSpc>
            </a:pPr>
            <a:r>
              <a:rPr lang="en-US" sz="900" dirty="0"/>
              <a:t>[Braun &amp; Möller 16]</a:t>
            </a:r>
            <a:br>
              <a:rPr lang="en-US" sz="900" dirty="0"/>
            </a:br>
            <a:r>
              <a:rPr lang="en-US" sz="900" dirty="0"/>
              <a:t>Tanya Braun and Ralf Möller. Lifted Junction Tree Algorithm. In Proceedings of KI 2016: Advances in Artificial Intelligence, pages 30–42, 2016</a:t>
            </a:r>
          </a:p>
          <a:p>
            <a:pPr>
              <a:lnSpc>
                <a:spcPct val="120000"/>
              </a:lnSpc>
            </a:pPr>
            <a:r>
              <a:rPr lang="en-US" sz="900" dirty="0"/>
              <a:t>[Braun &amp; Möller 17]</a:t>
            </a:r>
            <a:br>
              <a:rPr lang="en-US" sz="900" dirty="0"/>
            </a:br>
            <a:r>
              <a:rPr lang="en-US" sz="900" dirty="0"/>
              <a:t>Tanya Braun and Ralf Möller. Preventing Groundings and Handling Evidence in the Lifted Junction Tree Algorithm. In Proceedings of KI 2017: Advances in Artificial Intelligence, pages 85–98, 2017</a:t>
            </a:r>
          </a:p>
          <a:p>
            <a:pPr>
              <a:lnSpc>
                <a:spcPct val="120000"/>
              </a:lnSpc>
            </a:pPr>
            <a:r>
              <a:rPr lang="en-US" sz="900" dirty="0"/>
              <a:t>[Braun &amp; Möller 17a]</a:t>
            </a:r>
            <a:br>
              <a:rPr lang="en-US" sz="900" dirty="0"/>
            </a:br>
            <a:r>
              <a:rPr lang="en-US" sz="900" dirty="0"/>
              <a:t>Tanya Braun and Ralf Möller. Counting and Conjunctive Queries in the Lifted Junction Tree Algorithm. In </a:t>
            </a:r>
            <a:r>
              <a:rPr lang="en-US" sz="900" dirty="0" err="1"/>
              <a:t>Postproceedings</a:t>
            </a:r>
            <a:r>
              <a:rPr lang="en-US" sz="900" dirty="0"/>
              <a:t> of the 5th International Workshop on Graph Structures for Knowledge Representation and Reasoning, 2017</a:t>
            </a:r>
          </a:p>
          <a:p>
            <a:pPr>
              <a:lnSpc>
                <a:spcPct val="120000"/>
              </a:lnSpc>
            </a:pPr>
            <a:r>
              <a:rPr lang="en-US" sz="900" dirty="0"/>
              <a:t>[Braun &amp; Möller 18]</a:t>
            </a:r>
            <a:br>
              <a:rPr lang="en-US" sz="900" dirty="0"/>
            </a:br>
            <a:r>
              <a:rPr lang="en-US" sz="900" dirty="0"/>
              <a:t>Tanya Braun and Ralf Möller. Adaptive Inference on Probabilistic Relational Models. In Proceedings of the 31st Australasian Joint Conference on Artificial Intelligence, 2018</a:t>
            </a:r>
          </a:p>
          <a:p>
            <a:pPr>
              <a:lnSpc>
                <a:spcPct val="120000"/>
              </a:lnSpc>
            </a:pPr>
            <a:r>
              <a:rPr lang="en-US" sz="900" dirty="0"/>
              <a:t>[Braun &amp; Möller 18a]</a:t>
            </a:r>
            <a:br>
              <a:rPr lang="en-US" sz="900" dirty="0"/>
            </a:br>
            <a:r>
              <a:rPr lang="en-US" sz="900" dirty="0"/>
              <a:t>Tanya Braun and Ralf Möller. </a:t>
            </a:r>
            <a:r>
              <a:rPr lang="en-US" sz="900" dirty="0" err="1"/>
              <a:t>Parameterised</a:t>
            </a:r>
            <a:r>
              <a:rPr lang="en-US" sz="900" dirty="0"/>
              <a:t> Queries and Lifted Query Answering. In IJCAI-18 Proceedings of the 27th International Joint Conference on Artificial Intelligence, 2018</a:t>
            </a:r>
          </a:p>
          <a:p>
            <a:pPr>
              <a:lnSpc>
                <a:spcPct val="120000"/>
              </a:lnSpc>
            </a:pPr>
            <a:r>
              <a:rPr lang="en-US" sz="900" dirty="0"/>
              <a:t>[Braun &amp; Möller 18b]</a:t>
            </a:r>
            <a:br>
              <a:rPr lang="en-US" sz="900" dirty="0"/>
            </a:br>
            <a:r>
              <a:rPr lang="en-US" sz="900" dirty="0"/>
              <a:t>Tanya Braun and Ralf Möller. Lifted Most Probable Explanation. In Proceedings of the International Conference on Conceptual Structures, 2018</a:t>
            </a:r>
          </a:p>
          <a:p>
            <a:pPr>
              <a:lnSpc>
                <a:spcPct val="120000"/>
              </a:lnSpc>
            </a:pPr>
            <a:r>
              <a:rPr lang="en-US" sz="900" dirty="0"/>
              <a:t>[Braun &amp; Möller 18c]</a:t>
            </a:r>
            <a:br>
              <a:rPr lang="en-US" sz="900" dirty="0"/>
            </a:br>
            <a:r>
              <a:rPr lang="en-US" sz="900" dirty="0"/>
              <a:t>Tanya Braun and Ralf Möller. Fusing First-order Knowledge Compilation and the Lifted Junction Tree Algorithm. In Proceedings of KI 2018: Advances in Artificial Intelligence, 2018</a:t>
            </a:r>
          </a:p>
          <a:p>
            <a:pPr>
              <a:lnSpc>
                <a:spcPct val="120000"/>
              </a:lnSpc>
            </a:pPr>
            <a:r>
              <a:rPr lang="en-US" sz="900" dirty="0"/>
              <a:t>[Braun &amp; Möller 19] </a:t>
            </a:r>
            <a:br>
              <a:rPr lang="en-US" sz="900" dirty="0"/>
            </a:br>
            <a:r>
              <a:rPr lang="en-US" sz="900" dirty="0"/>
              <a:t>Tanya Braun, Ralf Möller: Exploring Unknown Universes in Probabilistic Relational Models, in: Proceedings of AI 2019: Advances in Artificial Intelligence, 2019</a:t>
            </a:r>
          </a:p>
          <a:p>
            <a:pPr>
              <a:lnSpc>
                <a:spcPct val="120000"/>
              </a:lnSpc>
            </a:pPr>
            <a:endParaRPr lang="en-US" sz="900" dirty="0"/>
          </a:p>
          <a:p>
            <a:pPr>
              <a:lnSpc>
                <a:spcPct val="120000"/>
              </a:lnSpc>
            </a:pPr>
            <a:endParaRPr lang="en-US" sz="900" dirty="0"/>
          </a:p>
        </p:txBody>
      </p:sp>
      <p:sp>
        <p:nvSpPr>
          <p:cNvPr id="4" name="Slide Number Placeholder 3">
            <a:extLst>
              <a:ext uri="{FF2B5EF4-FFF2-40B4-BE49-F238E27FC236}">
                <a16:creationId xmlns:a16="http://schemas.microsoft.com/office/drawing/2014/main" id="{AB8C0C1B-FD34-9C44-BD06-DE9EA9EB9422}"/>
              </a:ext>
            </a:extLst>
          </p:cNvPr>
          <p:cNvSpPr>
            <a:spLocks noGrp="1"/>
          </p:cNvSpPr>
          <p:nvPr>
            <p:ph type="sldNum" sz="quarter" idx="12"/>
          </p:nvPr>
        </p:nvSpPr>
        <p:spPr/>
        <p:txBody>
          <a:bodyPr/>
          <a:lstStyle/>
          <a:p>
            <a:fld id="{DB7C4649-800D-CB47-881A-AA04BFFFB18C}" type="slidenum">
              <a:rPr lang="en-US" smtClean="0"/>
              <a:t>40</a:t>
            </a:fld>
            <a:endParaRPr lang="en-US"/>
          </a:p>
        </p:txBody>
      </p:sp>
    </p:spTree>
    <p:extLst>
      <p:ext uri="{BB962C8B-B14F-4D97-AF65-F5344CB8AC3E}">
        <p14:creationId xmlns:p14="http://schemas.microsoft.com/office/powerpoint/2010/main" val="57151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C3F4-BBE9-744A-9D87-D498EDABF828}"/>
              </a:ext>
            </a:extLst>
          </p:cNvPr>
          <p:cNvSpPr>
            <a:spLocks noGrp="1"/>
          </p:cNvSpPr>
          <p:nvPr>
            <p:ph type="title"/>
          </p:nvPr>
        </p:nvSpPr>
        <p:spPr/>
        <p:txBody>
          <a:bodyPr/>
          <a:lstStyle/>
          <a:p>
            <a:r>
              <a:rPr lang="en-US"/>
              <a:t>Bibliography</a:t>
            </a:r>
          </a:p>
        </p:txBody>
      </p:sp>
      <p:sp>
        <p:nvSpPr>
          <p:cNvPr id="3" name="Content Placeholder 2">
            <a:extLst>
              <a:ext uri="{FF2B5EF4-FFF2-40B4-BE49-F238E27FC236}">
                <a16:creationId xmlns:a16="http://schemas.microsoft.com/office/drawing/2014/main" id="{0FDC76D1-A74A-A442-80B8-2C6FF5A177E0}"/>
              </a:ext>
            </a:extLst>
          </p:cNvPr>
          <p:cNvSpPr>
            <a:spLocks noGrp="1"/>
          </p:cNvSpPr>
          <p:nvPr>
            <p:ph idx="1"/>
          </p:nvPr>
        </p:nvSpPr>
        <p:spPr>
          <a:xfrm>
            <a:off x="628650" y="1178097"/>
            <a:ext cx="7886700" cy="5178254"/>
          </a:xfrm>
        </p:spPr>
        <p:txBody>
          <a:bodyPr>
            <a:normAutofit lnSpcReduction="10000"/>
          </a:bodyPr>
          <a:lstStyle/>
          <a:p>
            <a:pPr>
              <a:lnSpc>
                <a:spcPct val="120000"/>
              </a:lnSpc>
            </a:pPr>
            <a:r>
              <a:rPr lang="en-US" sz="900" dirty="0"/>
              <a:t>[</a:t>
            </a:r>
            <a:r>
              <a:rPr lang="en-US" sz="900" dirty="0" err="1"/>
              <a:t>Gehrke</a:t>
            </a:r>
            <a:r>
              <a:rPr lang="en-US" sz="900" dirty="0"/>
              <a:t> et al. 18]</a:t>
            </a:r>
            <a:br>
              <a:rPr lang="en-US" sz="900" dirty="0"/>
            </a:br>
            <a:r>
              <a:rPr lang="en-US" sz="900" dirty="0"/>
              <a:t>Marcel </a:t>
            </a:r>
            <a:r>
              <a:rPr lang="en-US" sz="900" dirty="0" err="1"/>
              <a:t>Gehrke</a:t>
            </a:r>
            <a:r>
              <a:rPr lang="en-US" sz="900" dirty="0"/>
              <a:t>, Tanya Braun, and Ralf Möller. Lifted Dynamic Junction Tree Algorithm. In Proceedings of the International Conference on Conceptual Structures, 2018</a:t>
            </a:r>
          </a:p>
          <a:p>
            <a:pPr>
              <a:lnSpc>
                <a:spcPct val="120000"/>
              </a:lnSpc>
            </a:pPr>
            <a:r>
              <a:rPr lang="en-US" sz="900" dirty="0"/>
              <a:t>[</a:t>
            </a:r>
            <a:r>
              <a:rPr lang="en-US" sz="900" dirty="0" err="1"/>
              <a:t>Gehrke</a:t>
            </a:r>
            <a:r>
              <a:rPr lang="en-US" sz="900" dirty="0"/>
              <a:t> et al. 18b]</a:t>
            </a:r>
            <a:br>
              <a:rPr lang="en-US" sz="900" dirty="0"/>
            </a:br>
            <a:r>
              <a:rPr lang="en-US" sz="900" dirty="0"/>
              <a:t>Marcel </a:t>
            </a:r>
            <a:r>
              <a:rPr lang="en-US" sz="900" dirty="0" err="1"/>
              <a:t>Gehrke</a:t>
            </a:r>
            <a:r>
              <a:rPr lang="en-US" sz="900" dirty="0"/>
              <a:t>, Tanya Braun, and Ralf Möller. Towards Preventing Unnecessary Groundings in the Lifted Dynamic Junction Tree Algorithm. In Proceedings of KI 2018: Advances in Artificial Intelligence, 2018</a:t>
            </a:r>
          </a:p>
          <a:p>
            <a:pPr>
              <a:lnSpc>
                <a:spcPct val="120000"/>
              </a:lnSpc>
            </a:pPr>
            <a:r>
              <a:rPr lang="en-US" sz="900" dirty="0"/>
              <a:t>[</a:t>
            </a:r>
            <a:r>
              <a:rPr lang="en-US" sz="900" dirty="0" err="1"/>
              <a:t>Gehrke</a:t>
            </a:r>
            <a:r>
              <a:rPr lang="en-US" sz="900" dirty="0"/>
              <a:t> et al. 18c]</a:t>
            </a:r>
            <a:br>
              <a:rPr lang="en-US" sz="900" dirty="0"/>
            </a:br>
            <a:r>
              <a:rPr lang="en-US" sz="900" dirty="0"/>
              <a:t>Marcel </a:t>
            </a:r>
            <a:r>
              <a:rPr lang="en-US" sz="900" dirty="0" err="1"/>
              <a:t>Gehrke</a:t>
            </a:r>
            <a:r>
              <a:rPr lang="en-US" sz="900" dirty="0"/>
              <a:t>, Tanya Braun, and Ralf Möller. Preventing Unnecessary Groundings in the Lifted Dynamic Junction Tree Algorithm. In Proceedings of the AI 2018: Advances in Artificial Intelligence, 2018</a:t>
            </a:r>
          </a:p>
          <a:p>
            <a:pPr>
              <a:lnSpc>
                <a:spcPct val="120000"/>
              </a:lnSpc>
            </a:pPr>
            <a:r>
              <a:rPr lang="en-US" sz="900" dirty="0"/>
              <a:t>[</a:t>
            </a:r>
            <a:r>
              <a:rPr lang="en-US" sz="900" dirty="0" err="1"/>
              <a:t>Gehrke</a:t>
            </a:r>
            <a:r>
              <a:rPr lang="en-US" sz="900" dirty="0"/>
              <a:t> et al. 19]</a:t>
            </a:r>
            <a:br>
              <a:rPr lang="en-US" sz="900" dirty="0"/>
            </a:br>
            <a:r>
              <a:rPr lang="en-US" sz="900" dirty="0"/>
              <a:t>Marcel </a:t>
            </a:r>
            <a:r>
              <a:rPr lang="en-US" sz="900" dirty="0" err="1"/>
              <a:t>Gehrke</a:t>
            </a:r>
            <a:r>
              <a:rPr lang="en-US" sz="900" dirty="0"/>
              <a:t>, Tanya Braun, and Ralf Möller. Relational Forward Backward Algorithm for Multiple Queries. In FLAIRS-32 Proceedings of the 32nd International Florida Artificial Intelligence Research Society Conference, 2019</a:t>
            </a:r>
          </a:p>
          <a:p>
            <a:pPr>
              <a:lnSpc>
                <a:spcPct val="120000"/>
              </a:lnSpc>
            </a:pPr>
            <a:r>
              <a:rPr lang="en-US" sz="900" dirty="0"/>
              <a:t>[</a:t>
            </a:r>
            <a:r>
              <a:rPr lang="en-US" sz="900" dirty="0" err="1"/>
              <a:t>Gehrke</a:t>
            </a:r>
            <a:r>
              <a:rPr lang="en-US" sz="900" dirty="0"/>
              <a:t> et al. 19b]</a:t>
            </a:r>
            <a:br>
              <a:rPr lang="en-US" sz="900" dirty="0"/>
            </a:br>
            <a:r>
              <a:rPr lang="en-US" sz="900" dirty="0"/>
              <a:t>Marcel </a:t>
            </a:r>
            <a:r>
              <a:rPr lang="en-US" sz="900" dirty="0" err="1"/>
              <a:t>Gehrke</a:t>
            </a:r>
            <a:r>
              <a:rPr lang="en-US" sz="900" dirty="0"/>
              <a:t>, Tanya Braun, Ralf </a:t>
            </a:r>
            <a:r>
              <a:rPr lang="en-US" sz="900" dirty="0" err="1"/>
              <a:t>Möller</a:t>
            </a:r>
            <a:r>
              <a:rPr lang="en-US" sz="900" dirty="0"/>
              <a:t>, Alexander </a:t>
            </a:r>
            <a:r>
              <a:rPr lang="en-US" sz="900" dirty="0" err="1"/>
              <a:t>Waschkau</a:t>
            </a:r>
            <a:r>
              <a:rPr lang="en-US" sz="900" dirty="0"/>
              <a:t>, Christoph </a:t>
            </a:r>
            <a:r>
              <a:rPr lang="en-US" sz="900" dirty="0" err="1"/>
              <a:t>Strumann</a:t>
            </a:r>
            <a:r>
              <a:rPr lang="en-US" sz="900" dirty="0"/>
              <a:t>, and </a:t>
            </a:r>
            <a:r>
              <a:rPr lang="en-US" sz="900" dirty="0" err="1"/>
              <a:t>Jost</a:t>
            </a:r>
            <a:r>
              <a:rPr lang="en-US" sz="900" dirty="0"/>
              <a:t> </a:t>
            </a:r>
            <a:r>
              <a:rPr lang="en-US" sz="900" dirty="0" err="1"/>
              <a:t>Steinhäuser</a:t>
            </a:r>
            <a:r>
              <a:rPr lang="en-US" sz="900" dirty="0"/>
              <a:t>. Lifted Maximum Expected Utility. In Artificial Intelligence in Health, 2019</a:t>
            </a:r>
          </a:p>
          <a:p>
            <a:pPr>
              <a:lnSpc>
                <a:spcPct val="120000"/>
              </a:lnSpc>
            </a:pPr>
            <a:r>
              <a:rPr lang="en-US" sz="900" dirty="0"/>
              <a:t>[</a:t>
            </a:r>
            <a:r>
              <a:rPr lang="en-US" sz="900" dirty="0" err="1"/>
              <a:t>Gehrke</a:t>
            </a:r>
            <a:r>
              <a:rPr lang="en-US" sz="900" dirty="0"/>
              <a:t> et al. 19c]</a:t>
            </a:r>
            <a:br>
              <a:rPr lang="en-US" sz="900" dirty="0"/>
            </a:br>
            <a:r>
              <a:rPr lang="en-US" sz="900" dirty="0"/>
              <a:t>Marcel </a:t>
            </a:r>
            <a:r>
              <a:rPr lang="en-US" sz="900" dirty="0" err="1"/>
              <a:t>Gehrke</a:t>
            </a:r>
            <a:r>
              <a:rPr lang="en-US" sz="900" dirty="0"/>
              <a:t>, Tanya Braun, and Ralf Möller. Lifted Temporal Maximum Expected Utility. In Proceedings of the 32nd Canadian Conference on Artificial Intelligence, Canadian AI 2019</a:t>
            </a:r>
            <a:r>
              <a:rPr lang="en-US" sz="900"/>
              <a:t>, 2019</a:t>
            </a:r>
            <a:endParaRPr lang="en-US" sz="900" dirty="0"/>
          </a:p>
          <a:p>
            <a:pPr>
              <a:lnSpc>
                <a:spcPct val="120000"/>
              </a:lnSpc>
            </a:pPr>
            <a:r>
              <a:rPr lang="en-US" sz="900" dirty="0"/>
              <a:t>[</a:t>
            </a:r>
            <a:r>
              <a:rPr lang="en-US" sz="900" dirty="0" err="1"/>
              <a:t>Gehrke</a:t>
            </a:r>
            <a:r>
              <a:rPr lang="en-US" sz="900" dirty="0"/>
              <a:t> et al. 19d]</a:t>
            </a:r>
            <a:br>
              <a:rPr lang="en-US" sz="900" dirty="0"/>
            </a:br>
            <a:r>
              <a:rPr lang="en-US" sz="900" dirty="0"/>
              <a:t>Marcel </a:t>
            </a:r>
            <a:r>
              <a:rPr lang="en-US" sz="900" dirty="0" err="1"/>
              <a:t>Gehrke</a:t>
            </a:r>
            <a:r>
              <a:rPr lang="en-US" sz="900" dirty="0"/>
              <a:t>, Tanya Braun, and Ralf Möller. Lifted Temporal Most Probable Explanation In Proceedings of the International Conference on Conceptual Structures, 2019 </a:t>
            </a:r>
          </a:p>
          <a:p>
            <a:pPr>
              <a:lnSpc>
                <a:spcPct val="120000"/>
              </a:lnSpc>
            </a:pPr>
            <a:r>
              <a:rPr lang="en-US" sz="900" dirty="0"/>
              <a:t>[</a:t>
            </a:r>
            <a:r>
              <a:rPr lang="en-US" sz="900" dirty="0" err="1"/>
              <a:t>Gehrke</a:t>
            </a:r>
            <a:r>
              <a:rPr lang="en-US" sz="900" dirty="0"/>
              <a:t> et al. 19e]</a:t>
            </a:r>
            <a:br>
              <a:rPr lang="en-US" sz="900" dirty="0"/>
            </a:br>
            <a:r>
              <a:rPr lang="en-US" sz="900" dirty="0"/>
              <a:t>Marcel </a:t>
            </a:r>
            <a:r>
              <a:rPr lang="en-US" sz="900" dirty="0" err="1"/>
              <a:t>Gehrke</a:t>
            </a:r>
            <a:r>
              <a:rPr lang="en-US" sz="900" dirty="0"/>
              <a:t>, Tanya Braun, and Ralf Möller. Lifted Taming Reasoning in Temporal Probabilistic Relational Models Technical report</a:t>
            </a:r>
          </a:p>
          <a:p>
            <a:pPr>
              <a:lnSpc>
                <a:spcPct val="120000"/>
              </a:lnSpc>
            </a:pPr>
            <a:r>
              <a:rPr lang="en-GB" sz="900" dirty="0"/>
              <a:t>[</a:t>
            </a:r>
            <a:r>
              <a:rPr lang="en-GB" sz="900" dirty="0" err="1"/>
              <a:t>Gehrke</a:t>
            </a:r>
            <a:r>
              <a:rPr lang="en-GB" sz="900" dirty="0"/>
              <a:t> et al. 19f]</a:t>
            </a:r>
            <a:br>
              <a:rPr lang="en-GB" sz="900" dirty="0"/>
            </a:br>
            <a:r>
              <a:rPr lang="en-GB" sz="900" dirty="0"/>
              <a:t>Marcel </a:t>
            </a:r>
            <a:r>
              <a:rPr lang="en-GB" sz="900" dirty="0" err="1"/>
              <a:t>Gehrke</a:t>
            </a:r>
            <a:r>
              <a:rPr lang="en-GB" sz="900" dirty="0"/>
              <a:t>, Tanya Braun, and Ralf Möller. Uncertain Evidence in Probabilistic Relational Models. In </a:t>
            </a:r>
            <a:r>
              <a:rPr lang="en-GB" sz="900" i="1" dirty="0"/>
              <a:t>Proceedings of the 32</a:t>
            </a:r>
            <a:r>
              <a:rPr lang="en-GB" sz="900" i="1" baseline="30000" dirty="0"/>
              <a:t>nd</a:t>
            </a:r>
            <a:r>
              <a:rPr lang="en-GB" sz="900" i="1" dirty="0"/>
              <a:t> Canadian Conference on Artificial Intelligence, Canadian AI 2019</a:t>
            </a:r>
            <a:r>
              <a:rPr lang="en-GB" sz="900" dirty="0"/>
              <a:t>, 2019</a:t>
            </a:r>
          </a:p>
        </p:txBody>
      </p:sp>
      <p:sp>
        <p:nvSpPr>
          <p:cNvPr id="4" name="Slide Number Placeholder 3">
            <a:extLst>
              <a:ext uri="{FF2B5EF4-FFF2-40B4-BE49-F238E27FC236}">
                <a16:creationId xmlns:a16="http://schemas.microsoft.com/office/drawing/2014/main" id="{AB8C0C1B-FD34-9C44-BD06-DE9EA9EB9422}"/>
              </a:ext>
            </a:extLst>
          </p:cNvPr>
          <p:cNvSpPr>
            <a:spLocks noGrp="1"/>
          </p:cNvSpPr>
          <p:nvPr>
            <p:ph type="sldNum" sz="quarter" idx="12"/>
          </p:nvPr>
        </p:nvSpPr>
        <p:spPr/>
        <p:txBody>
          <a:bodyPr/>
          <a:lstStyle/>
          <a:p>
            <a:fld id="{DB7C4649-800D-CB47-881A-AA04BFFFB18C}" type="slidenum">
              <a:rPr lang="en-US" smtClean="0"/>
              <a:t>41</a:t>
            </a:fld>
            <a:endParaRPr lang="en-US"/>
          </a:p>
        </p:txBody>
      </p:sp>
    </p:spTree>
    <p:extLst>
      <p:ext uri="{BB962C8B-B14F-4D97-AF65-F5344CB8AC3E}">
        <p14:creationId xmlns:p14="http://schemas.microsoft.com/office/powerpoint/2010/main" val="389349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2302-443E-5A45-90D3-2889662AFE8B}"/>
              </a:ext>
            </a:extLst>
          </p:cNvPr>
          <p:cNvSpPr>
            <a:spLocks noGrp="1"/>
          </p:cNvSpPr>
          <p:nvPr>
            <p:ph type="title"/>
          </p:nvPr>
        </p:nvSpPr>
        <p:spPr/>
        <p:txBody>
          <a:bodyPr/>
          <a:lstStyle/>
          <a:p>
            <a:r>
              <a:rPr lang="de-DE" dirty="0"/>
              <a:t>The End</a:t>
            </a:r>
          </a:p>
        </p:txBody>
      </p:sp>
      <p:sp>
        <p:nvSpPr>
          <p:cNvPr id="3" name="Content Placeholder 2">
            <a:extLst>
              <a:ext uri="{FF2B5EF4-FFF2-40B4-BE49-F238E27FC236}">
                <a16:creationId xmlns:a16="http://schemas.microsoft.com/office/drawing/2014/main" id="{ED1B279E-ECAE-404F-878D-B6AD86195C8D}"/>
              </a:ext>
            </a:extLst>
          </p:cNvPr>
          <p:cNvSpPr>
            <a:spLocks noGrp="1"/>
          </p:cNvSpPr>
          <p:nvPr>
            <p:ph idx="1"/>
          </p:nvPr>
        </p:nvSpPr>
        <p:spPr/>
        <p:txBody>
          <a:bodyPr/>
          <a:lstStyle/>
          <a:p>
            <a:endParaRPr lang="de-DE"/>
          </a:p>
        </p:txBody>
      </p:sp>
      <p:sp>
        <p:nvSpPr>
          <p:cNvPr id="4" name="Slide Number Placeholder 3">
            <a:extLst>
              <a:ext uri="{FF2B5EF4-FFF2-40B4-BE49-F238E27FC236}">
                <a16:creationId xmlns:a16="http://schemas.microsoft.com/office/drawing/2014/main" id="{1D058093-B2FD-7441-9F8B-03AEA00E1734}"/>
              </a:ext>
            </a:extLst>
          </p:cNvPr>
          <p:cNvSpPr>
            <a:spLocks noGrp="1"/>
          </p:cNvSpPr>
          <p:nvPr>
            <p:ph type="sldNum" sz="quarter" idx="12"/>
          </p:nvPr>
        </p:nvSpPr>
        <p:spPr/>
        <p:txBody>
          <a:bodyPr/>
          <a:lstStyle/>
          <a:p>
            <a:fld id="{DB7C4649-800D-CB47-881A-AA04BFFFB18C}" type="slidenum">
              <a:rPr lang="en-US" smtClean="0"/>
              <a:t>42</a:t>
            </a:fld>
            <a:endParaRPr lang="en-US"/>
          </a:p>
        </p:txBody>
      </p:sp>
      <p:sp>
        <p:nvSpPr>
          <p:cNvPr id="5" name="Content Placeholder 27">
            <a:extLst>
              <a:ext uri="{FF2B5EF4-FFF2-40B4-BE49-F238E27FC236}">
                <a16:creationId xmlns:a16="http://schemas.microsoft.com/office/drawing/2014/main" id="{0F360535-B437-3D4A-84D7-9AC0D730C100}"/>
              </a:ext>
            </a:extLst>
          </p:cNvPr>
          <p:cNvSpPr txBox="1">
            <a:spLocks/>
          </p:cNvSpPr>
          <p:nvPr/>
        </p:nvSpPr>
        <p:spPr bwMode="auto">
          <a:xfrm>
            <a:off x="967139" y="1645355"/>
            <a:ext cx="2958353" cy="1783645"/>
          </a:xfrm>
          <a:prstGeom prst="rect">
            <a:avLst/>
          </a:prstGeom>
          <a:solidFill>
            <a:schemeClr val="bg1">
              <a:lumMod val="75000"/>
            </a:schemeClr>
          </a:solidFill>
          <a:ln w="9525">
            <a:solidFill>
              <a:srgbClr val="A6A6A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000">
                <a:solidFill>
                  <a:srgbClr val="000000"/>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5pPr>
            <a:lvl6pPr marL="25146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9pPr>
          </a:lstStyle>
          <a:p>
            <a:pPr marL="0" indent="0">
              <a:buNone/>
            </a:pPr>
            <a:r>
              <a:rPr lang="en-US" sz="1200" dirty="0"/>
              <a:t>*PRMs are a true backbone of AI, and this tutorial emphasized only some central topics. We definitely have not cited all publications relevant to the whole field of PRMs here. We would like to thank all our colleagues for making their slides available (see some of the references to papers for respective credits). Slides or parts of it are almost always modified.</a:t>
            </a:r>
          </a:p>
        </p:txBody>
      </p:sp>
      <p:sp>
        <p:nvSpPr>
          <p:cNvPr id="6" name="TextBox 5">
            <a:extLst>
              <a:ext uri="{FF2B5EF4-FFF2-40B4-BE49-F238E27FC236}">
                <a16:creationId xmlns:a16="http://schemas.microsoft.com/office/drawing/2014/main" id="{C6A08DD3-F110-C945-AE8B-5EA065F6DA21}"/>
              </a:ext>
            </a:extLst>
          </p:cNvPr>
          <p:cNvSpPr txBox="1"/>
          <p:nvPr/>
        </p:nvSpPr>
        <p:spPr>
          <a:xfrm>
            <a:off x="2555869" y="305872"/>
            <a:ext cx="300082" cy="369332"/>
          </a:xfrm>
          <a:prstGeom prst="rect">
            <a:avLst/>
          </a:prstGeom>
          <a:noFill/>
        </p:spPr>
        <p:txBody>
          <a:bodyPr wrap="none" rtlCol="0">
            <a:spAutoFit/>
          </a:bodyPr>
          <a:lstStyle/>
          <a:p>
            <a:r>
              <a:rPr lang="de-DE" dirty="0"/>
              <a:t>*</a:t>
            </a:r>
          </a:p>
        </p:txBody>
      </p:sp>
    </p:spTree>
    <p:extLst>
      <p:ext uri="{BB962C8B-B14F-4D97-AF65-F5344CB8AC3E}">
        <p14:creationId xmlns:p14="http://schemas.microsoft.com/office/powerpoint/2010/main" val="42283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the Joint Distribution</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4857186" cy="4867147"/>
              </a:xfrm>
            </p:spPr>
            <p:txBody>
              <a:bodyPr/>
              <a:lstStyle/>
              <a:p>
                <a:r>
                  <a:rPr lang="en-GB" dirty="0"/>
                  <a:t>Factors with PRVs = </a:t>
                </a:r>
                <a:r>
                  <a:rPr lang="en-GB" dirty="0" err="1">
                    <a:solidFill>
                      <a:schemeClr val="accent1"/>
                    </a:solidFill>
                  </a:rPr>
                  <a:t>parfactors</a:t>
                </a:r>
                <a:endParaRPr lang="en-GB" dirty="0">
                  <a:solidFill>
                    <a:schemeClr val="accent1"/>
                  </a:solidFill>
                </a:endParaRPr>
              </a:p>
              <a:p>
                <a:pPr lvl="1"/>
                <a:r>
                  <a:rPr lang="en-GB" dirty="0"/>
                  <a:t>(Graphical) Model G</a:t>
                </a:r>
              </a:p>
              <a:p>
                <a:pPr lvl="1"/>
                <a:r>
                  <a:rPr lang="en-GB" dirty="0"/>
                  <a:t>E.g.,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2</m:t>
                        </m:r>
                      </m:sub>
                    </m:sSub>
                  </m:oMath>
                </a14:m>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4857186" cy="4867147"/>
              </a:xfrm>
              <a:blipFill>
                <a:blip r:embed="rId2"/>
                <a:stretch>
                  <a:fillRect l="-2083" t="-1823" r="-26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5</a:t>
            </a:fld>
            <a:endParaRPr lang="en-US"/>
          </a:p>
        </p:txBody>
      </p:sp>
      <p:grpSp>
        <p:nvGrpSpPr>
          <p:cNvPr id="8" name="Group 7">
            <a:extLst>
              <a:ext uri="{FF2B5EF4-FFF2-40B4-BE49-F238E27FC236}">
                <a16:creationId xmlns:a16="http://schemas.microsoft.com/office/drawing/2014/main" id="{E1D63816-51E5-494B-A9F7-CEC6E6B1BC89}"/>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9" name="TextBox 8"/>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29" name="Straight Connector 28"/>
            <p:cNvCxnSpPr>
              <a:stCxn id="10" idx="6"/>
              <a:endCxn id="16"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11" idx="2"/>
              <a:endCxn id="16"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2" idx="6"/>
              <a:endCxn id="2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21" idx="0"/>
              <a:endCxn id="9"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stCxn id="9" idx="4"/>
              <a:endCxn id="25"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14" idx="2"/>
              <a:endCxn id="25"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21" idx="2"/>
              <a:endCxn id="13"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25" idx="2"/>
              <a:endCxn id="13"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a:stCxn id="9" idx="0"/>
              <a:endCxn id="16"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40B82FC-2B9B-8649-8CB1-40D032C95EAB}"/>
                </a:ext>
              </a:extLst>
            </p:cNvPr>
            <p:cNvGrpSpPr/>
            <p:nvPr/>
          </p:nvGrpSpPr>
          <p:grpSpPr>
            <a:xfrm>
              <a:off x="6669977" y="2717060"/>
              <a:ext cx="521894" cy="393368"/>
              <a:chOff x="6669977" y="2717060"/>
              <a:chExt cx="521894" cy="393368"/>
            </a:xfrm>
          </p:grpSpPr>
          <p:sp>
            <p:nvSpPr>
              <p:cNvPr id="15" name="Rectangle 14"/>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7" name="TextBox 56"/>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6667" r="-4167" b="-26087"/>
                    </a:stretch>
                  </a:blipFill>
                </p:spPr>
                <p:txBody>
                  <a:bodyPr/>
                  <a:lstStyle/>
                  <a:p>
                    <a:r>
                      <a:rPr lang="en-GB">
                        <a:noFill/>
                      </a:rPr>
                      <a:t> </a:t>
                    </a:r>
                  </a:p>
                </p:txBody>
              </p:sp>
            </mc:Fallback>
          </mc:AlternateContent>
        </p:grpSp>
        <p:grpSp>
          <p:nvGrpSpPr>
            <p:cNvPr id="5" name="Group 4">
              <a:extLst>
                <a:ext uri="{FF2B5EF4-FFF2-40B4-BE49-F238E27FC236}">
                  <a16:creationId xmlns:a16="http://schemas.microsoft.com/office/drawing/2014/main" id="{67906981-AAD7-0149-9A19-97339F15B34E}"/>
                </a:ext>
              </a:extLst>
            </p:cNvPr>
            <p:cNvGrpSpPr/>
            <p:nvPr/>
          </p:nvGrpSpPr>
          <p:grpSpPr>
            <a:xfrm>
              <a:off x="6191042" y="3935548"/>
              <a:ext cx="425774" cy="392260"/>
              <a:chOff x="6191042" y="3935548"/>
              <a:chExt cx="425774" cy="392260"/>
            </a:xfrm>
          </p:grpSpPr>
          <p:sp>
            <p:nvSpPr>
              <p:cNvPr id="20" name="Rectangle 19"/>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nvGrpSpPr>
            <p:cNvPr id="3" name="Group 2">
              <a:extLst>
                <a:ext uri="{FF2B5EF4-FFF2-40B4-BE49-F238E27FC236}">
                  <a16:creationId xmlns:a16="http://schemas.microsoft.com/office/drawing/2014/main" id="{E2C1C71A-90EE-D841-8EC5-B864BE63D4B4}"/>
                </a:ext>
              </a:extLst>
            </p:cNvPr>
            <p:cNvGrpSpPr/>
            <p:nvPr/>
          </p:nvGrpSpPr>
          <p:grpSpPr>
            <a:xfrm>
              <a:off x="6975826" y="3929695"/>
              <a:ext cx="516037" cy="397857"/>
              <a:chOff x="6975826" y="3929695"/>
              <a:chExt cx="516037" cy="397857"/>
            </a:xfrm>
          </p:grpSpPr>
          <p:sp>
            <p:nvSpPr>
              <p:cNvPr id="24" name="Rectangle 23"/>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1072240655"/>
                  </p:ext>
                </p:extLst>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t="-3448" r="-164516" b="-820690"/>
                          </a:stretch>
                        </a:blipFill>
                      </a:tcPr>
                    </a:tc>
                    <a:tc>
                      <a:txBody>
                        <a:bodyPr/>
                        <a:lstStyle/>
                        <a:p>
                          <a:endParaRPr lang="en-US"/>
                        </a:p>
                      </a:txBody>
                      <a:tcPr marL="45720" marR="45720">
                        <a:blipFill>
                          <a:blip r:embed="rId12"/>
                          <a:stretch>
                            <a:fillRect l="-186000" t="-3448" r="-206000" b="-820690"/>
                          </a:stretch>
                        </a:blipFill>
                      </a:tcPr>
                    </a:tc>
                    <a:tc>
                      <a:txBody>
                        <a:bodyPr/>
                        <a:lstStyle/>
                        <a:p>
                          <a:endParaRPr lang="en-US"/>
                        </a:p>
                      </a:txBody>
                      <a:tcPr marL="45720" marR="45720">
                        <a:blipFill>
                          <a:blip r:embed="rId12"/>
                          <a:stretch>
                            <a:fillRect l="-195890" t="-3448" r="-41096" b="-820690"/>
                          </a:stretch>
                        </a:blipFill>
                      </a:tcPr>
                    </a:tc>
                    <a:tc>
                      <a:txBody>
                        <a:bodyPr/>
                        <a:lstStyle/>
                        <a:p>
                          <a:endParaRPr lang="en-US"/>
                        </a:p>
                      </a:txBody>
                      <a:tcPr marL="45720" marR="45720">
                        <a:blipFill>
                          <a:blip r:embed="rId12"/>
                          <a:stretch>
                            <a:fillRect l="-72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4B9804B-CDB8-5449-A3CC-6A8C70E85306}"/>
                  </a:ext>
                </a:extLst>
              </p:cNvPr>
              <p:cNvSpPr txBox="1"/>
              <p:nvPr/>
            </p:nvSpPr>
            <p:spPr>
              <a:xfrm>
                <a:off x="1807876" y="6058565"/>
                <a:ext cx="5620667" cy="470000"/>
              </a:xfrm>
              <a:prstGeom prst="rect">
                <a:avLst/>
              </a:prstGeom>
              <a:noFill/>
            </p:spPr>
            <p:txBody>
              <a:bodyPr wrap="square" rtlCol="0">
                <a:spAutoFit/>
              </a:bodyPr>
              <a:lstStyle/>
              <a:p>
                <a14:m>
                  <m:oMath xmlns:m="http://schemas.openxmlformats.org/officeDocument/2006/math">
                    <m:sSup>
                      <m:sSupPr>
                        <m:ctrlPr>
                          <a:rPr lang="de-DE" sz="2400" b="1" i="1" smtClean="0">
                            <a:solidFill>
                              <a:srgbClr val="C00000"/>
                            </a:solidFill>
                            <a:latin typeface="Cambria Math" panose="02040503050406030204" pitchFamily="18" charset="0"/>
                          </a:rPr>
                        </m:ctrlPr>
                      </m:sSupPr>
                      <m:e>
                        <m:r>
                          <a:rPr lang="de-DE" sz="2400" b="1" i="1" smtClean="0">
                            <a:solidFill>
                              <a:srgbClr val="C00000"/>
                            </a:solidFill>
                            <a:latin typeface="Cambria Math" charset="0"/>
                          </a:rPr>
                          <m:t>𝟑</m:t>
                        </m:r>
                        <m:r>
                          <a:rPr lang="de-DE" sz="2400" b="1" i="1" smtClean="0">
                            <a:solidFill>
                              <a:srgbClr val="C00000"/>
                            </a:solidFill>
                            <a:latin typeface="Cambria Math" charset="0"/>
                            <a:ea typeface="Cambria Math" charset="0"/>
                            <a:cs typeface="Cambria Math" charset="0"/>
                          </a:rPr>
                          <m:t>∙</m:t>
                        </m:r>
                        <m:r>
                          <a:rPr lang="de-DE" sz="2400" b="1" i="1" smtClean="0">
                            <a:solidFill>
                              <a:srgbClr val="C00000"/>
                            </a:solidFill>
                            <a:latin typeface="Cambria Math" charset="0"/>
                          </a:rPr>
                          <m:t>𝟐</m:t>
                        </m:r>
                      </m:e>
                      <m:sup>
                        <m:r>
                          <a:rPr lang="de-DE" sz="2400" b="1" i="1" smtClean="0">
                            <a:solidFill>
                              <a:srgbClr val="C00000"/>
                            </a:solidFill>
                            <a:latin typeface="Cambria Math" charset="0"/>
                          </a:rPr>
                          <m:t>𝟑</m:t>
                        </m:r>
                      </m:sup>
                    </m:sSup>
                    <m:r>
                      <a:rPr lang="de-DE" sz="2400" b="1" i="1" smtClean="0">
                        <a:solidFill>
                          <a:srgbClr val="C00000"/>
                        </a:solidFill>
                        <a:latin typeface="Cambria Math" charset="0"/>
                      </a:rPr>
                      <m:t>=</m:t>
                    </m:r>
                    <m:r>
                      <a:rPr lang="de-DE" sz="2400" b="1" i="1" smtClean="0">
                        <a:solidFill>
                          <a:srgbClr val="C00000"/>
                        </a:solidFill>
                        <a:latin typeface="Cambria Math" charset="0"/>
                      </a:rPr>
                      <m:t>𝟐𝟒</m:t>
                    </m:r>
                  </m:oMath>
                </a14:m>
                <a:r>
                  <a:rPr lang="en-US" sz="2400" b="1" dirty="0">
                    <a:solidFill>
                      <a:srgbClr val="C00000"/>
                    </a:solidFill>
                  </a:rPr>
                  <a:t> entries in 3 </a:t>
                </a:r>
                <a:r>
                  <a:rPr lang="en-US" sz="2400" b="1" dirty="0" err="1">
                    <a:solidFill>
                      <a:srgbClr val="C00000"/>
                    </a:solidFill>
                  </a:rPr>
                  <a:t>parfactors</a:t>
                </a:r>
                <a:r>
                  <a:rPr lang="en-US" sz="2400" b="1" dirty="0">
                    <a:solidFill>
                      <a:srgbClr val="C00000"/>
                    </a:solidFill>
                  </a:rPr>
                  <a:t>, 6 PRVs</a:t>
                </a:r>
              </a:p>
            </p:txBody>
          </p:sp>
        </mc:Choice>
        <mc:Fallback xmlns="">
          <p:sp>
            <p:nvSpPr>
              <p:cNvPr id="40" name="TextBox 39">
                <a:extLst>
                  <a:ext uri="{FF2B5EF4-FFF2-40B4-BE49-F238E27FC236}">
                    <a16:creationId xmlns:a16="http://schemas.microsoft.com/office/drawing/2014/main" id="{84B9804B-CDB8-5449-A3CC-6A8C70E85306}"/>
                  </a:ext>
                </a:extLst>
              </p:cNvPr>
              <p:cNvSpPr txBox="1">
                <a:spLocks noRot="1" noChangeAspect="1" noMove="1" noResize="1" noEditPoints="1" noAdjustHandles="1" noChangeArrowheads="1" noChangeShapeType="1" noTextEdit="1"/>
              </p:cNvSpPr>
              <p:nvPr/>
            </p:nvSpPr>
            <p:spPr>
              <a:xfrm>
                <a:off x="1807876" y="6058565"/>
                <a:ext cx="5620667" cy="470000"/>
              </a:xfrm>
              <a:prstGeom prst="rect">
                <a:avLst/>
              </a:prstGeom>
              <a:blipFill>
                <a:blip r:embed="rId13"/>
                <a:stretch>
                  <a:fillRect t="-5263" b="-26316"/>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FD3D86DA-C08F-354C-B14D-972F228EED38}"/>
              </a:ext>
            </a:extLst>
          </p:cNvPr>
          <p:cNvSpPr txBox="1"/>
          <p:nvPr/>
        </p:nvSpPr>
        <p:spPr>
          <a:xfrm>
            <a:off x="5235319" y="1691169"/>
            <a:ext cx="3571797" cy="830997"/>
          </a:xfrm>
          <a:prstGeom prst="rect">
            <a:avLst/>
          </a:prstGeom>
          <a:noFill/>
        </p:spPr>
        <p:txBody>
          <a:bodyPr wrap="square" rtlCol="0">
            <a:spAutoFit/>
          </a:bodyPr>
          <a:lstStyle/>
          <a:p>
            <a:r>
              <a:rPr lang="en-US" sz="2400" b="1" dirty="0">
                <a:solidFill>
                  <a:srgbClr val="C00000"/>
                </a:solidFill>
              </a:rPr>
              <a:t>Sparse encoding</a:t>
            </a:r>
            <a:br>
              <a:rPr lang="en-US" sz="2400" b="1" dirty="0">
                <a:solidFill>
                  <a:srgbClr val="C00000"/>
                </a:solidFill>
              </a:rPr>
            </a:br>
            <a:r>
              <a:rPr lang="en-US" sz="2400" b="1" dirty="0">
                <a:solidFill>
                  <a:srgbClr val="C00000"/>
                </a:solidFill>
              </a:rPr>
              <a:t>of joint distribution</a:t>
            </a:r>
          </a:p>
        </p:txBody>
      </p:sp>
      <p:sp>
        <p:nvSpPr>
          <p:cNvPr id="19" name="TextBox 18">
            <a:extLst>
              <a:ext uri="{FF2B5EF4-FFF2-40B4-BE49-F238E27FC236}">
                <a16:creationId xmlns:a16="http://schemas.microsoft.com/office/drawing/2014/main" id="{3D1A48C3-51A8-B042-AD2E-F47BA7658E0D}"/>
              </a:ext>
            </a:extLst>
          </p:cNvPr>
          <p:cNvSpPr txBox="1"/>
          <p:nvPr/>
        </p:nvSpPr>
        <p:spPr>
          <a:xfrm>
            <a:off x="5038917" y="5237545"/>
            <a:ext cx="3385607" cy="646331"/>
          </a:xfrm>
          <a:prstGeom prst="rect">
            <a:avLst/>
          </a:prstGeom>
          <a:noFill/>
        </p:spPr>
        <p:txBody>
          <a:bodyPr wrap="none" rtlCol="0">
            <a:spAutoFit/>
          </a:bodyPr>
          <a:lstStyle/>
          <a:p>
            <a:r>
              <a:rPr lang="de-DE" i="1" dirty="0" err="1">
                <a:latin typeface="Times New Roman" panose="02020603050405020304" pitchFamily="18" charset="0"/>
                <a:cs typeface="Times New Roman" panose="02020603050405020304" pitchFamily="18" charset="0"/>
              </a:rPr>
              <a:t>Nat</a:t>
            </a:r>
            <a:r>
              <a:rPr lang="de-DE" i="1" dirty="0">
                <a:latin typeface="Times New Roman" panose="02020603050405020304" pitchFamily="18" charset="0"/>
                <a:cs typeface="Times New Roman" panose="02020603050405020304" pitchFamily="18" charset="0"/>
              </a:rPr>
              <a:t>(D) = </a:t>
            </a:r>
            <a:r>
              <a:rPr lang="de-DE" i="1" dirty="0" err="1">
                <a:latin typeface="Times New Roman" panose="02020603050405020304" pitchFamily="18" charset="0"/>
                <a:cs typeface="Times New Roman" panose="02020603050405020304" pitchFamily="18" charset="0"/>
              </a:rPr>
              <a:t>natural</a:t>
            </a:r>
            <a:r>
              <a:rPr lang="de-DE" i="1" dirty="0">
                <a:latin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cs typeface="Times New Roman" panose="02020603050405020304" pitchFamily="18" charset="0"/>
              </a:rPr>
              <a:t>disaster</a:t>
            </a:r>
            <a:r>
              <a:rPr lang="de-DE" i="1" dirty="0">
                <a:latin typeface="Times New Roman" panose="02020603050405020304" pitchFamily="18" charset="0"/>
                <a:cs typeface="Times New Roman" panose="02020603050405020304" pitchFamily="18" charset="0"/>
              </a:rPr>
              <a:t> (D)</a:t>
            </a:r>
          </a:p>
          <a:p>
            <a:r>
              <a:rPr lang="de-DE" i="1" dirty="0">
                <a:latin typeface="Times New Roman" panose="02020603050405020304" pitchFamily="18" charset="0"/>
                <a:cs typeface="Times New Roman" panose="02020603050405020304" pitchFamily="18" charset="0"/>
              </a:rPr>
              <a:t>Man(W) = man-made </a:t>
            </a:r>
            <a:r>
              <a:rPr lang="de-DE" i="1" dirty="0" err="1">
                <a:latin typeface="Times New Roman" panose="02020603050405020304" pitchFamily="18" charset="0"/>
                <a:cs typeface="Times New Roman" panose="02020603050405020304" pitchFamily="18" charset="0"/>
              </a:rPr>
              <a:t>disaster</a:t>
            </a:r>
            <a:r>
              <a:rPr lang="de-DE" i="1" dirty="0">
                <a:latin typeface="Times New Roman" panose="02020603050405020304" pitchFamily="18" charset="0"/>
                <a:cs typeface="Times New Roman" panose="02020603050405020304" pitchFamily="18" charset="0"/>
              </a:rPr>
              <a:t> (W)</a:t>
            </a:r>
          </a:p>
        </p:txBody>
      </p:sp>
    </p:spTree>
    <p:extLst>
      <p:ext uri="{BB962C8B-B14F-4D97-AF65-F5344CB8AC3E}">
        <p14:creationId xmlns:p14="http://schemas.microsoft.com/office/powerpoint/2010/main" val="18738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32031318-ED2D-2F4B-A762-9832DEB3C6F4}"/>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02DE73D-FAF9-CE44-BC6E-7762CD9FA5A7}"/>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5" name="TextBox 84">
                  <a:extLst>
                    <a:ext uri="{FF2B5EF4-FFF2-40B4-BE49-F238E27FC236}">
                      <a16:creationId xmlns:a16="http://schemas.microsoft.com/office/drawing/2014/main" id="{202DE73D-FAF9-CE44-BC6E-7762CD9FA5A7}"/>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2"/>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95BE9B-B231-F346-BCC5-1E25043AB254}"/>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86" name="TextBox 85">
                  <a:extLst>
                    <a:ext uri="{FF2B5EF4-FFF2-40B4-BE49-F238E27FC236}">
                      <a16:creationId xmlns:a16="http://schemas.microsoft.com/office/drawing/2014/main" id="{4895BE9B-B231-F346-BCC5-1E25043AB254}"/>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3"/>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0A451DE-BF90-3040-98C2-7FF7611A0D7C}"/>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87" name="TextBox 86">
                  <a:extLst>
                    <a:ext uri="{FF2B5EF4-FFF2-40B4-BE49-F238E27FC236}">
                      <a16:creationId xmlns:a16="http://schemas.microsoft.com/office/drawing/2014/main" id="{50A451DE-BF90-3040-98C2-7FF7611A0D7C}"/>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7DD3964-86F8-8348-B874-95A1C347697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88" name="TextBox 87">
                  <a:extLst>
                    <a:ext uri="{FF2B5EF4-FFF2-40B4-BE49-F238E27FC236}">
                      <a16:creationId xmlns:a16="http://schemas.microsoft.com/office/drawing/2014/main" id="{B7DD3964-86F8-8348-B874-95A1C3476979}"/>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5"/>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2FF80B9-39D6-A64F-9774-441065D640A6}"/>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89" name="TextBox 88">
                  <a:extLst>
                    <a:ext uri="{FF2B5EF4-FFF2-40B4-BE49-F238E27FC236}">
                      <a16:creationId xmlns:a16="http://schemas.microsoft.com/office/drawing/2014/main" id="{32FF80B9-39D6-A64F-9774-441065D640A6}"/>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6"/>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F54C056-0B99-C342-B553-2DBA6E2E913B}"/>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0" name="TextBox 89">
                  <a:extLst>
                    <a:ext uri="{FF2B5EF4-FFF2-40B4-BE49-F238E27FC236}">
                      <a16:creationId xmlns:a16="http://schemas.microsoft.com/office/drawing/2014/main" id="{DF54C056-0B99-C342-B553-2DBA6E2E913B}"/>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p:cxnSp>
          <p:nvCxnSpPr>
            <p:cNvPr id="91" name="Straight Connector 90">
              <a:extLst>
                <a:ext uri="{FF2B5EF4-FFF2-40B4-BE49-F238E27FC236}">
                  <a16:creationId xmlns:a16="http://schemas.microsoft.com/office/drawing/2014/main" id="{2DC01BB7-952D-4C46-8409-1724B13827E0}"/>
                </a:ext>
              </a:extLst>
            </p:cNvPr>
            <p:cNvCxnSpPr>
              <a:stCxn id="86" idx="6"/>
              <a:endCxn id="112"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C9326E6-538D-4945-A474-079A1674BCCD}"/>
                </a:ext>
              </a:extLst>
            </p:cNvPr>
            <p:cNvCxnSpPr>
              <a:cxnSpLocks/>
              <a:stCxn id="87" idx="2"/>
              <a:endCxn id="112"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EA4A9D9-8D15-A14F-80AC-E72D92DF6DFB}"/>
                </a:ext>
              </a:extLst>
            </p:cNvPr>
            <p:cNvCxnSpPr>
              <a:cxnSpLocks/>
              <a:stCxn id="88" idx="6"/>
              <a:endCxn id="108"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F060519-E6BB-C242-8C4A-69C29633CDEF}"/>
                </a:ext>
              </a:extLst>
            </p:cNvPr>
            <p:cNvCxnSpPr>
              <a:cxnSpLocks/>
              <a:stCxn id="108" idx="0"/>
              <a:endCxn id="85"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A9D7E00-B0FD-2843-9A18-BFA08F4DDBEC}"/>
                </a:ext>
              </a:extLst>
            </p:cNvPr>
            <p:cNvCxnSpPr>
              <a:cxnSpLocks/>
              <a:stCxn id="85" idx="4"/>
              <a:endCxn id="104"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20F56C0-C172-4F4C-9301-C5020B1B892C}"/>
                </a:ext>
              </a:extLst>
            </p:cNvPr>
            <p:cNvCxnSpPr>
              <a:cxnSpLocks/>
              <a:stCxn id="90" idx="2"/>
              <a:endCxn id="104"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0FB7DD9-36D7-704C-B8B0-BD34E69B5172}"/>
                </a:ext>
              </a:extLst>
            </p:cNvPr>
            <p:cNvCxnSpPr>
              <a:cxnSpLocks/>
              <a:stCxn id="108" idx="2"/>
              <a:endCxn id="89"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12B55E1-4A88-C347-A879-7B0C2CEB42DF}"/>
                </a:ext>
              </a:extLst>
            </p:cNvPr>
            <p:cNvCxnSpPr>
              <a:cxnSpLocks/>
              <a:stCxn id="104" idx="2"/>
              <a:endCxn id="89"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7607A7-4A62-ED48-9220-4ACDDBF5CAE4}"/>
                </a:ext>
              </a:extLst>
            </p:cNvPr>
            <p:cNvCxnSpPr>
              <a:cxnSpLocks/>
              <a:stCxn id="85" idx="0"/>
              <a:endCxn id="112"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96CF0E71-C817-5949-A99D-77893B0E810C}"/>
                </a:ext>
              </a:extLst>
            </p:cNvPr>
            <p:cNvGrpSpPr/>
            <p:nvPr/>
          </p:nvGrpSpPr>
          <p:grpSpPr>
            <a:xfrm>
              <a:off x="6669977" y="2717060"/>
              <a:ext cx="521894" cy="393368"/>
              <a:chOff x="6669977" y="2717060"/>
              <a:chExt cx="521894" cy="393368"/>
            </a:xfrm>
          </p:grpSpPr>
          <p:sp>
            <p:nvSpPr>
              <p:cNvPr id="111" name="Rectangle 110">
                <a:extLst>
                  <a:ext uri="{FF2B5EF4-FFF2-40B4-BE49-F238E27FC236}">
                    <a16:creationId xmlns:a16="http://schemas.microsoft.com/office/drawing/2014/main" id="{23CB7FE0-263D-2147-B592-7FDE56D3466E}"/>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5C021FE8-E971-254D-8974-962462015018}"/>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B1A8786C-F6A3-454E-8A1D-6AC7DC633AC2}"/>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9928F5F-1001-FF48-96F8-67D13993F430}"/>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14" name="TextBox 113">
                    <a:extLst>
                      <a:ext uri="{FF2B5EF4-FFF2-40B4-BE49-F238E27FC236}">
                        <a16:creationId xmlns:a16="http://schemas.microsoft.com/office/drawing/2014/main" id="{79928F5F-1001-FF48-96F8-67D13993F430}"/>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8"/>
                    <a:stretch>
                      <a:fillRect l="-16667" r="-4167" b="-26087"/>
                    </a:stretch>
                  </a:blipFill>
                </p:spPr>
                <p:txBody>
                  <a:bodyPr/>
                  <a:lstStyle/>
                  <a:p>
                    <a:r>
                      <a:rPr lang="en-GB">
                        <a:noFill/>
                      </a:rPr>
                      <a:t> </a:t>
                    </a:r>
                  </a:p>
                </p:txBody>
              </p:sp>
            </mc:Fallback>
          </mc:AlternateContent>
        </p:grpSp>
        <p:grpSp>
          <p:nvGrpSpPr>
            <p:cNvPr id="101" name="Group 100">
              <a:extLst>
                <a:ext uri="{FF2B5EF4-FFF2-40B4-BE49-F238E27FC236}">
                  <a16:creationId xmlns:a16="http://schemas.microsoft.com/office/drawing/2014/main" id="{86ECD1B1-A403-AF4C-A007-2942DB74EAE4}"/>
                </a:ext>
              </a:extLst>
            </p:cNvPr>
            <p:cNvGrpSpPr/>
            <p:nvPr/>
          </p:nvGrpSpPr>
          <p:grpSpPr>
            <a:xfrm>
              <a:off x="6191042" y="3935548"/>
              <a:ext cx="425774" cy="392260"/>
              <a:chOff x="6191042" y="3935548"/>
              <a:chExt cx="425774" cy="392260"/>
            </a:xfrm>
          </p:grpSpPr>
          <p:sp>
            <p:nvSpPr>
              <p:cNvPr id="107" name="Rectangle 106">
                <a:extLst>
                  <a:ext uri="{FF2B5EF4-FFF2-40B4-BE49-F238E27FC236}">
                    <a16:creationId xmlns:a16="http://schemas.microsoft.com/office/drawing/2014/main" id="{7FEEDD8C-806B-2843-A092-5815D1A94404}"/>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61EBD671-7405-1D49-8DD7-0D029E39D62A}"/>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3B3FE9C7-38B9-B24D-A6CA-EF536A85722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7DD91B1-3484-804F-9DFB-D8316A7AD3B2}"/>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0" name="TextBox 109">
                    <a:extLst>
                      <a:ext uri="{FF2B5EF4-FFF2-40B4-BE49-F238E27FC236}">
                        <a16:creationId xmlns:a16="http://schemas.microsoft.com/office/drawing/2014/main" id="{07DD91B1-3484-804F-9DFB-D8316A7AD3B2}"/>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9"/>
                    <a:stretch>
                      <a:fillRect l="-16667" r="-4167" b="-21739"/>
                    </a:stretch>
                  </a:blipFill>
                </p:spPr>
                <p:txBody>
                  <a:bodyPr/>
                  <a:lstStyle/>
                  <a:p>
                    <a:r>
                      <a:rPr lang="en-GB">
                        <a:noFill/>
                      </a:rPr>
                      <a:t> </a:t>
                    </a:r>
                  </a:p>
                </p:txBody>
              </p:sp>
            </mc:Fallback>
          </mc:AlternateContent>
        </p:grpSp>
        <p:grpSp>
          <p:nvGrpSpPr>
            <p:cNvPr id="102" name="Group 101">
              <a:extLst>
                <a:ext uri="{FF2B5EF4-FFF2-40B4-BE49-F238E27FC236}">
                  <a16:creationId xmlns:a16="http://schemas.microsoft.com/office/drawing/2014/main" id="{7A4B5D1E-F63E-0041-BD3C-40C7A4D0D4BF}"/>
                </a:ext>
              </a:extLst>
            </p:cNvPr>
            <p:cNvGrpSpPr/>
            <p:nvPr/>
          </p:nvGrpSpPr>
          <p:grpSpPr>
            <a:xfrm>
              <a:off x="6975826" y="3929695"/>
              <a:ext cx="516037" cy="397857"/>
              <a:chOff x="6975826" y="3929695"/>
              <a:chExt cx="516037" cy="397857"/>
            </a:xfrm>
          </p:grpSpPr>
          <p:sp>
            <p:nvSpPr>
              <p:cNvPr id="103" name="Rectangle 102">
                <a:extLst>
                  <a:ext uri="{FF2B5EF4-FFF2-40B4-BE49-F238E27FC236}">
                    <a16:creationId xmlns:a16="http://schemas.microsoft.com/office/drawing/2014/main" id="{6BB63352-B224-C44A-B24D-CA3BD9B39148}"/>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70A6D1BE-D289-D442-97FA-118F84EB6E86}"/>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D47E7C3-66F6-CD45-BF8F-09CB71A31735}"/>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C3FB77F0-4813-7B4A-8B88-D44F3A87BBBF}"/>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6" name="TextBox 105">
                    <a:extLst>
                      <a:ext uri="{FF2B5EF4-FFF2-40B4-BE49-F238E27FC236}">
                        <a16:creationId xmlns:a16="http://schemas.microsoft.com/office/drawing/2014/main" id="{C3FB77F0-4813-7B4A-8B88-D44F3A87BBBF}"/>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sp>
        <p:nvSpPr>
          <p:cNvPr id="2" name="Title 1"/>
          <p:cNvSpPr>
            <a:spLocks noGrp="1"/>
          </p:cNvSpPr>
          <p:nvPr>
            <p:ph type="title"/>
          </p:nvPr>
        </p:nvSpPr>
        <p:spPr/>
        <p:txBody>
          <a:bodyPr/>
          <a:lstStyle/>
          <a:p>
            <a:r>
              <a:rPr lang="en-US" dirty="0"/>
              <a:t>Factors</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6742575" cy="4867147"/>
              </a:xfrm>
            </p:spPr>
            <p:txBody>
              <a:bodyPr/>
              <a:lstStyle/>
              <a:p>
                <a:r>
                  <a:rPr lang="en-GB" dirty="0">
                    <a:solidFill>
                      <a:schemeClr val="accent1"/>
                    </a:solidFill>
                  </a:rPr>
                  <a:t>Grounding</a:t>
                </a:r>
              </a:p>
              <a:p>
                <a:pPr lvl="1"/>
                <a:r>
                  <a:rPr lang="en-GB" dirty="0"/>
                  <a:t>E.g., </a:t>
                </a:r>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𝑔𝑟</m:t>
                        </m:r>
                        <m:r>
                          <a:rPr lang="de-DE" b="0" i="1" smtClean="0">
                            <a:latin typeface="Cambria Math" panose="02040503050406030204" pitchFamily="18" charset="0"/>
                          </a:rPr>
                          <m:t>(</m:t>
                        </m:r>
                        <m:r>
                          <a:rPr lang="de-DE" i="1">
                            <a:latin typeface="Cambria Math" charset="0"/>
                          </a:rPr>
                          <m:t>𝑔</m:t>
                        </m:r>
                      </m:e>
                      <m:sub>
                        <m:r>
                          <a:rPr lang="de-DE" i="1">
                            <a:latin typeface="Cambria Math" charset="0"/>
                          </a:rPr>
                          <m:t>2</m:t>
                        </m:r>
                      </m:sub>
                    </m:sSub>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1</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2</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3</m:t>
                            </m:r>
                          </m:sup>
                        </m:sSubSup>
                      </m:e>
                    </m:d>
                  </m:oMath>
                </a14:m>
                <a:endParaRPr lang="de-DE" b="0"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6742575" cy="4867147"/>
              </a:xfrm>
              <a:blipFill>
                <a:blip r:embed="rId11"/>
                <a:stretch>
                  <a:fillRect l="-1504"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6</a:t>
            </a:fld>
            <a:endParaRPr lang="en-US"/>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t="-3448" r="-164516" b="-820690"/>
                          </a:stretch>
                        </a:blipFill>
                      </a:tcPr>
                    </a:tc>
                    <a:tc>
                      <a:txBody>
                        <a:bodyPr/>
                        <a:lstStyle/>
                        <a:p>
                          <a:endParaRPr lang="en-US"/>
                        </a:p>
                      </a:txBody>
                      <a:tcPr marL="45720" marR="45720">
                        <a:blipFill>
                          <a:blip r:embed="rId12"/>
                          <a:stretch>
                            <a:fillRect l="-186000" t="-3448" r="-206000" b="-820690"/>
                          </a:stretch>
                        </a:blipFill>
                      </a:tcPr>
                    </a:tc>
                    <a:tc>
                      <a:txBody>
                        <a:bodyPr/>
                        <a:lstStyle/>
                        <a:p>
                          <a:endParaRPr lang="en-US"/>
                        </a:p>
                      </a:txBody>
                      <a:tcPr marL="45720" marR="45720">
                        <a:blipFill>
                          <a:blip r:embed="rId12"/>
                          <a:stretch>
                            <a:fillRect l="-195890" t="-3448" r="-41096" b="-820690"/>
                          </a:stretch>
                        </a:blipFill>
                      </a:tcPr>
                    </a:tc>
                    <a:tc>
                      <a:txBody>
                        <a:bodyPr/>
                        <a:lstStyle/>
                        <a:p>
                          <a:endParaRPr lang="en-US"/>
                        </a:p>
                      </a:txBody>
                      <a:tcPr marL="45720" marR="45720">
                        <a:blipFill>
                          <a:blip r:embed="rId12"/>
                          <a:stretch>
                            <a:fillRect l="-72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65EBDB4E-AABD-734E-B1EF-E6DC9A5C675B}"/>
                  </a:ext>
                </a:extLst>
              </p:cNvPr>
              <p:cNvGraphicFramePr>
                <a:graphicFrameLocks noGrp="1"/>
              </p:cNvGraphicFramePr>
              <p:nvPr/>
            </p:nvGraphicFramePr>
            <p:xfrm>
              <a:off x="769416" y="2982831"/>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𝑎𝑙𝑖𝑐𝑒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𝑎𝑙𝑖𝑐𝑒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1" name="Table 40">
                <a:extLst>
                  <a:ext uri="{FF2B5EF4-FFF2-40B4-BE49-F238E27FC236}">
                    <a16:creationId xmlns:a16="http://schemas.microsoft.com/office/drawing/2014/main" id="{65EBDB4E-AABD-734E-B1EF-E6DC9A5C675B}"/>
                  </a:ext>
                </a:extLst>
              </p:cNvPr>
              <p:cNvGraphicFramePr>
                <a:graphicFrameLocks noGrp="1"/>
              </p:cNvGraphicFramePr>
              <p:nvPr>
                <p:extLst>
                  <p:ext uri="{D42A27DB-BD31-4B8C-83A1-F6EECF244321}">
                    <p14:modId xmlns:p14="http://schemas.microsoft.com/office/powerpoint/2010/main" val="311753111"/>
                  </p:ext>
                </p:extLst>
              </p:nvPr>
            </p:nvGraphicFramePr>
            <p:xfrm>
              <a:off x="769416" y="2982831"/>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9443">
                    <a:tc>
                      <a:txBody>
                        <a:bodyPr/>
                        <a:lstStyle/>
                        <a:p>
                          <a:endParaRPr lang="en-US"/>
                        </a:p>
                      </a:txBody>
                      <a:tcPr marL="45720" marR="45720">
                        <a:blipFill>
                          <a:blip r:embed="rId13"/>
                          <a:stretch>
                            <a:fillRect r="-150000" b="-824138"/>
                          </a:stretch>
                        </a:blipFill>
                      </a:tcPr>
                    </a:tc>
                    <a:tc>
                      <a:txBody>
                        <a:bodyPr/>
                        <a:lstStyle/>
                        <a:p>
                          <a:endParaRPr lang="en-US"/>
                        </a:p>
                      </a:txBody>
                      <a:tcPr marL="45720" marR="45720">
                        <a:blipFill>
                          <a:blip r:embed="rId13"/>
                          <a:stretch>
                            <a:fillRect l="-244898" r="-267347" b="-824138"/>
                          </a:stretch>
                        </a:blipFill>
                      </a:tcPr>
                    </a:tc>
                    <a:tc>
                      <a:txBody>
                        <a:bodyPr/>
                        <a:lstStyle/>
                        <a:p>
                          <a:endParaRPr lang="en-US"/>
                        </a:p>
                      </a:txBody>
                      <a:tcPr marL="45720" marR="45720">
                        <a:blipFill>
                          <a:blip r:embed="rId13"/>
                          <a:stretch>
                            <a:fillRect l="-169000" r="-31000" b="-824138"/>
                          </a:stretch>
                        </a:blipFill>
                      </a:tcPr>
                    </a:tc>
                    <a:tc>
                      <a:txBody>
                        <a:bodyPr/>
                        <a:lstStyle/>
                        <a:p>
                          <a:endParaRPr lang="en-US"/>
                        </a:p>
                      </a:txBody>
                      <a:tcPr marL="45720" marR="45720">
                        <a:blipFill>
                          <a:blip r:embed="rId13"/>
                          <a:stretch>
                            <a:fillRect l="-896667" r="-3333"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7CDC43EC-50F0-634A-8821-A13BF94F16A5}"/>
                  </a:ext>
                </a:extLst>
              </p:cNvPr>
              <p:cNvGraphicFramePr>
                <a:graphicFrameLocks noGrp="1"/>
              </p:cNvGraphicFramePr>
              <p:nvPr/>
            </p:nvGraphicFramePr>
            <p:xfrm>
              <a:off x="5469904" y="2580639"/>
              <a:ext cx="3545967" cy="3296920"/>
            </p:xfrm>
            <a:graphic>
              <a:graphicData uri="http://schemas.openxmlformats.org/drawingml/2006/table">
                <a:tbl>
                  <a:tblPr firstRow="1" bandRow="1">
                    <a:tableStyleId>{793D81CF-94F2-401A-BA57-92F5A7B2D0C5}</a:tableStyleId>
                  </a:tblPr>
                  <a:tblGrid>
                    <a:gridCol w="1395921">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39761">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𝑏𝑜𝑏</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𝑏𝑜𝑏</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3</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3" name="Table 42">
                <a:extLst>
                  <a:ext uri="{FF2B5EF4-FFF2-40B4-BE49-F238E27FC236}">
                    <a16:creationId xmlns:a16="http://schemas.microsoft.com/office/drawing/2014/main" id="{7CDC43EC-50F0-634A-8821-A13BF94F16A5}"/>
                  </a:ext>
                </a:extLst>
              </p:cNvPr>
              <p:cNvGraphicFramePr>
                <a:graphicFrameLocks noGrp="1"/>
              </p:cNvGraphicFramePr>
              <p:nvPr>
                <p:extLst>
                  <p:ext uri="{D42A27DB-BD31-4B8C-83A1-F6EECF244321}">
                    <p14:modId xmlns:p14="http://schemas.microsoft.com/office/powerpoint/2010/main" val="2834616929"/>
                  </p:ext>
                </p:extLst>
              </p:nvPr>
            </p:nvGraphicFramePr>
            <p:xfrm>
              <a:off x="5469904" y="2580639"/>
              <a:ext cx="3545967" cy="3296920"/>
            </p:xfrm>
            <a:graphic>
              <a:graphicData uri="http://schemas.openxmlformats.org/drawingml/2006/table">
                <a:tbl>
                  <a:tblPr firstRow="1" bandRow="1">
                    <a:tableStyleId>{793D81CF-94F2-401A-BA57-92F5A7B2D0C5}</a:tableStyleId>
                  </a:tblPr>
                  <a:tblGrid>
                    <a:gridCol w="1395921">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39761">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70840">
                    <a:tc>
                      <a:txBody>
                        <a:bodyPr/>
                        <a:lstStyle/>
                        <a:p>
                          <a:endParaRPr lang="en-US"/>
                        </a:p>
                      </a:txBody>
                      <a:tcPr marL="45720" marR="45720">
                        <a:blipFill>
                          <a:blip r:embed="rId14"/>
                          <a:stretch>
                            <a:fillRect t="-3448" r="-155455" b="-820690"/>
                          </a:stretch>
                        </a:blipFill>
                      </a:tcPr>
                    </a:tc>
                    <a:tc>
                      <a:txBody>
                        <a:bodyPr/>
                        <a:lstStyle/>
                        <a:p>
                          <a:endParaRPr lang="en-US"/>
                        </a:p>
                      </a:txBody>
                      <a:tcPr marL="45720" marR="45720">
                        <a:blipFill>
                          <a:blip r:embed="rId14"/>
                          <a:stretch>
                            <a:fillRect l="-220000" t="-3448" r="-242000" b="-820690"/>
                          </a:stretch>
                        </a:blipFill>
                      </a:tcPr>
                    </a:tc>
                    <a:tc>
                      <a:txBody>
                        <a:bodyPr/>
                        <a:lstStyle/>
                        <a:p>
                          <a:endParaRPr lang="en-US"/>
                        </a:p>
                      </a:txBody>
                      <a:tcPr marL="45720" marR="45720">
                        <a:blipFill>
                          <a:blip r:embed="rId14"/>
                          <a:stretch>
                            <a:fillRect l="-177778" t="-3448" r="-34444" b="-820690"/>
                          </a:stretch>
                        </a:blipFill>
                      </a:tcPr>
                    </a:tc>
                    <a:tc>
                      <a:txBody>
                        <a:bodyPr/>
                        <a:lstStyle/>
                        <a:p>
                          <a:endParaRPr lang="en-US"/>
                        </a:p>
                      </a:txBody>
                      <a:tcPr marL="45720" marR="45720">
                        <a:blipFill>
                          <a:blip r:embed="rId14"/>
                          <a:stretch>
                            <a:fillRect l="-833333" t="-3448" r="-3333"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0" name="Table 39">
                <a:extLst>
                  <a:ext uri="{FF2B5EF4-FFF2-40B4-BE49-F238E27FC236}">
                    <a16:creationId xmlns:a16="http://schemas.microsoft.com/office/drawing/2014/main" id="{4312D736-03B4-1E41-9543-74C74B119828}"/>
                  </a:ext>
                </a:extLst>
              </p:cNvPr>
              <p:cNvGraphicFramePr>
                <a:graphicFrameLocks noGrp="1"/>
              </p:cNvGraphicFramePr>
              <p:nvPr/>
            </p:nvGraphicFramePr>
            <p:xfrm>
              <a:off x="2761414" y="2268662"/>
              <a:ext cx="3504692" cy="3294952"/>
            </p:xfrm>
            <a:graphic>
              <a:graphicData uri="http://schemas.openxmlformats.org/drawingml/2006/table">
                <a:tbl>
                  <a:tblPr firstRow="1" bandRow="1">
                    <a:tableStyleId>{B301B821-A1FF-4177-AEE7-76D212191A09}</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𝑇𝑟𝑎𝑣𝑒𝑙</m:t>
                                </m:r>
                                <m:r>
                                  <a:rPr lang="de-DE" sz="1800" smtClean="0">
                                    <a:latin typeface="Cambria Math" panose="02040503050406030204" pitchFamily="18" charset="0"/>
                                  </a:rPr>
                                  <m:t>(</m:t>
                                </m:r>
                                <m:r>
                                  <a:rPr lang="de-DE" sz="1800" smtClean="0">
                                    <a:latin typeface="Cambria Math" panose="02040503050406030204" pitchFamily="18" charset="0"/>
                                  </a:rPr>
                                  <m:t>𝑒𝑣𝑒</m:t>
                                </m:r>
                                <m:r>
                                  <a:rPr lang="de-DE" sz="1800"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𝑆𝑖𝑐𝑘</m:t>
                                </m:r>
                                <m:r>
                                  <a:rPr lang="de-DE" sz="1800" smtClean="0">
                                    <a:latin typeface="Cambria Math" panose="02040503050406030204" pitchFamily="18" charset="0"/>
                                  </a:rPr>
                                  <m:t>(</m:t>
                                </m:r>
                                <m:r>
                                  <a:rPr lang="de-DE" sz="1800" smtClean="0">
                                    <a:latin typeface="Cambria Math" panose="02040503050406030204" pitchFamily="18" charset="0"/>
                                  </a:rPr>
                                  <m:t>𝑒𝑣𝑒</m:t>
                                </m:r>
                                <m:r>
                                  <a:rPr lang="de-DE" sz="1800"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i="1" smtClean="0">
                                        <a:latin typeface="Cambria Math" panose="02040503050406030204" pitchFamily="18" charset="0"/>
                                      </a:rPr>
                                    </m:ctrlPr>
                                  </m:sSubSupPr>
                                  <m:e>
                                    <m:r>
                                      <a:rPr lang="de-DE" sz="1800" smtClean="0">
                                        <a:latin typeface="Cambria Math" panose="02040503050406030204" pitchFamily="18" charset="0"/>
                                      </a:rPr>
                                      <m:t>𝑓</m:t>
                                    </m:r>
                                  </m:e>
                                  <m:sub>
                                    <m:r>
                                      <a:rPr lang="de-DE" sz="1800" smtClean="0">
                                        <a:latin typeface="Cambria Math" panose="02040503050406030204" pitchFamily="18" charset="0"/>
                                      </a:rPr>
                                      <m:t>2</m:t>
                                    </m:r>
                                  </m:sub>
                                  <m:sup>
                                    <m:r>
                                      <a:rPr lang="de-DE" sz="1800"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1"/>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2"/>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5"/>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6"/>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7"/>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0" name="Table 39">
                <a:extLst>
                  <a:ext uri="{FF2B5EF4-FFF2-40B4-BE49-F238E27FC236}">
                    <a16:creationId xmlns:a16="http://schemas.microsoft.com/office/drawing/2014/main" id="{4312D736-03B4-1E41-9543-74C74B119828}"/>
                  </a:ext>
                </a:extLst>
              </p:cNvPr>
              <p:cNvGraphicFramePr>
                <a:graphicFrameLocks noGrp="1"/>
              </p:cNvGraphicFramePr>
              <p:nvPr>
                <p:extLst>
                  <p:ext uri="{D42A27DB-BD31-4B8C-83A1-F6EECF244321}">
                    <p14:modId xmlns:p14="http://schemas.microsoft.com/office/powerpoint/2010/main" val="4141543699"/>
                  </p:ext>
                </p:extLst>
              </p:nvPr>
            </p:nvGraphicFramePr>
            <p:xfrm>
              <a:off x="2761414" y="2268662"/>
              <a:ext cx="3504692" cy="3309493"/>
            </p:xfrm>
            <a:graphic>
              <a:graphicData uri="http://schemas.openxmlformats.org/drawingml/2006/table">
                <a:tbl>
                  <a:tblPr firstRow="1" bandRow="1">
                    <a:tableStyleId>{B301B821-A1FF-4177-AEE7-76D212191A09}</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83413">
                    <a:tc>
                      <a:txBody>
                        <a:bodyPr/>
                        <a:lstStyle/>
                        <a:p>
                          <a:endParaRPr lang="en-US"/>
                        </a:p>
                      </a:txBody>
                      <a:tcPr marL="45720" marR="45720">
                        <a:blipFill>
                          <a:blip r:embed="rId15"/>
                          <a:stretch>
                            <a:fillRect l="-917" r="-154128" b="-796667"/>
                          </a:stretch>
                        </a:blipFill>
                      </a:tcPr>
                    </a:tc>
                    <a:tc>
                      <a:txBody>
                        <a:bodyPr/>
                        <a:lstStyle/>
                        <a:p>
                          <a:endParaRPr lang="en-US"/>
                        </a:p>
                      </a:txBody>
                      <a:tcPr marL="45720" marR="45720">
                        <a:blipFill>
                          <a:blip r:embed="rId15"/>
                          <a:stretch>
                            <a:fillRect l="-224490" r="-242857" b="-796667"/>
                          </a:stretch>
                        </a:blipFill>
                      </a:tcPr>
                    </a:tc>
                    <a:tc>
                      <a:txBody>
                        <a:bodyPr/>
                        <a:lstStyle/>
                        <a:p>
                          <a:endParaRPr lang="en-US"/>
                        </a:p>
                      </a:txBody>
                      <a:tcPr marL="45720" marR="45720">
                        <a:blipFill>
                          <a:blip r:embed="rId15"/>
                          <a:stretch>
                            <a:fillRect l="-178652" r="-33708" b="-796667"/>
                          </a:stretch>
                        </a:blipFill>
                      </a:tcPr>
                    </a:tc>
                    <a:tc>
                      <a:txBody>
                        <a:bodyPr/>
                        <a:lstStyle/>
                        <a:p>
                          <a:endParaRPr lang="en-US"/>
                        </a:p>
                      </a:txBody>
                      <a:tcPr marL="45720" marR="45720">
                        <a:blipFill>
                          <a:blip r:embed="rId15"/>
                          <a:stretch>
                            <a:fillRect l="-826667" b="-796667"/>
                          </a:stretch>
                        </a:blipFill>
                      </a:tcPr>
                    </a:tc>
                    <a:extLst>
                      <a:ext uri="{0D108BD9-81ED-4DB2-BD59-A6C34878D82A}">
                        <a16:rowId xmlns:a16="http://schemas.microsoft.com/office/drawing/2014/main" val="10000"/>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1"/>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2"/>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5"/>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6"/>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7"/>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5324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Semantics of a PRM</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8" y="1309816"/>
                <a:ext cx="5032211" cy="4867147"/>
              </a:xfrm>
            </p:spPr>
            <p:txBody>
              <a:bodyPr/>
              <a:lstStyle/>
              <a:p>
                <a:r>
                  <a:rPr lang="en-GB" dirty="0">
                    <a:solidFill>
                      <a:schemeClr val="accent1"/>
                    </a:solidFill>
                  </a:rPr>
                  <a:t>Joint probability distribution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P</m:t>
                        </m:r>
                      </m:e>
                      <m:sub>
                        <m:r>
                          <a:rPr lang="de-DE" i="1">
                            <a:latin typeface="Cambria Math" panose="02040503050406030204" pitchFamily="18" charset="0"/>
                          </a:rPr>
                          <m:t>𝐺</m:t>
                        </m:r>
                      </m:sub>
                    </m:sSub>
                  </m:oMath>
                </a14:m>
                <a:r>
                  <a:rPr lang="en-GB" dirty="0"/>
                  <a:t> by grounding</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8" y="1309816"/>
                <a:ext cx="5032211" cy="4867147"/>
              </a:xfrm>
              <a:blipFill>
                <a:blip r:embed="rId3"/>
                <a:stretch>
                  <a:fillRect l="-2010" t="-1823"/>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7</a:t>
            </a:fld>
            <a:endParaRPr lang="en-US"/>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0B5390F8-F49A-A248-9878-0178EEF2A1BA}"/>
                  </a:ext>
                </a:extLst>
              </p:cNvPr>
              <p:cNvSpPr/>
              <p:nvPr/>
            </p:nvSpPr>
            <p:spPr>
              <a:xfrm>
                <a:off x="276610" y="2962560"/>
                <a:ext cx="5255285" cy="2351221"/>
              </a:xfrm>
              <a:prstGeom prst="rect">
                <a:avLst/>
              </a:prstGeom>
            </p:spPr>
            <p:txBody>
              <a:bodyPr wrap="none">
                <a:spAutoFit/>
              </a:bodyPr>
              <a:lstStyle/>
              <a:p>
                <a:pPr marL="15875" lvl="1"/>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rPr>
                            <m:t>𝑃</m:t>
                          </m:r>
                        </m:e>
                        <m:sub>
                          <m:r>
                            <a:rPr lang="de-DE" sz="2400" i="1">
                              <a:latin typeface="Cambria Math" panose="02040503050406030204" pitchFamily="18" charset="0"/>
                            </a:rPr>
                            <m:t>𝐺</m:t>
                          </m:r>
                        </m:sub>
                      </m:sSub>
                      <m:r>
                        <a:rPr lang="de-DE" sz="2400" i="1">
                          <a:latin typeface="Cambria Math" panose="02040503050406030204" pitchFamily="18" charset="0"/>
                        </a:rPr>
                        <m:t>= </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𝑍</m:t>
                          </m:r>
                        </m:den>
                      </m:f>
                      <m:nary>
                        <m:naryPr>
                          <m:chr m:val="∏"/>
                          <m:supHide m:val="on"/>
                          <m:ctrlPr>
                            <a:rPr lang="de-DE" sz="2400" i="1" smtClean="0">
                              <a:latin typeface="Cambria Math" panose="02040503050406030204" pitchFamily="18" charset="0"/>
                            </a:rPr>
                          </m:ctrlPr>
                        </m:naryPr>
                        <m:sub>
                          <m:r>
                            <m:rPr>
                              <m:brk m:alnAt="7"/>
                            </m:rPr>
                            <a:rPr lang="de-DE" sz="2400" b="0" i="1" smtClean="0">
                              <a:latin typeface="Cambria Math" panose="02040503050406030204" pitchFamily="18" charset="0"/>
                            </a:rPr>
                            <m:t>𝑓</m:t>
                          </m:r>
                          <m:r>
                            <a:rPr lang="de-DE" sz="2400" b="0" i="1" smtClean="0">
                              <a:latin typeface="Cambria Math" panose="02040503050406030204" pitchFamily="18" charset="0"/>
                            </a:rPr>
                            <m:t>∈</m:t>
                          </m:r>
                          <m:r>
                            <a:rPr lang="de-DE" sz="2400" b="0" i="1" smtClean="0">
                              <a:latin typeface="Cambria Math" panose="02040503050406030204" pitchFamily="18" charset="0"/>
                            </a:rPr>
                            <m:t>𝑔𝑟</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sub>
                        <m:sup/>
                        <m:e>
                          <m:r>
                            <a:rPr lang="de-DE" sz="2400" b="0" i="1" smtClean="0">
                              <a:latin typeface="Cambria Math" panose="02040503050406030204" pitchFamily="18" charset="0"/>
                            </a:rPr>
                            <m:t>𝑓</m:t>
                          </m:r>
                        </m:e>
                      </m:nary>
                    </m:oMath>
                  </m:oMathPara>
                </a14:m>
                <a:endParaRPr lang="de-DE" sz="2400" dirty="0"/>
              </a:p>
              <a:p>
                <a:pPr marL="15875" lvl="1"/>
                <a:endParaRPr lang="de-DE" sz="2400" dirty="0"/>
              </a:p>
              <a:p>
                <a:pPr marL="15875" lvl="1"/>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𝑍</m:t>
                      </m:r>
                      <m:r>
                        <a:rPr lang="de-DE" sz="2400" i="1">
                          <a:latin typeface="Cambria Math" panose="02040503050406030204" pitchFamily="18" charset="0"/>
                        </a:rPr>
                        <m:t>=</m:t>
                      </m:r>
                      <m:nary>
                        <m:naryPr>
                          <m:chr m:val="∑"/>
                          <m:supHide m:val="on"/>
                          <m:ctrlPr>
                            <a:rPr lang="de-DE" sz="2400" i="1">
                              <a:latin typeface="Cambria Math" panose="02040503050406030204" pitchFamily="18" charset="0"/>
                            </a:rPr>
                          </m:ctrlPr>
                        </m:naryPr>
                        <m:sub>
                          <m:r>
                            <m:rPr>
                              <m:brk m:alnAt="7"/>
                            </m:rPr>
                            <a:rPr lang="de-DE" sz="2400" b="0" i="1" smtClean="0">
                              <a:latin typeface="Cambria Math" panose="02040503050406030204" pitchFamily="18" charset="0"/>
                            </a:rPr>
                            <m:t>𝑣</m:t>
                          </m:r>
                          <m:r>
                            <a:rPr lang="de-DE" sz="2400" b="0" i="1" smtClean="0">
                              <a:latin typeface="Cambria Math" panose="02040503050406030204" pitchFamily="18" charset="0"/>
                            </a:rPr>
                            <m:t>∈</m:t>
                          </m:r>
                          <m:r>
                            <a:rPr lang="de-DE" sz="2400" b="0" i="1" smtClean="0">
                              <a:latin typeface="Cambria Math" panose="02040503050406030204" pitchFamily="18" charset="0"/>
                            </a:rPr>
                            <m:t>𝑟</m:t>
                          </m:r>
                          <m:r>
                            <a:rPr lang="de-DE" sz="2400" b="0" i="1" smtClean="0">
                              <a:latin typeface="Cambria Math" panose="02040503050406030204" pitchFamily="18" charset="0"/>
                            </a:rPr>
                            <m:t>(</m:t>
                          </m:r>
                          <m:r>
                            <a:rPr lang="de-DE" sz="2400" b="0" i="1" smtClean="0">
                              <a:latin typeface="Cambria Math" panose="02040503050406030204" pitchFamily="18" charset="0"/>
                            </a:rPr>
                            <m:t>𝑟𝑣</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𝑔𝑟</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e>
                          </m:d>
                          <m:r>
                            <a:rPr lang="de-DE" sz="2400" b="0" i="1" smtClean="0">
                              <a:latin typeface="Cambria Math" panose="02040503050406030204" pitchFamily="18" charset="0"/>
                            </a:rPr>
                            <m:t>)</m:t>
                          </m:r>
                        </m:sub>
                        <m:sup/>
                        <m:e>
                          <m:nary>
                            <m:naryPr>
                              <m:chr m:val="∏"/>
                              <m:supHide m:val="on"/>
                              <m:ctrlPr>
                                <a:rPr lang="de-DE" sz="2400" i="1">
                                  <a:latin typeface="Cambria Math" panose="02040503050406030204" pitchFamily="18" charset="0"/>
                                </a:rPr>
                              </m:ctrlPr>
                            </m:naryPr>
                            <m:sub>
                              <m:r>
                                <m:rPr>
                                  <m:brk m:alnAt="7"/>
                                </m:rPr>
                                <a:rPr lang="de-DE" sz="2400" i="1">
                                  <a:latin typeface="Cambria Math" panose="02040503050406030204" pitchFamily="18" charset="0"/>
                                </a:rPr>
                                <m:t>𝑓</m:t>
                              </m:r>
                              <m:r>
                                <a:rPr lang="de-DE" sz="2400" i="1">
                                  <a:latin typeface="Cambria Math" panose="02040503050406030204" pitchFamily="18" charset="0"/>
                                </a:rPr>
                                <m:t>∈</m:t>
                              </m:r>
                              <m:r>
                                <a:rPr lang="de-DE" sz="2400" i="1">
                                  <a:latin typeface="Cambria Math" panose="02040503050406030204" pitchFamily="18" charset="0"/>
                                </a:rPr>
                                <m:t>𝑔𝑟</m:t>
                              </m:r>
                              <m:r>
                                <a:rPr lang="de-DE" sz="2400" i="1">
                                  <a:latin typeface="Cambria Math" panose="02040503050406030204" pitchFamily="18" charset="0"/>
                                </a:rPr>
                                <m:t>(</m:t>
                              </m:r>
                              <m:r>
                                <a:rPr lang="de-DE" sz="2400" i="1">
                                  <a:latin typeface="Cambria Math" panose="02040503050406030204" pitchFamily="18" charset="0"/>
                                </a:rPr>
                                <m:t>𝐺</m:t>
                              </m:r>
                              <m:r>
                                <a:rPr lang="de-DE" sz="2400" i="1">
                                  <a:latin typeface="Cambria Math" panose="02040503050406030204" pitchFamily="18" charset="0"/>
                                </a:rPr>
                                <m:t>)</m:t>
                              </m:r>
                            </m:sub>
                            <m:sup/>
                            <m:e>
                              <m:sSub>
                                <m:sSubPr>
                                  <m:ctrlPr>
                                    <a:rPr lang="de-DE" sz="2400" i="1">
                                      <a:latin typeface="Cambria Math" panose="02040503050406030204" pitchFamily="18" charset="0"/>
                                    </a:rPr>
                                  </m:ctrlPr>
                                </m:sSubPr>
                                <m:e>
                                  <m:r>
                                    <a:rPr lang="de-DE" sz="2400" i="1">
                                      <a:latin typeface="Cambria Math" panose="02040503050406030204" pitchFamily="18" charset="0"/>
                                    </a:rPr>
                                    <m:t>𝑓</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𝜋</m:t>
                                  </m:r>
                                </m:e>
                                <m:sub>
                                  <m:r>
                                    <a:rPr lang="de-DE" sz="2400" i="1">
                                      <a:latin typeface="Cambria Math" panose="02040503050406030204" pitchFamily="18" charset="0"/>
                                    </a:rPr>
                                    <m:t>𝑟𝑣</m:t>
                                  </m:r>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𝑓</m:t>
                                          </m:r>
                                        </m:e>
                                        <m:sub>
                                          <m:r>
                                            <a:rPr lang="de-DE" sz="2400" i="1">
                                              <a:latin typeface="Cambria Math" panose="02040503050406030204" pitchFamily="18" charset="0"/>
                                            </a:rPr>
                                            <m:t>𝑖</m:t>
                                          </m:r>
                                        </m:sub>
                                      </m:sSub>
                                    </m:e>
                                  </m:d>
                                </m:sub>
                              </m:sSub>
                              <m:r>
                                <a:rPr lang="de-DE" sz="2400" i="1">
                                  <a:latin typeface="Cambria Math" panose="02040503050406030204" pitchFamily="18" charset="0"/>
                                </a:rPr>
                                <m:t>(</m:t>
                              </m:r>
                              <m:r>
                                <a:rPr lang="de-DE" sz="2400" i="1">
                                  <a:latin typeface="Cambria Math" panose="02040503050406030204" pitchFamily="18" charset="0"/>
                                </a:rPr>
                                <m:t>𝑣</m:t>
                              </m:r>
                              <m:r>
                                <a:rPr lang="de-DE" sz="2400" i="1">
                                  <a:latin typeface="Cambria Math" panose="02040503050406030204" pitchFamily="18" charset="0"/>
                                </a:rPr>
                                <m:t>))</m:t>
                              </m:r>
                            </m:e>
                          </m:nary>
                        </m:e>
                      </m:nary>
                    </m:oMath>
                  </m:oMathPara>
                </a14:m>
                <a:endParaRPr lang="de-DE" sz="2400" dirty="0"/>
              </a:p>
            </p:txBody>
          </p:sp>
        </mc:Choice>
        <mc:Fallback xmlns="">
          <p:sp>
            <p:nvSpPr>
              <p:cNvPr id="46" name="Rectangle 45">
                <a:extLst>
                  <a:ext uri="{FF2B5EF4-FFF2-40B4-BE49-F238E27FC236}">
                    <a16:creationId xmlns:a16="http://schemas.microsoft.com/office/drawing/2014/main" id="{0B5390F8-F49A-A248-9878-0178EEF2A1BA}"/>
                  </a:ext>
                </a:extLst>
              </p:cNvPr>
              <p:cNvSpPr>
                <a:spLocks noRot="1" noChangeAspect="1" noMove="1" noResize="1" noEditPoints="1" noAdjustHandles="1" noChangeArrowheads="1" noChangeShapeType="1" noTextEdit="1"/>
              </p:cNvSpPr>
              <p:nvPr/>
            </p:nvSpPr>
            <p:spPr>
              <a:xfrm>
                <a:off x="276610" y="2962560"/>
                <a:ext cx="5255285" cy="2351221"/>
              </a:xfrm>
              <a:prstGeom prst="rect">
                <a:avLst/>
              </a:prstGeom>
              <a:blipFill>
                <a:blip r:embed="rId4"/>
                <a:stretch>
                  <a:fillRect t="-54839" b="-74194"/>
                </a:stretch>
              </a:blipFill>
            </p:spPr>
            <p:txBody>
              <a:bodyPr/>
              <a:lstStyle/>
              <a:p>
                <a:r>
                  <a:rPr lang="de-DE">
                    <a:noFill/>
                  </a:rPr>
                  <a:t> </a:t>
                </a:r>
              </a:p>
            </p:txBody>
          </p:sp>
        </mc:Fallback>
      </mc:AlternateContent>
      <p:grpSp>
        <p:nvGrpSpPr>
          <p:cNvPr id="87" name="Group 86">
            <a:extLst>
              <a:ext uri="{FF2B5EF4-FFF2-40B4-BE49-F238E27FC236}">
                <a16:creationId xmlns:a16="http://schemas.microsoft.com/office/drawing/2014/main" id="{2F6A36D6-21CC-3342-A259-40B7D097DAB0}"/>
              </a:ext>
            </a:extLst>
          </p:cNvPr>
          <p:cNvGrpSpPr/>
          <p:nvPr/>
        </p:nvGrpSpPr>
        <p:grpSpPr>
          <a:xfrm>
            <a:off x="4475748" y="2100657"/>
            <a:ext cx="4539915" cy="2208228"/>
            <a:chOff x="4604084" y="2639275"/>
            <a:chExt cx="4539915" cy="2208228"/>
          </a:xfrm>
        </p:grpSpPr>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D5E56C0-7AF9-F549-9A2F-FA33D0DCB741}"/>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486CF4D2-E532-4241-9F66-876785C32F29}"/>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89" name="TextBox 88">
                  <a:extLst>
                    <a:ext uri="{FF2B5EF4-FFF2-40B4-BE49-F238E27FC236}">
                      <a16:creationId xmlns:a16="http://schemas.microsoft.com/office/drawing/2014/main" id="{486CF4D2-E532-4241-9F66-876785C32F29}"/>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E95CBF2-3AA7-994F-A49E-FA974F73C353}"/>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90" name="TextBox 89">
                  <a:extLst>
                    <a:ext uri="{FF2B5EF4-FFF2-40B4-BE49-F238E27FC236}">
                      <a16:creationId xmlns:a16="http://schemas.microsoft.com/office/drawing/2014/main" id="{BE95CBF2-3AA7-994F-A49E-FA974F73C353}"/>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F18414A-EA7C-364D-867E-3371166FC26F}"/>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2C32A5F-6287-9241-B4A3-17A34C411918}"/>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D68592A-0BAE-2243-91E4-51F46D96A891}"/>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94" name="Straight Connector 93">
              <a:extLst>
                <a:ext uri="{FF2B5EF4-FFF2-40B4-BE49-F238E27FC236}">
                  <a16:creationId xmlns:a16="http://schemas.microsoft.com/office/drawing/2014/main" id="{1384D59B-8D27-F14B-995B-E42C1EE3EA3B}"/>
                </a:ext>
              </a:extLst>
            </p:cNvPr>
            <p:cNvCxnSpPr>
              <a:stCxn id="89" idx="6"/>
              <a:endCxn id="11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BCA39AC-79CF-AD48-AD43-89416CDABB9C}"/>
                </a:ext>
              </a:extLst>
            </p:cNvPr>
            <p:cNvCxnSpPr>
              <a:cxnSpLocks/>
              <a:stCxn id="90" idx="2"/>
              <a:endCxn id="11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746CEC7-50C0-8E45-9A5E-56F3460FB16D}"/>
                </a:ext>
              </a:extLst>
            </p:cNvPr>
            <p:cNvCxnSpPr>
              <a:cxnSpLocks/>
              <a:stCxn id="91" idx="6"/>
              <a:endCxn id="11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6F4532-8ECC-A948-BB2C-DC1C5B82E4E5}"/>
                </a:ext>
              </a:extLst>
            </p:cNvPr>
            <p:cNvCxnSpPr>
              <a:cxnSpLocks/>
              <a:stCxn id="111" idx="0"/>
              <a:endCxn id="8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60F06C7-D33A-3049-8606-113C300EB13D}"/>
                </a:ext>
              </a:extLst>
            </p:cNvPr>
            <p:cNvCxnSpPr>
              <a:cxnSpLocks/>
              <a:stCxn id="88" idx="4"/>
              <a:endCxn id="10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131641-F70D-0243-A33D-E2938A661E6B}"/>
                </a:ext>
              </a:extLst>
            </p:cNvPr>
            <p:cNvCxnSpPr>
              <a:cxnSpLocks/>
              <a:stCxn id="93" idx="2"/>
              <a:endCxn id="107"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5E7D59-7A99-B444-B696-74E7D95E8831}"/>
                </a:ext>
              </a:extLst>
            </p:cNvPr>
            <p:cNvCxnSpPr>
              <a:cxnSpLocks/>
              <a:stCxn id="111" idx="2"/>
              <a:endCxn id="9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8F9E1D1-0ABA-3C48-BB16-40A9691F84F3}"/>
                </a:ext>
              </a:extLst>
            </p:cNvPr>
            <p:cNvCxnSpPr>
              <a:cxnSpLocks/>
              <a:stCxn id="107" idx="2"/>
              <a:endCxn id="9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25FC6A9-FC17-B741-8BE9-5D62AB45AE9D}"/>
                </a:ext>
              </a:extLst>
            </p:cNvPr>
            <p:cNvCxnSpPr>
              <a:cxnSpLocks/>
              <a:stCxn id="88" idx="0"/>
              <a:endCxn id="11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1F2C8C6B-3F1A-6E49-AB2B-90E60E86DA8A}"/>
                </a:ext>
              </a:extLst>
            </p:cNvPr>
            <p:cNvGrpSpPr/>
            <p:nvPr/>
          </p:nvGrpSpPr>
          <p:grpSpPr>
            <a:xfrm>
              <a:off x="6669977" y="2717060"/>
              <a:ext cx="521894" cy="393368"/>
              <a:chOff x="6669977" y="2717060"/>
              <a:chExt cx="521894" cy="393368"/>
            </a:xfrm>
          </p:grpSpPr>
          <p:sp>
            <p:nvSpPr>
              <p:cNvPr id="114" name="Rectangle 113">
                <a:extLst>
                  <a:ext uri="{FF2B5EF4-FFF2-40B4-BE49-F238E27FC236}">
                    <a16:creationId xmlns:a16="http://schemas.microsoft.com/office/drawing/2014/main" id="{167113CD-66B3-2D4D-8825-A91A00FCDC40}"/>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6B65B00F-4BBC-5B4E-A1A1-8A9518B183E6}"/>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09ACBA8F-928B-7440-BEDC-6BE53F1B347B}"/>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87C483FC-A4B0-BE4D-A4A9-F88C64F088F9}"/>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17" name="TextBox 116">
                    <a:extLst>
                      <a:ext uri="{FF2B5EF4-FFF2-40B4-BE49-F238E27FC236}">
                        <a16:creationId xmlns:a16="http://schemas.microsoft.com/office/drawing/2014/main" id="{87C483FC-A4B0-BE4D-A4A9-F88C64F088F9}"/>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1"/>
                    <a:stretch>
                      <a:fillRect l="-16667" r="-4167" b="-26087"/>
                    </a:stretch>
                  </a:blipFill>
                </p:spPr>
                <p:txBody>
                  <a:bodyPr/>
                  <a:lstStyle/>
                  <a:p>
                    <a:r>
                      <a:rPr lang="en-GB">
                        <a:noFill/>
                      </a:rPr>
                      <a:t> </a:t>
                    </a:r>
                  </a:p>
                </p:txBody>
              </p:sp>
            </mc:Fallback>
          </mc:AlternateContent>
        </p:grpSp>
        <p:grpSp>
          <p:nvGrpSpPr>
            <p:cNvPr id="104" name="Group 103">
              <a:extLst>
                <a:ext uri="{FF2B5EF4-FFF2-40B4-BE49-F238E27FC236}">
                  <a16:creationId xmlns:a16="http://schemas.microsoft.com/office/drawing/2014/main" id="{854F495C-8C6B-A745-A06D-5A75693F2661}"/>
                </a:ext>
              </a:extLst>
            </p:cNvPr>
            <p:cNvGrpSpPr/>
            <p:nvPr/>
          </p:nvGrpSpPr>
          <p:grpSpPr>
            <a:xfrm>
              <a:off x="6191042" y="3935548"/>
              <a:ext cx="425774" cy="392260"/>
              <a:chOff x="6191042" y="3935548"/>
              <a:chExt cx="425774" cy="392260"/>
            </a:xfrm>
          </p:grpSpPr>
          <p:sp>
            <p:nvSpPr>
              <p:cNvPr id="110" name="Rectangle 109">
                <a:extLst>
                  <a:ext uri="{FF2B5EF4-FFF2-40B4-BE49-F238E27FC236}">
                    <a16:creationId xmlns:a16="http://schemas.microsoft.com/office/drawing/2014/main" id="{20C6A7D4-C5FD-354F-86F5-E167A61714F6}"/>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011B0A6E-7BE7-8044-8D06-22DBBF9E5FE8}"/>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D1E960D-A5CD-AD40-BD2C-3C9BB0A72B4F}"/>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2658B5E1-197B-0F45-B694-E6E961CBBEA0}"/>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05" name="Group 104">
              <a:extLst>
                <a:ext uri="{FF2B5EF4-FFF2-40B4-BE49-F238E27FC236}">
                  <a16:creationId xmlns:a16="http://schemas.microsoft.com/office/drawing/2014/main" id="{4D49301A-F892-DD40-B419-A9DC4A68986D}"/>
                </a:ext>
              </a:extLst>
            </p:cNvPr>
            <p:cNvGrpSpPr/>
            <p:nvPr/>
          </p:nvGrpSpPr>
          <p:grpSpPr>
            <a:xfrm>
              <a:off x="6975826" y="3929695"/>
              <a:ext cx="516037" cy="397857"/>
              <a:chOff x="6975826" y="3929695"/>
              <a:chExt cx="516037" cy="397857"/>
            </a:xfrm>
          </p:grpSpPr>
          <p:sp>
            <p:nvSpPr>
              <p:cNvPr id="106" name="Rectangle 105">
                <a:extLst>
                  <a:ext uri="{FF2B5EF4-FFF2-40B4-BE49-F238E27FC236}">
                    <a16:creationId xmlns:a16="http://schemas.microsoft.com/office/drawing/2014/main" id="{974456A6-B6C5-474B-A0D6-E5A3F5247255}"/>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04ABE024-71C1-9A45-A118-228F6160DEE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D6534A2-24CB-B540-8B3C-A6E3AC5B7740}"/>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12EAFFE-9B9E-CF41-8A91-D03481E4C32D}"/>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9A61B4-F65A-BA47-8AAD-9626263F36E8}"/>
                  </a:ext>
                </a:extLst>
              </p:cNvPr>
              <p:cNvSpPr txBox="1"/>
              <p:nvPr/>
            </p:nvSpPr>
            <p:spPr>
              <a:xfrm>
                <a:off x="2686051" y="6290204"/>
                <a:ext cx="4269117" cy="369332"/>
              </a:xfrm>
              <a:prstGeom prst="rect">
                <a:avLst/>
              </a:prstGeom>
              <a:noFill/>
            </p:spPr>
            <p:txBody>
              <a:bodyPr wrap="none" rtlCol="0">
                <a:spAutoFit/>
              </a:bodyPr>
              <a:lstStyle/>
              <a:p>
                <a14:m>
                  <m:oMath xmlns:m="http://schemas.openxmlformats.org/officeDocument/2006/math">
                    <m:r>
                      <a:rPr lang="de-DE" i="1" smtClean="0">
                        <a:latin typeface="Cambria Math" panose="02040503050406030204" pitchFamily="18" charset="0"/>
                      </a:rPr>
                      <m:t>𝜋</m:t>
                    </m:r>
                    <m:r>
                      <a:rPr lang="de-DE" i="1" baseline="-25000">
                        <a:latin typeface="Cambria Math" panose="02040503050406030204" pitchFamily="18" charset="0"/>
                      </a:rPr>
                      <m:t>𝑣𝑎𝑟𝑖𝑎𝑏𝑙𝑒𝑠</m:t>
                    </m:r>
                    <m:r>
                      <a:rPr lang="de-DE" b="0" i="1" smtClean="0">
                        <a:latin typeface="Cambria Math" panose="02040503050406030204" pitchFamily="18" charset="0"/>
                      </a:rPr>
                      <m:t>(</m:t>
                    </m:r>
                    <m:r>
                      <a:rPr lang="de-DE" b="0" i="1" smtClean="0">
                        <a:latin typeface="Cambria Math" panose="02040503050406030204" pitchFamily="18" charset="0"/>
                      </a:rPr>
                      <m:t>𝑣</m:t>
                    </m:r>
                    <m:r>
                      <a:rPr lang="de-DE" b="0" i="1" smtClean="0">
                        <a:latin typeface="Cambria Math" panose="02040503050406030204" pitchFamily="18" charset="0"/>
                      </a:rPr>
                      <m:t>)</m:t>
                    </m:r>
                  </m:oMath>
                </a14:m>
                <a:r>
                  <a:rPr lang="de-DE" dirty="0"/>
                  <a:t> = </a:t>
                </a:r>
                <a:r>
                  <a:rPr lang="de-DE" dirty="0" err="1"/>
                  <a:t>projection</a:t>
                </a:r>
                <a:r>
                  <a:rPr lang="de-DE" dirty="0"/>
                  <a:t> </a:t>
                </a:r>
                <a:r>
                  <a:rPr lang="de-DE" dirty="0" err="1"/>
                  <a:t>of</a:t>
                </a:r>
                <a:r>
                  <a:rPr lang="de-DE" dirty="0"/>
                  <a:t> </a:t>
                </a:r>
                <a:r>
                  <a:rPr lang="de-DE" i="1" dirty="0">
                    <a:latin typeface="Times New Roman" panose="02020603050405020304" pitchFamily="18" charset="0"/>
                    <a:cs typeface="Times New Roman" panose="02020603050405020304" pitchFamily="18" charset="0"/>
                  </a:rPr>
                  <a:t>v</a:t>
                </a:r>
                <a:r>
                  <a:rPr lang="de-DE" dirty="0"/>
                  <a:t> </a:t>
                </a:r>
                <a:r>
                  <a:rPr lang="de-DE" dirty="0" err="1"/>
                  <a:t>onto</a:t>
                </a:r>
                <a:r>
                  <a:rPr lang="de-DE" dirty="0"/>
                  <a:t> </a:t>
                </a:r>
                <a:r>
                  <a:rPr lang="de-DE" i="1" dirty="0">
                    <a:latin typeface="Times New Roman" panose="02020603050405020304" pitchFamily="18" charset="0"/>
                    <a:cs typeface="Times New Roman" panose="02020603050405020304" pitchFamily="18" charset="0"/>
                  </a:rPr>
                  <a:t>variables</a:t>
                </a:r>
              </a:p>
            </p:txBody>
          </p:sp>
        </mc:Choice>
        <mc:Fallback xmlns="">
          <p:sp>
            <p:nvSpPr>
              <p:cNvPr id="3" name="TextBox 2">
                <a:extLst>
                  <a:ext uri="{FF2B5EF4-FFF2-40B4-BE49-F238E27FC236}">
                    <a16:creationId xmlns:a16="http://schemas.microsoft.com/office/drawing/2014/main" id="{6D9A61B4-F65A-BA47-8AAD-9626263F36E8}"/>
                  </a:ext>
                </a:extLst>
              </p:cNvPr>
              <p:cNvSpPr txBox="1">
                <a:spLocks noRot="1" noChangeAspect="1" noMove="1" noResize="1" noEditPoints="1" noAdjustHandles="1" noChangeArrowheads="1" noChangeShapeType="1" noTextEdit="1"/>
              </p:cNvSpPr>
              <p:nvPr/>
            </p:nvSpPr>
            <p:spPr>
              <a:xfrm>
                <a:off x="2686051" y="6290204"/>
                <a:ext cx="4269117" cy="369332"/>
              </a:xfrm>
              <a:prstGeom prst="rect">
                <a:avLst/>
              </a:prstGeom>
              <a:blipFill>
                <a:blip r:embed="rId14"/>
                <a:stretch>
                  <a:fillRect t="-6667" r="-593" b="-26667"/>
                </a:stretch>
              </a:blipFill>
            </p:spPr>
            <p:txBody>
              <a:bodyPr/>
              <a:lstStyle/>
              <a:p>
                <a:r>
                  <a:rPr lang="de-DE">
                    <a:noFill/>
                  </a:rPr>
                  <a:t> </a:t>
                </a:r>
              </a:p>
            </p:txBody>
          </p:sp>
        </mc:Fallback>
      </mc:AlternateContent>
    </p:spTree>
    <p:extLst>
      <p:ext uri="{BB962C8B-B14F-4D97-AF65-F5344CB8AC3E}">
        <p14:creationId xmlns:p14="http://schemas.microsoft.com/office/powerpoint/2010/main" val="27093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Multiplication</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628648" y="1309816"/>
                <a:ext cx="8066465" cy="4867147"/>
              </a:xfrm>
            </p:spPr>
            <p:txBody>
              <a:bodyPr>
                <a:noAutofit/>
              </a:bodyPr>
              <a:lstStyle/>
              <a:p>
                <a:pPr marL="0" indent="0">
                  <a:buNone/>
                </a:pPr>
                <a:r>
                  <a:rPr lang="en-GB" sz="2100" b="0" dirty="0"/>
                  <a:t>Multiplication: „join“ over shared </a:t>
                </a:r>
                <a:r>
                  <a:rPr lang="en-GB" sz="2100" b="0" dirty="0" err="1"/>
                  <a:t>randvars</a:t>
                </a:r>
                <a:r>
                  <a:rPr lang="en-GB" sz="2100" b="0" dirty="0"/>
                  <a:t> and a product of potentials</a:t>
                </a:r>
                <a:br>
                  <a:rPr lang="en-GB" sz="2100" dirty="0"/>
                </a:br>
                <a:endParaRPr lang="en-GB" sz="2100" b="0" dirty="0"/>
              </a:p>
              <a:p>
                <a:pPr marL="0" indent="0">
                  <a:buNone/>
                </a:pPr>
                <a14:m>
                  <m:oMathPara xmlns:m="http://schemas.openxmlformats.org/officeDocument/2006/math">
                    <m:oMathParaPr>
                      <m:jc m:val="centerGroup"/>
                    </m:oMathParaPr>
                    <m:oMath xmlns:m="http://schemas.openxmlformats.org/officeDocument/2006/math">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𝑓</m:t>
                          </m:r>
                        </m:e>
                        <m:sub>
                          <m:r>
                            <a:rPr lang="en-GB" sz="2000" b="0" i="1" smtClean="0">
                              <a:latin typeface="Cambria Math" panose="02040503050406030204" pitchFamily="18" charset="0"/>
                            </a:rPr>
                            <m:t>2</m:t>
                          </m:r>
                        </m:sub>
                        <m:sup>
                          <m:r>
                            <a:rPr lang="en-GB" sz="2000" b="0" i="1" smtClean="0">
                              <a:latin typeface="Cambria Math" panose="02040503050406030204" pitchFamily="18" charset="0"/>
                            </a:rPr>
                            <m:t>2</m:t>
                          </m:r>
                        </m:sup>
                      </m:sSubSup>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𝑇𝑟𝑎𝑣𝑒𝑙</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𝑒𝑣𝑒</m:t>
                              </m:r>
                            </m:e>
                          </m:d>
                          <m:r>
                            <a:rPr lang="en-GB" sz="2000" b="0" i="1" smtClean="0">
                              <a:latin typeface="Cambria Math" panose="02040503050406030204" pitchFamily="18" charset="0"/>
                            </a:rPr>
                            <m:t>, </m:t>
                          </m:r>
                          <m:r>
                            <a:rPr lang="en-GB" sz="2000" b="0" i="1" smtClean="0">
                              <a:solidFill>
                                <a:schemeClr val="accent1"/>
                              </a:solidFill>
                              <a:latin typeface="Cambria Math" panose="02040503050406030204" pitchFamily="18" charset="0"/>
                            </a:rPr>
                            <m:t>𝐸𝑝𝑖𝑑</m:t>
                          </m:r>
                          <m:r>
                            <a:rPr lang="en-GB" sz="2000" b="0" i="1" smtClean="0">
                              <a:solidFill>
                                <a:schemeClr val="accent1"/>
                              </a:solidFill>
                              <a:latin typeface="Cambria Math" panose="02040503050406030204" pitchFamily="18" charset="0"/>
                            </a:rPr>
                            <m:t>, </m:t>
                          </m:r>
                          <m:r>
                            <a:rPr lang="en-GB" sz="2000" b="0" i="1" smtClean="0">
                              <a:solidFill>
                                <a:schemeClr val="accent1"/>
                              </a:solidFill>
                              <a:latin typeface="Cambria Math" panose="02040503050406030204" pitchFamily="18" charset="0"/>
                            </a:rPr>
                            <m:t>𝑆𝑖𝑐𝑘</m:t>
                          </m:r>
                          <m:d>
                            <m:dPr>
                              <m:ctrlPr>
                                <a:rPr lang="en-GB" sz="2000" b="0" i="1" smtClean="0">
                                  <a:solidFill>
                                    <a:schemeClr val="accent1"/>
                                  </a:solidFill>
                                  <a:latin typeface="Cambria Math" panose="02040503050406030204" pitchFamily="18" charset="0"/>
                                </a:rPr>
                              </m:ctrlPr>
                            </m:dPr>
                            <m:e>
                              <m:r>
                                <a:rPr lang="en-GB" sz="2000" b="0" i="1" smtClean="0">
                                  <a:solidFill>
                                    <a:schemeClr val="accent1"/>
                                  </a:solidFill>
                                  <a:latin typeface="Cambria Math" panose="02040503050406030204" pitchFamily="18" charset="0"/>
                                </a:rPr>
                                <m:t>𝑒𝑣𝑒</m:t>
                              </m:r>
                            </m:e>
                          </m:d>
                        </m:e>
                      </m:d>
                      <m:r>
                        <a:rPr lang="en-GB" sz="2000" i="1" smtClean="0">
                          <a:latin typeface="Cambria Math" panose="02040503050406030204" pitchFamily="18" charset="0"/>
                          <a:ea typeface="Cambria Math" panose="02040503050406030204" pitchFamily="18" charset="0"/>
                        </a:rPr>
                        <m:t>∙</m:t>
                      </m:r>
                      <m:sSubSup>
                        <m:sSubSupPr>
                          <m:ctrlPr>
                            <a:rPr lang="en-GB" sz="2000" b="0" i="1" smtClean="0">
                              <a:latin typeface="Cambria Math" panose="02040503050406030204" pitchFamily="18" charset="0"/>
                              <a:ea typeface="Cambria Math" panose="02040503050406030204" pitchFamily="18" charset="0"/>
                            </a:rPr>
                          </m:ctrlPr>
                        </m:sSubSupPr>
                        <m:e>
                          <m:r>
                            <a:rPr lang="en-GB" sz="2000" b="0" i="1" smtClean="0">
                              <a:latin typeface="Cambria Math" panose="02040503050406030204" pitchFamily="18" charset="0"/>
                              <a:ea typeface="Cambria Math" panose="02040503050406030204" pitchFamily="18" charset="0"/>
                            </a:rPr>
                            <m:t>𝑓</m:t>
                          </m:r>
                        </m:e>
                        <m:sub>
                          <m:r>
                            <a:rPr lang="en-GB" sz="2000" b="0" i="1" smtClean="0">
                              <a:latin typeface="Cambria Math" panose="02040503050406030204" pitchFamily="18" charset="0"/>
                              <a:ea typeface="Cambria Math" panose="02040503050406030204" pitchFamily="18" charset="0"/>
                            </a:rPr>
                            <m:t>3</m:t>
                          </m:r>
                        </m:sub>
                        <m:sup>
                          <m:r>
                            <a:rPr lang="en-GB" sz="2000" b="0" i="1" smtClean="0">
                              <a:latin typeface="Cambria Math" panose="02040503050406030204" pitchFamily="18" charset="0"/>
                              <a:ea typeface="Cambria Math" panose="02040503050406030204" pitchFamily="18" charset="0"/>
                            </a:rPr>
                            <m:t>2</m:t>
                          </m:r>
                        </m:sup>
                      </m:sSubSup>
                      <m:d>
                        <m:dPr>
                          <m:ctrlPr>
                            <a:rPr lang="en-GB" sz="2000" b="0" i="1" smtClean="0">
                              <a:latin typeface="Cambria Math" panose="02040503050406030204" pitchFamily="18" charset="0"/>
                              <a:ea typeface="Cambria Math" panose="02040503050406030204" pitchFamily="18" charset="0"/>
                            </a:rPr>
                          </m:ctrlPr>
                        </m:dPr>
                        <m:e>
                          <m:r>
                            <a:rPr lang="en-GB" sz="2000" b="0" i="1" smtClean="0">
                              <a:solidFill>
                                <a:schemeClr val="accent1"/>
                              </a:solidFill>
                              <a:latin typeface="Cambria Math" panose="02040503050406030204" pitchFamily="18" charset="0"/>
                              <a:ea typeface="Cambria Math" panose="02040503050406030204" pitchFamily="18" charset="0"/>
                            </a:rPr>
                            <m:t>𝐸𝑝𝑖𝑑</m:t>
                          </m:r>
                          <m:r>
                            <a:rPr lang="en-GB" sz="2000" b="0" i="1" smtClean="0">
                              <a:solidFill>
                                <a:schemeClr val="accent1"/>
                              </a:solidFill>
                              <a:latin typeface="Cambria Math" panose="02040503050406030204" pitchFamily="18" charset="0"/>
                              <a:ea typeface="Cambria Math" panose="02040503050406030204" pitchFamily="18" charset="0"/>
                            </a:rPr>
                            <m:t>, </m:t>
                          </m:r>
                          <m:r>
                            <a:rPr lang="en-GB" sz="2000" b="0" i="1" smtClean="0">
                              <a:solidFill>
                                <a:schemeClr val="accent1"/>
                              </a:solidFill>
                              <a:latin typeface="Cambria Math" panose="02040503050406030204" pitchFamily="18" charset="0"/>
                              <a:ea typeface="Cambria Math" panose="02040503050406030204" pitchFamily="18" charset="0"/>
                            </a:rPr>
                            <m:t>𝑆𝑖𝑐𝑘</m:t>
                          </m:r>
                          <m:d>
                            <m:dPr>
                              <m:ctrlPr>
                                <a:rPr lang="en-GB" sz="2000" b="0" i="1" smtClean="0">
                                  <a:solidFill>
                                    <a:schemeClr val="accent1"/>
                                  </a:solidFill>
                                  <a:latin typeface="Cambria Math" panose="02040503050406030204" pitchFamily="18" charset="0"/>
                                  <a:ea typeface="Cambria Math" panose="02040503050406030204" pitchFamily="18" charset="0"/>
                                </a:rPr>
                              </m:ctrlPr>
                            </m:dPr>
                            <m:e>
                              <m:r>
                                <a:rPr lang="en-GB" sz="2000" b="0" i="1" smtClean="0">
                                  <a:solidFill>
                                    <a:schemeClr val="accent1"/>
                                  </a:solidFill>
                                  <a:latin typeface="Cambria Math" panose="02040503050406030204" pitchFamily="18" charset="0"/>
                                  <a:ea typeface="Cambria Math" panose="02040503050406030204" pitchFamily="18" charset="0"/>
                                </a:rPr>
                                <m:t>𝑒𝑣𝑒</m:t>
                              </m:r>
                            </m:e>
                          </m:d>
                          <m:r>
                            <a:rPr lang="en-GB" sz="2000" b="0" i="1" smtClean="0">
                              <a:latin typeface="Cambria Math" panose="02040503050406030204" pitchFamily="18" charset="0"/>
                              <a:ea typeface="Cambria Math" panose="02040503050406030204" pitchFamily="18" charset="0"/>
                            </a:rPr>
                            <m:t>,</m:t>
                          </m:r>
                          <m:r>
                            <a:rPr lang="en-GB" sz="2000" i="1" smtClean="0">
                              <a:latin typeface="Cambria Math" panose="02040503050406030204" pitchFamily="18" charset="0"/>
                              <a:ea typeface="Cambria Math" panose="02040503050406030204" pitchFamily="18" charset="0"/>
                            </a:rPr>
                            <m:t>𝑇𝑟𝑒𝑎𝑡</m:t>
                          </m:r>
                          <m:d>
                            <m:dPr>
                              <m:ctrlPr>
                                <a:rPr lang="en-GB" sz="2000" i="1" smtClean="0">
                                  <a:latin typeface="Cambria Math" panose="02040503050406030204" pitchFamily="18" charset="0"/>
                                  <a:ea typeface="Cambria Math" panose="02040503050406030204" pitchFamily="18" charset="0"/>
                                </a:rPr>
                              </m:ctrlPr>
                            </m:dPr>
                            <m:e>
                              <m:r>
                                <a:rPr lang="en-GB" sz="2000" i="1" smtClean="0">
                                  <a:latin typeface="Cambria Math" panose="02040503050406030204" pitchFamily="18" charset="0"/>
                                  <a:ea typeface="Cambria Math" panose="02040503050406030204" pitchFamily="18" charset="0"/>
                                </a:rPr>
                                <m:t>𝑒𝑣𝑒</m:t>
                              </m:r>
                              <m:r>
                                <a:rPr lang="en-GB" sz="2000" i="1" smtClean="0">
                                  <a:latin typeface="Cambria Math" panose="02040503050406030204" pitchFamily="18" charset="0"/>
                                  <a:ea typeface="Cambria Math" panose="02040503050406030204" pitchFamily="18" charset="0"/>
                                </a:rPr>
                                <m:t>,</m:t>
                              </m:r>
                              <m:sSub>
                                <m:sSubPr>
                                  <m:ctrlPr>
                                    <a:rPr lang="en-GB" sz="2000" i="1" smtClean="0">
                                      <a:latin typeface="Cambria Math" panose="02040503050406030204" pitchFamily="18" charset="0"/>
                                      <a:ea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𝑚</m:t>
                                  </m:r>
                                </m:e>
                                <m:sub>
                                  <m:r>
                                    <a:rPr lang="en-GB" sz="2000" i="1" smtClean="0">
                                      <a:latin typeface="Cambria Math" panose="02040503050406030204" pitchFamily="18" charset="0"/>
                                      <a:ea typeface="Cambria Math" panose="02040503050406030204" pitchFamily="18" charset="0"/>
                                    </a:rPr>
                                    <m:t>1</m:t>
                                  </m:r>
                                </m:sub>
                              </m:sSub>
                            </m:e>
                          </m:d>
                        </m:e>
                      </m:d>
                    </m:oMath>
                  </m:oMathPara>
                </a14:m>
                <a:endParaRPr lang="de-DE" sz="2000"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m:t>
                      </m:r>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𝑓</m:t>
                          </m:r>
                        </m:e>
                        <m:sub>
                          <m:r>
                            <a:rPr lang="en-GB" sz="2000" i="1">
                              <a:latin typeface="Cambria Math" panose="02040503050406030204" pitchFamily="18" charset="0"/>
                              <a:ea typeface="Cambria Math" panose="02040503050406030204" pitchFamily="18" charset="0"/>
                            </a:rPr>
                            <m:t>23</m:t>
                          </m:r>
                        </m:sub>
                      </m:sSub>
                      <m:d>
                        <m:dPr>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𝑇𝑟𝑎𝑣𝑒𝑙</m:t>
                          </m:r>
                          <m:d>
                            <m:dPr>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𝑒𝑣𝑒</m:t>
                              </m:r>
                            </m:e>
                          </m:d>
                          <m:r>
                            <a:rPr lang="en-GB" sz="2000" i="1">
                              <a:latin typeface="Cambria Math" panose="02040503050406030204" pitchFamily="18" charset="0"/>
                              <a:ea typeface="Cambria Math" panose="02040503050406030204" pitchFamily="18" charset="0"/>
                            </a:rPr>
                            <m:t>, </m:t>
                          </m:r>
                          <m:r>
                            <a:rPr lang="en-GB" sz="2000" i="1">
                              <a:solidFill>
                                <a:schemeClr val="accent1"/>
                              </a:solidFill>
                              <a:latin typeface="Cambria Math" panose="02040503050406030204" pitchFamily="18" charset="0"/>
                              <a:ea typeface="Cambria Math" panose="02040503050406030204" pitchFamily="18" charset="0"/>
                            </a:rPr>
                            <m:t>𝐸𝑝𝑖𝑑</m:t>
                          </m:r>
                          <m:r>
                            <a:rPr lang="en-GB" sz="2000" i="1">
                              <a:solidFill>
                                <a:schemeClr val="accent1"/>
                              </a:solidFill>
                              <a:latin typeface="Cambria Math" panose="02040503050406030204" pitchFamily="18" charset="0"/>
                              <a:ea typeface="Cambria Math" panose="02040503050406030204" pitchFamily="18" charset="0"/>
                            </a:rPr>
                            <m:t>, </m:t>
                          </m:r>
                          <m:r>
                            <a:rPr lang="en-GB" sz="2000" i="1">
                              <a:solidFill>
                                <a:schemeClr val="accent1"/>
                              </a:solidFill>
                              <a:latin typeface="Cambria Math" panose="02040503050406030204" pitchFamily="18" charset="0"/>
                              <a:ea typeface="Cambria Math" panose="02040503050406030204" pitchFamily="18" charset="0"/>
                            </a:rPr>
                            <m:t>𝑆𝑖𝑐𝑘</m:t>
                          </m:r>
                          <m:d>
                            <m:dPr>
                              <m:ctrlPr>
                                <a:rPr lang="en-GB" sz="2000" i="1">
                                  <a:solidFill>
                                    <a:schemeClr val="accent1"/>
                                  </a:solidFill>
                                  <a:latin typeface="Cambria Math" panose="02040503050406030204" pitchFamily="18" charset="0"/>
                                  <a:ea typeface="Cambria Math" panose="02040503050406030204" pitchFamily="18" charset="0"/>
                                </a:rPr>
                              </m:ctrlPr>
                            </m:dPr>
                            <m:e>
                              <m:r>
                                <a:rPr lang="en-GB" sz="2000" i="1">
                                  <a:solidFill>
                                    <a:schemeClr val="accent1"/>
                                  </a:solidFill>
                                  <a:latin typeface="Cambria Math" panose="02040503050406030204" pitchFamily="18" charset="0"/>
                                  <a:ea typeface="Cambria Math" panose="02040503050406030204" pitchFamily="18" charset="0"/>
                                </a:rPr>
                                <m:t>𝑒𝑣𝑒</m:t>
                              </m:r>
                            </m:e>
                          </m:d>
                          <m:r>
                            <a:rPr lang="en-GB" sz="2000" i="1">
                              <a:latin typeface="Cambria Math" panose="02040503050406030204" pitchFamily="18" charset="0"/>
                              <a:ea typeface="Cambria Math" panose="02040503050406030204" pitchFamily="18" charset="0"/>
                            </a:rPr>
                            <m:t>, </m:t>
                          </m:r>
                          <m:r>
                            <a:rPr lang="en-GB" sz="2000" i="1">
                              <a:latin typeface="Cambria Math" panose="02040503050406030204" pitchFamily="18" charset="0"/>
                              <a:ea typeface="Cambria Math" panose="02040503050406030204" pitchFamily="18" charset="0"/>
                            </a:rPr>
                            <m:t>𝑇𝑟𝑒𝑎𝑡</m:t>
                          </m:r>
                          <m:d>
                            <m:dPr>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𝑒𝑣𝑒</m:t>
                              </m:r>
                            </m:e>
                          </m:d>
                        </m:e>
                      </m:d>
                    </m:oMath>
                  </m:oMathPara>
                </a14:m>
                <a:endParaRPr lang="en-GB" sz="2000" dirty="0"/>
              </a:p>
              <a:p>
                <a:pPr marL="0" indent="0">
                  <a:buNone/>
                </a:pPr>
                <a:endParaRPr lang="en-GB" sz="2000" b="0" i="1" dirty="0">
                  <a:latin typeface="Cambria Math" panose="02040503050406030204" pitchFamily="18" charset="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628648" y="1309816"/>
                <a:ext cx="8066465" cy="4867147"/>
              </a:xfrm>
              <a:blipFill>
                <a:blip r:embed="rId3"/>
                <a:stretch>
                  <a:fillRect l="-628" t="-1302"/>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GB" smtClean="0"/>
              <a:t>8</a:t>
            </a:fld>
            <a:endParaRPr lang="en-GB"/>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nvGraphicFramePr>
            <p:xfrm>
              <a:off x="628648" y="2881440"/>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extLst>
                  <p:ext uri="{D42A27DB-BD31-4B8C-83A1-F6EECF244321}">
                    <p14:modId xmlns:p14="http://schemas.microsoft.com/office/powerpoint/2010/main" val="445760688"/>
                  </p:ext>
                </p:extLst>
              </p:nvPr>
            </p:nvGraphicFramePr>
            <p:xfrm>
              <a:off x="628648" y="2881440"/>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9443">
                    <a:tc>
                      <a:txBody>
                        <a:bodyPr/>
                        <a:lstStyle/>
                        <a:p>
                          <a:endParaRPr lang="en-US"/>
                        </a:p>
                      </a:txBody>
                      <a:tcPr marL="45720" marR="45720">
                        <a:blipFill>
                          <a:blip r:embed="rId4"/>
                          <a:stretch>
                            <a:fillRect l="-833" r="-149167" b="-824138"/>
                          </a:stretch>
                        </a:blipFill>
                      </a:tcPr>
                    </a:tc>
                    <a:tc>
                      <a:txBody>
                        <a:bodyPr/>
                        <a:lstStyle/>
                        <a:p>
                          <a:endParaRPr lang="en-US"/>
                        </a:p>
                      </a:txBody>
                      <a:tcPr marL="45720" marR="45720">
                        <a:blipFill>
                          <a:blip r:embed="rId4"/>
                          <a:stretch>
                            <a:fillRect l="-246939" r="-265306" b="-824138"/>
                          </a:stretch>
                        </a:blipFill>
                      </a:tcPr>
                    </a:tc>
                    <a:tc>
                      <a:txBody>
                        <a:bodyPr/>
                        <a:lstStyle/>
                        <a:p>
                          <a:endParaRPr lang="en-US"/>
                        </a:p>
                      </a:txBody>
                      <a:tcPr marL="45720" marR="45720">
                        <a:blipFill>
                          <a:blip r:embed="rId4"/>
                          <a:stretch>
                            <a:fillRect l="-170000" r="-30000" b="-824138"/>
                          </a:stretch>
                        </a:blipFill>
                      </a:tcPr>
                    </a:tc>
                    <a:tc>
                      <a:txBody>
                        <a:bodyPr/>
                        <a:lstStyle/>
                        <a:p>
                          <a:endParaRPr lang="en-US"/>
                        </a:p>
                      </a:txBody>
                      <a:tcPr marL="45720" marR="45720">
                        <a:blipFill>
                          <a:blip r:embed="rId4"/>
                          <a:stretch>
                            <a:fillRect l="-900000"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nvGraphicFramePr>
            <p:xfrm>
              <a:off x="4731258" y="2881439"/>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3</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extLst>
                  <p:ext uri="{D42A27DB-BD31-4B8C-83A1-F6EECF244321}">
                    <p14:modId xmlns:p14="http://schemas.microsoft.com/office/powerpoint/2010/main" val="2067070183"/>
                  </p:ext>
                </p:extLst>
              </p:nvPr>
            </p:nvGraphicFramePr>
            <p:xfrm>
              <a:off x="4731258" y="2881439"/>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70840">
                    <a:tc>
                      <a:txBody>
                        <a:bodyPr/>
                        <a:lstStyle/>
                        <a:p>
                          <a:endParaRPr lang="en-US"/>
                        </a:p>
                      </a:txBody>
                      <a:tcPr marL="45720" marR="45720">
                        <a:blipFill>
                          <a:blip r:embed="rId5"/>
                          <a:stretch>
                            <a:fillRect r="-510204" b="-824138"/>
                          </a:stretch>
                        </a:blipFill>
                      </a:tcPr>
                    </a:tc>
                    <a:tc>
                      <a:txBody>
                        <a:bodyPr/>
                        <a:lstStyle/>
                        <a:p>
                          <a:endParaRPr lang="en-US"/>
                        </a:p>
                      </a:txBody>
                      <a:tcPr marL="45720" marR="45720">
                        <a:blipFill>
                          <a:blip r:embed="rId5"/>
                          <a:stretch>
                            <a:fillRect l="-55056" r="-180899" b="-824138"/>
                          </a:stretch>
                        </a:blipFill>
                      </a:tcPr>
                    </a:tc>
                    <a:tc>
                      <a:txBody>
                        <a:bodyPr/>
                        <a:lstStyle/>
                        <a:p>
                          <a:endParaRPr lang="en-US"/>
                        </a:p>
                      </a:txBody>
                      <a:tcPr marL="45720" marR="45720">
                        <a:blipFill>
                          <a:blip r:embed="rId5"/>
                          <a:stretch>
                            <a:fillRect l="-106154" r="-23846" b="-824138"/>
                          </a:stretch>
                        </a:blipFill>
                      </a:tcPr>
                    </a:tc>
                    <a:tc>
                      <a:txBody>
                        <a:bodyPr/>
                        <a:lstStyle/>
                        <a:p>
                          <a:endParaRPr lang="en-US"/>
                        </a:p>
                      </a:txBody>
                      <a:tcPr marL="45720" marR="45720">
                        <a:blipFill>
                          <a:blip r:embed="rId5"/>
                          <a:stretch>
                            <a:fillRect l="-893333" r="-3333"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B37CF-1BE0-D042-B1BB-EF460F765A65}"/>
                  </a:ext>
                </a:extLst>
              </p:cNvPr>
              <p:cNvSpPr txBox="1"/>
              <p:nvPr/>
            </p:nvSpPr>
            <p:spPr>
              <a:xfrm>
                <a:off x="4278786" y="4067536"/>
                <a:ext cx="53732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5400" i="1" smtClean="0">
                          <a:latin typeface="Cambria Math" panose="02040503050406030204" pitchFamily="18" charset="0"/>
                          <a:ea typeface="Cambria Math" panose="02040503050406030204" pitchFamily="18" charset="0"/>
                        </a:rPr>
                        <m:t>∙</m:t>
                      </m:r>
                    </m:oMath>
                  </m:oMathPara>
                </a14:m>
                <a:endParaRPr lang="en-GB" sz="5400" dirty="0"/>
              </a:p>
            </p:txBody>
          </p:sp>
        </mc:Choice>
        <mc:Fallback xmlns="">
          <p:sp>
            <p:nvSpPr>
              <p:cNvPr id="6" name="TextBox 5">
                <a:extLst>
                  <a:ext uri="{FF2B5EF4-FFF2-40B4-BE49-F238E27FC236}">
                    <a16:creationId xmlns:a16="http://schemas.microsoft.com/office/drawing/2014/main" id="{509B37CF-1BE0-D042-B1BB-EF460F765A65}"/>
                  </a:ext>
                </a:extLst>
              </p:cNvPr>
              <p:cNvSpPr txBox="1">
                <a:spLocks noRot="1" noChangeAspect="1" noMove="1" noResize="1" noEditPoints="1" noAdjustHandles="1" noChangeArrowheads="1" noChangeShapeType="1" noTextEdit="1"/>
              </p:cNvSpPr>
              <p:nvPr/>
            </p:nvSpPr>
            <p:spPr>
              <a:xfrm>
                <a:off x="4278786" y="4067536"/>
                <a:ext cx="537327" cy="92333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79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Multiplication: Join and Product</a:t>
            </a:r>
          </a:p>
        </p:txBody>
      </p:sp>
      <mc:AlternateContent xmlns:mc="http://schemas.openxmlformats.org/markup-compatibility/2006" xmlns:a14="http://schemas.microsoft.com/office/drawing/2010/main">
        <mc:Choice Requires="a14">
          <p:graphicFrame>
            <p:nvGraphicFramePr>
              <p:cNvPr id="10" name="Content Placeholder 9">
                <a:extLst>
                  <a:ext uri="{FF2B5EF4-FFF2-40B4-BE49-F238E27FC236}">
                    <a16:creationId xmlns:a16="http://schemas.microsoft.com/office/drawing/2014/main" id="{9409D7BD-A4E8-8D4A-8DE4-8E6056154C64}"/>
                  </a:ext>
                </a:extLst>
              </p:cNvPr>
              <p:cNvGraphicFramePr>
                <a:graphicFrameLocks noGrp="1"/>
              </p:cNvGraphicFramePr>
              <p:nvPr>
                <p:ph idx="1"/>
              </p:nvPr>
            </p:nvGraphicFramePr>
            <p:xfrm>
              <a:off x="1945189" y="5049922"/>
              <a:ext cx="5330762" cy="73152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3166347812"/>
                        </a:ext>
                      </a:extLst>
                    </a:gridCol>
                    <a:gridCol w="625729">
                      <a:extLst>
                        <a:ext uri="{9D8B030D-6E8A-4147-A177-3AD203B41FA5}">
                          <a16:colId xmlns:a16="http://schemas.microsoft.com/office/drawing/2014/main" val="1051478270"/>
                        </a:ext>
                      </a:extLst>
                    </a:gridCol>
                    <a:gridCol w="1119124">
                      <a:extLst>
                        <a:ext uri="{9D8B030D-6E8A-4147-A177-3AD203B41FA5}">
                          <a16:colId xmlns:a16="http://schemas.microsoft.com/office/drawing/2014/main" val="2273841385"/>
                        </a:ext>
                      </a:extLst>
                    </a:gridCol>
                    <a:gridCol w="1647698">
                      <a:extLst>
                        <a:ext uri="{9D8B030D-6E8A-4147-A177-3AD203B41FA5}">
                          <a16:colId xmlns:a16="http://schemas.microsoft.com/office/drawing/2014/main" val="857964439"/>
                        </a:ext>
                      </a:extLst>
                    </a:gridCol>
                    <a:gridCol w="562928">
                      <a:extLst>
                        <a:ext uri="{9D8B030D-6E8A-4147-A177-3AD203B41FA5}">
                          <a16:colId xmlns:a16="http://schemas.microsoft.com/office/drawing/2014/main" val="1092050905"/>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𝑓</m:t>
                                    </m:r>
                                  </m:e>
                                  <m:sub>
                                    <m:r>
                                      <a:rPr lang="de-DE" sz="1800" b="0" i="1" smtClean="0">
                                        <a:latin typeface="Cambria Math" panose="02040503050406030204" pitchFamily="18" charset="0"/>
                                      </a:rPr>
                                      <m:t>23</m:t>
                                    </m:r>
                                  </m:sub>
                                </m:sSub>
                              </m:oMath>
                            </m:oMathPara>
                          </a14:m>
                          <a:endParaRPr lang="en-US" sz="1800" dirty="0"/>
                        </a:p>
                      </a:txBody>
                      <a:tcPr marL="45720" marR="45720"/>
                    </a:tc>
                    <a:extLst>
                      <a:ext uri="{0D108BD9-81ED-4DB2-BD59-A6C34878D82A}">
                        <a16:rowId xmlns:a16="http://schemas.microsoft.com/office/drawing/2014/main" val="82393376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r"/>
                          <a14:m>
                            <m:oMathPara xmlns:m="http://schemas.openxmlformats.org/officeDocument/2006/math">
                              <m:oMathParaPr>
                                <m:jc m:val="centerGroup"/>
                              </m:oMathParaPr>
                              <m:oMath xmlns:m="http://schemas.openxmlformats.org/officeDocument/2006/math">
                                <m:r>
                                  <a:rPr lang="de-DE" sz="1800" b="0" i="1" smtClean="0">
                                    <a:solidFill>
                                      <a:schemeClr val="accent1"/>
                                    </a:solidFill>
                                    <a:latin typeface="Cambria Math" panose="02040503050406030204" pitchFamily="18" charset="0"/>
                                    <a:ea typeface="Cambria Math" panose="02040503050406030204" pitchFamily="18" charset="0"/>
                                  </a:rPr>
                                  <m:t>5</m:t>
                                </m:r>
                                <m:r>
                                  <a:rPr lang="de-DE" sz="1800" b="0" i="1" smtClean="0">
                                    <a:latin typeface="Cambria Math" panose="02040503050406030204" pitchFamily="18" charset="0"/>
                                    <a:ea typeface="Cambria Math" panose="02040503050406030204" pitchFamily="18" charset="0"/>
                                  </a:rPr>
                                  <m:t>∙</m:t>
                                </m:r>
                                <m:r>
                                  <a:rPr lang="de-DE" sz="1800" b="0" i="1" smtClean="0">
                                    <a:solidFill>
                                      <a:schemeClr val="accent6"/>
                                    </a:solidFill>
                                    <a:latin typeface="Cambria Math" panose="02040503050406030204" pitchFamily="18" charset="0"/>
                                    <a:ea typeface="Cambria Math" panose="02040503050406030204" pitchFamily="18" charset="0"/>
                                  </a:rPr>
                                  <m:t>9</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2234364782"/>
                      </a:ext>
                    </a:extLst>
                  </a:tr>
                </a:tbl>
              </a:graphicData>
            </a:graphic>
          </p:graphicFrame>
        </mc:Choice>
        <mc:Fallback xmlns="">
          <p:graphicFrame>
            <p:nvGraphicFramePr>
              <p:cNvPr id="10" name="Content Placeholder 9">
                <a:extLst>
                  <a:ext uri="{FF2B5EF4-FFF2-40B4-BE49-F238E27FC236}">
                    <a16:creationId xmlns:a16="http://schemas.microsoft.com/office/drawing/2014/main" id="{9409D7BD-A4E8-8D4A-8DE4-8E6056154C64}"/>
                  </a:ext>
                </a:extLst>
              </p:cNvPr>
              <p:cNvGraphicFramePr>
                <a:graphicFrameLocks noGrp="1"/>
              </p:cNvGraphicFramePr>
              <p:nvPr>
                <p:ph idx="1"/>
                <p:extLst>
                  <p:ext uri="{D42A27DB-BD31-4B8C-83A1-F6EECF244321}">
                    <p14:modId xmlns:p14="http://schemas.microsoft.com/office/powerpoint/2010/main" val="3434952449"/>
                  </p:ext>
                </p:extLst>
              </p:nvPr>
            </p:nvGraphicFramePr>
            <p:xfrm>
              <a:off x="1945189" y="5049922"/>
              <a:ext cx="5330762" cy="731520"/>
            </p:xfrm>
            <a:graphic>
              <a:graphicData uri="http://schemas.openxmlformats.org/drawingml/2006/table">
                <a:tbl>
                  <a:tblPr firstRow="1" bandRow="1">
                    <a:tableStyleId>{793D81CF-94F2-401A-BA57-92F5A7B2D0C5}</a:tableStyleId>
                  </a:tblPr>
                  <a:tblGrid>
                    <a:gridCol w="1375283">
                      <a:extLst>
                        <a:ext uri="{9D8B030D-6E8A-4147-A177-3AD203B41FA5}">
                          <a16:colId xmlns:a16="http://schemas.microsoft.com/office/drawing/2014/main" val="3166347812"/>
                        </a:ext>
                      </a:extLst>
                    </a:gridCol>
                    <a:gridCol w="625729">
                      <a:extLst>
                        <a:ext uri="{9D8B030D-6E8A-4147-A177-3AD203B41FA5}">
                          <a16:colId xmlns:a16="http://schemas.microsoft.com/office/drawing/2014/main" val="1051478270"/>
                        </a:ext>
                      </a:extLst>
                    </a:gridCol>
                    <a:gridCol w="1119124">
                      <a:extLst>
                        <a:ext uri="{9D8B030D-6E8A-4147-A177-3AD203B41FA5}">
                          <a16:colId xmlns:a16="http://schemas.microsoft.com/office/drawing/2014/main" val="2273841385"/>
                        </a:ext>
                      </a:extLst>
                    </a:gridCol>
                    <a:gridCol w="1647698">
                      <a:extLst>
                        <a:ext uri="{9D8B030D-6E8A-4147-A177-3AD203B41FA5}">
                          <a16:colId xmlns:a16="http://schemas.microsoft.com/office/drawing/2014/main" val="857964439"/>
                        </a:ext>
                      </a:extLst>
                    </a:gridCol>
                    <a:gridCol w="562928">
                      <a:extLst>
                        <a:ext uri="{9D8B030D-6E8A-4147-A177-3AD203B41FA5}">
                          <a16:colId xmlns:a16="http://schemas.microsoft.com/office/drawing/2014/main" val="1092050905"/>
                        </a:ext>
                      </a:extLst>
                    </a:gridCol>
                  </a:tblGrid>
                  <a:tr h="365760">
                    <a:tc>
                      <a:txBody>
                        <a:bodyPr/>
                        <a:lstStyle/>
                        <a:p>
                          <a:endParaRPr lang="en-US"/>
                        </a:p>
                      </a:txBody>
                      <a:tcPr marL="45720" marR="45720">
                        <a:blipFill>
                          <a:blip r:embed="rId3"/>
                          <a:stretch>
                            <a:fillRect l="-926" t="-3333" r="-289815" b="-120000"/>
                          </a:stretch>
                        </a:blipFill>
                      </a:tcPr>
                    </a:tc>
                    <a:tc>
                      <a:txBody>
                        <a:bodyPr/>
                        <a:lstStyle/>
                        <a:p>
                          <a:endParaRPr lang="en-US"/>
                        </a:p>
                      </a:txBody>
                      <a:tcPr marL="45720" marR="45720">
                        <a:blipFill>
                          <a:blip r:embed="rId3"/>
                          <a:stretch>
                            <a:fillRect l="-218000" t="-3333" r="-526000" b="-120000"/>
                          </a:stretch>
                        </a:blipFill>
                      </a:tcPr>
                    </a:tc>
                    <a:tc>
                      <a:txBody>
                        <a:bodyPr/>
                        <a:lstStyle/>
                        <a:p>
                          <a:endParaRPr lang="en-US"/>
                        </a:p>
                      </a:txBody>
                      <a:tcPr marL="45720" marR="45720">
                        <a:blipFill>
                          <a:blip r:embed="rId3"/>
                          <a:stretch>
                            <a:fillRect l="-180682" t="-3333" r="-198864" b="-120000"/>
                          </a:stretch>
                        </a:blipFill>
                      </a:tcPr>
                    </a:tc>
                    <a:tc>
                      <a:txBody>
                        <a:bodyPr/>
                        <a:lstStyle/>
                        <a:p>
                          <a:endParaRPr lang="en-US"/>
                        </a:p>
                      </a:txBody>
                      <a:tcPr marL="45720" marR="45720">
                        <a:blipFill>
                          <a:blip r:embed="rId3"/>
                          <a:stretch>
                            <a:fillRect l="-190000" t="-3333" r="-34615" b="-120000"/>
                          </a:stretch>
                        </a:blipFill>
                      </a:tcPr>
                    </a:tc>
                    <a:tc>
                      <a:txBody>
                        <a:bodyPr/>
                        <a:lstStyle/>
                        <a:p>
                          <a:endParaRPr lang="en-US"/>
                        </a:p>
                      </a:txBody>
                      <a:tcPr marL="45720" marR="45720">
                        <a:blipFill>
                          <a:blip r:embed="rId3"/>
                          <a:stretch>
                            <a:fillRect l="-856818" t="-3333" r="-2273" b="-120000"/>
                          </a:stretch>
                        </a:blipFill>
                      </a:tcPr>
                    </a:tc>
                    <a:extLst>
                      <a:ext uri="{0D108BD9-81ED-4DB2-BD59-A6C34878D82A}">
                        <a16:rowId xmlns:a16="http://schemas.microsoft.com/office/drawing/2014/main" val="82393376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nchor="ctr"/>
                    </a:tc>
                    <a:tc>
                      <a:txBody>
                        <a:bodyPr/>
                        <a:lstStyle/>
                        <a:p>
                          <a:endParaRPr lang="en-US"/>
                        </a:p>
                      </a:txBody>
                      <a:tcPr marL="45720" marR="45720">
                        <a:blipFill>
                          <a:blip r:embed="rId3"/>
                          <a:stretch>
                            <a:fillRect l="-856818" t="-106897" r="-2273" b="-24138"/>
                          </a:stretch>
                        </a:blipFill>
                      </a:tcPr>
                    </a:tc>
                    <a:extLst>
                      <a:ext uri="{0D108BD9-81ED-4DB2-BD59-A6C34878D82A}">
                        <a16:rowId xmlns:a16="http://schemas.microsoft.com/office/drawing/2014/main" val="2234364782"/>
                      </a:ext>
                    </a:extLst>
                  </a:tr>
                </a:tbl>
              </a:graphicData>
            </a:graphic>
          </p:graphicFrame>
        </mc:Fallback>
      </mc:AlternateContent>
      <p:sp>
        <p:nvSpPr>
          <p:cNvPr id="4" name="Slide Number Placeholder 3"/>
          <p:cNvSpPr>
            <a:spLocks noGrp="1"/>
          </p:cNvSpPr>
          <p:nvPr>
            <p:ph type="sldNum" sz="quarter" idx="12"/>
          </p:nvPr>
        </p:nvSpPr>
        <p:spPr/>
        <p:txBody>
          <a:bodyPr/>
          <a:lstStyle/>
          <a:p>
            <a:fld id="{DB7C4649-800D-CB47-881A-AA04BFFFB18C}" type="slidenum">
              <a:rPr lang="en-GB" smtClean="0"/>
              <a:t>9</a:t>
            </a:fld>
            <a:endParaRPr lang="en-GB"/>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nvGraphicFramePr>
            <p:xfrm>
              <a:off x="628650" y="1178095"/>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7" name="Table 36">
                <a:extLst>
                  <a:ext uri="{FF2B5EF4-FFF2-40B4-BE49-F238E27FC236}">
                    <a16:creationId xmlns:a16="http://schemas.microsoft.com/office/drawing/2014/main" id="{A3B37B2D-1FA4-304C-A33C-6FC18C3C194A}"/>
                  </a:ext>
                </a:extLst>
              </p:cNvPr>
              <p:cNvGraphicFramePr>
                <a:graphicFrameLocks noGrp="1"/>
              </p:cNvGraphicFramePr>
              <p:nvPr>
                <p:extLst>
                  <p:ext uri="{D42A27DB-BD31-4B8C-83A1-F6EECF244321}">
                    <p14:modId xmlns:p14="http://schemas.microsoft.com/office/powerpoint/2010/main" val="1187881793"/>
                  </p:ext>
                </p:extLst>
              </p:nvPr>
            </p:nvGraphicFramePr>
            <p:xfrm>
              <a:off x="628650" y="1178095"/>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9443">
                    <a:tc>
                      <a:txBody>
                        <a:bodyPr/>
                        <a:lstStyle/>
                        <a:p>
                          <a:endParaRPr lang="en-US"/>
                        </a:p>
                      </a:txBody>
                      <a:tcPr marL="45720" marR="45720">
                        <a:blipFill>
                          <a:blip r:embed="rId4"/>
                          <a:stretch>
                            <a:fillRect l="-833" r="-149167" b="-824138"/>
                          </a:stretch>
                        </a:blipFill>
                      </a:tcPr>
                    </a:tc>
                    <a:tc>
                      <a:txBody>
                        <a:bodyPr/>
                        <a:lstStyle/>
                        <a:p>
                          <a:endParaRPr lang="en-US"/>
                        </a:p>
                      </a:txBody>
                      <a:tcPr marL="45720" marR="45720">
                        <a:blipFill>
                          <a:blip r:embed="rId4"/>
                          <a:stretch>
                            <a:fillRect l="-246939" r="-265306" b="-824138"/>
                          </a:stretch>
                        </a:blipFill>
                      </a:tcPr>
                    </a:tc>
                    <a:tc>
                      <a:txBody>
                        <a:bodyPr/>
                        <a:lstStyle/>
                        <a:p>
                          <a:endParaRPr lang="en-US"/>
                        </a:p>
                      </a:txBody>
                      <a:tcPr marL="45720" marR="45720">
                        <a:blipFill>
                          <a:blip r:embed="rId4"/>
                          <a:stretch>
                            <a:fillRect l="-170000" r="-30000" b="-824138"/>
                          </a:stretch>
                        </a:blipFill>
                      </a:tcPr>
                    </a:tc>
                    <a:tc>
                      <a:txBody>
                        <a:bodyPr/>
                        <a:lstStyle/>
                        <a:p>
                          <a:endParaRPr lang="en-US"/>
                        </a:p>
                      </a:txBody>
                      <a:tcPr marL="45720" marR="45720">
                        <a:blipFill>
                          <a:blip r:embed="rId4"/>
                          <a:stretch>
                            <a:fillRect l="-900000"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1"/>
                              </a:solidFill>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nvGraphicFramePr>
            <p:xfrm>
              <a:off x="4731260" y="1178094"/>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𝐸𝑝𝑖𝑑</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solidFill>
                                      <a:schemeClr val="accent1">
                                        <a:lumMod val="40000"/>
                                        <a:lumOff val="60000"/>
                                      </a:schemeClr>
                                    </a:solidFill>
                                    <a:latin typeface="Cambria Math" charset="0"/>
                                  </a:rPr>
                                  <m:t>𝑆𝑖𝑐𝑘</m:t>
                                </m:r>
                                <m:r>
                                  <a:rPr lang="de-DE" sz="1800" b="0" i="1" smtClean="0">
                                    <a:solidFill>
                                      <a:schemeClr val="accent1">
                                        <a:lumMod val="40000"/>
                                        <a:lumOff val="60000"/>
                                      </a:schemeClr>
                                    </a:solidFill>
                                    <a:latin typeface="Cambria Math" panose="02040503050406030204" pitchFamily="18" charset="0"/>
                                  </a:rPr>
                                  <m:t>(</m:t>
                                </m:r>
                                <m:r>
                                  <a:rPr lang="de-DE" sz="1800" b="0" i="1" smtClean="0">
                                    <a:solidFill>
                                      <a:schemeClr val="accent1">
                                        <a:lumMod val="40000"/>
                                        <a:lumOff val="60000"/>
                                      </a:schemeClr>
                                    </a:solidFill>
                                    <a:latin typeface="Cambria Math" panose="02040503050406030204" pitchFamily="18" charset="0"/>
                                  </a:rPr>
                                  <m:t>𝑒𝑣𝑒</m:t>
                                </m:r>
                                <m:r>
                                  <a:rPr lang="de-DE" sz="1800" b="0" i="1" smtClean="0">
                                    <a:solidFill>
                                      <a:schemeClr val="accent1">
                                        <a:lumMod val="40000"/>
                                        <a:lumOff val="60000"/>
                                      </a:schemeClr>
                                    </a:solidFill>
                                    <a:latin typeface="Cambria Math" panose="02040503050406030204" pitchFamily="18" charset="0"/>
                                  </a:rPr>
                                  <m:t>)</m:t>
                                </m:r>
                              </m:oMath>
                            </m:oMathPara>
                          </a14:m>
                          <a:endParaRPr lang="en-US" sz="1800" dirty="0">
                            <a:solidFill>
                              <a:schemeClr val="accent1">
                                <a:lumMod val="40000"/>
                                <a:lumOff val="60000"/>
                              </a:schemeClr>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m:t>
                                </m:r>
                                <m:r>
                                  <a:rPr lang="de-DE" sz="1800" b="0" i="1" smtClean="0">
                                    <a:latin typeface="Cambria Math" panose="02040503050406030204" pitchFamily="18" charset="0"/>
                                  </a:rPr>
                                  <m:t>𝑒𝑎𝑡</m:t>
                                </m:r>
                                <m:r>
                                  <a:rPr lang="de-DE" sz="1800" b="0" i="1" smtClean="0">
                                    <a:latin typeface="Cambria Math" panose="02040503050406030204" pitchFamily="18" charset="0"/>
                                  </a:rPr>
                                  <m:t>(</m:t>
                                </m:r>
                                <m:r>
                                  <a:rPr lang="de-DE" sz="1800" b="0" i="1" smtClean="0">
                                    <a:latin typeface="Cambria Math" panose="02040503050406030204" pitchFamily="18" charset="0"/>
                                  </a:rPr>
                                  <m:t>𝑒𝑣𝑒</m:t>
                                </m:r>
                                <m:r>
                                  <a:rPr lang="de-DE" sz="1800" b="0" i="1" smtClean="0">
                                    <a:latin typeface="Cambria Math" panose="02040503050406030204" pitchFamily="18" charset="0"/>
                                  </a:rPr>
                                  <m:t>,</m:t>
                                </m:r>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𝑚</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3</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8" name="Table 37">
                <a:extLst>
                  <a:ext uri="{FF2B5EF4-FFF2-40B4-BE49-F238E27FC236}">
                    <a16:creationId xmlns:a16="http://schemas.microsoft.com/office/drawing/2014/main" id="{F127E178-1311-DB46-B46E-F2F72DEECAD5}"/>
                  </a:ext>
                </a:extLst>
              </p:cNvPr>
              <p:cNvGraphicFramePr>
                <a:graphicFrameLocks noGrp="1"/>
              </p:cNvGraphicFramePr>
              <p:nvPr>
                <p:extLst>
                  <p:ext uri="{D42A27DB-BD31-4B8C-83A1-F6EECF244321}">
                    <p14:modId xmlns:p14="http://schemas.microsoft.com/office/powerpoint/2010/main" val="2919089433"/>
                  </p:ext>
                </p:extLst>
              </p:nvPr>
            </p:nvGraphicFramePr>
            <p:xfrm>
              <a:off x="4731260" y="1178094"/>
              <a:ext cx="3777107" cy="329692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0"/>
                        </a:ext>
                      </a:extLst>
                    </a:gridCol>
                    <a:gridCol w="1119124">
                      <a:extLst>
                        <a:ext uri="{9D8B030D-6E8A-4147-A177-3AD203B41FA5}">
                          <a16:colId xmlns:a16="http://schemas.microsoft.com/office/drawing/2014/main" val="20001"/>
                        </a:ext>
                      </a:extLst>
                    </a:gridCol>
                    <a:gridCol w="1647698">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70840">
                    <a:tc>
                      <a:txBody>
                        <a:bodyPr/>
                        <a:lstStyle/>
                        <a:p>
                          <a:endParaRPr lang="en-US"/>
                        </a:p>
                      </a:txBody>
                      <a:tcPr marL="45720" marR="45720">
                        <a:blipFill>
                          <a:blip r:embed="rId5"/>
                          <a:stretch>
                            <a:fillRect r="-510204" b="-824138"/>
                          </a:stretch>
                        </a:blipFill>
                      </a:tcPr>
                    </a:tc>
                    <a:tc>
                      <a:txBody>
                        <a:bodyPr/>
                        <a:lstStyle/>
                        <a:p>
                          <a:endParaRPr lang="en-US"/>
                        </a:p>
                      </a:txBody>
                      <a:tcPr marL="45720" marR="45720">
                        <a:blipFill>
                          <a:blip r:embed="rId5"/>
                          <a:stretch>
                            <a:fillRect l="-55056" r="-180899" b="-824138"/>
                          </a:stretch>
                        </a:blipFill>
                      </a:tcPr>
                    </a:tc>
                    <a:tc>
                      <a:txBody>
                        <a:bodyPr/>
                        <a:lstStyle/>
                        <a:p>
                          <a:endParaRPr lang="en-US"/>
                        </a:p>
                      </a:txBody>
                      <a:tcPr marL="45720" marR="45720">
                        <a:blipFill>
                          <a:blip r:embed="rId5"/>
                          <a:stretch>
                            <a:fillRect l="-106154" r="-23846" b="-824138"/>
                          </a:stretch>
                        </a:blipFill>
                      </a:tcPr>
                    </a:tc>
                    <a:tc>
                      <a:txBody>
                        <a:bodyPr/>
                        <a:lstStyle/>
                        <a:p>
                          <a:endParaRPr lang="en-US"/>
                        </a:p>
                      </a:txBody>
                      <a:tcPr marL="45720" marR="45720">
                        <a:blipFill>
                          <a:blip r:embed="rId5"/>
                          <a:stretch>
                            <a:fillRect l="-893333" r="-3333"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solidFill>
                                <a:schemeClr val="accent6"/>
                              </a:solidFill>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1</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
        <p:nvSpPr>
          <p:cNvPr id="5" name="Rectangle 4">
            <a:extLst>
              <a:ext uri="{FF2B5EF4-FFF2-40B4-BE49-F238E27FC236}">
                <a16:creationId xmlns:a16="http://schemas.microsoft.com/office/drawing/2014/main" id="{0302F707-0828-BC4B-A31B-7484E90CC040}"/>
              </a:ext>
            </a:extLst>
          </p:cNvPr>
          <p:cNvSpPr/>
          <p:nvPr/>
        </p:nvSpPr>
        <p:spPr>
          <a:xfrm>
            <a:off x="571792" y="1492391"/>
            <a:ext cx="3318566" cy="530086"/>
          </a:xfrm>
          <a:prstGeom prst="rect">
            <a:avLst/>
          </a:prstGeom>
          <a:solidFill>
            <a:schemeClr val="accent1">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28860EF-61CC-6447-A5F4-C7CDF0E6E836}"/>
              </a:ext>
            </a:extLst>
          </p:cNvPr>
          <p:cNvSpPr/>
          <p:nvPr/>
        </p:nvSpPr>
        <p:spPr>
          <a:xfrm>
            <a:off x="4682159" y="1470552"/>
            <a:ext cx="3310809" cy="530086"/>
          </a:xfrm>
          <a:prstGeom prst="rect">
            <a:avLst/>
          </a:prstGeom>
          <a:solidFill>
            <a:schemeClr val="accent6">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9B37CF-1BE0-D042-B1BB-EF460F765A65}"/>
                  </a:ext>
                </a:extLst>
              </p:cNvPr>
              <p:cNvSpPr txBox="1"/>
              <p:nvPr/>
            </p:nvSpPr>
            <p:spPr>
              <a:xfrm>
                <a:off x="4278788" y="2364191"/>
                <a:ext cx="537327"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5400" i="1" smtClean="0">
                          <a:latin typeface="Cambria Math" panose="02040503050406030204" pitchFamily="18" charset="0"/>
                          <a:ea typeface="Cambria Math" panose="02040503050406030204" pitchFamily="18" charset="0"/>
                        </a:rPr>
                        <m:t>∙</m:t>
                      </m:r>
                    </m:oMath>
                  </m:oMathPara>
                </a14:m>
                <a:endParaRPr lang="en-GB" sz="5400" dirty="0"/>
              </a:p>
            </p:txBody>
          </p:sp>
        </mc:Choice>
        <mc:Fallback xmlns="">
          <p:sp>
            <p:nvSpPr>
              <p:cNvPr id="6" name="TextBox 5">
                <a:extLst>
                  <a:ext uri="{FF2B5EF4-FFF2-40B4-BE49-F238E27FC236}">
                    <a16:creationId xmlns:a16="http://schemas.microsoft.com/office/drawing/2014/main" id="{509B37CF-1BE0-D042-B1BB-EF460F765A65}"/>
                  </a:ext>
                </a:extLst>
              </p:cNvPr>
              <p:cNvSpPr txBox="1">
                <a:spLocks noRot="1" noChangeAspect="1" noMove="1" noResize="1" noEditPoints="1" noAdjustHandles="1" noChangeArrowheads="1" noChangeShapeType="1" noTextEdit="1"/>
              </p:cNvSpPr>
              <p:nvPr/>
            </p:nvSpPr>
            <p:spPr>
              <a:xfrm>
                <a:off x="4278788" y="2364191"/>
                <a:ext cx="537327" cy="923330"/>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96CF977D-D178-9A4D-8390-3F452A46CFD7}"/>
              </a:ext>
            </a:extLst>
          </p:cNvPr>
          <p:cNvSpPr/>
          <p:nvPr/>
        </p:nvSpPr>
        <p:spPr>
          <a:xfrm>
            <a:off x="1821472" y="5326646"/>
            <a:ext cx="3318566" cy="530086"/>
          </a:xfrm>
          <a:prstGeom prst="rect">
            <a:avLst/>
          </a:prstGeom>
          <a:solidFill>
            <a:schemeClr val="accent1">
              <a:alpha val="4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D7FC020-689E-B84F-94F1-843131724DA8}"/>
              </a:ext>
            </a:extLst>
          </p:cNvPr>
          <p:cNvSpPr/>
          <p:nvPr/>
        </p:nvSpPr>
        <p:spPr>
          <a:xfrm>
            <a:off x="3309004" y="5316194"/>
            <a:ext cx="3310809" cy="530086"/>
          </a:xfrm>
          <a:prstGeom prst="rect">
            <a:avLst/>
          </a:prstGeom>
          <a:solidFill>
            <a:schemeClr val="accent6">
              <a:alpha val="4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A1B0DFAE-81AD-084B-B65D-DEA3519FA450}"/>
              </a:ext>
            </a:extLst>
          </p:cNvPr>
          <p:cNvCxnSpPr>
            <a:cxnSpLocks/>
            <a:stCxn id="5" idx="2"/>
            <a:endCxn id="13" idx="0"/>
          </p:cNvCxnSpPr>
          <p:nvPr/>
        </p:nvCxnSpPr>
        <p:spPr>
          <a:xfrm>
            <a:off x="2231075" y="2022477"/>
            <a:ext cx="1249680" cy="3304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E3D439-AEC9-5844-8B84-175F4C76B2F1}"/>
              </a:ext>
            </a:extLst>
          </p:cNvPr>
          <p:cNvCxnSpPr>
            <a:stCxn id="8" idx="2"/>
            <a:endCxn id="14" idx="0"/>
          </p:cNvCxnSpPr>
          <p:nvPr/>
        </p:nvCxnSpPr>
        <p:spPr>
          <a:xfrm flipH="1">
            <a:off x="4964409" y="2000638"/>
            <a:ext cx="1373155" cy="331555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0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rai-uz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ai-uzl" id="{52F0E96F-8167-DD48-B801-CC580A12EF02}" vid="{18EE3C3E-56BB-7042-96F4-C2C357B92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starai-uzl</Template>
  <TotalTime>16209</TotalTime>
  <Words>3144</Words>
  <Application>Microsoft Macintosh PowerPoint</Application>
  <PresentationFormat>On-screen Show (4:3)</PresentationFormat>
  <Paragraphs>1335</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Apple Chancery</vt:lpstr>
      <vt:lpstr>Arial</vt:lpstr>
      <vt:lpstr>Calibri</vt:lpstr>
      <vt:lpstr>Calibri Light</vt:lpstr>
      <vt:lpstr>Cambria Math</vt:lpstr>
      <vt:lpstr>Times New Roman</vt:lpstr>
      <vt:lpstr>Wingdings</vt:lpstr>
      <vt:lpstr>starai-uzl</vt:lpstr>
      <vt:lpstr>Dynamic StarAI</vt:lpstr>
      <vt:lpstr>PowerPoint Presentation</vt:lpstr>
      <vt:lpstr>Agenda</vt:lpstr>
      <vt:lpstr>Application: Epidemics</vt:lpstr>
      <vt:lpstr>Encoding the Joint Distribution</vt:lpstr>
      <vt:lpstr>Factors</vt:lpstr>
      <vt:lpstr>Semantics of a PRM</vt:lpstr>
      <vt:lpstr>Multiplication</vt:lpstr>
      <vt:lpstr>Multiplication: Join and Product</vt:lpstr>
      <vt:lpstr>Multiplication: Join and Product</vt:lpstr>
      <vt:lpstr>Result</vt:lpstr>
      <vt:lpstr>Queries</vt:lpstr>
      <vt:lpstr>QA: Lifted Variable Elimination (LVE)</vt:lpstr>
      <vt:lpstr>QA: LVE in Detail</vt:lpstr>
      <vt:lpstr>QA: LVE in Detail</vt:lpstr>
      <vt:lpstr>QA: LVE in Detail</vt:lpstr>
      <vt:lpstr>LVE in Detail: Lifted Summing Out</vt:lpstr>
      <vt:lpstr>LVE in Detail: Lifted Summing Out</vt:lpstr>
      <vt:lpstr>QA: LVE in Detail</vt:lpstr>
      <vt:lpstr>QA: LVE in Detail</vt:lpstr>
      <vt:lpstr>Lifted Multiplication</vt:lpstr>
      <vt:lpstr>Many Queries: LJT</vt:lpstr>
      <vt:lpstr>Dynamic PRMs</vt:lpstr>
      <vt:lpstr>PRMs and Variants</vt:lpstr>
      <vt:lpstr>PRMs and Variants</vt:lpstr>
      <vt:lpstr>Markov Logic Networks (MLNs)</vt:lpstr>
      <vt:lpstr>Why exp?</vt:lpstr>
      <vt:lpstr>MLN Reasoning</vt:lpstr>
      <vt:lpstr>Transforming MLNs into PRMs …</vt:lpstr>
      <vt:lpstr>Transforming MLNs into PRMs …</vt:lpstr>
      <vt:lpstr>Encoding a Joint Distribution</vt:lpstr>
      <vt:lpstr>Encoding a Joint Distribution</vt:lpstr>
      <vt:lpstr>MLNs to PRMs and back?</vt:lpstr>
      <vt:lpstr>MLNs to PRMs and back?</vt:lpstr>
      <vt:lpstr>Learning PRMs</vt:lpstr>
      <vt:lpstr>PowerPoint Presentation</vt:lpstr>
      <vt:lpstr>Conclusion: StaRAI</vt:lpstr>
      <vt:lpstr>Bibliography</vt:lpstr>
      <vt:lpstr>Bibliography</vt:lpstr>
      <vt:lpstr>Bibliography</vt:lpstr>
      <vt:lpstr>Bibliography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Lifted Junction Tree Algorithm</dc:title>
  <dc:creator>Microsoft Office User</dc:creator>
  <cp:lastModifiedBy>Ralf Möller</cp:lastModifiedBy>
  <cp:revision>912</cp:revision>
  <cp:lastPrinted>2018-08-28T15:37:49Z</cp:lastPrinted>
  <dcterms:created xsi:type="dcterms:W3CDTF">2018-01-02T13:15:11Z</dcterms:created>
  <dcterms:modified xsi:type="dcterms:W3CDTF">2019-10-18T12:27:19Z</dcterms:modified>
</cp:coreProperties>
</file>