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327" r:id="rId2"/>
    <p:sldId id="264" r:id="rId3"/>
    <p:sldId id="265" r:id="rId4"/>
    <p:sldId id="266" r:id="rId5"/>
    <p:sldId id="267" r:id="rId6"/>
    <p:sldId id="268" r:id="rId7"/>
    <p:sldId id="269" r:id="rId8"/>
    <p:sldId id="261" r:id="rId9"/>
    <p:sldId id="1297" r:id="rId10"/>
    <p:sldId id="329" r:id="rId11"/>
    <p:sldId id="1298" r:id="rId12"/>
    <p:sldId id="323" r:id="rId13"/>
    <p:sldId id="257" r:id="rId14"/>
    <p:sldId id="325" r:id="rId15"/>
    <p:sldId id="260" r:id="rId16"/>
    <p:sldId id="259" r:id="rId17"/>
    <p:sldId id="324" r:id="rId18"/>
    <p:sldId id="328" r:id="rId19"/>
    <p:sldId id="263" r:id="rId20"/>
    <p:sldId id="1300" r:id="rId21"/>
    <p:sldId id="258" r:id="rId22"/>
    <p:sldId id="275" r:id="rId23"/>
    <p:sldId id="330" r:id="rId24"/>
    <p:sldId id="272" r:id="rId25"/>
    <p:sldId id="1296" r:id="rId26"/>
    <p:sldId id="1294" r:id="rId27"/>
    <p:sldId id="1295" r:id="rId28"/>
    <p:sldId id="1104" r:id="rId29"/>
    <p:sldId id="370" r:id="rId30"/>
    <p:sldId id="1299" r:id="rId31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14FF"/>
    <a:srgbClr val="3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384"/>
    <p:restoredTop sz="95970"/>
  </p:normalViewPr>
  <p:slideViewPr>
    <p:cSldViewPr snapToGrid="0" snapToObjects="1">
      <p:cViewPr varScale="1">
        <p:scale>
          <a:sx n="82" d="100"/>
          <a:sy n="82" d="100"/>
        </p:scale>
        <p:origin x="184" y="1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8D7CF-3CE9-4840-B94C-B1F8B8EAF64F}" type="datetimeFigureOut">
              <a:rPr lang="en-DE" smtClean="0"/>
              <a:t>13.12.21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B348D-81C8-4A49-8C9D-D0F15656D09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51003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B348D-81C8-4A49-8C9D-D0F15656D09E}" type="slidenum">
              <a:rPr lang="en-DE" smtClean="0"/>
              <a:t>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89568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B348D-81C8-4A49-8C9D-D0F15656D09E}" type="slidenum">
              <a:rPr lang="en-DE" smtClean="0"/>
              <a:t>13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81602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B348D-81C8-4A49-8C9D-D0F15656D09E}" type="slidenum">
              <a:rPr lang="en-DE" smtClean="0"/>
              <a:t>15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51008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B348D-81C8-4A49-8C9D-D0F15656D09E}" type="slidenum">
              <a:rPr lang="en-DE" smtClean="0"/>
              <a:t>16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52165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B348D-81C8-4A49-8C9D-D0F15656D09E}" type="slidenum">
              <a:rPr lang="en-DE" smtClean="0"/>
              <a:t>19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71573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B348D-81C8-4A49-8C9D-D0F15656D09E}" type="slidenum">
              <a:rPr lang="en-DE" smtClean="0"/>
              <a:t>24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19481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84591-224A-6C4C-9322-91767D747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45D37E-D636-7A45-8217-BDF71ED21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56FA5-32E1-494D-A9BA-274B70044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E116-E26D-C34A-8789-6B4939447A51}" type="datetimeFigureOut">
              <a:rPr lang="en-DE" smtClean="0"/>
              <a:t>13.12.21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E9550-BC20-5744-BD22-89BF5BF9C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7FAF6-A8A2-2F4D-AF7A-D9075262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5F65-6B2C-A245-9D94-6FA3AF7389BB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10796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F0423-5EBB-A344-82DB-178ED8F59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6B5F6D-68B4-5541-82BD-43973A158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41EAE-408A-D94A-A585-0A73194A2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E116-E26D-C34A-8789-6B4939447A51}" type="datetimeFigureOut">
              <a:rPr lang="en-DE" smtClean="0"/>
              <a:t>13.12.21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0E6AE-CA67-5B4D-A9A4-8B3094363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B93E2-3A60-0247-B4C8-D11FFFDD2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5F65-6B2C-A245-9D94-6FA3AF7389BB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91044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BB49DD-EA71-0D40-9FAB-DD11E7A28B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B84302-B576-C34C-992E-4099C3EE3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C893C-42FF-F04A-83DE-BAD1A525B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E116-E26D-C34A-8789-6B4939447A51}" type="datetimeFigureOut">
              <a:rPr lang="en-DE" smtClean="0"/>
              <a:t>13.12.21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3A209-86BA-5243-8E41-CD97CAE0E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E83A6-3574-E748-9B3C-4C69692D5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5F65-6B2C-A245-9D94-6FA3AF7389BB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88969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34859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545197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andy path between two hills leading to the ocean"/>
          <p:cNvSpPr>
            <a:spLocks noGrp="1"/>
          </p:cNvSpPr>
          <p:nvPr>
            <p:ph type="pic" sz="half" idx="21"/>
          </p:nvPr>
        </p:nvSpPr>
        <p:spPr>
          <a:xfrm>
            <a:off x="5887337" y="1642757"/>
            <a:ext cx="6119585" cy="407972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9319" y="1642757"/>
            <a:ext cx="5111751" cy="433701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105505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C78C9-2D9D-4A40-94B5-16F1284AA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74FA0-4C76-4E49-86FE-479CF1D8C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84191-4A71-1541-AE8A-1BF66937E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E116-E26D-C34A-8789-6B4939447A51}" type="datetimeFigureOut">
              <a:rPr lang="en-DE" smtClean="0"/>
              <a:t>13.12.21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11C51-B6E6-E541-97F2-57E109422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50E45-6A76-F54F-9FC9-EB3790A08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5F65-6B2C-A245-9D94-6FA3AF7389BB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23114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BC089-0678-494E-BFBD-75AE30429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512DF-7AC1-5D4D-B0A9-C7980DE93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F7694-1B27-F443-B6D5-C2FA64983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E116-E26D-C34A-8789-6B4939447A51}" type="datetimeFigureOut">
              <a:rPr lang="en-DE" smtClean="0"/>
              <a:t>13.12.21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ACD3F-8C66-E140-B493-B9E347A7A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ED548-2E4E-864F-AE7C-03EEFD022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5F65-6B2C-A245-9D94-6FA3AF7389BB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22289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FCD1F-9748-5148-A5CC-47E99F0EB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BDDEC-8372-3647-8779-8F287FA51A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9B171F-394E-AD45-950E-801E58C49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32A16-3029-A44A-AC0D-02268CC9A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E116-E26D-C34A-8789-6B4939447A51}" type="datetimeFigureOut">
              <a:rPr lang="en-DE" smtClean="0"/>
              <a:t>13.12.21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CD1223-AB61-4E4A-93CF-C6252E079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27FF63-88CC-0648-9030-8D56B2625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5F65-6B2C-A245-9D94-6FA3AF7389BB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29472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C54DA-1613-5A44-87AF-6F626C86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B53B27-E029-6344-8201-09E376525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BB967B-8BFC-A04F-A901-6BA09E5D8C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404E9D-34E6-2E46-80DC-BB9B57784A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693DAF-D442-AC40-901B-42D6895A69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102AA9-4105-FB42-B2B0-4D1FD5E0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E116-E26D-C34A-8789-6B4939447A51}" type="datetimeFigureOut">
              <a:rPr lang="en-DE" smtClean="0"/>
              <a:t>13.12.21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7A1D58-E96C-0A49-A09D-A7BE9BFE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77C728-9AC7-A947-80BE-C6092F3D0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5F65-6B2C-A245-9D94-6FA3AF7389BB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2680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ADF8E-B207-2C45-82A9-D5389748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7BF5F0-0458-9E41-B4D8-8F71FF0B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E116-E26D-C34A-8789-6B4939447A51}" type="datetimeFigureOut">
              <a:rPr lang="en-DE" smtClean="0"/>
              <a:t>13.12.21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4B5223-4D13-C04F-A60C-FACFD3A0A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0D4EEB-0EA7-C943-B2D0-C0AFB1159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5F65-6B2C-A245-9D94-6FA3AF7389BB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88267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61EB3E-AC0B-7043-9F72-0AA5BAE1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E116-E26D-C34A-8789-6B4939447A51}" type="datetimeFigureOut">
              <a:rPr lang="en-DE" smtClean="0"/>
              <a:t>13.12.21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3AADF2-3276-AE44-8DC5-E8FD17DBE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82C8E-F16C-BC4A-808F-513A41F89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5F65-6B2C-A245-9D94-6FA3AF7389BB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90105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F2CBE-D1A2-6742-91CA-2CEDCC983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70592-4213-B247-98DC-9ED027691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123BF2-D769-CF41-9A09-485364913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012278-34B3-A44B-89E7-DC66C062F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E116-E26D-C34A-8789-6B4939447A51}" type="datetimeFigureOut">
              <a:rPr lang="en-DE" smtClean="0"/>
              <a:t>13.12.21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93045C-15C6-734B-82AC-82CDF7542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896CCA-CEC9-FE4A-8F65-17A3E354A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5F65-6B2C-A245-9D94-6FA3AF7389BB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21992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A934A-DC89-DC4F-8889-48BE6D2F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5E6F44-7B85-5046-B33C-8078A1936F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68451-71D6-DB47-8E67-5AB3BF2819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C52846-0A46-0D42-85B5-BFDA47BA7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E116-E26D-C34A-8789-6B4939447A51}" type="datetimeFigureOut">
              <a:rPr lang="en-DE" smtClean="0"/>
              <a:t>13.12.21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D7FB11-2D55-294C-AA68-E4D287570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E6D177-3FEA-D44D-9E99-08AB091AF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5F65-6B2C-A245-9D94-6FA3AF7389BB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95027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F6D6C1-379B-CA42-81D6-28A236739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B82A5-67F1-DA40-84F5-6971512EC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845D6-7089-4A4A-8380-414ABBABAE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E116-E26D-C34A-8789-6B4939447A51}" type="datetimeFigureOut">
              <a:rPr lang="en-DE" smtClean="0"/>
              <a:t>13.12.21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A7DCC-28C3-8C4E-AE08-3585BFA8E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0E105-74BD-354F-9CE1-2DF56F0F7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35F65-6B2C-A245-9D94-6FA3AF7389BB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3994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9A70-D6C9-9441-BACB-DB8230C62C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320" y="775820"/>
            <a:ext cx="4983480" cy="2397443"/>
          </a:xfrm>
        </p:spPr>
        <p:txBody>
          <a:bodyPr anchor="t">
            <a:normAutofit/>
          </a:bodyPr>
          <a:lstStyle/>
          <a:p>
            <a:pPr algn="l"/>
            <a:r>
              <a:rPr lang="de-DE" sz="5600" dirty="0">
                <a:solidFill>
                  <a:schemeClr val="bg1"/>
                </a:solidFill>
              </a:rPr>
              <a:t>Zukunft der Daten</a:t>
            </a:r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C4EA6018-DDDA-EC4B-BC6E-E430FF4F3952}"/>
              </a:ext>
            </a:extLst>
          </p:cNvPr>
          <p:cNvSpPr/>
          <p:nvPr/>
        </p:nvSpPr>
        <p:spPr>
          <a:xfrm>
            <a:off x="4997670" y="-293870"/>
            <a:ext cx="8625566" cy="6228522"/>
          </a:xfrm>
          <a:prstGeom prst="cloudCallout">
            <a:avLst>
              <a:gd name="adj1" fmla="val -78757"/>
              <a:gd name="adj2" fmla="val 171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“Lieber Herr Möller, </a:t>
            </a:r>
            <a:br>
              <a:rPr lang="de-DE" dirty="0"/>
            </a:br>
            <a:r>
              <a:rPr lang="de-DE" dirty="0"/>
              <a:t>ich bin in einer Notlage, mein Promotionsbetreuer ist leider verstorben, und ich möchte Sie fragen, ob Sie die Betreuung meiner Promotion übernehmen könnten …. </a:t>
            </a:r>
            <a:br>
              <a:rPr lang="de-DE" dirty="0"/>
            </a:br>
            <a:r>
              <a:rPr lang="de-DE" dirty="0"/>
              <a:t>Ich habe eine </a:t>
            </a:r>
            <a:r>
              <a:rPr lang="de-DE" dirty="0">
                <a:solidFill>
                  <a:srgbClr val="FFFF00"/>
                </a:solidFill>
              </a:rPr>
              <a:t>Infrastruktur</a:t>
            </a:r>
            <a:r>
              <a:rPr lang="de-DE" dirty="0"/>
              <a:t> erstellt, um </a:t>
            </a:r>
            <a:r>
              <a:rPr lang="de-DE" dirty="0">
                <a:solidFill>
                  <a:srgbClr val="FFFF00"/>
                </a:solidFill>
              </a:rPr>
              <a:t>öffentlich bereitgestellte Geländedaten </a:t>
            </a:r>
            <a:r>
              <a:rPr lang="de-DE" dirty="0"/>
              <a:t>für </a:t>
            </a:r>
            <a:r>
              <a:rPr lang="de-DE" dirty="0">
                <a:solidFill>
                  <a:srgbClr val="FFFF00"/>
                </a:solidFill>
              </a:rPr>
              <a:t>Ingenieurbüros z.B. zur Flutausbreitungssimulation </a:t>
            </a:r>
            <a:r>
              <a:rPr lang="de-DE" dirty="0"/>
              <a:t>bereitzustellen. Daraus könnten sich </a:t>
            </a:r>
            <a:r>
              <a:rPr lang="de-DE" dirty="0">
                <a:solidFill>
                  <a:srgbClr val="92D050"/>
                </a:solidFill>
              </a:rPr>
              <a:t>neue Geschäftsmodelle </a:t>
            </a:r>
            <a:r>
              <a:rPr lang="de-DE" dirty="0"/>
              <a:t>ergeben…“ </a:t>
            </a:r>
          </a:p>
          <a:p>
            <a:pPr algn="r"/>
            <a:br>
              <a:rPr lang="de-DE" dirty="0"/>
            </a:br>
            <a:r>
              <a:rPr lang="de-DE" dirty="0"/>
              <a:t>[Stefan </a:t>
            </a:r>
            <a:r>
              <a:rPr lang="de-DE" dirty="0" err="1"/>
              <a:t>Kurzbach</a:t>
            </a:r>
            <a:r>
              <a:rPr lang="de-DE" dirty="0"/>
              <a:t> aus einer (ungefähr so lautenden) </a:t>
            </a:r>
            <a:br>
              <a:rPr lang="de-DE" dirty="0"/>
            </a:br>
            <a:r>
              <a:rPr lang="de-DE" dirty="0"/>
              <a:t>E-Mail an mich von vor 10 Jahren]</a:t>
            </a:r>
            <a:br>
              <a:rPr lang="de-DE" dirty="0"/>
            </a:br>
            <a:endParaRPr lang="de-DE" dirty="0"/>
          </a:p>
          <a:p>
            <a:r>
              <a:rPr lang="en-US" dirty="0"/>
              <a:t>Flood Modeling in Spatial Data and Grid Infrastructures (2013) </a:t>
            </a:r>
            <a:endParaRPr lang="de-D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B3595-1CC9-C747-A5E8-D656BA0602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320" y="2820391"/>
            <a:ext cx="5440680" cy="2941319"/>
          </a:xfrm>
        </p:spPr>
        <p:txBody>
          <a:bodyPr anchor="b">
            <a:normAutofit/>
          </a:bodyPr>
          <a:lstStyle/>
          <a:p>
            <a:pPr algn="l"/>
            <a:r>
              <a:rPr lang="de-DE" sz="2400" dirty="0">
                <a:solidFill>
                  <a:srgbClr val="FFFF00"/>
                </a:solidFill>
              </a:rPr>
              <a:t>Ralf Möller</a:t>
            </a:r>
          </a:p>
          <a:p>
            <a:pPr algn="l"/>
            <a:r>
              <a:rPr lang="en-DE" dirty="0">
                <a:solidFill>
                  <a:schemeClr val="bg1"/>
                </a:solidFill>
              </a:rPr>
              <a:t>Institut für Informationssysteme, Universität zu Lübeck</a:t>
            </a:r>
          </a:p>
          <a:p>
            <a:pPr algn="l"/>
            <a:r>
              <a:rPr lang="en-DE" dirty="0">
                <a:solidFill>
                  <a:schemeClr val="bg1"/>
                </a:solidFill>
              </a:rPr>
              <a:t>Forschungsbereich StaR-AI in Healthcare DFKI Außenstelle Lübeck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9FB407E-50F2-1A4C-8291-DA5754D1A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009" y="748131"/>
            <a:ext cx="5903191" cy="316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1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521C-9D60-1646-BF6F-718FDC35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E" dirty="0"/>
              <a:t>Repräsentationsnomenklatur </a:t>
            </a:r>
            <a:br>
              <a:rPr lang="en-DE" dirty="0"/>
            </a:br>
            <a:r>
              <a:rPr lang="en-DE" dirty="0"/>
              <a:t>vs. Anfrage-Nomenklatur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FDF91-B7C3-4640-8AD3-9E3E31B78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 dirty="0"/>
          </a:p>
          <a:p>
            <a:r>
              <a:rPr lang="en-DE" dirty="0"/>
              <a:t>Ontology-based Data Access (OBDA)</a:t>
            </a:r>
          </a:p>
          <a:p>
            <a:r>
              <a:rPr lang="en-DE" dirty="0"/>
              <a:t>Informationsaustausch</a:t>
            </a:r>
          </a:p>
          <a:p>
            <a:r>
              <a:rPr lang="en-DE" dirty="0"/>
              <a:t>Informationsintegration</a:t>
            </a:r>
          </a:p>
          <a:p>
            <a:endParaRPr lang="en-DE" dirty="0"/>
          </a:p>
          <a:p>
            <a:endParaRPr lang="en-DE" dirty="0"/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89D12A43-6FD0-5547-9EBB-71BD2377921E}"/>
              </a:ext>
            </a:extLst>
          </p:cNvPr>
          <p:cNvSpPr/>
          <p:nvPr/>
        </p:nvSpPr>
        <p:spPr>
          <a:xfrm>
            <a:off x="6735001" y="1338306"/>
            <a:ext cx="5890136" cy="2662988"/>
          </a:xfrm>
          <a:prstGeom prst="cloudCallout">
            <a:avLst>
              <a:gd name="adj1" fmla="val -77036"/>
              <a:gd name="adj2" fmla="val 349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DE" sz="2800" dirty="0">
                <a:solidFill>
                  <a:srgbClr val="FFFF00"/>
                </a:solidFill>
              </a:rPr>
              <a:t>Föderiertes Lernen </a:t>
            </a:r>
            <a:r>
              <a:rPr lang="en-DE" sz="2800" dirty="0">
                <a:solidFill>
                  <a:schemeClr val="bg1"/>
                </a:solidFill>
              </a:rPr>
              <a:t>braucht z.B. Informationsintegration</a:t>
            </a:r>
          </a:p>
        </p:txBody>
      </p:sp>
    </p:spTree>
    <p:extLst>
      <p:ext uri="{BB962C8B-B14F-4D97-AF65-F5344CB8AC3E}">
        <p14:creationId xmlns:p14="http://schemas.microsoft.com/office/powerpoint/2010/main" val="14740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2EA01-832A-EA4D-A76F-ADBFE4784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0" name="Content Placeholder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FA6644A-6F66-9A4A-9B94-FD6CE18E0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282" y="116378"/>
            <a:ext cx="8879208" cy="6741622"/>
          </a:xfrm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E06C8C59-DBCB-D24B-BD8A-3C77C4EA4B82}"/>
              </a:ext>
            </a:extLst>
          </p:cNvPr>
          <p:cNvSpPr/>
          <p:nvPr/>
        </p:nvSpPr>
        <p:spPr>
          <a:xfrm>
            <a:off x="10112724" y="5235174"/>
            <a:ext cx="2226119" cy="1130574"/>
          </a:xfrm>
          <a:prstGeom prst="cloudCallout">
            <a:avLst>
              <a:gd name="adj1" fmla="val -103112"/>
              <a:gd name="adj2" fmla="val -651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DE" sz="2800" dirty="0">
                <a:solidFill>
                  <a:srgbClr val="FFFF00"/>
                </a:solidFill>
              </a:rPr>
              <a:t>OBDA</a:t>
            </a:r>
            <a:endParaRPr lang="en-DE" sz="2800" dirty="0">
              <a:solidFill>
                <a:schemeClr val="bg1"/>
              </a:solidFill>
            </a:endParaRPr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537579C3-2AAC-A64B-A20D-599645A2D894}"/>
              </a:ext>
            </a:extLst>
          </p:cNvPr>
          <p:cNvSpPr/>
          <p:nvPr/>
        </p:nvSpPr>
        <p:spPr>
          <a:xfrm>
            <a:off x="9867629" y="4086846"/>
            <a:ext cx="2716307" cy="1130574"/>
          </a:xfrm>
          <a:prstGeom prst="cloudCallout">
            <a:avLst>
              <a:gd name="adj1" fmla="val -111533"/>
              <a:gd name="adj2" fmla="val -398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DE" sz="2800" dirty="0">
                <a:solidFill>
                  <a:srgbClr val="FFFF00"/>
                </a:solidFill>
              </a:rPr>
              <a:t>Austausch</a:t>
            </a:r>
            <a:endParaRPr lang="en-DE" sz="2800" dirty="0">
              <a:solidFill>
                <a:schemeClr val="bg1"/>
              </a:solidFill>
            </a:endParaRP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B16BB7F7-C50E-3A40-8993-DFB5722017E6}"/>
              </a:ext>
            </a:extLst>
          </p:cNvPr>
          <p:cNvSpPr/>
          <p:nvPr/>
        </p:nvSpPr>
        <p:spPr>
          <a:xfrm>
            <a:off x="9731501" y="2938518"/>
            <a:ext cx="2988564" cy="1130574"/>
          </a:xfrm>
          <a:prstGeom prst="cloudCallout">
            <a:avLst>
              <a:gd name="adj1" fmla="val -118442"/>
              <a:gd name="adj2" fmla="val 348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DE" sz="2800" dirty="0">
                <a:solidFill>
                  <a:srgbClr val="FFFF00"/>
                </a:solidFill>
              </a:rPr>
              <a:t>Integration</a:t>
            </a:r>
            <a:endParaRPr lang="en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78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225B5-BA36-E145-AA6E-A125ADD16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C852C2-E1ED-C048-8CCD-18A447754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1210" y="0"/>
            <a:ext cx="12888440" cy="7718704"/>
          </a:xfrm>
        </p:spPr>
      </p:pic>
    </p:spTree>
    <p:extLst>
      <p:ext uri="{BB962C8B-B14F-4D97-AF65-F5344CB8AC3E}">
        <p14:creationId xmlns:p14="http://schemas.microsoft.com/office/powerpoint/2010/main" val="518177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4EFA8-5E1F-F24F-93B6-400DE9FA6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Content Placeholder 4" descr="A picture containing text, outdoor, sign, cat&#10;&#10;Description automatically generated">
            <a:extLst>
              <a:ext uri="{FF2B5EF4-FFF2-40B4-BE49-F238E27FC236}">
                <a16:creationId xmlns:a16="http://schemas.microsoft.com/office/drawing/2014/main" id="{0DE65745-0367-894A-9661-886B034B1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962526" y="0"/>
            <a:ext cx="14052883" cy="936858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172B8A-1311-334F-8B63-DD5C35F7A8BE}"/>
              </a:ext>
            </a:extLst>
          </p:cNvPr>
          <p:cNvSpPr txBox="1"/>
          <p:nvPr/>
        </p:nvSpPr>
        <p:spPr>
          <a:xfrm>
            <a:off x="9284322" y="4121063"/>
            <a:ext cx="1566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dirty="0"/>
              <a:t>RIP Dataset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1A2264-D53B-6741-AD73-345A23DAC8CE}"/>
              </a:ext>
            </a:extLst>
          </p:cNvPr>
          <p:cNvSpPr/>
          <p:nvPr/>
        </p:nvSpPr>
        <p:spPr>
          <a:xfrm rot="20962717">
            <a:off x="533622" y="2024596"/>
            <a:ext cx="168167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DE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Data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A49EDC-93B1-5B40-A05A-98702F08F4DD}"/>
              </a:ext>
            </a:extLst>
          </p:cNvPr>
          <p:cNvSpPr/>
          <p:nvPr/>
        </p:nvSpPr>
        <p:spPr>
          <a:xfrm rot="21406881">
            <a:off x="6964251" y="1043071"/>
            <a:ext cx="305320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DE" sz="115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Data</a:t>
            </a:r>
          </a:p>
        </p:txBody>
      </p:sp>
      <p:sp>
        <p:nvSpPr>
          <p:cNvPr id="9" name="Cloud Callout 8">
            <a:extLst>
              <a:ext uri="{FF2B5EF4-FFF2-40B4-BE49-F238E27FC236}">
                <a16:creationId xmlns:a16="http://schemas.microsoft.com/office/drawing/2014/main" id="{8B312696-88BC-754D-A2B2-CC675ED016C3}"/>
              </a:ext>
            </a:extLst>
          </p:cNvPr>
          <p:cNvSpPr/>
          <p:nvPr/>
        </p:nvSpPr>
        <p:spPr>
          <a:xfrm>
            <a:off x="205739" y="4121063"/>
            <a:ext cx="6381424" cy="2122979"/>
          </a:xfrm>
          <a:prstGeom prst="cloudCallout">
            <a:avLst>
              <a:gd name="adj1" fmla="val 72223"/>
              <a:gd name="adj2" fmla="val -535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DE" sz="2000" dirty="0">
                <a:solidFill>
                  <a:srgbClr val="FFFF00"/>
                </a:solidFill>
              </a:rPr>
              <a:t>Am nächsten Tag sind die begrabenen Kuscheltiere wieder da. </a:t>
            </a:r>
            <a:r>
              <a:rPr lang="en-DE" sz="2000" dirty="0">
                <a:solidFill>
                  <a:schemeClr val="bg1">
                    <a:lumMod val="95000"/>
                  </a:schemeClr>
                </a:solidFill>
              </a:rPr>
              <a:t>Ja, doch sie haben sich verändert…</a:t>
            </a:r>
          </a:p>
        </p:txBody>
      </p:sp>
    </p:spTree>
    <p:extLst>
      <p:ext uri="{BB962C8B-B14F-4D97-AF65-F5344CB8AC3E}">
        <p14:creationId xmlns:p14="http://schemas.microsoft.com/office/powerpoint/2010/main" val="3719505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-2.08333E-7 -0.1932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7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026 -0.2182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109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4.16667E-6 -0.1932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7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4.375E-6 -0.1932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  <p:bldP spid="8" grpId="1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1D944E0-2F44-0C4D-B37C-FF82C36D8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9436" y="3687930"/>
            <a:ext cx="4902200" cy="2057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84C4EB-A604-3045-B497-A5ED31A40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Datenfriedhof?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8BF3C-EBF2-AB4D-9856-9CC1216AE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DE" dirty="0"/>
              <a:t>Welche Daten gibt es? Sind sie relevant für eine Aufgabe?</a:t>
            </a:r>
          </a:p>
          <a:p>
            <a:r>
              <a:rPr lang="en-DE" dirty="0"/>
              <a:t>Kann man aufgrund der Metadaten entscheiden, ob bestimmte Daten </a:t>
            </a:r>
            <a:br>
              <a:rPr lang="en-DE" dirty="0"/>
            </a:br>
            <a:r>
              <a:rPr lang="en-DE" dirty="0"/>
              <a:t>relevant für eine Aufgabe sind?</a:t>
            </a:r>
          </a:p>
          <a:p>
            <a:r>
              <a:rPr lang="en-DE" dirty="0"/>
              <a:t>Was ist die “</a:t>
            </a:r>
            <a:r>
              <a:rPr lang="en-DE" dirty="0">
                <a:solidFill>
                  <a:srgbClr val="1514FF"/>
                </a:solidFill>
              </a:rPr>
              <a:t>Semantik</a:t>
            </a:r>
            <a:r>
              <a:rPr lang="en-DE" dirty="0"/>
              <a:t>” von bereitgestellten Daten? </a:t>
            </a:r>
          </a:p>
          <a:p>
            <a:pPr lvl="1"/>
            <a:r>
              <a:rPr lang="en-DE" dirty="0"/>
              <a:t>Standards zur Rettung?</a:t>
            </a:r>
          </a:p>
          <a:p>
            <a:pPr lvl="1"/>
            <a:r>
              <a:rPr lang="en-DE" dirty="0"/>
              <a:t>Ist z.B. CWA/OWA dokumentiert?</a:t>
            </a:r>
          </a:p>
          <a:p>
            <a:r>
              <a:rPr lang="en-DE" dirty="0"/>
              <a:t>Soll man bestimmte Daten wirklich </a:t>
            </a:r>
            <a:br>
              <a:rPr lang="en-DE" dirty="0"/>
            </a:br>
            <a:r>
              <a:rPr lang="en-DE" dirty="0"/>
              <a:t>herunterladen und Zeit investieren, </a:t>
            </a:r>
            <a:br>
              <a:rPr lang="en-DE" dirty="0"/>
            </a:br>
            <a:r>
              <a:rPr lang="en-DE" dirty="0"/>
              <a:t>um “von Hand” zu prüfen, ob man </a:t>
            </a:r>
            <a:br>
              <a:rPr lang="en-DE" dirty="0"/>
            </a:br>
            <a:r>
              <a:rPr lang="en-DE" dirty="0"/>
              <a:t>die Daten verwenden kann?</a:t>
            </a:r>
          </a:p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88696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78797-D9CD-3648-9EC0-29130EED9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3123223-9160-1E45-8381-0C6FD2793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56205">
            <a:off x="1644650" y="244334"/>
            <a:ext cx="8902700" cy="68199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58E0DEC-612C-8C44-A298-7A8EC9C7590E}"/>
              </a:ext>
            </a:extLst>
          </p:cNvPr>
          <p:cNvSpPr/>
          <p:nvPr/>
        </p:nvSpPr>
        <p:spPr>
          <a:xfrm rot="21255456">
            <a:off x="2840625" y="313948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err="1"/>
              <a:t>Sicherheitslücke</a:t>
            </a:r>
            <a:r>
              <a:rPr lang="en-US" sz="2800" dirty="0"/>
              <a:t> in Excel: </a:t>
            </a:r>
            <a:r>
              <a:rPr lang="en-US" sz="2800" dirty="0" err="1"/>
              <a:t>Manipulierte</a:t>
            </a:r>
            <a:r>
              <a:rPr lang="en-US" sz="2800" dirty="0"/>
              <a:t> </a:t>
            </a:r>
            <a:r>
              <a:rPr lang="en-US" sz="2800" dirty="0" err="1"/>
              <a:t>Dateien</a:t>
            </a:r>
            <a:r>
              <a:rPr lang="en-US" sz="2800" dirty="0"/>
              <a:t> </a:t>
            </a:r>
            <a:r>
              <a:rPr lang="en-US" sz="2800" dirty="0" err="1"/>
              <a:t>bringen</a:t>
            </a:r>
            <a:r>
              <a:rPr lang="en-US" sz="2800" dirty="0"/>
              <a:t> </a:t>
            </a:r>
            <a:r>
              <a:rPr lang="en-US" sz="2800" dirty="0" err="1"/>
              <a:t>Millionen</a:t>
            </a:r>
            <a:r>
              <a:rPr lang="en-US" sz="2800" dirty="0"/>
              <a:t> PCs in </a:t>
            </a:r>
            <a:r>
              <a:rPr lang="en-US" sz="2800" dirty="0" err="1"/>
              <a:t>Gefahr</a:t>
            </a:r>
            <a:r>
              <a:rPr lang="en-US" sz="2800" dirty="0"/>
              <a:t>!</a:t>
            </a:r>
            <a:endParaRPr lang="en-DE" sz="2800" dirty="0"/>
          </a:p>
        </p:txBody>
      </p:sp>
      <p:pic>
        <p:nvPicPr>
          <p:cNvPr id="5" name="Content Placeholder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DF8B7B2-196C-F84F-B768-69954F4811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21256205">
            <a:off x="3459023" y="4265865"/>
            <a:ext cx="5124243" cy="3149193"/>
          </a:xfrm>
        </p:spPr>
      </p:pic>
    </p:spTree>
    <p:extLst>
      <p:ext uri="{BB962C8B-B14F-4D97-AF65-F5344CB8AC3E}">
        <p14:creationId xmlns:p14="http://schemas.microsoft.com/office/powerpoint/2010/main" val="110180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push dir="u"/>
      </p:transition>
    </mc:Choice>
    <mc:Fallback xmlns="">
      <p:transition spd="slow">
        <p:push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men in hats&#10;&#10;Description automatically generated with low confidence">
            <a:extLst>
              <a:ext uri="{FF2B5EF4-FFF2-40B4-BE49-F238E27FC236}">
                <a16:creationId xmlns:a16="http://schemas.microsoft.com/office/drawing/2014/main" id="{AA6FC219-5887-D144-A0E6-D914E30C6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60167"/>
            <a:ext cx="12192000" cy="812292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717C03-29B1-EA49-8998-A4799957F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09" y="252808"/>
            <a:ext cx="10515600" cy="1325563"/>
          </a:xfrm>
        </p:spPr>
        <p:txBody>
          <a:bodyPr>
            <a:normAutofit/>
          </a:bodyPr>
          <a:lstStyle/>
          <a:p>
            <a:r>
              <a:rPr lang="en-DE" dirty="0"/>
              <a:t>Datensätze als Zeitdiebe </a:t>
            </a:r>
            <a:br>
              <a:rPr lang="en-DE" dirty="0"/>
            </a:br>
            <a:r>
              <a:rPr lang="en-DE" sz="2400" dirty="0"/>
              <a:t>Oder: Was Momo für das Datenmanagement tun kann</a:t>
            </a:r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4EC83BDA-ECFD-1C4E-9211-C2872F41888A}"/>
              </a:ext>
            </a:extLst>
          </p:cNvPr>
          <p:cNvSpPr/>
          <p:nvPr/>
        </p:nvSpPr>
        <p:spPr>
          <a:xfrm>
            <a:off x="648529" y="1578371"/>
            <a:ext cx="5062330" cy="1817825"/>
          </a:xfrm>
          <a:prstGeom prst="cloudCallout">
            <a:avLst>
              <a:gd name="adj1" fmla="val -9576"/>
              <a:gd name="adj2" fmla="val 654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“</a:t>
            </a:r>
            <a:r>
              <a:rPr lang="en-US" i="1" dirty="0" err="1"/>
              <a:t>Wir</a:t>
            </a:r>
            <a:r>
              <a:rPr lang="en-US" i="1" dirty="0"/>
              <a:t> </a:t>
            </a:r>
            <a:r>
              <a:rPr lang="en-US" i="1" dirty="0" err="1"/>
              <a:t>stehlen</a:t>
            </a:r>
            <a:r>
              <a:rPr lang="en-US" i="1" dirty="0"/>
              <a:t> </a:t>
            </a:r>
            <a:r>
              <a:rPr lang="en-US" i="1" dirty="0" err="1"/>
              <a:t>uns</a:t>
            </a:r>
            <a:r>
              <a:rPr lang="en-US" i="1" dirty="0"/>
              <a:t> die Zeit </a:t>
            </a:r>
            <a:r>
              <a:rPr lang="en-US" i="1" dirty="0" err="1"/>
              <a:t>zurück</a:t>
            </a:r>
            <a:r>
              <a:rPr lang="en-US" i="1" dirty="0"/>
              <a:t>, das </a:t>
            </a:r>
            <a:r>
              <a:rPr lang="en-US" i="1" dirty="0" err="1"/>
              <a:t>wird</a:t>
            </a:r>
            <a:r>
              <a:rPr lang="en-US" i="1" dirty="0"/>
              <a:t> </a:t>
            </a:r>
            <a:r>
              <a:rPr lang="en-US" i="1" dirty="0" err="1"/>
              <a:t>unser</a:t>
            </a:r>
            <a:r>
              <a:rPr lang="en-US" i="1" dirty="0"/>
              <a:t> </a:t>
            </a:r>
            <a:r>
              <a:rPr lang="en-US" i="1" dirty="0" err="1"/>
              <a:t>Meisterstück</a:t>
            </a:r>
            <a:r>
              <a:rPr lang="en-US" i="1" dirty="0"/>
              <a:t>! </a:t>
            </a:r>
            <a:r>
              <a:rPr lang="en-US" i="1" dirty="0" err="1"/>
              <a:t>Rauben</a:t>
            </a:r>
            <a:r>
              <a:rPr lang="en-US" i="1" dirty="0"/>
              <a:t> </a:t>
            </a:r>
            <a:r>
              <a:rPr lang="en-US" i="1" dirty="0" err="1"/>
              <a:t>Stunden</a:t>
            </a:r>
            <a:r>
              <a:rPr lang="en-US" i="1" dirty="0"/>
              <a:t>, wo es </a:t>
            </a:r>
            <a:r>
              <a:rPr lang="en-US" i="1" dirty="0" err="1"/>
              <a:t>geht</a:t>
            </a:r>
            <a:r>
              <a:rPr lang="en-US" i="1" dirty="0"/>
              <a:t>, bis </a:t>
            </a:r>
            <a:r>
              <a:rPr lang="en-US" i="1" dirty="0" err="1"/>
              <a:t>eine</a:t>
            </a:r>
            <a:r>
              <a:rPr lang="en-US" i="1" dirty="0"/>
              <a:t> </a:t>
            </a:r>
            <a:r>
              <a:rPr lang="en-US" i="1" dirty="0" err="1"/>
              <a:t>graue</a:t>
            </a:r>
            <a:r>
              <a:rPr lang="en-US" i="1" dirty="0"/>
              <a:t> Welt </a:t>
            </a:r>
            <a:r>
              <a:rPr lang="en-US" i="1" dirty="0" err="1"/>
              <a:t>entsteht</a:t>
            </a:r>
            <a:r>
              <a:rPr lang="en-US" i="1" dirty="0"/>
              <a:t>!”</a:t>
            </a:r>
            <a:endParaRPr lang="en-US" dirty="0"/>
          </a:p>
        </p:txBody>
      </p:sp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71C934D4-305E-9F49-8798-4E2EC2494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8204" y="-60167"/>
            <a:ext cx="3365500" cy="1854200"/>
          </a:xfrm>
          <a:prstGeom prst="rect">
            <a:avLst/>
          </a:prstGeom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1B99220F-2C0A-EF45-8CE5-4F0CE160DD38}"/>
              </a:ext>
            </a:extLst>
          </p:cNvPr>
          <p:cNvSpPr/>
          <p:nvPr/>
        </p:nvSpPr>
        <p:spPr>
          <a:xfrm>
            <a:off x="5521187" y="1611175"/>
            <a:ext cx="7089913" cy="3309730"/>
          </a:xfrm>
          <a:prstGeom prst="cloudCallout">
            <a:avLst>
              <a:gd name="adj1" fmla="val -58590"/>
              <a:gd name="adj2" fmla="val 192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“</a:t>
            </a:r>
            <a:r>
              <a:rPr lang="en-US" i="1" dirty="0" err="1"/>
              <a:t>Ihr</a:t>
            </a:r>
            <a:r>
              <a:rPr lang="en-US" i="1" dirty="0"/>
              <a:t> </a:t>
            </a:r>
            <a:r>
              <a:rPr lang="en-US" i="1" dirty="0" err="1"/>
              <a:t>wißt</a:t>
            </a:r>
            <a:r>
              <a:rPr lang="en-US" i="1" dirty="0"/>
              <a:t> ja gar </a:t>
            </a:r>
            <a:r>
              <a:rPr lang="en-US" i="1" dirty="0" err="1"/>
              <a:t>nicht</a:t>
            </a:r>
            <a:r>
              <a:rPr lang="en-US" i="1" dirty="0"/>
              <a:t>, was das </a:t>
            </a:r>
            <a:r>
              <a:rPr lang="en-US" i="1" dirty="0" err="1"/>
              <a:t>ist</a:t>
            </a:r>
            <a:r>
              <a:rPr lang="en-US" i="1" dirty="0"/>
              <a:t>, </a:t>
            </a:r>
            <a:r>
              <a:rPr lang="en-US" i="1" dirty="0" err="1"/>
              <a:t>eure</a:t>
            </a:r>
            <a:r>
              <a:rPr lang="en-US" i="1" dirty="0"/>
              <a:t> Zeit! Aber </a:t>
            </a:r>
            <a:r>
              <a:rPr lang="en-US" i="1" dirty="0" err="1"/>
              <a:t>wir</a:t>
            </a:r>
            <a:r>
              <a:rPr lang="en-US" i="1" dirty="0"/>
              <a:t>, </a:t>
            </a:r>
            <a:r>
              <a:rPr lang="en-US" i="1" dirty="0" err="1"/>
              <a:t>wir</a:t>
            </a:r>
            <a:r>
              <a:rPr lang="en-US" i="1" dirty="0"/>
              <a:t> </a:t>
            </a:r>
            <a:r>
              <a:rPr lang="en-US" i="1" dirty="0" err="1"/>
              <a:t>wissen</a:t>
            </a:r>
            <a:r>
              <a:rPr lang="en-US" i="1" dirty="0"/>
              <a:t> es. Und </a:t>
            </a:r>
            <a:r>
              <a:rPr lang="en-US" i="1" dirty="0" err="1"/>
              <a:t>wir</a:t>
            </a:r>
            <a:r>
              <a:rPr lang="en-US" i="1" dirty="0"/>
              <a:t> </a:t>
            </a:r>
            <a:r>
              <a:rPr lang="en-US" i="1" dirty="0" err="1"/>
              <a:t>saugen</a:t>
            </a:r>
            <a:r>
              <a:rPr lang="en-US" i="1" dirty="0"/>
              <a:t> </a:t>
            </a:r>
            <a:r>
              <a:rPr lang="en-US" i="1" dirty="0" err="1"/>
              <a:t>euch</a:t>
            </a:r>
            <a:r>
              <a:rPr lang="en-US" i="1" dirty="0"/>
              <a:t> </a:t>
            </a:r>
            <a:r>
              <a:rPr lang="en-US" i="1" dirty="0" err="1"/>
              <a:t>aus</a:t>
            </a:r>
            <a:r>
              <a:rPr lang="en-US" i="1" dirty="0"/>
              <a:t> bis auf die </a:t>
            </a:r>
            <a:r>
              <a:rPr lang="en-US" i="1" dirty="0" err="1"/>
              <a:t>Knochen</a:t>
            </a:r>
            <a:r>
              <a:rPr lang="en-US" i="1" dirty="0"/>
              <a:t>. [...] Ein </a:t>
            </a:r>
            <a:r>
              <a:rPr lang="en-US" i="1" dirty="0" err="1"/>
              <a:t>mühseliges</a:t>
            </a:r>
            <a:r>
              <a:rPr lang="en-US" i="1" dirty="0"/>
              <a:t> </a:t>
            </a:r>
            <a:r>
              <a:rPr lang="en-US" i="1" dirty="0" err="1"/>
              <a:t>Geschäft</a:t>
            </a:r>
            <a:r>
              <a:rPr lang="en-US" i="1" dirty="0"/>
              <a:t>, den Menschen </a:t>
            </a:r>
            <a:r>
              <a:rPr lang="en-US" i="1" dirty="0" err="1"/>
              <a:t>ihre</a:t>
            </a:r>
            <a:r>
              <a:rPr lang="en-US" i="1" dirty="0"/>
              <a:t> </a:t>
            </a:r>
            <a:r>
              <a:rPr lang="en-US" i="1" dirty="0" err="1"/>
              <a:t>Stunden</a:t>
            </a:r>
            <a:r>
              <a:rPr lang="en-US" i="1" dirty="0"/>
              <a:t>, </a:t>
            </a:r>
            <a:r>
              <a:rPr lang="en-US" i="1" dirty="0" err="1"/>
              <a:t>Minuten</a:t>
            </a:r>
            <a:r>
              <a:rPr lang="en-US" i="1" dirty="0"/>
              <a:t> und </a:t>
            </a:r>
            <a:r>
              <a:rPr lang="en-US" i="1" dirty="0" err="1"/>
              <a:t>Sekunden</a:t>
            </a:r>
            <a:r>
              <a:rPr lang="en-US" i="1" dirty="0"/>
              <a:t> </a:t>
            </a:r>
            <a:r>
              <a:rPr lang="en-US" i="1" dirty="0" err="1"/>
              <a:t>abzuzapfen</a:t>
            </a:r>
            <a:r>
              <a:rPr lang="en-US" i="1" dirty="0"/>
              <a:t>. </a:t>
            </a:r>
            <a:r>
              <a:rPr lang="en-US" i="1" dirty="0" err="1"/>
              <a:t>Immer</a:t>
            </a:r>
            <a:r>
              <a:rPr lang="en-US" i="1" dirty="0"/>
              <a:t> </a:t>
            </a:r>
            <a:r>
              <a:rPr lang="en-US" i="1" dirty="0" err="1"/>
              <a:t>mehr</a:t>
            </a:r>
            <a:r>
              <a:rPr lang="en-US" i="1" dirty="0"/>
              <a:t> und </a:t>
            </a:r>
            <a:r>
              <a:rPr lang="en-US" i="1" dirty="0" err="1"/>
              <a:t>immer</a:t>
            </a:r>
            <a:r>
              <a:rPr lang="en-US" i="1" dirty="0"/>
              <a:t> </a:t>
            </a:r>
            <a:r>
              <a:rPr lang="en-US" i="1" dirty="0" err="1"/>
              <a:t>mehr</a:t>
            </a:r>
            <a:r>
              <a:rPr lang="en-US" i="1" dirty="0"/>
              <a:t>! </a:t>
            </a:r>
            <a:r>
              <a:rPr lang="en-US" i="1" dirty="0" err="1"/>
              <a:t>Denn</a:t>
            </a:r>
            <a:r>
              <a:rPr lang="en-US" i="1" dirty="0"/>
              <a:t> </a:t>
            </a:r>
            <a:r>
              <a:rPr lang="en-US" i="1" dirty="0" err="1"/>
              <a:t>auch</a:t>
            </a:r>
            <a:r>
              <a:rPr lang="en-US" i="1" dirty="0"/>
              <a:t> </a:t>
            </a:r>
            <a:r>
              <a:rPr lang="en-US" i="1" dirty="0" err="1"/>
              <a:t>wir</a:t>
            </a:r>
            <a:r>
              <a:rPr lang="en-US" i="1" dirty="0"/>
              <a:t> </a:t>
            </a:r>
            <a:r>
              <a:rPr lang="en-US" i="1" dirty="0" err="1"/>
              <a:t>werden</a:t>
            </a:r>
            <a:r>
              <a:rPr lang="en-US" i="1" dirty="0"/>
              <a:t> </a:t>
            </a:r>
            <a:r>
              <a:rPr lang="en-US" i="1" dirty="0" err="1"/>
              <a:t>mehr</a:t>
            </a:r>
            <a:r>
              <a:rPr lang="en-US" i="1" dirty="0"/>
              <a:t>! </a:t>
            </a:r>
            <a:r>
              <a:rPr lang="en-US" i="1" dirty="0" err="1"/>
              <a:t>Immer</a:t>
            </a:r>
            <a:r>
              <a:rPr lang="en-US" i="1" dirty="0"/>
              <a:t> </a:t>
            </a:r>
            <a:r>
              <a:rPr lang="en-US" i="1" dirty="0" err="1"/>
              <a:t>mehr</a:t>
            </a:r>
            <a:r>
              <a:rPr lang="en-US" i="1" dirty="0"/>
              <a:t>! </a:t>
            </a:r>
            <a:r>
              <a:rPr lang="en-US" i="1" dirty="0" err="1"/>
              <a:t>Immer</a:t>
            </a:r>
            <a:r>
              <a:rPr lang="en-US" i="1" dirty="0"/>
              <a:t> </a:t>
            </a:r>
            <a:r>
              <a:rPr lang="en-US" i="1" dirty="0" err="1"/>
              <a:t>mehr</a:t>
            </a:r>
            <a:r>
              <a:rPr lang="en-US" i="1" dirty="0"/>
              <a:t>!”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79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9E3ACA-0D80-874A-9A18-0E99FDBB316F}"/>
              </a:ext>
            </a:extLst>
          </p:cNvPr>
          <p:cNvSpPr/>
          <p:nvPr/>
        </p:nvSpPr>
        <p:spPr>
          <a:xfrm>
            <a:off x="7806447" y="421215"/>
            <a:ext cx="3252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E" dirty="0"/>
              <a:t>https://www.fdr.uni-hamburg.de</a:t>
            </a:r>
          </a:p>
        </p:txBody>
      </p:sp>
      <p:pic>
        <p:nvPicPr>
          <p:cNvPr id="5" name="FDR-data.pdf" descr="FDR-data.pdf">
            <a:extLst>
              <a:ext uri="{FF2B5EF4-FFF2-40B4-BE49-F238E27FC236}">
                <a16:creationId xmlns:a16="http://schemas.microsoft.com/office/drawing/2014/main" id="{55617096-80E8-FC40-8B17-0261C2DF20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6376"/>
          <a:stretch>
            <a:fillRect/>
          </a:stretch>
        </p:blipFill>
        <p:spPr>
          <a:xfrm>
            <a:off x="7159486" y="846636"/>
            <a:ext cx="4923916" cy="516472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ED599E-DD4B-6143-B7A6-4F28B560C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E" sz="3600" dirty="0"/>
              <a:t>DFG-Exzellenzcluster</a:t>
            </a:r>
            <a:br>
              <a:rPr lang="en-DE" sz="3600" dirty="0"/>
            </a:br>
            <a:r>
              <a:rPr lang="en-DE" sz="3600" dirty="0"/>
              <a:t>Understanding Written Artefacts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4B7BA-25E0-7A4C-BF63-843F4B278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UzL am Exzellenzcluster beteiligt</a:t>
            </a:r>
          </a:p>
          <a:p>
            <a:r>
              <a:rPr lang="en-DE" dirty="0"/>
              <a:t>Data Linking for Next Generation RDR</a:t>
            </a:r>
          </a:p>
          <a:p>
            <a:pPr lvl="1"/>
            <a:r>
              <a:rPr lang="en-DE" dirty="0"/>
              <a:t>Databasing on demand</a:t>
            </a:r>
          </a:p>
          <a:p>
            <a:pPr lvl="1"/>
            <a:r>
              <a:rPr lang="en-DE" dirty="0"/>
              <a:t>Verarbeitung natürlicher Sprache </a:t>
            </a:r>
            <a:br>
              <a:rPr lang="en-DE" dirty="0"/>
            </a:br>
            <a:r>
              <a:rPr lang="en-DE" dirty="0"/>
              <a:t>zur Datenverknüpfung</a:t>
            </a:r>
          </a:p>
          <a:p>
            <a:pPr lvl="1"/>
            <a:r>
              <a:rPr lang="en-DE" dirty="0"/>
              <a:t>…</a:t>
            </a:r>
          </a:p>
          <a:p>
            <a:pPr marL="0" indent="0">
              <a:buNone/>
            </a:pP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77807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2137" y="13081000"/>
            <a:ext cx="427026" cy="408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defRPr>
            </a:lvl1pPr>
            <a:lvl2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defRPr>
            </a:lvl2pPr>
            <a:lvl3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defRPr>
            </a:lvl3pPr>
            <a:lvl4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defRPr>
            </a:lvl4pPr>
            <a:lvl5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defRPr>
            </a:lvl5pPr>
            <a:lvl6pPr marL="0" marR="0" indent="2286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defRPr>
            </a:lvl6pPr>
            <a:lvl7pPr marL="0" marR="0" indent="2743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defRPr>
            </a:lvl7pPr>
            <a:lvl8pPr marL="0" marR="0" indent="3200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defRPr>
            </a:lvl8pPr>
            <a:lvl9pPr marL="0" marR="0" indent="3657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defRPr>
            </a:lvl9pPr>
          </a:lstStyle>
          <a:p>
            <a:fld id="{86CB4B4D-7CA3-9044-876B-883B54F8677D}" type="slidenum">
              <a:rPr lang="en-DE" smtClean="0"/>
              <a:pPr/>
              <a:t>18</a:t>
            </a:fld>
            <a:endParaRPr/>
          </a:p>
        </p:txBody>
      </p:sp>
      <p:pic>
        <p:nvPicPr>
          <p:cNvPr id="13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943" y="164005"/>
            <a:ext cx="3780003" cy="53460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7" name="Group"/>
          <p:cNvGrpSpPr/>
          <p:nvPr/>
        </p:nvGrpSpPr>
        <p:grpSpPr>
          <a:xfrm>
            <a:off x="4041108" y="300583"/>
            <a:ext cx="7014950" cy="5398295"/>
            <a:chOff x="0" y="0"/>
            <a:chExt cx="14029898" cy="10796587"/>
          </a:xfrm>
        </p:grpSpPr>
        <p:pic>
          <p:nvPicPr>
            <p:cNvPr id="133" name="mc_cutted.pdf" descr="mc_cutted.pdf"/>
            <p:cNvPicPr>
              <a:picLocks noChangeAspect="1"/>
            </p:cNvPicPr>
            <p:nvPr/>
          </p:nvPicPr>
          <p:blipFill>
            <a:blip r:embed="rId3"/>
            <a:srcRect l="17708"/>
            <a:stretch>
              <a:fillRect/>
            </a:stretch>
          </p:blipFill>
          <p:spPr>
            <a:xfrm>
              <a:off x="3207881" y="781630"/>
              <a:ext cx="9284635" cy="99134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6" name="Group"/>
            <p:cNvGrpSpPr/>
            <p:nvPr/>
          </p:nvGrpSpPr>
          <p:grpSpPr>
            <a:xfrm>
              <a:off x="0" y="0"/>
              <a:ext cx="14029899" cy="10796588"/>
              <a:chOff x="0" y="0"/>
              <a:chExt cx="14029898" cy="10796587"/>
            </a:xfrm>
          </p:grpSpPr>
          <p:sp>
            <p:nvSpPr>
              <p:cNvPr id="134" name="Shape"/>
              <p:cNvSpPr/>
              <p:nvPr/>
            </p:nvSpPr>
            <p:spPr>
              <a:xfrm>
                <a:off x="42436" y="0"/>
                <a:ext cx="13987463" cy="10796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358" y="0"/>
                    </a:moveTo>
                    <a:lnTo>
                      <a:pt x="4358" y="11256"/>
                    </a:lnTo>
                    <a:lnTo>
                      <a:pt x="4806" y="11026"/>
                    </a:lnTo>
                    <a:cubicBezTo>
                      <a:pt x="4805" y="10994"/>
                      <a:pt x="4804" y="10962"/>
                      <a:pt x="4804" y="10929"/>
                    </a:cubicBezTo>
                    <a:cubicBezTo>
                      <a:pt x="4804" y="5058"/>
                      <a:pt x="8478" y="298"/>
                      <a:pt x="13010" y="298"/>
                    </a:cubicBezTo>
                    <a:cubicBezTo>
                      <a:pt x="17542" y="298"/>
                      <a:pt x="21217" y="5058"/>
                      <a:pt x="21217" y="10929"/>
                    </a:cubicBezTo>
                    <a:cubicBezTo>
                      <a:pt x="21217" y="16801"/>
                      <a:pt x="17542" y="21562"/>
                      <a:pt x="13010" y="21562"/>
                    </a:cubicBezTo>
                    <a:cubicBezTo>
                      <a:pt x="9300" y="21562"/>
                      <a:pt x="6166" y="18371"/>
                      <a:pt x="5151" y="13992"/>
                    </a:cubicBezTo>
                    <a:lnTo>
                      <a:pt x="4358" y="13914"/>
                    </a:lnTo>
                    <a:lnTo>
                      <a:pt x="4358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4358" y="0"/>
                    </a:lnTo>
                    <a:close/>
                    <a:moveTo>
                      <a:pt x="4358" y="13914"/>
                    </a:moveTo>
                    <a:lnTo>
                      <a:pt x="4358" y="11256"/>
                    </a:lnTo>
                    <a:lnTo>
                      <a:pt x="0" y="13488"/>
                    </a:lnTo>
                    <a:lnTo>
                      <a:pt x="4358" y="13914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500"/>
                </a:pPr>
                <a:endParaRPr sz="2250"/>
              </a:p>
            </p:txBody>
          </p:sp>
          <p:sp>
            <p:nvSpPr>
              <p:cNvPr id="135" name="Shape"/>
              <p:cNvSpPr/>
              <p:nvPr/>
            </p:nvSpPr>
            <p:spPr>
              <a:xfrm>
                <a:off x="0" y="148828"/>
                <a:ext cx="13739416" cy="10628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245" y="0"/>
                    </a:moveTo>
                    <a:cubicBezTo>
                      <a:pt x="8631" y="0"/>
                      <a:pt x="4890" y="4835"/>
                      <a:pt x="4890" y="10800"/>
                    </a:cubicBezTo>
                    <a:cubicBezTo>
                      <a:pt x="4890" y="10833"/>
                      <a:pt x="4892" y="10865"/>
                      <a:pt x="4892" y="10898"/>
                    </a:cubicBezTo>
                    <a:lnTo>
                      <a:pt x="0" y="13398"/>
                    </a:lnTo>
                    <a:lnTo>
                      <a:pt x="5244" y="13910"/>
                    </a:lnTo>
                    <a:cubicBezTo>
                      <a:pt x="6278" y="18358"/>
                      <a:pt x="9467" y="21600"/>
                      <a:pt x="13245" y="21600"/>
                    </a:cubicBezTo>
                    <a:cubicBezTo>
                      <a:pt x="17859" y="21600"/>
                      <a:pt x="21600" y="16764"/>
                      <a:pt x="21600" y="10800"/>
                    </a:cubicBezTo>
                    <a:cubicBezTo>
                      <a:pt x="21600" y="4835"/>
                      <a:pt x="17859" y="0"/>
                      <a:pt x="13245" y="0"/>
                    </a:cubicBezTo>
                    <a:close/>
                  </a:path>
                </a:pathLst>
              </a:cu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500"/>
                </a:pPr>
                <a:endParaRPr sz="22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0173581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12AB7-6835-2B40-81D1-A7FE9D270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427" y="365125"/>
            <a:ext cx="11009243" cy="1325563"/>
          </a:xfrm>
        </p:spPr>
        <p:txBody>
          <a:bodyPr/>
          <a:lstStyle/>
          <a:p>
            <a:r>
              <a:rPr lang="en-DE" dirty="0"/>
              <a:t>Können wir spezifizieren, was Daten bedeuten?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84A0B-ECD0-5044-8752-6CB04378F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97D469-5B49-7D48-93C5-EA2E3CA76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5775" y="-1054614"/>
            <a:ext cx="12682331" cy="10751828"/>
          </a:xfrm>
          <a:prstGeom prst="rect">
            <a:avLst/>
          </a:prstGeom>
        </p:spPr>
      </p:pic>
      <p:sp>
        <p:nvSpPr>
          <p:cNvPr id="5" name="Cloud Callout 4">
            <a:extLst>
              <a:ext uri="{FF2B5EF4-FFF2-40B4-BE49-F238E27FC236}">
                <a16:creationId xmlns:a16="http://schemas.microsoft.com/office/drawing/2014/main" id="{4C413D7F-79AC-3247-9F9B-8B0EDCE5DEC9}"/>
              </a:ext>
            </a:extLst>
          </p:cNvPr>
          <p:cNvSpPr/>
          <p:nvPr/>
        </p:nvSpPr>
        <p:spPr>
          <a:xfrm>
            <a:off x="6096000" y="0"/>
            <a:ext cx="6970644" cy="1325564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000" dirty="0"/>
              <a:t>AmpelGelb und AmpelRot -&gt; halt</a:t>
            </a:r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5D098E41-B940-714F-969E-5C72211886E4}"/>
              </a:ext>
            </a:extLst>
          </p:cNvPr>
          <p:cNvSpPr/>
          <p:nvPr/>
        </p:nvSpPr>
        <p:spPr>
          <a:xfrm>
            <a:off x="6195390" y="5357864"/>
            <a:ext cx="6970644" cy="954036"/>
          </a:xfrm>
          <a:prstGeom prst="cloudCallout">
            <a:avLst>
              <a:gd name="adj1" fmla="val -25134"/>
              <a:gd name="adj2" fmla="val -6791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000" dirty="0"/>
              <a:t>AmpelGelb -&gt; halt oder AmpelRot -&gt; halt</a:t>
            </a:r>
          </a:p>
        </p:txBody>
      </p:sp>
    </p:spTree>
    <p:extLst>
      <p:ext uri="{BB962C8B-B14F-4D97-AF65-F5344CB8AC3E}">
        <p14:creationId xmlns:p14="http://schemas.microsoft.com/office/powerpoint/2010/main" val="361673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A0CC9-AEA9-294C-8CCE-5AD5D354B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Content Placeholder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F7861B8C-51B6-3E49-BF58-4834A2BA6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7997" y="0"/>
            <a:ext cx="8652837" cy="6804742"/>
          </a:xfrm>
        </p:spPr>
      </p:pic>
    </p:spTree>
    <p:extLst>
      <p:ext uri="{BB962C8B-B14F-4D97-AF65-F5344CB8AC3E}">
        <p14:creationId xmlns:p14="http://schemas.microsoft.com/office/powerpoint/2010/main" val="3345024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F4504-F0DD-5E44-8B27-2C847A892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14F7B976-7F2D-2640-BD9F-D45617E6CC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4812" cy="6323308"/>
          </a:xfrm>
        </p:spPr>
      </p:pic>
    </p:spTree>
    <p:extLst>
      <p:ext uri="{BB962C8B-B14F-4D97-AF65-F5344CB8AC3E}">
        <p14:creationId xmlns:p14="http://schemas.microsoft.com/office/powerpoint/2010/main" val="1672838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Additional definitions…"/>
          <p:cNvSpPr txBox="1">
            <a:spLocks noGrp="1"/>
          </p:cNvSpPr>
          <p:nvPr>
            <p:ph type="body" sz="half" idx="1"/>
          </p:nvPr>
        </p:nvSpPr>
        <p:spPr>
          <a:xfrm>
            <a:off x="6526613" y="2546588"/>
            <a:ext cx="5111751" cy="3213945"/>
          </a:xfrm>
          <a:prstGeom prst="rect">
            <a:avLst/>
          </a:prstGeom>
        </p:spPr>
        <p:txBody>
          <a:bodyPr/>
          <a:lstStyle/>
          <a:p>
            <a:r>
              <a:rPr dirty="0"/>
              <a:t>Additional definitions</a:t>
            </a:r>
          </a:p>
          <a:p>
            <a:r>
              <a:rPr dirty="0"/>
              <a:t>Links to external sources</a:t>
            </a:r>
          </a:p>
          <a:p>
            <a:r>
              <a:rPr dirty="0"/>
              <a:t>Additional definitions for additional definitions</a:t>
            </a:r>
          </a:p>
          <a:p>
            <a:r>
              <a:rPr dirty="0"/>
              <a:t>Relational data to clarify dependencies</a:t>
            </a:r>
          </a:p>
        </p:txBody>
      </p:sp>
      <p:grpSp>
        <p:nvGrpSpPr>
          <p:cNvPr id="144" name="Group"/>
          <p:cNvGrpSpPr/>
          <p:nvPr/>
        </p:nvGrpSpPr>
        <p:grpSpPr>
          <a:xfrm>
            <a:off x="3296561" y="2471683"/>
            <a:ext cx="3428642" cy="2056732"/>
            <a:chOff x="0" y="0"/>
            <a:chExt cx="6857282" cy="4113461"/>
          </a:xfrm>
        </p:grpSpPr>
        <p:sp>
          <p:nvSpPr>
            <p:cNvPr id="140" name="Square"/>
            <p:cNvSpPr/>
            <p:nvPr/>
          </p:nvSpPr>
          <p:spPr>
            <a:xfrm>
              <a:off x="6476282" y="3732461"/>
              <a:ext cx="381001" cy="381001"/>
            </a:xfrm>
            <a:prstGeom prst="rect">
              <a:avLst/>
            </a:prstGeom>
            <a:solidFill>
              <a:schemeClr val="accent3">
                <a:hueOff val="-274225"/>
                <a:satOff val="26768"/>
                <a:lumOff val="11368"/>
                <a:alpha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500"/>
              </a:pPr>
              <a:endParaRPr sz="2250"/>
            </a:p>
          </p:txBody>
        </p:sp>
        <p:sp>
          <p:nvSpPr>
            <p:cNvPr id="141" name="Rectangle"/>
            <p:cNvSpPr/>
            <p:nvPr/>
          </p:nvSpPr>
          <p:spPr>
            <a:xfrm>
              <a:off x="3695700" y="0"/>
              <a:ext cx="490596" cy="214758"/>
            </a:xfrm>
            <a:prstGeom prst="rect">
              <a:avLst/>
            </a:prstGeom>
            <a:solidFill>
              <a:schemeClr val="accent3">
                <a:hueOff val="-274225"/>
                <a:satOff val="26768"/>
                <a:lumOff val="11368"/>
                <a:alpha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500"/>
              </a:pPr>
              <a:endParaRPr sz="2250"/>
            </a:p>
          </p:txBody>
        </p:sp>
        <p:sp>
          <p:nvSpPr>
            <p:cNvPr id="142" name="Rectangle"/>
            <p:cNvSpPr/>
            <p:nvPr/>
          </p:nvSpPr>
          <p:spPr>
            <a:xfrm>
              <a:off x="4152900" y="325169"/>
              <a:ext cx="490596" cy="214759"/>
            </a:xfrm>
            <a:prstGeom prst="rect">
              <a:avLst/>
            </a:prstGeom>
            <a:solidFill>
              <a:schemeClr val="accent3">
                <a:hueOff val="-274225"/>
                <a:satOff val="26768"/>
                <a:lumOff val="11368"/>
                <a:alpha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500"/>
              </a:pPr>
              <a:endParaRPr sz="2250"/>
            </a:p>
          </p:txBody>
        </p:sp>
        <p:sp>
          <p:nvSpPr>
            <p:cNvPr id="143" name="Rectangle"/>
            <p:cNvSpPr/>
            <p:nvPr/>
          </p:nvSpPr>
          <p:spPr>
            <a:xfrm>
              <a:off x="0" y="2654545"/>
              <a:ext cx="490596" cy="214759"/>
            </a:xfrm>
            <a:prstGeom prst="rect">
              <a:avLst/>
            </a:prstGeom>
            <a:solidFill>
              <a:schemeClr val="accent3">
                <a:hueOff val="-274225"/>
                <a:satOff val="26768"/>
                <a:lumOff val="11368"/>
                <a:alpha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500"/>
              </a:pPr>
              <a:endParaRPr sz="2250"/>
            </a:p>
          </p:txBody>
        </p:sp>
      </p:grpSp>
      <p:grpSp>
        <p:nvGrpSpPr>
          <p:cNvPr id="148" name="Group"/>
          <p:cNvGrpSpPr/>
          <p:nvPr/>
        </p:nvGrpSpPr>
        <p:grpSpPr>
          <a:xfrm>
            <a:off x="2913786" y="3324511"/>
            <a:ext cx="3811416" cy="623400"/>
            <a:chOff x="0" y="0"/>
            <a:chExt cx="7622830" cy="1246799"/>
          </a:xfrm>
        </p:grpSpPr>
        <p:sp>
          <p:nvSpPr>
            <p:cNvPr id="145" name="Square"/>
            <p:cNvSpPr/>
            <p:nvPr/>
          </p:nvSpPr>
          <p:spPr>
            <a:xfrm>
              <a:off x="7241830" y="865799"/>
              <a:ext cx="381001" cy="381001"/>
            </a:xfrm>
            <a:prstGeom prst="rect">
              <a:avLst/>
            </a:prstGeom>
            <a:solidFill>
              <a:schemeClr val="accent6">
                <a:satOff val="18029"/>
                <a:lumOff val="12067"/>
                <a:alpha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500"/>
              </a:pPr>
              <a:endParaRPr sz="2250"/>
            </a:p>
          </p:txBody>
        </p:sp>
        <p:sp>
          <p:nvSpPr>
            <p:cNvPr id="146" name="Rectangle"/>
            <p:cNvSpPr/>
            <p:nvPr/>
          </p:nvSpPr>
          <p:spPr>
            <a:xfrm>
              <a:off x="4306746" y="0"/>
              <a:ext cx="1080094" cy="214758"/>
            </a:xfrm>
            <a:prstGeom prst="rect">
              <a:avLst/>
            </a:prstGeom>
            <a:solidFill>
              <a:schemeClr val="accent6">
                <a:satOff val="18029"/>
                <a:lumOff val="12067"/>
                <a:alpha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500"/>
              </a:pPr>
              <a:endParaRPr sz="2250"/>
            </a:p>
          </p:txBody>
        </p:sp>
        <p:sp>
          <p:nvSpPr>
            <p:cNvPr id="147" name="Rectangle"/>
            <p:cNvSpPr/>
            <p:nvPr/>
          </p:nvSpPr>
          <p:spPr>
            <a:xfrm>
              <a:off x="0" y="281621"/>
              <a:ext cx="1766314" cy="214759"/>
            </a:xfrm>
            <a:prstGeom prst="rect">
              <a:avLst/>
            </a:prstGeom>
            <a:solidFill>
              <a:schemeClr val="accent6">
                <a:satOff val="18029"/>
                <a:lumOff val="12067"/>
                <a:alpha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500"/>
              </a:pPr>
              <a:endParaRPr sz="2250"/>
            </a:p>
          </p:txBody>
        </p:sp>
      </p:grpSp>
      <p:grpSp>
        <p:nvGrpSpPr>
          <p:cNvPr id="151" name="Group"/>
          <p:cNvGrpSpPr/>
          <p:nvPr/>
        </p:nvGrpSpPr>
        <p:grpSpPr>
          <a:xfrm>
            <a:off x="4357216" y="1975389"/>
            <a:ext cx="2367986" cy="1392019"/>
            <a:chOff x="0" y="0"/>
            <a:chExt cx="4735971" cy="2784036"/>
          </a:xfrm>
        </p:grpSpPr>
        <p:sp>
          <p:nvSpPr>
            <p:cNvPr id="149" name="Square"/>
            <p:cNvSpPr/>
            <p:nvPr/>
          </p:nvSpPr>
          <p:spPr>
            <a:xfrm>
              <a:off x="4354971" y="2403036"/>
              <a:ext cx="381001" cy="381001"/>
            </a:xfrm>
            <a:prstGeom prst="rect">
              <a:avLst/>
            </a:prstGeom>
            <a:solidFill>
              <a:schemeClr val="accent1">
                <a:lumOff val="16847"/>
                <a:alpha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500"/>
              </a:pPr>
              <a:endParaRPr sz="2250"/>
            </a:p>
          </p:txBody>
        </p:sp>
        <p:sp>
          <p:nvSpPr>
            <p:cNvPr id="150" name="Rectangle"/>
            <p:cNvSpPr/>
            <p:nvPr/>
          </p:nvSpPr>
          <p:spPr>
            <a:xfrm>
              <a:off x="0" y="0"/>
              <a:ext cx="1499019" cy="214758"/>
            </a:xfrm>
            <a:prstGeom prst="rect">
              <a:avLst/>
            </a:prstGeom>
            <a:solidFill>
              <a:schemeClr val="accent1">
                <a:lumOff val="16847"/>
                <a:alpha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500"/>
              </a:pPr>
              <a:endParaRPr sz="2250"/>
            </a:p>
          </p:txBody>
        </p:sp>
      </p:grpSp>
      <p:grpSp>
        <p:nvGrpSpPr>
          <p:cNvPr id="160" name="Group"/>
          <p:cNvGrpSpPr/>
          <p:nvPr/>
        </p:nvGrpSpPr>
        <p:grpSpPr>
          <a:xfrm>
            <a:off x="2915710" y="2471683"/>
            <a:ext cx="3809492" cy="2616447"/>
            <a:chOff x="0" y="0"/>
            <a:chExt cx="7618983" cy="5232891"/>
          </a:xfrm>
        </p:grpSpPr>
        <p:sp>
          <p:nvSpPr>
            <p:cNvPr id="152" name="Square"/>
            <p:cNvSpPr/>
            <p:nvPr/>
          </p:nvSpPr>
          <p:spPr>
            <a:xfrm>
              <a:off x="7237983" y="242048"/>
              <a:ext cx="381001" cy="381001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  <a:alpha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500"/>
              </a:pPr>
              <a:endParaRPr sz="2250"/>
            </a:p>
          </p:txBody>
        </p:sp>
        <p:sp>
          <p:nvSpPr>
            <p:cNvPr id="153" name="Rectangle"/>
            <p:cNvSpPr/>
            <p:nvPr/>
          </p:nvSpPr>
          <p:spPr>
            <a:xfrm>
              <a:off x="12700" y="1360534"/>
              <a:ext cx="5403325" cy="214758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  <a:alpha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500"/>
              </a:pPr>
              <a:endParaRPr sz="2250"/>
            </a:p>
          </p:txBody>
        </p:sp>
        <p:sp>
          <p:nvSpPr>
            <p:cNvPr id="154" name="Rectangle"/>
            <p:cNvSpPr/>
            <p:nvPr/>
          </p:nvSpPr>
          <p:spPr>
            <a:xfrm>
              <a:off x="4798198" y="1015412"/>
              <a:ext cx="617827" cy="214759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  <a:alpha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500"/>
              </a:pPr>
              <a:endParaRPr sz="2250"/>
            </a:p>
          </p:txBody>
        </p:sp>
        <p:sp>
          <p:nvSpPr>
            <p:cNvPr id="155" name="Rectangle"/>
            <p:cNvSpPr/>
            <p:nvPr/>
          </p:nvSpPr>
          <p:spPr>
            <a:xfrm>
              <a:off x="0" y="1680255"/>
              <a:ext cx="4231621" cy="214759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  <a:alpha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500"/>
              </a:pPr>
              <a:endParaRPr sz="2250"/>
            </a:p>
          </p:txBody>
        </p:sp>
        <p:sp>
          <p:nvSpPr>
            <p:cNvPr id="156" name="Rectangle"/>
            <p:cNvSpPr/>
            <p:nvPr/>
          </p:nvSpPr>
          <p:spPr>
            <a:xfrm>
              <a:off x="1601598" y="0"/>
              <a:ext cx="2276328" cy="214758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  <a:alpha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500"/>
              </a:pPr>
              <a:endParaRPr sz="2250"/>
            </a:p>
          </p:txBody>
        </p:sp>
        <p:sp>
          <p:nvSpPr>
            <p:cNvPr id="157" name="Rectangle"/>
            <p:cNvSpPr/>
            <p:nvPr/>
          </p:nvSpPr>
          <p:spPr>
            <a:xfrm>
              <a:off x="38100" y="4323693"/>
              <a:ext cx="3035777" cy="214759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  <a:alpha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500"/>
              </a:pPr>
              <a:endParaRPr sz="2250"/>
            </a:p>
          </p:txBody>
        </p:sp>
        <p:sp>
          <p:nvSpPr>
            <p:cNvPr id="158" name="Rectangle"/>
            <p:cNvSpPr/>
            <p:nvPr/>
          </p:nvSpPr>
          <p:spPr>
            <a:xfrm>
              <a:off x="38100" y="5018134"/>
              <a:ext cx="4126280" cy="214758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  <a:alpha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500"/>
              </a:pPr>
              <a:endParaRPr sz="2250"/>
            </a:p>
          </p:txBody>
        </p:sp>
        <p:sp>
          <p:nvSpPr>
            <p:cNvPr id="159" name="Rectangle"/>
            <p:cNvSpPr/>
            <p:nvPr/>
          </p:nvSpPr>
          <p:spPr>
            <a:xfrm>
              <a:off x="4342383" y="4670913"/>
              <a:ext cx="1001126" cy="214758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  <a:alpha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500"/>
              </a:pPr>
              <a:endParaRPr sz="2250"/>
            </a:p>
          </p:txBody>
        </p:sp>
      </p:grpSp>
      <p:grpSp>
        <p:nvGrpSpPr>
          <p:cNvPr id="166" name="Group"/>
          <p:cNvGrpSpPr/>
          <p:nvPr/>
        </p:nvGrpSpPr>
        <p:grpSpPr>
          <a:xfrm>
            <a:off x="-595100" y="290513"/>
            <a:ext cx="7014950" cy="5398294"/>
            <a:chOff x="0" y="0"/>
            <a:chExt cx="14029898" cy="10796587"/>
          </a:xfrm>
        </p:grpSpPr>
        <p:pic>
          <p:nvPicPr>
            <p:cNvPr id="162" name="mc_cutted.pdf" descr="mc_cutted.pdf"/>
            <p:cNvPicPr>
              <a:picLocks noChangeAspect="1"/>
            </p:cNvPicPr>
            <p:nvPr/>
          </p:nvPicPr>
          <p:blipFill>
            <a:blip r:embed="rId2"/>
            <a:srcRect l="17708"/>
            <a:stretch>
              <a:fillRect/>
            </a:stretch>
          </p:blipFill>
          <p:spPr>
            <a:xfrm>
              <a:off x="3207881" y="781630"/>
              <a:ext cx="9284635" cy="99134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5" name="Group"/>
            <p:cNvGrpSpPr/>
            <p:nvPr/>
          </p:nvGrpSpPr>
          <p:grpSpPr>
            <a:xfrm>
              <a:off x="0" y="0"/>
              <a:ext cx="14029899" cy="10796588"/>
              <a:chOff x="0" y="0"/>
              <a:chExt cx="14029898" cy="10796587"/>
            </a:xfrm>
          </p:grpSpPr>
          <p:sp>
            <p:nvSpPr>
              <p:cNvPr id="163" name="Shape"/>
              <p:cNvSpPr/>
              <p:nvPr/>
            </p:nvSpPr>
            <p:spPr>
              <a:xfrm>
                <a:off x="42436" y="0"/>
                <a:ext cx="13987463" cy="10796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358" y="0"/>
                    </a:moveTo>
                    <a:lnTo>
                      <a:pt x="4358" y="11256"/>
                    </a:lnTo>
                    <a:lnTo>
                      <a:pt x="4806" y="11026"/>
                    </a:lnTo>
                    <a:cubicBezTo>
                      <a:pt x="4805" y="10994"/>
                      <a:pt x="4804" y="10962"/>
                      <a:pt x="4804" y="10929"/>
                    </a:cubicBezTo>
                    <a:cubicBezTo>
                      <a:pt x="4804" y="5058"/>
                      <a:pt x="8478" y="298"/>
                      <a:pt x="13010" y="298"/>
                    </a:cubicBezTo>
                    <a:cubicBezTo>
                      <a:pt x="17542" y="298"/>
                      <a:pt x="21217" y="5058"/>
                      <a:pt x="21217" y="10929"/>
                    </a:cubicBezTo>
                    <a:cubicBezTo>
                      <a:pt x="21217" y="16801"/>
                      <a:pt x="17542" y="21562"/>
                      <a:pt x="13010" y="21562"/>
                    </a:cubicBezTo>
                    <a:cubicBezTo>
                      <a:pt x="9300" y="21562"/>
                      <a:pt x="6166" y="18371"/>
                      <a:pt x="5151" y="13992"/>
                    </a:cubicBezTo>
                    <a:lnTo>
                      <a:pt x="4358" y="13914"/>
                    </a:lnTo>
                    <a:lnTo>
                      <a:pt x="4358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4358" y="0"/>
                    </a:lnTo>
                    <a:close/>
                    <a:moveTo>
                      <a:pt x="4358" y="13914"/>
                    </a:moveTo>
                    <a:lnTo>
                      <a:pt x="4358" y="11256"/>
                    </a:lnTo>
                    <a:lnTo>
                      <a:pt x="0" y="13488"/>
                    </a:lnTo>
                    <a:lnTo>
                      <a:pt x="4358" y="13914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500"/>
                </a:pPr>
                <a:endParaRPr sz="2250"/>
              </a:p>
            </p:txBody>
          </p:sp>
          <p:sp>
            <p:nvSpPr>
              <p:cNvPr id="164" name="Shape"/>
              <p:cNvSpPr/>
              <p:nvPr/>
            </p:nvSpPr>
            <p:spPr>
              <a:xfrm>
                <a:off x="0" y="148828"/>
                <a:ext cx="13739416" cy="10628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245" y="0"/>
                    </a:moveTo>
                    <a:cubicBezTo>
                      <a:pt x="8631" y="0"/>
                      <a:pt x="4890" y="4835"/>
                      <a:pt x="4890" y="10800"/>
                    </a:cubicBezTo>
                    <a:cubicBezTo>
                      <a:pt x="4890" y="10833"/>
                      <a:pt x="4892" y="10865"/>
                      <a:pt x="4892" y="10898"/>
                    </a:cubicBezTo>
                    <a:lnTo>
                      <a:pt x="0" y="13398"/>
                    </a:lnTo>
                    <a:lnTo>
                      <a:pt x="5244" y="13910"/>
                    </a:lnTo>
                    <a:cubicBezTo>
                      <a:pt x="6278" y="18358"/>
                      <a:pt x="9467" y="21600"/>
                      <a:pt x="13245" y="21600"/>
                    </a:cubicBezTo>
                    <a:cubicBezTo>
                      <a:pt x="17859" y="21600"/>
                      <a:pt x="21600" y="16764"/>
                      <a:pt x="21600" y="10800"/>
                    </a:cubicBezTo>
                    <a:cubicBezTo>
                      <a:pt x="21600" y="4835"/>
                      <a:pt x="17859" y="0"/>
                      <a:pt x="13245" y="0"/>
                    </a:cubicBezTo>
                    <a:close/>
                  </a:path>
                </a:pathLst>
              </a:custGeom>
              <a:noFill/>
              <a:ln w="635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4500"/>
                </a:pPr>
                <a:endParaRPr sz="2250"/>
              </a:p>
            </p:txBody>
          </p:sp>
        </p:grpSp>
      </p:grpSp>
      <p:sp>
        <p:nvSpPr>
          <p:cNvPr id="167" name="SCDs Subjective Content Descriptions"/>
          <p:cNvSpPr txBox="1">
            <a:spLocks noGrp="1"/>
          </p:cNvSpPr>
          <p:nvPr>
            <p:ph type="title"/>
          </p:nvPr>
        </p:nvSpPr>
        <p:spPr>
          <a:xfrm>
            <a:off x="6418056" y="177800"/>
            <a:ext cx="5408376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359092">
              <a:defRPr sz="9744"/>
            </a:pPr>
            <a:r>
              <a:t>SCDs</a:t>
            </a:r>
            <a:br/>
            <a:r>
              <a:rPr sz="2610"/>
              <a:t>Subjective Content Descriptions 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5B634A2-1FB9-5D44-83F2-92128166B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785" y="3651440"/>
            <a:ext cx="2758591" cy="18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0161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 advAuto="0"/>
      <p:bldP spid="148" grpId="0" animBg="1" advAuto="0"/>
      <p:bldP spid="151" grpId="0" animBg="1" advAuto="0"/>
      <p:bldP spid="160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Data Link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Zukunft der Daten: </a:t>
            </a:r>
            <a:r>
              <a:rPr dirty="0"/>
              <a:t>Data Linking</a:t>
            </a:r>
          </a:p>
        </p:txBody>
      </p:sp>
      <p:sp>
        <p:nvSpPr>
          <p:cNvPr id="3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329" name="FDR-article.pdf" descr="FDR-article.pdf"/>
          <p:cNvPicPr>
            <a:picLocks noChangeAspect="1"/>
          </p:cNvPicPr>
          <p:nvPr/>
        </p:nvPicPr>
        <p:blipFill>
          <a:blip r:embed="rId2"/>
          <a:srcRect b="30530"/>
          <a:stretch>
            <a:fillRect/>
          </a:stretch>
        </p:blipFill>
        <p:spPr>
          <a:xfrm>
            <a:off x="817257" y="2066471"/>
            <a:ext cx="3584232" cy="3521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032432F-A4DD-CB4E-BA8D-A24AAFFC7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887" y="2001192"/>
            <a:ext cx="4330700" cy="4368800"/>
          </a:xfrm>
          <a:prstGeom prst="rect">
            <a:avLst/>
          </a:prstGeom>
        </p:spPr>
      </p:pic>
      <p:pic>
        <p:nvPicPr>
          <p:cNvPr id="330" name="FDR-data.pdf" descr="FDR-data.pdf"/>
          <p:cNvPicPr>
            <a:picLocks noChangeAspect="1"/>
          </p:cNvPicPr>
          <p:nvPr/>
        </p:nvPicPr>
        <p:blipFill>
          <a:blip r:embed="rId4"/>
          <a:srcRect b="66376"/>
          <a:stretch>
            <a:fillRect/>
          </a:stretch>
        </p:blipFill>
        <p:spPr>
          <a:xfrm>
            <a:off x="8053047" y="2186155"/>
            <a:ext cx="3217466" cy="3374821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Article „The Content of the Batak Written Artefacts“"/>
          <p:cNvSpPr txBox="1"/>
          <p:nvPr/>
        </p:nvSpPr>
        <p:spPr>
          <a:xfrm>
            <a:off x="817257" y="1375599"/>
            <a:ext cx="3584179" cy="636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spcBef>
                <a:spcPts val="4500"/>
              </a:spcBef>
              <a:defRPr sz="3800"/>
            </a:lvl1pPr>
          </a:lstStyle>
          <a:p>
            <a:r>
              <a:rPr sz="1900"/>
              <a:t>Article „The Content of the Batak Written Artefacts“</a:t>
            </a:r>
          </a:p>
        </p:txBody>
      </p:sp>
      <p:sp>
        <p:nvSpPr>
          <p:cNvPr id="333" name="Related data in the ZFDM Repository"/>
          <p:cNvSpPr txBox="1"/>
          <p:nvPr/>
        </p:nvSpPr>
        <p:spPr>
          <a:xfrm>
            <a:off x="7869690" y="1650207"/>
            <a:ext cx="3584179" cy="343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spcBef>
                <a:spcPts val="4500"/>
              </a:spcBef>
              <a:defRPr sz="3800"/>
            </a:lvl1pPr>
          </a:lstStyle>
          <a:p>
            <a:r>
              <a:rPr sz="1900" dirty="0"/>
              <a:t>Related data in the </a:t>
            </a:r>
            <a:r>
              <a:rPr lang="de-DE" sz="1900" dirty="0"/>
              <a:t>Hamburg RDR</a:t>
            </a:r>
            <a:endParaRPr sz="1900" dirty="0"/>
          </a:p>
        </p:txBody>
      </p:sp>
      <p:grpSp>
        <p:nvGrpSpPr>
          <p:cNvPr id="337" name="Group"/>
          <p:cNvGrpSpPr/>
          <p:nvPr/>
        </p:nvGrpSpPr>
        <p:grpSpPr>
          <a:xfrm>
            <a:off x="4667482" y="1722043"/>
            <a:ext cx="2857037" cy="1965240"/>
            <a:chOff x="0" y="0"/>
            <a:chExt cx="5714071" cy="3930477"/>
          </a:xfrm>
        </p:grpSpPr>
        <p:sp>
          <p:nvSpPr>
            <p:cNvPr id="334" name="Rounded Rectangle"/>
            <p:cNvSpPr/>
            <p:nvPr/>
          </p:nvSpPr>
          <p:spPr>
            <a:xfrm>
              <a:off x="0" y="0"/>
              <a:ext cx="5714072" cy="3930478"/>
            </a:xfrm>
            <a:prstGeom prst="roundRect">
              <a:avLst>
                <a:gd name="adj" fmla="val 10056"/>
              </a:avLst>
            </a:prstGeom>
            <a:solidFill>
              <a:schemeClr val="accent4">
                <a:hueOff val="-461056"/>
                <a:satOff val="4338"/>
                <a:lumOff val="-10225"/>
                <a:alpha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500"/>
              </a:pPr>
              <a:endParaRPr sz="2250"/>
            </a:p>
          </p:txBody>
        </p:sp>
        <p:sp>
          <p:nvSpPr>
            <p:cNvPr id="335" name="No links between article/ image and data!"/>
            <p:cNvSpPr txBox="1"/>
            <p:nvPr/>
          </p:nvSpPr>
          <p:spPr>
            <a:xfrm>
              <a:off x="1056740" y="172637"/>
              <a:ext cx="4533064" cy="3585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>
                <a:spcBef>
                  <a:spcPts val="5900"/>
                </a:spcBef>
                <a:defRPr sz="4800"/>
              </a:lvl1pPr>
            </a:lstStyle>
            <a:p>
              <a:r>
                <a:rPr sz="2400" dirty="0"/>
                <a:t>No links between article/image </a:t>
              </a:r>
              <a:br>
                <a:rPr lang="de-DE" sz="2400" dirty="0"/>
              </a:br>
              <a:r>
                <a:rPr sz="2400" dirty="0"/>
                <a:t>and </a:t>
              </a:r>
              <a:r>
                <a:rPr lang="de-DE" sz="2400" dirty="0"/>
                <a:t>RDR </a:t>
              </a:r>
              <a:r>
                <a:rPr sz="2400" dirty="0"/>
                <a:t>data</a:t>
              </a:r>
            </a:p>
          </p:txBody>
        </p:sp>
        <p:sp>
          <p:nvSpPr>
            <p:cNvPr id="336" name="Lightning"/>
            <p:cNvSpPr/>
            <p:nvPr/>
          </p:nvSpPr>
          <p:spPr>
            <a:xfrm>
              <a:off x="191940" y="1207516"/>
              <a:ext cx="844388" cy="1515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808" y="0"/>
                  </a:moveTo>
                  <a:lnTo>
                    <a:pt x="0" y="12520"/>
                  </a:lnTo>
                  <a:lnTo>
                    <a:pt x="12017" y="12520"/>
                  </a:lnTo>
                  <a:lnTo>
                    <a:pt x="9664" y="21600"/>
                  </a:lnTo>
                  <a:lnTo>
                    <a:pt x="21600" y="8375"/>
                  </a:lnTo>
                  <a:lnTo>
                    <a:pt x="11515" y="8375"/>
                  </a:lnTo>
                  <a:lnTo>
                    <a:pt x="16221" y="0"/>
                  </a:lnTo>
                  <a:lnTo>
                    <a:pt x="6808" y="0"/>
                  </a:lnTo>
                  <a:close/>
                </a:path>
              </a:pathLst>
            </a:cu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4500"/>
              </a:pPr>
              <a:endParaRPr sz="2250"/>
            </a:p>
          </p:txBody>
        </p:sp>
      </p:grpSp>
      <p:grpSp>
        <p:nvGrpSpPr>
          <p:cNvPr id="340" name="Group"/>
          <p:cNvGrpSpPr/>
          <p:nvPr/>
        </p:nvGrpSpPr>
        <p:grpSpPr>
          <a:xfrm>
            <a:off x="2207737" y="4846786"/>
            <a:ext cx="6160223" cy="635001"/>
            <a:chOff x="171450" y="247649"/>
            <a:chExt cx="12320445" cy="1270000"/>
          </a:xfrm>
        </p:grpSpPr>
        <p:sp>
          <p:nvSpPr>
            <p:cNvPr id="338" name="https://doi.org/10.25592/uhhfdm.8498"/>
            <p:cNvSpPr/>
            <p:nvPr/>
          </p:nvSpPr>
          <p:spPr>
            <a:xfrm>
              <a:off x="8134259" y="247649"/>
              <a:ext cx="1270001" cy="1270001"/>
            </a:xfrm>
            <a:prstGeom prst="line">
              <a:avLst/>
            </a:prstGeom>
            <a:noFill/>
            <a:ln w="12700" cap="flat">
              <a:solidFill>
                <a:srgbClr val="92D050"/>
              </a:solidFill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/>
            <a:p>
              <a:r>
                <a:rPr sz="900"/>
                <a:t>https://doi.org/10.25592/uhhfdm.8498</a:t>
              </a:r>
            </a:p>
          </p:txBody>
        </p:sp>
        <p:sp>
          <p:nvSpPr>
            <p:cNvPr id="339" name="Line"/>
            <p:cNvSpPr/>
            <p:nvPr/>
          </p:nvSpPr>
          <p:spPr>
            <a:xfrm>
              <a:off x="171450" y="571396"/>
              <a:ext cx="12320446" cy="1"/>
            </a:xfrm>
            <a:prstGeom prst="line">
              <a:avLst/>
            </a:prstGeom>
            <a:noFill/>
            <a:ln w="114300" cap="flat">
              <a:solidFill>
                <a:srgbClr val="92D050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endParaRPr sz="900"/>
            </a:p>
          </p:txBody>
        </p:sp>
      </p:grpSp>
    </p:spTree>
    <p:extLst>
      <p:ext uri="{BB962C8B-B14F-4D97-AF65-F5344CB8AC3E}">
        <p14:creationId xmlns:p14="http://schemas.microsoft.com/office/powerpoint/2010/main" val="424174423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" grpId="0" animBg="1" advAuto="0"/>
      <p:bldP spid="340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E4170EB6-C349-8F48-BDFA-27C4D0402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6043"/>
            <a:ext cx="12192000" cy="81500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5F6B3C-927F-854B-960C-2D9BA50E0E8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  <a:alpha val="57738"/>
            </a:schemeClr>
          </a:solidFill>
        </p:spPr>
        <p:txBody>
          <a:bodyPr/>
          <a:lstStyle/>
          <a:p>
            <a:r>
              <a:rPr lang="en-DE" dirty="0"/>
              <a:t>Zukunft der Daten: eGov-Unterstützung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CDCE2F-33D6-B647-91A8-907F6C602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1855304"/>
            <a:ext cx="10502900" cy="1786254"/>
          </a:xfrm>
          <a:solidFill>
            <a:schemeClr val="bg1">
              <a:lumMod val="75000"/>
              <a:alpha val="57738"/>
            </a:schemeClr>
          </a:solidFill>
        </p:spPr>
        <p:txBody>
          <a:bodyPr/>
          <a:lstStyle/>
          <a:p>
            <a:r>
              <a:rPr lang="en-DE" dirty="0"/>
              <a:t>Beispiel: Hilfestellung beim Umgang mit amtlichen Texten</a:t>
            </a:r>
          </a:p>
          <a:p>
            <a:r>
              <a:rPr lang="en-DE" dirty="0"/>
              <a:t>Nötig: Language model</a:t>
            </a:r>
          </a:p>
          <a:p>
            <a:r>
              <a:rPr lang="en-DE" dirty="0"/>
              <a:t>Voraussetzung: Trainingsdaten für maschinelles Lernen</a:t>
            </a:r>
          </a:p>
          <a:p>
            <a:pPr lvl="1"/>
            <a:r>
              <a:rPr lang="en-DE" dirty="0"/>
              <a:t>Auch Texte sind Daten</a:t>
            </a:r>
          </a:p>
        </p:txBody>
      </p:sp>
      <p:sp>
        <p:nvSpPr>
          <p:cNvPr id="4" name="Cloud Callout 3">
            <a:extLst>
              <a:ext uri="{FF2B5EF4-FFF2-40B4-BE49-F238E27FC236}">
                <a16:creationId xmlns:a16="http://schemas.microsoft.com/office/drawing/2014/main" id="{A2DF122E-D278-854B-967F-B01405378BD5}"/>
              </a:ext>
            </a:extLst>
          </p:cNvPr>
          <p:cNvSpPr/>
          <p:nvPr/>
        </p:nvSpPr>
        <p:spPr>
          <a:xfrm>
            <a:off x="7043530" y="2915146"/>
            <a:ext cx="5148470" cy="3008244"/>
          </a:xfrm>
          <a:prstGeom prst="cloudCallout">
            <a:avLst>
              <a:gd name="adj1" fmla="val -70601"/>
              <a:gd name="adj2" fmla="val -171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DE" sz="2800" dirty="0">
                <a:solidFill>
                  <a:srgbClr val="FFFF00"/>
                </a:solidFill>
              </a:rPr>
              <a:t>Supercooles Projekt</a:t>
            </a:r>
            <a:br>
              <a:rPr lang="en-DE" sz="2800" dirty="0">
                <a:solidFill>
                  <a:srgbClr val="FFFF00"/>
                </a:solidFill>
              </a:rPr>
            </a:br>
            <a:r>
              <a:rPr lang="en-US" sz="2800" dirty="0" err="1">
                <a:solidFill>
                  <a:srgbClr val="FFFF00"/>
                </a:solidFill>
              </a:rPr>
              <a:t>Dänisch-Deutsches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Zentrum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für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AI &amp; E-Government</a:t>
            </a:r>
            <a:endParaRPr lang="en-DE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859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C1F24-61C0-C940-8F33-B2D6F0394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273308"/>
            <a:ext cx="3313164" cy="4726276"/>
          </a:xfrm>
        </p:spPr>
        <p:txBody>
          <a:bodyPr>
            <a:normAutofit fontScale="90000"/>
          </a:bodyPr>
          <a:lstStyle/>
          <a:p>
            <a:pPr algn="r"/>
            <a:r>
              <a:rPr lang="de-DE" sz="4000" dirty="0">
                <a:solidFill>
                  <a:srgbClr val="1514FF"/>
                </a:solidFill>
              </a:rPr>
              <a:t>Zukunft der Daten</a:t>
            </a:r>
            <a:br>
              <a:rPr lang="de-DE" sz="4000" dirty="0">
                <a:solidFill>
                  <a:srgbClr val="1514FF"/>
                </a:solidFill>
              </a:rPr>
            </a:br>
            <a:br>
              <a:rPr lang="de-DE" sz="4000" dirty="0"/>
            </a:br>
            <a:r>
              <a:rPr lang="de-DE" sz="4000" dirty="0"/>
              <a:t>Nicht nur Daten bereitstellen, sondern auch Dienste, die Daten </a:t>
            </a:r>
            <a:br>
              <a:rPr lang="de-DE" sz="4000" dirty="0"/>
            </a:br>
            <a:r>
              <a:rPr lang="de-DE" sz="4000" dirty="0"/>
              <a:t>zu verifizieren, zu verknüpfen und anzufragen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A8F4D5-B01E-F64C-9609-33816E461779}"/>
              </a:ext>
            </a:extLst>
          </p:cNvPr>
          <p:cNvSpPr txBox="1"/>
          <p:nvPr/>
        </p:nvSpPr>
        <p:spPr>
          <a:xfrm>
            <a:off x="5997064" y="2623931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sz="2800" dirty="0">
              <a:solidFill>
                <a:srgbClr val="FFFF00"/>
              </a:solidFill>
            </a:endParaRP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109DA9C8-5221-F94B-AB34-24A4F11BC00A}"/>
              </a:ext>
            </a:extLst>
          </p:cNvPr>
          <p:cNvSpPr/>
          <p:nvPr/>
        </p:nvSpPr>
        <p:spPr>
          <a:xfrm>
            <a:off x="6652659" y="4211054"/>
            <a:ext cx="5148470" cy="2646946"/>
          </a:xfrm>
          <a:prstGeom prst="cloudCallout">
            <a:avLst>
              <a:gd name="adj1" fmla="val -75400"/>
              <a:gd name="adj2" fmla="val -700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DE" sz="2800" dirty="0">
                <a:solidFill>
                  <a:srgbClr val="FFFF00"/>
                </a:solidFill>
              </a:rPr>
              <a:t>Supercooler Ansatz</a:t>
            </a:r>
            <a:br>
              <a:rPr lang="en-DE" sz="2800" dirty="0">
                <a:solidFill>
                  <a:srgbClr val="FFFF00"/>
                </a:solidFill>
              </a:rPr>
            </a:br>
            <a:r>
              <a:rPr lang="en-DE" sz="2800" dirty="0">
                <a:solidFill>
                  <a:srgbClr val="FFFF00"/>
                </a:solidFill>
              </a:rPr>
              <a:t>GAIA-X mit X=med</a:t>
            </a:r>
          </a:p>
        </p:txBody>
      </p:sp>
      <p:sp>
        <p:nvSpPr>
          <p:cNvPr id="14" name="Cloud Callout 13">
            <a:extLst>
              <a:ext uri="{FF2B5EF4-FFF2-40B4-BE49-F238E27FC236}">
                <a16:creationId xmlns:a16="http://schemas.microsoft.com/office/drawing/2014/main" id="{105E9CD4-838D-8142-B70F-E05AF70C5323}"/>
              </a:ext>
            </a:extLst>
          </p:cNvPr>
          <p:cNvSpPr/>
          <p:nvPr/>
        </p:nvSpPr>
        <p:spPr>
          <a:xfrm>
            <a:off x="7001052" y="2885541"/>
            <a:ext cx="4451683" cy="1595369"/>
          </a:xfrm>
          <a:prstGeom prst="cloudCallout">
            <a:avLst>
              <a:gd name="adj1" fmla="val -85933"/>
              <a:gd name="adj2" fmla="val -196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DE" sz="2000" dirty="0">
                <a:solidFill>
                  <a:srgbClr val="FFFF00"/>
                </a:solidFill>
              </a:rPr>
              <a:t>KI-Wissen ist gefragt: Master AI (Weiterbildung)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id="{39DF9ACA-970C-BA41-832E-49318A1D82ED}"/>
              </a:ext>
            </a:extLst>
          </p:cNvPr>
          <p:cNvSpPr/>
          <p:nvPr/>
        </p:nvSpPr>
        <p:spPr>
          <a:xfrm>
            <a:off x="6417227" y="1110791"/>
            <a:ext cx="4922547" cy="1938965"/>
          </a:xfrm>
          <a:prstGeom prst="cloudCallout">
            <a:avLst>
              <a:gd name="adj1" fmla="val -72151"/>
              <a:gd name="adj2" fmla="val 500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DE" sz="2400" dirty="0">
                <a:solidFill>
                  <a:srgbClr val="FFFF00"/>
                </a:solidFill>
              </a:rPr>
              <a:t>Supercoole Projekte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DE" sz="2400" dirty="0">
                <a:solidFill>
                  <a:srgbClr val="FFFF00"/>
                </a:solidFill>
              </a:rPr>
              <a:t>KI-Med-Ökosystem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DE" sz="2400" dirty="0">
                <a:solidFill>
                  <a:srgbClr val="FFFF00"/>
                </a:solidFill>
              </a:rPr>
              <a:t>MCEA</a:t>
            </a:r>
          </a:p>
        </p:txBody>
      </p:sp>
    </p:spTree>
    <p:extLst>
      <p:ext uri="{BB962C8B-B14F-4D97-AF65-F5344CB8AC3E}">
        <p14:creationId xmlns:p14="http://schemas.microsoft.com/office/powerpoint/2010/main" val="308797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2CF82-FCA8-9A45-AEB5-83AC712A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3843E1-4466-AA44-847C-441263A2D4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03201"/>
            <a:ext cx="12192000" cy="8306219"/>
          </a:xfrm>
        </p:spPr>
      </p:pic>
    </p:spTree>
    <p:extLst>
      <p:ext uri="{BB962C8B-B14F-4D97-AF65-F5344CB8AC3E}">
        <p14:creationId xmlns:p14="http://schemas.microsoft.com/office/powerpoint/2010/main" val="3609553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1BC5F-DB4A-E348-A579-E2026D48C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23A591-1C35-AC4D-B267-0C38AF0FB7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0" y="-1372903"/>
            <a:ext cx="12185150" cy="8230903"/>
          </a:xfrm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0371787B-BF8F-9E42-A615-F4696FFDF573}"/>
              </a:ext>
            </a:extLst>
          </p:cNvPr>
          <p:cNvSpPr/>
          <p:nvPr/>
        </p:nvSpPr>
        <p:spPr>
          <a:xfrm>
            <a:off x="7835381" y="2624666"/>
            <a:ext cx="5890136" cy="2662988"/>
          </a:xfrm>
          <a:prstGeom prst="cloudCallout">
            <a:avLst>
              <a:gd name="adj1" fmla="val -56513"/>
              <a:gd name="adj2" fmla="val 500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DE" sz="2800" dirty="0">
                <a:solidFill>
                  <a:srgbClr val="FFFF00"/>
                </a:solidFill>
              </a:rPr>
              <a:t>Datenabonnement</a:t>
            </a:r>
          </a:p>
          <a:p>
            <a:r>
              <a:rPr lang="en-DE" sz="2800" dirty="0">
                <a:solidFill>
                  <a:schemeClr val="bg1"/>
                </a:solidFill>
              </a:rPr>
              <a:t>”Subscribe to my measurement data channel” [eHealth]</a:t>
            </a:r>
          </a:p>
        </p:txBody>
      </p:sp>
    </p:spTree>
    <p:extLst>
      <p:ext uri="{BB962C8B-B14F-4D97-AF65-F5344CB8AC3E}">
        <p14:creationId xmlns:p14="http://schemas.microsoft.com/office/powerpoint/2010/main" val="285869056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C0A64-E558-C64E-96E6-69D287DC6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07993A-388D-6A4C-9E64-4DC48E8F4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851518"/>
            <a:ext cx="12192000" cy="7709518"/>
          </a:xfrm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7D55D814-7AE2-6845-B0D7-447EA50B5D7F}"/>
              </a:ext>
            </a:extLst>
          </p:cNvPr>
          <p:cNvSpPr/>
          <p:nvPr/>
        </p:nvSpPr>
        <p:spPr>
          <a:xfrm>
            <a:off x="6951977" y="2907331"/>
            <a:ext cx="5890136" cy="2662988"/>
          </a:xfrm>
          <a:prstGeom prst="cloudCallout">
            <a:avLst>
              <a:gd name="adj1" fmla="val -56513"/>
              <a:gd name="adj2" fmla="val 500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DE" sz="2800" dirty="0">
                <a:solidFill>
                  <a:srgbClr val="FFFF00"/>
                </a:solidFill>
              </a:rPr>
              <a:t>Modellabonnement</a:t>
            </a:r>
          </a:p>
          <a:p>
            <a:r>
              <a:rPr lang="en-DE" sz="2800" dirty="0">
                <a:solidFill>
                  <a:schemeClr val="bg1"/>
                </a:solidFill>
              </a:rPr>
              <a:t>”Subscribe to my health model channel” [eHealth]</a:t>
            </a:r>
          </a:p>
        </p:txBody>
      </p:sp>
    </p:spTree>
    <p:extLst>
      <p:ext uri="{BB962C8B-B14F-4D97-AF65-F5344CB8AC3E}">
        <p14:creationId xmlns:p14="http://schemas.microsoft.com/office/powerpoint/2010/main" val="335751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861" y="-335962"/>
            <a:ext cx="12726648" cy="8484431"/>
          </a:xfrm>
        </p:spPr>
      </p:pic>
      <p:sp>
        <p:nvSpPr>
          <p:cNvPr id="5" name="TextBox 4"/>
          <p:cNvSpPr txBox="1"/>
          <p:nvPr/>
        </p:nvSpPr>
        <p:spPr>
          <a:xfrm>
            <a:off x="6744073" y="-4594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Lightning Bolt 6">
            <a:extLst>
              <a:ext uri="{FF2B5EF4-FFF2-40B4-BE49-F238E27FC236}">
                <a16:creationId xmlns:a16="http://schemas.microsoft.com/office/drawing/2014/main" id="{0B57B020-8B55-EB46-9AAF-362F375C9054}"/>
              </a:ext>
            </a:extLst>
          </p:cNvPr>
          <p:cNvSpPr/>
          <p:nvPr/>
        </p:nvSpPr>
        <p:spPr>
          <a:xfrm>
            <a:off x="1834863" y="2391775"/>
            <a:ext cx="566414" cy="566414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0C84128-9E6B-5747-86B5-F9C24C52F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8162" y="6386884"/>
            <a:ext cx="2743200" cy="365125"/>
          </a:xfrm>
        </p:spPr>
        <p:txBody>
          <a:bodyPr/>
          <a:lstStyle/>
          <a:p>
            <a:fld id="{DB7C4649-800D-CB47-881A-AA04BFFFB18C}" type="slidenum">
              <a:rPr lang="en-US" smtClean="0"/>
              <a:t>28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C270AD-C477-3343-9DB5-F7174E579336}"/>
              </a:ext>
            </a:extLst>
          </p:cNvPr>
          <p:cNvSpPr txBox="1">
            <a:spLocks/>
          </p:cNvSpPr>
          <p:nvPr/>
        </p:nvSpPr>
        <p:spPr>
          <a:xfrm>
            <a:off x="841232" y="567566"/>
            <a:ext cx="10762937" cy="1578347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DE" dirty="0"/>
              <a:t>Zukunft der Daten: Medical Twins</a:t>
            </a:r>
          </a:p>
        </p:txBody>
      </p:sp>
    </p:spTree>
    <p:extLst>
      <p:ext uri="{BB962C8B-B14F-4D97-AF65-F5344CB8AC3E}">
        <p14:creationId xmlns:p14="http://schemas.microsoft.com/office/powerpoint/2010/main" val="328492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034 -0.07153 " pathEditMode="relative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 bulbs with a yellow one standing out">
            <a:extLst>
              <a:ext uri="{FF2B5EF4-FFF2-40B4-BE49-F238E27FC236}">
                <a16:creationId xmlns:a16="http://schemas.microsoft.com/office/drawing/2014/main" id="{0F31E99F-65AE-D245-B33C-C2E253F1C8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r="-1" b="15725"/>
          <a:stretch/>
        </p:blipFill>
        <p:spPr>
          <a:xfrm>
            <a:off x="3068" y="1386"/>
            <a:ext cx="12188932" cy="6856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F2843A-2734-9C40-BF92-BADAE0E1E6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1166" y="2437593"/>
            <a:ext cx="9144000" cy="2387600"/>
          </a:xfrm>
        </p:spPr>
        <p:txBody>
          <a:bodyPr/>
          <a:lstStyle/>
          <a:p>
            <a:r>
              <a:rPr lang="en-DE" dirty="0">
                <a:solidFill>
                  <a:schemeClr val="bg1"/>
                </a:solidFill>
              </a:rPr>
              <a:t>Danke für die Aufmerksamkeit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EE2DB-1CA6-6245-A6A5-5B35589BB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1166" y="4917268"/>
            <a:ext cx="9144000" cy="1655762"/>
          </a:xfrm>
        </p:spPr>
        <p:txBody>
          <a:bodyPr/>
          <a:lstStyle/>
          <a:p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F689717-E909-734C-9C98-465CDA1FB121}"/>
              </a:ext>
            </a:extLst>
          </p:cNvPr>
          <p:cNvSpPr txBox="1">
            <a:spLocks/>
          </p:cNvSpPr>
          <p:nvPr/>
        </p:nvSpPr>
        <p:spPr>
          <a:xfrm>
            <a:off x="1361166" y="5745149"/>
            <a:ext cx="9144000" cy="766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DE" dirty="0">
                <a:solidFill>
                  <a:srgbClr val="FFFF00"/>
                </a:solidFill>
              </a:rPr>
              <a:t>Fragen?</a:t>
            </a:r>
          </a:p>
        </p:txBody>
      </p:sp>
    </p:spTree>
    <p:extLst>
      <p:ext uri="{BB962C8B-B14F-4D97-AF65-F5344CB8AC3E}">
        <p14:creationId xmlns:p14="http://schemas.microsoft.com/office/powerpoint/2010/main" val="137361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832BA-F91A-1E4E-BE78-498526855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9C14E4-EED3-7D4C-949E-8CEFA0B6F5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462"/>
            <a:ext cx="8819980" cy="6843538"/>
          </a:xfrm>
        </p:spPr>
      </p:pic>
    </p:spTree>
    <p:extLst>
      <p:ext uri="{BB962C8B-B14F-4D97-AF65-F5344CB8AC3E}">
        <p14:creationId xmlns:p14="http://schemas.microsoft.com/office/powerpoint/2010/main" val="6431238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C7DBF-A11B-5C44-92CC-8E26734DE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In Planung: AI Master an der UzL (Teilzeit)</a:t>
            </a:r>
          </a:p>
        </p:txBody>
      </p:sp>
      <p:pic>
        <p:nvPicPr>
          <p:cNvPr id="5" name="Content Placeholder 4" descr="Chart, treemap chart&#10;&#10;Description automatically generated">
            <a:extLst>
              <a:ext uri="{FF2B5EF4-FFF2-40B4-BE49-F238E27FC236}">
                <a16:creationId xmlns:a16="http://schemas.microsoft.com/office/drawing/2014/main" id="{CE0F7A1D-E66B-7445-BB7A-E1B1901F7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453" y="1825625"/>
            <a:ext cx="10445094" cy="4351338"/>
          </a:xfrm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6A36E7A-A719-A74F-8A00-19E57B1A79CA}"/>
              </a:ext>
            </a:extLst>
          </p:cNvPr>
          <p:cNvSpPr/>
          <p:nvPr/>
        </p:nvSpPr>
        <p:spPr>
          <a:xfrm>
            <a:off x="6523713" y="4132162"/>
            <a:ext cx="5240023" cy="1588627"/>
          </a:xfrm>
          <a:prstGeom prst="cloudCallout">
            <a:avLst>
              <a:gd name="adj1" fmla="val -66674"/>
              <a:gd name="adj2" fmla="val 187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DE" dirty="0">
                <a:solidFill>
                  <a:srgbClr val="FFFF00"/>
                </a:solidFill>
              </a:rPr>
              <a:t>Grüne Praktikumsblöcke durch </a:t>
            </a:r>
            <a:br>
              <a:rPr lang="en-DE" dirty="0">
                <a:solidFill>
                  <a:srgbClr val="FFFF00"/>
                </a:solidFill>
              </a:rPr>
            </a:br>
            <a:r>
              <a:rPr lang="en-DE" dirty="0">
                <a:solidFill>
                  <a:srgbClr val="FFFF00"/>
                </a:solidFill>
              </a:rPr>
              <a:t>Berufserfahrung </a:t>
            </a:r>
            <a:br>
              <a:rPr lang="en-DE" dirty="0">
                <a:solidFill>
                  <a:srgbClr val="FFFF00"/>
                </a:solidFill>
              </a:rPr>
            </a:br>
            <a:r>
              <a:rPr lang="en-DE" dirty="0">
                <a:solidFill>
                  <a:srgbClr val="FFFF00"/>
                </a:solidFill>
              </a:rPr>
              <a:t>anerkannt</a:t>
            </a:r>
            <a:endParaRPr lang="en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9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5E678-8C07-4141-B96A-53558B8D9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259EB2F-3E1C-AC40-9BD5-D305D1C73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0"/>
            <a:ext cx="9101944" cy="6858000"/>
          </a:xfrm>
        </p:spPr>
      </p:pic>
    </p:spTree>
    <p:extLst>
      <p:ext uri="{BB962C8B-B14F-4D97-AF65-F5344CB8AC3E}">
        <p14:creationId xmlns:p14="http://schemas.microsoft.com/office/powerpoint/2010/main" val="2110167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80511-B627-0C49-A2A7-6C7738840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FEED3D02-43E6-FF48-985A-DEBEAD2845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364" y="20654"/>
            <a:ext cx="9223513" cy="680718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F193DB-9768-1F40-9EE4-BD3D54DA8EB1}"/>
              </a:ext>
            </a:extLst>
          </p:cNvPr>
          <p:cNvSpPr/>
          <p:nvPr/>
        </p:nvSpPr>
        <p:spPr>
          <a:xfrm>
            <a:off x="0" y="6071016"/>
            <a:ext cx="12192000" cy="786806"/>
          </a:xfrm>
          <a:prstGeom prst="rect">
            <a:avLst/>
          </a:prstGeom>
          <a:solidFill>
            <a:srgbClr val="FFFF00">
              <a:alpha val="1984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574D81-65C2-F040-9F81-D41C17B78D7E}"/>
              </a:ext>
            </a:extLst>
          </p:cNvPr>
          <p:cNvSpPr/>
          <p:nvPr/>
        </p:nvSpPr>
        <p:spPr>
          <a:xfrm>
            <a:off x="0" y="1193217"/>
            <a:ext cx="12192000" cy="170888"/>
          </a:xfrm>
          <a:prstGeom prst="rect">
            <a:avLst/>
          </a:prstGeom>
          <a:solidFill>
            <a:srgbClr val="FFFF00">
              <a:alpha val="1984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44777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582B2-6790-4B4D-B59F-81F57B16E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F188387F-A1A6-7541-8456-4D8FD3F4D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365" y="44207"/>
            <a:ext cx="9276522" cy="68058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6B5499-B883-7245-9BD4-D669411577B0}"/>
              </a:ext>
            </a:extLst>
          </p:cNvPr>
          <p:cNvSpPr/>
          <p:nvPr/>
        </p:nvSpPr>
        <p:spPr>
          <a:xfrm>
            <a:off x="0" y="2377440"/>
            <a:ext cx="12192000" cy="697230"/>
          </a:xfrm>
          <a:prstGeom prst="rect">
            <a:avLst/>
          </a:prstGeom>
          <a:solidFill>
            <a:srgbClr val="FFFF00">
              <a:alpha val="1984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8D19A5-6B01-5344-B380-81DE13760E41}"/>
              </a:ext>
            </a:extLst>
          </p:cNvPr>
          <p:cNvSpPr/>
          <p:nvPr/>
        </p:nvSpPr>
        <p:spPr>
          <a:xfrm>
            <a:off x="0" y="3518558"/>
            <a:ext cx="12192000" cy="1008472"/>
          </a:xfrm>
          <a:prstGeom prst="rect">
            <a:avLst/>
          </a:prstGeom>
          <a:solidFill>
            <a:srgbClr val="FFFF00">
              <a:alpha val="1984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47684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93322-B2B3-2646-AC53-581A8C9E2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BE9CCA7-9C7C-9247-85A1-79843B32E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608" y="145775"/>
            <a:ext cx="9564757" cy="3766194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385B05-F2B5-E949-8B7D-93A698E48BEA}"/>
              </a:ext>
            </a:extLst>
          </p:cNvPr>
          <p:cNvSpPr/>
          <p:nvPr/>
        </p:nvSpPr>
        <p:spPr>
          <a:xfrm>
            <a:off x="0" y="1418070"/>
            <a:ext cx="12192000" cy="242638"/>
          </a:xfrm>
          <a:prstGeom prst="rect">
            <a:avLst/>
          </a:prstGeom>
          <a:solidFill>
            <a:srgbClr val="FFFF00">
              <a:alpha val="1984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8B6DDD-A862-E746-ADB0-C4DD78363192}"/>
              </a:ext>
            </a:extLst>
          </p:cNvPr>
          <p:cNvSpPr/>
          <p:nvPr/>
        </p:nvSpPr>
        <p:spPr>
          <a:xfrm>
            <a:off x="0" y="1208208"/>
            <a:ext cx="12192000" cy="242638"/>
          </a:xfrm>
          <a:prstGeom prst="rect">
            <a:avLst/>
          </a:prstGeom>
          <a:solidFill>
            <a:srgbClr val="FFFF00">
              <a:alpha val="1984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3DF393-678C-EF42-A4FC-ECA20978DCD3}"/>
              </a:ext>
            </a:extLst>
          </p:cNvPr>
          <p:cNvSpPr/>
          <p:nvPr/>
        </p:nvSpPr>
        <p:spPr>
          <a:xfrm>
            <a:off x="0" y="2099748"/>
            <a:ext cx="12192000" cy="242638"/>
          </a:xfrm>
          <a:prstGeom prst="rect">
            <a:avLst/>
          </a:prstGeom>
          <a:solidFill>
            <a:srgbClr val="FFFF00">
              <a:alpha val="1984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514971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A4BFB-F6C1-0947-AFBA-B716B25F8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35" y="312116"/>
            <a:ext cx="10515600" cy="1325563"/>
          </a:xfrm>
        </p:spPr>
        <p:txBody>
          <a:bodyPr/>
          <a:lstStyle/>
          <a:p>
            <a:r>
              <a:rPr lang="en-DE" dirty="0"/>
              <a:t>Dimensionen der Repräsentation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6A447-D732-BB4B-A805-C0EE95EA7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DE" dirty="0"/>
              <a:t>Zeit (Gültigkeit, Transaktionszeit)</a:t>
            </a:r>
          </a:p>
          <a:p>
            <a:r>
              <a:rPr lang="en-DE" dirty="0"/>
              <a:t>Raum (Bezugsraum, Erhebungsraum)</a:t>
            </a:r>
          </a:p>
          <a:p>
            <a:r>
              <a:rPr lang="en-DE" dirty="0"/>
              <a:t>Herkunft, …</a:t>
            </a:r>
          </a:p>
          <a:p>
            <a:endParaRPr lang="en-DE" dirty="0"/>
          </a:p>
          <a:p>
            <a:r>
              <a:rPr lang="en-DE" dirty="0"/>
              <a:t>Unvollständigkeit (OWA, CWA)</a:t>
            </a:r>
          </a:p>
          <a:p>
            <a:r>
              <a:rPr lang="en-DE" dirty="0"/>
              <a:t>Unsicherheit (über Mitgliedschaft von Objekten in Mengen)</a:t>
            </a:r>
          </a:p>
          <a:p>
            <a:r>
              <a:rPr lang="en-DE" dirty="0"/>
              <a:t>Graduelle Mitgliedschaft (von Objekten in Mengen)</a:t>
            </a:r>
          </a:p>
          <a:p>
            <a:pPr marL="0" indent="0">
              <a:buNone/>
            </a:pPr>
            <a:endParaRPr lang="en-DE" dirty="0"/>
          </a:p>
          <a:p>
            <a:pPr marL="0" indent="0">
              <a:buNone/>
            </a:pPr>
            <a:r>
              <a:rPr lang="en-DE" dirty="0"/>
              <a:t>Kombination der Annahmen</a:t>
            </a:r>
          </a:p>
          <a:p>
            <a:r>
              <a:rPr lang="en-DE" dirty="0"/>
              <a:t>Probabilistisch räumlich-temporale Datenbanken        mit OWA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E9040B-1C55-FB46-BD03-6E986F0D4F4D}"/>
              </a:ext>
            </a:extLst>
          </p:cNvPr>
          <p:cNvGrpSpPr/>
          <p:nvPr/>
        </p:nvGrpSpPr>
        <p:grpSpPr>
          <a:xfrm>
            <a:off x="5826004" y="5148156"/>
            <a:ext cx="2524888" cy="786063"/>
            <a:chOff x="4989095" y="5566611"/>
            <a:chExt cx="2524888" cy="786063"/>
          </a:xfrm>
        </p:grpSpPr>
        <p:sp>
          <p:nvSpPr>
            <p:cNvPr id="6" name="Explosion 2 5">
              <a:extLst>
                <a:ext uri="{FF2B5EF4-FFF2-40B4-BE49-F238E27FC236}">
                  <a16:creationId xmlns:a16="http://schemas.microsoft.com/office/drawing/2014/main" id="{D1DDF745-3670-134C-8BBC-E36B473F05F5}"/>
                </a:ext>
              </a:extLst>
            </p:cNvPr>
            <p:cNvSpPr/>
            <p:nvPr/>
          </p:nvSpPr>
          <p:spPr>
            <a:xfrm>
              <a:off x="4989095" y="5566611"/>
              <a:ext cx="2524888" cy="786063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250189-041B-8F49-B964-F42C51CB32C3}"/>
                </a:ext>
              </a:extLst>
            </p:cNvPr>
            <p:cNvSpPr txBox="1"/>
            <p:nvPr/>
          </p:nvSpPr>
          <p:spPr>
            <a:xfrm rot="21154687">
              <a:off x="5484297" y="5774976"/>
              <a:ext cx="12457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dirty="0">
                  <a:solidFill>
                    <a:schemeClr val="bg1"/>
                  </a:solidFill>
                </a:rPr>
                <a:t>Dataspaces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035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9C596-1313-0748-85D1-61C6E309D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1A4A10E-F19E-CE40-9921-831952B1BA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2580" y="114833"/>
            <a:ext cx="9006839" cy="6657676"/>
          </a:xfrm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E67B53C7-0CBA-5B40-9DEC-FFE19B344449}"/>
              </a:ext>
            </a:extLst>
          </p:cNvPr>
          <p:cNvSpPr/>
          <p:nvPr/>
        </p:nvSpPr>
        <p:spPr>
          <a:xfrm>
            <a:off x="7835381" y="2624666"/>
            <a:ext cx="5890136" cy="2662988"/>
          </a:xfrm>
          <a:prstGeom prst="cloudCallout">
            <a:avLst>
              <a:gd name="adj1" fmla="val -56513"/>
              <a:gd name="adj2" fmla="val 500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DE" sz="2800" dirty="0">
                <a:solidFill>
                  <a:srgbClr val="FFFF00"/>
                </a:solidFill>
              </a:rPr>
              <a:t>Datenabonnement</a:t>
            </a:r>
            <a:br>
              <a:rPr lang="en-DE" sz="2800" dirty="0">
                <a:solidFill>
                  <a:srgbClr val="FFFF00"/>
                </a:solidFill>
              </a:rPr>
            </a:br>
            <a:r>
              <a:rPr lang="en-DE" sz="2800" dirty="0">
                <a:solidFill>
                  <a:srgbClr val="FFFF00"/>
                </a:solidFill>
              </a:rPr>
              <a:t>mit Anfrage</a:t>
            </a:r>
          </a:p>
          <a:p>
            <a:r>
              <a:rPr lang="en-DE" sz="2800" dirty="0">
                <a:solidFill>
                  <a:schemeClr val="bg1"/>
                </a:solidFill>
              </a:rPr>
              <a:t>”Subscribe to </a:t>
            </a:r>
            <a:r>
              <a:rPr lang="en-DE" sz="2800">
                <a:solidFill>
                  <a:schemeClr val="bg1"/>
                </a:solidFill>
              </a:rPr>
              <a:t>my channel by query”</a:t>
            </a:r>
            <a:endParaRPr lang="en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82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1289</TotalTime>
  <Words>682</Words>
  <Application>Microsoft Macintosh PowerPoint</Application>
  <PresentationFormat>Widescreen</PresentationFormat>
  <Paragraphs>95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Zukunft der Daten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Dimensionen der Repräsentation</vt:lpstr>
      <vt:lpstr>PowerPoint Presentation</vt:lpstr>
      <vt:lpstr>Repräsentationsnomenklatur  vs. Anfrage-Nomenklatur</vt:lpstr>
      <vt:lpstr>PowerPoint Presentation</vt:lpstr>
      <vt:lpstr>PowerPoint Presentation</vt:lpstr>
      <vt:lpstr>PowerPoint Presentation</vt:lpstr>
      <vt:lpstr>Datenfriedhof?</vt:lpstr>
      <vt:lpstr>PowerPoint Presentation</vt:lpstr>
      <vt:lpstr>Datensätze als Zeitdiebe  Oder: Was Momo für das Datenmanagement tun kann</vt:lpstr>
      <vt:lpstr>DFG-Exzellenzcluster Understanding Written Artefacts</vt:lpstr>
      <vt:lpstr>PowerPoint Presentation</vt:lpstr>
      <vt:lpstr>Können wir spezifizieren, was Daten bedeuten?</vt:lpstr>
      <vt:lpstr>PowerPoint Presentation</vt:lpstr>
      <vt:lpstr>SCDs Subjective Content Descriptions </vt:lpstr>
      <vt:lpstr>Zukunft der Daten: Data Linking</vt:lpstr>
      <vt:lpstr>Zukunft der Daten: eGov-Unterstützung</vt:lpstr>
      <vt:lpstr>Zukunft der Daten  Nicht nur Daten bereitstellen, sondern auch Dienste, die Daten  zu verifizieren, zu verknüpfen und anzufragen</vt:lpstr>
      <vt:lpstr>PowerPoint Presentation</vt:lpstr>
      <vt:lpstr>PowerPoint Presentation</vt:lpstr>
      <vt:lpstr>PowerPoint Presentation</vt:lpstr>
      <vt:lpstr>PowerPoint Presentation</vt:lpstr>
      <vt:lpstr>Danke für die Aufmerksamkeit</vt:lpstr>
      <vt:lpstr>In Planung: AI Master an der UzL (Teilzeit)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Zukunft der Daten</dc:title>
  <dc:creator>Ralf Möller</dc:creator>
  <cp:lastModifiedBy>Ralf Möller</cp:lastModifiedBy>
  <cp:revision>205</cp:revision>
  <dcterms:created xsi:type="dcterms:W3CDTF">2021-11-25T17:47:27Z</dcterms:created>
  <dcterms:modified xsi:type="dcterms:W3CDTF">2021-12-13T08:53:00Z</dcterms:modified>
</cp:coreProperties>
</file>