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33" r:id="rId22"/>
    <p:sldId id="33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84" autoAdjust="0"/>
  </p:normalViewPr>
  <p:slideViewPr>
    <p:cSldViewPr>
      <p:cViewPr varScale="1">
        <p:scale>
          <a:sx n="108" d="100"/>
          <a:sy n="108" d="100"/>
        </p:scale>
        <p:origin x="-10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D451C-CBDB-4DFA-A819-59A0DD99EB6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John nearly calls </a:t>
            </a:r>
            <a:r>
              <a:rPr lang="en-US" dirty="0" err="1" smtClean="0">
                <a:latin typeface="Arial" charset="0"/>
              </a:rPr>
              <a:t>ervery</a:t>
            </a:r>
            <a:r>
              <a:rPr lang="en-US" dirty="0" smtClean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 smtClean="0">
                <a:latin typeface="Arial" charset="0"/>
              </a:rPr>
              <a:t> irrelevant attributes are encoded in </a:t>
            </a:r>
            <a:r>
              <a:rPr lang="en-US" baseline="0" dirty="0" err="1" smtClean="0">
                <a:latin typeface="Arial" charset="0"/>
              </a:rPr>
              <a:t>prob</a:t>
            </a:r>
            <a:r>
              <a:rPr lang="en-US" baseline="0" dirty="0" smtClean="0">
                <a:latin typeface="Arial" charset="0"/>
              </a:rPr>
              <a:t>-&gt; laziness, ignorance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 that the complexity consideration explicitly</a:t>
            </a:r>
            <a:r>
              <a:rPr lang="en-US" baseline="0" dirty="0" smtClean="0">
                <a:latin typeface="Arial" charset="0"/>
              </a:rPr>
              <a:t> requires a bound k on the number of  parents which may be appropriate for most scenarios: one has many different components with high depth but bounded degree.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B6D873E-0BFD-4B62-9B14-BACF38E987EE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51F649B-1059-4E5E-A68B-49FB7DAED260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E792549-62D4-49CE-9BA6-865CD8BA12CD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DF55843-0387-4D63-B72C-DACBAB306CA2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18D92D0-8594-415E-AC9C-30D4877370AB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91F3B6A-460E-4A1E-BF82-5A8AC0B983D7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5FC244D-3842-42DD-B7F0-80C852751DBB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C4B2C54-5429-46D7-9373-941D4555509C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A413D5F-CD89-4E3F-8ECC-ADB669A9C532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F8C43FC-744F-46F3-8804-72AEB466FD8F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931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416FE3F-ABD5-453E-8FEC-C54C0C552694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029BD5B-C5B9-4783-BA67-B29194F59D55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952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second</a:t>
            </a:r>
            <a:r>
              <a:rPr lang="de-DE" dirty="0" smtClean="0"/>
              <a:t> item </a:t>
            </a:r>
            <a:r>
              <a:rPr lang="de-DE" dirty="0" err="1" smtClean="0"/>
              <a:t>follows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1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N(</a:t>
            </a:r>
            <a:r>
              <a:rPr lang="de-DE" dirty="0" err="1" smtClean="0"/>
              <a:t>e</a:t>
            </a:r>
            <a:r>
              <a:rPr lang="de-DE" dirty="0" smtClean="0"/>
              <a:t>) =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Explanation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. Note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N = 511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sampling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87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11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Note: </a:t>
            </a:r>
            <a:r>
              <a:rPr lang="de-DE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 0.9 = 1 – 0.1 = 1 – P(S|C)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3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4A006CA-403D-43FE-874C-F68F2E43354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So,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discarded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>
                <a:latin typeface="Arial" charset="0"/>
              </a:rPr>
              <a:t>Weight is low because its a cloudy day what makes sprinkler unlikley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097167D-A045-425D-A073-1FAAF533467B}" type="slidenum">
              <a:rPr lang="de-DE" sz="1200"/>
              <a:pPr/>
              <a:t>53</a:t>
            </a:fld>
            <a:endParaRPr lang="de-DE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44083">
              <a:defRPr/>
            </a:pPr>
            <a:r>
              <a:rPr lang="de-DE" smtClean="0">
                <a:latin typeface="Arial" charset="0"/>
              </a:rPr>
              <a:t>Weight is high because its a cloudy day</a:t>
            </a:r>
            <a:r>
              <a:rPr lang="de-DE" baseline="0" smtClean="0">
                <a:latin typeface="Arial" charset="0"/>
              </a:rPr>
              <a:t> and now sprinkler=fase</a:t>
            </a:r>
            <a:endParaRPr lang="de-DE" smtClean="0">
              <a:latin typeface="Arial" charset="0"/>
            </a:endParaRPr>
          </a:p>
          <a:p>
            <a:endParaRPr lang="de-DE" smtClean="0">
              <a:latin typeface="Arial" charset="0"/>
            </a:endParaRPr>
          </a:p>
        </p:txBody>
      </p:sp>
      <p:sp>
        <p:nvSpPr>
          <p:cNvPr id="97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7E99585-F96C-4B24-AC4E-8985B099BA83}" type="slidenum">
              <a:rPr lang="de-DE" sz="1200"/>
              <a:pPr/>
              <a:t>54</a:t>
            </a:fld>
            <a:endParaRPr 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54B44EA-DD5C-422F-AA53-378A5F29B84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78634AC-5857-4336-AC29-916D20657479}" type="slidenum">
              <a:rPr lang="de-DE" sz="1200"/>
              <a:pPr/>
              <a:t>6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262FC28-4F5B-413E-81CD-D44D79C4BDD2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Burglar alarm system installed. Judea Pearl researcher and living in LA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Data Mining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Dr. Özgür L. </a:t>
            </a:r>
            <a:r>
              <a:rPr lang="de-DE" dirty="0" err="1"/>
              <a:t>Özçep</a:t>
            </a:r>
            <a:endParaRPr lang="de-DE" dirty="0"/>
          </a:p>
          <a:p>
            <a:pPr eaLnBrk="1" hangingPunct="1">
              <a:defRPr/>
            </a:pPr>
            <a:r>
              <a:rPr lang="de-DE" dirty="0"/>
              <a:t>Universität zu Lübeck</a:t>
            </a:r>
          </a:p>
          <a:p>
            <a:pPr eaLnBrk="1" hangingPunct="1">
              <a:defRPr/>
            </a:pPr>
            <a:r>
              <a:rPr lang="de-DE" dirty="0"/>
              <a:t>Institut für Informationssysteme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Tanya Braun </a:t>
            </a:r>
            <a:r>
              <a:rPr lang="de-DE" dirty="0" smtClean="0"/>
              <a:t>(</a:t>
            </a:r>
            <a:r>
              <a:rPr lang="de-DE" dirty="0" err="1" smtClean="0"/>
              <a:t>Exercises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I'm at work, neighbor John calls to say my alarm is ringing, but neighbor Mary doesn't call. Sometimes it's set off by minor earthquakes. Is there a burglar?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Variables: </a:t>
            </a:r>
            <a:r>
              <a:rPr lang="en-US" sz="1800" i="1" smtClean="0"/>
              <a:t>Burglary</a:t>
            </a:r>
            <a:r>
              <a:rPr lang="en-US" sz="1800" smtClean="0"/>
              <a:t>, </a:t>
            </a:r>
            <a:r>
              <a:rPr lang="en-US" sz="1800" i="1" smtClean="0"/>
              <a:t>Earthquake</a:t>
            </a:r>
            <a:r>
              <a:rPr lang="en-US" sz="1800" smtClean="0"/>
              <a:t>, </a:t>
            </a:r>
            <a:r>
              <a:rPr lang="en-US" sz="1800" i="1" smtClean="0"/>
              <a:t>Alarm</a:t>
            </a:r>
            <a:r>
              <a:rPr lang="en-US" sz="1800" smtClean="0"/>
              <a:t>, </a:t>
            </a:r>
            <a:r>
              <a:rPr lang="en-US" sz="1800" i="1" smtClean="0"/>
              <a:t>JohnCalls</a:t>
            </a:r>
            <a:r>
              <a:rPr lang="en-US" sz="1800" smtClean="0"/>
              <a:t>, </a:t>
            </a:r>
            <a:r>
              <a:rPr lang="en-US" sz="1800" i="1" smtClean="0"/>
              <a:t>MaryCalls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Network topology reflects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The alarm can cause John to call</a:t>
            </a:r>
          </a:p>
        </p:txBody>
      </p:sp>
    </p:spTree>
    <p:extLst>
      <p:ext uri="{BB962C8B-B14F-4D97-AF65-F5344CB8AC3E}">
        <p14:creationId xmlns:p14="http://schemas.microsoft.com/office/powerpoint/2010/main" val="40838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363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Compactness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A CPT for Boolean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smtClean="0"/>
              <a:t> with </a:t>
            </a:r>
            <a:r>
              <a:rPr lang="en-US" sz="1800" i="1" smtClean="0"/>
              <a:t>k</a:t>
            </a:r>
            <a:r>
              <a:rPr lang="en-US" sz="1800" smtClean="0"/>
              <a:t> Boolean parents has </a:t>
            </a:r>
            <a:r>
              <a:rPr lang="en-US" sz="1800" i="1" smtClean="0"/>
              <a:t>2</a:t>
            </a:r>
            <a:r>
              <a:rPr lang="en-US" sz="1800" i="1" baseline="30000" smtClean="0"/>
              <a:t>k</a:t>
            </a:r>
            <a:r>
              <a:rPr lang="en-US" sz="1800" smtClean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Each row requires one number </a:t>
            </a:r>
            <a:r>
              <a:rPr lang="en-US" sz="1800" i="1" smtClean="0"/>
              <a:t>p</a:t>
            </a:r>
            <a:r>
              <a:rPr lang="en-US" sz="1800" smtClean="0"/>
              <a:t> for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i="1" smtClean="0"/>
              <a:t> = true</a:t>
            </a:r>
            <a:br>
              <a:rPr lang="en-US" sz="1800" i="1" smtClean="0"/>
            </a:br>
            <a:r>
              <a:rPr lang="en-US" sz="1800" smtClean="0"/>
              <a:t>(the number for 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smtClean="0"/>
              <a:t> = </a:t>
            </a:r>
            <a:r>
              <a:rPr lang="en-US" sz="1800" i="1" smtClean="0"/>
              <a:t>false</a:t>
            </a:r>
            <a:r>
              <a:rPr lang="en-US" sz="1800" smtClean="0"/>
              <a:t> is just </a:t>
            </a:r>
            <a:r>
              <a:rPr lang="en-US" sz="1800" i="1" smtClean="0"/>
              <a:t>1-p</a:t>
            </a:r>
            <a:r>
              <a:rPr lang="en-US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If each variable has no more than </a:t>
            </a:r>
            <a:r>
              <a:rPr lang="en-US" sz="1800" i="1" smtClean="0"/>
              <a:t>k</a:t>
            </a:r>
            <a:r>
              <a:rPr lang="en-US" sz="1800" smtClean="0"/>
              <a:t> parents, the complete network requires </a:t>
            </a:r>
            <a:r>
              <a:rPr lang="en-US" sz="1800" i="1" smtClean="0">
                <a:solidFill>
                  <a:schemeClr val="accent2"/>
                </a:solidFill>
              </a:rPr>
              <a:t>O(n </a:t>
            </a:r>
            <a:r>
              <a:rPr lang="en-US" sz="1800" i="1" smtClean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 smtClean="0">
                <a:solidFill>
                  <a:schemeClr val="accent2"/>
                </a:solidFill>
              </a:rPr>
              <a:t> 2</a:t>
            </a:r>
            <a:r>
              <a:rPr lang="en-US" sz="1800" baseline="30000" smtClean="0">
                <a:solidFill>
                  <a:schemeClr val="accent2"/>
                </a:solidFill>
              </a:rPr>
              <a:t>k</a:t>
            </a:r>
            <a:r>
              <a:rPr lang="en-US" sz="1800" smtClean="0">
                <a:solidFill>
                  <a:schemeClr val="accent2"/>
                </a:solidFill>
              </a:rPr>
              <a:t>)</a:t>
            </a:r>
            <a:r>
              <a:rPr lang="en-US" sz="1800" smtClean="0"/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i.e., grows linearly with </a:t>
            </a:r>
            <a:r>
              <a:rPr lang="en-US" sz="1800" i="1" smtClean="0"/>
              <a:t>n</a:t>
            </a:r>
            <a:r>
              <a:rPr lang="en-US" sz="1800" smtClean="0"/>
              <a:t>, vs. </a:t>
            </a:r>
            <a:r>
              <a:rPr lang="en-US" sz="1800" i="1" smtClean="0">
                <a:solidFill>
                  <a:schemeClr val="accent2"/>
                </a:solidFill>
              </a:rPr>
              <a:t>O(2</a:t>
            </a:r>
            <a:r>
              <a:rPr lang="en-US" sz="1800" i="1" baseline="30000" smtClean="0">
                <a:solidFill>
                  <a:schemeClr val="accent2"/>
                </a:solidFill>
              </a:rPr>
              <a:t>n</a:t>
            </a:r>
            <a:r>
              <a:rPr lang="en-US" sz="1800" i="1" smtClean="0">
                <a:solidFill>
                  <a:schemeClr val="accent2"/>
                </a:solidFill>
              </a:rPr>
              <a:t>)</a:t>
            </a:r>
            <a:r>
              <a:rPr lang="en-US" sz="1800" i="1" smtClean="0"/>
              <a:t> </a:t>
            </a:r>
            <a:r>
              <a:rPr lang="en-US" sz="1800" smtClean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For burglary net, 1 + 1 + 4 + 2 + 2 = 10 numbers (vs. 2</a:t>
            </a:r>
            <a:r>
              <a:rPr lang="en-US" sz="1800" baseline="30000" smtClean="0"/>
              <a:t>5</a:t>
            </a:r>
            <a:r>
              <a:rPr lang="en-US" sz="1800" smtClean="0"/>
              <a:t>-1 = 31)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/>
              <a:t>	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… 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) = </a:t>
            </a:r>
            <a:r>
              <a:rPr lang="el-GR" sz="2800" i="1" dirty="0" smtClean="0">
                <a:cs typeface="Arial" charset="0"/>
              </a:rPr>
              <a:t>π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= 1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 (X</a:t>
            </a:r>
            <a:r>
              <a:rPr lang="en-US" sz="2000" i="1" baseline="-25000" dirty="0" smtClean="0"/>
              <a:t>i </a:t>
            </a:r>
            <a:r>
              <a:rPr lang="en-US" sz="2000" i="1" dirty="0" smtClean="0"/>
              <a:t>| </a:t>
            </a:r>
            <a:r>
              <a:rPr lang="en-US" sz="2000" i="1" dirty="0" err="1" smtClean="0"/>
              <a:t>Parents(X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))
</a:t>
            </a:r>
          </a:p>
          <a:p>
            <a:pPr lvl="4" eaLnBrk="1" hangingPunct="1"/>
            <a:endParaRPr lang="en-US" sz="1400" dirty="0" smtClean="0"/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e.g., </a:t>
            </a:r>
            <a:r>
              <a:rPr lang="en-US" sz="2000" b="1" i="1" dirty="0" err="1" smtClean="0"/>
              <a:t>P</a:t>
            </a:r>
            <a:r>
              <a:rPr lang="en-US" sz="2000" i="1" dirty="0" err="1" smtClean="0"/>
              <a:t>(j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a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 smtClean="0"/>
              <a:t>	=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j</a:t>
            </a:r>
            <a:r>
              <a:rPr lang="en-US" sz="2000" i="1" dirty="0" smtClean="0"/>
              <a:t> | a)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| a)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(a |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,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</a:t>
            </a:r>
          </a:p>
          <a:p>
            <a:pPr>
              <a:buFont typeface="Times" charset="0"/>
              <a:buNone/>
            </a:pPr>
            <a:r>
              <a:rPr lang="de-DE" sz="2000" dirty="0" smtClean="0"/>
              <a:t>	= 0.90x0.7x0.001x0.999x0.998</a:t>
            </a:r>
            <a:br>
              <a:rPr lang="de-DE" sz="2000" dirty="0" smtClean="0"/>
            </a:br>
            <a:r>
              <a:rPr lang="de-DE" sz="2000" dirty="0" smtClean="0">
                <a:sym typeface="Symbol" pitchFamily="18" charset="2"/>
              </a:rPr>
              <a:t></a:t>
            </a:r>
            <a:r>
              <a:rPr lang="de-DE" sz="2000" dirty="0" smtClean="0"/>
              <a:t> 0.00063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843808" y="2276872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9257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Constructing Bayesian networks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1. Choose an ordering of variables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, … 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2. For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= 1 to </a:t>
            </a:r>
            <a:r>
              <a:rPr lang="en-US" sz="2000" i="1" dirty="0" smtClean="0"/>
              <a:t>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add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to the network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select parents from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… ,X</a:t>
            </a:r>
            <a:r>
              <a:rPr lang="en-US" sz="1800" i="1" baseline="-25000" dirty="0" smtClean="0"/>
              <a:t>i-1</a:t>
            </a:r>
            <a:r>
              <a:rPr lang="en-US" sz="1800" dirty="0" smtClean="0"/>
              <a:t> such that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</a:t>
            </a:r>
            <a:r>
              <a:rPr lang="fr-FR" sz="1800" b="1" i="1" dirty="0" smtClean="0"/>
              <a:t>P</a:t>
            </a:r>
            <a:r>
              <a:rPr lang="fr-FR" sz="1800" i="1" dirty="0" smtClean="0"/>
              <a:t> (X</a:t>
            </a:r>
            <a:r>
              <a:rPr lang="fr-FR" sz="1800" i="1" baseline="-25000" dirty="0" smtClean="0"/>
              <a:t>i</a:t>
            </a:r>
            <a:r>
              <a:rPr lang="fr-FR" sz="1800" i="1" dirty="0" smtClean="0"/>
              <a:t> | Parents(X</a:t>
            </a:r>
            <a:r>
              <a:rPr lang="fr-FR" sz="1800" i="1" baseline="-25000" dirty="0" smtClean="0"/>
              <a:t>i</a:t>
            </a:r>
            <a:r>
              <a:rPr lang="fr-FR" sz="1800" i="1" dirty="0" smtClean="0"/>
              <a:t>)) = </a:t>
            </a:r>
            <a:r>
              <a:rPr lang="fr-FR" sz="1800" b="1" i="1" dirty="0" smtClean="0"/>
              <a:t>P</a:t>
            </a:r>
            <a:r>
              <a:rPr lang="fr-FR" sz="1800" i="1" dirty="0" smtClean="0"/>
              <a:t> (X</a:t>
            </a:r>
            <a:r>
              <a:rPr lang="fr-FR" sz="1800" i="1" baseline="-25000" dirty="0" smtClean="0"/>
              <a:t>i</a:t>
            </a:r>
            <a:r>
              <a:rPr lang="fr-FR" sz="1800" i="1" dirty="0" smtClean="0"/>
              <a:t> | X</a:t>
            </a:r>
            <a:r>
              <a:rPr lang="fr-FR" sz="1800" i="1" baseline="-25000" dirty="0" smtClean="0"/>
              <a:t>1</a:t>
            </a:r>
            <a:r>
              <a:rPr lang="fr-FR" sz="1800" i="1" dirty="0" smtClean="0"/>
              <a:t>, ... X</a:t>
            </a:r>
            <a:r>
              <a:rPr lang="fr-FR" sz="1800" i="1" baseline="-25000" dirty="0" smtClean="0"/>
              <a:t>i-1</a:t>
            </a:r>
            <a:r>
              <a:rPr lang="fr-FR" sz="1800" i="1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i="1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 smtClean="0"/>
              <a:t>This choice of parents guarantees:
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 </a:t>
            </a:r>
            <a:r>
              <a:rPr lang="en-US" sz="2000" dirty="0" smtClean="0"/>
              <a:t>                      (</a:t>
            </a:r>
            <a:r>
              <a:rPr lang="en-US" sz="2000" dirty="0"/>
              <a:t>chain rule</a:t>
            </a:r>
            <a:r>
              <a:rPr lang="en-US" sz="2000" dirty="0" smtClean="0"/>
              <a:t>)				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 (X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… 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)       	=       </a:t>
            </a:r>
            <a:r>
              <a:rPr lang="el-GR" sz="2000" i="1" dirty="0" smtClean="0">
                <a:cs typeface="Arial" charset="0"/>
              </a:rPr>
              <a:t>π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=1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 (X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| 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… , X</a:t>
            </a:r>
            <a:r>
              <a:rPr lang="en-US" sz="2000" i="1" baseline="-25000" dirty="0" smtClean="0"/>
              <a:t>i-1</a:t>
            </a:r>
            <a:r>
              <a:rPr lang="en-US" sz="2000" i="1" dirty="0" smtClean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	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	(</a:t>
            </a:r>
            <a:r>
              <a:rPr lang="en-US" sz="2000" dirty="0"/>
              <a:t>by construction</a:t>
            </a:r>
            <a:r>
              <a:rPr lang="en-US" sz="2000" dirty="0" smtClean="0"/>
              <a:t>)
                   </a:t>
            </a:r>
            <a:r>
              <a:rPr lang="en-US" sz="2000" baseline="-25000" dirty="0" smtClean="0"/>
              <a:t>			</a:t>
            </a:r>
            <a:r>
              <a:rPr lang="en-US" sz="2000" i="1" dirty="0" smtClean="0"/>
              <a:t>=        </a:t>
            </a:r>
            <a:r>
              <a:rPr lang="el-GR" sz="2000" i="1" dirty="0" smtClean="0">
                <a:cs typeface="Arial" charset="0"/>
              </a:rPr>
              <a:t>π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=1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 (X</a:t>
            </a:r>
            <a:r>
              <a:rPr lang="en-US" sz="2000" i="1" baseline="-25000" dirty="0" smtClean="0"/>
              <a:t>i </a:t>
            </a:r>
            <a:r>
              <a:rPr lang="en-US" sz="2000" i="1" dirty="0" smtClean="0"/>
              <a:t>| Parents(X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))</a:t>
            </a:r>
            <a:r>
              <a:rPr lang="en-US" sz="2000" dirty="0" smtClean="0"/>
              <a:t>
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67944" y="4293096"/>
            <a:ext cx="268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/>
              <a:t>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flipH="1">
            <a:off x="4139952" y="5229200"/>
            <a:ext cx="216024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059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we choose the ordering </a:t>
            </a:r>
            <a:r>
              <a:rPr lang="en-US" sz="2400" i="1" dirty="0" smtClean="0"/>
              <a:t>M, J, A, B, E</a:t>
            </a:r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(J |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(J)?
</a:t>
            </a:r>
          </a:p>
          <a:p>
            <a:pPr eaLnBrk="1" hangingPunct="1"/>
            <a:endParaRPr lang="en-US" sz="2400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1508" name="Picture 4" descr="burglary-mak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we choose the ordering </a:t>
            </a:r>
            <a:r>
              <a:rPr lang="en-US" sz="2400" i="1" dirty="0" smtClean="0"/>
              <a:t>M, J, A, B, E</a:t>
            </a:r>
            <a:endParaRPr lang="en-US" sz="2400" dirty="0" smtClean="0"/>
          </a:p>
          <a:p>
            <a:pPr eaLnBrk="1" hangingPunct="1">
              <a:buFont typeface="Times" charset="0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(J |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(J)? </a:t>
            </a:r>
            <a:r>
              <a:rPr lang="en-US" sz="2400" b="1" dirty="0" smtClean="0"/>
              <a:t>No</a:t>
            </a:r>
            <a:endParaRPr lang="en-US" sz="2400" b="1" i="1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(A | J,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(A | J)</a:t>
            </a:r>
            <a:r>
              <a:rPr lang="en-US" sz="2400" dirty="0" smtClean="0"/>
              <a:t>?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(A | J,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(A)</a:t>
            </a:r>
            <a:r>
              <a:rPr lang="en-US" sz="2400" dirty="0" smtClean="0"/>
              <a:t>?</a:t>
            </a:r>
            <a:endParaRPr lang="en-US" dirty="0" smtClean="0"/>
          </a:p>
          <a:p>
            <a:pPr eaLnBrk="1" hangingPunct="1">
              <a:buFont typeface="Times" charset="0"/>
              <a:buNone/>
            </a:pPr>
            <a:endParaRPr lang="en-US" sz="2400" i="1" dirty="0" smtClean="0"/>
          </a:p>
          <a:p>
            <a:pPr eaLnBrk="1" hangingPunct="1"/>
            <a:endParaRPr lang="en-US" sz="2400" i="1" dirty="0" smtClean="0"/>
          </a:p>
        </p:txBody>
      </p:sp>
      <p:pic>
        <p:nvPicPr>
          <p:cNvPr id="22531" name="Picture 3" descr="burglary-mak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0579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we choose the ordering </a:t>
            </a:r>
            <a:r>
              <a:rPr lang="en-US" sz="2400" i="1" dirty="0" smtClean="0"/>
              <a:t>M, J, A, B, E</a:t>
            </a:r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(J |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(J)? </a:t>
            </a:r>
            <a:r>
              <a:rPr lang="en-US" sz="2400" b="1" dirty="0" smtClean="0"/>
              <a:t>No</a:t>
            </a:r>
            <a:endParaRPr lang="en-US" sz="2400" b="1" i="1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(A | J,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(A | J)</a:t>
            </a:r>
            <a:r>
              <a:rPr lang="en-US" sz="2400" dirty="0" smtClean="0"/>
              <a:t>?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(A | J,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(A)</a:t>
            </a:r>
            <a:r>
              <a:rPr lang="en-US" sz="2400" dirty="0" smtClean="0"/>
              <a:t>? </a:t>
            </a:r>
            <a:r>
              <a:rPr lang="en-US" sz="2400" b="1" dirty="0" smtClean="0"/>
              <a:t>No</a:t>
            </a:r>
            <a:endParaRPr lang="en-US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(B | A, J,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(B | A)</a:t>
            </a:r>
            <a:r>
              <a:rPr lang="en-US" sz="2400" dirty="0" smtClean="0"/>
              <a:t>? </a:t>
            </a:r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(B | A, J,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(B)</a:t>
            </a:r>
            <a:r>
              <a:rPr lang="en-US" sz="2400" dirty="0" smtClean="0"/>
              <a:t>?</a:t>
            </a:r>
            <a:endParaRPr lang="en-US" sz="2400" i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3556" name="Picture 4" descr="burglary-make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6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Suppose we choose the ordering M, J, A, B, 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(J |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(J)? </a:t>
            </a:r>
            <a:r>
              <a:rPr lang="en-US" sz="2000" b="1" dirty="0" smtClean="0"/>
              <a:t>No</a:t>
            </a:r>
            <a:endParaRPr lang="en-US" sz="2000" b="1" i="1" dirty="0" smtClean="0"/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(A |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(A | J)</a:t>
            </a:r>
            <a:r>
              <a:rPr lang="en-US" sz="2000" dirty="0" smtClean="0"/>
              <a:t>?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(A |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(A)</a:t>
            </a:r>
            <a:r>
              <a:rPr lang="en-US" sz="2000" dirty="0" smtClean="0"/>
              <a:t>? </a:t>
            </a:r>
            <a:r>
              <a:rPr lang="en-US" sz="2000" b="1" dirty="0" smtClean="0"/>
              <a:t>No</a:t>
            </a:r>
            <a:endParaRPr lang="en-US" sz="2800" dirty="0" smtClean="0"/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(B | A,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(B | A)</a:t>
            </a:r>
            <a:r>
              <a:rPr lang="en-US" sz="2000" dirty="0" smtClean="0"/>
              <a:t>? </a:t>
            </a:r>
            <a:r>
              <a:rPr lang="en-US" sz="2000" b="1" dirty="0" smtClean="0"/>
              <a:t>Yes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(B | A,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(B)</a:t>
            </a:r>
            <a:r>
              <a:rPr lang="en-US" sz="2000" dirty="0" smtClean="0"/>
              <a:t>? </a:t>
            </a:r>
            <a:r>
              <a:rPr lang="en-US" sz="2000" b="1" dirty="0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(E | B, A ,J,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(E | A)</a:t>
            </a:r>
            <a:r>
              <a:rPr lang="en-US" sz="2000" dirty="0" smtClean="0"/>
              <a:t>?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(E | B, A,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(E | A, B)</a:t>
            </a:r>
            <a:r>
              <a:rPr lang="en-US" sz="2000" dirty="0" smtClean="0"/>
              <a:t>?</a:t>
            </a:r>
            <a:endParaRPr lang="en-US" sz="2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4580" name="Picture 4" descr="burglary-make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Suppose we choose the ordering M, J, A, B, E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(J |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(J)? </a:t>
            </a:r>
            <a:r>
              <a:rPr lang="en-US" sz="2000" b="1" dirty="0" smtClean="0"/>
              <a:t>No</a:t>
            </a:r>
            <a:r>
              <a:rPr lang="en-US" sz="2000" b="1" i="1" dirty="0" smtClean="0"/>
              <a:t> 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(A |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(A | J)</a:t>
            </a:r>
            <a:r>
              <a:rPr lang="en-US" sz="2000" dirty="0" smtClean="0"/>
              <a:t>?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(A |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(A)</a:t>
            </a:r>
            <a:r>
              <a:rPr lang="en-US" sz="2000" dirty="0" smtClean="0"/>
              <a:t>? </a:t>
            </a:r>
            <a:r>
              <a:rPr lang="en-US" sz="2000" b="1" dirty="0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(B | A,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(B | A)</a:t>
            </a:r>
            <a:r>
              <a:rPr lang="en-US" sz="2000" dirty="0" smtClean="0"/>
              <a:t>? </a:t>
            </a:r>
            <a:r>
              <a:rPr lang="en-US" sz="2000" b="1" dirty="0" smtClean="0"/>
              <a:t>Yes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(B | A,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(B)</a:t>
            </a:r>
            <a:r>
              <a:rPr lang="en-US" sz="2000" dirty="0" smtClean="0"/>
              <a:t>? </a:t>
            </a:r>
            <a:r>
              <a:rPr lang="en-US" sz="2000" b="1" dirty="0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(E | B, A ,J,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(E | A)</a:t>
            </a:r>
            <a:r>
              <a:rPr lang="en-US" sz="2000" dirty="0" smtClean="0"/>
              <a:t>? </a:t>
            </a:r>
            <a:r>
              <a:rPr lang="en-US" sz="2000" b="1" dirty="0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dirty="0" smtClean="0"/>
              <a:t>P</a:t>
            </a:r>
            <a:r>
              <a:rPr lang="en-US" sz="2000" i="1" dirty="0" smtClean="0"/>
              <a:t>(E | B, A, J, M) =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(E | A, B)</a:t>
            </a:r>
            <a:r>
              <a:rPr lang="en-US" sz="2000" dirty="0" smtClean="0"/>
              <a:t>? </a:t>
            </a:r>
            <a:r>
              <a:rPr lang="en-US" sz="2000" b="1" dirty="0" smtClean="0"/>
              <a:t>Yes</a:t>
            </a:r>
            <a:endParaRPr lang="en-US" sz="2000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5604" name="Picture 4" descr="burglary-make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9513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4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Literature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3962400" y="4038600"/>
            <a:ext cx="480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pitchFamily="-65" charset="0"/>
              </a:rPr>
              <a:t>Chapter 14 (Section 1 and 2)</a:t>
            </a:r>
          </a:p>
        </p:txBody>
      </p:sp>
      <p:pic>
        <p:nvPicPr>
          <p:cNvPr id="4101" name="Picture 1029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8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contd.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Deciding conditional independence is hard in non-causal directions</a:t>
            </a:r>
          </a:p>
          <a:p>
            <a:pPr eaLnBrk="1" hangingPunct="1"/>
            <a:r>
              <a:rPr lang="en-US" sz="1800" dirty="0" smtClean="0"/>
              <a:t>(Causal models and conditional independence seem hardwired for humans!)</a:t>
            </a:r>
          </a:p>
          <a:p>
            <a:pPr eaLnBrk="1" hangingPunct="1"/>
            <a:r>
              <a:rPr lang="en-US" sz="1800" dirty="0" smtClean="0"/>
              <a:t>Network is less compact: 1 + 2 + 4 + 2 + 4 = 13 numbers needed</a:t>
            </a:r>
            <a:br>
              <a:rPr lang="en-US" sz="1800" dirty="0" smtClean="0"/>
            </a:br>
            <a:r>
              <a:rPr lang="en-US" sz="1800" dirty="0" smtClean="0"/>
              <a:t>instead of 10.</a:t>
            </a:r>
          </a:p>
        </p:txBody>
      </p:sp>
      <p:pic>
        <p:nvPicPr>
          <p:cNvPr id="26628" name="Picture 4" descr="burglary-make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743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CPTs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931224" cy="1727969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specifying</a:t>
            </a:r>
            <a:r>
              <a:rPr lang="de-DE" dirty="0" smtClean="0"/>
              <a:t> CPTs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costy</a:t>
            </a:r>
            <a:endParaRPr lang="de-DE" dirty="0" smtClean="0"/>
          </a:p>
          <a:p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child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 (</a:t>
            </a:r>
            <a:r>
              <a:rPr lang="de-DE" dirty="0" err="1" smtClean="0"/>
              <a:t>logical</a:t>
            </a:r>
            <a:r>
              <a:rPr lang="de-DE" dirty="0" smtClean="0"/>
              <a:t>) </a:t>
            </a:r>
            <a:r>
              <a:rPr lang="de-DE" dirty="0" err="1" smtClean="0"/>
              <a:t>pattern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652120" y="3861048"/>
            <a:ext cx="2424376" cy="5193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NorthAmerican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55976" y="2708920"/>
            <a:ext cx="1649344" cy="5193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Canadian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100392" y="2708920"/>
            <a:ext cx="710589" cy="5193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US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372200" y="2708920"/>
            <a:ext cx="1468345" cy="5193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Mexican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6" idx="4"/>
            <a:endCxn id="5" idx="1"/>
          </p:cNvCxnSpPr>
          <p:nvPr/>
        </p:nvCxnSpPr>
        <p:spPr>
          <a:xfrm>
            <a:off x="5180648" y="3228271"/>
            <a:ext cx="826514" cy="708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4"/>
            <a:endCxn id="5" idx="0"/>
          </p:cNvCxnSpPr>
          <p:nvPr/>
        </p:nvCxnSpPr>
        <p:spPr>
          <a:xfrm flipH="1">
            <a:off x="6864308" y="3228271"/>
            <a:ext cx="242065" cy="632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4"/>
            <a:endCxn id="5" idx="7"/>
          </p:cNvCxnSpPr>
          <p:nvPr/>
        </p:nvCxnSpPr>
        <p:spPr>
          <a:xfrm flipH="1">
            <a:off x="7721454" y="3228271"/>
            <a:ext cx="734233" cy="708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467544" y="2636912"/>
            <a:ext cx="3898776" cy="259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Northamerican</a:t>
            </a:r>
            <a:r>
              <a:rPr lang="de-DE" dirty="0" smtClean="0"/>
              <a:t> </a:t>
            </a:r>
            <a:r>
              <a:rPr lang="de-DE" dirty="0" err="1" smtClean="0"/>
              <a:t>iff</a:t>
            </a:r>
            <a:r>
              <a:rPr lang="de-DE" dirty="0" smtClean="0"/>
              <a:t> </a:t>
            </a:r>
            <a:r>
              <a:rPr lang="de-DE" dirty="0" err="1" smtClean="0"/>
              <a:t>Canadian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Mexican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US</a:t>
            </a:r>
            <a:endParaRPr lang="de-DE" dirty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467544" y="4653136"/>
            <a:ext cx="7931224" cy="17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But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relationship</a:t>
            </a:r>
            <a:endParaRPr lang="de-DE" dirty="0" smtClean="0"/>
          </a:p>
          <a:p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strict</a:t>
            </a:r>
            <a:r>
              <a:rPr lang="de-DE" dirty="0" smtClean="0"/>
              <a:t> </a:t>
            </a:r>
            <a:r>
              <a:rPr lang="de-DE" dirty="0" err="1" smtClean="0"/>
              <a:t>logical</a:t>
            </a:r>
            <a:r>
              <a:rPr lang="de-DE" dirty="0" smtClean="0"/>
              <a:t>  „</a:t>
            </a:r>
            <a:r>
              <a:rPr lang="de-DE" dirty="0" err="1" smtClean="0"/>
              <a:t>or</a:t>
            </a:r>
            <a:r>
              <a:rPr lang="de-DE" dirty="0" smtClean="0"/>
              <a:t>“ </a:t>
            </a:r>
            <a:r>
              <a:rPr lang="de-DE" dirty="0" err="1" smtClean="0"/>
              <a:t>use</a:t>
            </a:r>
            <a:r>
              <a:rPr lang="de-DE" dirty="0" smtClean="0"/>
              <a:t> „</a:t>
            </a:r>
            <a:r>
              <a:rPr lang="de-DE" dirty="0" err="1" smtClean="0"/>
              <a:t>noisy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express </a:t>
            </a:r>
            <a:r>
              <a:rPr lang="de-DE" dirty="0" err="1" smtClean="0"/>
              <a:t>inhibitance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803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Noisy</a:t>
            </a:r>
            <a:r>
              <a:rPr lang="de-DE" dirty="0" smtClean="0"/>
              <a:t>-OR-</a:t>
            </a:r>
            <a:r>
              <a:rPr lang="de-DE" dirty="0" err="1" smtClean="0"/>
              <a:t>Representation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931224" cy="4824313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cold</a:t>
            </a:r>
            <a:r>
              <a:rPr lang="de-DE" dirty="0" smtClean="0"/>
              <a:t>, </a:t>
            </a:r>
            <a:r>
              <a:rPr lang="de-DE" dirty="0" err="1" smtClean="0"/>
              <a:t>flu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malaria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fever</a:t>
            </a:r>
            <a:r>
              <a:rPr lang="de-DE" dirty="0" smtClean="0"/>
              <a:t>.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inhibited</a:t>
            </a:r>
            <a:r>
              <a:rPr lang="de-DE" dirty="0" smtClean="0"/>
              <a:t> (due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/>
              <a:t>independent</a:t>
            </a:r>
            <a:r>
              <a:rPr lang="de-DE" b="1" dirty="0"/>
              <a:t> </a:t>
            </a:r>
            <a:r>
              <a:rPr lang="de-DE" b="1" dirty="0" err="1" smtClean="0"/>
              <a:t>exclusive</a:t>
            </a:r>
            <a:r>
              <a:rPr lang="de-DE" b="1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).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inhibition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CPT</a:t>
            </a:r>
          </a:p>
          <a:p>
            <a:pPr lvl="1"/>
            <a:r>
              <a:rPr lang="de-DE" dirty="0" smtClean="0"/>
              <a:t>P(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fever</a:t>
            </a:r>
            <a:r>
              <a:rPr lang="de-DE" dirty="0" smtClean="0"/>
              <a:t>) | </a:t>
            </a:r>
            <a:r>
              <a:rPr lang="de-DE" dirty="0" err="1" smtClean="0"/>
              <a:t>cold</a:t>
            </a:r>
            <a:r>
              <a:rPr lang="de-DE" dirty="0" smtClean="0"/>
              <a:t>, 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flu</a:t>
            </a:r>
            <a:r>
              <a:rPr lang="de-DE" dirty="0" smtClean="0"/>
              <a:t>,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malaria</a:t>
            </a:r>
            <a:r>
              <a:rPr lang="de-DE" dirty="0" smtClean="0"/>
              <a:t>) = 0.6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(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fever</a:t>
            </a:r>
            <a:r>
              <a:rPr lang="de-DE" dirty="0"/>
              <a:t>) |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cold</a:t>
            </a:r>
            <a:r>
              <a:rPr lang="de-DE" dirty="0" smtClean="0"/>
              <a:t>, </a:t>
            </a:r>
            <a:r>
              <a:rPr lang="de-DE" dirty="0" err="1" smtClean="0"/>
              <a:t>flu</a:t>
            </a:r>
            <a:r>
              <a:rPr lang="de-DE" dirty="0" smtClean="0"/>
              <a:t>,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malaria</a:t>
            </a:r>
            <a:r>
              <a:rPr lang="de-DE" dirty="0"/>
              <a:t>) = </a:t>
            </a:r>
            <a:r>
              <a:rPr lang="de-DE" dirty="0" smtClean="0"/>
              <a:t>0.2</a:t>
            </a:r>
            <a:endParaRPr lang="de-DE" dirty="0"/>
          </a:p>
          <a:p>
            <a:pPr lvl="1"/>
            <a:r>
              <a:rPr lang="de-DE" dirty="0"/>
              <a:t>P</a:t>
            </a:r>
            <a:r>
              <a:rPr lang="de-DE" dirty="0" smtClean="0"/>
              <a:t>(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fever</a:t>
            </a:r>
            <a:r>
              <a:rPr lang="de-DE" dirty="0"/>
              <a:t>) |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cold</a:t>
            </a:r>
            <a:r>
              <a:rPr lang="de-DE" dirty="0"/>
              <a:t>,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de-DE" dirty="0" err="1" smtClean="0"/>
              <a:t>flu</a:t>
            </a:r>
            <a:r>
              <a:rPr lang="de-DE" dirty="0" smtClean="0"/>
              <a:t>, </a:t>
            </a:r>
            <a:r>
              <a:rPr lang="de-DE" dirty="0" err="1" smtClean="0"/>
              <a:t>malaria</a:t>
            </a:r>
            <a:r>
              <a:rPr lang="de-DE" dirty="0"/>
              <a:t>) = </a:t>
            </a:r>
            <a:r>
              <a:rPr lang="de-DE" dirty="0" smtClean="0"/>
              <a:t>0.1</a:t>
            </a:r>
            <a:endParaRPr lang="de-DE" dirty="0"/>
          </a:p>
          <a:p>
            <a:r>
              <a:rPr lang="de-DE" dirty="0" smtClean="0"/>
              <a:t>E.g.: P(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de-DE" dirty="0" smtClean="0"/>
              <a:t> </a:t>
            </a:r>
            <a:r>
              <a:rPr lang="de-DE" dirty="0" err="1" smtClean="0"/>
              <a:t>fever</a:t>
            </a:r>
            <a:r>
              <a:rPr lang="de-DE" dirty="0" smtClean="0"/>
              <a:t> |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de-DE" dirty="0" err="1" smtClean="0"/>
              <a:t>cold</a:t>
            </a:r>
            <a:r>
              <a:rPr lang="de-DE" dirty="0" smtClean="0"/>
              <a:t>, </a:t>
            </a:r>
            <a:r>
              <a:rPr lang="de-DE" dirty="0" err="1" smtClean="0"/>
              <a:t>flu</a:t>
            </a:r>
            <a:r>
              <a:rPr lang="de-DE" dirty="0" smtClean="0"/>
              <a:t>, </a:t>
            </a:r>
            <a:r>
              <a:rPr lang="de-DE" dirty="0" err="1" smtClean="0"/>
              <a:t>malaria</a:t>
            </a:r>
            <a:r>
              <a:rPr lang="de-DE" dirty="0" smtClean="0"/>
              <a:t> ) = 0.2 x 0.1</a:t>
            </a:r>
          </a:p>
          <a:p>
            <a:pPr lvl="1"/>
            <a:r>
              <a:rPr lang="de-DE" dirty="0" smtClean="0"/>
              <a:t>Etc.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35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Gaussian density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00808"/>
            <a:ext cx="7747000" cy="4457700"/>
          </a:xfrm>
          <a:noFill/>
        </p:spPr>
      </p:pic>
      <p:sp>
        <p:nvSpPr>
          <p:cNvPr id="2" name="Textfeld 1"/>
          <p:cNvSpPr txBox="1"/>
          <p:nvPr/>
        </p:nvSpPr>
        <p:spPr>
          <a:xfrm>
            <a:off x="3995936" y="4725144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794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Hybrid (</a:t>
            </a:r>
            <a:r>
              <a:rPr lang="de-DE" sz="3600" dirty="0" err="1" smtClean="0"/>
              <a:t>discrete+continuous</a:t>
            </a:r>
            <a:r>
              <a:rPr lang="de-DE" sz="3600" dirty="0" smtClean="0"/>
              <a:t>) </a:t>
            </a:r>
            <a:r>
              <a:rPr lang="de-DE" sz="3600" dirty="0" err="1" smtClean="0"/>
              <a:t>networks</a:t>
            </a:r>
            <a:endParaRPr lang="de-DE" sz="3600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913" y="1874838"/>
            <a:ext cx="6988175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17485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Continuous child variables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2008188"/>
            <a:ext cx="6972300" cy="4257675"/>
          </a:xfrm>
          <a:noFill/>
        </p:spPr>
      </p:pic>
    </p:spTree>
    <p:extLst>
      <p:ext uri="{BB962C8B-B14F-4D97-AF65-F5344CB8AC3E}">
        <p14:creationId xmlns:p14="http://schemas.microsoft.com/office/powerpoint/2010/main" val="78508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Continuous child variables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7551737" cy="4648200"/>
          </a:xfrm>
          <a:noFill/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7867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06-Bayesian-3-not-us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8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2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06-Bayesian-3-not-used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88328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Agents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Uncertainty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Probability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Syntax and Semantics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Inference</a:t>
            </a:r>
            <a:endParaRPr lang="en-US" dirty="0" smtClean="0"/>
          </a:p>
          <a:p>
            <a:pPr eaLnBrk="1" hangingPunct="1"/>
            <a:r>
              <a:rPr lang="en-US" dirty="0" smtClean="0"/>
              <a:t>Independence and Bayes' Rule</a:t>
            </a:r>
          </a:p>
          <a:p>
            <a:pPr eaLnBrk="1" hangingPunct="1"/>
            <a:r>
              <a:rPr lang="en-US" dirty="0" smtClean="0"/>
              <a:t>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320542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485056"/>
          </a:xfrm>
        </p:spPr>
        <p:txBody>
          <a:bodyPr/>
          <a:lstStyle/>
          <a:p>
            <a:r>
              <a:rPr lang="en-US" dirty="0" smtClean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8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Objects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2808312"/>
          </a:xfrm>
        </p:spPr>
        <p:txBody>
          <a:bodyPr/>
          <a:lstStyle/>
          <a:p>
            <a:pPr>
              <a:buFont typeface="Times" pitchFamily="-110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Track objects called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</a:rPr>
              <a:t>factors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Initial factors are local CPTs</a:t>
            </a:r>
            <a:r>
              <a:rPr lang="en-US" sz="2800" dirty="0" smtClean="0">
                <a:ea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</a:rPr>
            </a:br>
            <a:r>
              <a:rPr lang="en-US" sz="2800" dirty="0" smtClean="0">
                <a:ea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</a:rPr>
            </a:br>
            <a:r>
              <a:rPr lang="en-US" sz="2800" dirty="0" smtClean="0">
                <a:ea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</a:rPr>
            </a:br>
            <a:endParaRPr lang="en-US" sz="2800" dirty="0" smtClean="0">
              <a:ea typeface="ＭＳ Ｐゴシック" charset="-128"/>
            </a:endParaRPr>
          </a:p>
          <a:p>
            <a:pPr>
              <a:buFont typeface="Times" pitchFamily="-110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During elimination create new factors</a:t>
            </a:r>
          </a:p>
          <a:p>
            <a:pPr marL="0" indent="0"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20901"/>
            <a:ext cx="143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89326"/>
            <a:ext cx="41925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439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7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Operations: </a:t>
            </a:r>
            <a:r>
              <a:rPr lang="en-US" dirty="0" err="1" smtClean="0"/>
              <a:t>Pointwise</a:t>
            </a:r>
            <a:r>
              <a:rPr lang="en-US" dirty="0" smtClean="0"/>
              <a:t> Product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874838"/>
            <a:ext cx="8435280" cy="4525962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Product of factors </a:t>
            </a:r>
            <a:r>
              <a:rPr lang="en-US" b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 smtClean="0"/>
              <a:t>f</a:t>
            </a:r>
            <a:r>
              <a:rPr lang="en-US" i="1" baseline="-25000" dirty="0"/>
              <a:t>2</a:t>
            </a:r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b="1" dirty="0" smtClean="0"/>
              <a:t>f</a:t>
            </a:r>
            <a:r>
              <a:rPr lang="de-DE" sz="3200" i="1" baseline="-25000" dirty="0">
                <a:cs typeface="ＭＳ Ｐゴシック" charset="-128"/>
              </a:rPr>
              <a:t>1</a:t>
            </a:r>
            <a:r>
              <a:rPr lang="de-DE" dirty="0" smtClean="0"/>
              <a:t>(A,B) * </a:t>
            </a:r>
            <a:r>
              <a:rPr lang="de-DE" b="1" dirty="0" smtClean="0"/>
              <a:t>f</a:t>
            </a:r>
            <a:r>
              <a:rPr lang="de-DE" sz="3200" i="1" baseline="-25000" dirty="0">
                <a:cs typeface="ＭＳ Ｐゴシック" charset="-128"/>
              </a:rPr>
              <a:t>2</a:t>
            </a:r>
            <a:r>
              <a:rPr lang="de-DE" dirty="0" smtClean="0"/>
              <a:t>(B,C)= </a:t>
            </a:r>
            <a:r>
              <a:rPr lang="de-DE" b="1" dirty="0" smtClean="0"/>
              <a:t>f</a:t>
            </a:r>
            <a:r>
              <a:rPr lang="de-DE" dirty="0" smtClean="0"/>
              <a:t>(A,B,C)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2400" b="1" dirty="0" smtClean="0"/>
              <a:t>f</a:t>
            </a:r>
            <a:r>
              <a:rPr lang="de-DE" sz="2400" i="1" baseline="-25000" dirty="0" smtClean="0">
                <a:cs typeface="ＭＳ Ｐゴシック" charset="-128"/>
              </a:rPr>
              <a:t>1</a:t>
            </a:r>
            <a:r>
              <a:rPr lang="de-DE" sz="2400" dirty="0" smtClean="0"/>
              <a:t>(X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,...,X</a:t>
            </a:r>
            <a:r>
              <a:rPr lang="de-DE" sz="2400" baseline="-25000" dirty="0"/>
              <a:t>j</a:t>
            </a:r>
            <a:r>
              <a:rPr lang="de-DE" sz="2400" dirty="0" smtClean="0"/>
              <a:t>,Y</a:t>
            </a:r>
            <a:r>
              <a:rPr lang="de-DE" sz="2400" baseline="-25000" dirty="0"/>
              <a:t>1</a:t>
            </a:r>
            <a:r>
              <a:rPr lang="de-DE" sz="2400" dirty="0" smtClean="0"/>
              <a:t>,…,</a:t>
            </a:r>
            <a:r>
              <a:rPr lang="de-DE" sz="2400" dirty="0" err="1" smtClean="0"/>
              <a:t>Y</a:t>
            </a:r>
            <a:r>
              <a:rPr lang="de-DE" sz="2400" baseline="-25000" dirty="0" err="1" smtClean="0"/>
              <a:t>k</a:t>
            </a:r>
            <a:r>
              <a:rPr lang="de-DE" sz="2400" dirty="0" smtClean="0"/>
              <a:t>) *</a:t>
            </a:r>
            <a:r>
              <a:rPr lang="de-DE" sz="2400" b="1" dirty="0" smtClean="0"/>
              <a:t>f</a:t>
            </a:r>
            <a:r>
              <a:rPr lang="de-DE" sz="2400" i="1" baseline="-25000" dirty="0" smtClean="0">
                <a:cs typeface="ＭＳ Ｐゴシック" charset="-128"/>
              </a:rPr>
              <a:t>2</a:t>
            </a:r>
            <a:r>
              <a:rPr lang="de-DE" sz="2400" dirty="0" smtClean="0"/>
              <a:t>(Y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,…,Y</a:t>
            </a:r>
            <a:r>
              <a:rPr lang="de-DE" sz="2400" baseline="-25000" dirty="0" smtClean="0"/>
              <a:t>k</a:t>
            </a:r>
            <a:r>
              <a:rPr lang="de-DE" sz="2400" dirty="0" smtClean="0"/>
              <a:t>,Z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,…,</a:t>
            </a:r>
            <a:r>
              <a:rPr lang="de-DE" sz="2400" dirty="0" err="1" smtClean="0"/>
              <a:t>Z</a:t>
            </a:r>
            <a:r>
              <a:rPr lang="de-DE" sz="2400" baseline="-25000" dirty="0" err="1" smtClean="0"/>
              <a:t>l</a:t>
            </a:r>
            <a:r>
              <a:rPr lang="de-DE" sz="2400" dirty="0" smtClean="0"/>
              <a:t>)</a:t>
            </a:r>
            <a:r>
              <a:rPr lang="de-DE" dirty="0" smtClean="0"/>
              <a:t>=  	</a:t>
            </a:r>
            <a:r>
              <a:rPr lang="de-DE" sz="2400" b="1" dirty="0" smtClean="0"/>
              <a:t>f</a:t>
            </a:r>
            <a:r>
              <a:rPr lang="de-DE" sz="2400" dirty="0" smtClean="0"/>
              <a:t>(X</a:t>
            </a:r>
            <a:r>
              <a:rPr lang="de-DE" sz="2400" baseline="-25000" dirty="0" smtClean="0"/>
              <a:t>1</a:t>
            </a:r>
            <a:r>
              <a:rPr lang="de-DE" sz="2400" dirty="0"/>
              <a:t>,...,X</a:t>
            </a:r>
            <a:r>
              <a:rPr lang="de-DE" sz="2400" baseline="-25000" dirty="0"/>
              <a:t>j</a:t>
            </a:r>
            <a:r>
              <a:rPr lang="de-DE" sz="2400" dirty="0"/>
              <a:t>,Y</a:t>
            </a:r>
            <a:r>
              <a:rPr lang="de-DE" sz="2400" baseline="-25000" dirty="0"/>
              <a:t>1</a:t>
            </a:r>
            <a:r>
              <a:rPr lang="de-DE" sz="2400" dirty="0"/>
              <a:t>,…,</a:t>
            </a:r>
            <a:r>
              <a:rPr lang="de-DE" sz="2400" dirty="0" smtClean="0"/>
              <a:t>Y</a:t>
            </a:r>
            <a:r>
              <a:rPr lang="de-DE" sz="2400" baseline="-25000" dirty="0" smtClean="0"/>
              <a:t>k</a:t>
            </a:r>
            <a:r>
              <a:rPr lang="de-DE" sz="2400" dirty="0" smtClean="0"/>
              <a:t>,Z</a:t>
            </a:r>
            <a:r>
              <a:rPr lang="de-DE" sz="2400" baseline="-25000" dirty="0" smtClean="0"/>
              <a:t>1</a:t>
            </a:r>
            <a:r>
              <a:rPr lang="de-DE" sz="2400" dirty="0"/>
              <a:t>,…,</a:t>
            </a:r>
            <a:r>
              <a:rPr lang="de-DE" sz="2400" dirty="0" err="1" smtClean="0"/>
              <a:t>Z</a:t>
            </a:r>
            <a:r>
              <a:rPr lang="de-DE" sz="2400" baseline="-25000" dirty="0" err="1" smtClean="0"/>
              <a:t>l</a:t>
            </a:r>
            <a:r>
              <a:rPr lang="de-DE" sz="2400" dirty="0" smtClean="0"/>
              <a:t>)</a:t>
            </a:r>
            <a:endParaRPr lang="de-DE" sz="2400" dirty="0"/>
          </a:p>
          <a:p>
            <a:pPr lvl="1"/>
            <a:r>
              <a:rPr lang="en-US" dirty="0" smtClean="0"/>
              <a:t>has </a:t>
            </a:r>
            <a:r>
              <a:rPr lang="en-US" dirty="0"/>
              <a:t>2</a:t>
            </a:r>
            <a:r>
              <a:rPr lang="en-US" i="1" baseline="30000" dirty="0"/>
              <a:t>j+k+l </a:t>
            </a:r>
            <a:r>
              <a:rPr lang="en-US" dirty="0"/>
              <a:t>entries (if all variables are binary)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826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691" y="332657"/>
            <a:ext cx="6033493" cy="504056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pointwise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endParaRPr lang="de-DE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4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268738" cy="2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7656"/>
            <a:ext cx="4722051" cy="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17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/>
              <a:t>Basic Operations: Summing out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Summing out a variable from a product of factors</a:t>
            </a:r>
          </a:p>
          <a:p>
            <a:pPr lvl="1"/>
            <a:r>
              <a:rPr lang="en-US" dirty="0" smtClean="0"/>
              <a:t>Move any constant factors outside the summation</a:t>
            </a:r>
          </a:p>
          <a:p>
            <a:pPr lvl="1"/>
            <a:r>
              <a:rPr lang="en-US" dirty="0" smtClean="0"/>
              <a:t>Add up </a:t>
            </a:r>
            <a:r>
              <a:rPr lang="en-US" dirty="0" err="1" smtClean="0"/>
              <a:t>submatrices</a:t>
            </a:r>
            <a:r>
              <a:rPr lang="en-US" dirty="0" smtClean="0"/>
              <a:t> in </a:t>
            </a:r>
            <a:r>
              <a:rPr lang="en-US" dirty="0" err="1" smtClean="0"/>
              <a:t>pointwise</a:t>
            </a:r>
            <a:r>
              <a:rPr lang="en-US" dirty="0" smtClean="0"/>
              <a:t> product of remaining factors</a:t>
            </a:r>
            <a:br>
              <a:rPr lang="en-US" dirty="0" smtClean="0"/>
            </a:br>
            <a:r>
              <a:rPr lang="en-US" dirty="0" smtClean="0">
                <a:latin typeface="Cambria Math"/>
                <a:ea typeface="Cambria Math"/>
              </a:rPr>
              <a:t>𝛴</a:t>
            </a:r>
            <a:r>
              <a:rPr lang="en-US" baseline="-25000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f</a:t>
            </a:r>
            <a:r>
              <a:rPr lang="en-US" baseline="-25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* …*</a:t>
            </a:r>
            <a:r>
              <a:rPr lang="en-US" dirty="0" err="1" smtClean="0"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>    =    f</a:t>
            </a:r>
            <a:r>
              <a:rPr lang="en-US" baseline="-25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*…*f</a:t>
            </a:r>
            <a:r>
              <a:rPr lang="en-US" baseline="-25000" dirty="0" smtClean="0">
                <a:latin typeface="Cambria Math"/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*𝛴</a:t>
            </a:r>
            <a:r>
              <a:rPr lang="en-US" baseline="-25000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f</a:t>
            </a:r>
            <a:r>
              <a:rPr lang="en-US" baseline="-25000" dirty="0" smtClean="0">
                <a:latin typeface="Cambria Math"/>
                <a:ea typeface="Cambria Math"/>
              </a:rPr>
              <a:t>i+1</a:t>
            </a:r>
            <a:r>
              <a:rPr lang="en-US" dirty="0" smtClean="0">
                <a:latin typeface="Cambria Math"/>
                <a:ea typeface="Cambria Math"/>
              </a:rPr>
              <a:t>*…*</a:t>
            </a:r>
            <a:r>
              <a:rPr lang="en-US" dirty="0" err="1" smtClean="0"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/>
            </a:r>
            <a:br>
              <a:rPr lang="en-US" dirty="0" smtClean="0">
                <a:latin typeface="Cambria Math"/>
                <a:ea typeface="Cambria Math"/>
              </a:rPr>
            </a:br>
            <a:r>
              <a:rPr lang="en-US" dirty="0" smtClean="0">
                <a:latin typeface="Cambria Math"/>
                <a:ea typeface="Cambria Math"/>
              </a:rPr>
              <a:t>		       =    f</a:t>
            </a:r>
            <a:r>
              <a:rPr lang="en-US" baseline="-25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*…*f</a:t>
            </a:r>
            <a:r>
              <a:rPr lang="en-US" baseline="-25000" dirty="0" smtClean="0">
                <a:latin typeface="Cambria Math"/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* </a:t>
            </a:r>
            <a:r>
              <a:rPr lang="en-US" dirty="0" err="1" smtClean="0"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latin typeface="Cambria Math"/>
                <a:ea typeface="Cambria Math"/>
              </a:rPr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assuming </a:t>
            </a:r>
            <a:r>
              <a:rPr lang="en-US" b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 </a:t>
            </a:r>
            <a:r>
              <a:rPr lang="en-US" b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do not depend on </a:t>
            </a:r>
            <a:r>
              <a:rPr lang="en-US" i="1" dirty="0" smtClean="0"/>
              <a:t>X</a:t>
            </a:r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572000" y="54452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0807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Summing out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4" y="2882553"/>
            <a:ext cx="2511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0" y="1844824"/>
            <a:ext cx="522928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9" y="3089337"/>
            <a:ext cx="43672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01826" y="308933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smtClean="0"/>
              <a:t>Summing out </a:t>
            </a:r>
            <a:r>
              <a:rPr lang="de-DE" smtClean="0"/>
              <a:t>a</a:t>
            </a:r>
            <a:endParaRPr lang="de-DE"/>
          </a:p>
        </p:txBody>
      </p:sp>
      <p:sp>
        <p:nvSpPr>
          <p:cNvPr id="4" name="Pfeil nach rechts 3"/>
          <p:cNvSpPr/>
          <p:nvPr/>
        </p:nvSpPr>
        <p:spPr bwMode="auto">
          <a:xfrm>
            <a:off x="3617625" y="3841515"/>
            <a:ext cx="690376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5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791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2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Variable ordering</a:t>
            </a: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2"/>
          </a:xfrm>
        </p:spPr>
        <p:txBody>
          <a:bodyPr/>
          <a:lstStyle/>
          <a:p>
            <a:r>
              <a:rPr lang="en-US" sz="2800" dirty="0" smtClean="0"/>
              <a:t>Different selection of variables lead to different factors of different size.</a:t>
            </a:r>
          </a:p>
          <a:p>
            <a:r>
              <a:rPr lang="en-US" sz="2800" dirty="0" smtClean="0"/>
              <a:t>Every choice yields a valid execution</a:t>
            </a:r>
          </a:p>
          <a:p>
            <a:pPr lvl="1"/>
            <a:r>
              <a:rPr lang="en-US" sz="2400" dirty="0" smtClean="0"/>
              <a:t>Different intermediate factors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Time and space requirements depend on the largest factor constructed</a:t>
            </a:r>
          </a:p>
          <a:p>
            <a:r>
              <a:rPr lang="en-US" sz="2800" dirty="0" smtClean="0"/>
              <a:t>Heuristic may help to decide on a good ordering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What else can we do?????</a:t>
            </a:r>
          </a:p>
        </p:txBody>
      </p:sp>
    </p:spTree>
    <p:extLst>
      <p:ext uri="{BB962C8B-B14F-4D97-AF65-F5344CB8AC3E}">
        <p14:creationId xmlns:p14="http://schemas.microsoft.com/office/powerpoint/2010/main" val="32266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016"/>
            <a:ext cx="8229600" cy="692696"/>
          </a:xfrm>
        </p:spPr>
        <p:txBody>
          <a:bodyPr/>
          <a:lstStyle/>
          <a:p>
            <a:r>
              <a:rPr lang="en-US" sz="3600" dirty="0" smtClean="0"/>
              <a:t>Irrelevant variables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44675"/>
            <a:ext cx="8458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95536" y="5589240"/>
            <a:ext cx="792088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solidFill>
                  <a:srgbClr val="FFFFFF"/>
                </a:solidFill>
              </a:ln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03848" y="4869160"/>
            <a:ext cx="323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 {Alarm, </a:t>
            </a:r>
            <a:r>
              <a:rPr lang="de-DE" dirty="0" err="1" smtClean="0"/>
              <a:t>Earthquake,Burglary</a:t>
            </a:r>
            <a:r>
              <a:rPr lang="de-DE" dirty="0" smtClean="0"/>
              <a:t>}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1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Markov Blanket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3886200"/>
          </a:xfrm>
        </p:spPr>
        <p:txBody>
          <a:bodyPr/>
          <a:lstStyle/>
          <a:p>
            <a:r>
              <a:rPr lang="en-US" altLang="ko-KR" sz="2000" dirty="0" smtClean="0">
                <a:ea typeface="굴림" pitchFamily="50" charset="-127"/>
              </a:rPr>
              <a:t>Markov blanket: Parents + children + children’s parents</a:t>
            </a:r>
          </a:p>
          <a:p>
            <a:r>
              <a:rPr lang="en-US" altLang="ko-KR" sz="2000" dirty="0" smtClean="0">
                <a:ea typeface="굴림" pitchFamily="50" charset="-127"/>
              </a:rPr>
              <a:t>Node is conditionally independent of all other nodes in network, given its Markov Blanket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95166"/>
            <a:ext cx="43291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6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51038"/>
            <a:ext cx="8610600" cy="4525962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smtClean="0">
                <a:latin typeface="Comic Sans MS" pitchFamily="66" charset="0"/>
              </a:rPr>
              <a:t>If a state is described by n propositions, then a belief space contains 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3000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mtClean="0">
                <a:latin typeface="Comic Sans MS" pitchFamily="66" charset="0"/>
              </a:rPr>
              <a:t> states for boolean domains (possibly, some have probability 0)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0033CC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mtClean="0">
                <a:solidFill>
                  <a:srgbClr val="0033CC"/>
                </a:solidFill>
                <a:latin typeface="Comic Sans MS" pitchFamily="66" charset="0"/>
              </a:rPr>
              <a:t>Modeling difficulty</a:t>
            </a:r>
            <a:r>
              <a:rPr lang="en-US" smtClean="0">
                <a:latin typeface="Comic Sans MS" pitchFamily="66" charset="0"/>
              </a:rPr>
              <a:t>: many numbers must be entered in the first place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0033CC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mtClean="0">
                <a:solidFill>
                  <a:srgbClr val="0033CC"/>
                </a:solidFill>
                <a:latin typeface="Comic Sans MS" pitchFamily="66" charset="0"/>
              </a:rPr>
              <a:t>Computational issue</a:t>
            </a:r>
            <a:r>
              <a:rPr lang="en-US" smtClean="0">
                <a:latin typeface="Comic Sans MS" pitchFamily="66" charset="0"/>
              </a:rPr>
              <a:t>: memory size and time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39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Moral Graph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2"/>
          </a:xfrm>
        </p:spPr>
        <p:txBody>
          <a:bodyPr/>
          <a:lstStyle/>
          <a:p>
            <a:r>
              <a:rPr lang="en-US" sz="2400" dirty="0"/>
              <a:t>The moral graph is an undirected graph that is obtained </a:t>
            </a:r>
            <a:r>
              <a:rPr lang="en-US" sz="2400" dirty="0" smtClean="0"/>
              <a:t>as </a:t>
            </a:r>
            <a:r>
              <a:rPr lang="de-DE" sz="2400" dirty="0" err="1" smtClean="0"/>
              <a:t>follows</a:t>
            </a:r>
            <a:r>
              <a:rPr lang="de-DE" sz="2400" dirty="0" smtClean="0"/>
              <a:t>:</a:t>
            </a:r>
          </a:p>
          <a:p>
            <a:pPr lvl="1"/>
            <a:r>
              <a:rPr lang="en-US" sz="2000" dirty="0" smtClean="0"/>
              <a:t>connect </a:t>
            </a:r>
            <a:r>
              <a:rPr lang="en-US" sz="2000" dirty="0"/>
              <a:t>all parents of all </a:t>
            </a:r>
            <a:r>
              <a:rPr lang="en-US" sz="2000" dirty="0" smtClean="0"/>
              <a:t>nodes (resp.)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all directed links undirected</a:t>
            </a:r>
          </a:p>
          <a:p>
            <a:r>
              <a:rPr lang="de-DE" sz="2400" dirty="0"/>
              <a:t>Note:</a:t>
            </a:r>
          </a:p>
          <a:p>
            <a:pPr lvl="1"/>
            <a:r>
              <a:rPr lang="en-US" sz="2000" dirty="0"/>
              <a:t>the moral graph connects each node to all nodes of its Markov </a:t>
            </a:r>
            <a:r>
              <a:rPr lang="de-DE" sz="2000" dirty="0" err="1"/>
              <a:t>blanket</a:t>
            </a:r>
            <a:endParaRPr lang="de-DE" sz="2000" dirty="0"/>
          </a:p>
          <a:p>
            <a:pPr lvl="2"/>
            <a:r>
              <a:rPr lang="en-US" sz="2000" dirty="0" smtClean="0"/>
              <a:t>it </a:t>
            </a:r>
            <a:r>
              <a:rPr lang="en-US" sz="2000" dirty="0"/>
              <a:t>is already connected to parents and </a:t>
            </a:r>
            <a:r>
              <a:rPr lang="en-US" sz="2000" dirty="0" smtClean="0"/>
              <a:t>children</a:t>
            </a:r>
          </a:p>
          <a:p>
            <a:pPr lvl="2"/>
            <a:r>
              <a:rPr lang="en-US" sz="2000" dirty="0" smtClean="0"/>
              <a:t>now </a:t>
            </a:r>
            <a:r>
              <a:rPr lang="en-US" sz="2000" dirty="0"/>
              <a:t>it is also connected to the parents of its children</a:t>
            </a: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5867946" cy="16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Irrelevant variables continued: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968552"/>
          </a:xfrm>
        </p:spPr>
        <p:txBody>
          <a:bodyPr/>
          <a:lstStyle/>
          <a:p>
            <a:r>
              <a:rPr lang="de-DE" sz="2400" dirty="0" smtClean="0"/>
              <a:t>m-separation:</a:t>
            </a:r>
          </a:p>
          <a:p>
            <a:pPr lvl="1"/>
            <a:r>
              <a:rPr lang="en-US" sz="2000" dirty="0" smtClean="0"/>
              <a:t>A is m-separated from B by C </a:t>
            </a:r>
            <a:r>
              <a:rPr lang="en-US" sz="2000" dirty="0" err="1" smtClean="0"/>
              <a:t>iff</a:t>
            </a:r>
            <a:r>
              <a:rPr lang="en-US" sz="2000" dirty="0" smtClean="0"/>
              <a:t> it is separated by C in the </a:t>
            </a:r>
            <a:r>
              <a:rPr lang="de-DE" sz="2000" dirty="0" err="1" smtClean="0"/>
              <a:t>moral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endParaRPr lang="de-DE" sz="2000" dirty="0" smtClean="0"/>
          </a:p>
          <a:p>
            <a:pPr lvl="1"/>
            <a:r>
              <a:rPr lang="de-DE" sz="2000" dirty="0" smtClean="0"/>
              <a:t>A </a:t>
            </a:r>
            <a:r>
              <a:rPr lang="de-DE" sz="2000" dirty="0" err="1" smtClean="0"/>
              <a:t>is</a:t>
            </a:r>
            <a:r>
              <a:rPr lang="de-DE" sz="2000" dirty="0" smtClean="0"/>
              <a:t> m-</a:t>
            </a:r>
            <a:r>
              <a:rPr lang="de-DE" sz="2000" dirty="0" err="1" smtClean="0"/>
              <a:t>separated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Z </a:t>
            </a:r>
            <a:r>
              <a:rPr lang="de-DE" sz="2000" dirty="0" err="1" smtClean="0"/>
              <a:t>by</a:t>
            </a:r>
            <a:r>
              <a:rPr lang="de-DE" sz="2000" dirty="0" smtClean="0"/>
              <a:t> C </a:t>
            </a:r>
            <a:r>
              <a:rPr lang="de-DE" sz="2000" dirty="0" err="1" smtClean="0"/>
              <a:t>iff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B </a:t>
            </a:r>
          </a:p>
          <a:p>
            <a:pPr marL="457200" lvl="1" indent="0">
              <a:buNone/>
            </a:pPr>
            <a:r>
              <a:rPr lang="de-DE" sz="2000" dirty="0" smtClean="0"/>
              <a:t>   in Z: A </a:t>
            </a:r>
            <a:r>
              <a:rPr lang="de-DE" sz="2000" dirty="0" err="1" smtClean="0"/>
              <a:t>is</a:t>
            </a:r>
            <a:r>
              <a:rPr lang="de-DE" sz="2000" dirty="0" smtClean="0"/>
              <a:t> m-</a:t>
            </a:r>
            <a:r>
              <a:rPr lang="de-DE" sz="2000" dirty="0" err="1" smtClean="0"/>
              <a:t>separated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all B </a:t>
            </a:r>
            <a:r>
              <a:rPr lang="de-DE" sz="2000" dirty="0" err="1" smtClean="0"/>
              <a:t>by</a:t>
            </a:r>
            <a:r>
              <a:rPr lang="de-DE" sz="2000" dirty="0" smtClean="0"/>
              <a:t> C in Z</a:t>
            </a:r>
          </a:p>
          <a:p>
            <a:r>
              <a:rPr lang="de-DE" sz="2400" dirty="0" err="1" smtClean="0"/>
              <a:t>Example</a:t>
            </a:r>
            <a:r>
              <a:rPr lang="de-DE" sz="2400" dirty="0" smtClean="0"/>
              <a:t>:</a:t>
            </a:r>
          </a:p>
          <a:p>
            <a:pPr lvl="1"/>
            <a:r>
              <a:rPr lang="en-US" sz="2000" dirty="0" smtClean="0"/>
              <a:t>J is m-separated from E by 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(Remember: Query P(X | </a:t>
            </a:r>
            <a:r>
              <a:rPr lang="en-US" sz="2000" b="1" dirty="0"/>
              <a:t>E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600" dirty="0" smtClean="0"/>
              <a:t>Example: </a:t>
            </a:r>
            <a:endParaRPr lang="de-DE" sz="2600" dirty="0"/>
          </a:p>
        </p:txBody>
      </p:sp>
      <p:sp>
        <p:nvSpPr>
          <p:cNvPr id="3" name="Rechteck 2"/>
          <p:cNvSpPr/>
          <p:nvPr/>
        </p:nvSpPr>
        <p:spPr>
          <a:xfrm>
            <a:off x="611560" y="4149080"/>
            <a:ext cx="828092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/>
              <a:t>Theorem 2: </a:t>
            </a:r>
            <a:r>
              <a:rPr lang="en-US" dirty="0"/>
              <a:t>Y </a:t>
            </a:r>
            <a:r>
              <a:rPr lang="en-US" i="0" dirty="0"/>
              <a:t>is irrelevant if it is m-separated from </a:t>
            </a:r>
            <a:r>
              <a:rPr lang="en-US" dirty="0"/>
              <a:t>X </a:t>
            </a:r>
            <a:r>
              <a:rPr lang="en-US" i="0" dirty="0"/>
              <a:t>by </a:t>
            </a:r>
            <a:r>
              <a:rPr lang="en-US" b="1" dirty="0"/>
              <a:t>E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5495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7" y="2204864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67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402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Approximate Inference </a:t>
            </a:r>
            <a:r>
              <a:rPr lang="en-US" altLang="ko-KR" sz="2800" dirty="0">
                <a:ea typeface="굴림" pitchFamily="50" charset="-127"/>
              </a:rPr>
              <a:t>i</a:t>
            </a:r>
            <a:r>
              <a:rPr lang="en-US" altLang="ko-KR" sz="2800" dirty="0" smtClean="0">
                <a:ea typeface="굴림" pitchFamily="50" charset="-127"/>
              </a:rPr>
              <a:t>n Bayesian Networks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sz="2400" dirty="0" smtClean="0">
                <a:ea typeface="굴림" pitchFamily="50" charset="-127"/>
              </a:rPr>
              <a:t>Monte Carlo algorithm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Widely used to estimate quantities that are difficult to calculate </a:t>
            </a:r>
            <a:r>
              <a:rPr lang="en-US" altLang="ko-KR" sz="2000" dirty="0" smtClean="0">
                <a:ea typeface="굴림" pitchFamily="50" charset="-127"/>
              </a:rPr>
              <a:t>exactly (Remember:  for BNs NP-hardness)</a:t>
            </a:r>
            <a:endParaRPr lang="en-US" altLang="ko-KR" sz="2000" dirty="0" smtClean="0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Randomized sampling algorithm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Accuracy depends on the number of samples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Two families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>
                <a:ea typeface="굴림" pitchFamily="50" charset="-127"/>
              </a:rPr>
              <a:t>Direct sampling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>
                <a:ea typeface="굴림" pitchFamily="50" charset="-127"/>
              </a:rPr>
              <a:t>Markov chain sampling</a:t>
            </a:r>
          </a:p>
        </p:txBody>
      </p:sp>
    </p:spTree>
    <p:extLst>
      <p:ext uri="{BB962C8B-B14F-4D97-AF65-F5344CB8AC3E}">
        <p14:creationId xmlns:p14="http://schemas.microsoft.com/office/powerpoint/2010/main" val="115534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638944"/>
          </a:xfrm>
        </p:spPr>
        <p:txBody>
          <a:bodyPr/>
          <a:lstStyle/>
          <a:p>
            <a:r>
              <a:rPr lang="en-US" sz="3600" dirty="0" smtClean="0"/>
              <a:t>Inference by stochastic simulation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784"/>
            <a:ext cx="8534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8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127446" y="5387752"/>
            <a:ext cx="1524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5" name="Oval 45"/>
          <p:cNvSpPr>
            <a:spLocks noChangeArrowheads="1"/>
          </p:cNvSpPr>
          <p:nvPr/>
        </p:nvSpPr>
        <p:spPr bwMode="auto">
          <a:xfrm>
            <a:off x="3099246" y="2415952"/>
            <a:ext cx="1295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107504" y="2564904"/>
            <a:ext cx="1295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1575246" y="1196752"/>
            <a:ext cx="1219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78" name="AutoShape 38"/>
          <p:cNvSpPr>
            <a:spLocks noChangeArrowheads="1"/>
          </p:cNvSpPr>
          <p:nvPr/>
        </p:nvSpPr>
        <p:spPr bwMode="auto">
          <a:xfrm>
            <a:off x="4699446" y="1501552"/>
            <a:ext cx="4267200" cy="297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Example in simple case</a:t>
            </a:r>
          </a:p>
        </p:txBody>
      </p:sp>
      <p:sp>
        <p:nvSpPr>
          <p:cNvPr id="54280" name="Oval 4"/>
          <p:cNvSpPr>
            <a:spLocks noChangeArrowheads="1"/>
          </p:cNvSpPr>
          <p:nvPr/>
        </p:nvSpPr>
        <p:spPr bwMode="auto">
          <a:xfrm>
            <a:off x="1557784" y="1723802"/>
            <a:ext cx="1319212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54281" name="Oval 5"/>
          <p:cNvSpPr>
            <a:spLocks noChangeArrowheads="1"/>
          </p:cNvSpPr>
          <p:nvPr/>
        </p:nvSpPr>
        <p:spPr bwMode="auto">
          <a:xfrm>
            <a:off x="1697484" y="4244752"/>
            <a:ext cx="1249362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WetGrass</a:t>
            </a:r>
          </a:p>
        </p:txBody>
      </p:sp>
      <p:sp>
        <p:nvSpPr>
          <p:cNvPr id="54282" name="Oval 6"/>
          <p:cNvSpPr>
            <a:spLocks noChangeArrowheads="1"/>
          </p:cNvSpPr>
          <p:nvPr/>
        </p:nvSpPr>
        <p:spPr bwMode="auto">
          <a:xfrm>
            <a:off x="864046" y="3165252"/>
            <a:ext cx="1317625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54283" name="Oval 7"/>
          <p:cNvSpPr>
            <a:spLocks noChangeArrowheads="1"/>
          </p:cNvSpPr>
          <p:nvPr/>
        </p:nvSpPr>
        <p:spPr bwMode="auto">
          <a:xfrm>
            <a:off x="2461071" y="3092227"/>
            <a:ext cx="1317625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54284" name="Line 8"/>
          <p:cNvSpPr>
            <a:spLocks noChangeShapeType="1"/>
          </p:cNvSpPr>
          <p:nvPr/>
        </p:nvSpPr>
        <p:spPr bwMode="auto">
          <a:xfrm flipH="1">
            <a:off x="1279971" y="2300065"/>
            <a:ext cx="555625" cy="86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5" name="Line 9"/>
          <p:cNvSpPr>
            <a:spLocks noChangeShapeType="1"/>
          </p:cNvSpPr>
          <p:nvPr/>
        </p:nvSpPr>
        <p:spPr bwMode="auto">
          <a:xfrm>
            <a:off x="1489521" y="3739927"/>
            <a:ext cx="415925" cy="5762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6" name="Line 10"/>
          <p:cNvSpPr>
            <a:spLocks noChangeShapeType="1"/>
          </p:cNvSpPr>
          <p:nvPr/>
        </p:nvSpPr>
        <p:spPr bwMode="auto">
          <a:xfrm flipH="1">
            <a:off x="2597596" y="3668490"/>
            <a:ext cx="347663" cy="6477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7" name="Line 11"/>
          <p:cNvSpPr>
            <a:spLocks noChangeShapeType="1"/>
          </p:cNvSpPr>
          <p:nvPr/>
        </p:nvSpPr>
        <p:spPr bwMode="auto">
          <a:xfrm>
            <a:off x="2597596" y="2300065"/>
            <a:ext cx="279400" cy="7921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8" name="Text Box 12"/>
          <p:cNvSpPr txBox="1">
            <a:spLocks noChangeArrowheads="1"/>
          </p:cNvSpPr>
          <p:nvPr/>
        </p:nvSpPr>
        <p:spPr bwMode="auto">
          <a:xfrm>
            <a:off x="133796" y="4340002"/>
            <a:ext cx="1557884" cy="166199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S	</a:t>
            </a:r>
            <a:r>
              <a:rPr lang="en-US" altLang="ko-KR" sz="1200" b="1" dirty="0" smtClean="0">
                <a:ea typeface="굴림" pitchFamily="50" charset="-127"/>
              </a:rPr>
              <a:t>R    P</a:t>
            </a:r>
            <a:r>
              <a:rPr lang="en-US" altLang="ko-KR" sz="1200" b="1" dirty="0">
                <a:ea typeface="굴림" pitchFamily="50" charset="-127"/>
              </a:rPr>
              <a:t>(</a:t>
            </a:r>
            <a:r>
              <a:rPr lang="en-US" altLang="ko-KR" sz="1200" b="1" dirty="0" smtClean="0">
                <a:ea typeface="굴림" pitchFamily="50" charset="-127"/>
              </a:rPr>
              <a:t>W|S,R)</a:t>
            </a:r>
            <a:endParaRPr lang="en-US" altLang="ko-KR" sz="1200" b="1" dirty="0">
              <a:ea typeface="굴림" pitchFamily="50" charset="-12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f	.00</a:t>
            </a:r>
          </a:p>
        </p:txBody>
      </p:sp>
      <p:sp>
        <p:nvSpPr>
          <p:cNvPr id="54289" name="Text Box 13"/>
          <p:cNvSpPr txBox="1">
            <a:spLocks noChangeArrowheads="1"/>
          </p:cNvSpPr>
          <p:nvPr/>
        </p:nvSpPr>
        <p:spPr bwMode="auto">
          <a:xfrm>
            <a:off x="1749871" y="1292002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P(C)=.5</a:t>
            </a:r>
          </a:p>
        </p:txBody>
      </p:sp>
      <p:sp>
        <p:nvSpPr>
          <p:cNvPr id="54290" name="Text Box 14"/>
          <p:cNvSpPr txBox="1">
            <a:spLocks noChangeArrowheads="1"/>
          </p:cNvSpPr>
          <p:nvPr/>
        </p:nvSpPr>
        <p:spPr bwMode="auto">
          <a:xfrm>
            <a:off x="3291334" y="1901602"/>
            <a:ext cx="992634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 smtClean="0">
                <a:ea typeface="굴림" pitchFamily="50" charset="-127"/>
              </a:rPr>
              <a:t>C    P</a:t>
            </a:r>
            <a:r>
              <a:rPr lang="en-US" altLang="ko-KR" sz="1200" b="1" dirty="0">
                <a:ea typeface="굴림" pitchFamily="50" charset="-127"/>
              </a:rPr>
              <a:t>(</a:t>
            </a:r>
            <a:r>
              <a:rPr lang="en-US" altLang="ko-KR" sz="1200" b="1" dirty="0" smtClean="0">
                <a:ea typeface="굴림" pitchFamily="50" charset="-127"/>
              </a:rPr>
              <a:t>R|C)</a:t>
            </a:r>
            <a:endParaRPr lang="en-US" altLang="ko-KR" sz="1200" b="1" dirty="0">
              <a:ea typeface="굴림" pitchFamily="50" charset="-12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.20</a:t>
            </a:r>
          </a:p>
        </p:txBody>
      </p:sp>
      <p:sp>
        <p:nvSpPr>
          <p:cNvPr id="54291" name="Text Box 15"/>
          <p:cNvSpPr txBox="1">
            <a:spLocks noChangeArrowheads="1"/>
          </p:cNvSpPr>
          <p:nvPr/>
        </p:nvSpPr>
        <p:spPr bwMode="auto">
          <a:xfrm>
            <a:off x="354459" y="2054002"/>
            <a:ext cx="905173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 smtClean="0">
                <a:ea typeface="굴림" pitchFamily="50" charset="-127"/>
              </a:rPr>
              <a:t>C   P</a:t>
            </a:r>
            <a:r>
              <a:rPr lang="en-US" altLang="ko-KR" sz="1200" b="1" dirty="0">
                <a:ea typeface="굴림" pitchFamily="50" charset="-127"/>
              </a:rPr>
              <a:t>(</a:t>
            </a:r>
            <a:r>
              <a:rPr lang="en-US" altLang="ko-KR" sz="1200" b="1" dirty="0" smtClean="0">
                <a:ea typeface="굴림" pitchFamily="50" charset="-127"/>
              </a:rPr>
              <a:t>S|C)</a:t>
            </a:r>
            <a:endParaRPr lang="en-US" altLang="ko-KR" sz="1200" b="1" dirty="0">
              <a:ea typeface="굴림" pitchFamily="50" charset="-12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.50</a:t>
            </a:r>
          </a:p>
        </p:txBody>
      </p:sp>
      <p:sp>
        <p:nvSpPr>
          <p:cNvPr id="54292" name="Text Box 17"/>
          <p:cNvSpPr txBox="1">
            <a:spLocks noChangeArrowheads="1"/>
          </p:cNvSpPr>
          <p:nvPr/>
        </p:nvSpPr>
        <p:spPr bwMode="auto">
          <a:xfrm>
            <a:off x="4845496" y="1842865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[Cloudy, Sprinkler, Rain, WetGrass]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845496" y="2354040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        ,       ,       ]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851846" y="2811240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      ,       ]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858196" y="3268440"/>
            <a:ext cx="259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true,       ]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864546" y="3725640"/>
            <a:ext cx="261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true, true]</a:t>
            </a:r>
          </a:p>
        </p:txBody>
      </p:sp>
      <p:sp>
        <p:nvSpPr>
          <p:cNvPr id="54297" name="Text Box 36"/>
          <p:cNvSpPr txBox="1">
            <a:spLocks noChangeArrowheads="1"/>
          </p:cNvSpPr>
          <p:nvPr/>
        </p:nvSpPr>
        <p:spPr bwMode="auto">
          <a:xfrm>
            <a:off x="4242246" y="1333277"/>
            <a:ext cx="1254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Sampling</a:t>
            </a:r>
          </a:p>
        </p:txBody>
      </p:sp>
      <p:grpSp>
        <p:nvGrpSpPr>
          <p:cNvPr id="54298" name="Group 40"/>
          <p:cNvGrpSpPr>
            <a:grpSpLocks/>
          </p:cNvGrpSpPr>
          <p:nvPr/>
        </p:nvGrpSpPr>
        <p:grpSpPr bwMode="auto">
          <a:xfrm>
            <a:off x="2987824" y="4509120"/>
            <a:ext cx="6051785" cy="2015452"/>
            <a:chOff x="2630" y="2992"/>
            <a:chExt cx="2986" cy="1076"/>
          </a:xfrm>
        </p:grpSpPr>
        <p:sp>
          <p:nvSpPr>
            <p:cNvPr id="54300" name="Rectangle 39"/>
            <p:cNvSpPr>
              <a:spLocks noChangeArrowheads="1"/>
            </p:cNvSpPr>
            <p:nvPr/>
          </p:nvSpPr>
          <p:spPr bwMode="auto">
            <a:xfrm>
              <a:off x="2630" y="3216"/>
              <a:ext cx="2986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4301" name="Text Box 35"/>
            <p:cNvSpPr txBox="1">
              <a:spLocks noChangeArrowheads="1"/>
            </p:cNvSpPr>
            <p:nvPr/>
          </p:nvSpPr>
          <p:spPr bwMode="auto">
            <a:xfrm>
              <a:off x="2666" y="3312"/>
              <a:ext cx="294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ko-KR" sz="1800" dirty="0" smtClean="0">
                  <a:ea typeface="굴림" pitchFamily="50" charset="-127"/>
                </a:rPr>
                <a:t>N </a:t>
              </a:r>
              <a:r>
                <a:rPr lang="en-US" altLang="ko-KR" sz="1800" dirty="0">
                  <a:ea typeface="굴림" pitchFamily="50" charset="-127"/>
                </a:rPr>
                <a:t>= </a:t>
              </a:r>
              <a:r>
                <a:rPr lang="en-US" altLang="ko-KR" sz="1800" dirty="0" smtClean="0">
                  <a:ea typeface="굴림" pitchFamily="50" charset="-127"/>
                </a:rPr>
                <a:t>1000 		           (# generated samples)</a:t>
              </a:r>
              <a:endParaRPr lang="en-US" altLang="ko-KR" sz="1800" dirty="0">
                <a:ea typeface="굴림" pitchFamily="50" charset="-127"/>
              </a:endParaRPr>
            </a:p>
            <a:p>
              <a:r>
                <a:rPr lang="en-US" altLang="ko-KR" sz="1800" dirty="0">
                  <a:ea typeface="굴림" pitchFamily="50" charset="-127"/>
                </a:rPr>
                <a:t>N(Rain=true) = N([ _ , _ , true, _ ]) = </a:t>
              </a:r>
              <a:r>
                <a:rPr lang="en-US" altLang="ko-KR" sz="1800" dirty="0" smtClean="0">
                  <a:ea typeface="굴림" pitchFamily="50" charset="-127"/>
                </a:rPr>
                <a:t>511 </a:t>
              </a:r>
            </a:p>
            <a:p>
              <a:r>
                <a:rPr lang="en-US" altLang="ko-KR" sz="1800" dirty="0">
                  <a:ea typeface="굴림" pitchFamily="50" charset="-127"/>
                </a:rPr>
                <a:t>	</a:t>
              </a:r>
              <a:r>
                <a:rPr lang="en-US" altLang="ko-KR" sz="1800" dirty="0" smtClean="0">
                  <a:ea typeface="굴림" pitchFamily="50" charset="-127"/>
                </a:rPr>
                <a:t>		   (# of samples for this event)</a:t>
              </a:r>
              <a:endParaRPr lang="en-US" altLang="ko-KR" sz="1800" dirty="0">
                <a:ea typeface="굴림" pitchFamily="50" charset="-127"/>
              </a:endParaRPr>
            </a:p>
            <a:p>
              <a:r>
                <a:rPr lang="en-US" altLang="ko-KR" sz="1800" dirty="0">
                  <a:ea typeface="굴림" pitchFamily="50" charset="-127"/>
                </a:rPr>
                <a:t>P(Rain=true) = </a:t>
              </a:r>
              <a:r>
                <a:rPr lang="en-US" altLang="ko-KR" sz="1800" dirty="0" smtClean="0">
                  <a:ea typeface="굴림" pitchFamily="50" charset="-127"/>
                </a:rPr>
                <a:t>0.511               (approximated probability) </a:t>
              </a:r>
              <a:endParaRPr lang="en-US" altLang="ko-KR" sz="1800" dirty="0">
                <a:ea typeface="굴림" pitchFamily="50" charset="-127"/>
              </a:endParaRPr>
            </a:p>
          </p:txBody>
        </p:sp>
        <p:sp>
          <p:nvSpPr>
            <p:cNvPr id="54302" name="Text Box 37"/>
            <p:cNvSpPr txBox="1">
              <a:spLocks noChangeArrowheads="1"/>
            </p:cNvSpPr>
            <p:nvPr/>
          </p:nvSpPr>
          <p:spPr bwMode="auto">
            <a:xfrm>
              <a:off x="2630" y="2992"/>
              <a:ext cx="795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ko-KR" sz="1800" dirty="0">
                  <a:ea typeface="굴림" pitchFamily="50" charset="-127"/>
                </a:rPr>
                <a:t>Estimating</a:t>
              </a:r>
            </a:p>
          </p:txBody>
        </p:sp>
      </p:grpSp>
      <p:sp>
        <p:nvSpPr>
          <p:cNvPr id="54299" name="Line 41"/>
          <p:cNvSpPr>
            <a:spLocks noChangeShapeType="1"/>
          </p:cNvSpPr>
          <p:nvPr/>
        </p:nvSpPr>
        <p:spPr bwMode="auto">
          <a:xfrm>
            <a:off x="4851846" y="2263552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5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6" grpId="0" animBg="1"/>
      <p:bldP spid="46125" grpId="0" animBg="1"/>
      <p:bldP spid="46124" grpId="0" animBg="1"/>
      <p:bldP spid="46123" grpId="0" animBg="1"/>
      <p:bldP spid="46098" grpId="0"/>
      <p:bldP spid="46111" grpId="0"/>
      <p:bldP spid="46112" grpId="0"/>
      <p:bldP spid="461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Sampling from empty network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Generating samples from a network that has no </a:t>
            </a:r>
            <a:r>
              <a:rPr lang="en-US" sz="2400" dirty="0" smtClean="0"/>
              <a:t>evidence associated </a:t>
            </a:r>
            <a:r>
              <a:rPr lang="en-US" sz="2400" dirty="0"/>
              <a:t>with it (</a:t>
            </a:r>
            <a:r>
              <a:rPr lang="en-US" sz="2400" i="1" dirty="0"/>
              <a:t>empty </a:t>
            </a:r>
            <a:r>
              <a:rPr lang="en-US" sz="2400" dirty="0"/>
              <a:t>network)</a:t>
            </a:r>
          </a:p>
          <a:p>
            <a:r>
              <a:rPr lang="de-DE" sz="2400" dirty="0" smtClean="0"/>
              <a:t>Basic </a:t>
            </a:r>
            <a:r>
              <a:rPr lang="de-DE" sz="2400" dirty="0" err="1"/>
              <a:t>idea</a:t>
            </a:r>
            <a:endParaRPr lang="de-DE" sz="2400" dirty="0"/>
          </a:p>
          <a:p>
            <a:pPr lvl="1"/>
            <a:r>
              <a:rPr lang="en-US" sz="2000" dirty="0" smtClean="0"/>
              <a:t>sample </a:t>
            </a:r>
            <a:r>
              <a:rPr lang="en-US" sz="2000" dirty="0"/>
              <a:t>a value for each variable in topological </a:t>
            </a:r>
            <a:r>
              <a:rPr lang="en-US" sz="2000" dirty="0" smtClean="0"/>
              <a:t>order</a:t>
            </a:r>
          </a:p>
          <a:p>
            <a:pPr lvl="1"/>
            <a:r>
              <a:rPr lang="en-US" sz="2000" dirty="0"/>
              <a:t>using the specified conditional probabilities</a:t>
            </a:r>
            <a:endParaRPr lang="de-DE" sz="20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2" y="3501008"/>
            <a:ext cx="8458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4221"/>
            <a:ext cx="7738521" cy="47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4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evidence is given?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as defined above would generate cases that cannot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Used to compute conditional probabilities</a:t>
            </a:r>
          </a:p>
          <a:p>
            <a:r>
              <a:rPr lang="en-US" altLang="ko-KR" smtClean="0">
                <a:ea typeface="굴림" pitchFamily="50" charset="-127"/>
              </a:rPr>
              <a:t>Procedure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Generating sample from prior distribution specified by the Bayesian Network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Rejecting all that do not match the evidence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Estimating probability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Rejection Sampling</a:t>
            </a:r>
          </a:p>
        </p:txBody>
      </p:sp>
    </p:spTree>
    <p:extLst>
      <p:ext uri="{BB962C8B-B14F-4D97-AF65-F5344CB8AC3E}">
        <p14:creationId xmlns:p14="http://schemas.microsoft.com/office/powerpoint/2010/main" val="298931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Rejection Sampling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6953"/>
            <a:ext cx="8679025" cy="33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Toothache and </a:t>
            </a:r>
            <a:r>
              <a:rPr lang="en-US" sz="2800" dirty="0" err="1" smtClean="0">
                <a:solidFill>
                  <a:srgbClr val="0033CC"/>
                </a:solidFill>
                <a:latin typeface="Comic Sans MS" pitchFamily="66" charset="0"/>
              </a:rPr>
              <a:t>Pcatch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 are independent given cavity (or </a:t>
            </a: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cavity), but this relation is hidden in the numbers !</a:t>
            </a:r>
            <a:r>
              <a:rPr lang="en-US" sz="2800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Comic Sans MS" pitchFamily="66" charset="0"/>
              </a:rPr>
              <a:t>[you can verify this]</a:t>
            </a:r>
            <a:br>
              <a:rPr lang="en-US" sz="2800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US" sz="1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0033"/>
                </a:solidFill>
                <a:latin typeface="Comic Sans MS" pitchFamily="66" charset="0"/>
              </a:rPr>
              <a:t>Bayesian networks</a:t>
            </a:r>
            <a:r>
              <a:rPr lang="en-US" sz="2800" dirty="0" smtClean="0">
                <a:latin typeface="Comic Sans MS" pitchFamily="66" charset="0"/>
              </a:rPr>
              <a:t> explicitly represent independence among propositions to reduce the number of probabilities defining a belief state</a:t>
            </a:r>
          </a:p>
        </p:txBody>
      </p:sp>
      <p:graphicFrame>
        <p:nvGraphicFramePr>
          <p:cNvPr id="517123" name="Group 3"/>
          <p:cNvGraphicFramePr>
            <a:graphicFrameLocks noGrp="1"/>
          </p:cNvGraphicFramePr>
          <p:nvPr/>
        </p:nvGraphicFramePr>
        <p:xfrm>
          <a:off x="533400" y="685800"/>
          <a:ext cx="8305800" cy="2614614"/>
        </p:xfrm>
        <a:graphic>
          <a:graphicData uri="http://schemas.openxmlformats.org/drawingml/2006/table">
            <a:tbl>
              <a:tblPr/>
              <a:tblGrid>
                <a:gridCol w="1660525"/>
                <a:gridCol w="1662113"/>
                <a:gridCol w="1660525"/>
                <a:gridCol w="1662112"/>
                <a:gridCol w="16605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cs typeface="Times New Roman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2286000" y="703263"/>
            <a:ext cx="3124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Comic Sans MS" pitchFamily="66" charset="0"/>
                <a:cs typeface="Arial" charset="0"/>
              </a:rPr>
              <a:t>toothache</a:t>
            </a:r>
          </a:p>
        </p:txBody>
      </p:sp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5581650" y="703263"/>
            <a:ext cx="3143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Comic Sans MS" pitchFamily="66" charset="0"/>
                <a:cs typeface="Arial" charset="0"/>
                <a:sym typeface="Symbol" pitchFamily="18" charset="2"/>
              </a:rPr>
              <a:t></a:t>
            </a:r>
            <a:r>
              <a:rPr lang="en-US" sz="2800" i="0">
                <a:latin typeface="Comic Sans MS" pitchFamily="66" charset="0"/>
                <a:cs typeface="Arial" charset="0"/>
              </a:rPr>
              <a:t>toothache</a:t>
            </a:r>
          </a:p>
        </p:txBody>
      </p:sp>
    </p:spTree>
    <p:extLst>
      <p:ext uri="{BB962C8B-B14F-4D97-AF65-F5344CB8AC3E}">
        <p14:creationId xmlns:p14="http://schemas.microsoft.com/office/powerpoint/2010/main" val="322842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Let us assume we want to estimate P(</a:t>
            </a:r>
            <a:r>
              <a:rPr lang="en-US" altLang="ko-KR" sz="2000" dirty="0" err="1" smtClean="0">
                <a:ea typeface="굴림" pitchFamily="50" charset="-127"/>
              </a:rPr>
              <a:t>Rain|Sprinkler</a:t>
            </a:r>
            <a:r>
              <a:rPr lang="en-US" altLang="ko-KR" sz="2000" dirty="0" smtClean="0">
                <a:ea typeface="굴림" pitchFamily="50" charset="-127"/>
              </a:rPr>
              <a:t> = true) with 100 samples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100 samples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73 samples =&gt; Sprinkler = false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27 samples =&gt; Sprinkler = true</a:t>
            </a:r>
          </a:p>
          <a:p>
            <a:pPr lvl="2">
              <a:lnSpc>
                <a:spcPct val="80000"/>
              </a:lnSpc>
            </a:pPr>
            <a:r>
              <a:rPr lang="en-US" altLang="ko-KR" sz="1600" dirty="0" smtClean="0">
                <a:ea typeface="굴림" pitchFamily="50" charset="-127"/>
              </a:rPr>
              <a:t>8 samples =&gt; Rain = true</a:t>
            </a:r>
          </a:p>
          <a:p>
            <a:pPr lvl="2">
              <a:lnSpc>
                <a:spcPct val="80000"/>
              </a:lnSpc>
            </a:pPr>
            <a:r>
              <a:rPr lang="en-US" altLang="ko-KR" sz="1600" dirty="0" smtClean="0">
                <a:ea typeface="굴림" pitchFamily="50" charset="-127"/>
              </a:rPr>
              <a:t>19 samples =&gt;  Rain = false</a:t>
            </a:r>
          </a:p>
          <a:p>
            <a:pPr lvl="2">
              <a:lnSpc>
                <a:spcPct val="80000"/>
              </a:lnSpc>
            </a:pPr>
            <a:endParaRPr lang="en-US" altLang="ko-KR" sz="16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P(</a:t>
            </a:r>
            <a:r>
              <a:rPr lang="en-US" altLang="ko-KR" sz="2000" dirty="0" err="1" smtClean="0">
                <a:ea typeface="굴림" pitchFamily="50" charset="-127"/>
              </a:rPr>
              <a:t>Rain|Sprinkler</a:t>
            </a:r>
            <a:r>
              <a:rPr lang="en-US" altLang="ko-KR" sz="2000" dirty="0" smtClean="0">
                <a:ea typeface="굴림" pitchFamily="50" charset="-127"/>
              </a:rPr>
              <a:t> = true) = NORMALIZE((8,19)) = (0.296,0.704)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Problem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It rejects too many samples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Rejection Sampling Example</a:t>
            </a:r>
          </a:p>
        </p:txBody>
      </p:sp>
    </p:spTree>
    <p:extLst>
      <p:ext uri="{BB962C8B-B14F-4D97-AF65-F5344CB8AC3E}">
        <p14:creationId xmlns:p14="http://schemas.microsoft.com/office/powerpoint/2010/main" val="300883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Analysis of rejection sampling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7467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9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Likelihood Weighting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Goal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Avoiding inefficiency of rejection sampling</a:t>
            </a:r>
          </a:p>
          <a:p>
            <a:pPr lvl="1">
              <a:lnSpc>
                <a:spcPct val="90000"/>
              </a:lnSpc>
            </a:pPr>
            <a:endParaRPr lang="en-US" altLang="ko-KR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Generating only events consistent with evidence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Each event is weighted by likelihood that the event accords to the evidence</a:t>
            </a:r>
          </a:p>
          <a:p>
            <a:pPr>
              <a:lnSpc>
                <a:spcPct val="90000"/>
              </a:lnSpc>
            </a:pPr>
            <a:endParaRPr lang="en-US" altLang="ko-KR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43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9381"/>
            <a:ext cx="3484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8092008" cy="810344"/>
          </a:xfrm>
        </p:spPr>
        <p:txBody>
          <a:bodyPr/>
          <a:lstStyle/>
          <a:p>
            <a:r>
              <a:rPr lang="de-DE" dirty="0" err="1" smtClean="0"/>
              <a:t>Likelyhood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229600" cy="4648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ko-KR" sz="2400" b="1" dirty="0" err="1" smtClean="0">
                <a:ea typeface="굴림" pitchFamily="50" charset="-127"/>
              </a:rPr>
              <a:t>P</a:t>
            </a:r>
            <a:r>
              <a:rPr lang="en-US" altLang="ko-KR" sz="2400" dirty="0" err="1" smtClean="0">
                <a:ea typeface="굴림" pitchFamily="50" charset="-127"/>
              </a:rPr>
              <a:t>(</a:t>
            </a:r>
            <a:r>
              <a:rPr lang="en-US" altLang="ko-KR" sz="2400" i="1" dirty="0" err="1" smtClean="0">
                <a:ea typeface="굴림" pitchFamily="50" charset="-127"/>
              </a:rPr>
              <a:t>Rain</a:t>
            </a:r>
            <a:r>
              <a:rPr lang="en-US" altLang="ko-KR" sz="2400" dirty="0" err="1" smtClean="0">
                <a:ea typeface="굴림" pitchFamily="50" charset="-127"/>
              </a:rPr>
              <a:t>|</a:t>
            </a:r>
            <a:r>
              <a:rPr lang="en-US" altLang="ko-KR" sz="2400" i="1" dirty="0" err="1" smtClean="0">
                <a:ea typeface="굴림" pitchFamily="50" charset="-127"/>
              </a:rPr>
              <a:t>Sprinkler</a:t>
            </a:r>
            <a:r>
              <a:rPr lang="en-US" altLang="ko-KR" sz="2400" i="1" dirty="0" smtClean="0">
                <a:ea typeface="굴림" pitchFamily="50" charset="-127"/>
              </a:rPr>
              <a:t>=true, </a:t>
            </a:r>
            <a:br>
              <a:rPr lang="en-US" altLang="ko-KR" sz="2400" i="1" dirty="0" smtClean="0">
                <a:ea typeface="굴림" pitchFamily="50" charset="-127"/>
              </a:rPr>
            </a:br>
            <a:r>
              <a:rPr lang="en-US" altLang="ko-KR" sz="2400" i="1" dirty="0" smtClean="0">
                <a:ea typeface="굴림" pitchFamily="50" charset="-127"/>
              </a:rPr>
              <a:t>            </a:t>
            </a:r>
            <a:r>
              <a:rPr lang="en-US" altLang="ko-KR" sz="2400" i="1" dirty="0" err="1" smtClean="0">
                <a:ea typeface="굴림" pitchFamily="50" charset="-127"/>
              </a:rPr>
              <a:t>WetGrass</a:t>
            </a:r>
            <a:r>
              <a:rPr lang="en-US" altLang="ko-KR" sz="2400" i="1" dirty="0" smtClean="0">
                <a:ea typeface="굴림" pitchFamily="50" charset="-127"/>
              </a:rPr>
              <a:t> = true)?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Sampling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The weight is set to 1.0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 </a:t>
            </a:r>
            <a:r>
              <a:rPr lang="en-US" altLang="ko-KR" sz="2000" b="1" dirty="0" smtClean="0">
                <a:ea typeface="굴림" pitchFamily="50" charset="-127"/>
              </a:rPr>
              <a:t>P</a:t>
            </a:r>
            <a:r>
              <a:rPr lang="en-US" altLang="ko-KR" sz="2000" dirty="0" smtClean="0">
                <a:ea typeface="굴림" pitchFamily="50" charset="-127"/>
              </a:rPr>
              <a:t>(</a:t>
            </a:r>
            <a:r>
              <a:rPr lang="en-US" altLang="ko-KR" sz="2000" i="1" dirty="0" smtClean="0">
                <a:ea typeface="굴림" pitchFamily="50" charset="-127"/>
              </a:rPr>
              <a:t>Cloudy</a:t>
            </a:r>
            <a:r>
              <a:rPr lang="en-US" altLang="ko-KR" sz="2000" dirty="0" smtClean="0">
                <a:ea typeface="굴림" pitchFamily="50" charset="-127"/>
              </a:rPr>
              <a:t>) = </a:t>
            </a:r>
            <a:r>
              <a:rPr lang="en-US" altLang="ko-KR" sz="2000" dirty="0">
                <a:ea typeface="굴림" pitchFamily="50" charset="-127"/>
              </a:rPr>
              <a:t>(</a:t>
            </a:r>
            <a:r>
              <a:rPr lang="en-US" altLang="ko-KR" sz="2000" dirty="0" smtClean="0">
                <a:ea typeface="굴림" pitchFamily="50" charset="-127"/>
              </a:rPr>
              <a:t>0.5,0.5)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smtClean="0">
                <a:ea typeface="굴림" pitchFamily="50" charset="-127"/>
              </a:rPr>
              <a:t>Sprinkler </a:t>
            </a:r>
            <a:r>
              <a:rPr lang="en-US" altLang="ko-KR" sz="2000" dirty="0" smtClean="0">
                <a:ea typeface="굴림" pitchFamily="50" charset="-127"/>
              </a:rPr>
              <a:t>is an evidence variable with value </a:t>
            </a:r>
            <a:r>
              <a:rPr lang="en-US" altLang="ko-KR" sz="2000" i="1" dirty="0" smtClean="0">
                <a:ea typeface="굴림" pitchFamily="50" charset="-127"/>
              </a:rPr>
              <a:t> true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Sprinkler</a:t>
            </a:r>
            <a:r>
              <a:rPr lang="en-US" altLang="ko-KR" sz="2000" i="1" dirty="0" smtClean="0">
                <a:ea typeface="굴림" pitchFamily="50" charset="-127"/>
              </a:rPr>
              <a:t>=true </a:t>
            </a:r>
            <a:r>
              <a:rPr lang="en-US" altLang="ko-KR" sz="2000" dirty="0" smtClean="0">
                <a:ea typeface="굴림" pitchFamily="50" charset="-127"/>
              </a:rPr>
              <a:t>| </a:t>
            </a:r>
            <a:r>
              <a:rPr lang="en-US" altLang="ko-KR" sz="2000" i="1" dirty="0" smtClean="0">
                <a:ea typeface="굴림" pitchFamily="50" charset="-127"/>
              </a:rPr>
              <a:t>Cloudy = true</a:t>
            </a:r>
            <a:r>
              <a:rPr lang="en-US" altLang="ko-KR" sz="2000" dirty="0" smtClean="0">
                <a:ea typeface="굴림" pitchFamily="50" charset="-127"/>
              </a:rPr>
              <a:t>) = 0.1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P(</a:t>
            </a:r>
            <a:r>
              <a:rPr lang="en-US" altLang="ko-KR" sz="2000" i="1" dirty="0" err="1" smtClean="0">
                <a:ea typeface="굴림" pitchFamily="50" charset="-127"/>
              </a:rPr>
              <a:t>Rain|Cloudy</a:t>
            </a:r>
            <a:r>
              <a:rPr lang="en-US" altLang="ko-KR" sz="2000" i="1" dirty="0" smtClean="0">
                <a:ea typeface="굴림" pitchFamily="50" charset="-127"/>
              </a:rPr>
              <a:t>=true</a:t>
            </a:r>
            <a:r>
              <a:rPr lang="en-US" altLang="ko-KR" sz="2000" dirty="0" smtClean="0">
                <a:ea typeface="굴림" pitchFamily="50" charset="-127"/>
              </a:rPr>
              <a:t>)=(0.8,0.2)</a:t>
            </a:r>
            <a:r>
              <a:rPr lang="en-US" altLang="ko-KR" sz="2000" i="1" dirty="0" smtClean="0">
                <a:ea typeface="굴림" pitchFamily="50" charset="-127"/>
              </a:rPr>
              <a:t>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dirty="0" smtClean="0">
                <a:ea typeface="굴림" pitchFamily="50" charset="-127"/>
              </a:rPr>
              <a:t> is an evidence variable with value </a:t>
            </a:r>
            <a:r>
              <a:rPr lang="en-US" altLang="ko-KR" sz="2000" i="1" dirty="0" smtClean="0">
                <a:ea typeface="굴림" pitchFamily="50" charset="-127"/>
              </a:rPr>
              <a:t>true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i="1" dirty="0" smtClean="0">
                <a:ea typeface="굴림" pitchFamily="50" charset="-127"/>
              </a:rPr>
              <a:t>=true </a:t>
            </a:r>
            <a:r>
              <a:rPr lang="en-US" altLang="ko-KR" sz="2000" dirty="0" smtClean="0">
                <a:ea typeface="굴림" pitchFamily="50" charset="-127"/>
              </a:rPr>
              <a:t>|</a:t>
            </a:r>
            <a:r>
              <a:rPr lang="en-US" altLang="ko-KR" sz="2000" i="1" dirty="0" smtClean="0">
                <a:ea typeface="굴림" pitchFamily="50" charset="-127"/>
              </a:rPr>
              <a:t>Sprinkler=true, Rain = true</a:t>
            </a:r>
            <a:r>
              <a:rPr lang="en-US" altLang="ko-KR" sz="2000" dirty="0" smtClean="0">
                <a:ea typeface="굴림" pitchFamily="50" charset="-127"/>
              </a:rPr>
              <a:t>) = 0.099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[true, true, true, true] with weight 0.099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Estimating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Accumulating weights to either Rain=true or Rain=false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38469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26" y="1268760"/>
            <a:ext cx="3484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934175" y="1689271"/>
            <a:ext cx="576064" cy="238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6934175" y="2708771"/>
            <a:ext cx="576064" cy="238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2400" y="260648"/>
            <a:ext cx="6795864" cy="1066800"/>
          </a:xfrm>
        </p:spPr>
        <p:txBody>
          <a:bodyPr/>
          <a:lstStyle/>
          <a:p>
            <a:r>
              <a:rPr lang="de-DE" dirty="0" err="1" smtClean="0"/>
              <a:t>Likelyhood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3059" y="2165176"/>
            <a:ext cx="8507413" cy="4648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ko-KR" sz="2400" b="1" dirty="0" err="1" smtClean="0">
                <a:ea typeface="굴림" pitchFamily="50" charset="-127"/>
              </a:rPr>
              <a:t>P</a:t>
            </a:r>
            <a:r>
              <a:rPr lang="en-US" altLang="ko-KR" sz="2400" dirty="0" err="1" smtClean="0">
                <a:ea typeface="굴림" pitchFamily="50" charset="-127"/>
              </a:rPr>
              <a:t>(</a:t>
            </a:r>
            <a:r>
              <a:rPr lang="en-US" altLang="ko-KR" sz="2400" i="1" dirty="0" err="1" smtClean="0">
                <a:ea typeface="굴림" pitchFamily="50" charset="-127"/>
              </a:rPr>
              <a:t>Rain</a:t>
            </a:r>
            <a:r>
              <a:rPr lang="en-US" altLang="ko-KR" sz="2400" dirty="0" err="1" smtClean="0">
                <a:ea typeface="굴림" pitchFamily="50" charset="-127"/>
              </a:rPr>
              <a:t>|</a:t>
            </a:r>
            <a:r>
              <a:rPr lang="en-US" altLang="ko-KR" sz="2400" i="1" dirty="0" err="1" smtClean="0">
                <a:ea typeface="굴림" pitchFamily="50" charset="-127"/>
              </a:rPr>
              <a:t>Cloudy</a:t>
            </a:r>
            <a:r>
              <a:rPr lang="en-US" altLang="ko-KR" sz="2400" i="1" dirty="0" smtClean="0">
                <a:ea typeface="굴림" pitchFamily="50" charset="-127"/>
              </a:rPr>
              <a:t>=true, </a:t>
            </a:r>
            <a:br>
              <a:rPr lang="en-US" altLang="ko-KR" sz="2400" i="1" dirty="0" smtClean="0">
                <a:ea typeface="굴림" pitchFamily="50" charset="-127"/>
              </a:rPr>
            </a:br>
            <a:r>
              <a:rPr lang="en-US" altLang="ko-KR" sz="2400" i="1" dirty="0" smtClean="0">
                <a:ea typeface="굴림" pitchFamily="50" charset="-127"/>
              </a:rPr>
              <a:t>            </a:t>
            </a:r>
            <a:r>
              <a:rPr lang="en-US" altLang="ko-KR" sz="2400" i="1" dirty="0" err="1" smtClean="0">
                <a:ea typeface="굴림" pitchFamily="50" charset="-127"/>
              </a:rPr>
              <a:t>WetGrass</a:t>
            </a:r>
            <a:r>
              <a:rPr lang="en-US" altLang="ko-KR" sz="2400" i="1" dirty="0" smtClean="0">
                <a:ea typeface="굴림" pitchFamily="50" charset="-127"/>
              </a:rPr>
              <a:t> = true)?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Sampling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Cloudy is an evidence </a:t>
            </a:r>
            <a:br>
              <a:rPr lang="en-US" altLang="ko-KR" sz="2000" dirty="0" smtClean="0">
                <a:ea typeface="굴림" pitchFamily="50" charset="-127"/>
              </a:rPr>
            </a:b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Cloudy</a:t>
            </a:r>
            <a:r>
              <a:rPr lang="en-US" altLang="ko-KR" sz="2000" i="1" dirty="0" smtClean="0">
                <a:ea typeface="굴림" pitchFamily="50" charset="-127"/>
              </a:rPr>
              <a:t> = true</a:t>
            </a:r>
            <a:r>
              <a:rPr lang="en-US" altLang="ko-KR" sz="2000" dirty="0" smtClean="0">
                <a:ea typeface="굴림" pitchFamily="50" charset="-127"/>
              </a:rPr>
              <a:t>) = 0.5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smtClean="0">
                <a:ea typeface="굴림" pitchFamily="50" charset="-127"/>
              </a:rPr>
              <a:t>Sprinkler </a:t>
            </a:r>
            <a:r>
              <a:rPr lang="en-US" altLang="ko-KR" sz="2000" dirty="0" smtClean="0">
                <a:ea typeface="굴림" pitchFamily="50" charset="-127"/>
              </a:rPr>
              <a:t>no evidence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Sample from P(Sprinkler| Cloudy=true)=(0.1, 0.9) false</a:t>
            </a:r>
            <a:endParaRPr lang="en-US" altLang="ko-KR" sz="2000" dirty="0" smtClean="0">
              <a:ea typeface="굴림" pitchFamily="50" charset="-127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P(</a:t>
            </a:r>
            <a:r>
              <a:rPr lang="en-US" altLang="ko-KR" sz="2000" i="1" dirty="0" err="1" smtClean="0">
                <a:ea typeface="굴림" pitchFamily="50" charset="-127"/>
              </a:rPr>
              <a:t>Rain|Cloudy</a:t>
            </a:r>
            <a:r>
              <a:rPr lang="en-US" altLang="ko-KR" sz="2000" i="1" dirty="0" smtClean="0">
                <a:ea typeface="굴림" pitchFamily="50" charset="-127"/>
              </a:rPr>
              <a:t>=true</a:t>
            </a:r>
            <a:r>
              <a:rPr lang="en-US" altLang="ko-KR" sz="2000" dirty="0" smtClean="0">
                <a:ea typeface="굴림" pitchFamily="50" charset="-127"/>
              </a:rPr>
              <a:t>)=(0.8,0.2)</a:t>
            </a:r>
            <a:r>
              <a:rPr lang="en-US" altLang="ko-KR" sz="2000" i="1" dirty="0" smtClean="0">
                <a:ea typeface="굴림" pitchFamily="50" charset="-127"/>
              </a:rPr>
              <a:t>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dirty="0" smtClean="0">
                <a:ea typeface="굴림" pitchFamily="50" charset="-127"/>
              </a:rPr>
              <a:t> is an evidence variable with value </a:t>
            </a:r>
            <a:r>
              <a:rPr lang="en-US" altLang="ko-KR" sz="2000" i="1" dirty="0" smtClean="0">
                <a:ea typeface="굴림" pitchFamily="50" charset="-127"/>
              </a:rPr>
              <a:t>true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i="1" dirty="0" smtClean="0">
                <a:ea typeface="굴림" pitchFamily="50" charset="-127"/>
              </a:rPr>
              <a:t>=true </a:t>
            </a:r>
            <a:r>
              <a:rPr lang="en-US" altLang="ko-KR" sz="2000" dirty="0" smtClean="0">
                <a:ea typeface="굴림" pitchFamily="50" charset="-127"/>
              </a:rPr>
              <a:t>|</a:t>
            </a:r>
            <a:r>
              <a:rPr lang="en-US" altLang="ko-KR" sz="2000" i="1" dirty="0" smtClean="0">
                <a:ea typeface="굴림" pitchFamily="50" charset="-127"/>
              </a:rPr>
              <a:t>Sprinkler=false, Rain = true</a:t>
            </a:r>
            <a:r>
              <a:rPr lang="en-US" altLang="ko-KR" sz="2000" dirty="0" smtClean="0">
                <a:ea typeface="굴림" pitchFamily="50" charset="-127"/>
              </a:rPr>
              <a:t>) = 0.45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[true, false, true, true] with weight 0.45</a:t>
            </a:r>
          </a:p>
        </p:txBody>
      </p:sp>
    </p:spTree>
    <p:extLst>
      <p:ext uri="{BB962C8B-B14F-4D97-AF65-F5344CB8AC3E}">
        <p14:creationId xmlns:p14="http://schemas.microsoft.com/office/powerpoint/2010/main" val="1794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Likelihood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78105" cy="500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en-US" sz="3600" dirty="0" smtClean="0"/>
              <a:t>Likelihood weighting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752"/>
            <a:ext cx="79883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Let’s think of the network as being in a particular current state specifying a value for every variable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MCMC generates each event by making a random change to the preceding event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The next state is generated by randomly sampling a value for one of the </a:t>
            </a:r>
            <a:r>
              <a:rPr lang="en-US" altLang="ko-KR" sz="2400" dirty="0" err="1" smtClean="0">
                <a:ea typeface="굴림" pitchFamily="50" charset="-127"/>
              </a:rPr>
              <a:t>nonevidence</a:t>
            </a:r>
            <a:r>
              <a:rPr lang="en-US" altLang="ko-KR" sz="2400" dirty="0" smtClean="0">
                <a:ea typeface="굴림" pitchFamily="50" charset="-127"/>
              </a:rPr>
              <a:t> variables X</a:t>
            </a:r>
            <a:r>
              <a:rPr lang="en-US" altLang="ko-KR" sz="2400" baseline="-25000" dirty="0" smtClean="0">
                <a:ea typeface="굴림" pitchFamily="50" charset="-127"/>
              </a:rPr>
              <a:t>i</a:t>
            </a:r>
            <a:r>
              <a:rPr lang="en-US" altLang="ko-KR" sz="2400" dirty="0" smtClean="0">
                <a:ea typeface="굴림" pitchFamily="50" charset="-127"/>
              </a:rPr>
              <a:t>, conditioned on the current values of the variables in the </a:t>
            </a:r>
            <a:r>
              <a:rPr lang="en-US" altLang="ko-KR" sz="2400" dirty="0" err="1" smtClean="0">
                <a:ea typeface="굴림" pitchFamily="50" charset="-127"/>
              </a:rPr>
              <a:t>MarkovBlanket</a:t>
            </a:r>
            <a:r>
              <a:rPr lang="en-US" altLang="ko-KR" sz="2400" dirty="0" smtClean="0">
                <a:ea typeface="굴림" pitchFamily="50" charset="-127"/>
              </a:rPr>
              <a:t> of X</a:t>
            </a:r>
            <a:r>
              <a:rPr lang="en-US" altLang="ko-KR" sz="2400" baseline="-25000" dirty="0" smtClean="0">
                <a:ea typeface="굴림" pitchFamily="50" charset="-127"/>
              </a:rPr>
              <a:t>i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Likelihood Weighting only takes into account the evidences of the parents.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Markov Chain Monte Carlo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18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" y="1196752"/>
            <a:ext cx="73114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9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28800"/>
            <a:ext cx="864096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Query P(</a:t>
            </a:r>
            <a:r>
              <a:rPr lang="en-US" altLang="ko-KR" sz="1800" dirty="0" err="1" smtClean="0">
                <a:ea typeface="굴림" pitchFamily="50" charset="-127"/>
              </a:rPr>
              <a:t>Rain|Sprinkler</a:t>
            </a:r>
            <a:r>
              <a:rPr lang="en-US" altLang="ko-KR" sz="1800" dirty="0" smtClean="0">
                <a:ea typeface="굴림" pitchFamily="50" charset="-127"/>
              </a:rPr>
              <a:t> = true, </a:t>
            </a:r>
            <a:r>
              <a:rPr lang="en-US" altLang="ko-KR" sz="1800" dirty="0" err="1" smtClean="0">
                <a:ea typeface="굴림" pitchFamily="50" charset="-127"/>
              </a:rPr>
              <a:t>WetGrass</a:t>
            </a:r>
            <a:r>
              <a:rPr lang="en-US" altLang="ko-KR" sz="1800" dirty="0" smtClean="0">
                <a:ea typeface="굴림" pitchFamily="50" charset="-127"/>
              </a:rPr>
              <a:t> = true)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Initial state is [true, true, false, true] [</a:t>
            </a:r>
            <a:r>
              <a:rPr lang="en-US" altLang="ko-KR" sz="1800" dirty="0" err="1" smtClean="0">
                <a:ea typeface="굴림" pitchFamily="50" charset="-127"/>
              </a:rPr>
              <a:t>Cloudy,Sprinkler,Rain,WetGrass</a:t>
            </a:r>
            <a:r>
              <a:rPr lang="en-US" altLang="ko-KR" sz="1800" dirty="0" smtClean="0">
                <a:ea typeface="굴림" pitchFamily="50" charset="-127"/>
              </a:rPr>
              <a:t>]</a:t>
            </a:r>
          </a:p>
          <a:p>
            <a:pPr>
              <a:lnSpc>
                <a:spcPct val="80000"/>
              </a:lnSpc>
            </a:pPr>
            <a:endParaRPr lang="en-US" altLang="ko-KR" sz="18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The following steps are executed repeatedly: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Cloudy is sampled,  given the current values of its </a:t>
            </a:r>
            <a:r>
              <a:rPr lang="en-US" altLang="ko-KR" sz="1800" dirty="0" err="1" smtClean="0">
                <a:ea typeface="굴림" pitchFamily="50" charset="-127"/>
              </a:rPr>
              <a:t>MarkovBlanket</a:t>
            </a:r>
            <a:r>
              <a:rPr lang="en-US" altLang="ko-KR" sz="1800" dirty="0" smtClean="0">
                <a:ea typeface="굴림" pitchFamily="50" charset="-127"/>
              </a:rPr>
              <a:t> variables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So, we sample from </a:t>
            </a:r>
            <a:r>
              <a:rPr lang="en-US" altLang="ko-KR" sz="1800" i="1" dirty="0" smtClean="0">
                <a:ea typeface="굴림" pitchFamily="50" charset="-127"/>
              </a:rPr>
              <a:t>P(</a:t>
            </a:r>
            <a:r>
              <a:rPr lang="en-US" altLang="ko-KR" sz="1800" i="1" dirty="0" err="1" smtClean="0">
                <a:ea typeface="굴림" pitchFamily="50" charset="-127"/>
              </a:rPr>
              <a:t>Cloudy|Sprinkler</a:t>
            </a:r>
            <a:r>
              <a:rPr lang="en-US" altLang="ko-KR" sz="1800" i="1" dirty="0" smtClean="0">
                <a:ea typeface="굴림" pitchFamily="50" charset="-127"/>
              </a:rPr>
              <a:t>= true, Rain=false)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Suppose the result is Cloudy = false.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Now current state is [false, true, false, true] and counts are updated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Rain is sampled, given the current values of its </a:t>
            </a:r>
            <a:r>
              <a:rPr lang="en-US" altLang="ko-KR" sz="1800" dirty="0" err="1" smtClean="0">
                <a:ea typeface="굴림" pitchFamily="50" charset="-127"/>
              </a:rPr>
              <a:t>MarkovBlanket</a:t>
            </a:r>
            <a:r>
              <a:rPr lang="en-US" altLang="ko-KR" sz="1800" dirty="0" smtClean="0">
                <a:ea typeface="굴림" pitchFamily="50" charset="-127"/>
              </a:rPr>
              <a:t> variables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So, we sample from </a:t>
            </a:r>
            <a:r>
              <a:rPr lang="en-US" altLang="ko-KR" sz="1800" i="1" dirty="0" smtClean="0">
                <a:ea typeface="굴림" pitchFamily="50" charset="-127"/>
              </a:rPr>
              <a:t>P(</a:t>
            </a:r>
            <a:r>
              <a:rPr lang="en-US" altLang="ko-KR" sz="1800" i="1" dirty="0" err="1" smtClean="0">
                <a:ea typeface="굴림" pitchFamily="50" charset="-127"/>
              </a:rPr>
              <a:t>Rain|Cloudy</a:t>
            </a:r>
            <a:r>
              <a:rPr lang="en-US" altLang="ko-KR" sz="1800" i="1" dirty="0" smtClean="0">
                <a:ea typeface="굴림" pitchFamily="50" charset="-127"/>
              </a:rPr>
              <a:t>=</a:t>
            </a:r>
            <a:r>
              <a:rPr lang="en-US" altLang="ko-KR" sz="1800" i="1" dirty="0" err="1" smtClean="0">
                <a:ea typeface="굴림" pitchFamily="50" charset="-127"/>
              </a:rPr>
              <a:t>false,Sprinkler</a:t>
            </a:r>
            <a:r>
              <a:rPr lang="en-US" altLang="ko-KR" sz="1800" i="1" dirty="0" smtClean="0">
                <a:ea typeface="굴림" pitchFamily="50" charset="-127"/>
              </a:rPr>
              <a:t>=true, </a:t>
            </a:r>
            <a:r>
              <a:rPr lang="en-US" altLang="ko-KR" sz="1800" i="1" dirty="0" err="1" smtClean="0">
                <a:ea typeface="굴림" pitchFamily="50" charset="-127"/>
              </a:rPr>
              <a:t>WetGrass</a:t>
            </a:r>
            <a:r>
              <a:rPr lang="en-US" altLang="ko-KR" sz="1800" i="1" dirty="0" smtClean="0">
                <a:ea typeface="굴림" pitchFamily="50" charset="-127"/>
              </a:rPr>
              <a:t>=true)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Suppose the result is Rain = true.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Then current state is [false, true, true, true]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After all the iterations, let’s say the process visited 20 states where rain is true and 60 states where rain is false then the answer of the query is NORMALIZE((20,60))=(0.25,0.75)</a:t>
            </a:r>
          </a:p>
          <a:p>
            <a:pPr>
              <a:lnSpc>
                <a:spcPct val="80000"/>
              </a:lnSpc>
            </a:pPr>
            <a:endParaRPr lang="ko-KR" altLang="en-US" sz="1800" dirty="0" smtClean="0">
              <a:ea typeface="굴림" pitchFamily="50" charset="-127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49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6172200" cy="1066800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Markov Chain Monte Carlo: </a:t>
            </a:r>
            <a:r>
              <a:rPr lang="en-US" altLang="ko-KR" sz="2800" i="1" dirty="0" smtClean="0">
                <a:ea typeface="굴림" pitchFamily="50" charset="-127"/>
              </a:rPr>
              <a:t>Example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0187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9219" name="Textfeld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1773238"/>
            <a:ext cx="8132354" cy="400110"/>
          </a:xfrm>
          <a:prstGeom prst="rect">
            <a:avLst/>
          </a:prstGeom>
          <a:blipFill rotWithShape="1">
            <a:blip r:embed="rId3"/>
            <a:stretch>
              <a:fillRect t="-7576" b="-2575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2" name="Textfeld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2455664"/>
            <a:ext cx="8406597" cy="73314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0" name="Textfeld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188813"/>
            <a:ext cx="8248860" cy="74424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3" name="Textfeld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922" y="4509120"/>
            <a:ext cx="6233501" cy="87459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3" name="Textfeld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761" y="5734580"/>
            <a:ext cx="4560060" cy="644920"/>
          </a:xfrm>
          <a:prstGeom prst="rect">
            <a:avLst/>
          </a:prstGeom>
          <a:blipFill rotWithShape="1">
            <a:blip r:embed="rId7"/>
            <a:stretch>
              <a:fillRect b="-2830"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13465"/>
              </p:ext>
            </p:extLst>
          </p:nvPr>
        </p:nvGraphicFramePr>
        <p:xfrm>
          <a:off x="533400" y="685800"/>
          <a:ext cx="8305800" cy="2614614"/>
        </p:xfrm>
        <a:graphic>
          <a:graphicData uri="http://schemas.openxmlformats.org/drawingml/2006/table">
            <a:tbl>
              <a:tblPr/>
              <a:tblGrid>
                <a:gridCol w="1660525"/>
                <a:gridCol w="1662113"/>
                <a:gridCol w="1660525"/>
                <a:gridCol w="1662112"/>
                <a:gridCol w="16605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cs typeface="Times New Roman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2286000" y="703263"/>
            <a:ext cx="312420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2800" i="0" dirty="0">
                <a:latin typeface="Comic Sans MS" pitchFamily="66" charset="0"/>
                <a:cs typeface="Arial" charset="0"/>
              </a:rPr>
              <a:t>toothache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581650" y="703263"/>
            <a:ext cx="31432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Comic Sans MS" pitchFamily="66" charset="0"/>
                <a:cs typeface="Arial" charset="0"/>
                <a:sym typeface="Symbol" pitchFamily="18" charset="2"/>
              </a:rPr>
              <a:t></a:t>
            </a:r>
            <a:r>
              <a:rPr lang="en-US" sz="2800" i="0">
                <a:latin typeface="Comic Sans MS" pitchFamily="66" charset="0"/>
                <a:cs typeface="Arial" charset="0"/>
              </a:rPr>
              <a:t>toothache</a:t>
            </a:r>
          </a:p>
        </p:txBody>
      </p:sp>
    </p:spTree>
    <p:extLst>
      <p:ext uri="{BB962C8B-B14F-4D97-AF65-F5344CB8AC3E}">
        <p14:creationId xmlns:p14="http://schemas.microsoft.com/office/powerpoint/2010/main" val="41522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/>
              <a:t>MCMC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7283"/>
            <a:ext cx="758507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4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Bayesian networks provide a natural representation for (causally induced) conditional independence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Topology + CPTs = compact representation of joint distribution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Generally easy for domain experts to construct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Exact inference by variable elimination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polytime on polytrees, NP-hard on general graphs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space can be exponential as well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Approximate inference based on sampling and counting help to overcome complexity of exact inference</a:t>
            </a:r>
          </a:p>
        </p:txBody>
      </p:sp>
    </p:spTree>
    <p:extLst>
      <p:ext uri="{BB962C8B-B14F-4D97-AF65-F5344CB8AC3E}">
        <p14:creationId xmlns:p14="http://schemas.microsoft.com/office/powerpoint/2010/main" val="216645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directed, acyclic graph (link </a:t>
            </a:r>
            <a:r>
              <a:rPr lang="en-US" sz="2000" smtClean="0">
                <a:cs typeface="Arial" charset="0"/>
              </a:rPr>
              <a:t>≈ </a:t>
            </a:r>
            <a:r>
              <a:rPr lang="en-US" sz="2000" smtClean="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P </a:t>
            </a:r>
            <a:r>
              <a:rPr lang="en-US" sz="1800" smtClean="0"/>
              <a:t>(X</a:t>
            </a:r>
            <a:r>
              <a:rPr lang="en-US" sz="1800" baseline="-25000" smtClean="0"/>
              <a:t>i </a:t>
            </a:r>
            <a:r>
              <a:rPr lang="en-US" sz="1800" smtClean="0"/>
              <a:t>| Parents (X</a:t>
            </a:r>
            <a:r>
              <a:rPr lang="en-US" sz="1800" baseline="-25000" smtClean="0"/>
              <a:t>i</a:t>
            </a:r>
            <a:r>
              <a:rPr lang="en-US" sz="1800" smtClean="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the simplest case, conditional distribution represented as a </a:t>
            </a:r>
            <a:r>
              <a:rPr lang="en-US" sz="2400" smtClean="0">
                <a:solidFill>
                  <a:schemeClr val="accent2"/>
                </a:solidFill>
              </a:rPr>
              <a:t>conditional probability table</a:t>
            </a:r>
            <a:r>
              <a:rPr lang="en-US" sz="2400" smtClean="0"/>
              <a:t> (CPT) giving the distribution over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smtClean="0"/>
              <a:t> 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387931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Weather</a:t>
            </a:r>
            <a:r>
              <a:rPr lang="en-US" sz="2400" dirty="0" smtClean="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Toothache</a:t>
            </a:r>
            <a:r>
              <a:rPr lang="en-US" sz="2400" dirty="0" smtClean="0"/>
              <a:t> and </a:t>
            </a:r>
            <a:r>
              <a:rPr lang="en-US" sz="2400" i="1" dirty="0" smtClean="0"/>
              <a:t>Catch</a:t>
            </a:r>
            <a:r>
              <a:rPr lang="en-US" sz="2400" dirty="0" smtClean="0"/>
              <a:t> are conditionally independent given </a:t>
            </a:r>
            <a:r>
              <a:rPr lang="en-US" sz="2400" i="1" dirty="0" smtClean="0"/>
              <a:t>Cavity</a:t>
            </a:r>
            <a:endParaRPr lang="en-US" sz="2400" dirty="0" smtClean="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Remember: Conditional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4975"/>
            <a:ext cx="82470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0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2115</Words>
  <Application>Microsoft Macintosh PowerPoint</Application>
  <PresentationFormat>Bildschirmpräsentation (4:3)</PresentationFormat>
  <Paragraphs>441</Paragraphs>
  <Slides>61</Slides>
  <Notes>32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7_Standarddesign</vt:lpstr>
      <vt:lpstr>Web-Mining Agents Data Mining</vt:lpstr>
      <vt:lpstr>Literature</vt:lpstr>
      <vt:lpstr>Outline</vt:lpstr>
      <vt:lpstr>Issues</vt:lpstr>
      <vt:lpstr>PowerPoint-Präsentation</vt:lpstr>
      <vt:lpstr>PowerPoint-Präsentation</vt:lpstr>
      <vt:lpstr>Bayesian networks</vt:lpstr>
      <vt:lpstr>Example</vt:lpstr>
      <vt:lpstr>Remember: Conditional Independence</vt:lpstr>
      <vt:lpstr>Example</vt:lpstr>
      <vt:lpstr>Example contd.</vt:lpstr>
      <vt:lpstr>Compactness</vt:lpstr>
      <vt:lpstr>Semantics</vt:lpstr>
      <vt:lpstr>Constructing Bayesian networks</vt:lpstr>
      <vt:lpstr>Example</vt:lpstr>
      <vt:lpstr>Example</vt:lpstr>
      <vt:lpstr>Example</vt:lpstr>
      <vt:lpstr>Example</vt:lpstr>
      <vt:lpstr>Example</vt:lpstr>
      <vt:lpstr>Example contd.</vt:lpstr>
      <vt:lpstr>Efficient Representation of CPTs</vt:lpstr>
      <vt:lpstr>Noisy-OR-Representation</vt:lpstr>
      <vt:lpstr>Gaussian density</vt:lpstr>
      <vt:lpstr>Hybrid (discrete+continuous) networks</vt:lpstr>
      <vt:lpstr>Continuous child variables</vt:lpstr>
      <vt:lpstr>Continuous child variables</vt:lpstr>
      <vt:lpstr>PowerPoint-Präsentation</vt:lpstr>
      <vt:lpstr>PowerPoint-Präsentation</vt:lpstr>
      <vt:lpstr>PowerPoint-Präsentation</vt:lpstr>
      <vt:lpstr>Evaluation Tree</vt:lpstr>
      <vt:lpstr>Basic Objects</vt:lpstr>
      <vt:lpstr>Basic Operations: Pointwise Product</vt:lpstr>
      <vt:lpstr>Join by pointwise product</vt:lpstr>
      <vt:lpstr>Basic Operations: Summing out</vt:lpstr>
      <vt:lpstr>Summing out</vt:lpstr>
      <vt:lpstr>What we have done</vt:lpstr>
      <vt:lpstr>Variable ordering</vt:lpstr>
      <vt:lpstr>Irrelevant variables</vt:lpstr>
      <vt:lpstr>Markov Blanket</vt:lpstr>
      <vt:lpstr>Moral Graph</vt:lpstr>
      <vt:lpstr>Irrelevant variables continued:</vt:lpstr>
      <vt:lpstr>Approximate Inference in Bayesian Networks</vt:lpstr>
      <vt:lpstr>Inference by stochastic simulation</vt:lpstr>
      <vt:lpstr>Example in simple case</vt:lpstr>
      <vt:lpstr>Sampling from empty network</vt:lpstr>
      <vt:lpstr>Properties</vt:lpstr>
      <vt:lpstr>What if evidence is given?</vt:lpstr>
      <vt:lpstr>Rejection Sampling</vt:lpstr>
      <vt:lpstr>Rejection Sampling</vt:lpstr>
      <vt:lpstr>Rejection Sampling Example</vt:lpstr>
      <vt:lpstr>Analysis of rejection sampling</vt:lpstr>
      <vt:lpstr>Likelihood Weighting</vt:lpstr>
      <vt:lpstr>Likelyhood Weighting: Example</vt:lpstr>
      <vt:lpstr>Likelyhood Weighting: Example</vt:lpstr>
      <vt:lpstr>Likelihood analysis</vt:lpstr>
      <vt:lpstr>Likelihood weighting</vt:lpstr>
      <vt:lpstr>Markov Chain Monte Carlo</vt:lpstr>
      <vt:lpstr>PowerPoint-Präsentation</vt:lpstr>
      <vt:lpstr>Markov Chain Monte Carlo: Example</vt:lpstr>
      <vt:lpstr>MCMC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OeOe</cp:lastModifiedBy>
  <cp:revision>572</cp:revision>
  <cp:lastPrinted>2016-11-01T15:27:36Z</cp:lastPrinted>
  <dcterms:created xsi:type="dcterms:W3CDTF">2010-04-27T12:26:40Z</dcterms:created>
  <dcterms:modified xsi:type="dcterms:W3CDTF">2016-11-01T15:30:58Z</dcterms:modified>
</cp:coreProperties>
</file>