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56"/>
  </p:notesMasterIdLst>
  <p:handoutMasterIdLst>
    <p:handoutMasterId r:id="rId57"/>
  </p:handoutMasterIdLst>
  <p:sldIdLst>
    <p:sldId id="273" r:id="rId2"/>
    <p:sldId id="1088" r:id="rId3"/>
    <p:sldId id="1079" r:id="rId4"/>
    <p:sldId id="1082" r:id="rId5"/>
    <p:sldId id="1105" r:id="rId6"/>
    <p:sldId id="1081" r:id="rId7"/>
    <p:sldId id="1083" r:id="rId8"/>
    <p:sldId id="1084" r:id="rId9"/>
    <p:sldId id="1085" r:id="rId10"/>
    <p:sldId id="1086" r:id="rId11"/>
    <p:sldId id="1087" r:id="rId12"/>
    <p:sldId id="1136" r:id="rId13"/>
    <p:sldId id="1137" r:id="rId14"/>
    <p:sldId id="1091" r:id="rId15"/>
    <p:sldId id="1093" r:id="rId16"/>
    <p:sldId id="1094" r:id="rId17"/>
    <p:sldId id="1126" r:id="rId18"/>
    <p:sldId id="1127" r:id="rId19"/>
    <p:sldId id="1128" r:id="rId20"/>
    <p:sldId id="1129" r:id="rId21"/>
    <p:sldId id="1106" r:id="rId22"/>
    <p:sldId id="365" r:id="rId23"/>
    <p:sldId id="1121" r:id="rId24"/>
    <p:sldId id="1122" r:id="rId25"/>
    <p:sldId id="366" r:id="rId26"/>
    <p:sldId id="1107" r:id="rId27"/>
    <p:sldId id="1103" r:id="rId28"/>
    <p:sldId id="1108" r:id="rId29"/>
    <p:sldId id="1110" r:id="rId30"/>
    <p:sldId id="1111" r:id="rId31"/>
    <p:sldId id="1112" r:id="rId32"/>
    <p:sldId id="1109" r:id="rId33"/>
    <p:sldId id="1123" r:id="rId34"/>
    <p:sldId id="1133" r:id="rId35"/>
    <p:sldId id="1134" r:id="rId36"/>
    <p:sldId id="1135" r:id="rId37"/>
    <p:sldId id="1125" r:id="rId38"/>
    <p:sldId id="260" r:id="rId39"/>
    <p:sldId id="304" r:id="rId40"/>
    <p:sldId id="302" r:id="rId41"/>
    <p:sldId id="485" r:id="rId42"/>
    <p:sldId id="1089" r:id="rId43"/>
    <p:sldId id="1115" r:id="rId44"/>
    <p:sldId id="1116" r:id="rId45"/>
    <p:sldId id="1117" r:id="rId46"/>
    <p:sldId id="1118" r:id="rId47"/>
    <p:sldId id="1120" r:id="rId48"/>
    <p:sldId id="1098" r:id="rId49"/>
    <p:sldId id="1119" r:id="rId50"/>
    <p:sldId id="348" r:id="rId51"/>
    <p:sldId id="1131" r:id="rId52"/>
    <p:sldId id="1130" r:id="rId53"/>
    <p:sldId id="328" r:id="rId54"/>
    <p:sldId id="285" r:id="rId5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C93"/>
    <a:srgbClr val="032EF0"/>
    <a:srgbClr val="FF40FF"/>
    <a:srgbClr val="E3E96C"/>
    <a:srgbClr val="004B5A"/>
    <a:srgbClr val="00394A"/>
    <a:srgbClr val="003241"/>
    <a:srgbClr val="DAD9D3"/>
    <a:srgbClr val="B2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19" autoAdjust="0"/>
    <p:restoredTop sz="84330"/>
  </p:normalViewPr>
  <p:slideViewPr>
    <p:cSldViewPr>
      <p:cViewPr>
        <p:scale>
          <a:sx n="110" d="100"/>
          <a:sy n="110" d="100"/>
        </p:scale>
        <p:origin x="-912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524F4DD-39E2-074C-A821-79AE4EECD5C9}" type="datetimeFigureOut">
              <a:rPr lang="de-DE"/>
              <a:pPr>
                <a:defRPr/>
              </a:pPr>
              <a:t>29.10.20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BACD63D-AFCC-1640-81EA-D2C5D9BD401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04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162694-7365-914B-8B69-558832A77470}" type="datetimeFigureOut">
              <a:rPr lang="de-DE"/>
              <a:pPr>
                <a:defRPr/>
              </a:pPr>
              <a:t>29.10.20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DDC4CD-3502-7B49-8D09-DDBB7A84A6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406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momentum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method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allows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accumulate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velocity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directions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curvature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that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persist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across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multiple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iterations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This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leads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accelerated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progress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low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curvature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directions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compared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gradient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descent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DC4CD-3502-7B49-8D09-DDBB7A84A63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4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8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2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CC8C2-DE1C-8642-9E22-5B37A83749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21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9BC40-0EA7-3B43-8A5A-DEAD0F10D5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41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5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5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9D00-4579-CD4B-B22F-8C012024BB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71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4AD2-5FB6-FB45-933B-235C7588DE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6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151C9-7839-C041-ABB8-39E89BE594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8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3FDC-EBB7-A241-A6EF-2E02EE734C7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4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6B9C6-6715-2D4A-8969-EA7C2FA5AF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26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D459A-6064-5546-BD20-CFDE646274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95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EE9E-C217-3D4B-A1BB-8CC67CCB34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65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4EF29-B124-2849-A4BE-FE5AE0C1F7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99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98C8-BE0A-C748-B1FE-022729FA52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34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62731CA1-5B61-B842-B00F-36E90BD694F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506.0118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s://medium.com/@ramrajchandradevan/the-evolution-of-gradient-descend-optimization-algorithm-4106a6702d3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330.png"/><Relationship Id="rId7" Type="http://schemas.openxmlformats.org/officeDocument/2006/relationships/image" Target="../media/image36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png"/><Relationship Id="rId5" Type="http://schemas.openxmlformats.org/officeDocument/2006/relationships/image" Target="../media/image431.png"/><Relationship Id="rId4" Type="http://schemas.openxmlformats.org/officeDocument/2006/relationships/image" Target="../media/image421.png"/><Relationship Id="rId9" Type="http://schemas.openxmlformats.org/officeDocument/2006/relationships/image" Target="../media/image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Activation_function" TargetMode="External"/><Relationship Id="rId4" Type="http://schemas.openxmlformats.org/officeDocument/2006/relationships/image" Target="../media/image4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300.png"/><Relationship Id="rId3" Type="http://schemas.openxmlformats.org/officeDocument/2006/relationships/image" Target="../media/image190.png"/><Relationship Id="rId7" Type="http://schemas.openxmlformats.org/officeDocument/2006/relationships/image" Target="../media/image430.png"/><Relationship Id="rId12" Type="http://schemas.openxmlformats.org/officeDocument/2006/relationships/image" Target="../media/image50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11" Type="http://schemas.openxmlformats.org/officeDocument/2006/relationships/image" Target="../media/image460.png"/><Relationship Id="rId5" Type="http://schemas.openxmlformats.org/officeDocument/2006/relationships/image" Target="../media/image210.png"/><Relationship Id="rId10" Type="http://schemas.openxmlformats.org/officeDocument/2006/relationships/image" Target="../media/image270.png"/><Relationship Id="rId4" Type="http://schemas.openxmlformats.org/officeDocument/2006/relationships/image" Target="../media/image200.png"/><Relationship Id="rId9" Type="http://schemas.openxmlformats.org/officeDocument/2006/relationships/image" Target="../media/image4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63.png"/><Relationship Id="rId7" Type="http://schemas.openxmlformats.org/officeDocument/2006/relationships/image" Target="../media/image58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9.emf"/><Relationship Id="rId10" Type="http://schemas.openxmlformats.org/officeDocument/2006/relationships/image" Target="../media/image620.png"/><Relationship Id="rId4" Type="http://schemas.openxmlformats.org/officeDocument/2006/relationships/image" Target="../media/image58.emf"/><Relationship Id="rId9" Type="http://schemas.openxmlformats.org/officeDocument/2006/relationships/image" Target="../media/image6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3.png"/><Relationship Id="rId7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" TargetMode="External"/><Relationship Id="rId2" Type="http://schemas.openxmlformats.org/officeDocument/2006/relationships/hyperlink" Target="http://comp6248.ecs.soton.ac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t&amp;rct=j&amp;q=&amp;esrc=s&amp;source=web&amp;cd=&amp;ved=2ahUKEwj5wNC8_77sAhUj8uAKHXeABggQFjAAegQIAhAC&amp;url=http%3A%2F%2Fwww2.cs.uh.edu%2F~ordonez%2Fppt%2Fdeepnet-lourentzou.ppt&amp;usg=AOvVaw1PmZYVQDHrUsM6V85GRQXf" TargetMode="External"/><Relationship Id="rId4" Type="http://schemas.openxmlformats.org/officeDocument/2006/relationships/hyperlink" Target="https://medium.com/@ramrajchandradevan/the-evolution-of-gradient-descend-optimization-algorithm-4106a6702d3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776" y="1628800"/>
            <a:ext cx="8278688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>
                <a:cs typeface="+mj-cs"/>
              </a:rPr>
              <a:t>PROBABILISTIC AND DIFFERENTIABLE PROGRAMMING</a:t>
            </a:r>
            <a:br>
              <a:rPr lang="de-DE" dirty="0">
                <a:cs typeface="+mj-cs"/>
              </a:rPr>
            </a:br>
            <a:r>
              <a:rPr lang="de-DE" dirty="0">
                <a:cs typeface="+mj-cs"/>
              </a:rPr>
              <a:t>V2:  Gradient </a:t>
            </a:r>
            <a:r>
              <a:rPr lang="de-DE" dirty="0" err="1">
                <a:cs typeface="+mj-cs"/>
              </a:rPr>
              <a:t>Descent</a:t>
            </a:r>
            <a:br>
              <a:rPr lang="de-DE" dirty="0">
                <a:cs typeface="+mj-cs"/>
              </a:rPr>
            </a:br>
            <a:br>
              <a:rPr lang="de-DE" dirty="0">
                <a:cs typeface="+mj-cs"/>
              </a:rPr>
            </a:br>
            <a:r>
              <a:rPr lang="de-DE" dirty="0">
                <a:cs typeface="+mj-cs"/>
              </a:rPr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/>
              <a:t>Özgür L. </a:t>
            </a:r>
            <a:r>
              <a:rPr lang="de-DE" sz="2400" dirty="0" err="1"/>
              <a:t>Özçep</a:t>
            </a:r>
            <a:endParaRPr lang="de-DE" sz="2400" dirty="0"/>
          </a:p>
          <a:p>
            <a:pPr eaLnBrk="1" hangingPunct="1">
              <a:defRPr/>
            </a:pPr>
            <a:r>
              <a:rPr lang="de-DE" sz="2400" b="1" dirty="0"/>
              <a:t>Universität zu Lübeck</a:t>
            </a:r>
          </a:p>
          <a:p>
            <a:pPr eaLnBrk="1" hangingPunct="1">
              <a:defRPr/>
            </a:pPr>
            <a:r>
              <a:rPr lang="de-DE" sz="2400" b="1" dirty="0"/>
              <a:t>Institut für Informationssysteme</a:t>
            </a:r>
          </a:p>
          <a:p>
            <a:pPr eaLnBrk="1" hangingPunct="1">
              <a:defRPr/>
            </a:pPr>
            <a:endParaRPr lang="de-DE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BBF9324-B1D8-9843-AEFF-A6DEF6E53FE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err="1"/>
                  <a:t>Generalization</a:t>
                </a:r>
                <a:r>
                  <a:rPr lang="de-DE" dirty="0"/>
                  <a:t>: </a:t>
                </a:r>
                <a:r>
                  <a:rPr lang="de-DE" dirty="0" err="1"/>
                  <a:t>Vector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BBF9324-B1D8-9843-AEFF-A6DEF6E53F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4634" b="-5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13D3CFF-61AE-8343-9A46-D9D88745C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Split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its</a:t>
                </a:r>
                <a:r>
                  <a:rPr lang="de-DE" dirty="0"/>
                  <a:t> </a:t>
                </a:r>
                <a:r>
                  <a:rPr lang="de-DE" dirty="0" err="1"/>
                  <a:t>constituent</a:t>
                </a:r>
                <a:r>
                  <a:rPr lang="de-DE" dirty="0"/>
                  <a:t> </a:t>
                </a:r>
                <a:r>
                  <a:rPr lang="de-DE" dirty="0" err="1"/>
                  <a:t>coordinate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: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= (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), . . . 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Derivative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vector</a:t>
                </a:r>
                <a:r>
                  <a:rPr lang="de-DE" dirty="0"/>
                  <a:t> (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tangent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vector</a:t>
                </a:r>
                <a:r>
                  <a:rPr lang="de-DE" dirty="0"/>
                  <a:t>),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= (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     </a:t>
                </a:r>
                <a:r>
                  <a:rPr lang="de-DE" dirty="0" err="1"/>
                  <a:t>which</a:t>
                </a:r>
                <a:r>
                  <a:rPr lang="de-DE" dirty="0"/>
                  <a:t> </a:t>
                </a:r>
                <a:r>
                  <a:rPr lang="de-DE" dirty="0" err="1"/>
                  <a:t>consists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derivatives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coordinate</a:t>
                </a:r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r>
                  <a:rPr lang="de-DE" dirty="0"/>
                  <a:t>     </a:t>
                </a:r>
                <a:r>
                  <a:rPr lang="de-DE" dirty="0" err="1"/>
                  <a:t>functions</a:t>
                </a:r>
                <a:r>
                  <a:rPr lang="de-DE" dirty="0"/>
                  <a:t>. </a:t>
                </a:r>
              </a:p>
              <a:p>
                <a:r>
                  <a:rPr lang="de-DE" dirty="0" err="1"/>
                  <a:t>Equivalently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i="0" dirty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→0</m:t>
                              </m:r>
                            </m:lim>
                          </m:limLow>
                        </m:fName>
                        <m:e>
                          <m:box>
                            <m:box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1" i="1" dirty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i="1" dirty="0" err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 dirty="0" err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i="1" dirty="0" err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r>
                                    <a:rPr lang="de-DE" b="1" i="1" dirty="0" err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box>
                        </m:e>
                      </m:func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     (if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limit</a:t>
                </a:r>
                <a:r>
                  <a:rPr lang="de-DE" dirty="0"/>
                  <a:t> </a:t>
                </a:r>
                <a:r>
                  <a:rPr lang="de-DE" dirty="0" err="1"/>
                  <a:t>exists</a:t>
                </a:r>
                <a:r>
                  <a:rPr lang="de-DE" dirty="0"/>
                  <a:t>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13D3CFF-61AE-8343-9A46-D9D88745C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470EB7-FEDA-584F-B161-53FBC3FA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3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0C8A692-1926-D34A-B616-8C59984E8924}"/>
              </a:ext>
            </a:extLst>
          </p:cNvPr>
          <p:cNvSpPr/>
          <p:nvPr/>
        </p:nvSpPr>
        <p:spPr>
          <a:xfrm>
            <a:off x="683568" y="1210993"/>
            <a:ext cx="3168352" cy="1858215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87EFC0-9A35-2C42-A876-28C7E839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Differentiation </a:t>
            </a:r>
            <a:r>
              <a:rPr lang="de-DE" dirty="0" err="1"/>
              <a:t>with</a:t>
            </a:r>
            <a:r>
              <a:rPr lang="de-DE" dirty="0"/>
              <a:t> multiple variables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0555C1-DB92-C34A-AD11-B7905856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8A0465A-8BF0-0941-88BA-AE394153D785}"/>
                  </a:ext>
                </a:extLst>
              </p:cNvPr>
              <p:cNvSpPr txBox="1"/>
              <p:nvPr/>
            </p:nvSpPr>
            <p:spPr>
              <a:xfrm>
                <a:off x="678275" y="1328467"/>
                <a:ext cx="3168353" cy="1623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20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altLang="de-DE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sz="20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altLang="de-DE" sz="20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sz="20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altLang="de-DE" sz="20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altLang="de-DE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20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altLang="de-DE" sz="2000" i="1" dirty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de-DE" altLang="de-DE" sz="2000" i="1" dirty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altLang="de-DE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20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de-DE" altLang="de-DE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altLang="de-DE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sz="2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altLang="de-DE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de-DE" altLang="de-DE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altLang="de-D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altLang="de-D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altLang="de-DE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de-DE" altLang="de-DE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altLang="de-DE" sz="20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de-DE" altLang="de-DE" sz="2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altLang="de-DE" sz="20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38A0465A-8BF0-0941-88BA-AE394153D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75" y="1328467"/>
                <a:ext cx="3168353" cy="1623265"/>
              </a:xfrm>
              <a:prstGeom prst="rect">
                <a:avLst/>
              </a:prstGeom>
              <a:blipFill>
                <a:blip r:embed="rId2"/>
                <a:stretch>
                  <a:fillRect b="-15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EEDA0D-E364-E042-BE1F-40CDBF8E4B2C}"/>
              </a:ext>
            </a:extLst>
          </p:cNvPr>
          <p:cNvGrpSpPr/>
          <p:nvPr/>
        </p:nvGrpSpPr>
        <p:grpSpPr>
          <a:xfrm>
            <a:off x="4050640" y="1210993"/>
            <a:ext cx="4647273" cy="1858215"/>
            <a:chOff x="4050640" y="1210993"/>
            <a:chExt cx="4647273" cy="1858215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64B91035-6EE9-5349-8A73-01C98D24C5AB}"/>
                </a:ext>
              </a:extLst>
            </p:cNvPr>
            <p:cNvSpPr/>
            <p:nvPr/>
          </p:nvSpPr>
          <p:spPr>
            <a:xfrm>
              <a:off x="4050640" y="1210993"/>
              <a:ext cx="4647273" cy="1858215"/>
            </a:xfrm>
            <a:prstGeom prst="roundRect">
              <a:avLst>
                <a:gd name="adj" fmla="val 10000"/>
              </a:avLst>
            </a:prstGeom>
            <a:solidFill>
              <a:srgbClr val="032EF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A584F86C-5056-FE40-9127-5F9F18B03CF9}"/>
                    </a:ext>
                  </a:extLst>
                </p:cNvPr>
                <p:cNvSpPr txBox="1"/>
                <p:nvPr/>
              </p:nvSpPr>
              <p:spPr>
                <a:xfrm>
                  <a:off x="4077483" y="2060795"/>
                  <a:ext cx="4340156" cy="729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altLang="de-DE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de-DE" altLang="de-DE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de-DE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de-DE" sz="20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e-DE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e-DE" sz="2000" dirty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de-DE" sz="20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de-DE" sz="2000" i="1" dirty="0">
                                    <a:latin typeface="Cambria Math" panose="02040503050406030204" pitchFamily="18" charset="0"/>
                                  </a:rPr>
                                  <m:t> →0</m:t>
                                </m:r>
                              </m:lim>
                            </m:limLow>
                          </m:fName>
                          <m:e>
                            <m:box>
                              <m:boxPr>
                                <m:ctrlPr>
                                  <a:rPr lang="de-DE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, …, </m:t>
                                    </m:r>
                                    <m:sSub>
                                      <m:sSubPr>
                                        <m:ctrlP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de-DE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de-DE" sz="2000" i="1" dirty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2000" b="1" i="1" dirty="0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  <m:r>
                                      <a:rPr lang="de-DE" sz="20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de-DE" sz="2000" i="1" dirty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box>
                          </m:e>
                        </m:func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A584F86C-5056-FE40-9127-5F9F18B03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483" y="2060795"/>
                  <a:ext cx="4340156" cy="729559"/>
                </a:xfrm>
                <a:prstGeom prst="rect">
                  <a:avLst/>
                </a:prstGeom>
                <a:blipFill>
                  <a:blip r:embed="rId3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53C62501-E82C-E346-94D5-1CA379F7EA70}"/>
                    </a:ext>
                  </a:extLst>
                </p:cNvPr>
                <p:cNvSpPr txBox="1"/>
                <p:nvPr/>
              </p:nvSpPr>
              <p:spPr>
                <a:xfrm>
                  <a:off x="4226673" y="1343828"/>
                  <a:ext cx="4211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032EF0"/>
                      </a:solidFill>
                    </a:rPr>
                    <a:t>Partial derivative </a:t>
                  </a:r>
                  <a:r>
                    <a:rPr lang="de-DE" dirty="0" err="1"/>
                    <a:t>of</a:t>
                  </a:r>
                  <a14:m>
                    <m:oMath xmlns:m="http://schemas.openxmlformats.org/officeDocument/2006/math">
                      <m:r>
                        <a:rPr lang="de-DE" altLang="de-DE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altLang="de-DE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altLang="de-DE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i="1" dirty="0" err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altLang="de-DE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de-DE" dirty="0"/>
                    <a:t>  </a:t>
                  </a:r>
                </a:p>
                <a:p>
                  <a:r>
                    <a:rPr lang="de-DE" dirty="0"/>
                    <a:t> </a:t>
                  </a:r>
                  <a:r>
                    <a:rPr lang="de-DE" dirty="0" err="1"/>
                    <a:t>w.r.t</a:t>
                  </a:r>
                  <a:r>
                    <a:rPr lang="de-DE" dirty="0"/>
                    <a:t>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de-DE" dirty="0"/>
                    <a:t> at </a:t>
                  </a:r>
                  <a14:m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de-DE" dirty="0"/>
                    <a:t>)</a:t>
                  </a: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53C62501-E82C-E346-94D5-1CA379F7E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6673" y="1343828"/>
                  <a:ext cx="4211538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201" t="-3846" b="-1346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D8F50EA-4322-374C-9C41-3CDAFC303F80}"/>
              </a:ext>
            </a:extLst>
          </p:cNvPr>
          <p:cNvGrpSpPr/>
          <p:nvPr/>
        </p:nvGrpSpPr>
        <p:grpSpPr>
          <a:xfrm>
            <a:off x="153825" y="3257906"/>
            <a:ext cx="8518401" cy="1483455"/>
            <a:chOff x="3740577" y="1210993"/>
            <a:chExt cx="5180148" cy="2001983"/>
          </a:xfrm>
        </p:grpSpPr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DEF23C31-C914-9444-B77E-AFA28B5DFBAE}"/>
                </a:ext>
              </a:extLst>
            </p:cNvPr>
            <p:cNvSpPr/>
            <p:nvPr/>
          </p:nvSpPr>
          <p:spPr>
            <a:xfrm>
              <a:off x="4050639" y="1210993"/>
              <a:ext cx="4870086" cy="2001983"/>
            </a:xfrm>
            <a:prstGeom prst="roundRect">
              <a:avLst>
                <a:gd name="adj" fmla="val 10000"/>
              </a:avLst>
            </a:prstGeom>
            <a:solidFill>
              <a:srgbClr val="032EF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FCA9192F-BBE7-9449-96C9-9E712A660473}"/>
                    </a:ext>
                  </a:extLst>
                </p:cNvPr>
                <p:cNvSpPr txBox="1"/>
                <p:nvPr/>
              </p:nvSpPr>
              <p:spPr>
                <a:xfrm>
                  <a:off x="3740577" y="1892357"/>
                  <a:ext cx="3066936" cy="9845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altLang="de-DE" sz="200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alt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de-DE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f>
                          <m:fPr>
                            <m:ctrlPr>
                              <a:rPr lang="de-DE" altLang="de-DE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altLang="de-DE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altLang="de-DE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altLang="de-DE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), …,</m:t>
                        </m:r>
                        <m:f>
                          <m:fPr>
                            <m:ctrlPr>
                              <a:rPr lang="de-DE" altLang="de-DE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de-DE" altLang="de-DE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altLang="de-DE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altLang="de-DE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altLang="de-DE" sz="2000" b="0" i="1" smtClean="0">
                            <a:latin typeface="Cambria Math" panose="02040503050406030204" pitchFamily="18" charset="0"/>
                          </a:rPr>
                          <m:t>)) </m:t>
                        </m:r>
                      </m:oMath>
                    </m:oMathPara>
                  </a14:m>
                  <a:br>
                    <a:rPr lang="de-DE" altLang="de-DE" sz="2000" i="1" dirty="0">
                      <a:latin typeface="Cambria Math" panose="02040503050406030204" pitchFamily="18" charset="0"/>
                    </a:rPr>
                  </a:br>
                  <a:endParaRPr lang="de-DE" sz="2000" dirty="0"/>
                </a:p>
              </p:txBody>
            </p:sp>
          </mc:Choice>
          <mc:Fallback xmlns="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FCA9192F-BBE7-9449-96C9-9E712A6604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577" y="1892357"/>
                  <a:ext cx="3066936" cy="984570"/>
                </a:xfrm>
                <a:prstGeom prst="rect">
                  <a:avLst/>
                </a:prstGeom>
                <a:blipFill>
                  <a:blip r:embed="rId5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ABCDF910-DF17-C14D-A834-D51FFEEDC986}"/>
                    </a:ext>
                  </a:extLst>
                </p:cNvPr>
                <p:cNvSpPr txBox="1"/>
                <p:nvPr/>
              </p:nvSpPr>
              <p:spPr>
                <a:xfrm>
                  <a:off x="4139015" y="1368165"/>
                  <a:ext cx="3066936" cy="4984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032EF0"/>
                      </a:solidFill>
                    </a:rPr>
                    <a:t>Gradient </a:t>
                  </a:r>
                  <a:r>
                    <a:rPr lang="de-DE" dirty="0" err="1"/>
                    <a:t>of</a:t>
                  </a:r>
                  <a:r>
                    <a:rPr lang="de-DE" dirty="0"/>
                    <a:t> </a:t>
                  </a:r>
                  <a14:m>
                    <m:oMath xmlns:m="http://schemas.openxmlformats.org/officeDocument/2006/math"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altLang="de-DE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i="1" dirty="0" err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de-DE" dirty="0"/>
                    <a:t>at </a:t>
                  </a:r>
                  <a14:m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de-DE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ABCDF910-DF17-C14D-A834-D51FFEEDC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15" y="1368165"/>
                  <a:ext cx="3066936" cy="498429"/>
                </a:xfrm>
                <a:prstGeom prst="rect">
                  <a:avLst/>
                </a:prstGeom>
                <a:blipFill>
                  <a:blip r:embed="rId6"/>
                  <a:stretch>
                    <a:fillRect l="-1005" t="-6667" r="-251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46A5026-BBBA-BE48-98C4-9BFD5472D904}"/>
              </a:ext>
            </a:extLst>
          </p:cNvPr>
          <p:cNvGrpSpPr/>
          <p:nvPr/>
        </p:nvGrpSpPr>
        <p:grpSpPr>
          <a:xfrm>
            <a:off x="705013" y="4857604"/>
            <a:ext cx="7997411" cy="1613834"/>
            <a:chOff x="4067483" y="1096381"/>
            <a:chExt cx="5004525" cy="2177935"/>
          </a:xfrm>
        </p:grpSpPr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CD05249B-9203-F64A-B781-13B644BCDA96}"/>
                </a:ext>
              </a:extLst>
            </p:cNvPr>
            <p:cNvSpPr/>
            <p:nvPr/>
          </p:nvSpPr>
          <p:spPr>
            <a:xfrm>
              <a:off x="4067483" y="1096381"/>
              <a:ext cx="5004525" cy="2177935"/>
            </a:xfrm>
            <a:prstGeom prst="roundRect">
              <a:avLst>
                <a:gd name="adj" fmla="val 10000"/>
              </a:avLst>
            </a:prstGeom>
            <a:solidFill>
              <a:srgbClr val="032EF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FBE5B5AB-47FC-904C-A0BE-1B44DEE44CCC}"/>
                    </a:ext>
                  </a:extLst>
                </p:cNvPr>
                <p:cNvSpPr txBox="1"/>
                <p:nvPr/>
              </p:nvSpPr>
              <p:spPr>
                <a:xfrm>
                  <a:off x="4139015" y="1368165"/>
                  <a:ext cx="3385731" cy="4984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>
                      <a:solidFill>
                        <a:srgbClr val="032EF0"/>
                      </a:solidFill>
                    </a:rPr>
                    <a:t>Jacobian</a:t>
                  </a:r>
                  <a:r>
                    <a:rPr lang="de-DE" dirty="0">
                      <a:solidFill>
                        <a:srgbClr val="032EF0"/>
                      </a:solidFill>
                    </a:rPr>
                    <a:t> </a:t>
                  </a:r>
                  <a:r>
                    <a:rPr lang="de-DE" dirty="0" err="1"/>
                    <a:t>of</a:t>
                  </a:r>
                  <a:r>
                    <a:rPr lang="de-DE" dirty="0"/>
                    <a:t> </a:t>
                  </a:r>
                  <a14:m>
                    <m:oMath xmlns:m="http://schemas.openxmlformats.org/officeDocument/2006/math">
                      <m:r>
                        <a:rPr lang="de-DE" altLang="de-DE" b="1" i="1" dirty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altLang="de-DE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i="1" dirty="0" err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de-DE" dirty="0"/>
                    <a:t>at</a:t>
                  </a:r>
                  <a:r>
                    <a:rPr lang="de-DE" b="1" dirty="0"/>
                    <a:t> </a:t>
                  </a:r>
                  <a14:m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de-DE" dirty="0"/>
                    <a:t>)</a:t>
                  </a:r>
                </a:p>
              </p:txBody>
            </p:sp>
          </mc:Choice>
          <mc:Fallback xmlns="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FBE5B5AB-47FC-904C-A0BE-1B44DEE44C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15" y="1368165"/>
                  <a:ext cx="3385731" cy="498429"/>
                </a:xfrm>
                <a:prstGeom prst="rect">
                  <a:avLst/>
                </a:prstGeom>
                <a:blipFill>
                  <a:blip r:embed="rId7"/>
                  <a:stretch>
                    <a:fillRect l="-937" t="-6667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1AD16286-77B6-8E48-84F4-D2AF3BBA02B8}"/>
                  </a:ext>
                </a:extLst>
              </p:cNvPr>
              <p:cNvSpPr/>
              <p:nvPr/>
            </p:nvSpPr>
            <p:spPr>
              <a:xfrm>
                <a:off x="819324" y="5514172"/>
                <a:ext cx="5387822" cy="960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alt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altLang="de-DE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d>
                        <m:dPr>
                          <m:ctrlPr>
                            <a:rPr lang="de-DE" altLang="de-DE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altLang="de-DE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de-DE" alt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de-DE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alt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altLang="de-DE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altLang="de-DE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  <m:r>
                            <a:rPr lang="de-DE" altLang="de-DE" b="0" i="1" smtClean="0">
                              <a:latin typeface="Cambria Math" panose="02040503050406030204" pitchFamily="18" charset="0"/>
                            </a:rPr>
                            <m:t>  = </m:t>
                          </m:r>
                          <m:d>
                            <m:dPr>
                              <m:ctrlPr>
                                <a:rPr lang="de-DE" alt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altLang="de-D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altLang="de-DE" b="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altLang="de-DE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alt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altLang="de-D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altLang="de-DE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altLang="de-DE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de-DE" alt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altLang="de-DE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1≤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;1≤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alt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altLang="de-DE" b="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de-DE" alt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1AD16286-77B6-8E48-84F4-D2AF3BBA02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24" y="5514172"/>
                <a:ext cx="5387822" cy="960135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F4EDAF2-7F47-E14A-839D-C77B40426608}"/>
                  </a:ext>
                </a:extLst>
              </p:cNvPr>
              <p:cNvSpPr txBox="1"/>
              <p:nvPr/>
            </p:nvSpPr>
            <p:spPr>
              <a:xfrm>
                <a:off x="6034331" y="4998931"/>
                <a:ext cx="2795189" cy="1535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altLang="de-DE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altLang="de-DE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alt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altLang="de-DE" b="1" i="1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altLang="de-DE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F4EDAF2-7F47-E14A-839D-C77B40426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331" y="4998931"/>
                <a:ext cx="2795189" cy="15356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1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641F8-B98A-514A-8C04-2A7CF40D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 </a:t>
            </a:r>
            <a:r>
              <a:rPr lang="de-DE" dirty="0" err="1"/>
              <a:t>algebra</a:t>
            </a:r>
            <a:r>
              <a:rPr lang="de-DE" dirty="0"/>
              <a:t> </a:t>
            </a:r>
            <a:r>
              <a:rPr lang="de-DE" dirty="0" err="1"/>
              <a:t>reminder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02AAEC6-D68D-D64A-8E16-BB7FD222CB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979" y="1128267"/>
                <a:ext cx="8229600" cy="4968875"/>
              </a:xfrm>
              <a:solidFill>
                <a:schemeClr val="bg1">
                  <a:lumMod val="95000"/>
                </a:schemeClr>
              </a:solidFill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Given </a:t>
                </a:r>
                <a:r>
                  <a:rPr lang="de-DE" dirty="0" err="1"/>
                  <a:t>vectors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 (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= (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solidFill>
                      <a:srgbClr val="032EF0"/>
                    </a:solidFill>
                  </a:rPr>
                  <a:t>Scalar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product</a:t>
                </a:r>
                <a:r>
                  <a:rPr lang="de-DE" dirty="0"/>
                  <a:t> :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=</m:t>
                    </m:r>
                    <m:nary>
                      <m:naryPr>
                        <m:chr m:val="∑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m:rPr>
                            <m:brk m:alnAt="23"/>
                          </m:rP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Jacobian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as</a:t>
                </a:r>
                <a:r>
                  <a:rPr lang="de-DE" dirty="0"/>
                  <a:t>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 1≤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                  (m </a:t>
                </a:r>
                <a:r>
                  <a:rPr lang="de-DE" dirty="0" err="1"/>
                  <a:t>rows</a:t>
                </a:r>
                <a:r>
                  <a:rPr lang="de-DE" dirty="0"/>
                  <a:t>, n </a:t>
                </a:r>
                <a:r>
                  <a:rPr lang="de-DE" dirty="0" err="1"/>
                  <a:t>columns</a:t>
                </a:r>
                <a:r>
                  <a:rPr lang="de-DE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defines</a:t>
                </a:r>
                <a:r>
                  <a:rPr lang="de-DE" dirty="0"/>
                  <a:t> a </a:t>
                </a:r>
                <a:r>
                  <a:rPr lang="de-DE" dirty="0">
                    <a:solidFill>
                      <a:srgbClr val="032EF0"/>
                    </a:solidFill>
                  </a:rPr>
                  <a:t>linear </a:t>
                </a:r>
                <a:r>
                  <a:rPr lang="de-DE" dirty="0" err="1">
                    <a:solidFill>
                      <a:srgbClr val="032EF0"/>
                    </a:solidFill>
                  </a:rPr>
                  <a:t>mapping</a:t>
                </a:r>
                <a:r>
                  <a:rPr lang="de-DE" dirty="0">
                    <a:solidFill>
                      <a:srgbClr val="032EF0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altLang="de-DE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de-DE" dirty="0"/>
                  <a:t>  via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noBar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num>
                            <m:den>
                              <m:f>
                                <m:fPr>
                                  <m:type m:val="noBar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noBar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1,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02AAEC6-D68D-D64A-8E16-BB7FD222C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979" y="1128267"/>
                <a:ext cx="8229600" cy="4968875"/>
              </a:xfrm>
              <a:blipFill>
                <a:blip r:embed="rId2"/>
                <a:stretch>
                  <a:fillRect l="-1079" t="-3308" b="-99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FAB6DF-2EBC-8F43-89A1-823D64A6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88B192-E04C-E240-9ABC-3BD2EDFDA349}"/>
                  </a:ext>
                </a:extLst>
              </p:cNvPr>
              <p:cNvSpPr txBox="1"/>
              <p:nvPr/>
            </p:nvSpPr>
            <p:spPr>
              <a:xfrm>
                <a:off x="497875" y="5699249"/>
                <a:ext cx="74586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(</a:t>
                </a:r>
                <a:r>
                  <a:rPr lang="de-DE" dirty="0" err="1">
                    <a:solidFill>
                      <a:srgbClr val="032EF0"/>
                    </a:solidFill>
                  </a:rPr>
                  <a:t>Linearity</a:t>
                </a:r>
                <a:r>
                  <a:rPr lang="de-DE" dirty="0">
                    <a:solidFill>
                      <a:srgbClr val="032EF0"/>
                    </a:solidFill>
                  </a:rPr>
                  <a:t>: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de-DE" b="1" dirty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de-DE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𝐴𝑦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        </a:t>
                </a:r>
                <a:r>
                  <a:rPr lang="de-DE" dirty="0" err="1"/>
                  <a:t>where</a:t>
                </a:r>
                <a:r>
                  <a:rPr lang="de-DE" dirty="0"/>
                  <a:t> x,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vectors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scalars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88B192-E04C-E240-9ABC-3BD2EDFDA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75" y="5699249"/>
                <a:ext cx="7458675" cy="646331"/>
              </a:xfrm>
              <a:prstGeom prst="rect">
                <a:avLst/>
              </a:prstGeom>
              <a:blipFill>
                <a:blip r:embed="rId3"/>
                <a:stretch>
                  <a:fillRect l="-680" t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FC26C7B2-A149-7646-B828-7676DFE3263E}"/>
              </a:ext>
            </a:extLst>
          </p:cNvPr>
          <p:cNvSpPr txBox="1"/>
          <p:nvPr/>
        </p:nvSpPr>
        <p:spPr>
          <a:xfrm>
            <a:off x="5868144" y="500156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79471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641F8-B98A-514A-8C04-2A7CF40D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 </a:t>
            </a:r>
            <a:r>
              <a:rPr lang="de-DE" dirty="0" err="1"/>
              <a:t>algebra</a:t>
            </a:r>
            <a:r>
              <a:rPr lang="de-DE" dirty="0"/>
              <a:t> </a:t>
            </a:r>
            <a:r>
              <a:rPr lang="de-DE" dirty="0" err="1"/>
              <a:t>reminder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02AAEC6-D68D-D64A-8E16-BB7FD222CB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>
                  <a:lumMod val="95000"/>
                </a:schemeClr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>
                    <a:solidFill>
                      <a:srgbClr val="032EF0"/>
                    </a:solidFill>
                  </a:rPr>
                  <a:t>Matrix </a:t>
                </a:r>
                <a:r>
                  <a:rPr lang="de-DE" dirty="0" err="1">
                    <a:solidFill>
                      <a:srgbClr val="032EF0"/>
                    </a:solidFill>
                  </a:rPr>
                  <a:t>multiplication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   </a:t>
                </a:r>
                <a:r>
                  <a:rPr lang="de-DE" dirty="0"/>
                  <a:t>for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matrix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      </a:t>
                </a:r>
              </a:p>
              <a:p>
                <a:pPr marL="0" indent="0">
                  <a:buNone/>
                </a:pPr>
                <a:r>
                  <a:rPr lang="de-DE" dirty="0"/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 err="1"/>
                  <a:t>Transposed</a:t>
                </a:r>
                <a:r>
                  <a:rPr lang="de-DE" dirty="0"/>
                  <a:t>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change</a:t>
                </a:r>
                <a:r>
                  <a:rPr lang="de-DE" dirty="0"/>
                  <a:t> </a:t>
                </a:r>
                <a:r>
                  <a:rPr lang="de-DE" dirty="0" err="1"/>
                  <a:t>columns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rows</a:t>
                </a:r>
                <a:r>
                  <a:rPr lang="de-DE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02AAEC6-D68D-D64A-8E16-BB7FD222C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FAB6DF-2EBC-8F43-89A1-823D64A6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8" name="Grafik 7" descr="Ein Bild, das Uhr enthält.&#10;&#10;Automatisch generierte Beschreibung">
            <a:extLst>
              <a:ext uri="{FF2B5EF4-FFF2-40B4-BE49-F238E27FC236}">
                <a16:creationId xmlns:a16="http://schemas.microsoft.com/office/drawing/2014/main" id="{B5AF8226-5561-C64D-AAC6-09239F51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69" y="1916832"/>
            <a:ext cx="2794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9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0E37-68E3-2046-B953-4BDF935E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Gradients</a:t>
            </a:r>
            <a:r>
              <a:rPr lang="de-DE" dirty="0"/>
              <a:t> in </a:t>
            </a:r>
            <a:r>
              <a:rPr lang="de-DE" dirty="0" err="1"/>
              <a:t>Machine</a:t>
            </a:r>
            <a:r>
              <a:rPr lang="de-DE" dirty="0"/>
              <a:t> Learning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6496B-1850-1245-904F-1780087CB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kinds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)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in ML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: </a:t>
            </a:r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scalar-valued</a:t>
            </a:r>
            <a:r>
              <a:rPr lang="de-DE" dirty="0"/>
              <a:t> </a:t>
            </a:r>
          </a:p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multiple </a:t>
            </a:r>
            <a:r>
              <a:rPr lang="de-DE" dirty="0" err="1"/>
              <a:t>losses</a:t>
            </a:r>
            <a:r>
              <a:rPr lang="de-DE" dirty="0"/>
              <a:t>, but </a:t>
            </a:r>
            <a:r>
              <a:rPr lang="de-DE" dirty="0" err="1"/>
              <a:t>ultimately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just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optimising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respect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i="1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. </a:t>
            </a:r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involve</a:t>
            </a:r>
            <a:r>
              <a:rPr lang="de-DE" dirty="0"/>
              <a:t> multiple variables,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wrapped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form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vectors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matrices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</a:t>
            </a:r>
            <a:r>
              <a:rPr lang="de-DE" dirty="0" err="1"/>
              <a:t>tensors</a:t>
            </a:r>
            <a:r>
              <a:rPr lang="de-DE" dirty="0"/>
              <a:t>.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b="1" dirty="0" err="1"/>
              <a:t>How</a:t>
            </a:r>
            <a:r>
              <a:rPr lang="de-DE" b="1" dirty="0"/>
              <a:t> will </a:t>
            </a:r>
            <a:r>
              <a:rPr lang="de-DE" b="1" dirty="0" err="1"/>
              <a:t>we</a:t>
            </a:r>
            <a:r>
              <a:rPr lang="de-DE" b="1" dirty="0"/>
              <a:t> find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gradients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these</a:t>
            </a:r>
            <a:r>
              <a:rPr lang="de-DE" b="1" dirty="0"/>
              <a:t>?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DC6C4A-59CB-454E-8E79-C57E6E44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33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9C5E02B-6312-DD48-89B1-F088A4CBD4DE}"/>
              </a:ext>
            </a:extLst>
          </p:cNvPr>
          <p:cNvSpPr/>
          <p:nvPr/>
        </p:nvSpPr>
        <p:spPr>
          <a:xfrm>
            <a:off x="179511" y="1125239"/>
            <a:ext cx="8518401" cy="5040611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D9A38F-BA48-254A-AAA4-6340652A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vectors</a:t>
            </a:r>
            <a:r>
              <a:rPr lang="de-DE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62DDB59-7244-5049-B603-5E61B8BB90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dirty="0"/>
                  <a:t>Given </a:t>
                </a:r>
                <a:r>
                  <a:rPr lang="de-DE" dirty="0" err="1"/>
                  <a:t>functions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with</a:t>
                </a:r>
                <a:r>
                  <a:rPr lang="de-DE" dirty="0"/>
                  <a:t> 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de-DE" i="1" dirty="0" smtClean="0">
                        <a:latin typeface="Cambria Math" panose="02040503050406030204" pitchFamily="18" charset="0"/>
                      </a:rPr>
                      <m:t>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groupCh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     </m:t>
                    </m:r>
                    <m:sSup>
                      <m:sSupPr>
                        <m:ctrlPr>
                          <a:rPr lang="de-DE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 err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   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groupCh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dirty="0" err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b="0" i="1" dirty="0" err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dirty="0" err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0" indent="0">
                  <a:buNone/>
                </a:pP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chain</a:t>
                </a:r>
                <a:r>
                  <a:rPr lang="de-DE" dirty="0"/>
                  <a:t> </a:t>
                </a:r>
                <a:r>
                  <a:rPr lang="de-DE" dirty="0" err="1"/>
                  <a:t>rule</a:t>
                </a:r>
                <a:r>
                  <a:rPr lang="de-DE" dirty="0"/>
                  <a:t>  </a:t>
                </a:r>
                <a:r>
                  <a:rPr lang="de-DE" dirty="0" err="1"/>
                  <a:t>gives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partial derivatives </a:t>
                </a:r>
              </a:p>
              <a:p>
                <a:pPr marL="0" indent="0">
                  <a:buNone/>
                </a:pP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br>
                  <a:rPr lang="de-DE" dirty="0"/>
                </a:b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62DDB59-7244-5049-B603-5E61B8BB9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b="-9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BF723-71C3-374F-8808-3DC56323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9AEBEC2-8BF1-9840-94FD-19E335827CC4}"/>
                  </a:ext>
                </a:extLst>
              </p:cNvPr>
              <p:cNvSpPr txBox="1"/>
              <p:nvPr/>
            </p:nvSpPr>
            <p:spPr>
              <a:xfrm>
                <a:off x="468312" y="4725144"/>
                <a:ext cx="7128023" cy="1645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de-DE" sz="2600" dirty="0"/>
                  <a:t>(    in </a:t>
                </a:r>
                <a:r>
                  <a:rPr lang="de-DE" sz="2600" dirty="0" err="1"/>
                  <a:t>short</a:t>
                </a:r>
                <a:r>
                  <a:rPr lang="de-DE" sz="2600" dirty="0"/>
                  <a:t> form: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6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sz="2600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de-DE" sz="2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2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6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de-DE" sz="26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num>
                              <m:den>
                                <m:r>
                                  <a:rPr lang="de-DE" sz="26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de-DE" sz="2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600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b>
                      <m:sSubPr>
                        <m:ctrlPr>
                          <a:rPr lang="de-DE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6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sz="2600" b="1" i="1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de-DE" sz="26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de-DE" sz="2600" dirty="0"/>
                  <a:t>           </a:t>
                </a:r>
              </a:p>
              <a:p>
                <a:pPr marL="0" indent="0">
                  <a:buNone/>
                </a:pPr>
                <a:r>
                  <a:rPr lang="de-DE" sz="2600" dirty="0"/>
                  <a:t>     </a:t>
                </a:r>
                <a:r>
                  <a:rPr lang="de-DE" sz="2600" dirty="0" err="1"/>
                  <a:t>where</a:t>
                </a:r>
                <a:r>
                  <a:rPr lang="de-DE" sz="2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sz="26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num>
                          <m:den>
                            <m:r>
                              <a:rPr lang="de-DE" sz="2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sz="2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de-DE" sz="2600" dirty="0"/>
                  <a:t> </a:t>
                </a:r>
                <a:r>
                  <a:rPr lang="de-DE" sz="2600" dirty="0" err="1"/>
                  <a:t>is</a:t>
                </a:r>
                <a:r>
                  <a:rPr lang="de-DE" sz="2600" dirty="0"/>
                  <a:t> </a:t>
                </a:r>
                <a:r>
                  <a:rPr lang="de-DE" sz="2600" dirty="0" err="1"/>
                  <a:t>the</a:t>
                </a:r>
                <a:r>
                  <a:rPr lang="de-DE" sz="2600" dirty="0"/>
                  <a:t> </a:t>
                </a:r>
                <a:r>
                  <a:rPr lang="de-DE" sz="2600" dirty="0" err="1"/>
                  <a:t>n</a:t>
                </a:r>
                <a:r>
                  <a:rPr lang="de-DE" sz="2600" dirty="0"/>
                  <a:t> x m </a:t>
                </a:r>
                <a:r>
                  <a:rPr lang="de-DE" sz="2600" dirty="0" err="1"/>
                  <a:t>Jacobian</a:t>
                </a:r>
                <a:r>
                  <a:rPr lang="de-DE" sz="2600" dirty="0"/>
                  <a:t> </a:t>
                </a:r>
                <a:r>
                  <a:rPr lang="de-DE" sz="2600" dirty="0" err="1"/>
                  <a:t>matrix</a:t>
                </a:r>
                <a:r>
                  <a:rPr lang="de-DE" sz="2600" dirty="0"/>
                  <a:t> </a:t>
                </a:r>
                <a:r>
                  <a:rPr lang="de-DE" sz="2600" dirty="0" err="1"/>
                  <a:t>of</a:t>
                </a:r>
                <a:r>
                  <a:rPr lang="de-DE" sz="2600" dirty="0"/>
                  <a:t> </a:t>
                </a:r>
                <a:r>
                  <a:rPr lang="de-DE" sz="2600" dirty="0" err="1"/>
                  <a:t>g</a:t>
                </a:r>
                <a:r>
                  <a:rPr lang="de-DE" sz="2600" dirty="0"/>
                  <a:t>   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9AEBEC2-8BF1-9840-94FD-19E335827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2" y="4725144"/>
                <a:ext cx="7128023" cy="1645130"/>
              </a:xfrm>
              <a:prstGeom prst="rect">
                <a:avLst/>
              </a:prstGeom>
              <a:blipFill>
                <a:blip r:embed="rId3"/>
                <a:stretch>
                  <a:fillRect l="-14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0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9A38F-BA48-254A-AAA4-6340652A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Chain </a:t>
            </a:r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Tensors (Informal)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8457E5-7FEF-0544-A642-F7591121B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032EF0"/>
                    </a:solidFill>
                  </a:rPr>
                  <a:t>Tensors</a:t>
                </a:r>
                <a:r>
                  <a:rPr lang="de-DE" dirty="0"/>
                  <a:t> (</a:t>
                </a:r>
                <a:r>
                  <a:rPr lang="de-DE" dirty="0" err="1"/>
                  <a:t>as</a:t>
                </a:r>
                <a:r>
                  <a:rPr lang="de-DE" dirty="0"/>
                  <a:t> </a:t>
                </a:r>
                <a:r>
                  <a:rPr lang="de-DE" dirty="0" err="1"/>
                  <a:t>understood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ML </a:t>
                </a:r>
                <a:r>
                  <a:rPr lang="de-DE" dirty="0" err="1"/>
                  <a:t>literature</a:t>
                </a:r>
                <a:r>
                  <a:rPr lang="de-DE" dirty="0"/>
                  <a:t>) </a:t>
                </a:r>
                <a:r>
                  <a:rPr lang="de-DE" dirty="0" err="1"/>
                  <a:t>generalize</a:t>
                </a:r>
                <a:r>
                  <a:rPr lang="de-DE" dirty="0"/>
                  <a:t> </a:t>
                </a:r>
                <a:r>
                  <a:rPr lang="de-DE" dirty="0" err="1"/>
                  <a:t>vectors</a:t>
                </a:r>
                <a:r>
                  <a:rPr lang="de-DE" dirty="0"/>
                  <a:t> (1D-tensors)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matrices</a:t>
                </a:r>
                <a:r>
                  <a:rPr lang="de-DE" dirty="0"/>
                  <a:t> (2D-tensors)</a:t>
                </a:r>
              </a:p>
              <a:p>
                <a:pPr lvl="1"/>
                <a:r>
                  <a:rPr lang="de-DE" dirty="0"/>
                  <a:t>3D-tensor: Layer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matrices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nD</a:t>
                </a:r>
                <a:r>
                  <a:rPr lang="de-DE" dirty="0"/>
                  <a:t>-tensor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is indexed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n-tuples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…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0" dirty="0">
                  <a:solidFill>
                    <a:srgbClr val="3C8C93"/>
                  </a:solidFill>
                </a:endParaRPr>
              </a:p>
              <a:p>
                <a:pPr lvl="2"/>
                <a:r>
                  <a:rPr lang="de-DE" dirty="0" err="1"/>
                  <a:t>Needed</a:t>
                </a:r>
                <a:r>
                  <a:rPr lang="de-DE" dirty="0"/>
                  <a:t> e.g.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layers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convolution</a:t>
                </a:r>
                <a:r>
                  <a:rPr lang="de-DE" dirty="0"/>
                  <a:t> </a:t>
                </a:r>
                <a:r>
                  <a:rPr lang="de-DE" dirty="0" err="1"/>
                  <a:t>matrices</a:t>
                </a:r>
                <a:r>
                  <a:rPr lang="de-DE" dirty="0"/>
                  <a:t> etc.</a:t>
                </a:r>
              </a:p>
              <a:p>
                <a:r>
                  <a:rPr lang="de-DE" sz="3000" dirty="0" err="1"/>
                  <a:t>Gradients</a:t>
                </a:r>
                <a:r>
                  <a:rPr lang="de-DE" sz="3000" dirty="0"/>
                  <a:t> </a:t>
                </a:r>
                <a:r>
                  <a:rPr lang="de-DE" sz="3000" dirty="0" err="1"/>
                  <a:t>of</a:t>
                </a:r>
                <a:r>
                  <a:rPr lang="de-DE" sz="3000" dirty="0"/>
                  <a:t> </a:t>
                </a:r>
                <a:r>
                  <a:rPr lang="de-DE" sz="3000" dirty="0" err="1"/>
                  <a:t>tensors</a:t>
                </a:r>
                <a:r>
                  <a:rPr lang="de-DE" sz="3000" dirty="0"/>
                  <a:t> </a:t>
                </a:r>
                <a:r>
                  <a:rPr lang="de-DE" sz="3000" dirty="0" err="1"/>
                  <a:t>by</a:t>
                </a:r>
                <a:r>
                  <a:rPr lang="de-DE" sz="3000" dirty="0"/>
                  <a:t> </a:t>
                </a:r>
              </a:p>
              <a:p>
                <a:pPr lvl="1"/>
                <a:r>
                  <a:rPr lang="de-DE" sz="2800" dirty="0"/>
                  <a:t> </a:t>
                </a:r>
                <a:r>
                  <a:rPr lang="de-DE" sz="2800" dirty="0" err="1"/>
                  <a:t>flattening</a:t>
                </a:r>
                <a:r>
                  <a:rPr lang="de-DE" sz="2800" dirty="0"/>
                  <a:t> </a:t>
                </a:r>
                <a:r>
                  <a:rPr lang="de-DE" sz="2800" dirty="0" err="1"/>
                  <a:t>them</a:t>
                </a:r>
                <a:r>
                  <a:rPr lang="de-DE" sz="2800" dirty="0"/>
                  <a:t> </a:t>
                </a:r>
                <a:r>
                  <a:rPr lang="de-DE" sz="2800" dirty="0" err="1"/>
                  <a:t>into</a:t>
                </a:r>
                <a:r>
                  <a:rPr lang="de-DE" sz="2800" dirty="0"/>
                  <a:t> </a:t>
                </a:r>
                <a:r>
                  <a:rPr lang="de-DE" sz="2800" dirty="0" err="1"/>
                  <a:t>vectors</a:t>
                </a:r>
                <a:endParaRPr lang="de-DE" sz="2800" dirty="0"/>
              </a:p>
              <a:p>
                <a:pPr lvl="1"/>
                <a:r>
                  <a:rPr lang="de-DE" sz="2800" dirty="0" err="1"/>
                  <a:t>computing</a:t>
                </a:r>
                <a:r>
                  <a:rPr lang="de-DE" sz="2800" dirty="0"/>
                  <a:t> </a:t>
                </a:r>
                <a:r>
                  <a:rPr lang="de-DE" sz="2800" dirty="0" err="1"/>
                  <a:t>the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vector-valued</a:t>
                </a:r>
                <a:r>
                  <a:rPr lang="de-DE" sz="2800" dirty="0"/>
                  <a:t> </a:t>
                </a:r>
                <a:r>
                  <a:rPr lang="de-DE" sz="2800" dirty="0" err="1"/>
                  <a:t>gradient</a:t>
                </a:r>
                <a:r>
                  <a:rPr lang="de-DE" sz="2800" dirty="0"/>
                  <a:t> </a:t>
                </a:r>
              </a:p>
              <a:p>
                <a:pPr lvl="1"/>
                <a:r>
                  <a:rPr lang="de-DE" sz="2800" dirty="0" err="1"/>
                  <a:t>then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reshaping</a:t>
                </a:r>
                <a:r>
                  <a:rPr lang="de-DE" sz="2800" dirty="0"/>
                  <a:t> </a:t>
                </a:r>
                <a:r>
                  <a:rPr lang="de-DE" sz="2800" dirty="0" err="1"/>
                  <a:t>the</a:t>
                </a:r>
                <a:r>
                  <a:rPr lang="de-DE" sz="2800" dirty="0"/>
                  <a:t> </a:t>
                </a:r>
                <a:r>
                  <a:rPr lang="de-DE" sz="2800" dirty="0" err="1"/>
                  <a:t>gradient</a:t>
                </a:r>
                <a:r>
                  <a:rPr lang="de-DE" sz="2800" dirty="0"/>
                  <a:t> back </a:t>
                </a:r>
                <a:r>
                  <a:rPr lang="de-DE" sz="2800" dirty="0" err="1"/>
                  <a:t>into</a:t>
                </a:r>
                <a:r>
                  <a:rPr lang="de-DE" sz="2800" dirty="0"/>
                  <a:t> a </a:t>
                </a:r>
                <a:r>
                  <a:rPr lang="de-DE" sz="2800" dirty="0" err="1"/>
                  <a:t>tensor</a:t>
                </a:r>
                <a:r>
                  <a:rPr lang="de-DE" sz="2800" dirty="0"/>
                  <a:t>. </a:t>
                </a:r>
                <a:endParaRPr lang="de-DE" dirty="0"/>
              </a:p>
              <a:p>
                <a:r>
                  <a:rPr lang="de-DE" sz="2800" dirty="0"/>
                  <a:t>This </a:t>
                </a:r>
                <a:r>
                  <a:rPr lang="de-DE" sz="2800" dirty="0" err="1"/>
                  <a:t>is</a:t>
                </a:r>
                <a:r>
                  <a:rPr lang="de-DE" sz="2800" dirty="0"/>
                  <a:t> just </a:t>
                </a:r>
                <a:r>
                  <a:rPr lang="de-DE" sz="2800" dirty="0" err="1"/>
                  <a:t>multiplying</a:t>
                </a:r>
                <a:r>
                  <a:rPr lang="de-DE" sz="2800" dirty="0"/>
                  <a:t> </a:t>
                </a:r>
                <a:r>
                  <a:rPr lang="de-DE" sz="2800" dirty="0" err="1"/>
                  <a:t>Jacobians</a:t>
                </a:r>
                <a:r>
                  <a:rPr lang="de-DE" sz="2800" dirty="0"/>
                  <a:t> </a:t>
                </a:r>
                <a:r>
                  <a:rPr lang="de-DE" sz="2800" dirty="0" err="1"/>
                  <a:t>by</a:t>
                </a:r>
                <a:r>
                  <a:rPr lang="de-DE" sz="2800" dirty="0"/>
                  <a:t> </a:t>
                </a:r>
                <a:r>
                  <a:rPr lang="de-DE" sz="2800" dirty="0" err="1"/>
                  <a:t>gradients</a:t>
                </a:r>
                <a:r>
                  <a:rPr lang="de-DE" sz="2800" dirty="0"/>
                  <a:t> </a:t>
                </a:r>
                <a:r>
                  <a:rPr lang="de-DE" sz="2800" dirty="0" err="1"/>
                  <a:t>again</a:t>
                </a:r>
                <a:r>
                  <a:rPr lang="de-DE" sz="2800" dirty="0"/>
                  <a:t> 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8457E5-7FEF-0544-A642-F7591121B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8" t="-1276" r="-7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BF723-71C3-374F-8808-3DC56323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72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9A38F-BA48-254A-AAA4-6340652A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r>
              <a:rPr lang="de-DE" dirty="0"/>
              <a:t> für </a:t>
            </a:r>
            <a:r>
              <a:rPr lang="de-DE" dirty="0" err="1"/>
              <a:t>tensors</a:t>
            </a:r>
            <a:r>
              <a:rPr lang="de-DE" dirty="0"/>
              <a:t> (</a:t>
            </a:r>
            <a:r>
              <a:rPr lang="de-DE" dirty="0" err="1"/>
              <a:t>formally</a:t>
            </a:r>
            <a:r>
              <a:rPr lang="de-DE" dirty="0"/>
              <a:t>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8457E5-7FEF-0544-A642-F7591121B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Aim:  </a:t>
                </a:r>
                <a:r>
                  <a:rPr lang="de-DE" dirty="0" err="1"/>
                  <a:t>Calculate</a:t>
                </a:r>
                <a:r>
                  <a:rPr lang="de-DE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b="1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de-DE" i="1" dirty="0">
                    <a:solidFill>
                      <a:srgbClr val="3C8C93"/>
                    </a:solidFill>
                  </a:rPr>
                  <a:t>  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scalar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tensor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Indices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 multiple </a:t>
                </a:r>
                <a:r>
                  <a:rPr lang="de-DE" dirty="0" err="1"/>
                  <a:t>coordinates</a:t>
                </a:r>
                <a:r>
                  <a:rPr lang="de-DE" dirty="0"/>
                  <a:t>, but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generalise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using</a:t>
                </a:r>
                <a:r>
                  <a:rPr lang="de-DE" dirty="0"/>
                  <a:t> a </a:t>
                </a:r>
                <a:r>
                  <a:rPr lang="de-DE" dirty="0" err="1"/>
                  <a:t>single</a:t>
                </a:r>
                <a:r>
                  <a:rPr lang="de-DE" dirty="0"/>
                  <a:t> variable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0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i="1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represent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complete</a:t>
                </a:r>
                <a:r>
                  <a:rPr lang="de-DE" dirty="0"/>
                  <a:t> </a:t>
                </a:r>
                <a:r>
                  <a:rPr lang="de-DE" dirty="0" err="1"/>
                  <a:t>tuple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indices</a:t>
                </a:r>
                <a:r>
                  <a:rPr lang="de-DE" dirty="0"/>
                  <a:t>. </a:t>
                </a:r>
              </a:p>
              <a:p>
                <a:pPr lvl="1"/>
                <a:r>
                  <a:rPr lang="de-DE" dirty="0" err="1"/>
                  <a:t>For</a:t>
                </a:r>
                <a:r>
                  <a:rPr lang="de-DE" dirty="0"/>
                  <a:t> all </a:t>
                </a:r>
                <a:r>
                  <a:rPr lang="de-DE" dirty="0" err="1"/>
                  <a:t>index</a:t>
                </a:r>
                <a:r>
                  <a:rPr lang="de-DE" dirty="0"/>
                  <a:t> </a:t>
                </a:r>
                <a:r>
                  <a:rPr lang="de-DE" dirty="0" err="1"/>
                  <a:t>tuples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: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sub>
                        </m:sSub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=  </m:t>
                    </m:r>
                  </m:oMath>
                </a14:m>
                <a:r>
                  <a:rPr lang="de-DE" i="1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r>
                  <a:rPr lang="de-DE" dirty="0" err="1"/>
                  <a:t>For</a:t>
                </a:r>
                <a:r>
                  <a:rPr lang="de-DE" dirty="0"/>
                  <a:t>  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  and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r>
                  <a:rPr lang="de-DE" b="1" dirty="0"/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de-DE" i="1" dirty="0" err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  <m:f>
                          <m:f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8457E5-7FEF-0544-A642-F7591121B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BF723-71C3-374F-8808-3DC56323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74DC1FFC-A544-C347-BB3A-E48F96A77271}"/>
              </a:ext>
            </a:extLst>
          </p:cNvPr>
          <p:cNvSpPr/>
          <p:nvPr/>
        </p:nvSpPr>
        <p:spPr>
          <a:xfrm>
            <a:off x="827584" y="3933056"/>
            <a:ext cx="7128966" cy="1440160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99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8576A-C8CD-F148-9E7F-C433B250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tensor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r>
              <a:rPr lang="de-DE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8C66D0E-2446-D64B-B3FB-83D6F62F33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Let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𝑿𝑾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 err="1"/>
                  <a:t>where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rows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b="1" i="1" dirty="0"/>
                  <a:t>X </a:t>
                </a:r>
                <a:r>
                  <a:rPr lang="de-DE" dirty="0"/>
                  <a:t>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contains </a:t>
                </a:r>
                <a:r>
                  <a:rPr lang="de-DE" dirty="0" err="1"/>
                  <a:t>some</a:t>
                </a:r>
                <a:r>
                  <a:rPr lang="de-DE" dirty="0"/>
                  <a:t> </a:t>
                </a:r>
                <a:r>
                  <a:rPr lang="de-DE" dirty="0" err="1"/>
                  <a:t>fixed</a:t>
                </a:r>
                <a:r>
                  <a:rPr lang="de-DE" dirty="0"/>
                  <a:t> </a:t>
                </a:r>
                <a:r>
                  <a:rPr lang="de-DE" dirty="0" err="1"/>
                  <a:t>features</a:t>
                </a:r>
                <a:r>
                  <a:rPr lang="de-DE" dirty="0"/>
                  <a:t>,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b="1" i="1" dirty="0"/>
                  <a:t>W </a:t>
                </a:r>
                <a:r>
                  <a:rPr lang="de-DE" dirty="0"/>
                  <a:t>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weights</a:t>
                </a:r>
                <a:r>
                  <a:rPr lang="de-DE" dirty="0"/>
                  <a:t>. </a:t>
                </a:r>
              </a:p>
              <a:p>
                <a:r>
                  <a:rPr lang="de-DE" dirty="0"/>
                  <a:t>Also </a:t>
                </a:r>
                <a:r>
                  <a:rPr lang="de-DE" dirty="0" err="1"/>
                  <a:t>let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some</a:t>
                </a:r>
                <a:r>
                  <a:rPr lang="de-DE" dirty="0"/>
                  <a:t> </a:t>
                </a:r>
                <a:r>
                  <a:rPr lang="de-DE" dirty="0" err="1"/>
                  <a:t>scalar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de-DE" b="1" i="1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wish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minimise</a:t>
                </a:r>
                <a:r>
                  <a:rPr lang="de-DE" dirty="0"/>
                  <a:t>. </a:t>
                </a:r>
              </a:p>
              <a:p>
                <a:r>
                  <a:rPr lang="de-DE" dirty="0" err="1"/>
                  <a:t>What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derivatives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respect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weights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de-DE" dirty="0"/>
                  <a:t>?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8C66D0E-2446-D64B-B3FB-83D6F62F33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54D50D-83D4-1A4C-A256-75441A86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D53A987F-0B01-7747-9122-5BB6350236CB}"/>
              </a:ext>
            </a:extLst>
          </p:cNvPr>
          <p:cNvSpPr/>
          <p:nvPr/>
        </p:nvSpPr>
        <p:spPr>
          <a:xfrm>
            <a:off x="329406" y="1080577"/>
            <a:ext cx="8635207" cy="4968875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896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B603BE2F-1F51-AE4C-BFAF-353DEB2C7555}"/>
              </a:ext>
            </a:extLst>
          </p:cNvPr>
          <p:cNvSpPr/>
          <p:nvPr/>
        </p:nvSpPr>
        <p:spPr>
          <a:xfrm>
            <a:off x="329406" y="1080577"/>
            <a:ext cx="8635207" cy="5320223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D48556-093A-3741-93B1-C1730B8E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2D87D6-C0D0-8042-9256-985C90B1D6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5"/>
                <a:ext cx="8507413" cy="5661025"/>
              </a:xfrm>
            </p:spPr>
            <p:txBody>
              <a:bodyPr/>
              <a:lstStyle/>
              <a:p>
                <a:r>
                  <a:rPr lang="de-DE" dirty="0"/>
                  <a:t>Start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considering</a:t>
                </a:r>
                <a:r>
                  <a:rPr lang="de-DE" dirty="0"/>
                  <a:t> a </a:t>
                </a:r>
                <a:r>
                  <a:rPr lang="de-DE" dirty="0" err="1"/>
                  <a:t>specific</a:t>
                </a:r>
                <a:r>
                  <a:rPr lang="de-DE" dirty="0"/>
                  <a:t> </a:t>
                </a:r>
                <a:r>
                  <a:rPr lang="de-DE" dirty="0" err="1"/>
                  <a:t>weight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</m:oMath>
                </a14:m>
                <a:r>
                  <a:rPr lang="de-DE" i="1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de-DE" dirty="0"/>
                  <a:t>                               (by </a:t>
                </a:r>
                <a:r>
                  <a:rPr lang="de-DE" dirty="0" err="1"/>
                  <a:t>chain</a:t>
                </a:r>
                <a:r>
                  <a:rPr lang="de-DE" dirty="0"/>
                  <a:t> </a:t>
                </a:r>
                <a:r>
                  <a:rPr lang="de-DE" dirty="0" err="1"/>
                  <a:t>rule</a:t>
                </a:r>
                <a:r>
                  <a:rPr lang="de-DE" dirty="0"/>
                  <a:t>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iff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i="1" dirty="0"/>
                  <a:t>  </a:t>
                </a:r>
                <a:r>
                  <a:rPr lang="de-DE" dirty="0" err="1"/>
                  <a:t>because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scalar</a:t>
                </a:r>
                <a:r>
                  <a:rPr lang="de-DE" dirty="0"/>
                  <a:t> </a:t>
                </a:r>
                <a:r>
                  <a:rPr lang="de-DE" dirty="0" err="1"/>
                  <a:t>product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row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of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de-DE" b="1" i="1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column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i="1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de-DE" dirty="0"/>
                  <a:t>.</a:t>
                </a:r>
              </a:p>
              <a:p>
                <a:r>
                  <a:rPr lang="de-DE" dirty="0" err="1"/>
                  <a:t>Therefore</a:t>
                </a:r>
                <a:r>
                  <a:rPr lang="de-DE" dirty="0"/>
                  <a:t>: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de-DE" dirty="0"/>
              </a:p>
              <a:p>
                <a:r>
                  <a:rPr lang="de-DE" dirty="0" err="1"/>
                  <a:t>What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𝑖𝑣</m:t>
                            </m:r>
                          </m:sub>
                        </m:sSub>
                      </m:num>
                      <m:den>
                        <m:r>
                          <a:rPr lang="de-DE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𝑖𝑣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𝑘𝑣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𝑖𝑣</m:t>
                            </m:r>
                          </m:sub>
                        </m:sSub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𝑢𝑣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𝑘𝑣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𝑖𝑢</m:t>
                            </m:r>
                          </m:sub>
                        </m:sSub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82D87D6-C0D0-8042-9256-985C90B1D6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5"/>
                <a:ext cx="8507413" cy="5661025"/>
              </a:xfrm>
              <a:blipFill>
                <a:blip r:embed="rId2"/>
                <a:stretch>
                  <a:fillRect l="-1192" t="-1121" b="-6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57C8C5-D9FD-9444-ADFF-FE36D882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21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999C7-1AD7-4742-9E4A-DA3F70A3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today‘s</a:t>
            </a:r>
            <a:r>
              <a:rPr lang="de-DE" dirty="0"/>
              <a:t> </a:t>
            </a:r>
            <a:r>
              <a:rPr lang="de-DE" dirty="0" err="1"/>
              <a:t>lecture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65AF30-D2E0-704D-B289-5CA421A0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1491EC-0AD7-184A-9B7E-571954B3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692" y="2483466"/>
            <a:ext cx="2014041" cy="21249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80494B-1E5B-984A-924A-6A7B5675FE21}"/>
              </a:ext>
            </a:extLst>
          </p:cNvPr>
          <p:cNvSpPr txBox="1"/>
          <p:nvPr/>
        </p:nvSpPr>
        <p:spPr>
          <a:xfrm>
            <a:off x="2744889" y="1651399"/>
            <a:ext cx="3260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/>
              <a:t>Gradient </a:t>
            </a:r>
            <a:r>
              <a:rPr lang="de-DE" sz="2600" dirty="0" err="1"/>
              <a:t>descent</a:t>
            </a:r>
            <a:r>
              <a:rPr lang="de-DE" sz="2600" dirty="0"/>
              <a:t> (GD)</a:t>
            </a: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6CA3DCF-2D12-564B-837C-D4EB8529360A}"/>
                  </a:ext>
                </a:extLst>
              </p:cNvPr>
              <p:cNvSpPr txBox="1"/>
              <p:nvPr/>
            </p:nvSpPr>
            <p:spPr>
              <a:xfrm>
                <a:off x="1259632" y="3210679"/>
                <a:ext cx="640816" cy="852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sz="260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de-DE" sz="2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6CA3DCF-2D12-564B-837C-D4EB85293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210679"/>
                <a:ext cx="640816" cy="852028"/>
              </a:xfrm>
              <a:prstGeom prst="rect">
                <a:avLst/>
              </a:prstGeom>
              <a:blipFill>
                <a:blip r:embed="rId3"/>
                <a:stretch>
                  <a:fillRect r="-1961" b="-88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7712E8B1-091A-D646-B724-14C00DAD8360}"/>
              </a:ext>
            </a:extLst>
          </p:cNvPr>
          <p:cNvSpPr txBox="1"/>
          <p:nvPr/>
        </p:nvSpPr>
        <p:spPr>
          <a:xfrm>
            <a:off x="820603" y="270892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 Differentiation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D3BD2D-794D-CD41-B91F-7AC2ED3161F9}"/>
              </a:ext>
            </a:extLst>
          </p:cNvPr>
          <p:cNvSpPr txBox="1"/>
          <p:nvPr/>
        </p:nvSpPr>
        <p:spPr>
          <a:xfrm>
            <a:off x="6005718" y="2665176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 Basic GD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variants</a:t>
            </a:r>
            <a:endParaRPr lang="de-DE" dirty="0"/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832919-468B-1C49-814B-710EBF3CE8F8}"/>
              </a:ext>
            </a:extLst>
          </p:cNvPr>
          <p:cNvSpPr txBox="1"/>
          <p:nvPr/>
        </p:nvSpPr>
        <p:spPr>
          <a:xfrm>
            <a:off x="1719608" y="5182774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7D81EB8-FCFB-B149-A6DE-D23314D6B4C6}"/>
                  </a:ext>
                </a:extLst>
              </p:cNvPr>
              <p:cNvSpPr/>
              <p:nvPr/>
            </p:nvSpPr>
            <p:spPr>
              <a:xfrm>
                <a:off x="5692395" y="3390472"/>
                <a:ext cx="309238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2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l-GR" sz="2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← </m:t>
                      </m:r>
                      <m:r>
                        <a:rPr lang="el-GR" sz="2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sz="26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sz="2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l-GR" sz="260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l-GR" sz="26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l-GR" sz="2600" i="1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sz="2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7D81EB8-FCFB-B149-A6DE-D23314D6B4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395" y="3390472"/>
                <a:ext cx="3092385" cy="492443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BEA02642-5E31-3D42-A357-832BB5FC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1" y="5047724"/>
            <a:ext cx="3023239" cy="15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1D6CA9C7-98A4-E44F-8737-F9F69FC80567}"/>
              </a:ext>
            </a:extLst>
          </p:cNvPr>
          <p:cNvSpPr/>
          <p:nvPr/>
        </p:nvSpPr>
        <p:spPr>
          <a:xfrm>
            <a:off x="329406" y="1080577"/>
            <a:ext cx="8635207" cy="4968875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AE2921-A2B2-A144-AF43-7D845429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3A9642-1461-384A-A4B8-CDE182ED78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Putting </a:t>
                </a:r>
                <a:r>
                  <a:rPr lang="de-DE" dirty="0" err="1"/>
                  <a:t>every</a:t>
                </a:r>
                <a:r>
                  <a:rPr lang="de-DE" dirty="0"/>
                  <a:t> </a:t>
                </a:r>
                <a:r>
                  <a:rPr lang="de-DE" dirty="0" err="1"/>
                  <a:t>together</a:t>
                </a:r>
                <a:r>
                  <a:rPr lang="de-DE" dirty="0"/>
                  <a:t>,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𝑖𝑢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  <a:p>
                <a:r>
                  <a:rPr lang="de-DE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𝑖𝑢</m:t>
                            </m:r>
                          </m:sub>
                        </m:sSub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bSup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 err="1"/>
                  <a:t>Doing</a:t>
                </a:r>
                <a:r>
                  <a:rPr lang="de-DE" dirty="0"/>
                  <a:t> </a:t>
                </a:r>
                <a:r>
                  <a:rPr lang="de-DE" dirty="0" err="1"/>
                  <a:t>this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arbitrary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𝑖𝑢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leads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𝑫</m:t>
                        </m:r>
                      </m:den>
                    </m:f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3A9642-1461-384A-A4B8-CDE182ED78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9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86EA10-FCB9-9E4A-842C-F97EC88A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356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7747E-68E7-B142-9A9B-691AD6F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VanilLa</a:t>
            </a:r>
            <a:r>
              <a:rPr lang="de-DE" dirty="0"/>
              <a:t> Gradient DESCENT, </a:t>
            </a:r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50F140-8AC3-244F-86EE-3AD8DEFBD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B722FF-E67B-B44D-BC2C-224EABD0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986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10A1E1FE-6B3B-0F46-85AD-2310E9199D08}"/>
              </a:ext>
            </a:extLst>
          </p:cNvPr>
          <p:cNvSpPr/>
          <p:nvPr/>
        </p:nvSpPr>
        <p:spPr>
          <a:xfrm>
            <a:off x="274109" y="4308483"/>
            <a:ext cx="8455195" cy="2076002"/>
          </a:xfrm>
          <a:prstGeom prst="roundRect">
            <a:avLst>
              <a:gd name="adj" fmla="val 10000"/>
            </a:avLst>
          </a:prstGeom>
          <a:solidFill>
            <a:srgbClr val="FF000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de-DE" dirty="0"/>
              <a:t>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A400F7B6-8A82-5946-A21E-F1BCAC05E5BD}"/>
                  </a:ext>
                </a:extLst>
              </p:cNvPr>
              <p:cNvSpPr/>
              <p:nvPr/>
            </p:nvSpPr>
            <p:spPr>
              <a:xfrm>
                <a:off x="426858" y="3158457"/>
                <a:ext cx="8271055" cy="630583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r>
                  <a:rPr lang="de-DE" sz="2600" dirty="0">
                    <a:solidFill>
                      <a:srgbClr val="032EF0"/>
                    </a:solidFill>
                  </a:rPr>
                  <a:t>VGD:</a:t>
                </a:r>
                <a:r>
                  <a:rPr lang="de-DE" sz="2600" dirty="0"/>
                  <a:t> 			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l-GR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← </m:t>
                    </m:r>
                    <m:r>
                      <a:rPr lang="el-GR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600" b="0" i="1" baseline="-25000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l-GR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l-GR" sz="2600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l-GR" sz="2600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l-GR" sz="2600" i="1" baseline="-25000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600" dirty="0">
                  <a:solidFill>
                    <a:srgbClr val="3C8C93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A400F7B6-8A82-5946-A21E-F1BCAC05E5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58" y="3158457"/>
                <a:ext cx="8271055" cy="630583"/>
              </a:xfrm>
              <a:prstGeom prst="roundRect">
                <a:avLst>
                  <a:gd name="adj" fmla="val 10000"/>
                </a:avLst>
              </a:prstGeom>
              <a:blipFill>
                <a:blip r:embed="rId2"/>
                <a:stretch>
                  <a:fillRect l="-1074" t="-5882" b="-39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518349CF-69A0-9F45-8CEF-63E552A2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Vanilla</a:t>
            </a:r>
            <a:r>
              <a:rPr lang="de-DE" dirty="0"/>
              <a:t> Gradient </a:t>
            </a:r>
            <a:r>
              <a:rPr lang="de-DE" dirty="0" err="1"/>
              <a:t>Descent</a:t>
            </a:r>
            <a:r>
              <a:rPr lang="de-DE" dirty="0"/>
              <a:t> (VGD)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0A871CF-B9EA-E94D-9437-52F6D5D8A9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6858" y="1166573"/>
                <a:ext cx="8271055" cy="1686363"/>
              </a:xfrm>
            </p:spPr>
            <p:txBody>
              <a:bodyPr/>
              <a:lstStyle/>
              <a:p>
                <a:r>
                  <a:rPr lang="de-DE" dirty="0" err="1"/>
                  <a:t>Given</a:t>
                </a:r>
                <a:r>
                  <a:rPr lang="de-DE" dirty="0"/>
                  <a:t>: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l</a:t>
                </a:r>
                <a:r>
                  <a:rPr lang="de-DE" dirty="0"/>
                  <a:t>, </a:t>
                </a:r>
                <a:r>
                  <a:rPr lang="de-DE" dirty="0" err="1"/>
                  <a:t>dataset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D,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>
                    <a:solidFill>
                      <a:srgbClr val="3C8C93"/>
                    </a:solidFill>
                  </a:rPr>
                  <a:t>g</a:t>
                </a:r>
                <a:r>
                  <a:rPr lang="de-DE" dirty="0">
                    <a:solidFill>
                      <a:srgbClr val="3C8C93"/>
                    </a:solidFill>
                  </a:rPr>
                  <a:t>,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:r>
                  <a:rPr lang="el-GR" dirty="0">
                    <a:solidFill>
                      <a:srgbClr val="3C8C93"/>
                    </a:solidFill>
                  </a:rPr>
                  <a:t>θ</a:t>
                </a:r>
                <a:r>
                  <a:rPr lang="de-DE" dirty="0"/>
                  <a:t>;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passes</a:t>
                </a:r>
                <a:r>
                  <a:rPr lang="de-DE" dirty="0"/>
                  <a:t> (</a:t>
                </a:r>
                <a:r>
                  <a:rPr lang="de-DE" dirty="0" err="1">
                    <a:solidFill>
                      <a:srgbClr val="032EF0"/>
                    </a:solidFill>
                  </a:rPr>
                  <a:t>epochs</a:t>
                </a:r>
                <a:r>
                  <a:rPr lang="de-DE" dirty="0"/>
                  <a:t>)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data</a:t>
                </a:r>
                <a:r>
                  <a:rPr lang="de-DE" dirty="0"/>
                  <a:t>,  </a:t>
                </a:r>
                <a:r>
                  <a:rPr lang="de-DE" dirty="0" err="1"/>
                  <a:t>learning</a:t>
                </a:r>
                <a:r>
                  <a:rPr lang="de-DE" dirty="0"/>
                  <a:t> rate </a:t>
                </a:r>
                <a:r>
                  <a:rPr lang="el-GR" dirty="0">
                    <a:solidFill>
                      <a:srgbClr val="3C8C93"/>
                    </a:solidFill>
                  </a:rPr>
                  <a:t>η</a:t>
                </a:r>
                <a:r>
                  <a:rPr lang="el-GR" dirty="0"/>
                  <a:t> </a:t>
                </a:r>
                <a:endParaRPr lang="de-DE" dirty="0">
                  <a:solidFill>
                    <a:srgbClr val="032EF0"/>
                  </a:solidFill>
                </a:endParaRPr>
              </a:p>
              <a:p>
                <a:r>
                  <a:rPr lang="de-DE" dirty="0">
                    <a:solidFill>
                      <a:srgbClr val="032EF0"/>
                    </a:solidFill>
                  </a:rPr>
                  <a:t>Total </a:t>
                </a:r>
                <a:r>
                  <a:rPr lang="de-DE" dirty="0" err="1">
                    <a:solidFill>
                      <a:srgbClr val="032EF0"/>
                    </a:solidFill>
                  </a:rPr>
                  <a:t>loss</a:t>
                </a:r>
                <a:r>
                  <a:rPr lang="de-DE" dirty="0">
                    <a:solidFill>
                      <a:srgbClr val="032EF0"/>
                    </a:solidFill>
                  </a:rPr>
                  <a:t>: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9"/>
                              </m:r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0A871CF-B9EA-E94D-9437-52F6D5D8A9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858" y="1166573"/>
                <a:ext cx="8271055" cy="1686363"/>
              </a:xfrm>
              <a:blipFill>
                <a:blip r:embed="rId3"/>
                <a:stretch>
                  <a:fillRect l="-1227" t="-2985" r="-1074" b="-634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6DC04F-515B-324D-8D07-49DE360C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FC8774D-4478-EF44-8755-B065D1D89DA4}"/>
              </a:ext>
            </a:extLst>
          </p:cNvPr>
          <p:cNvSpPr/>
          <p:nvPr/>
        </p:nvSpPr>
        <p:spPr>
          <a:xfrm>
            <a:off x="414696" y="4420446"/>
            <a:ext cx="61135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/>
              <a:t>+    </a:t>
            </a:r>
            <a:r>
              <a:rPr lang="de-DE" sz="2200" dirty="0" err="1"/>
              <a:t>Good</a:t>
            </a:r>
            <a:r>
              <a:rPr lang="de-DE" sz="2200" dirty="0"/>
              <a:t> </a:t>
            </a:r>
            <a:r>
              <a:rPr lang="de-DE" sz="2200" dirty="0" err="1"/>
              <a:t>statistical</a:t>
            </a:r>
            <a:r>
              <a:rPr lang="de-DE" sz="2200" dirty="0"/>
              <a:t> </a:t>
            </a:r>
            <a:r>
              <a:rPr lang="de-DE" sz="2200" dirty="0" err="1"/>
              <a:t>properties</a:t>
            </a:r>
            <a:r>
              <a:rPr lang="de-DE" sz="2200" dirty="0"/>
              <a:t> (</a:t>
            </a:r>
            <a:r>
              <a:rPr lang="de-DE" sz="2200" dirty="0" err="1"/>
              <a:t>very</a:t>
            </a:r>
            <a:r>
              <a:rPr lang="de-DE" sz="2200" dirty="0"/>
              <a:t> </a:t>
            </a:r>
            <a:r>
              <a:rPr lang="de-DE" sz="2200" dirty="0" err="1"/>
              <a:t>low</a:t>
            </a:r>
            <a:r>
              <a:rPr lang="de-DE" sz="2200" dirty="0"/>
              <a:t> </a:t>
            </a:r>
            <a:r>
              <a:rPr lang="de-DE" sz="2200" dirty="0" err="1"/>
              <a:t>variance</a:t>
            </a:r>
            <a:r>
              <a:rPr lang="de-DE" sz="2200" dirty="0"/>
              <a:t>) </a:t>
            </a:r>
          </a:p>
          <a:p>
            <a:pPr marL="342900" indent="-342900">
              <a:buFontTx/>
              <a:buChar char="-"/>
            </a:pPr>
            <a:r>
              <a:rPr lang="de-DE" sz="2200" dirty="0" err="1"/>
              <a:t>Very</a:t>
            </a:r>
            <a:r>
              <a:rPr lang="de-DE" sz="2200" dirty="0"/>
              <a:t> </a:t>
            </a:r>
            <a:r>
              <a:rPr lang="de-DE" sz="2200" dirty="0" err="1"/>
              <a:t>data</a:t>
            </a:r>
            <a:r>
              <a:rPr lang="de-DE" sz="2200" dirty="0"/>
              <a:t> </a:t>
            </a:r>
            <a:r>
              <a:rPr lang="de-DE" sz="2200" dirty="0" err="1"/>
              <a:t>inefficient</a:t>
            </a:r>
            <a:r>
              <a:rPr lang="de-DE" sz="2200" dirty="0"/>
              <a:t> (</a:t>
            </a:r>
            <a:r>
              <a:rPr lang="de-DE" sz="2200" dirty="0" err="1"/>
              <a:t>particularly</a:t>
            </a:r>
            <a:r>
              <a:rPr lang="de-DE" sz="2200" dirty="0"/>
              <a:t> </a:t>
            </a:r>
            <a:r>
              <a:rPr lang="de-DE" sz="2200" dirty="0" err="1"/>
              <a:t>when</a:t>
            </a:r>
            <a:r>
              <a:rPr lang="de-DE" sz="2200" dirty="0"/>
              <a:t> </a:t>
            </a:r>
            <a:r>
              <a:rPr lang="de-DE" sz="2200" dirty="0" err="1"/>
              <a:t>data</a:t>
            </a:r>
            <a:r>
              <a:rPr lang="de-DE" sz="2200" dirty="0"/>
              <a:t> </a:t>
            </a:r>
          </a:p>
          <a:p>
            <a:r>
              <a:rPr lang="de-DE" sz="2200" dirty="0"/>
              <a:t>      </a:t>
            </a:r>
            <a:r>
              <a:rPr lang="de-DE" sz="2200" dirty="0" err="1"/>
              <a:t>has</a:t>
            </a:r>
            <a:r>
              <a:rPr lang="de-DE" sz="2200" dirty="0"/>
              <a:t> </a:t>
            </a:r>
            <a:r>
              <a:rPr lang="de-DE" sz="2200" dirty="0" err="1"/>
              <a:t>many</a:t>
            </a:r>
            <a:r>
              <a:rPr lang="de-DE" sz="2200" dirty="0"/>
              <a:t> </a:t>
            </a:r>
            <a:r>
              <a:rPr lang="de-DE" sz="2200" dirty="0" err="1"/>
              <a:t>similarities</a:t>
            </a:r>
            <a:r>
              <a:rPr lang="de-DE" sz="2200" dirty="0"/>
              <a:t>) </a:t>
            </a:r>
          </a:p>
          <a:p>
            <a:r>
              <a:rPr lang="de-DE" sz="2200" dirty="0"/>
              <a:t>-      </a:t>
            </a:r>
            <a:r>
              <a:rPr lang="de-DE" sz="2200" dirty="0" err="1"/>
              <a:t>Doesn’t</a:t>
            </a:r>
            <a:r>
              <a:rPr lang="de-DE" sz="2200" dirty="0"/>
              <a:t> </a:t>
            </a:r>
            <a:r>
              <a:rPr lang="de-DE" sz="2200" dirty="0" err="1"/>
              <a:t>scale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infinite </a:t>
            </a:r>
            <a:r>
              <a:rPr lang="de-DE" sz="2200" dirty="0" err="1"/>
              <a:t>data</a:t>
            </a:r>
            <a:r>
              <a:rPr lang="de-DE" sz="2200" dirty="0"/>
              <a:t> (online </a:t>
            </a:r>
            <a:r>
              <a:rPr lang="de-DE" sz="2200" dirty="0" err="1"/>
              <a:t>learning</a:t>
            </a:r>
            <a:r>
              <a:rPr lang="de-DE" sz="2200" dirty="0"/>
              <a:t>)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F4ACC7-787E-6B44-878B-260EA3FB954F}"/>
              </a:ext>
            </a:extLst>
          </p:cNvPr>
          <p:cNvSpPr txBox="1"/>
          <p:nvPr/>
        </p:nvSpPr>
        <p:spPr>
          <a:xfrm>
            <a:off x="6554377" y="4366552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Problems </a:t>
            </a:r>
            <a:r>
              <a:rPr lang="de-DE" sz="2200" dirty="0" err="1"/>
              <a:t>of</a:t>
            </a:r>
            <a:r>
              <a:rPr lang="de-DE" sz="2200" dirty="0"/>
              <a:t> *GD</a:t>
            </a:r>
          </a:p>
          <a:p>
            <a:r>
              <a:rPr lang="de-DE" sz="2200" dirty="0"/>
              <a:t>- ... </a:t>
            </a:r>
          </a:p>
        </p:txBody>
      </p:sp>
    </p:spTree>
    <p:extLst>
      <p:ext uri="{BB962C8B-B14F-4D97-AF65-F5344CB8AC3E}">
        <p14:creationId xmlns:p14="http://schemas.microsoft.com/office/powerpoint/2010/main" val="4681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711F9-4441-6D4D-83E4-B389178F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hell follow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6375C2-7ADA-C243-AB27-889770EE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4D60575-034B-D344-9C17-71FA57A1E4CF}"/>
                  </a:ext>
                </a:extLst>
              </p:cNvPr>
              <p:cNvSpPr txBox="1"/>
              <p:nvPr/>
            </p:nvSpPr>
            <p:spPr>
              <a:xfrm>
                <a:off x="5575114" y="7749480"/>
                <a:ext cx="4762872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de-DE" sz="2600" b="0" dirty="0"/>
                  <a:t> </a:t>
                </a:r>
                <a:br>
                  <a:rPr lang="de-DE" sz="2600" b="0" dirty="0"/>
                </a:br>
                <a:br>
                  <a:rPr lang="de-DE" sz="2600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br>
                  <a:rPr lang="de-DE" sz="2600" b="0" dirty="0"/>
                </a:br>
                <a:br>
                  <a:rPr lang="de-DE" b="0" i="1" dirty="0">
                    <a:latin typeface="Cambria Math" panose="02040503050406030204" pitchFamily="18" charset="0"/>
                  </a:rPr>
                </a:br>
                <a:r>
                  <a:rPr lang="de-DE" b="0" i="1" dirty="0">
                    <a:latin typeface="Cambria Math" panose="02040503050406030204" pitchFamily="18" charset="0"/>
                  </a:rPr>
                  <a:t>	</a:t>
                </a:r>
                <a:endParaRPr lang="de-DE" b="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4D60575-034B-D344-9C17-71FA57A1E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114" y="7749480"/>
                <a:ext cx="4762872" cy="1846659"/>
              </a:xfrm>
              <a:prstGeom prst="rect">
                <a:avLst/>
              </a:prstGeom>
              <a:blipFill>
                <a:blip r:embed="rId2"/>
                <a:stretch>
                  <a:fillRect l="-2394" t="-34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97784DF6-C40D-3943-AF63-19CBC30E97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0831" y="1451223"/>
                <a:ext cx="7942337" cy="3404047"/>
              </a:xfrm>
            </p:spPr>
            <p:txBody>
              <a:bodyPr/>
              <a:lstStyle/>
              <a:p>
                <a:r>
                  <a:rPr lang="de-DE" dirty="0"/>
                  <a:t>Make </a:t>
                </a:r>
                <a:r>
                  <a:rPr lang="de-DE" dirty="0" err="1"/>
                  <a:t>shift</a:t>
                </a:r>
                <a:r>
                  <a:rPr lang="de-DE" dirty="0"/>
                  <a:t> in </a:t>
                </a:r>
                <a:r>
                  <a:rPr lang="de-DE" dirty="0" err="1"/>
                  <a:t>parameter</a:t>
                </a:r>
                <a:r>
                  <a:rPr lang="de-DE" dirty="0"/>
                  <a:t> </a:t>
                </a:r>
                <a:r>
                  <a:rPr lang="de-DE" dirty="0" err="1"/>
                  <a:t>space</a:t>
                </a:r>
                <a:r>
                  <a:rPr lang="de-DE" sz="2200" dirty="0"/>
                  <a:t>		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de-DE" sz="2200" dirty="0"/>
              </a:p>
              <a:p>
                <a:r>
                  <a:rPr lang="de-DE" sz="2200" dirty="0" err="1"/>
                  <a:t>Calculus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says</a:t>
                </a:r>
                <a:r>
                  <a:rPr lang="de-DE" sz="2200" dirty="0"/>
                  <a:t> : 	           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∇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de-DE" sz="2400" b="1" dirty="0"/>
              </a:p>
              <a:p>
                <a:r>
                  <a:rPr lang="de-DE" sz="2400" dirty="0"/>
                  <a:t>Loss </a:t>
                </a:r>
                <a:r>
                  <a:rPr lang="de-DE" sz="2400" dirty="0" err="1"/>
                  <a:t>should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decrease</a:t>
                </a:r>
                <a:r>
                  <a:rPr lang="de-DE" sz="2400" dirty="0"/>
                  <a:t>:</a:t>
                </a:r>
                <a:r>
                  <a:rPr lang="de-DE" sz="2400" b="1" dirty="0"/>
                  <a:t> 			            	</a:t>
                </a:r>
                <a14:m>
                  <m:oMath xmlns:m="http://schemas.openxmlformats.org/officeDocument/2006/math">
                    <m:r>
                      <a:rPr lang="de-DE" sz="2400" b="1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endParaRPr lang="de-DE" sz="2400" b="1" dirty="0"/>
              </a:p>
              <a:p>
                <a:r>
                  <a:rPr lang="de-DE" sz="2400" dirty="0"/>
                  <a:t>Try:  </a:t>
                </a:r>
                <a:r>
                  <a:rPr lang="de-DE" sz="2400" b="1" dirty="0"/>
                  <a:t>					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de-DE" sz="2400" dirty="0"/>
              </a:p>
              <a:p>
                <a:r>
                  <a:rPr lang="de-DE" sz="2400" dirty="0" err="1"/>
                  <a:t>Helps</a:t>
                </a:r>
                <a:r>
                  <a:rPr lang="de-DE" sz="2400" dirty="0"/>
                  <a:t>, </a:t>
                </a:r>
                <a:r>
                  <a:rPr lang="de-DE" sz="2400" dirty="0" err="1"/>
                  <a:t>because</a:t>
                </a:r>
                <a:r>
                  <a:rPr lang="de-DE" sz="2400" dirty="0"/>
                  <a:t> 		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=−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de-DE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sz="2400" dirty="0"/>
                </a:br>
                <a:r>
                  <a:rPr lang="de-DE" sz="2400" dirty="0"/>
                  <a:t> </a:t>
                </a:r>
                <a:r>
                  <a:rPr lang="de-DE" sz="2400" dirty="0" err="1"/>
                  <a:t>and</a:t>
                </a:r>
                <a:r>
                  <a:rPr lang="de-DE" sz="2400" dirty="0"/>
                  <a:t> 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de-DE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de-DE" sz="2400" dirty="0"/>
                      <m:t> </m:t>
                    </m:r>
                    <m:r>
                      <a:rPr lang="de-DE" sz="2400" i="1" dirty="0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de-DE" sz="2400" dirty="0"/>
                      <m:t> 0 </m:t>
                    </m:r>
                  </m:oMath>
                </a14:m>
                <a:endParaRPr lang="de-DE" sz="2400" dirty="0"/>
              </a:p>
              <a:p>
                <a:pPr marL="0" indent="0">
                  <a:buNone/>
                </a:pPr>
                <a:endParaRPr lang="de-DE" sz="2200" dirty="0"/>
              </a:p>
            </p:txBody>
          </p:sp>
        </mc:Choice>
        <mc:Fallback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97784DF6-C40D-3943-AF63-19CBC30E97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831" y="1451223"/>
                <a:ext cx="7942337" cy="3404047"/>
              </a:xfrm>
              <a:blipFill>
                <a:blip r:embed="rId3"/>
                <a:stretch>
                  <a:fillRect l="-1278" t="-18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822DB7B-B750-8443-9E4D-1B95D49E6828}"/>
                  </a:ext>
                </a:extLst>
              </p:cNvPr>
              <p:cNvSpPr txBox="1"/>
              <p:nvPr/>
            </p:nvSpPr>
            <p:spPr>
              <a:xfrm>
                <a:off x="889013" y="4699222"/>
                <a:ext cx="7571568" cy="12359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Linear </a:t>
                </a:r>
                <a:r>
                  <a:rPr lang="de-DE" dirty="0" err="1"/>
                  <a:t>algebra</a:t>
                </a:r>
                <a:r>
                  <a:rPr lang="de-DE" dirty="0"/>
                  <a:t> </a:t>
                </a:r>
                <a:r>
                  <a:rPr lang="de-DE" dirty="0" err="1"/>
                  <a:t>reminder</a:t>
                </a:r>
                <a:r>
                  <a:rPr lang="de-DE" dirty="0"/>
                  <a:t>:</a:t>
                </a:r>
              </a:p>
              <a:p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rgbClr val="032EF0"/>
                    </a:solidFill>
                  </a:rPr>
                  <a:t>Norm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:   </m:t>
                    </m:r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⋅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 (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scalar</a:t>
                </a:r>
                <a:r>
                  <a:rPr lang="de-DE" dirty="0"/>
                  <a:t> </a:t>
                </a:r>
                <a:r>
                  <a:rPr lang="de-DE" dirty="0" err="1"/>
                  <a:t>product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de-DE" dirty="0"/>
                  <a:t> )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822DB7B-B750-8443-9E4D-1B95D49E6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13" y="4699222"/>
                <a:ext cx="7571568" cy="1235979"/>
              </a:xfrm>
              <a:prstGeom prst="rect">
                <a:avLst/>
              </a:prstGeom>
              <a:blipFill>
                <a:blip r:embed="rId4"/>
                <a:stretch>
                  <a:fillRect l="-838" t="-3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17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196D567B-84D6-D74D-99C3-303A283A2F0A}"/>
              </a:ext>
            </a:extLst>
          </p:cNvPr>
          <p:cNvSpPr/>
          <p:nvPr/>
        </p:nvSpPr>
        <p:spPr>
          <a:xfrm>
            <a:off x="441883" y="3716216"/>
            <a:ext cx="8229601" cy="2290094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316E4C-B838-6B47-AB49-51ACB412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abut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–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roughly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now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6135DB9-47AF-314D-9E8A-7C66C61256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8229600" cy="1838325"/>
              </a:xfrm>
            </p:spPr>
            <p:txBody>
              <a:bodyPr/>
              <a:lstStyle/>
              <a:p>
                <a:r>
                  <a:rPr lang="de-DE" dirty="0"/>
                  <a:t>Gradient </a:t>
                </a:r>
                <a:r>
                  <a:rPr lang="de-DE" dirty="0" err="1"/>
                  <a:t>descent</a:t>
                </a:r>
                <a:r>
                  <a:rPr lang="de-DE" dirty="0"/>
                  <a:t> </a:t>
                </a:r>
                <a:r>
                  <a:rPr lang="de-DE" dirty="0" err="1"/>
                  <a:t>algorithms</a:t>
                </a:r>
                <a:r>
                  <a:rPr lang="de-DE" dirty="0"/>
                  <a:t> </a:t>
                </a:r>
                <a:r>
                  <a:rPr lang="de-DE" dirty="0" err="1"/>
                  <a:t>depend</a:t>
                </a:r>
                <a:r>
                  <a:rPr lang="de-DE" dirty="0"/>
                  <a:t> on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de-DE" dirty="0"/>
              </a:p>
              <a:p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now</a:t>
                </a:r>
                <a:r>
                  <a:rPr lang="de-DE" dirty="0"/>
                  <a:t> </a:t>
                </a:r>
                <a:r>
                  <a:rPr lang="de-DE" dirty="0" err="1"/>
                  <a:t>think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l </a:t>
                </a:r>
                <a:r>
                  <a:rPr lang="de-DE" dirty="0" err="1"/>
                  <a:t>as</a:t>
                </a:r>
                <a:r>
                  <a:rPr lang="de-DE" dirty="0"/>
                  <a:t> </a:t>
                </a:r>
                <a:r>
                  <a:rPr lang="de-DE" dirty="0" err="1"/>
                  <a:t>mean</a:t>
                </a:r>
                <a:r>
                  <a:rPr lang="de-DE" dirty="0"/>
                  <a:t> </a:t>
                </a:r>
                <a:r>
                  <a:rPr lang="de-DE" dirty="0" err="1"/>
                  <a:t>squared</a:t>
                </a:r>
                <a:r>
                  <a:rPr lang="de-DE" dirty="0"/>
                  <a:t> </a:t>
                </a:r>
                <a:r>
                  <a:rPr lang="de-DE" dirty="0" err="1"/>
                  <a:t>error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𝑀𝑆𝐸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 err="1"/>
                  <a:t>We</a:t>
                </a:r>
                <a:r>
                  <a:rPr lang="de-DE" dirty="0"/>
                  <a:t> will </a:t>
                </a:r>
                <a:r>
                  <a:rPr lang="de-DE" dirty="0" err="1"/>
                  <a:t>see</a:t>
                </a:r>
                <a:r>
                  <a:rPr lang="de-DE" dirty="0"/>
                  <a:t> </a:t>
                </a:r>
                <a:r>
                  <a:rPr lang="de-DE" dirty="0" err="1"/>
                  <a:t>other</a:t>
                </a:r>
                <a:r>
                  <a:rPr lang="de-DE" dirty="0"/>
                  <a:t> </a:t>
                </a:r>
                <a:r>
                  <a:rPr lang="de-DE" dirty="0" err="1"/>
                  <a:t>ones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their</a:t>
                </a:r>
                <a:r>
                  <a:rPr lang="de-DE" dirty="0"/>
                  <a:t> </a:t>
                </a:r>
                <a:r>
                  <a:rPr lang="de-DE" dirty="0" err="1"/>
                  <a:t>interplay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activation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next</a:t>
                </a:r>
                <a:r>
                  <a:rPr lang="de-DE" dirty="0"/>
                  <a:t> </a:t>
                </a:r>
                <a:r>
                  <a:rPr lang="de-DE" dirty="0" err="1"/>
                  <a:t>lecture</a:t>
                </a: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 err="1">
                    <a:solidFill>
                      <a:srgbClr val="032EF0"/>
                    </a:solidFill>
                  </a:rPr>
                  <a:t>Mean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squared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error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/>
                  <a:t>on </a:t>
                </a:r>
                <a:r>
                  <a:rPr lang="de-DE" dirty="0" err="1"/>
                  <a:t>one</a:t>
                </a:r>
                <a:r>
                  <a:rPr lang="de-DE" dirty="0"/>
                  <a:t> </a:t>
                </a:r>
                <a:r>
                  <a:rPr lang="de-DE" dirty="0" err="1"/>
                  <a:t>singel</a:t>
                </a:r>
                <a:r>
                  <a:rPr lang="de-DE" dirty="0"/>
                  <a:t> </a:t>
                </a:r>
                <a:r>
                  <a:rPr lang="de-DE" dirty="0" err="1"/>
                  <a:t>training</a:t>
                </a:r>
                <a:r>
                  <a:rPr lang="de-DE" dirty="0"/>
                  <a:t> </a:t>
                </a:r>
                <a:r>
                  <a:rPr lang="de-DE" dirty="0" err="1"/>
                  <a:t>example</a:t>
                </a:r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6135DB9-47AF-314D-9E8A-7C66C6125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1838325"/>
              </a:xfrm>
              <a:blipFill>
                <a:blip r:embed="rId2"/>
                <a:stretch>
                  <a:fillRect l="-1389" t="-3425" b="-801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20CE7C-7E25-E14E-BCD9-13E81B9C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82C449B5-4912-7B44-8A7D-E8EF6B15F85C}"/>
                  </a:ext>
                </a:extLst>
              </p:cNvPr>
              <p:cNvSpPr/>
              <p:nvPr/>
            </p:nvSpPr>
            <p:spPr>
              <a:xfrm>
                <a:off x="1690342" y="5048929"/>
                <a:ext cx="4659865" cy="622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00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de-DE" sz="2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de-DE" sz="26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sz="26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2600" b="0" i="1" dirty="0" smtClean="0">
                          <a:latin typeface="Cambria Math" panose="02040503050406030204" pitchFamily="18" charset="0"/>
                        </a:rPr>
                        <m:t>)            ↦      </m:t>
                      </m:r>
                      <m:sSup>
                        <m:sSupPr>
                          <m:ctrlPr>
                            <a:rPr lang="de-DE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  <m:r>
                                    <a:rPr lang="de-DE" sz="26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6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2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600" dirty="0"/>
              </a:p>
            </p:txBody>
          </p:sp>
        </mc:Choice>
        <mc:Fallback xmlns="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82C449B5-4912-7B44-8A7D-E8EF6B15F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342" y="5048929"/>
                <a:ext cx="4659865" cy="622991"/>
              </a:xfrm>
              <a:prstGeom prst="rect">
                <a:avLst/>
              </a:prstGeom>
              <a:blipFill>
                <a:blip r:embed="rId3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8A3362C4-5DA8-2F47-9AD4-BC01F51B82E4}"/>
                  </a:ext>
                </a:extLst>
              </p:cNvPr>
              <p:cNvSpPr/>
              <p:nvPr/>
            </p:nvSpPr>
            <p:spPr>
              <a:xfrm>
                <a:off x="261168" y="4513230"/>
                <a:ext cx="6089039" cy="645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2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sz="2600" i="1" dirty="0">
                            <a:latin typeface="Cambria Math" panose="02040503050406030204" pitchFamily="18" charset="0"/>
                          </a:rPr>
                          <m:t>𝑀𝑆𝐸</m:t>
                        </m:r>
                      </m:sub>
                    </m:sSub>
                    <m:r>
                      <a:rPr lang="de-DE" sz="2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600" dirty="0"/>
                  <a:t>: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sz="2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6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sz="2600" b="1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2600" b="1" i="1" dirty="0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</m:groupChr>
                    <m:r>
                      <a:rPr lang="de-DE" sz="2600" b="1" i="1" dirty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de-DE" sz="2600" b="1" i="1" dirty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de-DE" sz="2600" b="1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600" i="1" dirty="0" err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/>
                    </m:sSup>
                  </m:oMath>
                </a14:m>
                <a:endParaRPr lang="de-DE" sz="2600" dirty="0"/>
              </a:p>
            </p:txBody>
          </p:sp>
        </mc:Choice>
        <mc:Fallback xmlns="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8A3362C4-5DA8-2F47-9AD4-BC01F51B8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68" y="4513230"/>
                <a:ext cx="6089039" cy="645946"/>
              </a:xfrm>
              <a:prstGeom prst="rect">
                <a:avLst/>
              </a:prstGeom>
              <a:blipFill>
                <a:blip r:embed="rId4"/>
                <a:stretch>
                  <a:fillRect b="-40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58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D82C2-2B5E-DD4C-93B2-BCBA2103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Stochastic</a:t>
            </a:r>
            <a:r>
              <a:rPr lang="de-DE" dirty="0"/>
              <a:t> Gradient </a:t>
            </a:r>
            <a:r>
              <a:rPr lang="de-DE" dirty="0" err="1"/>
              <a:t>Descent</a:t>
            </a:r>
            <a:r>
              <a:rPr lang="de-DE" dirty="0"/>
              <a:t> (SGD)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3EDA86-0107-C24B-B672-E2DEE32E3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Given</a:t>
            </a:r>
            <a:r>
              <a:rPr lang="de-DE" dirty="0"/>
              <a:t>: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>
                <a:solidFill>
                  <a:srgbClr val="3C8C93"/>
                </a:solidFill>
              </a:rPr>
              <a:t>l</a:t>
            </a:r>
            <a:r>
              <a:rPr lang="de-DE" dirty="0"/>
              <a:t>, </a:t>
            </a:r>
            <a:r>
              <a:rPr lang="de-DE" dirty="0" err="1"/>
              <a:t>dataset</a:t>
            </a:r>
            <a:r>
              <a:rPr lang="de-DE" dirty="0"/>
              <a:t> </a:t>
            </a:r>
            <a:r>
              <a:rPr lang="de-DE" dirty="0">
                <a:solidFill>
                  <a:srgbClr val="3C8C93"/>
                </a:solidFill>
              </a:rPr>
              <a:t>D,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>
                <a:solidFill>
                  <a:srgbClr val="3C8C93"/>
                </a:solidFill>
              </a:rPr>
              <a:t>g</a:t>
            </a:r>
            <a:r>
              <a:rPr lang="de-DE" dirty="0">
                <a:solidFill>
                  <a:srgbClr val="3C8C93"/>
                </a:solidFill>
              </a:rPr>
              <a:t>, </a:t>
            </a:r>
            <a:r>
              <a:rPr lang="de-DE" dirty="0" err="1"/>
              <a:t>parameters</a:t>
            </a:r>
            <a:r>
              <a:rPr lang="de-DE" dirty="0">
                <a:solidFill>
                  <a:srgbClr val="3C8C93"/>
                </a:solidFill>
              </a:rPr>
              <a:t> </a:t>
            </a:r>
            <a:r>
              <a:rPr lang="el-GR" dirty="0">
                <a:solidFill>
                  <a:srgbClr val="3C8C93"/>
                </a:solidFill>
              </a:rPr>
              <a:t>θ</a:t>
            </a:r>
            <a:r>
              <a:rPr lang="de-DE" dirty="0"/>
              <a:t>,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epochs</a:t>
            </a:r>
            <a:r>
              <a:rPr lang="de-DE" dirty="0"/>
              <a:t>, </a:t>
            </a:r>
            <a:r>
              <a:rPr lang="de-DE" dirty="0" err="1"/>
              <a:t>learning</a:t>
            </a:r>
            <a:r>
              <a:rPr lang="de-DE" dirty="0"/>
              <a:t> rate </a:t>
            </a:r>
            <a:r>
              <a:rPr lang="el-GR" dirty="0">
                <a:solidFill>
                  <a:srgbClr val="3C8C93"/>
                </a:solidFill>
              </a:rPr>
              <a:t>η</a:t>
            </a:r>
            <a:r>
              <a:rPr lang="el-GR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FB4F9-50D7-3540-A82F-FBC3CA0E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/>
              <p:nvPr/>
            </p:nvSpPr>
            <p:spPr>
              <a:xfrm>
                <a:off x="487537" y="2713372"/>
                <a:ext cx="7942337" cy="652301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de-DE" sz="2600" dirty="0">
                    <a:solidFill>
                      <a:srgbClr val="032EF0"/>
                    </a:solidFill>
                  </a:rPr>
                  <a:t>SGD :</a:t>
                </a:r>
                <a:r>
                  <a:rPr lang="de-DE" sz="2600" dirty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l-GR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← 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l-GR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l-GR" sz="2600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l-GR" sz="2600" i="0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l-GR" sz="2600" i="1" baseline="-25000" dirty="0" err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600" i="1" dirty="0" err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600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de-DE" sz="2600" i="1" dirty="0" err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de-DE" sz="2600" dirty="0">
                  <a:solidFill>
                    <a:srgbClr val="3C8C93"/>
                  </a:solidFill>
                </a:endParaRPr>
              </a:p>
            </p:txBody>
          </p:sp>
        </mc:Choice>
        <mc:Fallback xmlns="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37" y="2713372"/>
                <a:ext cx="7942337" cy="652301"/>
              </a:xfrm>
              <a:prstGeom prst="roundRect">
                <a:avLst>
                  <a:gd name="adj" fmla="val 10000"/>
                </a:avLst>
              </a:prstGeom>
              <a:blipFill>
                <a:blip r:embed="rId2"/>
                <a:stretch>
                  <a:fillRect l="-1118" t="-5769" b="-1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81A594-0337-2943-A41C-F8C8C8A7B793}"/>
              </a:ext>
            </a:extLst>
          </p:cNvPr>
          <p:cNvGrpSpPr/>
          <p:nvPr/>
        </p:nvGrpSpPr>
        <p:grpSpPr>
          <a:xfrm>
            <a:off x="457200" y="4144628"/>
            <a:ext cx="8081786" cy="1909460"/>
            <a:chOff x="457200" y="4207029"/>
            <a:chExt cx="8081786" cy="1909460"/>
          </a:xfrm>
        </p:grpSpPr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E56CC3A6-1EBA-2046-A4AF-316156220F90}"/>
                </a:ext>
              </a:extLst>
            </p:cNvPr>
            <p:cNvSpPr/>
            <p:nvPr/>
          </p:nvSpPr>
          <p:spPr>
            <a:xfrm>
              <a:off x="468313" y="4207029"/>
              <a:ext cx="8070673" cy="1909460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41AC92A-DA1F-2C47-B5A4-336FC0170AF4}"/>
                </a:ext>
              </a:extLst>
            </p:cNvPr>
            <p:cNvSpPr/>
            <p:nvPr/>
          </p:nvSpPr>
          <p:spPr>
            <a:xfrm>
              <a:off x="457200" y="4269207"/>
              <a:ext cx="6132806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200" dirty="0"/>
                <a:t>+     </a:t>
              </a:r>
              <a:r>
                <a:rPr lang="de-DE" sz="2200" dirty="0" err="1"/>
                <a:t>Faster</a:t>
              </a:r>
              <a:r>
                <a:rPr lang="de-DE" sz="2200" dirty="0"/>
                <a:t> </a:t>
              </a:r>
              <a:r>
                <a:rPr lang="de-DE" sz="2200" dirty="0" err="1"/>
                <a:t>than</a:t>
              </a:r>
              <a:r>
                <a:rPr lang="de-DE" sz="2200" dirty="0"/>
                <a:t> VGD</a:t>
              </a:r>
            </a:p>
            <a:p>
              <a:r>
                <a:rPr lang="de-DE" sz="2200" dirty="0"/>
                <a:t>+     Online </a:t>
              </a:r>
              <a:r>
                <a:rPr lang="de-DE" sz="2200" dirty="0" err="1"/>
                <a:t>learning</a:t>
              </a:r>
              <a:endParaRPr lang="de-DE" sz="2200" dirty="0"/>
            </a:p>
            <a:p>
              <a:r>
                <a:rPr lang="de-DE" sz="2200" dirty="0"/>
                <a:t>-      Poor </a:t>
              </a:r>
              <a:r>
                <a:rPr lang="de-DE" sz="2200" dirty="0" err="1"/>
                <a:t>statistical</a:t>
              </a:r>
              <a:r>
                <a:rPr lang="de-DE" sz="2200" dirty="0"/>
                <a:t> </a:t>
              </a:r>
              <a:r>
                <a:rPr lang="de-DE" sz="2200" dirty="0" err="1"/>
                <a:t>properties</a:t>
              </a:r>
              <a:r>
                <a:rPr lang="de-DE" sz="2200" dirty="0"/>
                <a:t> (high </a:t>
              </a:r>
              <a:r>
                <a:rPr lang="de-DE" sz="2200" dirty="0" err="1"/>
                <a:t>fluctuation</a:t>
              </a:r>
              <a:r>
                <a:rPr lang="de-DE" sz="2200" dirty="0"/>
                <a:t>)</a:t>
              </a:r>
            </a:p>
            <a:p>
              <a:pPr marL="342900" indent="-342900">
                <a:buFontTx/>
                <a:buChar char="-"/>
              </a:pPr>
              <a:r>
                <a:rPr lang="de-DE" sz="2200" dirty="0"/>
                <a:t> </a:t>
              </a:r>
              <a:r>
                <a:rPr lang="de-DE" sz="2200" dirty="0" err="1"/>
                <a:t>computational</a:t>
              </a:r>
              <a:r>
                <a:rPr lang="de-DE" sz="2200" dirty="0"/>
                <a:t> </a:t>
              </a:r>
              <a:r>
                <a:rPr lang="de-DE" sz="2200" dirty="0" err="1"/>
                <a:t>inefficiency</a:t>
              </a:r>
              <a:endParaRPr lang="de-DE" sz="2200" dirty="0"/>
            </a:p>
            <a:p>
              <a:pPr marL="342900" indent="-342900">
                <a:buFontTx/>
                <a:buChar char="-"/>
              </a:pPr>
              <a:endParaRPr lang="de-DE" sz="22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FC29E1C-81E7-6441-A850-8433050E5374}"/>
                </a:ext>
              </a:extLst>
            </p:cNvPr>
            <p:cNvSpPr txBox="1"/>
            <p:nvPr/>
          </p:nvSpPr>
          <p:spPr>
            <a:xfrm>
              <a:off x="6285982" y="4300285"/>
              <a:ext cx="2143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Problems </a:t>
              </a:r>
              <a:r>
                <a:rPr lang="de-DE" sz="2200" dirty="0" err="1"/>
                <a:t>of</a:t>
              </a:r>
              <a:r>
                <a:rPr lang="de-DE" sz="2200" dirty="0"/>
                <a:t> *GD</a:t>
              </a:r>
            </a:p>
            <a:p>
              <a:r>
                <a:rPr lang="de-DE" sz="2200" dirty="0"/>
                <a:t>- ...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9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D82C2-2B5E-DD4C-93B2-BCBA2103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Mini-Batch SGD (MGD)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53EDA86-0107-C24B-B672-E2DEE32E33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Given: </a:t>
                </a:r>
                <a:r>
                  <a:rPr lang="de-DE" dirty="0">
                    <a:solidFill>
                      <a:srgbClr val="FF0000"/>
                    </a:solidFill>
                  </a:rPr>
                  <a:t>mini-batch </a:t>
                </a:r>
                <a:r>
                  <a:rPr lang="de-DE" dirty="0" err="1">
                    <a:solidFill>
                      <a:srgbClr val="FF0000"/>
                    </a:solidFill>
                  </a:rPr>
                  <a:t>size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m </a:t>
                </a:r>
                <a:r>
                  <a:rPr lang="de-DE" dirty="0"/>
                  <a:t>(</a:t>
                </a:r>
                <a:r>
                  <a:rPr lang="de-DE" dirty="0" err="1"/>
                  <a:t>common</a:t>
                </a:r>
                <a:r>
                  <a:rPr lang="de-DE" dirty="0"/>
                  <a:t>: 50-256),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l</a:t>
                </a:r>
                <a:r>
                  <a:rPr lang="de-DE" dirty="0"/>
                  <a:t>, </a:t>
                </a:r>
                <a:r>
                  <a:rPr lang="de-DE" dirty="0" err="1"/>
                  <a:t>dataset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D,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>
                    <a:solidFill>
                      <a:srgbClr val="3C8C93"/>
                    </a:solidFill>
                  </a:rPr>
                  <a:t>g</a:t>
                </a:r>
                <a:r>
                  <a:rPr lang="de-DE" dirty="0">
                    <a:solidFill>
                      <a:srgbClr val="3C8C93"/>
                    </a:solidFill>
                  </a:rPr>
                  <a:t>,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:r>
                  <a:rPr lang="el-GR" dirty="0">
                    <a:solidFill>
                      <a:srgbClr val="3C8C93"/>
                    </a:solidFill>
                  </a:rPr>
                  <a:t>θ</a:t>
                </a:r>
                <a:r>
                  <a:rPr lang="de-DE" dirty="0">
                    <a:solidFill>
                      <a:srgbClr val="3C8C93"/>
                    </a:solidFill>
                  </a:rPr>
                  <a:t>,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epochs</a:t>
                </a:r>
                <a:r>
                  <a:rPr lang="de-DE" dirty="0"/>
                  <a:t> , </a:t>
                </a:r>
                <a:r>
                  <a:rPr lang="de-DE" dirty="0" err="1"/>
                  <a:t>learning</a:t>
                </a:r>
                <a:r>
                  <a:rPr lang="de-DE" dirty="0"/>
                  <a:t> rate </a:t>
                </a:r>
                <a:r>
                  <a:rPr lang="el-GR" dirty="0">
                    <a:solidFill>
                      <a:srgbClr val="3C8C93"/>
                    </a:solidFill>
                  </a:rPr>
                  <a:t>η</a:t>
                </a:r>
                <a:r>
                  <a:rPr lang="el-GR" dirty="0"/>
                  <a:t> </a:t>
                </a:r>
                <a:endParaRPr lang="de-DE" dirty="0">
                  <a:solidFill>
                    <a:srgbClr val="3C8C93"/>
                  </a:solidFill>
                </a:endParaRPr>
              </a:p>
              <a:p>
                <a:r>
                  <a:rPr lang="de-DE" dirty="0">
                    <a:solidFill>
                      <a:srgbClr val="032EF0"/>
                    </a:solidFill>
                  </a:rPr>
                  <a:t>Batch </a:t>
                </a:r>
                <a:r>
                  <a:rPr lang="de-DE" dirty="0" err="1">
                    <a:solidFill>
                      <a:srgbClr val="032EF0"/>
                    </a:solidFill>
                  </a:rPr>
                  <a:t>loss</a:t>
                </a:r>
                <a:r>
                  <a:rPr lang="de-DE" dirty="0">
                    <a:solidFill>
                      <a:srgbClr val="032EF0"/>
                    </a:solidFill>
                  </a:rPr>
                  <a:t>:      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9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de-DE" i="1" dirty="0" err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l-GR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l-GR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               </m:t>
                    </m:r>
                  </m:oMath>
                </a14:m>
                <a:endParaRPr lang="de-DE" b="0" dirty="0"/>
              </a:p>
              <a:p>
                <a:pPr marL="0" indent="0">
                  <a:buNone/>
                </a:pPr>
                <a:r>
                  <a:rPr lang="de-DE" b="1" i="1" dirty="0"/>
                  <a:t>                            </a:t>
                </a:r>
                <a:r>
                  <a:rPr lang="de-DE" dirty="0" err="1"/>
                  <a:t>where</a:t>
                </a:r>
                <a:r>
                  <a:rPr lang="de-DE" b="1" i="1" dirty="0"/>
                  <a:t>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‚</m:t>
                    </m:r>
                  </m:oMath>
                </a14:m>
                <a:r>
                  <a:rPr lang="de-DE" dirty="0"/>
                  <a:t> a </a:t>
                </a:r>
                <a:r>
                  <a:rPr lang="de-DE" dirty="0" err="1"/>
                  <a:t>subset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D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cardinality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m</a:t>
                </a:r>
                <a:r>
                  <a:rPr lang="de-DE" dirty="0"/>
                  <a:t>.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53EDA86-0107-C24B-B672-E2DEE32E33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276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FB4F9-50D7-3540-A82F-FBC3CA0E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/>
              <p:nvPr/>
            </p:nvSpPr>
            <p:spPr>
              <a:xfrm>
                <a:off x="518244" y="3864040"/>
                <a:ext cx="7942337" cy="683072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de-DE" sz="2600" dirty="0">
                    <a:solidFill>
                      <a:srgbClr val="032EF0"/>
                    </a:solidFill>
                  </a:rPr>
                  <a:t>MSGD :</a:t>
                </a:r>
                <a:r>
                  <a:rPr lang="de-DE" sz="2600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l-GR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← 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60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l-GR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l-GR" sz="2600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0" dirty="0" err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de-DE" sz="2600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600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600" b="0" i="1" dirty="0" smtClean="0">
                                <a:solidFill>
                                  <a:srgbClr val="3C8C9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de-DE" sz="26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endParaRPr lang="de-DE" sz="2600" baseline="-25000" dirty="0">
                  <a:solidFill>
                    <a:srgbClr val="3C8C93"/>
                  </a:solidFill>
                </a:endParaRPr>
              </a:p>
            </p:txBody>
          </p:sp>
        </mc:Choice>
        <mc:Fallback xmlns="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44" y="3864040"/>
                <a:ext cx="7942337" cy="683072"/>
              </a:xfrm>
              <a:prstGeom prst="roundRect">
                <a:avLst>
                  <a:gd name="adj" fmla="val 10000"/>
                </a:avLst>
              </a:prstGeom>
              <a:blipFill>
                <a:blip r:embed="rId3"/>
                <a:stretch>
                  <a:fillRect l="-957" t="-3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AEE934EE-D2CE-F747-AFEC-0022011BB09B}"/>
              </a:ext>
            </a:extLst>
          </p:cNvPr>
          <p:cNvSpPr/>
          <p:nvPr/>
        </p:nvSpPr>
        <p:spPr>
          <a:xfrm>
            <a:off x="429847" y="4820822"/>
            <a:ext cx="8361149" cy="1464945"/>
          </a:xfrm>
          <a:prstGeom prst="roundRect">
            <a:avLst>
              <a:gd name="adj" fmla="val 10000"/>
            </a:avLst>
          </a:prstGeom>
          <a:solidFill>
            <a:srgbClr val="FF000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D2755C-6BA9-D64A-938C-C31FE779D845}"/>
              </a:ext>
            </a:extLst>
          </p:cNvPr>
          <p:cNvSpPr txBox="1"/>
          <p:nvPr/>
        </p:nvSpPr>
        <p:spPr>
          <a:xfrm>
            <a:off x="473212" y="4843324"/>
            <a:ext cx="4392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+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parameter-updates’ </a:t>
            </a:r>
            <a:r>
              <a:rPr lang="de-DE" dirty="0" err="1"/>
              <a:t>variance</a:t>
            </a:r>
            <a:endParaRPr lang="de-DE" dirty="0"/>
          </a:p>
          <a:p>
            <a:r>
              <a:rPr lang="de-DE" dirty="0"/>
              <a:t>+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convergencevery</a:t>
            </a:r>
            <a:r>
              <a:rPr lang="de-DE" dirty="0"/>
              <a:t> </a:t>
            </a:r>
          </a:p>
          <a:p>
            <a:r>
              <a:rPr lang="de-DE" dirty="0"/>
              <a:t>+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efficiency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CF1C491-60FB-1449-9D45-33B41D45DE56}"/>
              </a:ext>
            </a:extLst>
          </p:cNvPr>
          <p:cNvSpPr txBox="1"/>
          <p:nvPr/>
        </p:nvSpPr>
        <p:spPr>
          <a:xfrm>
            <a:off x="5051260" y="4843324"/>
            <a:ext cx="32928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Problems  </a:t>
            </a:r>
            <a:r>
              <a:rPr lang="de-DE" dirty="0" err="1"/>
              <a:t>of</a:t>
            </a:r>
            <a:r>
              <a:rPr lang="de-DE" dirty="0"/>
              <a:t>  *GD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choose</a:t>
            </a:r>
            <a:r>
              <a:rPr lang="de-DE" dirty="0"/>
              <a:t> rate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rate </a:t>
            </a:r>
            <a:r>
              <a:rPr lang="de-DE" dirty="0" err="1"/>
              <a:t>schedules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Trapping</a:t>
            </a:r>
            <a:r>
              <a:rPr lang="de-DE" dirty="0"/>
              <a:t> in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minima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Inefficient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sparse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5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E92B3DA-EA26-874C-A863-C96990F909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Problem 1: </a:t>
                </a:r>
                <a:r>
                  <a:rPr lang="de-DE" dirty="0" err="1"/>
                  <a:t>Choosing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learning</a:t>
                </a:r>
                <a:r>
                  <a:rPr lang="de-DE" dirty="0"/>
                  <a:t> rate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aseline="30000" dirty="0"/>
                  <a:t>1)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E92B3DA-EA26-874C-A863-C96990F90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4634" b="-5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D5CA942-9028-4049-AC8C-3BEA041A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Choice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learning</a:t>
                </a:r>
                <a:r>
                  <a:rPr lang="de-DE" dirty="0"/>
                  <a:t> rate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extremely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r>
                  <a:rPr lang="de-DE" dirty="0"/>
                  <a:t> </a:t>
                </a:r>
              </a:p>
              <a:p>
                <a:r>
                  <a:rPr lang="de-DE" dirty="0"/>
                  <a:t>But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reason</a:t>
                </a:r>
                <a:r>
                  <a:rPr lang="de-DE" dirty="0"/>
                  <a:t> </a:t>
                </a:r>
                <a:r>
                  <a:rPr lang="de-DE" dirty="0" err="1"/>
                  <a:t>about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‘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landscape</a:t>
                </a:r>
                <a:r>
                  <a:rPr lang="de-DE" dirty="0"/>
                  <a:t>’ </a:t>
                </a:r>
              </a:p>
              <a:p>
                <a:pPr lvl="1"/>
                <a:r>
                  <a:rPr lang="de-DE" dirty="0" err="1"/>
                  <a:t>Types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cost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 (</a:t>
                </a:r>
                <a:r>
                  <a:rPr lang="de-DE" dirty="0" err="1"/>
                  <a:t>see</a:t>
                </a:r>
                <a:r>
                  <a:rPr lang="de-DE" dirty="0"/>
                  <a:t> </a:t>
                </a:r>
                <a:r>
                  <a:rPr lang="de-DE" dirty="0" err="1"/>
                  <a:t>next</a:t>
                </a:r>
                <a:r>
                  <a:rPr lang="de-DE" dirty="0"/>
                  <a:t> </a:t>
                </a:r>
                <a:r>
                  <a:rPr lang="de-DE" dirty="0" err="1"/>
                  <a:t>lecture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Most </a:t>
                </a:r>
                <a:r>
                  <a:rPr lang="de-DE" dirty="0" err="1"/>
                  <a:t>convergence</a:t>
                </a:r>
                <a:r>
                  <a:rPr lang="de-DE" dirty="0"/>
                  <a:t> </a:t>
                </a:r>
                <a:r>
                  <a:rPr lang="de-DE" dirty="0" err="1"/>
                  <a:t>analysis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optimisation</a:t>
                </a:r>
                <a:r>
                  <a:rPr lang="de-DE" dirty="0"/>
                  <a:t> </a:t>
                </a:r>
                <a:r>
                  <a:rPr lang="de-DE" dirty="0" err="1"/>
                  <a:t>algorithms</a:t>
                </a:r>
                <a:r>
                  <a:rPr lang="de-DE" dirty="0"/>
                  <a:t> </a:t>
                </a:r>
                <a:r>
                  <a:rPr lang="de-DE" dirty="0" err="1"/>
                  <a:t>assumes</a:t>
                </a:r>
                <a:r>
                  <a:rPr lang="de-DE" dirty="0"/>
                  <a:t> a </a:t>
                </a:r>
                <a:r>
                  <a:rPr lang="de-DE" dirty="0" err="1"/>
                  <a:t>convex</a:t>
                </a:r>
                <a:r>
                  <a:rPr lang="de-DE" dirty="0"/>
                  <a:t>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/>
                  <a:t>landscape</a:t>
                </a:r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Easy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reason</a:t>
                </a:r>
                <a:r>
                  <a:rPr lang="de-DE" dirty="0"/>
                  <a:t> </a:t>
                </a:r>
                <a:r>
                  <a:rPr lang="de-DE" dirty="0" err="1"/>
                  <a:t>about</a:t>
                </a:r>
                <a:endParaRPr lang="de-DE" dirty="0"/>
              </a:p>
              <a:p>
                <a:pPr lvl="2"/>
                <a:r>
                  <a:rPr lang="de-DE" dirty="0"/>
                  <a:t>(S)GD </a:t>
                </a:r>
                <a:r>
                  <a:rPr lang="de-DE" dirty="0" err="1"/>
                  <a:t>converges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optimal </a:t>
                </a:r>
                <a:r>
                  <a:rPr lang="de-DE" dirty="0" err="1"/>
                  <a:t>solution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a </a:t>
                </a:r>
                <a:r>
                  <a:rPr lang="de-DE" dirty="0" err="1"/>
                  <a:t>variety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de-DE" dirty="0" err="1"/>
                  <a:t>s</a:t>
                </a:r>
                <a:endParaRPr lang="de-DE" dirty="0"/>
              </a:p>
              <a:p>
                <a:pPr lvl="2"/>
                <a:r>
                  <a:rPr lang="de-DE" dirty="0" err="1"/>
                  <a:t>Insights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potential </a:t>
                </a:r>
                <a:r>
                  <a:rPr lang="de-DE" dirty="0" err="1"/>
                  <a:t>problems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non-</a:t>
                </a:r>
                <a:r>
                  <a:rPr lang="de-DE" dirty="0" err="1"/>
                  <a:t>convex</a:t>
                </a:r>
                <a:r>
                  <a:rPr lang="de-DE" dirty="0"/>
                  <a:t> </a:t>
                </a:r>
                <a:r>
                  <a:rPr lang="de-DE" dirty="0" err="1"/>
                  <a:t>case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Deep</a:t>
                </a:r>
                <a:r>
                  <a:rPr lang="de-DE" dirty="0"/>
                  <a:t> Learning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highly</a:t>
                </a:r>
                <a:r>
                  <a:rPr lang="de-DE" dirty="0"/>
                  <a:t> non-</a:t>
                </a:r>
                <a:r>
                  <a:rPr lang="de-DE" dirty="0" err="1"/>
                  <a:t>convex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Many</a:t>
                </a:r>
                <a:r>
                  <a:rPr lang="de-DE" dirty="0"/>
                  <a:t> </a:t>
                </a:r>
                <a:r>
                  <a:rPr lang="de-DE" dirty="0" err="1"/>
                  <a:t>local</a:t>
                </a:r>
                <a:r>
                  <a:rPr lang="de-DE" dirty="0"/>
                  <a:t> </a:t>
                </a:r>
                <a:r>
                  <a:rPr lang="de-DE" dirty="0" err="1"/>
                  <a:t>minima</a:t>
                </a:r>
                <a:r>
                  <a:rPr lang="de-DE" dirty="0"/>
                  <a:t>; Plateaus; </a:t>
                </a:r>
                <a:r>
                  <a:rPr lang="de-DE" dirty="0" err="1"/>
                  <a:t>Saddle</a:t>
                </a:r>
                <a:r>
                  <a:rPr lang="de-DE" dirty="0"/>
                  <a:t> </a:t>
                </a:r>
                <a:r>
                  <a:rPr lang="de-DE" dirty="0" err="1"/>
                  <a:t>points</a:t>
                </a:r>
                <a:r>
                  <a:rPr lang="de-DE" dirty="0"/>
                  <a:t>; </a:t>
                </a:r>
                <a:r>
                  <a:rPr lang="de-DE" dirty="0" err="1"/>
                  <a:t>Symmetries</a:t>
                </a:r>
                <a:r>
                  <a:rPr lang="de-DE" dirty="0"/>
                  <a:t> (</a:t>
                </a:r>
                <a:r>
                  <a:rPr lang="de-DE" dirty="0" err="1"/>
                  <a:t>permutation</a:t>
                </a:r>
                <a:r>
                  <a:rPr lang="de-DE" dirty="0"/>
                  <a:t>, </a:t>
                </a:r>
                <a:r>
                  <a:rPr lang="de-DE" dirty="0" err="1"/>
                  <a:t>etc</a:t>
                </a:r>
                <a:r>
                  <a:rPr lang="de-DE" dirty="0"/>
                  <a:t>) 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D5CA942-9028-4049-AC8C-3BEA041A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DD8AC8-51A0-7148-91B3-B34C0FE8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6252D9-068A-614A-9922-93D687EC840C}"/>
              </a:ext>
            </a:extLst>
          </p:cNvPr>
          <p:cNvSpPr txBox="1"/>
          <p:nvPr/>
        </p:nvSpPr>
        <p:spPr>
          <a:xfrm>
            <a:off x="683568" y="6165850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1) </a:t>
            </a:r>
            <a:r>
              <a:rPr lang="de-DE" sz="1200" dirty="0" err="1"/>
              <a:t>One</a:t>
            </a:r>
            <a:r>
              <a:rPr lang="de-DE" sz="1200" dirty="0"/>
              <a:t> form </a:t>
            </a:r>
            <a:r>
              <a:rPr lang="de-DE" sz="1200" dirty="0" err="1"/>
              <a:t>of</a:t>
            </a:r>
            <a:r>
              <a:rPr lang="de-DE" sz="1200" dirty="0"/>
              <a:t> hyper-parameter </a:t>
            </a:r>
            <a:r>
              <a:rPr lang="de-DE" sz="1200" dirty="0" err="1"/>
              <a:t>magic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33813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25B2C-9416-9C48-B132-2CB2610C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</a:t>
            </a:r>
            <a:r>
              <a:rPr lang="de-DE" dirty="0" err="1"/>
              <a:t>Beyond</a:t>
            </a:r>
            <a:r>
              <a:rPr lang="de-DE" dirty="0"/>
              <a:t>“: </a:t>
            </a:r>
            <a:r>
              <a:rPr lang="de-DE" dirty="0" err="1"/>
              <a:t>Accelerated</a:t>
            </a:r>
            <a:r>
              <a:rPr lang="de-DE" dirty="0"/>
              <a:t> Gradient </a:t>
            </a:r>
            <a:r>
              <a:rPr lang="de-DE" dirty="0" err="1"/>
              <a:t>Methods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36771C-BB05-5845-99F7-862F34A7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solidFill>
                  <a:srgbClr val="032EF0"/>
                </a:solidFill>
              </a:rPr>
              <a:t>Accelerated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gradient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methods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/>
              <a:t>use</a:t>
            </a:r>
            <a:r>
              <a:rPr lang="de-DE" dirty="0"/>
              <a:t> a </a:t>
            </a:r>
            <a:r>
              <a:rPr lang="de-DE" i="1" dirty="0" err="1"/>
              <a:t>leaky</a:t>
            </a:r>
            <a:r>
              <a:rPr lang="de-DE" i="1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,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instantaneous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at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A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analogy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a ball </a:t>
            </a:r>
            <a:r>
              <a:rPr lang="de-DE" dirty="0" err="1"/>
              <a:t>picks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rolling</a:t>
            </a:r>
            <a:r>
              <a:rPr lang="de-DE" dirty="0"/>
              <a:t> down a </a:t>
            </a:r>
            <a:r>
              <a:rPr lang="de-DE" dirty="0" err="1"/>
              <a:t>hill</a:t>
            </a:r>
            <a:r>
              <a:rPr lang="de-DE" dirty="0"/>
              <a:t>... </a:t>
            </a:r>
          </a:p>
          <a:p>
            <a:endParaRPr lang="de-DE" dirty="0"/>
          </a:p>
          <a:p>
            <a:r>
              <a:rPr lang="de-DE" dirty="0" err="1"/>
              <a:t>Helps</a:t>
            </a:r>
            <a:r>
              <a:rPr lang="de-DE" dirty="0"/>
              <a:t> </a:t>
            </a:r>
            <a:r>
              <a:rPr lang="de-DE" dirty="0" err="1"/>
              <a:t>addressing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*GD </a:t>
            </a:r>
            <a:r>
              <a:rPr lang="de-DE" dirty="0" err="1"/>
              <a:t>problems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746C6-0B2B-0245-AC8F-99FB5509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61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D82C2-2B5E-DD4C-93B2-BCBA2103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Mini-Batch SGD 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(MSGDM)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53EDA86-0107-C24B-B672-E2DEE32E33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Given: </a:t>
                </a:r>
                <a:r>
                  <a:rPr lang="de-DE" dirty="0">
                    <a:solidFill>
                      <a:srgbClr val="FF0000"/>
                    </a:solidFill>
                  </a:rPr>
                  <a:t>momentum </a:t>
                </a:r>
                <a:r>
                  <a:rPr lang="de-DE" dirty="0" err="1">
                    <a:solidFill>
                      <a:srgbClr val="FF0000"/>
                    </a:solidFill>
                  </a:rPr>
                  <a:t>parameter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 </a:t>
                </a:r>
                <a:r>
                  <a:rPr lang="de-DE" dirty="0"/>
                  <a:t>(0,9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good</a:t>
                </a:r>
                <a:r>
                  <a:rPr lang="de-DE" dirty="0"/>
                  <a:t> </a:t>
                </a:r>
                <a:r>
                  <a:rPr lang="de-DE" dirty="0" err="1"/>
                  <a:t>choice</a:t>
                </a:r>
                <a:r>
                  <a:rPr lang="de-DE" dirty="0"/>
                  <a:t>), </a:t>
                </a:r>
                <a:r>
                  <a:rPr lang="de-DE" dirty="0" err="1"/>
                  <a:t>batch</a:t>
                </a:r>
                <a:r>
                  <a:rPr lang="de-DE" dirty="0"/>
                  <a:t> </a:t>
                </a:r>
                <a:r>
                  <a:rPr lang="de-DE" dirty="0" err="1"/>
                  <a:t>size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rgbClr val="3C8C93"/>
                    </a:solidFill>
                  </a:rPr>
                  <a:t>m</a:t>
                </a:r>
                <a:r>
                  <a:rPr lang="de-DE" dirty="0"/>
                  <a:t>, </a:t>
                </a:r>
                <a:r>
                  <a:rPr lang="de-DE" dirty="0" err="1"/>
                  <a:t>batch</a:t>
                </a:r>
                <a:r>
                  <a:rPr lang="de-DE" dirty="0"/>
                  <a:t> </a:t>
                </a:r>
                <a:r>
                  <a:rPr lang="de-DE" dirty="0" err="1"/>
                  <a:t>loss</a:t>
                </a:r>
                <a:r>
                  <a:rPr lang="de-DE" dirty="0"/>
                  <a:t> </a:t>
                </a:r>
                <a:r>
                  <a:rPr lang="de-DE" dirty="0" err="1">
                    <a:solidFill>
                      <a:srgbClr val="3C8C93"/>
                    </a:solidFill>
                  </a:rPr>
                  <a:t>L</a:t>
                </a:r>
                <a:r>
                  <a:rPr lang="de-DE" baseline="-25000" dirty="0" err="1">
                    <a:solidFill>
                      <a:srgbClr val="3C8C93"/>
                    </a:solidFill>
                  </a:rPr>
                  <a:t>d</a:t>
                </a:r>
                <a:r>
                  <a:rPr lang="de-DE" baseline="-25000" dirty="0">
                    <a:solidFill>
                      <a:srgbClr val="3C8C93"/>
                    </a:solidFill>
                  </a:rPr>
                  <a:t>(t)</a:t>
                </a:r>
                <a:r>
                  <a:rPr lang="de-DE" dirty="0"/>
                  <a:t>,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epochs</a:t>
                </a:r>
                <a:r>
                  <a:rPr lang="de-DE" dirty="0"/>
                  <a:t>, </a:t>
                </a:r>
                <a:r>
                  <a:rPr lang="de-DE" dirty="0" err="1"/>
                  <a:t>learning</a:t>
                </a:r>
                <a:r>
                  <a:rPr lang="de-DE" dirty="0"/>
                  <a:t> rate </a:t>
                </a:r>
                <a:r>
                  <a:rPr lang="el-GR" dirty="0">
                    <a:solidFill>
                      <a:srgbClr val="3C8C93"/>
                    </a:solidFill>
                  </a:rPr>
                  <a:t>η</a:t>
                </a:r>
                <a:r>
                  <a:rPr lang="el-GR" dirty="0"/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353EDA86-0107-C24B-B672-E2DEE32E33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276" r="-13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FB4F9-50D7-3540-A82F-FBC3CA0E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/>
              <p:nvPr/>
            </p:nvSpPr>
            <p:spPr>
              <a:xfrm>
                <a:off x="531274" y="2986306"/>
                <a:ext cx="8001166" cy="1464945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de-DE" sz="2600" dirty="0">
                    <a:solidFill>
                      <a:srgbClr val="032EF0"/>
                    </a:solidFill>
                  </a:rPr>
                  <a:t>MSGDM :    </a:t>
                </a:r>
                <a:r>
                  <a:rPr lang="de-DE" sz="2600" dirty="0"/>
                  <a:t>update </a:t>
                </a:r>
                <a:r>
                  <a:rPr lang="el-GR" sz="2600" dirty="0">
                    <a:solidFill>
                      <a:srgbClr val="3C8C93"/>
                    </a:solidFill>
                  </a:rPr>
                  <a:t>θ</a:t>
                </a:r>
                <a:r>
                  <a:rPr lang="el-GR" sz="2600" dirty="0"/>
                  <a:t> </a:t>
                </a:r>
                <a:r>
                  <a:rPr lang="de-DE" sz="2600" dirty="0"/>
                  <a:t> </a:t>
                </a:r>
                <a:r>
                  <a:rPr lang="de-DE" sz="2600" dirty="0" err="1"/>
                  <a:t>by</a:t>
                </a:r>
                <a:r>
                  <a:rPr lang="de-DE" sz="2600" dirty="0"/>
                  <a:t> </a:t>
                </a:r>
                <a:r>
                  <a:rPr lang="de-DE" sz="2600" dirty="0" err="1"/>
                  <a:t>accumulated</a:t>
                </a:r>
                <a:r>
                  <a:rPr lang="de-DE" sz="2600" dirty="0"/>
                  <a:t> </a:t>
                </a:r>
                <a:r>
                  <a:rPr lang="de-DE" sz="2600" dirty="0" err="1"/>
                  <a:t>velocity</a:t>
                </a:r>
                <a:r>
                  <a:rPr lang="de-DE" sz="2600" dirty="0"/>
                  <a:t> 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600" b="0" i="1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                            </m:t>
                    </m:r>
                    <m:sSub>
                      <m:sSubPr>
                        <m:ctrlPr>
                          <a:rPr lang="de-DE" sz="2600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600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l-GR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sz="2600" dirty="0">
                    <a:solidFill>
                      <a:srgbClr val="3C8C93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600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l-GR" sz="2600" i="1" baseline="-25000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sz="2600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600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br>
                  <a:rPr lang="de-DE" sz="2600" i="1" baseline="-25000" dirty="0">
                    <a:solidFill>
                      <a:srgbClr val="3C8C93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60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l-GR" sz="2600" i="1" dirty="0" smtClean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 ← </m:t>
                      </m:r>
                      <m:sSub>
                        <m:sSubPr>
                          <m:ctrlP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60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l-GR" sz="2600" i="1" dirty="0" smtClean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l-GR" sz="2600" i="1" dirty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600" b="0" i="1" dirty="0" smtClean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br>
                  <a:rPr lang="de-DE" sz="2600" b="0" baseline="-25000" dirty="0">
                    <a:solidFill>
                      <a:srgbClr val="3C8C93"/>
                    </a:solidFill>
                  </a:rPr>
                </a:br>
                <a:br>
                  <a:rPr lang="de-DE" sz="2600" baseline="-25000" dirty="0">
                    <a:solidFill>
                      <a:srgbClr val="3C8C93"/>
                    </a:solidFill>
                  </a:rPr>
                </a:br>
                <a:endParaRPr lang="de-DE" sz="2600" b="0" dirty="0">
                  <a:solidFill>
                    <a:srgbClr val="3C8C93"/>
                  </a:solidFill>
                </a:endParaRPr>
              </a:p>
              <a:p>
                <a:pPr marL="0" indent="0">
                  <a:buNone/>
                </a:pPr>
                <a:endParaRPr lang="de-DE" sz="2600" baseline="-25000" dirty="0">
                  <a:solidFill>
                    <a:srgbClr val="3C8C93"/>
                  </a:solidFill>
                </a:endParaRPr>
              </a:p>
            </p:txBody>
          </p:sp>
        </mc:Choice>
        <mc:Fallback xmlns="">
          <p:sp>
            <p:nvSpPr>
              <p:cNvPr id="5" name="Abgerundetes Rechteck 4">
                <a:extLst>
                  <a:ext uri="{FF2B5EF4-FFF2-40B4-BE49-F238E27FC236}">
                    <a16:creationId xmlns:a16="http://schemas.microsoft.com/office/drawing/2014/main" id="{65435907-0FFA-6944-B515-2E0AEA166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74" y="2986306"/>
                <a:ext cx="8001166" cy="1464945"/>
              </a:xfrm>
              <a:prstGeom prst="roundRect">
                <a:avLst>
                  <a:gd name="adj" fmla="val 10000"/>
                </a:avLst>
              </a:prstGeom>
              <a:blipFill>
                <a:blip r:embed="rId3"/>
                <a:stretch>
                  <a:fillRect l="-792" t="-862" b="-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35EBFE4-1B43-5E40-8D32-EC49154B0A10}"/>
              </a:ext>
            </a:extLst>
          </p:cNvPr>
          <p:cNvGrpSpPr/>
          <p:nvPr/>
        </p:nvGrpSpPr>
        <p:grpSpPr>
          <a:xfrm>
            <a:off x="457200" y="5012787"/>
            <a:ext cx="8361149" cy="1499830"/>
            <a:chOff x="457200" y="5012787"/>
            <a:chExt cx="8361149" cy="1499830"/>
          </a:xfrm>
        </p:grpSpPr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AEE934EE-D2CE-F747-AFEC-0022011BB09B}"/>
                </a:ext>
              </a:extLst>
            </p:cNvPr>
            <p:cNvSpPr/>
            <p:nvPr/>
          </p:nvSpPr>
          <p:spPr>
            <a:xfrm>
              <a:off x="457200" y="5012787"/>
              <a:ext cx="8361149" cy="1464945"/>
            </a:xfrm>
            <a:prstGeom prst="roundRect">
              <a:avLst>
                <a:gd name="adj" fmla="val 10000"/>
              </a:avLst>
            </a:prstGeom>
            <a:solidFill>
              <a:srgbClr val="FF000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9D2755C-6BA9-D64A-938C-C31FE779D845}"/>
                </a:ext>
              </a:extLst>
            </p:cNvPr>
            <p:cNvSpPr txBox="1"/>
            <p:nvPr/>
          </p:nvSpPr>
          <p:spPr>
            <a:xfrm>
              <a:off x="500565" y="5035289"/>
              <a:ext cx="692369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+ The </a:t>
              </a:r>
              <a:r>
                <a:rPr lang="de-DE" dirty="0" err="1"/>
                <a:t>momentum</a:t>
              </a:r>
              <a:r>
                <a:rPr lang="de-DE" dirty="0"/>
                <a:t> </a:t>
              </a:r>
              <a:r>
                <a:rPr lang="de-DE" dirty="0" err="1"/>
                <a:t>method</a:t>
              </a:r>
              <a:r>
                <a:rPr lang="de-DE" dirty="0"/>
                <a:t> </a:t>
              </a:r>
              <a:r>
                <a:rPr lang="de-DE" dirty="0" err="1"/>
                <a:t>allows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</a:t>
              </a:r>
              <a:r>
                <a:rPr lang="de-DE" dirty="0" err="1"/>
                <a:t>accumulate</a:t>
              </a:r>
              <a:r>
                <a:rPr lang="de-DE" dirty="0"/>
                <a:t> </a:t>
              </a:r>
              <a:r>
                <a:rPr lang="de-DE" dirty="0" err="1"/>
                <a:t>velocity</a:t>
              </a:r>
              <a:r>
                <a:rPr lang="de-DE" dirty="0"/>
                <a:t> in </a:t>
              </a:r>
              <a:r>
                <a:rPr lang="de-DE" dirty="0" err="1"/>
                <a:t>directions</a:t>
              </a:r>
              <a:r>
                <a:rPr lang="de-DE" dirty="0"/>
                <a:t> </a:t>
              </a:r>
            </a:p>
            <a:p>
              <a:r>
                <a:rPr lang="de-DE" dirty="0"/>
                <a:t>   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low</a:t>
              </a:r>
              <a:r>
                <a:rPr lang="de-DE" dirty="0"/>
                <a:t> </a:t>
              </a:r>
              <a:r>
                <a:rPr lang="de-DE" dirty="0" err="1"/>
                <a:t>curvature</a:t>
              </a:r>
              <a:r>
                <a:rPr lang="de-DE" dirty="0"/>
                <a:t> </a:t>
              </a:r>
              <a:r>
                <a:rPr lang="de-DE" dirty="0" err="1"/>
                <a:t>that</a:t>
              </a:r>
              <a:r>
                <a:rPr lang="de-DE" dirty="0"/>
                <a:t> </a:t>
              </a:r>
              <a:r>
                <a:rPr lang="de-DE" dirty="0" err="1"/>
                <a:t>persist</a:t>
              </a:r>
              <a:r>
                <a:rPr lang="de-DE" dirty="0"/>
                <a:t> </a:t>
              </a:r>
              <a:r>
                <a:rPr lang="de-DE" dirty="0" err="1"/>
                <a:t>across</a:t>
              </a:r>
              <a:r>
                <a:rPr lang="de-DE" dirty="0"/>
                <a:t> multiple </a:t>
              </a:r>
              <a:r>
                <a:rPr lang="de-DE" dirty="0" err="1"/>
                <a:t>iterations</a:t>
              </a:r>
              <a:r>
                <a:rPr lang="de-DE" dirty="0"/>
                <a:t> </a:t>
              </a:r>
            </a:p>
            <a:p>
              <a:r>
                <a:rPr lang="de-DE" dirty="0"/>
                <a:t>+ This </a:t>
              </a:r>
              <a:r>
                <a:rPr lang="de-DE" dirty="0" err="1"/>
                <a:t>leads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</a:t>
              </a:r>
              <a:r>
                <a:rPr lang="de-DE" dirty="0" err="1"/>
                <a:t>accelerated</a:t>
              </a:r>
              <a:r>
                <a:rPr lang="de-DE" dirty="0"/>
                <a:t> </a:t>
              </a:r>
              <a:r>
                <a:rPr lang="de-DE" dirty="0" err="1"/>
                <a:t>progress</a:t>
              </a:r>
              <a:r>
                <a:rPr lang="de-DE" dirty="0"/>
                <a:t> in </a:t>
              </a:r>
              <a:r>
                <a:rPr lang="de-DE" dirty="0" err="1"/>
                <a:t>low</a:t>
              </a:r>
              <a:r>
                <a:rPr lang="de-DE" dirty="0"/>
                <a:t> </a:t>
              </a:r>
              <a:r>
                <a:rPr lang="de-DE" dirty="0" err="1"/>
                <a:t>curvature</a:t>
              </a:r>
              <a:r>
                <a:rPr lang="de-DE" dirty="0"/>
                <a:t> </a:t>
              </a:r>
              <a:r>
                <a:rPr lang="de-DE" dirty="0" err="1"/>
                <a:t>directions</a:t>
              </a:r>
              <a:r>
                <a:rPr lang="de-DE" dirty="0"/>
                <a:t> </a:t>
              </a:r>
            </a:p>
            <a:p>
              <a:r>
                <a:rPr lang="de-DE" dirty="0"/>
                <a:t>     </a:t>
              </a:r>
              <a:r>
                <a:rPr lang="de-DE" dirty="0" err="1"/>
                <a:t>compared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</a:t>
              </a:r>
              <a:r>
                <a:rPr lang="de-DE" dirty="0" err="1"/>
                <a:t>gradient</a:t>
              </a:r>
              <a:r>
                <a:rPr lang="de-DE" dirty="0"/>
                <a:t> </a:t>
              </a:r>
              <a:r>
                <a:rPr lang="de-DE" dirty="0" err="1"/>
                <a:t>descent</a:t>
              </a:r>
              <a:r>
                <a:rPr lang="de-DE" dirty="0"/>
                <a:t> </a:t>
              </a:r>
            </a:p>
            <a:p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9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40F09-2B89-A143-9DBA-90F04C45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: follow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E3CBF6-467C-3448-A083-DAA5A109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CD9346D-AEC0-474D-99E0-6F860C61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Fundamentally</a:t>
            </a:r>
            <a:r>
              <a:rPr lang="de-DE" dirty="0"/>
              <a:t>, </a:t>
            </a:r>
            <a:r>
              <a:rPr lang="de-DE" dirty="0" err="1"/>
              <a:t>we’re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in </a:t>
            </a:r>
            <a:r>
              <a:rPr lang="de-DE" dirty="0" err="1"/>
              <a:t>machines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train</a:t>
            </a:r>
            <a:r>
              <a:rPr lang="de-DE" dirty="0"/>
              <a:t> </a:t>
            </a:r>
            <a:r>
              <a:rPr lang="de-DE" dirty="0" err="1"/>
              <a:t>by</a:t>
            </a:r>
            <a:endParaRPr lang="de-DE" dirty="0"/>
          </a:p>
          <a:p>
            <a:pPr lvl="1"/>
            <a:r>
              <a:rPr lang="de-DE" dirty="0" err="1"/>
              <a:t>optimising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?</a:t>
            </a:r>
          </a:p>
          <a:p>
            <a:r>
              <a:rPr lang="de-DE" dirty="0"/>
              <a:t>In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/</a:t>
            </a:r>
            <a:r>
              <a:rPr lang="de-DE" dirty="0" err="1"/>
              <a:t>differentiable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typically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>
                <a:solidFill>
                  <a:srgbClr val="032EF0"/>
                </a:solidFill>
              </a:rPr>
              <a:t>objective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function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to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optimize</a:t>
            </a:r>
            <a:endParaRPr lang="de-DE" dirty="0">
              <a:solidFill>
                <a:srgbClr val="032EF0"/>
              </a:solidFill>
            </a:endParaRPr>
          </a:p>
          <a:p>
            <a:pPr lvl="1"/>
            <a:r>
              <a:rPr lang="de-DE" dirty="0"/>
              <a:t> </a:t>
            </a:r>
            <a:r>
              <a:rPr lang="de-DE" i="1" dirty="0" err="1"/>
              <a:t>minimise</a:t>
            </a:r>
            <a:r>
              <a:rPr lang="de-DE" i="1" dirty="0"/>
              <a:t> (in </a:t>
            </a:r>
            <a:r>
              <a:rPr lang="de-DE" i="1" dirty="0" err="1"/>
              <a:t>case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error</a:t>
            </a:r>
            <a:r>
              <a:rPr lang="de-DE" i="1" dirty="0"/>
              <a:t> </a:t>
            </a:r>
            <a:r>
              <a:rPr lang="de-DE" i="1" dirty="0" err="1"/>
              <a:t>or</a:t>
            </a:r>
            <a:r>
              <a:rPr lang="de-DE" i="1" dirty="0"/>
              <a:t> </a:t>
            </a:r>
            <a:r>
              <a:rPr lang="de-DE" i="1" dirty="0" err="1"/>
              <a:t>loss</a:t>
            </a:r>
            <a:r>
              <a:rPr lang="de-DE" i="1" dirty="0"/>
              <a:t> </a:t>
            </a:r>
            <a:r>
              <a:rPr lang="de-DE" i="1" dirty="0" err="1"/>
              <a:t>say</a:t>
            </a:r>
            <a:r>
              <a:rPr lang="de-DE" i="1" dirty="0"/>
              <a:t>)  </a:t>
            </a:r>
            <a:r>
              <a:rPr lang="de-DE" dirty="0" err="1"/>
              <a:t>or</a:t>
            </a:r>
            <a:r>
              <a:rPr lang="de-DE" dirty="0"/>
              <a:t> </a:t>
            </a:r>
          </a:p>
          <a:p>
            <a:pPr lvl="1"/>
            <a:r>
              <a:rPr lang="de-DE" i="1" dirty="0" err="1"/>
              <a:t>maximise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respect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r>
              <a:rPr lang="de-DE" dirty="0" err="1"/>
              <a:t>We’re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at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objective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w.r.t</a:t>
            </a:r>
            <a:r>
              <a:rPr lang="de-DE" dirty="0"/>
              <a:t>.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51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24F9A-8840-B44B-B478-1BA15BD9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 2: </a:t>
            </a:r>
            <a:r>
              <a:rPr lang="de-DE" dirty="0" err="1"/>
              <a:t>Scheduling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rates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93558-17BB-5743-AB74-FBD335F0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rate </a:t>
            </a:r>
            <a:r>
              <a:rPr lang="de-DE" dirty="0" err="1"/>
              <a:t>over</a:t>
            </a:r>
            <a:r>
              <a:rPr lang="de-DE" dirty="0"/>
              <a:t> time </a:t>
            </a:r>
          </a:p>
          <a:p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will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minima</a:t>
            </a:r>
            <a:r>
              <a:rPr lang="de-DE" dirty="0"/>
              <a:t> </a:t>
            </a:r>
          </a:p>
          <a:p>
            <a:r>
              <a:rPr lang="de-DE" dirty="0"/>
              <a:t>But </a:t>
            </a:r>
            <a:r>
              <a:rPr lang="de-DE" dirty="0" err="1"/>
              <a:t>don’t</a:t>
            </a:r>
            <a:r>
              <a:rPr lang="de-DE" dirty="0"/>
              <a:t> do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,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stuck Something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art</a:t>
            </a:r>
            <a:r>
              <a:rPr lang="de-DE" dirty="0"/>
              <a:t> form! </a:t>
            </a:r>
          </a:p>
          <a:p>
            <a:r>
              <a:rPr lang="de-DE" dirty="0"/>
              <a:t>‘Grad Student </a:t>
            </a:r>
            <a:r>
              <a:rPr lang="de-DE" dirty="0" err="1"/>
              <a:t>Descent</a:t>
            </a:r>
            <a:r>
              <a:rPr lang="de-DE" dirty="0"/>
              <a:t>’ </a:t>
            </a:r>
            <a:r>
              <a:rPr lang="de-DE" dirty="0" err="1"/>
              <a:t>or</a:t>
            </a:r>
            <a:r>
              <a:rPr lang="de-DE" dirty="0"/>
              <a:t> GDGS (‘Gradient </a:t>
            </a:r>
            <a:r>
              <a:rPr lang="de-DE" dirty="0" err="1"/>
              <a:t>Descent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Grad Student‘) </a:t>
            </a:r>
          </a:p>
          <a:p>
            <a:r>
              <a:rPr lang="de-DE" dirty="0"/>
              <a:t>Tackling Plateaus (Common </a:t>
            </a:r>
            <a:r>
              <a:rPr lang="de-DE" dirty="0" err="1"/>
              <a:t>Heuristic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) </a:t>
            </a:r>
          </a:p>
          <a:p>
            <a:pPr lvl="1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hasn’t</a:t>
            </a:r>
            <a:r>
              <a:rPr lang="de-DE" dirty="0"/>
              <a:t> </a:t>
            </a:r>
            <a:r>
              <a:rPr lang="de-DE" dirty="0" err="1"/>
              <a:t>improved</a:t>
            </a:r>
            <a:r>
              <a:rPr lang="de-DE" dirty="0"/>
              <a:t> (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tolerance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i="1" dirty="0" err="1"/>
              <a:t>k</a:t>
            </a:r>
            <a:r>
              <a:rPr lang="de-DE" i="1" dirty="0"/>
              <a:t> </a:t>
            </a:r>
            <a:r>
              <a:rPr lang="de-DE" dirty="0" err="1"/>
              <a:t>epochs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drop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10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347130-A524-0F4A-A768-ED43CCD5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116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24F9A-8840-B44B-B478-1BA15BD9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 3: </a:t>
            </a:r>
            <a:r>
              <a:rPr lang="de-DE" dirty="0" err="1"/>
              <a:t>Stucking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minima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93558-17BB-5743-AB74-FBD335F0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Cycle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rate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down (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annealed</a:t>
            </a:r>
            <a:r>
              <a:rPr lang="de-DE" dirty="0"/>
              <a:t>), </a:t>
            </a:r>
            <a:r>
              <a:rPr lang="de-DE" dirty="0" err="1"/>
              <a:t>with</a:t>
            </a:r>
            <a:r>
              <a:rPr lang="de-DE" dirty="0"/>
              <a:t> a different </a:t>
            </a:r>
            <a:r>
              <a:rPr lang="de-DE" dirty="0" err="1"/>
              <a:t>lr</a:t>
            </a:r>
            <a:r>
              <a:rPr lang="de-DE" dirty="0"/>
              <a:t> on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batch</a:t>
            </a:r>
            <a:r>
              <a:rPr lang="de-DE" dirty="0"/>
              <a:t> </a:t>
            </a:r>
          </a:p>
          <a:p>
            <a:r>
              <a:rPr lang="de-DE" dirty="0"/>
              <a:t>See L. N. Smith. </a:t>
            </a:r>
            <a:r>
              <a:rPr lang="de-DE" dirty="0" err="1"/>
              <a:t>Cyclical</a:t>
            </a:r>
            <a:r>
              <a:rPr lang="de-DE" dirty="0"/>
              <a:t> Learning Rates </a:t>
            </a:r>
            <a:r>
              <a:rPr lang="de-DE" dirty="0" err="1"/>
              <a:t>for</a:t>
            </a:r>
            <a:r>
              <a:rPr lang="de-DE" dirty="0"/>
              <a:t> Training </a:t>
            </a:r>
            <a:r>
              <a:rPr lang="de-DE" dirty="0" err="1"/>
              <a:t>Neural</a:t>
            </a:r>
            <a:r>
              <a:rPr lang="de-DE" dirty="0"/>
              <a:t> Networks. </a:t>
            </a:r>
            <a:r>
              <a:rPr lang="de-DE" dirty="0" err="1"/>
              <a:t>arXiv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-prints,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https://arxiv.org/abs/1506.01186 </a:t>
            </a:r>
            <a:r>
              <a:rPr lang="de-DE" dirty="0"/>
              <a:t>, June 2015.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347130-A524-0F4A-A768-ED43CCD5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960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DE803-BD64-B441-BF5E-F0841EFC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SOTA: More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optimisers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B16B4-6B02-424C-B4BA-3EE979F4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dropping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fancy</a:t>
            </a:r>
            <a:r>
              <a:rPr lang="de-DE" dirty="0"/>
              <a:t> </a:t>
            </a:r>
            <a:r>
              <a:rPr lang="de-DE" dirty="0" err="1"/>
              <a:t>gif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>
                <a:hlinkClick r:id="rId2"/>
              </a:rPr>
              <a:t>here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Adagrad</a:t>
            </a:r>
            <a:r>
              <a:rPr lang="de-DE" dirty="0"/>
              <a:t> </a:t>
            </a:r>
            <a:r>
              <a:rPr lang="de-DE" sz="1600" dirty="0"/>
              <a:t>(</a:t>
            </a:r>
            <a:r>
              <a:rPr lang="de-DE" sz="1600" dirty="0" err="1"/>
              <a:t>dynamic</a:t>
            </a:r>
            <a:r>
              <a:rPr lang="de-DE" sz="1600" dirty="0"/>
              <a:t> </a:t>
            </a:r>
            <a:r>
              <a:rPr lang="de-DE" sz="1600" dirty="0" err="1"/>
              <a:t>decrease</a:t>
            </a:r>
            <a:r>
              <a:rPr lang="de-DE" sz="1600" dirty="0"/>
              <a:t>, </a:t>
            </a:r>
            <a:r>
              <a:rPr lang="de-DE" sz="1600" dirty="0" err="1"/>
              <a:t>second</a:t>
            </a:r>
            <a:r>
              <a:rPr lang="de-DE" sz="1600" dirty="0"/>
              <a:t> </a:t>
            </a:r>
            <a:r>
              <a:rPr lang="de-DE" sz="1600" dirty="0" err="1"/>
              <a:t>moment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)</a:t>
            </a:r>
          </a:p>
          <a:p>
            <a:pPr lvl="1"/>
            <a:r>
              <a:rPr lang="de-DE" dirty="0" err="1"/>
              <a:t>RMSProp</a:t>
            </a:r>
            <a:r>
              <a:rPr lang="de-DE" dirty="0"/>
              <a:t> (</a:t>
            </a:r>
            <a:r>
              <a:rPr lang="de-DE" sz="1600" dirty="0" err="1"/>
              <a:t>decouple</a:t>
            </a:r>
            <a:r>
              <a:rPr lang="de-DE" sz="1600" dirty="0"/>
              <a:t> </a:t>
            </a:r>
            <a:r>
              <a:rPr lang="de-DE" sz="1600" dirty="0" err="1"/>
              <a:t>learning</a:t>
            </a:r>
            <a:r>
              <a:rPr lang="de-DE" sz="1600" dirty="0"/>
              <a:t> rate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gradient</a:t>
            </a:r>
            <a:r>
              <a:rPr lang="de-DE" sz="1600" dirty="0"/>
              <a:t>) </a:t>
            </a:r>
          </a:p>
          <a:p>
            <a:pPr lvl="1"/>
            <a:r>
              <a:rPr lang="de-DE" dirty="0"/>
              <a:t>Adam  </a:t>
            </a:r>
            <a:r>
              <a:rPr lang="de-DE" sz="1600" dirty="0"/>
              <a:t>(</a:t>
            </a:r>
            <a:r>
              <a:rPr lang="de-DE" sz="1600" dirty="0" err="1"/>
              <a:t>BestOf</a:t>
            </a:r>
            <a:r>
              <a:rPr lang="de-DE" sz="1600" dirty="0"/>
              <a:t>(</a:t>
            </a:r>
            <a:r>
              <a:rPr lang="de-DE" sz="1600" dirty="0" err="1"/>
              <a:t>RMSProp,MSDGM</a:t>
            </a:r>
            <a:r>
              <a:rPr lang="de-DE" sz="1600" dirty="0"/>
              <a:t>) )</a:t>
            </a:r>
          </a:p>
          <a:p>
            <a:endParaRPr lang="de-DE" dirty="0"/>
          </a:p>
          <a:p>
            <a:r>
              <a:rPr lang="de-DE" dirty="0"/>
              <a:t>J. Hare </a:t>
            </a:r>
            <a:r>
              <a:rPr lang="de-DE" dirty="0" err="1"/>
              <a:t>says</a:t>
            </a:r>
            <a:r>
              <a:rPr lang="de-DE" dirty="0"/>
              <a:t>: </a:t>
            </a:r>
          </a:p>
          <a:p>
            <a:pPr lvl="1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you’re</a:t>
            </a:r>
            <a:r>
              <a:rPr lang="de-DE" dirty="0"/>
              <a:t> in a </a:t>
            </a:r>
            <a:r>
              <a:rPr lang="de-DE" dirty="0" err="1"/>
              <a:t>hurry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Adam </a:t>
            </a:r>
          </a:p>
          <a:p>
            <a:pPr lvl="1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time (</a:t>
            </a:r>
            <a:r>
              <a:rPr lang="de-DE" dirty="0" err="1"/>
              <a:t>or</a:t>
            </a:r>
            <a:r>
              <a:rPr lang="de-DE" dirty="0"/>
              <a:t> a Grad Student at </a:t>
            </a:r>
            <a:r>
              <a:rPr lang="de-DE" dirty="0" err="1"/>
              <a:t>hand</a:t>
            </a:r>
            <a:r>
              <a:rPr lang="de-DE" dirty="0"/>
              <a:t>),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SGD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on </a:t>
            </a:r>
            <a:r>
              <a:rPr lang="de-DE" dirty="0" err="1"/>
              <a:t>tuning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rate </a:t>
            </a:r>
          </a:p>
          <a:p>
            <a:pPr lvl="1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you’re</a:t>
            </a:r>
            <a:r>
              <a:rPr lang="de-DE" dirty="0"/>
              <a:t> </a:t>
            </a:r>
            <a:r>
              <a:rPr lang="de-DE" dirty="0" err="1"/>
              <a:t>implementing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paper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follow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!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D5BF25-3E99-9946-8810-0EC05C6E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8915A6-FC05-A845-8790-2182FED2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185" y="1772816"/>
            <a:ext cx="2962746" cy="22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7747E-68E7-B142-9A9B-691AD6F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BACKPROPagation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50F140-8AC3-244F-86EE-3AD8DEFBD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B722FF-E67B-B44D-BC2C-224EABD0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416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feld 176">
            <a:extLst>
              <a:ext uri="{FF2B5EF4-FFF2-40B4-BE49-F238E27FC236}">
                <a16:creationId xmlns:a16="http://schemas.microsoft.com/office/drawing/2014/main" id="{AAD9EC29-7734-8440-B93F-A4474F1FF918}"/>
              </a:ext>
            </a:extLst>
          </p:cNvPr>
          <p:cNvSpPr txBox="1"/>
          <p:nvPr/>
        </p:nvSpPr>
        <p:spPr>
          <a:xfrm>
            <a:off x="671329" y="3217636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4</a:t>
            </a:r>
          </a:p>
          <a:p>
            <a:endParaRPr lang="de-DE" baseline="-25000" dirty="0"/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AAC03FC4-7F9F-0C46-80A3-75F586CE032C}"/>
              </a:ext>
            </a:extLst>
          </p:cNvPr>
          <p:cNvSpPr txBox="1"/>
          <p:nvPr/>
        </p:nvSpPr>
        <p:spPr>
          <a:xfrm>
            <a:off x="660909" y="2100155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2</a:t>
            </a: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id="{B269E98E-9D5E-6845-B697-33B52DABF6F7}"/>
              </a:ext>
            </a:extLst>
          </p:cNvPr>
          <p:cNvSpPr txBox="1"/>
          <p:nvPr/>
        </p:nvSpPr>
        <p:spPr>
          <a:xfrm>
            <a:off x="664749" y="1531926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1</a:t>
            </a:r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441658A3-362B-6441-B46E-D0DAE73B01CF}"/>
              </a:ext>
            </a:extLst>
          </p:cNvPr>
          <p:cNvSpPr txBox="1"/>
          <p:nvPr/>
        </p:nvSpPr>
        <p:spPr>
          <a:xfrm>
            <a:off x="660909" y="2643532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3</a:t>
            </a:r>
          </a:p>
          <a:p>
            <a:endParaRPr lang="de-DE" baseline="-25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2F059E-AB40-7F4A-84BC-E7F337A9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function</a:t>
            </a:r>
            <a:r>
              <a:rPr lang="de-DE" baseline="30000" dirty="0"/>
              <a:t>1)</a:t>
            </a:r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071A3E5E-DAFD-BB41-80B4-44979E2A6B51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1052363" y="2288421"/>
            <a:ext cx="1378175" cy="2311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760E3860-B3D3-B947-BF76-D759586AA54A}"/>
              </a:ext>
            </a:extLst>
          </p:cNvPr>
          <p:cNvCxnSpPr>
            <a:cxnSpLocks/>
            <a:stCxn id="14" idx="6"/>
            <a:endCxn id="20" idx="2"/>
          </p:cNvCxnSpPr>
          <p:nvPr/>
        </p:nvCxnSpPr>
        <p:spPr>
          <a:xfrm>
            <a:off x="1052363" y="2288421"/>
            <a:ext cx="1391486" cy="887227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C2E56320-150A-594B-B972-ABF17684EDC5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1052363" y="2311537"/>
            <a:ext cx="1378175" cy="53210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45C74EF2-FD2B-8847-BD9F-5CF6E757092D}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1052363" y="2843637"/>
            <a:ext cx="1391486" cy="33201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8617701-6D44-1048-B11A-41267747F12F}"/>
              </a:ext>
            </a:extLst>
          </p:cNvPr>
          <p:cNvCxnSpPr>
            <a:cxnSpLocks/>
            <a:stCxn id="16" idx="6"/>
            <a:endCxn id="19" idx="2"/>
          </p:cNvCxnSpPr>
          <p:nvPr/>
        </p:nvCxnSpPr>
        <p:spPr>
          <a:xfrm flipV="1">
            <a:off x="1055103" y="2311537"/>
            <a:ext cx="1375435" cy="1106204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E64D00CB-BBF7-FF44-AD18-54A3063FA738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1055103" y="3175648"/>
            <a:ext cx="1388746" cy="242093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59B41324-6115-C940-A880-3A239DEA7539}"/>
              </a:ext>
            </a:extLst>
          </p:cNvPr>
          <p:cNvCxnSpPr>
            <a:cxnSpLocks/>
            <a:stCxn id="113" idx="6"/>
            <a:endCxn id="19" idx="2"/>
          </p:cNvCxnSpPr>
          <p:nvPr/>
        </p:nvCxnSpPr>
        <p:spPr>
          <a:xfrm>
            <a:off x="1048523" y="1727307"/>
            <a:ext cx="1382015" cy="58423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220409EF-A35D-A742-9393-C6FFA72118B9}"/>
              </a:ext>
            </a:extLst>
          </p:cNvPr>
          <p:cNvCxnSpPr>
            <a:cxnSpLocks/>
            <a:stCxn id="113" idx="6"/>
            <a:endCxn id="20" idx="2"/>
          </p:cNvCxnSpPr>
          <p:nvPr/>
        </p:nvCxnSpPr>
        <p:spPr>
          <a:xfrm>
            <a:off x="1048523" y="1727307"/>
            <a:ext cx="1395326" cy="144834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feld 155">
            <a:extLst>
              <a:ext uri="{FF2B5EF4-FFF2-40B4-BE49-F238E27FC236}">
                <a16:creationId xmlns:a16="http://schemas.microsoft.com/office/drawing/2014/main" id="{166459FF-E86B-3E4E-A193-EADBC4356590}"/>
              </a:ext>
            </a:extLst>
          </p:cNvPr>
          <p:cNvSpPr txBox="1"/>
          <p:nvPr/>
        </p:nvSpPr>
        <p:spPr>
          <a:xfrm>
            <a:off x="467544" y="1176922"/>
            <a:ext cx="8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Input</a:t>
            </a:r>
          </a:p>
        </p:txBody>
      </p:sp>
      <p:sp>
        <p:nvSpPr>
          <p:cNvPr id="157" name="Textfeld 156">
            <a:extLst>
              <a:ext uri="{FF2B5EF4-FFF2-40B4-BE49-F238E27FC236}">
                <a16:creationId xmlns:a16="http://schemas.microsoft.com/office/drawing/2014/main" id="{EAF2680D-8075-1548-85C9-3685B9695DBA}"/>
              </a:ext>
            </a:extLst>
          </p:cNvPr>
          <p:cNvSpPr txBox="1"/>
          <p:nvPr/>
        </p:nvSpPr>
        <p:spPr>
          <a:xfrm>
            <a:off x="3051293" y="1172760"/>
            <a:ext cx="1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/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/>
              <p:nvPr/>
            </p:nvSpPr>
            <p:spPr>
              <a:xfrm>
                <a:off x="3324445" y="2956359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45" y="2956359"/>
                <a:ext cx="460382" cy="363305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Gerade Verbindung mit Pfeil 159">
            <a:extLst>
              <a:ext uri="{FF2B5EF4-FFF2-40B4-BE49-F238E27FC236}">
                <a16:creationId xmlns:a16="http://schemas.microsoft.com/office/drawing/2014/main" id="{3E7C5EE3-0119-EB42-AE5B-5A2C6DA91E46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2862586" y="2303878"/>
            <a:ext cx="387214" cy="765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9DB5E3AD-E780-7047-BE35-3529333CFC41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2875897" y="3161253"/>
            <a:ext cx="360040" cy="1439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/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i="1" dirty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de-DE" b="1" i="1" dirty="0" err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D669800-FC83-334F-90EA-ACBF0497B2C0}"/>
              </a:ext>
            </a:extLst>
          </p:cNvPr>
          <p:cNvGrpSpPr/>
          <p:nvPr/>
        </p:nvGrpSpPr>
        <p:grpSpPr>
          <a:xfrm>
            <a:off x="2430538" y="2095513"/>
            <a:ext cx="438970" cy="432048"/>
            <a:chOff x="6561050" y="3140968"/>
            <a:chExt cx="438970" cy="43204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0DBE3-6F24-274F-A8CE-F209052D5C0F}"/>
                </a:ext>
              </a:extLst>
            </p:cNvPr>
            <p:cNvSpPr/>
            <p:nvPr/>
          </p:nvSpPr>
          <p:spPr>
            <a:xfrm>
              <a:off x="6561050" y="3140968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2" name="Textfeld 171">
              <a:extLst>
                <a:ext uri="{FF2B5EF4-FFF2-40B4-BE49-F238E27FC236}">
                  <a16:creationId xmlns:a16="http://schemas.microsoft.com/office/drawing/2014/main" id="{4BA5B032-9C12-AC44-9070-AE8AD964595F}"/>
                </a:ext>
              </a:extLst>
            </p:cNvPr>
            <p:cNvSpPr txBox="1"/>
            <p:nvPr/>
          </p:nvSpPr>
          <p:spPr>
            <a:xfrm>
              <a:off x="6610170" y="3147595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1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42269D1-B43F-5E4B-95D3-E9AE1FDF6C8C}"/>
              </a:ext>
            </a:extLst>
          </p:cNvPr>
          <p:cNvGrpSpPr/>
          <p:nvPr/>
        </p:nvGrpSpPr>
        <p:grpSpPr>
          <a:xfrm>
            <a:off x="2443849" y="2959624"/>
            <a:ext cx="432048" cy="432048"/>
            <a:chOff x="6588224" y="3933056"/>
            <a:chExt cx="432048" cy="43204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BBBD78-A34E-B54F-8C3A-94373DBDBA99}"/>
                </a:ext>
              </a:extLst>
            </p:cNvPr>
            <p:cNvSpPr/>
            <p:nvPr/>
          </p:nvSpPr>
          <p:spPr>
            <a:xfrm>
              <a:off x="6588224" y="3933056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A93999DC-A704-4647-A115-573D43E3E290}"/>
                </a:ext>
              </a:extLst>
            </p:cNvPr>
            <p:cNvSpPr txBox="1"/>
            <p:nvPr/>
          </p:nvSpPr>
          <p:spPr>
            <a:xfrm>
              <a:off x="6630422" y="3933056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2</a:t>
              </a:r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44A36CC2-56E9-FE4D-9125-EA62654E7054}"/>
              </a:ext>
            </a:extLst>
          </p:cNvPr>
          <p:cNvSpPr/>
          <p:nvPr/>
        </p:nvSpPr>
        <p:spPr>
          <a:xfrm>
            <a:off x="616475" y="151128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6983DF-E177-C04E-9447-31EB42A14B75}"/>
              </a:ext>
            </a:extLst>
          </p:cNvPr>
          <p:cNvSpPr/>
          <p:nvPr/>
        </p:nvSpPr>
        <p:spPr>
          <a:xfrm>
            <a:off x="620315" y="207239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AB23A7-F483-7547-B089-3453966AD024}"/>
              </a:ext>
            </a:extLst>
          </p:cNvPr>
          <p:cNvSpPr/>
          <p:nvPr/>
        </p:nvSpPr>
        <p:spPr>
          <a:xfrm>
            <a:off x="620315" y="262761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903C55-8145-0C48-9540-CF2607B9B3FD}"/>
              </a:ext>
            </a:extLst>
          </p:cNvPr>
          <p:cNvSpPr/>
          <p:nvPr/>
        </p:nvSpPr>
        <p:spPr>
          <a:xfrm>
            <a:off x="623055" y="320171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Abgerundetes Rechteck 83">
                <a:extLst>
                  <a:ext uri="{FF2B5EF4-FFF2-40B4-BE49-F238E27FC236}">
                    <a16:creationId xmlns:a16="http://schemas.microsoft.com/office/drawing/2014/main" id="{778C847A-49F2-004D-8977-11ECFF0F41B8}"/>
                  </a:ext>
                </a:extLst>
              </p:cNvPr>
              <p:cNvSpPr/>
              <p:nvPr/>
            </p:nvSpPr>
            <p:spPr>
              <a:xfrm>
                <a:off x="5732391" y="1657637"/>
                <a:ext cx="3241144" cy="2092229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de-DE" dirty="0"/>
                  <a:t>	Bias </a:t>
                </a:r>
                <a:r>
                  <a:rPr lang="de-DE" dirty="0" err="1"/>
                  <a:t>vector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>
                  <a:solidFill>
                    <a:srgbClr val="3C8C93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dirty="0"/>
                  <a:t>	</a:t>
                </a:r>
                <a:r>
                  <a:rPr lang="de-DE" dirty="0" err="1"/>
                  <a:t>weight</a:t>
                </a:r>
                <a:r>
                  <a:rPr lang="de-DE" dirty="0"/>
                  <a:t>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≤2;1≤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≤4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</a:t>
                </a:r>
              </a:p>
              <a:p>
                <a:r>
                  <a:rPr lang="de-DE" b="1" dirty="0" err="1"/>
                  <a:t>z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𝑾𝒙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de-DE" b="1" dirty="0"/>
              </a:p>
              <a:p>
                <a:r>
                  <a:rPr lang="de-DE" dirty="0"/>
                  <a:t>                  linear </a:t>
                </a:r>
                <a:r>
                  <a:rPr lang="de-DE" dirty="0" err="1"/>
                  <a:t>output</a:t>
                </a:r>
                <a:endParaRPr lang="de-DE" dirty="0"/>
              </a:p>
              <a:p>
                <a:r>
                  <a:rPr lang="de-DE" dirty="0"/>
                  <a:t>𝛔 : 	</a:t>
                </a:r>
                <a:r>
                  <a:rPr lang="de-DE" dirty="0" err="1"/>
                  <a:t>activation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endParaRPr lang="de-DE" dirty="0"/>
              </a:p>
            </p:txBody>
          </p:sp>
        </mc:Choice>
        <mc:Fallback xmlns="">
          <p:sp>
            <p:nvSpPr>
              <p:cNvPr id="84" name="Abgerundetes Rechteck 83">
                <a:extLst>
                  <a:ext uri="{FF2B5EF4-FFF2-40B4-BE49-F238E27FC236}">
                    <a16:creationId xmlns:a16="http://schemas.microsoft.com/office/drawing/2014/main" id="{778C847A-49F2-004D-8977-11ECFF0F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391" y="1657637"/>
                <a:ext cx="3241144" cy="2092229"/>
              </a:xfrm>
              <a:prstGeom prst="roundRect">
                <a:avLst>
                  <a:gd name="adj" fmla="val 10000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/>
              <p:nvPr/>
            </p:nvSpPr>
            <p:spPr>
              <a:xfrm>
                <a:off x="84253" y="4661952"/>
                <a:ext cx="3165547" cy="44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b="1" i="1" dirty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groupCh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3" y="4661952"/>
                <a:ext cx="3165547" cy="440698"/>
              </a:xfrm>
              <a:prstGeom prst="rect">
                <a:avLst/>
              </a:prstGeom>
              <a:blipFill>
                <a:blip r:embed="rId6"/>
                <a:stretch>
                  <a:fillRect b="-4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/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acc>
                        <m:accPr>
                          <m:chr m:val="̂"/>
                          <m:ctrlP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/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79AA9F52-AC47-7C49-8FC1-712E4D6A82DC}"/>
              </a:ext>
            </a:extLst>
          </p:cNvPr>
          <p:cNvSpPr txBox="1"/>
          <p:nvPr/>
        </p:nvSpPr>
        <p:spPr>
          <a:xfrm>
            <a:off x="5756431" y="5522878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Decomposition</a:t>
            </a:r>
            <a:r>
              <a:rPr lang="de-DE" dirty="0"/>
              <a:t> </a:t>
            </a:r>
            <a:r>
              <a:rPr lang="de-DE" dirty="0" err="1"/>
              <a:t>into</a:t>
            </a:r>
            <a:endParaRPr lang="de-DE" dirty="0"/>
          </a:p>
          <a:p>
            <a:r>
              <a:rPr lang="de-DE" dirty="0">
                <a:solidFill>
                  <a:srgbClr val="7030A0"/>
                </a:solidFill>
              </a:rPr>
              <a:t>linear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FF40FF"/>
                </a:solidFill>
              </a:rPr>
              <a:t>activation</a:t>
            </a:r>
            <a:r>
              <a:rPr lang="de-DE" dirty="0">
                <a:solidFill>
                  <a:srgbClr val="FF40FF"/>
                </a:solidFill>
              </a:rPr>
              <a:t> </a:t>
            </a:r>
            <a:r>
              <a:rPr lang="de-DE" dirty="0" err="1">
                <a:solidFill>
                  <a:srgbClr val="FF40FF"/>
                </a:solidFill>
              </a:rPr>
              <a:t>part</a:t>
            </a:r>
            <a:endParaRPr lang="de-DE" dirty="0">
              <a:solidFill>
                <a:srgbClr val="FF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/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/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/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/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9300ED5-AE57-484C-80C9-F8864AB8277A}"/>
              </a:ext>
            </a:extLst>
          </p:cNvPr>
          <p:cNvSpPr txBox="1"/>
          <p:nvPr/>
        </p:nvSpPr>
        <p:spPr>
          <a:xfrm>
            <a:off x="5704372" y="4653348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Vector-valued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in</a:t>
            </a:r>
          </a:p>
          <a:p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arguments</a:t>
            </a:r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F9DAB7-2DA3-8944-A579-285FC5DAE2F7}"/>
              </a:ext>
            </a:extLst>
          </p:cNvPr>
          <p:cNvSpPr txBox="1"/>
          <p:nvPr/>
        </p:nvSpPr>
        <p:spPr>
          <a:xfrm>
            <a:off x="5440863" y="114195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Network </a:t>
            </a:r>
            <a:r>
              <a:rPr lang="de-DE" dirty="0" err="1"/>
              <a:t>model</a:t>
            </a:r>
            <a:r>
              <a:rPr lang="de-DE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4924C8-3FE1-CF40-9A4A-1D6ECE8170D6}"/>
              </a:ext>
            </a:extLst>
          </p:cNvPr>
          <p:cNvSpPr txBox="1"/>
          <p:nvPr/>
        </p:nvSpPr>
        <p:spPr>
          <a:xfrm>
            <a:off x="806824" y="6221506"/>
            <a:ext cx="669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1)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find </a:t>
            </a:r>
            <a:r>
              <a:rPr lang="de-DE" dirty="0" err="1"/>
              <a:t>this</a:t>
            </a:r>
            <a:r>
              <a:rPr lang="de-DE" dirty="0"/>
              <a:t> also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>
                <a:solidFill>
                  <a:srgbClr val="032EF0"/>
                </a:solidFill>
              </a:rPr>
              <a:t>perceptron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literature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5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5" grpId="0"/>
      <p:bldP spid="174" grpId="0"/>
      <p:bldP spid="176" grpId="0"/>
      <p:bldP spid="156" grpId="0"/>
      <p:bldP spid="157" grpId="0"/>
      <p:bldP spid="158" grpId="0"/>
      <p:bldP spid="159" grpId="0"/>
      <p:bldP spid="170" grpId="0"/>
      <p:bldP spid="113" grpId="0" animBg="1"/>
      <p:bldP spid="14" grpId="0" animBg="1"/>
      <p:bldP spid="15" grpId="0" animBg="1"/>
      <p:bldP spid="16" grpId="0" animBg="1"/>
      <p:bldP spid="84" grpId="0" animBg="1"/>
      <p:bldP spid="85" grpId="0"/>
      <p:bldP spid="4" grpId="0"/>
      <p:bldP spid="5" grpId="0"/>
      <p:bldP spid="45" grpId="0"/>
      <p:bldP spid="46" grpId="0"/>
      <p:bldP spid="47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feld 176">
            <a:extLst>
              <a:ext uri="{FF2B5EF4-FFF2-40B4-BE49-F238E27FC236}">
                <a16:creationId xmlns:a16="http://schemas.microsoft.com/office/drawing/2014/main" id="{AAD9EC29-7734-8440-B93F-A4474F1FF918}"/>
              </a:ext>
            </a:extLst>
          </p:cNvPr>
          <p:cNvSpPr txBox="1"/>
          <p:nvPr/>
        </p:nvSpPr>
        <p:spPr>
          <a:xfrm>
            <a:off x="671329" y="3217636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4</a:t>
            </a:r>
          </a:p>
          <a:p>
            <a:endParaRPr lang="de-DE" baseline="-25000" dirty="0"/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AAC03FC4-7F9F-0C46-80A3-75F586CE032C}"/>
              </a:ext>
            </a:extLst>
          </p:cNvPr>
          <p:cNvSpPr txBox="1"/>
          <p:nvPr/>
        </p:nvSpPr>
        <p:spPr>
          <a:xfrm>
            <a:off x="660909" y="2100155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2</a:t>
            </a: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id="{B269E98E-9D5E-6845-B697-33B52DABF6F7}"/>
              </a:ext>
            </a:extLst>
          </p:cNvPr>
          <p:cNvSpPr txBox="1"/>
          <p:nvPr/>
        </p:nvSpPr>
        <p:spPr>
          <a:xfrm>
            <a:off x="664749" y="1531926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1</a:t>
            </a:r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441658A3-362B-6441-B46E-D0DAE73B01CF}"/>
              </a:ext>
            </a:extLst>
          </p:cNvPr>
          <p:cNvSpPr txBox="1"/>
          <p:nvPr/>
        </p:nvSpPr>
        <p:spPr>
          <a:xfrm>
            <a:off x="660909" y="2643532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3</a:t>
            </a:r>
          </a:p>
          <a:p>
            <a:endParaRPr lang="de-DE" baseline="-25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2F059E-AB40-7F4A-84BC-E7F337A9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071A3E5E-DAFD-BB41-80B4-44979E2A6B51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1052363" y="2288421"/>
            <a:ext cx="1378175" cy="2311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760E3860-B3D3-B947-BF76-D759586AA54A}"/>
              </a:ext>
            </a:extLst>
          </p:cNvPr>
          <p:cNvCxnSpPr>
            <a:cxnSpLocks/>
            <a:stCxn id="14" idx="6"/>
            <a:endCxn id="20" idx="2"/>
          </p:cNvCxnSpPr>
          <p:nvPr/>
        </p:nvCxnSpPr>
        <p:spPr>
          <a:xfrm>
            <a:off x="1052363" y="2288421"/>
            <a:ext cx="1391486" cy="887227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C2E56320-150A-594B-B972-ABF17684EDC5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1052363" y="2311537"/>
            <a:ext cx="1378175" cy="53210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45C74EF2-FD2B-8847-BD9F-5CF6E757092D}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1052363" y="2843637"/>
            <a:ext cx="1391486" cy="33201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8617701-6D44-1048-B11A-41267747F12F}"/>
              </a:ext>
            </a:extLst>
          </p:cNvPr>
          <p:cNvCxnSpPr>
            <a:cxnSpLocks/>
            <a:stCxn id="16" idx="6"/>
            <a:endCxn id="19" idx="2"/>
          </p:cNvCxnSpPr>
          <p:nvPr/>
        </p:nvCxnSpPr>
        <p:spPr>
          <a:xfrm flipV="1">
            <a:off x="1055103" y="2311537"/>
            <a:ext cx="1375435" cy="1106204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E64D00CB-BBF7-FF44-AD18-54A3063FA738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1055103" y="3175648"/>
            <a:ext cx="1388746" cy="242093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59B41324-6115-C940-A880-3A239DEA7539}"/>
              </a:ext>
            </a:extLst>
          </p:cNvPr>
          <p:cNvCxnSpPr>
            <a:cxnSpLocks/>
            <a:stCxn id="113" idx="6"/>
            <a:endCxn id="19" idx="2"/>
          </p:cNvCxnSpPr>
          <p:nvPr/>
        </p:nvCxnSpPr>
        <p:spPr>
          <a:xfrm>
            <a:off x="1048523" y="1727307"/>
            <a:ext cx="1382015" cy="58423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220409EF-A35D-A742-9393-C6FFA72118B9}"/>
              </a:ext>
            </a:extLst>
          </p:cNvPr>
          <p:cNvCxnSpPr>
            <a:cxnSpLocks/>
            <a:stCxn id="113" idx="6"/>
            <a:endCxn id="20" idx="2"/>
          </p:cNvCxnSpPr>
          <p:nvPr/>
        </p:nvCxnSpPr>
        <p:spPr>
          <a:xfrm>
            <a:off x="1048523" y="1727307"/>
            <a:ext cx="1395326" cy="144834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feld 155">
            <a:extLst>
              <a:ext uri="{FF2B5EF4-FFF2-40B4-BE49-F238E27FC236}">
                <a16:creationId xmlns:a16="http://schemas.microsoft.com/office/drawing/2014/main" id="{166459FF-E86B-3E4E-A193-EADBC4356590}"/>
              </a:ext>
            </a:extLst>
          </p:cNvPr>
          <p:cNvSpPr txBox="1"/>
          <p:nvPr/>
        </p:nvSpPr>
        <p:spPr>
          <a:xfrm>
            <a:off x="467544" y="1176922"/>
            <a:ext cx="8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Input</a:t>
            </a:r>
          </a:p>
        </p:txBody>
      </p:sp>
      <p:sp>
        <p:nvSpPr>
          <p:cNvPr id="157" name="Textfeld 156">
            <a:extLst>
              <a:ext uri="{FF2B5EF4-FFF2-40B4-BE49-F238E27FC236}">
                <a16:creationId xmlns:a16="http://schemas.microsoft.com/office/drawing/2014/main" id="{EAF2680D-8075-1548-85C9-3685B9695DBA}"/>
              </a:ext>
            </a:extLst>
          </p:cNvPr>
          <p:cNvSpPr txBox="1"/>
          <p:nvPr/>
        </p:nvSpPr>
        <p:spPr>
          <a:xfrm>
            <a:off x="3051293" y="1172760"/>
            <a:ext cx="1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/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/>
              <p:nvPr/>
            </p:nvSpPr>
            <p:spPr>
              <a:xfrm>
                <a:off x="3324445" y="2956359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45" y="2956359"/>
                <a:ext cx="460382" cy="363305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Gerade Verbindung mit Pfeil 159">
            <a:extLst>
              <a:ext uri="{FF2B5EF4-FFF2-40B4-BE49-F238E27FC236}">
                <a16:creationId xmlns:a16="http://schemas.microsoft.com/office/drawing/2014/main" id="{3E7C5EE3-0119-EB42-AE5B-5A2C6DA91E46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2862586" y="2303878"/>
            <a:ext cx="387214" cy="765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9DB5E3AD-E780-7047-BE35-3529333CFC41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2875897" y="3161253"/>
            <a:ext cx="360040" cy="1439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/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i="1" dirty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de-DE" b="1" i="1" dirty="0" err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D669800-FC83-334F-90EA-ACBF0497B2C0}"/>
              </a:ext>
            </a:extLst>
          </p:cNvPr>
          <p:cNvGrpSpPr/>
          <p:nvPr/>
        </p:nvGrpSpPr>
        <p:grpSpPr>
          <a:xfrm>
            <a:off x="2430538" y="2095513"/>
            <a:ext cx="438970" cy="432048"/>
            <a:chOff x="6561050" y="3140968"/>
            <a:chExt cx="438970" cy="43204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0DBE3-6F24-274F-A8CE-F209052D5C0F}"/>
                </a:ext>
              </a:extLst>
            </p:cNvPr>
            <p:cNvSpPr/>
            <p:nvPr/>
          </p:nvSpPr>
          <p:spPr>
            <a:xfrm>
              <a:off x="6561050" y="3140968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2" name="Textfeld 171">
              <a:extLst>
                <a:ext uri="{FF2B5EF4-FFF2-40B4-BE49-F238E27FC236}">
                  <a16:creationId xmlns:a16="http://schemas.microsoft.com/office/drawing/2014/main" id="{4BA5B032-9C12-AC44-9070-AE8AD964595F}"/>
                </a:ext>
              </a:extLst>
            </p:cNvPr>
            <p:cNvSpPr txBox="1"/>
            <p:nvPr/>
          </p:nvSpPr>
          <p:spPr>
            <a:xfrm>
              <a:off x="6610170" y="3147595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1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42269D1-B43F-5E4B-95D3-E9AE1FDF6C8C}"/>
              </a:ext>
            </a:extLst>
          </p:cNvPr>
          <p:cNvGrpSpPr/>
          <p:nvPr/>
        </p:nvGrpSpPr>
        <p:grpSpPr>
          <a:xfrm>
            <a:off x="2443849" y="2959624"/>
            <a:ext cx="432048" cy="432048"/>
            <a:chOff x="6588224" y="3933056"/>
            <a:chExt cx="432048" cy="43204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BBBD78-A34E-B54F-8C3A-94373DBDBA99}"/>
                </a:ext>
              </a:extLst>
            </p:cNvPr>
            <p:cNvSpPr/>
            <p:nvPr/>
          </p:nvSpPr>
          <p:spPr>
            <a:xfrm>
              <a:off x="6588224" y="3933056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A93999DC-A704-4647-A115-573D43E3E290}"/>
                </a:ext>
              </a:extLst>
            </p:cNvPr>
            <p:cNvSpPr txBox="1"/>
            <p:nvPr/>
          </p:nvSpPr>
          <p:spPr>
            <a:xfrm>
              <a:off x="6630422" y="3933056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2</a:t>
              </a:r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44A36CC2-56E9-FE4D-9125-EA62654E7054}"/>
              </a:ext>
            </a:extLst>
          </p:cNvPr>
          <p:cNvSpPr/>
          <p:nvPr/>
        </p:nvSpPr>
        <p:spPr>
          <a:xfrm>
            <a:off x="616475" y="151128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6983DF-E177-C04E-9447-31EB42A14B75}"/>
              </a:ext>
            </a:extLst>
          </p:cNvPr>
          <p:cNvSpPr/>
          <p:nvPr/>
        </p:nvSpPr>
        <p:spPr>
          <a:xfrm>
            <a:off x="620315" y="207239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AB23A7-F483-7547-B089-3453966AD024}"/>
              </a:ext>
            </a:extLst>
          </p:cNvPr>
          <p:cNvSpPr/>
          <p:nvPr/>
        </p:nvSpPr>
        <p:spPr>
          <a:xfrm>
            <a:off x="620315" y="262761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903C55-8145-0C48-9540-CF2607B9B3FD}"/>
              </a:ext>
            </a:extLst>
          </p:cNvPr>
          <p:cNvSpPr/>
          <p:nvPr/>
        </p:nvSpPr>
        <p:spPr>
          <a:xfrm>
            <a:off x="623055" y="320171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/>
              <p:nvPr/>
            </p:nvSpPr>
            <p:spPr>
              <a:xfrm>
                <a:off x="32830" y="4623622"/>
                <a:ext cx="3165547" cy="44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b="1" i="1" dirty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groupCh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" y="4623622"/>
                <a:ext cx="3165547" cy="440698"/>
              </a:xfrm>
              <a:prstGeom prst="rect">
                <a:avLst/>
              </a:prstGeom>
              <a:blipFill>
                <a:blip r:embed="rId5"/>
                <a:stretch>
                  <a:fillRect b="-4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/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acc>
                        <m:accPr>
                          <m:chr m:val="̂"/>
                          <m:ctrlP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/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79AA9F52-AC47-7C49-8FC1-712E4D6A82DC}"/>
              </a:ext>
            </a:extLst>
          </p:cNvPr>
          <p:cNvSpPr txBox="1"/>
          <p:nvPr/>
        </p:nvSpPr>
        <p:spPr>
          <a:xfrm>
            <a:off x="5756431" y="5522878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Decomposition</a:t>
            </a:r>
            <a:r>
              <a:rPr lang="de-DE" dirty="0"/>
              <a:t> </a:t>
            </a:r>
            <a:r>
              <a:rPr lang="de-DE" dirty="0" err="1"/>
              <a:t>into</a:t>
            </a:r>
            <a:endParaRPr lang="de-DE" dirty="0"/>
          </a:p>
          <a:p>
            <a:r>
              <a:rPr lang="de-DE" dirty="0">
                <a:solidFill>
                  <a:srgbClr val="7030A0"/>
                </a:solidFill>
              </a:rPr>
              <a:t>linear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FF40FF"/>
                </a:solidFill>
              </a:rPr>
              <a:t>activation</a:t>
            </a:r>
            <a:r>
              <a:rPr lang="de-DE" dirty="0">
                <a:solidFill>
                  <a:srgbClr val="FF40FF"/>
                </a:solidFill>
              </a:rPr>
              <a:t> </a:t>
            </a:r>
            <a:r>
              <a:rPr lang="de-DE" dirty="0" err="1">
                <a:solidFill>
                  <a:srgbClr val="FF40FF"/>
                </a:solidFill>
              </a:rPr>
              <a:t>part</a:t>
            </a:r>
            <a:endParaRPr lang="de-DE" dirty="0">
              <a:solidFill>
                <a:srgbClr val="FF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/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/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/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/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9300ED5-AE57-484C-80C9-F8864AB8277A}"/>
              </a:ext>
            </a:extLst>
          </p:cNvPr>
          <p:cNvSpPr txBox="1"/>
          <p:nvPr/>
        </p:nvSpPr>
        <p:spPr>
          <a:xfrm>
            <a:off x="5745760" y="4756116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Vector-valued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in</a:t>
            </a:r>
          </a:p>
          <a:p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arguments</a:t>
            </a:r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F9DAB7-2DA3-8944-A579-285FC5DAE2F7}"/>
              </a:ext>
            </a:extLst>
          </p:cNvPr>
          <p:cNvSpPr txBox="1"/>
          <p:nvPr/>
        </p:nvSpPr>
        <p:spPr>
          <a:xfrm>
            <a:off x="4233007" y="111669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 linear </a:t>
            </a:r>
            <a:r>
              <a:rPr lang="de-DE" dirty="0" err="1"/>
              <a:t>output</a:t>
            </a:r>
            <a:endParaRPr lang="de-DE" dirty="0"/>
          </a:p>
        </p:txBody>
      </p:sp>
      <p:sp>
        <p:nvSpPr>
          <p:cNvPr id="43" name="Foliennummernplatzhalter 2">
            <a:extLst>
              <a:ext uri="{FF2B5EF4-FFF2-40B4-BE49-F238E27FC236}">
                <a16:creationId xmlns:a16="http://schemas.microsoft.com/office/drawing/2014/main" id="{C66EF895-2CFB-9340-BC3A-B7EEB3EB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1818" y="6400800"/>
            <a:ext cx="1008063" cy="196850"/>
          </a:xfrm>
        </p:spPr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610E3938-A98E-3D48-83D5-3A7B0F95A9E3}"/>
                  </a:ext>
                </a:extLst>
              </p:cNvPr>
              <p:cNvSpPr txBox="1"/>
              <p:nvPr/>
            </p:nvSpPr>
            <p:spPr>
              <a:xfrm>
                <a:off x="4587522" y="1663747"/>
                <a:ext cx="4232634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𝐖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d>
                          <m:dPr>
                            <m:begChr m:val="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mr>
                            </m:m>
                            <m:r>
                              <m:rPr>
                                <m:nor/>
                              </m:rPr>
                              <a:rPr lang="de-DE" dirty="0"/>
                              <m:t> </m:t>
                            </m:r>
                          </m:e>
                        </m:d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>
                                  <m:fPr>
                                    <m:type m:val="noBar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num>
                              <m:den>
                                <m:f>
                                  <m:fPr>
                                    <m:type m:val="noBar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den>
                            </m:f>
                          </m:e>
                        </m:d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de-DE" dirty="0"/>
                          <m:t> 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610E3938-A98E-3D48-83D5-3A7B0F95A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522" y="1663747"/>
                <a:ext cx="4232634" cy="526298"/>
              </a:xfrm>
              <a:prstGeom prst="rect">
                <a:avLst/>
              </a:prstGeom>
              <a:blipFill>
                <a:blip r:embed="rId12"/>
                <a:stretch>
                  <a:fillRect l="-8084" t="-209524" b="-2952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DDD1E1A1-42B8-3241-9543-58F834AFE1CD}"/>
                  </a:ext>
                </a:extLst>
              </p:cNvPr>
              <p:cNvSpPr/>
              <p:nvPr/>
            </p:nvSpPr>
            <p:spPr>
              <a:xfrm>
                <a:off x="4264801" y="2416356"/>
                <a:ext cx="4148315" cy="1760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𝑾𝒙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=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1+2⋅2+−1⋅3−2⋅4 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⋅1+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2+−3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3+4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br>
                  <a:rPr lang="de-DE" dirty="0"/>
                </a:b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𝑾𝒙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den>
                        </m:f>
                      </m:e>
                    </m:d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DDD1E1A1-42B8-3241-9543-58F834AFE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01" y="2416356"/>
                <a:ext cx="4148315" cy="1760675"/>
              </a:xfrm>
              <a:prstGeom prst="rect">
                <a:avLst/>
              </a:prstGeom>
              <a:blipFill>
                <a:blip r:embed="rId13"/>
                <a:stretch>
                  <a:fillRect t="-719" b="-1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A07E914E-ED5A-ED4E-8C60-9090B210F13E}"/>
              </a:ext>
            </a:extLst>
          </p:cNvPr>
          <p:cNvSpPr/>
          <p:nvPr/>
        </p:nvSpPr>
        <p:spPr>
          <a:xfrm>
            <a:off x="4183594" y="1142236"/>
            <a:ext cx="4703623" cy="3166944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165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feld 176">
            <a:extLst>
              <a:ext uri="{FF2B5EF4-FFF2-40B4-BE49-F238E27FC236}">
                <a16:creationId xmlns:a16="http://schemas.microsoft.com/office/drawing/2014/main" id="{AAD9EC29-7734-8440-B93F-A4474F1FF918}"/>
              </a:ext>
            </a:extLst>
          </p:cNvPr>
          <p:cNvSpPr txBox="1"/>
          <p:nvPr/>
        </p:nvSpPr>
        <p:spPr>
          <a:xfrm>
            <a:off x="671329" y="3217636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4</a:t>
            </a:r>
          </a:p>
          <a:p>
            <a:endParaRPr lang="de-DE" baseline="-25000" dirty="0"/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AAC03FC4-7F9F-0C46-80A3-75F586CE032C}"/>
              </a:ext>
            </a:extLst>
          </p:cNvPr>
          <p:cNvSpPr txBox="1"/>
          <p:nvPr/>
        </p:nvSpPr>
        <p:spPr>
          <a:xfrm>
            <a:off x="660909" y="2100155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2</a:t>
            </a: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id="{B269E98E-9D5E-6845-B697-33B52DABF6F7}"/>
              </a:ext>
            </a:extLst>
          </p:cNvPr>
          <p:cNvSpPr txBox="1"/>
          <p:nvPr/>
        </p:nvSpPr>
        <p:spPr>
          <a:xfrm>
            <a:off x="664749" y="1531926"/>
            <a:ext cx="39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1</a:t>
            </a:r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441658A3-362B-6441-B46E-D0DAE73B01CF}"/>
              </a:ext>
            </a:extLst>
          </p:cNvPr>
          <p:cNvSpPr txBox="1"/>
          <p:nvPr/>
        </p:nvSpPr>
        <p:spPr>
          <a:xfrm>
            <a:off x="660909" y="2643532"/>
            <a:ext cx="391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3</a:t>
            </a:r>
          </a:p>
          <a:p>
            <a:endParaRPr lang="de-DE" baseline="-25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2F059E-AB40-7F4A-84BC-E7F337A9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071A3E5E-DAFD-BB41-80B4-44979E2A6B51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1052363" y="2288421"/>
            <a:ext cx="1378175" cy="2311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760E3860-B3D3-B947-BF76-D759586AA54A}"/>
              </a:ext>
            </a:extLst>
          </p:cNvPr>
          <p:cNvCxnSpPr>
            <a:cxnSpLocks/>
            <a:stCxn id="14" idx="6"/>
            <a:endCxn id="20" idx="2"/>
          </p:cNvCxnSpPr>
          <p:nvPr/>
        </p:nvCxnSpPr>
        <p:spPr>
          <a:xfrm>
            <a:off x="1052363" y="2288421"/>
            <a:ext cx="1439641" cy="90643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C2E56320-150A-594B-B972-ABF17684EDC5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1052363" y="2311537"/>
            <a:ext cx="1378175" cy="53210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45C74EF2-FD2B-8847-BD9F-5CF6E757092D}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1052363" y="2843637"/>
            <a:ext cx="1439641" cy="351222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8617701-6D44-1048-B11A-41267747F12F}"/>
              </a:ext>
            </a:extLst>
          </p:cNvPr>
          <p:cNvCxnSpPr>
            <a:cxnSpLocks/>
            <a:stCxn id="16" idx="6"/>
            <a:endCxn id="19" idx="2"/>
          </p:cNvCxnSpPr>
          <p:nvPr/>
        </p:nvCxnSpPr>
        <p:spPr>
          <a:xfrm flipV="1">
            <a:off x="1055103" y="2311537"/>
            <a:ext cx="1375435" cy="1106204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E64D00CB-BBF7-FF44-AD18-54A3063FA738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1055103" y="3194859"/>
            <a:ext cx="1436901" cy="222882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59B41324-6115-C940-A880-3A239DEA7539}"/>
              </a:ext>
            </a:extLst>
          </p:cNvPr>
          <p:cNvCxnSpPr>
            <a:cxnSpLocks/>
            <a:stCxn id="113" idx="6"/>
            <a:endCxn id="19" idx="2"/>
          </p:cNvCxnSpPr>
          <p:nvPr/>
        </p:nvCxnSpPr>
        <p:spPr>
          <a:xfrm>
            <a:off x="1048523" y="1727307"/>
            <a:ext cx="1382015" cy="58423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220409EF-A35D-A742-9393-C6FFA72118B9}"/>
              </a:ext>
            </a:extLst>
          </p:cNvPr>
          <p:cNvCxnSpPr>
            <a:cxnSpLocks/>
            <a:stCxn id="113" idx="6"/>
            <a:endCxn id="20" idx="2"/>
          </p:cNvCxnSpPr>
          <p:nvPr/>
        </p:nvCxnSpPr>
        <p:spPr>
          <a:xfrm>
            <a:off x="1048523" y="1727307"/>
            <a:ext cx="1443481" cy="1467552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feld 155">
            <a:extLst>
              <a:ext uri="{FF2B5EF4-FFF2-40B4-BE49-F238E27FC236}">
                <a16:creationId xmlns:a16="http://schemas.microsoft.com/office/drawing/2014/main" id="{166459FF-E86B-3E4E-A193-EADBC4356590}"/>
              </a:ext>
            </a:extLst>
          </p:cNvPr>
          <p:cNvSpPr txBox="1"/>
          <p:nvPr/>
        </p:nvSpPr>
        <p:spPr>
          <a:xfrm>
            <a:off x="467544" y="1176922"/>
            <a:ext cx="8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Input</a:t>
            </a:r>
          </a:p>
        </p:txBody>
      </p:sp>
      <p:sp>
        <p:nvSpPr>
          <p:cNvPr id="157" name="Textfeld 156">
            <a:extLst>
              <a:ext uri="{FF2B5EF4-FFF2-40B4-BE49-F238E27FC236}">
                <a16:creationId xmlns:a16="http://schemas.microsoft.com/office/drawing/2014/main" id="{EAF2680D-8075-1548-85C9-3685B9695DBA}"/>
              </a:ext>
            </a:extLst>
          </p:cNvPr>
          <p:cNvSpPr txBox="1"/>
          <p:nvPr/>
        </p:nvSpPr>
        <p:spPr>
          <a:xfrm>
            <a:off x="3051293" y="1172760"/>
            <a:ext cx="1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/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45" y="2171007"/>
                <a:ext cx="460382" cy="363305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/>
              <p:nvPr/>
            </p:nvSpPr>
            <p:spPr>
              <a:xfrm>
                <a:off x="3289179" y="3013119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79" y="3013119"/>
                <a:ext cx="460382" cy="363305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Gerade Verbindung mit Pfeil 159">
            <a:extLst>
              <a:ext uri="{FF2B5EF4-FFF2-40B4-BE49-F238E27FC236}">
                <a16:creationId xmlns:a16="http://schemas.microsoft.com/office/drawing/2014/main" id="{3E7C5EE3-0119-EB42-AE5B-5A2C6DA91E46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2862586" y="2303878"/>
            <a:ext cx="387214" cy="765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9DB5E3AD-E780-7047-BE35-3529333CFC41}"/>
              </a:ext>
            </a:extLst>
          </p:cNvPr>
          <p:cNvCxnSpPr>
            <a:cxnSpLocks/>
            <a:stCxn id="20" idx="6"/>
            <a:endCxn id="159" idx="1"/>
          </p:cNvCxnSpPr>
          <p:nvPr/>
        </p:nvCxnSpPr>
        <p:spPr>
          <a:xfrm flipV="1">
            <a:off x="2924052" y="3194772"/>
            <a:ext cx="365127" cy="87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/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i="1" dirty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de-DE" b="1" i="1" dirty="0" err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719883"/>
                <a:ext cx="191372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67F0DBE3-6F24-274F-A8CE-F209052D5C0F}"/>
              </a:ext>
            </a:extLst>
          </p:cNvPr>
          <p:cNvSpPr/>
          <p:nvPr/>
        </p:nvSpPr>
        <p:spPr>
          <a:xfrm>
            <a:off x="2430538" y="2095513"/>
            <a:ext cx="432048" cy="432048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BBBD78-A34E-B54F-8C3A-94373DBDBA99}"/>
                  </a:ext>
                </a:extLst>
              </p:cNvPr>
              <p:cNvSpPr/>
              <p:nvPr/>
            </p:nvSpPr>
            <p:spPr>
              <a:xfrm>
                <a:off x="2492004" y="2978835"/>
                <a:ext cx="432048" cy="432048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BBBD78-A34E-B54F-8C3A-94373DBDB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004" y="2978835"/>
                <a:ext cx="432048" cy="432048"/>
              </a:xfrm>
              <a:prstGeom prst="ellipse">
                <a:avLst/>
              </a:prstGeom>
              <a:blipFill>
                <a:blip r:embed="rId5"/>
                <a:stretch>
                  <a:fillRect l="-285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Oval 112">
            <a:extLst>
              <a:ext uri="{FF2B5EF4-FFF2-40B4-BE49-F238E27FC236}">
                <a16:creationId xmlns:a16="http://schemas.microsoft.com/office/drawing/2014/main" id="{44A36CC2-56E9-FE4D-9125-EA62654E7054}"/>
              </a:ext>
            </a:extLst>
          </p:cNvPr>
          <p:cNvSpPr/>
          <p:nvPr/>
        </p:nvSpPr>
        <p:spPr>
          <a:xfrm>
            <a:off x="616475" y="151128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6983DF-E177-C04E-9447-31EB42A14B75}"/>
              </a:ext>
            </a:extLst>
          </p:cNvPr>
          <p:cNvSpPr/>
          <p:nvPr/>
        </p:nvSpPr>
        <p:spPr>
          <a:xfrm>
            <a:off x="620315" y="207239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AB23A7-F483-7547-B089-3453966AD024}"/>
              </a:ext>
            </a:extLst>
          </p:cNvPr>
          <p:cNvSpPr/>
          <p:nvPr/>
        </p:nvSpPr>
        <p:spPr>
          <a:xfrm>
            <a:off x="620315" y="2627613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903C55-8145-0C48-9540-CF2607B9B3FD}"/>
              </a:ext>
            </a:extLst>
          </p:cNvPr>
          <p:cNvSpPr/>
          <p:nvPr/>
        </p:nvSpPr>
        <p:spPr>
          <a:xfrm>
            <a:off x="623055" y="320171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/>
              <p:nvPr/>
            </p:nvSpPr>
            <p:spPr>
              <a:xfrm>
                <a:off x="32830" y="4623622"/>
                <a:ext cx="3165547" cy="44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b="1" i="1" dirty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groupCh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" y="4623622"/>
                <a:ext cx="3165547" cy="440698"/>
              </a:xfrm>
              <a:prstGeom prst="rect">
                <a:avLst/>
              </a:prstGeom>
              <a:blipFill>
                <a:blip r:embed="rId6"/>
                <a:stretch>
                  <a:fillRect b="-4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/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acc>
                        <m:accPr>
                          <m:chr m:val="̂"/>
                          <m:ctrlP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5" y="5093358"/>
                <a:ext cx="531364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/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de-DE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solidFill>
                            <a:srgbClr val="FF4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33A8B9BA-A580-774B-B2C8-671E6CA8D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65" y="5719883"/>
                <a:ext cx="2537105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79AA9F52-AC47-7C49-8FC1-712E4D6A82DC}"/>
              </a:ext>
            </a:extLst>
          </p:cNvPr>
          <p:cNvSpPr txBox="1"/>
          <p:nvPr/>
        </p:nvSpPr>
        <p:spPr>
          <a:xfrm>
            <a:off x="5756431" y="5522878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Decomposition</a:t>
            </a:r>
            <a:r>
              <a:rPr lang="de-DE" dirty="0"/>
              <a:t> </a:t>
            </a:r>
            <a:r>
              <a:rPr lang="de-DE" dirty="0" err="1"/>
              <a:t>into</a:t>
            </a:r>
            <a:endParaRPr lang="de-DE" dirty="0"/>
          </a:p>
          <a:p>
            <a:r>
              <a:rPr lang="de-DE" dirty="0">
                <a:solidFill>
                  <a:srgbClr val="7030A0"/>
                </a:solidFill>
              </a:rPr>
              <a:t>linear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FF40FF"/>
                </a:solidFill>
              </a:rPr>
              <a:t>activation</a:t>
            </a:r>
            <a:r>
              <a:rPr lang="de-DE" dirty="0">
                <a:solidFill>
                  <a:srgbClr val="FF40FF"/>
                </a:solidFill>
              </a:rPr>
              <a:t> </a:t>
            </a:r>
            <a:r>
              <a:rPr lang="de-DE" dirty="0" err="1">
                <a:solidFill>
                  <a:srgbClr val="FF40FF"/>
                </a:solidFill>
              </a:rPr>
              <a:t>part</a:t>
            </a:r>
            <a:endParaRPr lang="de-DE" dirty="0">
              <a:solidFill>
                <a:srgbClr val="FF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/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4167478-D7EE-E247-A5BF-C8986D572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39" y="1177550"/>
                <a:ext cx="46301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/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EC831EF-4D86-7043-84D1-37BC1264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11391">
                <a:off x="1503087" y="1677202"/>
                <a:ext cx="63023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/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194AF2A1-BA0A-AD4A-A1CF-BDA67B69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3508">
                <a:off x="936405" y="2839903"/>
                <a:ext cx="63023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/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5F31ADC-3019-7E46-8CAF-3BE035F5D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03115">
                <a:off x="1550089" y="3256191"/>
                <a:ext cx="63023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9300ED5-AE57-484C-80C9-F8864AB8277A}"/>
              </a:ext>
            </a:extLst>
          </p:cNvPr>
          <p:cNvSpPr txBox="1"/>
          <p:nvPr/>
        </p:nvSpPr>
        <p:spPr>
          <a:xfrm>
            <a:off x="5745760" y="4756116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Vector-valued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in</a:t>
            </a:r>
          </a:p>
          <a:p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arguments</a:t>
            </a:r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</p:txBody>
      </p:sp>
      <p:sp>
        <p:nvSpPr>
          <p:cNvPr id="43" name="Foliennummernplatzhalter 2">
            <a:extLst>
              <a:ext uri="{FF2B5EF4-FFF2-40B4-BE49-F238E27FC236}">
                <a16:creationId xmlns:a16="http://schemas.microsoft.com/office/drawing/2014/main" id="{C66EF895-2CFB-9340-BC3A-B7EEB3EB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370" y="6400800"/>
            <a:ext cx="1008063" cy="196850"/>
          </a:xfrm>
        </p:spPr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77517B7C-A4F4-1049-A8FA-E83577D85649}"/>
                  </a:ext>
                </a:extLst>
              </p:cNvPr>
              <p:cNvSpPr/>
              <p:nvPr/>
            </p:nvSpPr>
            <p:spPr>
              <a:xfrm>
                <a:off x="2443849" y="2097833"/>
                <a:ext cx="4540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77517B7C-A4F4-1049-A8FA-E83577D85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849" y="2097833"/>
                <a:ext cx="45409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F71B10D0-A2FD-DE48-A248-6C8946E71724}"/>
              </a:ext>
            </a:extLst>
          </p:cNvPr>
          <p:cNvSpPr txBox="1"/>
          <p:nvPr/>
        </p:nvSpPr>
        <p:spPr>
          <a:xfrm>
            <a:off x="5683624" y="1452282"/>
            <a:ext cx="2255746" cy="646331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Sometimes</a:t>
            </a:r>
            <a:r>
              <a:rPr lang="de-DE" dirty="0"/>
              <a:t> just </a:t>
            </a:r>
            <a:r>
              <a:rPr lang="de-DE" dirty="0" err="1"/>
              <a:t>write</a:t>
            </a:r>
            <a:r>
              <a:rPr lang="de-DE" dirty="0"/>
              <a:t> </a:t>
            </a:r>
          </a:p>
          <a:p>
            <a:r>
              <a:rPr lang="de-DE" dirty="0" err="1"/>
              <a:t>biases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state</a:t>
            </a:r>
            <a:endParaRPr lang="de-DE" dirty="0"/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09EBC9F-0D56-1446-B718-2E79F36C28BF}"/>
              </a:ext>
            </a:extLst>
          </p:cNvPr>
          <p:cNvCxnSpPr>
            <a:stCxn id="23" idx="1"/>
          </p:cNvCxnSpPr>
          <p:nvPr/>
        </p:nvCxnSpPr>
        <p:spPr>
          <a:xfrm flipH="1">
            <a:off x="2897948" y="1775448"/>
            <a:ext cx="2785676" cy="296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629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feld 152">
            <a:extLst>
              <a:ext uri="{FF2B5EF4-FFF2-40B4-BE49-F238E27FC236}">
                <a16:creationId xmlns:a16="http://schemas.microsoft.com/office/drawing/2014/main" id="{F8283CF2-1694-A24F-B3FE-665B9211C354}"/>
              </a:ext>
            </a:extLst>
          </p:cNvPr>
          <p:cNvSpPr txBox="1"/>
          <p:nvPr/>
        </p:nvSpPr>
        <p:spPr>
          <a:xfrm>
            <a:off x="609147" y="3906367"/>
            <a:ext cx="37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  <a:r>
              <a:rPr lang="de-DE" baseline="-25000" dirty="0"/>
              <a:t>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2F059E-AB40-7F4A-84BC-E7F337A9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composed</a:t>
            </a:r>
            <a:r>
              <a:rPr lang="de-DE" dirty="0"/>
              <a:t> functions1)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667B50-9A66-3443-AD93-D9A39161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53FC072-7F5C-CF41-B001-EFEDCA9A3122}"/>
              </a:ext>
            </a:extLst>
          </p:cNvPr>
          <p:cNvCxnSpPr>
            <a:cxnSpLocks/>
            <a:stCxn id="4" idx="6"/>
            <a:endCxn id="14" idx="2"/>
          </p:cNvCxnSpPr>
          <p:nvPr/>
        </p:nvCxnSpPr>
        <p:spPr>
          <a:xfrm>
            <a:off x="988100" y="2448094"/>
            <a:ext cx="1588016" cy="9367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8C34921-E464-F240-93CA-AA1266E21A77}"/>
              </a:ext>
            </a:extLst>
          </p:cNvPr>
          <p:cNvCxnSpPr>
            <a:cxnSpLocks/>
            <a:stCxn id="4" idx="6"/>
            <a:endCxn id="15" idx="2"/>
          </p:cNvCxnSpPr>
          <p:nvPr/>
        </p:nvCxnSpPr>
        <p:spPr>
          <a:xfrm>
            <a:off x="988100" y="2448094"/>
            <a:ext cx="1588016" cy="64889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496541AC-702C-B144-A5ED-5F36A67E6C5C}"/>
              </a:ext>
            </a:extLst>
          </p:cNvPr>
          <p:cNvCxnSpPr>
            <a:cxnSpLocks/>
            <a:stCxn id="4" idx="6"/>
            <a:endCxn id="16" idx="2"/>
          </p:cNvCxnSpPr>
          <p:nvPr/>
        </p:nvCxnSpPr>
        <p:spPr>
          <a:xfrm>
            <a:off x="988100" y="2448094"/>
            <a:ext cx="1590756" cy="122299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ACD53746-3A87-A248-912D-FE7818B92107}"/>
              </a:ext>
            </a:extLst>
          </p:cNvPr>
          <p:cNvCxnSpPr>
            <a:cxnSpLocks/>
            <a:stCxn id="4" idx="6"/>
            <a:endCxn id="17" idx="2"/>
          </p:cNvCxnSpPr>
          <p:nvPr/>
        </p:nvCxnSpPr>
        <p:spPr>
          <a:xfrm>
            <a:off x="988100" y="2448094"/>
            <a:ext cx="1616652" cy="182080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B3956441-05B8-E34A-9B1E-F3EA7480144E}"/>
              </a:ext>
            </a:extLst>
          </p:cNvPr>
          <p:cNvCxnSpPr>
            <a:cxnSpLocks/>
            <a:stCxn id="42" idx="6"/>
            <a:endCxn id="14" idx="2"/>
          </p:cNvCxnSpPr>
          <p:nvPr/>
        </p:nvCxnSpPr>
        <p:spPr>
          <a:xfrm flipV="1">
            <a:off x="974983" y="2541773"/>
            <a:ext cx="1601133" cy="43287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F35C92D-356F-F646-92FB-F8B825DDE2F4}"/>
              </a:ext>
            </a:extLst>
          </p:cNvPr>
          <p:cNvCxnSpPr>
            <a:cxnSpLocks/>
            <a:stCxn id="42" idx="6"/>
            <a:endCxn id="15" idx="2"/>
          </p:cNvCxnSpPr>
          <p:nvPr/>
        </p:nvCxnSpPr>
        <p:spPr>
          <a:xfrm>
            <a:off x="974983" y="2974644"/>
            <a:ext cx="1601133" cy="12234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216122EA-31AF-8941-9FDF-E4FAD28B311C}"/>
              </a:ext>
            </a:extLst>
          </p:cNvPr>
          <p:cNvCxnSpPr>
            <a:cxnSpLocks/>
            <a:stCxn id="42" idx="6"/>
            <a:endCxn id="16" idx="2"/>
          </p:cNvCxnSpPr>
          <p:nvPr/>
        </p:nvCxnSpPr>
        <p:spPr>
          <a:xfrm>
            <a:off x="974983" y="2974644"/>
            <a:ext cx="1603873" cy="69644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81968883-DC77-5E46-9FB8-84EAB5642E6B}"/>
              </a:ext>
            </a:extLst>
          </p:cNvPr>
          <p:cNvCxnSpPr>
            <a:cxnSpLocks/>
            <a:stCxn id="42" idx="6"/>
            <a:endCxn id="17" idx="2"/>
          </p:cNvCxnSpPr>
          <p:nvPr/>
        </p:nvCxnSpPr>
        <p:spPr>
          <a:xfrm>
            <a:off x="974983" y="2974644"/>
            <a:ext cx="1629769" cy="129425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47D10098-8ABC-EA40-8321-FD0DBBBE410B}"/>
              </a:ext>
            </a:extLst>
          </p:cNvPr>
          <p:cNvCxnSpPr>
            <a:cxnSpLocks/>
            <a:stCxn id="152" idx="3"/>
            <a:endCxn id="14" idx="2"/>
          </p:cNvCxnSpPr>
          <p:nvPr/>
        </p:nvCxnSpPr>
        <p:spPr>
          <a:xfrm flipV="1">
            <a:off x="972243" y="2541773"/>
            <a:ext cx="1603873" cy="104789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E3077022-7D48-1946-B60B-5BD8E69AA823}"/>
              </a:ext>
            </a:extLst>
          </p:cNvPr>
          <p:cNvCxnSpPr>
            <a:cxnSpLocks/>
            <a:stCxn id="8" idx="6"/>
            <a:endCxn id="15" idx="2"/>
          </p:cNvCxnSpPr>
          <p:nvPr/>
        </p:nvCxnSpPr>
        <p:spPr>
          <a:xfrm flipV="1">
            <a:off x="974983" y="3096989"/>
            <a:ext cx="1601133" cy="51334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F888A98B-7568-5547-A7FA-8BD1F2B7513C}"/>
              </a:ext>
            </a:extLst>
          </p:cNvPr>
          <p:cNvCxnSpPr>
            <a:cxnSpLocks/>
            <a:stCxn id="8" idx="6"/>
            <a:endCxn id="16" idx="2"/>
          </p:cNvCxnSpPr>
          <p:nvPr/>
        </p:nvCxnSpPr>
        <p:spPr>
          <a:xfrm>
            <a:off x="974983" y="3610337"/>
            <a:ext cx="1603873" cy="6075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C3EAE431-02DE-DA47-AC4A-E2E5EF45919A}"/>
              </a:ext>
            </a:extLst>
          </p:cNvPr>
          <p:cNvCxnSpPr>
            <a:cxnSpLocks/>
            <a:stCxn id="8" idx="6"/>
            <a:endCxn id="17" idx="2"/>
          </p:cNvCxnSpPr>
          <p:nvPr/>
        </p:nvCxnSpPr>
        <p:spPr>
          <a:xfrm>
            <a:off x="974983" y="3610337"/>
            <a:ext cx="1629769" cy="65856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06589073-FE57-5247-AD63-9FC9EF5972C9}"/>
              </a:ext>
            </a:extLst>
          </p:cNvPr>
          <p:cNvCxnSpPr>
            <a:cxnSpLocks/>
            <a:stCxn id="153" idx="3"/>
            <a:endCxn id="14" idx="2"/>
          </p:cNvCxnSpPr>
          <p:nvPr/>
        </p:nvCxnSpPr>
        <p:spPr>
          <a:xfrm flipV="1">
            <a:off x="979761" y="2541773"/>
            <a:ext cx="1596355" cy="154926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89E03D8C-086F-5E43-9629-02FA55754E88}"/>
              </a:ext>
            </a:extLst>
          </p:cNvPr>
          <p:cNvCxnSpPr>
            <a:cxnSpLocks/>
            <a:stCxn id="9" idx="6"/>
            <a:endCxn id="15" idx="2"/>
          </p:cNvCxnSpPr>
          <p:nvPr/>
        </p:nvCxnSpPr>
        <p:spPr>
          <a:xfrm flipV="1">
            <a:off x="988100" y="3096989"/>
            <a:ext cx="1588016" cy="1008112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5406AD55-6B0B-5448-9DF3-8845D6598FB2}"/>
              </a:ext>
            </a:extLst>
          </p:cNvPr>
          <p:cNvCxnSpPr>
            <a:cxnSpLocks/>
            <a:stCxn id="9" idx="6"/>
            <a:endCxn id="16" idx="2"/>
          </p:cNvCxnSpPr>
          <p:nvPr/>
        </p:nvCxnSpPr>
        <p:spPr>
          <a:xfrm flipV="1">
            <a:off x="988100" y="3671093"/>
            <a:ext cx="1590756" cy="43400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EA24918A-1E8F-9A44-9939-B5E0E63280AE}"/>
              </a:ext>
            </a:extLst>
          </p:cNvPr>
          <p:cNvCxnSpPr>
            <a:cxnSpLocks/>
            <a:stCxn id="9" idx="6"/>
            <a:endCxn id="17" idx="2"/>
          </p:cNvCxnSpPr>
          <p:nvPr/>
        </p:nvCxnSpPr>
        <p:spPr>
          <a:xfrm>
            <a:off x="988100" y="4105101"/>
            <a:ext cx="1616652" cy="163801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071A3E5E-DAFD-BB41-80B4-44979E2A6B51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3008164" y="2541773"/>
            <a:ext cx="1364312" cy="19517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760E3860-B3D3-B947-BF76-D759586AA54A}"/>
              </a:ext>
            </a:extLst>
          </p:cNvPr>
          <p:cNvCxnSpPr>
            <a:cxnSpLocks/>
            <a:stCxn id="14" idx="6"/>
            <a:endCxn id="20" idx="2"/>
          </p:cNvCxnSpPr>
          <p:nvPr/>
        </p:nvCxnSpPr>
        <p:spPr>
          <a:xfrm>
            <a:off x="3008164" y="2541773"/>
            <a:ext cx="1391486" cy="987264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C2E56320-150A-594B-B972-ABF17684EDC5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3008164" y="2736949"/>
            <a:ext cx="1364312" cy="36004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45C74EF2-FD2B-8847-BD9F-5CF6E757092D}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3008164" y="3096989"/>
            <a:ext cx="1391486" cy="43204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8617701-6D44-1048-B11A-41267747F12F}"/>
              </a:ext>
            </a:extLst>
          </p:cNvPr>
          <p:cNvCxnSpPr>
            <a:cxnSpLocks/>
            <a:stCxn id="16" idx="6"/>
            <a:endCxn id="19" idx="2"/>
          </p:cNvCxnSpPr>
          <p:nvPr/>
        </p:nvCxnSpPr>
        <p:spPr>
          <a:xfrm flipV="1">
            <a:off x="3010904" y="2736949"/>
            <a:ext cx="1361572" cy="934144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E64D00CB-BBF7-FF44-AD18-54A3063FA738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3010904" y="3529037"/>
            <a:ext cx="1388746" cy="142056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86E5BA11-D0CD-ED46-A600-1CFC61D3082C}"/>
              </a:ext>
            </a:extLst>
          </p:cNvPr>
          <p:cNvCxnSpPr>
            <a:cxnSpLocks/>
            <a:stCxn id="17" idx="6"/>
            <a:endCxn id="20" idx="2"/>
          </p:cNvCxnSpPr>
          <p:nvPr/>
        </p:nvCxnSpPr>
        <p:spPr>
          <a:xfrm flipV="1">
            <a:off x="3036800" y="3529037"/>
            <a:ext cx="1362850" cy="73986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D428DDDC-1E5C-864B-B7AD-71FA87710A2D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3036800" y="2736949"/>
            <a:ext cx="1335676" cy="1531953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CA5279B8-4367-CB4D-89BA-1B1ADD44373F}"/>
              </a:ext>
            </a:extLst>
          </p:cNvPr>
          <p:cNvCxnSpPr>
            <a:cxnSpLocks/>
            <a:stCxn id="4" idx="6"/>
            <a:endCxn id="113" idx="2"/>
          </p:cNvCxnSpPr>
          <p:nvPr/>
        </p:nvCxnSpPr>
        <p:spPr>
          <a:xfrm flipV="1">
            <a:off x="988100" y="1980659"/>
            <a:ext cx="1584176" cy="46743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8CEEBC5D-BF2C-864D-AF75-0F5537E661AB}"/>
              </a:ext>
            </a:extLst>
          </p:cNvPr>
          <p:cNvCxnSpPr>
            <a:cxnSpLocks/>
            <a:stCxn id="42" idx="6"/>
            <a:endCxn id="113" idx="2"/>
          </p:cNvCxnSpPr>
          <p:nvPr/>
        </p:nvCxnSpPr>
        <p:spPr>
          <a:xfrm flipV="1">
            <a:off x="974983" y="1980659"/>
            <a:ext cx="1597293" cy="99398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21A04F6E-7BB2-EA45-A976-7035763D064A}"/>
              </a:ext>
            </a:extLst>
          </p:cNvPr>
          <p:cNvCxnSpPr>
            <a:cxnSpLocks/>
            <a:stCxn id="8" idx="6"/>
            <a:endCxn id="113" idx="2"/>
          </p:cNvCxnSpPr>
          <p:nvPr/>
        </p:nvCxnSpPr>
        <p:spPr>
          <a:xfrm flipV="1">
            <a:off x="974983" y="1980659"/>
            <a:ext cx="1597293" cy="162967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5AC0D184-0E56-EB45-B492-C7E1BDF3CC31}"/>
              </a:ext>
            </a:extLst>
          </p:cNvPr>
          <p:cNvCxnSpPr>
            <a:cxnSpLocks/>
            <a:stCxn id="9" idx="6"/>
            <a:endCxn id="113" idx="2"/>
          </p:cNvCxnSpPr>
          <p:nvPr/>
        </p:nvCxnSpPr>
        <p:spPr>
          <a:xfrm flipV="1">
            <a:off x="988100" y="1980659"/>
            <a:ext cx="1584176" cy="2124442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59B41324-6115-C940-A880-3A239DEA7539}"/>
              </a:ext>
            </a:extLst>
          </p:cNvPr>
          <p:cNvCxnSpPr>
            <a:cxnSpLocks/>
            <a:stCxn id="113" idx="6"/>
            <a:endCxn id="19" idx="2"/>
          </p:cNvCxnSpPr>
          <p:nvPr/>
        </p:nvCxnSpPr>
        <p:spPr>
          <a:xfrm>
            <a:off x="3004324" y="1980659"/>
            <a:ext cx="1368152" cy="756290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220409EF-A35D-A742-9393-C6FFA72118B9}"/>
              </a:ext>
            </a:extLst>
          </p:cNvPr>
          <p:cNvCxnSpPr>
            <a:cxnSpLocks/>
            <a:stCxn id="113" idx="6"/>
            <a:endCxn id="20" idx="2"/>
          </p:cNvCxnSpPr>
          <p:nvPr/>
        </p:nvCxnSpPr>
        <p:spPr>
          <a:xfrm>
            <a:off x="3004324" y="1980659"/>
            <a:ext cx="1395326" cy="1548378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feld 133">
            <a:extLst>
              <a:ext uri="{FF2B5EF4-FFF2-40B4-BE49-F238E27FC236}">
                <a16:creationId xmlns:a16="http://schemas.microsoft.com/office/drawing/2014/main" id="{F950E4E7-9CEA-1C45-98C9-16CDF873E4E9}"/>
              </a:ext>
            </a:extLst>
          </p:cNvPr>
          <p:cNvSpPr txBox="1"/>
          <p:nvPr/>
        </p:nvSpPr>
        <p:spPr>
          <a:xfrm>
            <a:off x="3627625" y="1728906"/>
            <a:ext cx="5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</a:t>
            </a:r>
            <a:r>
              <a:rPr lang="de-DE" baseline="30000" dirty="0"/>
              <a:t>(2)</a:t>
            </a:r>
            <a:r>
              <a:rPr lang="de-DE" baseline="-25000" dirty="0" err="1"/>
              <a:t>ij</a:t>
            </a:r>
            <a:endParaRPr lang="de-DE" baseline="-250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5B06D96-F8DA-F544-94DA-4A4632037AAE}"/>
              </a:ext>
            </a:extLst>
          </p:cNvPr>
          <p:cNvGrpSpPr/>
          <p:nvPr/>
        </p:nvGrpSpPr>
        <p:grpSpPr>
          <a:xfrm>
            <a:off x="556052" y="2229362"/>
            <a:ext cx="432048" cy="434756"/>
            <a:chOff x="1259632" y="2346172"/>
            <a:chExt cx="432048" cy="4347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306938-F338-E34B-AE3F-43BB90276861}"/>
                </a:ext>
              </a:extLst>
            </p:cNvPr>
            <p:cNvSpPr/>
            <p:nvPr/>
          </p:nvSpPr>
          <p:spPr>
            <a:xfrm>
              <a:off x="1259632" y="2348880"/>
              <a:ext cx="432048" cy="432048"/>
            </a:xfrm>
            <a:prstGeom prst="ellipse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sp>
          <p:nvSpPr>
            <p:cNvPr id="148" name="Textfeld 147">
              <a:extLst>
                <a:ext uri="{FF2B5EF4-FFF2-40B4-BE49-F238E27FC236}">
                  <a16:creationId xmlns:a16="http://schemas.microsoft.com/office/drawing/2014/main" id="{EE5A5C33-D320-DF4C-B881-1F54171E4CAE}"/>
                </a:ext>
              </a:extLst>
            </p:cNvPr>
            <p:cNvSpPr txBox="1"/>
            <p:nvPr/>
          </p:nvSpPr>
          <p:spPr>
            <a:xfrm>
              <a:off x="1309165" y="234617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</a:t>
              </a:r>
              <a:r>
                <a:rPr lang="de-DE" baseline="-25000" dirty="0"/>
                <a:t>1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AC7B82B-2588-8E44-8BCD-10451CA99818}"/>
              </a:ext>
            </a:extLst>
          </p:cNvPr>
          <p:cNvGrpSpPr/>
          <p:nvPr/>
        </p:nvGrpSpPr>
        <p:grpSpPr>
          <a:xfrm>
            <a:off x="542935" y="2758620"/>
            <a:ext cx="432048" cy="432048"/>
            <a:chOff x="1259632" y="3140968"/>
            <a:chExt cx="432048" cy="43204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80051BD-263B-3843-AB8E-B1E30115C6D9}"/>
                </a:ext>
              </a:extLst>
            </p:cNvPr>
            <p:cNvSpPr/>
            <p:nvPr/>
          </p:nvSpPr>
          <p:spPr>
            <a:xfrm>
              <a:off x="1259632" y="3140968"/>
              <a:ext cx="432048" cy="432048"/>
            </a:xfrm>
            <a:prstGeom prst="ellipse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C770E70F-BA35-ED40-8ED4-BCCC6563D882}"/>
                </a:ext>
              </a:extLst>
            </p:cNvPr>
            <p:cNvSpPr txBox="1"/>
            <p:nvPr/>
          </p:nvSpPr>
          <p:spPr>
            <a:xfrm>
              <a:off x="1309165" y="3140968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</a:t>
              </a:r>
              <a:r>
                <a:rPr lang="de-DE" baseline="-25000" dirty="0"/>
                <a:t>2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57BF4C3-CFA5-5D4C-9DEB-0C7890A64024}"/>
              </a:ext>
            </a:extLst>
          </p:cNvPr>
          <p:cNvGrpSpPr/>
          <p:nvPr/>
        </p:nvGrpSpPr>
        <p:grpSpPr>
          <a:xfrm>
            <a:off x="542935" y="3394313"/>
            <a:ext cx="432048" cy="432048"/>
            <a:chOff x="1259632" y="3933056"/>
            <a:chExt cx="432048" cy="4320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88375A-1FE8-5143-9076-B8353817E714}"/>
                </a:ext>
              </a:extLst>
            </p:cNvPr>
            <p:cNvSpPr/>
            <p:nvPr/>
          </p:nvSpPr>
          <p:spPr>
            <a:xfrm>
              <a:off x="1259632" y="3933056"/>
              <a:ext cx="432048" cy="432048"/>
            </a:xfrm>
            <a:prstGeom prst="ellipse">
              <a:avLst/>
            </a:prstGeom>
            <a:solidFill>
              <a:srgbClr val="92D05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65E2BD10-FC90-9F48-A22A-7E3FEF3AF5F2}"/>
                </a:ext>
              </a:extLst>
            </p:cNvPr>
            <p:cNvSpPr txBox="1"/>
            <p:nvPr/>
          </p:nvSpPr>
          <p:spPr>
            <a:xfrm>
              <a:off x="1318326" y="3943740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</a:t>
              </a:r>
              <a:r>
                <a:rPr lang="de-DE" baseline="-25000" dirty="0"/>
                <a:t>3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4AFD6ED-285A-294C-A9C9-DC2465590EC4}"/>
              </a:ext>
            </a:extLst>
          </p:cNvPr>
          <p:cNvSpPr/>
          <p:nvPr/>
        </p:nvSpPr>
        <p:spPr>
          <a:xfrm>
            <a:off x="556052" y="3889077"/>
            <a:ext cx="432048" cy="432048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0F07FDE9-3AD7-8A4D-9F32-04D5098A1357}"/>
              </a:ext>
            </a:extLst>
          </p:cNvPr>
          <p:cNvSpPr txBox="1"/>
          <p:nvPr/>
        </p:nvSpPr>
        <p:spPr>
          <a:xfrm>
            <a:off x="1302919" y="1791553"/>
            <a:ext cx="5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</a:t>
            </a:r>
            <a:r>
              <a:rPr lang="de-DE" baseline="30000" dirty="0"/>
              <a:t>(1)</a:t>
            </a:r>
            <a:r>
              <a:rPr lang="de-DE" baseline="-25000" dirty="0" err="1"/>
              <a:t>ij</a:t>
            </a:r>
            <a:endParaRPr lang="de-DE" baseline="-25000" dirty="0"/>
          </a:p>
        </p:txBody>
      </p:sp>
      <p:sp>
        <p:nvSpPr>
          <p:cNvPr id="156" name="Textfeld 155">
            <a:extLst>
              <a:ext uri="{FF2B5EF4-FFF2-40B4-BE49-F238E27FC236}">
                <a16:creationId xmlns:a16="http://schemas.microsoft.com/office/drawing/2014/main" id="{166459FF-E86B-3E4E-A193-EADBC4356590}"/>
              </a:ext>
            </a:extLst>
          </p:cNvPr>
          <p:cNvSpPr txBox="1"/>
          <p:nvPr/>
        </p:nvSpPr>
        <p:spPr>
          <a:xfrm>
            <a:off x="2123583" y="1205048"/>
            <a:ext cx="163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Hidden </a:t>
            </a:r>
            <a:r>
              <a:rPr lang="de-DE" dirty="0" err="1"/>
              <a:t>layer</a:t>
            </a:r>
            <a:r>
              <a:rPr lang="de-DE" dirty="0"/>
              <a:t>(s)</a:t>
            </a:r>
          </a:p>
        </p:txBody>
      </p:sp>
      <p:sp>
        <p:nvSpPr>
          <p:cNvPr id="157" name="Textfeld 156">
            <a:extLst>
              <a:ext uri="{FF2B5EF4-FFF2-40B4-BE49-F238E27FC236}">
                <a16:creationId xmlns:a16="http://schemas.microsoft.com/office/drawing/2014/main" id="{EAF2680D-8075-1548-85C9-3685B9695DBA}"/>
              </a:ext>
            </a:extLst>
          </p:cNvPr>
          <p:cNvSpPr txBox="1"/>
          <p:nvPr/>
        </p:nvSpPr>
        <p:spPr>
          <a:xfrm>
            <a:off x="4133430" y="1210493"/>
            <a:ext cx="1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Output </a:t>
            </a:r>
            <a:r>
              <a:rPr lang="de-DE" dirty="0" err="1"/>
              <a:t>layer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/>
              <p:nvPr/>
            </p:nvSpPr>
            <p:spPr>
              <a:xfrm>
                <a:off x="5191738" y="2547637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1F0DC5BC-8913-324C-9BBC-47AA0463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738" y="2547637"/>
                <a:ext cx="460382" cy="363305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/>
              <p:nvPr/>
            </p:nvSpPr>
            <p:spPr>
              <a:xfrm>
                <a:off x="5191738" y="3332989"/>
                <a:ext cx="460382" cy="36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A65CF225-4222-4845-9FAD-E1B0F6B8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738" y="3332989"/>
                <a:ext cx="460382" cy="363305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Gerade Verbindung mit Pfeil 159">
            <a:extLst>
              <a:ext uri="{FF2B5EF4-FFF2-40B4-BE49-F238E27FC236}">
                <a16:creationId xmlns:a16="http://schemas.microsoft.com/office/drawing/2014/main" id="{3E7C5EE3-0119-EB42-AE5B-5A2C6DA91E46}"/>
              </a:ext>
            </a:extLst>
          </p:cNvPr>
          <p:cNvCxnSpPr>
            <a:cxnSpLocks/>
            <a:stCxn id="19" idx="6"/>
            <a:endCxn id="158" idx="1"/>
          </p:cNvCxnSpPr>
          <p:nvPr/>
        </p:nvCxnSpPr>
        <p:spPr>
          <a:xfrm flipV="1">
            <a:off x="4804524" y="2729290"/>
            <a:ext cx="387214" cy="7659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9DB5E3AD-E780-7047-BE35-3529333CFC41}"/>
              </a:ext>
            </a:extLst>
          </p:cNvPr>
          <p:cNvCxnSpPr>
            <a:cxnSpLocks/>
            <a:stCxn id="20" idx="6"/>
            <a:endCxn id="159" idx="1"/>
          </p:cNvCxnSpPr>
          <p:nvPr/>
        </p:nvCxnSpPr>
        <p:spPr>
          <a:xfrm flipV="1">
            <a:off x="4831698" y="3514642"/>
            <a:ext cx="360040" cy="14395"/>
          </a:xfrm>
          <a:prstGeom prst="straightConnector1">
            <a:avLst/>
          </a:prstGeom>
          <a:ln>
            <a:solidFill>
              <a:schemeClr val="tx1">
                <a:alpha val="3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/>
              <p:nvPr/>
            </p:nvSpPr>
            <p:spPr>
              <a:xfrm>
                <a:off x="913465" y="5758288"/>
                <a:ext cx="387221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de-DE" i="1" dirty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b="1" i="1" dirty="0" err="1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; 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d>
                            <m:dPr>
                              <m:ctrlP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,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); 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d>
                            <m:dPr>
                              <m:ctrlP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,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377A68BF-37E2-D348-B130-B079406A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65" y="5758288"/>
                <a:ext cx="3872214" cy="392993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D669800-FC83-334F-90EA-ACBF0497B2C0}"/>
              </a:ext>
            </a:extLst>
          </p:cNvPr>
          <p:cNvGrpSpPr/>
          <p:nvPr/>
        </p:nvGrpSpPr>
        <p:grpSpPr>
          <a:xfrm>
            <a:off x="4372476" y="2520925"/>
            <a:ext cx="438970" cy="432048"/>
            <a:chOff x="6561050" y="3140968"/>
            <a:chExt cx="438970" cy="43204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0DBE3-6F24-274F-A8CE-F209052D5C0F}"/>
                </a:ext>
              </a:extLst>
            </p:cNvPr>
            <p:cNvSpPr/>
            <p:nvPr/>
          </p:nvSpPr>
          <p:spPr>
            <a:xfrm>
              <a:off x="6561050" y="3140968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2" name="Textfeld 171">
              <a:extLst>
                <a:ext uri="{FF2B5EF4-FFF2-40B4-BE49-F238E27FC236}">
                  <a16:creationId xmlns:a16="http://schemas.microsoft.com/office/drawing/2014/main" id="{4BA5B032-9C12-AC44-9070-AE8AD964595F}"/>
                </a:ext>
              </a:extLst>
            </p:cNvPr>
            <p:cNvSpPr txBox="1"/>
            <p:nvPr/>
          </p:nvSpPr>
          <p:spPr>
            <a:xfrm>
              <a:off x="6610170" y="3147595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1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42269D1-B43F-5E4B-95D3-E9AE1FDF6C8C}"/>
              </a:ext>
            </a:extLst>
          </p:cNvPr>
          <p:cNvGrpSpPr/>
          <p:nvPr/>
        </p:nvGrpSpPr>
        <p:grpSpPr>
          <a:xfrm>
            <a:off x="4399650" y="3313013"/>
            <a:ext cx="432048" cy="432048"/>
            <a:chOff x="6588224" y="3933056"/>
            <a:chExt cx="432048" cy="43204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BBBD78-A34E-B54F-8C3A-94373DBDBA99}"/>
                </a:ext>
              </a:extLst>
            </p:cNvPr>
            <p:cNvSpPr/>
            <p:nvPr/>
          </p:nvSpPr>
          <p:spPr>
            <a:xfrm>
              <a:off x="6588224" y="3933056"/>
              <a:ext cx="432048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A93999DC-A704-4647-A115-573D43E3E290}"/>
                </a:ext>
              </a:extLst>
            </p:cNvPr>
            <p:cNvSpPr txBox="1"/>
            <p:nvPr/>
          </p:nvSpPr>
          <p:spPr>
            <a:xfrm>
              <a:off x="6630422" y="3933056"/>
              <a:ext cx="389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</a:t>
              </a:r>
              <a:r>
                <a:rPr lang="de-DE" baseline="-25000" dirty="0"/>
                <a:t>2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DD308EF-B5AA-6341-BC08-5B929B880805}"/>
              </a:ext>
            </a:extLst>
          </p:cNvPr>
          <p:cNvGrpSpPr/>
          <p:nvPr/>
        </p:nvGrpSpPr>
        <p:grpSpPr>
          <a:xfrm>
            <a:off x="2572276" y="1764635"/>
            <a:ext cx="439728" cy="432048"/>
            <a:chOff x="3995936" y="1896189"/>
            <a:chExt cx="439728" cy="432048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4A36CC2-56E9-FE4D-9125-EA62654E7054}"/>
                </a:ext>
              </a:extLst>
            </p:cNvPr>
            <p:cNvSpPr/>
            <p:nvPr/>
          </p:nvSpPr>
          <p:spPr>
            <a:xfrm>
              <a:off x="3995936" y="1896189"/>
              <a:ext cx="432048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4" name="Textfeld 173">
              <a:extLst>
                <a:ext uri="{FF2B5EF4-FFF2-40B4-BE49-F238E27FC236}">
                  <a16:creationId xmlns:a16="http://schemas.microsoft.com/office/drawing/2014/main" id="{B269E98E-9D5E-6845-B697-33B52DABF6F7}"/>
                </a:ext>
              </a:extLst>
            </p:cNvPr>
            <p:cNvSpPr txBox="1"/>
            <p:nvPr/>
          </p:nvSpPr>
          <p:spPr>
            <a:xfrm>
              <a:off x="4044210" y="1916832"/>
              <a:ext cx="39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  <a:r>
                <a:rPr lang="de-DE" baseline="-25000" dirty="0"/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B870DCA-0B81-C64A-B5E3-2D22DCA52188}"/>
              </a:ext>
            </a:extLst>
          </p:cNvPr>
          <p:cNvGrpSpPr/>
          <p:nvPr/>
        </p:nvGrpSpPr>
        <p:grpSpPr>
          <a:xfrm>
            <a:off x="2576116" y="2325749"/>
            <a:ext cx="432048" cy="432048"/>
            <a:chOff x="3995936" y="2708920"/>
            <a:chExt cx="432048" cy="4320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6983DF-E177-C04E-9447-31EB42A14B75}"/>
                </a:ext>
              </a:extLst>
            </p:cNvPr>
            <p:cNvSpPr/>
            <p:nvPr/>
          </p:nvSpPr>
          <p:spPr>
            <a:xfrm>
              <a:off x="3995936" y="2708920"/>
              <a:ext cx="432048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5" name="Textfeld 174">
              <a:extLst>
                <a:ext uri="{FF2B5EF4-FFF2-40B4-BE49-F238E27FC236}">
                  <a16:creationId xmlns:a16="http://schemas.microsoft.com/office/drawing/2014/main" id="{AAC03FC4-7F9F-0C46-80A3-75F586CE032C}"/>
                </a:ext>
              </a:extLst>
            </p:cNvPr>
            <p:cNvSpPr txBox="1"/>
            <p:nvPr/>
          </p:nvSpPr>
          <p:spPr>
            <a:xfrm>
              <a:off x="4036530" y="2736678"/>
              <a:ext cx="39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  <a:r>
                <a:rPr lang="de-DE" baseline="-25000" dirty="0"/>
                <a:t>2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C78A432-9BE3-2146-AA14-B71429B2AC18}"/>
              </a:ext>
            </a:extLst>
          </p:cNvPr>
          <p:cNvGrpSpPr/>
          <p:nvPr/>
        </p:nvGrpSpPr>
        <p:grpSpPr>
          <a:xfrm>
            <a:off x="2576116" y="2880965"/>
            <a:ext cx="432048" cy="432048"/>
            <a:chOff x="3995936" y="3501008"/>
            <a:chExt cx="432048" cy="4320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AB23A7-F483-7547-B089-3453966AD024}"/>
                </a:ext>
              </a:extLst>
            </p:cNvPr>
            <p:cNvSpPr/>
            <p:nvPr/>
          </p:nvSpPr>
          <p:spPr>
            <a:xfrm>
              <a:off x="3995936" y="3501008"/>
              <a:ext cx="432048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6" name="Textfeld 175">
              <a:extLst>
                <a:ext uri="{FF2B5EF4-FFF2-40B4-BE49-F238E27FC236}">
                  <a16:creationId xmlns:a16="http://schemas.microsoft.com/office/drawing/2014/main" id="{441658A3-362B-6441-B46E-D0DAE73B01CF}"/>
                </a:ext>
              </a:extLst>
            </p:cNvPr>
            <p:cNvSpPr txBox="1"/>
            <p:nvPr/>
          </p:nvSpPr>
          <p:spPr>
            <a:xfrm>
              <a:off x="4036530" y="3516927"/>
              <a:ext cx="39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  <a:r>
                <a:rPr lang="de-DE" baseline="-25000" dirty="0"/>
                <a:t>3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7DB7725-943E-8248-802D-1E612199B3DD}"/>
              </a:ext>
            </a:extLst>
          </p:cNvPr>
          <p:cNvGrpSpPr/>
          <p:nvPr/>
        </p:nvGrpSpPr>
        <p:grpSpPr>
          <a:xfrm>
            <a:off x="2578856" y="3455069"/>
            <a:ext cx="439728" cy="432048"/>
            <a:chOff x="3995936" y="4293096"/>
            <a:chExt cx="439728" cy="43204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03C55-8145-0C48-9540-CF2607B9B3FD}"/>
                </a:ext>
              </a:extLst>
            </p:cNvPr>
            <p:cNvSpPr/>
            <p:nvPr/>
          </p:nvSpPr>
          <p:spPr>
            <a:xfrm>
              <a:off x="3995936" y="4293096"/>
              <a:ext cx="432048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AAD9EC29-7734-8440-B93F-A4474F1FF918}"/>
                </a:ext>
              </a:extLst>
            </p:cNvPr>
            <p:cNvSpPr txBox="1"/>
            <p:nvPr/>
          </p:nvSpPr>
          <p:spPr>
            <a:xfrm>
              <a:off x="4044210" y="4309015"/>
              <a:ext cx="39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  <a:r>
                <a:rPr lang="de-DE" baseline="-25000" dirty="0"/>
                <a:t>4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2D86F7C-0C4D-9F40-88C2-7C02169A3270}"/>
              </a:ext>
            </a:extLst>
          </p:cNvPr>
          <p:cNvGrpSpPr/>
          <p:nvPr/>
        </p:nvGrpSpPr>
        <p:grpSpPr>
          <a:xfrm>
            <a:off x="2604752" y="4052878"/>
            <a:ext cx="436210" cy="432048"/>
            <a:chOff x="3995936" y="5085184"/>
            <a:chExt cx="436210" cy="4320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82B04A-79B3-4549-B915-20EF42833700}"/>
                </a:ext>
              </a:extLst>
            </p:cNvPr>
            <p:cNvSpPr/>
            <p:nvPr/>
          </p:nvSpPr>
          <p:spPr>
            <a:xfrm>
              <a:off x="3995936" y="5085184"/>
              <a:ext cx="432048" cy="43204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0AA325A4-BC2C-C74B-8DD2-F0909C3B95E4}"/>
                </a:ext>
              </a:extLst>
            </p:cNvPr>
            <p:cNvSpPr txBox="1"/>
            <p:nvPr/>
          </p:nvSpPr>
          <p:spPr>
            <a:xfrm>
              <a:off x="4040692" y="5114452"/>
              <a:ext cx="39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h</a:t>
              </a:r>
              <a:r>
                <a:rPr lang="de-DE" baseline="-25000" dirty="0"/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Abgerundetes Rechteck 83">
                <a:extLst>
                  <a:ext uri="{FF2B5EF4-FFF2-40B4-BE49-F238E27FC236}">
                    <a16:creationId xmlns:a16="http://schemas.microsoft.com/office/drawing/2014/main" id="{778C847A-49F2-004D-8977-11ECFF0F41B8}"/>
                  </a:ext>
                </a:extLst>
              </p:cNvPr>
              <p:cNvSpPr/>
              <p:nvPr/>
            </p:nvSpPr>
            <p:spPr>
              <a:xfrm>
                <a:off x="5893876" y="1247499"/>
                <a:ext cx="3046374" cy="1940853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r>
                  <a:rPr lang="de-DE" dirty="0"/>
                  <a:t>i: 	</a:t>
                </a:r>
                <a:r>
                  <a:rPr lang="de-DE" dirty="0" err="1"/>
                  <a:t>layer</a:t>
                </a:r>
                <a:r>
                  <a:rPr lang="de-DE" dirty="0"/>
                  <a:t> i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	 Bias in </a:t>
                </a:r>
                <a:r>
                  <a:rPr lang="de-DE" dirty="0">
                    <a:solidFill>
                      <a:srgbClr val="3C8C93"/>
                    </a:solidFill>
                  </a:rPr>
                  <a:t>i</a:t>
                </a:r>
              </a:p>
              <a:p>
                <a:r>
                  <a:rPr lang="de-DE" b="1" dirty="0"/>
                  <a:t>W</a:t>
                </a:r>
                <a:r>
                  <a:rPr lang="de-DE" baseline="30000" dirty="0"/>
                  <a:t>(i)</a:t>
                </a:r>
                <a:r>
                  <a:rPr lang="de-DE" dirty="0"/>
                  <a:t>: 	</a:t>
                </a:r>
                <a:r>
                  <a:rPr lang="de-DE" dirty="0" err="1"/>
                  <a:t>weight</a:t>
                </a:r>
                <a:r>
                  <a:rPr lang="de-DE" dirty="0"/>
                  <a:t> </a:t>
                </a:r>
                <a:r>
                  <a:rPr lang="de-DE" dirty="0" err="1"/>
                  <a:t>matrix</a:t>
                </a:r>
                <a:r>
                  <a:rPr lang="de-DE" dirty="0"/>
                  <a:t> 	in i</a:t>
                </a:r>
              </a:p>
              <a:p>
                <a:r>
                  <a:rPr lang="de-DE" dirty="0"/>
                  <a:t> 𝛔 </a:t>
                </a:r>
                <a:r>
                  <a:rPr lang="de-DE" baseline="-25000" dirty="0"/>
                  <a:t>i</a:t>
                </a:r>
                <a:r>
                  <a:rPr lang="de-DE" dirty="0"/>
                  <a:t>: 	</a:t>
                </a:r>
                <a:r>
                  <a:rPr lang="de-DE" dirty="0" err="1"/>
                  <a:t>activation</a:t>
                </a:r>
                <a:r>
                  <a:rPr lang="de-DE" dirty="0"/>
                  <a:t> 	</a:t>
                </a:r>
                <a:r>
                  <a:rPr lang="de-DE" dirty="0" err="1"/>
                  <a:t>function</a:t>
                </a:r>
                <a:r>
                  <a:rPr lang="de-DE" dirty="0"/>
                  <a:t> in i	</a:t>
                </a:r>
              </a:p>
            </p:txBody>
          </p:sp>
        </mc:Choice>
        <mc:Fallback xmlns="">
          <p:sp>
            <p:nvSpPr>
              <p:cNvPr id="84" name="Abgerundetes Rechteck 83">
                <a:extLst>
                  <a:ext uri="{FF2B5EF4-FFF2-40B4-BE49-F238E27FC236}">
                    <a16:creationId xmlns:a16="http://schemas.microsoft.com/office/drawing/2014/main" id="{778C847A-49F2-004D-8977-11ECFF0F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876" y="1247499"/>
                <a:ext cx="3046374" cy="1940853"/>
              </a:xfrm>
              <a:prstGeom prst="roundRect">
                <a:avLst>
                  <a:gd name="adj" fmla="val 10000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/>
              <p:nvPr/>
            </p:nvSpPr>
            <p:spPr>
              <a:xfrm>
                <a:off x="193304" y="4686161"/>
                <a:ext cx="5099729" cy="472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b="1" i="1" dirty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groupCh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 dirty="0" err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b="1" i="1" dirty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groupChr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48FFC6B9-EBE1-9C48-969E-545B10436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04" y="4686161"/>
                <a:ext cx="5099729" cy="472822"/>
              </a:xfrm>
              <a:prstGeom prst="rect">
                <a:avLst/>
              </a:prstGeom>
              <a:blipFill>
                <a:blip r:embed="rId6"/>
                <a:stretch>
                  <a:fillRect b="-368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/>
              <p:nvPr/>
            </p:nvSpPr>
            <p:spPr>
              <a:xfrm>
                <a:off x="213871" y="5212507"/>
                <a:ext cx="47997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</m:t>
                      </m:r>
                      <m: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acc>
                        <m:accPr>
                          <m:chr m:val="̂"/>
                          <m:ctrlP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A4E7777A-409C-E447-91BF-AA7852AEB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71" y="5212507"/>
                <a:ext cx="4799712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feld 87">
            <a:extLst>
              <a:ext uri="{FF2B5EF4-FFF2-40B4-BE49-F238E27FC236}">
                <a16:creationId xmlns:a16="http://schemas.microsoft.com/office/drawing/2014/main" id="{567545D6-9770-4C40-80C3-3434012A362C}"/>
              </a:ext>
            </a:extLst>
          </p:cNvPr>
          <p:cNvSpPr txBox="1"/>
          <p:nvPr/>
        </p:nvSpPr>
        <p:spPr>
          <a:xfrm>
            <a:off x="167947" y="1205048"/>
            <a:ext cx="163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Input </a:t>
            </a:r>
            <a:r>
              <a:rPr lang="de-DE" dirty="0" err="1"/>
              <a:t>layer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51A0770F-D7C6-7B4F-86D5-B3A155CB57DA}"/>
                  </a:ext>
                </a:extLst>
              </p:cNvPr>
              <p:cNvSpPr txBox="1"/>
              <p:nvPr/>
            </p:nvSpPr>
            <p:spPr>
              <a:xfrm>
                <a:off x="4973177" y="5779152"/>
                <a:ext cx="408387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de-DE" i="1" baseline="-25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d>
                            <m:dPr>
                              <m:ctrlPr>
                                <a:rPr lang="de-DE" b="1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sup>
                      </m:sSup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1(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d>
                            <m:dPr>
                              <m:ctrlPr>
                                <a:rPr lang="de-DE" b="1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p>
                      </m:sSup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 ) + </m:t>
                      </m:r>
                      <m:sSup>
                        <m:sSupPr>
                          <m:ctrlPr>
                            <a:rPr lang="de-DE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51A0770F-D7C6-7B4F-86D5-B3A155CB5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77" y="5779152"/>
                <a:ext cx="4083874" cy="392993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Abgerundetes Rechteck 90">
                <a:extLst>
                  <a:ext uri="{FF2B5EF4-FFF2-40B4-BE49-F238E27FC236}">
                    <a16:creationId xmlns:a16="http://schemas.microsoft.com/office/drawing/2014/main" id="{D0AEE738-FA51-3648-978B-BD5F135C8551}"/>
                  </a:ext>
                </a:extLst>
              </p:cNvPr>
              <p:cNvSpPr/>
              <p:nvPr/>
            </p:nvSpPr>
            <p:spPr>
              <a:xfrm>
                <a:off x="5893876" y="3422073"/>
                <a:ext cx="3046374" cy="2001609"/>
              </a:xfrm>
              <a:prstGeom prst="roundRect">
                <a:avLst>
                  <a:gd name="adj" fmla="val 10000"/>
                </a:avLst>
              </a:prstGeom>
              <a:solidFill>
                <a:srgbClr val="032EF0">
                  <a:alpha val="10000"/>
                </a:srgbClr>
              </a:solidFill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de-DE" dirty="0"/>
                  <a:t>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                    </a:t>
                </a:r>
                <a:r>
                  <a:rPr lang="de-DE" dirty="0" err="1"/>
                  <a:t>activation</a:t>
                </a:r>
                <a:r>
                  <a:rPr lang="de-DE" dirty="0"/>
                  <a:t> in i</a:t>
                </a:r>
              </a:p>
              <a:p>
                <a:r>
                  <a:rPr lang="de-DE" dirty="0"/>
                  <a:t>                  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de-DE" dirty="0"/>
                  <a:t>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d>
                          <m:d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 dirty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                  linear </a:t>
                </a:r>
                <a:r>
                  <a:rPr lang="de-DE" dirty="0" err="1"/>
                  <a:t>ouptut</a:t>
                </a:r>
                <a:endParaRPr lang="de-DE" dirty="0"/>
              </a:p>
              <a:p>
                <a:r>
                  <a:rPr lang="de-DE" dirty="0"/>
                  <a:t>                  in </a:t>
                </a:r>
                <a:r>
                  <a:rPr lang="de-DE" dirty="0" err="1"/>
                  <a:t>layer</a:t>
                </a:r>
                <a:r>
                  <a:rPr lang="de-DE" dirty="0"/>
                  <a:t> i </a:t>
                </a:r>
              </a:p>
              <a:p>
                <a:r>
                  <a:rPr lang="de-DE" dirty="0"/>
                  <a:t>	</a:t>
                </a:r>
              </a:p>
            </p:txBody>
          </p:sp>
        </mc:Choice>
        <mc:Fallback xmlns="">
          <p:sp>
            <p:nvSpPr>
              <p:cNvPr id="91" name="Abgerundetes Rechteck 90">
                <a:extLst>
                  <a:ext uri="{FF2B5EF4-FFF2-40B4-BE49-F238E27FC236}">
                    <a16:creationId xmlns:a16="http://schemas.microsoft.com/office/drawing/2014/main" id="{D0AEE738-FA51-3648-978B-BD5F135C8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876" y="3422073"/>
                <a:ext cx="3046374" cy="2001609"/>
              </a:xfrm>
              <a:prstGeom prst="roundRect">
                <a:avLst>
                  <a:gd name="adj" fmla="val 10000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3BBA52DE-0261-164E-8455-52D79F41789A}"/>
              </a:ext>
            </a:extLst>
          </p:cNvPr>
          <p:cNvSpPr txBox="1"/>
          <p:nvPr/>
        </p:nvSpPr>
        <p:spPr>
          <a:xfrm>
            <a:off x="591060" y="6117019"/>
            <a:ext cx="766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1)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find </a:t>
            </a:r>
            <a:r>
              <a:rPr lang="de-DE" dirty="0" err="1"/>
              <a:t>this</a:t>
            </a:r>
            <a:r>
              <a:rPr lang="de-DE" dirty="0"/>
              <a:t> also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>
                <a:solidFill>
                  <a:srgbClr val="032EF0"/>
                </a:solidFill>
              </a:rPr>
              <a:t>multilayer</a:t>
            </a:r>
            <a:r>
              <a:rPr lang="de-DE" dirty="0">
                <a:solidFill>
                  <a:srgbClr val="032EF0"/>
                </a:solidFill>
              </a:rPr>
              <a:t> </a:t>
            </a:r>
            <a:r>
              <a:rPr lang="de-DE" dirty="0" err="1">
                <a:solidFill>
                  <a:srgbClr val="032EF0"/>
                </a:solidFill>
              </a:rPr>
              <a:t>perceptron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literature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34" grpId="0"/>
      <p:bldP spid="9" grpId="0" animBg="1"/>
      <p:bldP spid="154" grpId="0"/>
      <p:bldP spid="156" grpId="0"/>
      <p:bldP spid="157" grpId="0"/>
      <p:bldP spid="158" grpId="0"/>
      <p:bldP spid="159" grpId="0"/>
      <p:bldP spid="84" grpId="0" animBg="1"/>
      <p:bldP spid="88" grpId="0"/>
      <p:bldP spid="90" grpId="0"/>
      <p:bldP spid="9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1280" y="1332767"/>
            <a:ext cx="82498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Non-linearities needed to learn complex (non-linear) representations of data, otherwise the network would be just a linear function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More layers and neurons can approximate more complex functions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1280" y="182563"/>
            <a:ext cx="8041440" cy="858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Activation functions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98" y="2091814"/>
            <a:ext cx="6911004" cy="2480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/>
              <p:cNvSpPr/>
              <p:nvPr/>
            </p:nvSpPr>
            <p:spPr>
              <a:xfrm>
                <a:off x="6709847" y="1602436"/>
                <a:ext cx="16732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W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𝑊𝑥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l-G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Ορθογώνιο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847" y="1602436"/>
                <a:ext cx="167327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20330" y="5692800"/>
            <a:ext cx="651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list: </a:t>
            </a:r>
            <a:r>
              <a:rPr lang="en-US" dirty="0">
                <a:hlinkClick r:id="rId5"/>
              </a:rPr>
              <a:t>https://en.wikipedia.org/wiki/Activation_function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2859206" y="453602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00" i="1" dirty="0"/>
              <a:t>http://cs231n.github.io/assets/nn1/</a:t>
            </a:r>
            <a:r>
              <a:rPr lang="en-US" sz="900" i="1" dirty="0" err="1"/>
              <a:t>layer_sizes.jpeg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047150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551280" y="182563"/>
            <a:ext cx="8041440" cy="858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Activation functions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80" y="1155700"/>
            <a:ext cx="2220520" cy="1576152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822700" y="1421632"/>
            <a:ext cx="47700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Takes a real-valued number and “squashes” it into range between 0 and 1.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Earliest used activation function (neuron)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Leads to </a:t>
            </a:r>
            <a:r>
              <a:rPr lang="en-US" dirty="0">
                <a:solidFill>
                  <a:srgbClr val="032EF0"/>
                </a:solidFill>
              </a:rPr>
              <a:t>vanishing gradient problem 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03370" y="1155700"/>
                <a:ext cx="125598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𝑛</m:t>
                          </m:r>
                        </m:sup>
                      </m:sSup>
                      <m:r>
                        <a:rPr lang="is-IS" sz="2000" i="1">
                          <a:latin typeface="Cambria Math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l-GR" sz="2000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370" y="1155700"/>
                <a:ext cx="1255985" cy="307777"/>
              </a:xfrm>
              <a:prstGeom prst="rect">
                <a:avLst/>
              </a:prstGeom>
              <a:blipFill>
                <a:blip r:embed="rId4"/>
                <a:stretch>
                  <a:fillRect l="-5000"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Ορθογώνιο 3"/>
          <p:cNvSpPr/>
          <p:nvPr/>
        </p:nvSpPr>
        <p:spPr>
          <a:xfrm>
            <a:off x="6516216" y="778189"/>
            <a:ext cx="2900149" cy="233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i="1" dirty="0"/>
              <a:t>http://</a:t>
            </a:r>
            <a:r>
              <a:rPr lang="en-US" sz="900" i="1" dirty="0" err="1"/>
              <a:t>adilmoujahid.com</a:t>
            </a:r>
            <a:r>
              <a:rPr lang="en-US" sz="900" i="1" dirty="0"/>
              <a:t>/images/</a:t>
            </a:r>
            <a:r>
              <a:rPr lang="en-US" sz="900" i="1" dirty="0" err="1"/>
              <a:t>activation.png</a:t>
            </a:r>
            <a:endParaRPr lang="en-US" sz="900" i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48ED77-58D9-5646-AC3A-FADC6C527722}"/>
              </a:ext>
            </a:extLst>
          </p:cNvPr>
          <p:cNvSpPr txBox="1"/>
          <p:nvPr/>
        </p:nvSpPr>
        <p:spPr>
          <a:xfrm>
            <a:off x="3797217" y="1111113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Sigmoid</a:t>
            </a:r>
            <a:r>
              <a:rPr lang="de-DE" dirty="0"/>
              <a:t> </a:t>
            </a:r>
          </a:p>
        </p:txBody>
      </p:sp>
      <p:pic>
        <p:nvPicPr>
          <p:cNvPr id="10" name="Εικόνα 4">
            <a:extLst>
              <a:ext uri="{FF2B5EF4-FFF2-40B4-BE49-F238E27FC236}">
                <a16:creationId xmlns:a16="http://schemas.microsoft.com/office/drawing/2014/main" id="{2947A684-6DBF-854A-A471-DCC35B8E2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5" y="2858509"/>
            <a:ext cx="2235610" cy="157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2577BA0-EDBA-3541-BF4E-5C29C29CC04D}"/>
                  </a:ext>
                </a:extLst>
              </p:cNvPr>
              <p:cNvSpPr txBox="1"/>
              <p:nvPr/>
            </p:nvSpPr>
            <p:spPr>
              <a:xfrm>
                <a:off x="3821875" y="2720311"/>
                <a:ext cx="454565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Tanh: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is-IS" i="1">
                        <a:latin typeface="Cambria Math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i="1">
                            <a:latin typeface="Cambria Math" charset="0"/>
                          </a:rPr>
                          <m:t>,1</m:t>
                        </m:r>
                      </m:e>
                    </m:d>
                  </m:oMath>
                </a14:m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Takes a real-valued number and “squashes” it into range between -1 and 1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Same </a:t>
                </a:r>
                <a:r>
                  <a:rPr lang="en-US" dirty="0" err="1"/>
                  <a:t>probem</a:t>
                </a:r>
                <a:r>
                  <a:rPr lang="en-US" dirty="0"/>
                  <a:t> of vanishing gradient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=2</m:t>
                    </m:r>
                    <m:r>
                      <a:rPr lang="en-US" i="1">
                        <a:latin typeface="Cambria Math" charset="0"/>
                      </a:rPr>
                      <m:t>𝑠𝑖𝑔𝑚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r>
                  <a:rPr lang="de-DE" dirty="0"/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2577BA0-EDBA-3541-BF4E-5C29C29C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75" y="2720311"/>
                <a:ext cx="4545653" cy="2031325"/>
              </a:xfrm>
              <a:prstGeom prst="rect">
                <a:avLst/>
              </a:prstGeom>
              <a:blipFill>
                <a:blip r:embed="rId6"/>
                <a:stretch>
                  <a:fillRect l="-833" t="-1250" r="-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 1">
                <a:extLst>
                  <a:ext uri="{FF2B5EF4-FFF2-40B4-BE49-F238E27FC236}">
                    <a16:creationId xmlns:a16="http://schemas.microsoft.com/office/drawing/2014/main" id="{9FD63411-6A38-454C-AA83-F7D5CEEAFAE8}"/>
                  </a:ext>
                </a:extLst>
              </p:cNvPr>
              <p:cNvSpPr/>
              <p:nvPr/>
            </p:nvSpPr>
            <p:spPr>
              <a:xfrm>
                <a:off x="3821875" y="4446524"/>
                <a:ext cx="489909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/>
                  <a:t>Rectified Linear Unit </a:t>
                </a:r>
                <a:r>
                  <a:rPr lang="en-US" dirty="0" err="1"/>
                  <a:t>ReLu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is-IS" i="1"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Takes a real-valued number and thresholds it at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Used in Deep Learning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No vanishing gradient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But: it is not differentiable (need relaxation)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Dying </a:t>
                </a:r>
                <a:r>
                  <a:rPr lang="en-US" dirty="0" err="1"/>
                  <a:t>ReLU</a:t>
                </a:r>
                <a:endParaRPr lang="en-US" dirty="0"/>
              </a:p>
              <a:p>
                <a:pPr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12" name="Ορθογώνιο 1">
                <a:extLst>
                  <a:ext uri="{FF2B5EF4-FFF2-40B4-BE49-F238E27FC236}">
                    <a16:creationId xmlns:a16="http://schemas.microsoft.com/office/drawing/2014/main" id="{9FD63411-6A38-454C-AA83-F7D5CEEAF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75" y="4446524"/>
                <a:ext cx="4899090" cy="2308324"/>
              </a:xfrm>
              <a:prstGeom prst="rect">
                <a:avLst/>
              </a:prstGeom>
              <a:blipFill>
                <a:blip r:embed="rId7"/>
                <a:stretch>
                  <a:fillRect l="-775" t="-5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Εικόνα 5">
            <a:extLst>
              <a:ext uri="{FF2B5EF4-FFF2-40B4-BE49-F238E27FC236}">
                <a16:creationId xmlns:a16="http://schemas.microsoft.com/office/drawing/2014/main" id="{B16EEF75-6B13-0C40-8F82-5AF5FE834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95" y="4738452"/>
            <a:ext cx="2203780" cy="15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87921-46A0-0442-ABCC-15A2B055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: follow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C92D500-F18B-C045-9DAA-6974B26055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Gradient </a:t>
                </a:r>
                <a:r>
                  <a:rPr lang="de-DE" dirty="0" err="1"/>
                  <a:t>based</a:t>
                </a:r>
                <a:r>
                  <a:rPr lang="de-DE" dirty="0"/>
                  <a:t> </a:t>
                </a:r>
                <a:r>
                  <a:rPr lang="de-DE" dirty="0" err="1"/>
                  <a:t>optimisation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sz="3200" dirty="0"/>
                  <a:t>BIG </a:t>
                </a:r>
                <a:r>
                  <a:rPr lang="de-DE" i="1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!</a:t>
                </a:r>
              </a:p>
              <a:p>
                <a:pPr lvl="1"/>
                <a:r>
                  <a:rPr lang="de-DE" dirty="0"/>
                  <a:t>First </a:t>
                </a:r>
                <a:r>
                  <a:rPr lang="de-DE" dirty="0" err="1"/>
                  <a:t>order</a:t>
                </a:r>
                <a:r>
                  <a:rPr lang="de-DE" dirty="0"/>
                  <a:t> </a:t>
                </a:r>
                <a:r>
                  <a:rPr lang="de-DE" dirty="0" err="1"/>
                  <a:t>methods</a:t>
                </a:r>
                <a:r>
                  <a:rPr lang="de-DE" dirty="0"/>
                  <a:t>, </a:t>
                </a:r>
                <a:r>
                  <a:rPr lang="de-DE" dirty="0" err="1"/>
                  <a:t>second</a:t>
                </a:r>
                <a:r>
                  <a:rPr lang="de-DE" dirty="0"/>
                  <a:t> </a:t>
                </a:r>
                <a:r>
                  <a:rPr lang="de-DE" dirty="0" err="1"/>
                  <a:t>order</a:t>
                </a:r>
                <a:r>
                  <a:rPr lang="de-DE" dirty="0"/>
                  <a:t> </a:t>
                </a:r>
                <a:r>
                  <a:rPr lang="de-DE" dirty="0" err="1"/>
                  <a:t>methods</a:t>
                </a:r>
                <a:r>
                  <a:rPr lang="de-DE" dirty="0"/>
                  <a:t>, </a:t>
                </a:r>
                <a:r>
                  <a:rPr lang="de-DE" dirty="0" err="1"/>
                  <a:t>subgradient</a:t>
                </a:r>
                <a:r>
                  <a:rPr lang="de-DE" dirty="0"/>
                  <a:t> </a:t>
                </a:r>
                <a:r>
                  <a:rPr lang="de-DE" dirty="0" err="1"/>
                  <a:t>methods</a:t>
                </a:r>
                <a:r>
                  <a:rPr lang="de-DE" dirty="0"/>
                  <a:t>... </a:t>
                </a:r>
              </a:p>
              <a:p>
                <a:pPr lvl="1"/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deep</a:t>
                </a:r>
                <a:r>
                  <a:rPr lang="de-DE" dirty="0"/>
                  <a:t> </a:t>
                </a:r>
                <a:r>
                  <a:rPr lang="de-DE" dirty="0" err="1"/>
                  <a:t>learning</a:t>
                </a:r>
                <a:r>
                  <a:rPr lang="de-DE" dirty="0"/>
                  <a:t> </a:t>
                </a:r>
                <a:r>
                  <a:rPr lang="de-DE" dirty="0" err="1"/>
                  <a:t>we’re</a:t>
                </a:r>
                <a:r>
                  <a:rPr lang="de-DE" dirty="0"/>
                  <a:t> </a:t>
                </a:r>
                <a:r>
                  <a:rPr lang="de-DE" dirty="0" err="1"/>
                  <a:t>primarily</a:t>
                </a:r>
                <a:r>
                  <a:rPr lang="de-DE" dirty="0"/>
                  <a:t> </a:t>
                </a:r>
                <a:r>
                  <a:rPr lang="de-DE" dirty="0" err="1"/>
                  <a:t>interested</a:t>
                </a:r>
                <a:r>
                  <a:rPr lang="de-DE" dirty="0"/>
                  <a:t> in first-order methods</a:t>
                </a:r>
                <a:r>
                  <a:rPr lang="de-DE" baseline="30000" dirty="0"/>
                  <a:t>1)</a:t>
                </a:r>
                <a:r>
                  <a:rPr lang="de-DE" dirty="0"/>
                  <a:t>. </a:t>
                </a:r>
              </a:p>
              <a:p>
                <a:r>
                  <a:rPr lang="de-DE" dirty="0" err="1"/>
                  <a:t>Primarily</a:t>
                </a:r>
                <a:r>
                  <a:rPr lang="de-DE" dirty="0"/>
                  <a:t> </a:t>
                </a:r>
                <a:r>
                  <a:rPr lang="de-DE" dirty="0" err="1"/>
                  <a:t>using</a:t>
                </a:r>
                <a:r>
                  <a:rPr lang="de-DE" dirty="0"/>
                  <a:t> </a:t>
                </a:r>
                <a:r>
                  <a:rPr lang="de-DE" dirty="0" err="1"/>
                  <a:t>variants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gradient</a:t>
                </a:r>
                <a:r>
                  <a:rPr lang="de-DE" dirty="0"/>
                  <a:t> </a:t>
                </a:r>
                <a:r>
                  <a:rPr lang="de-DE" dirty="0" err="1"/>
                  <a:t>descent</a:t>
                </a:r>
                <a:r>
                  <a:rPr lang="de-DE" dirty="0"/>
                  <a:t>:</a:t>
                </a:r>
              </a:p>
              <a:p>
                <a:pPr lvl="1"/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de-DE" dirty="0" err="1"/>
                  <a:t>has</a:t>
                </a:r>
                <a:r>
                  <a:rPr lang="de-DE" dirty="0"/>
                  <a:t> </a:t>
                </a:r>
                <a:r>
                  <a:rPr lang="de-DE" i="1" dirty="0"/>
                  <a:t>a (not </a:t>
                </a:r>
                <a:r>
                  <a:rPr lang="de-DE" i="1" dirty="0" err="1"/>
                  <a:t>necessarily</a:t>
                </a:r>
                <a:r>
                  <a:rPr lang="de-DE" i="1" dirty="0"/>
                  <a:t> </a:t>
                </a:r>
                <a:r>
                  <a:rPr lang="de-DE" i="1" dirty="0" err="1"/>
                  <a:t>unique</a:t>
                </a:r>
                <a:r>
                  <a:rPr lang="de-DE" i="1" dirty="0"/>
                  <a:t> </a:t>
                </a:r>
                <a:r>
                  <a:rPr lang="de-DE" i="1" dirty="0" err="1"/>
                  <a:t>or</a:t>
                </a:r>
                <a:r>
                  <a:rPr lang="de-DE" i="1" dirty="0"/>
                  <a:t> global)  </a:t>
                </a:r>
                <a:r>
                  <a:rPr lang="de-DE" dirty="0" err="1"/>
                  <a:t>minimum</a:t>
                </a:r>
                <a:r>
                  <a:rPr lang="de-DE" dirty="0"/>
                  <a:t> at a </a:t>
                </a:r>
                <a:r>
                  <a:rPr lang="de-DE" dirty="0" err="1"/>
                  <a:t>point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b="1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de-DE" b="1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where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de-DE" b="1" i="1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applying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de-DE" b="1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dirty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l-GR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i="1" baseline="-25000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de-DE" b="0" dirty="0">
                  <a:solidFill>
                    <a:srgbClr val="3C8C93"/>
                  </a:solidFill>
                </a:endParaRPr>
              </a:p>
              <a:p>
                <a:pPr marL="457200" lvl="1" indent="0">
                  <a:buNone/>
                </a:pPr>
                <a:r>
                  <a:rPr lang="de-DE" dirty="0"/>
                  <a:t>     </a:t>
                </a:r>
                <a:r>
                  <a:rPr lang="de-DE" dirty="0" err="1"/>
                  <a:t>until</a:t>
                </a:r>
                <a:r>
                  <a:rPr lang="de-DE" dirty="0"/>
                  <a:t> </a:t>
                </a:r>
                <a:r>
                  <a:rPr lang="de-DE" dirty="0" err="1"/>
                  <a:t>convergence</a:t>
                </a: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C92D500-F18B-C045-9DAA-6974B26055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C9DE44-EEE7-5D44-9C28-22C104F2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48CE33-2DFC-AA43-817E-69A9FA73106C}"/>
              </a:ext>
            </a:extLst>
          </p:cNvPr>
          <p:cNvSpPr txBox="1"/>
          <p:nvPr/>
        </p:nvSpPr>
        <p:spPr>
          <a:xfrm>
            <a:off x="611560" y="5760561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1) Second </a:t>
            </a:r>
            <a:r>
              <a:rPr lang="de-DE" sz="1200" dirty="0" err="1"/>
              <a:t>order</a:t>
            </a:r>
            <a:r>
              <a:rPr lang="de-DE" sz="1200" dirty="0"/>
              <a:t> </a:t>
            </a:r>
            <a:r>
              <a:rPr lang="de-DE" sz="1200" dirty="0" err="1"/>
              <a:t>gradient</a:t>
            </a:r>
            <a:r>
              <a:rPr lang="de-DE" sz="1200" dirty="0"/>
              <a:t> </a:t>
            </a:r>
            <a:r>
              <a:rPr lang="de-DE" sz="1200" dirty="0" err="1"/>
              <a:t>optimisers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potentially</a:t>
            </a:r>
            <a:r>
              <a:rPr lang="de-DE" sz="1200" dirty="0"/>
              <a:t> </a:t>
            </a:r>
            <a:r>
              <a:rPr lang="de-DE" sz="1200" dirty="0" err="1"/>
              <a:t>better</a:t>
            </a:r>
            <a:r>
              <a:rPr lang="de-DE" sz="1200" dirty="0"/>
              <a:t>,  but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systems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many</a:t>
            </a:r>
            <a:r>
              <a:rPr lang="de-DE" sz="1200" dirty="0"/>
              <a:t> variables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currently</a:t>
            </a:r>
            <a:r>
              <a:rPr lang="de-DE" sz="1200" dirty="0"/>
              <a:t> </a:t>
            </a:r>
            <a:r>
              <a:rPr lang="de-DE" sz="1200" dirty="0" err="1"/>
              <a:t>impractical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they</a:t>
            </a:r>
            <a:r>
              <a:rPr lang="de-DE" sz="1200" dirty="0"/>
              <a:t> </a:t>
            </a:r>
            <a:r>
              <a:rPr lang="de-DE" sz="1200" dirty="0" err="1"/>
              <a:t>equire</a:t>
            </a:r>
            <a:r>
              <a:rPr lang="de-DE" sz="1200" dirty="0"/>
              <a:t> </a:t>
            </a:r>
            <a:r>
              <a:rPr lang="de-DE" sz="1200" dirty="0" err="1"/>
              <a:t>computing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Hessian</a:t>
            </a:r>
            <a:r>
              <a:rPr lang="de-DE" sz="1200" dirty="0"/>
              <a:t>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355600" y="1145948"/>
            <a:ext cx="1281811" cy="1319596"/>
          </a:xfrm>
          <a:prstGeom prst="rect">
            <a:avLst/>
          </a:prstGeom>
          <a:solidFill>
            <a:srgbClr val="92D050">
              <a:alpha val="10000"/>
            </a:srgbClr>
          </a:solidFill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Sample labeled data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batch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523847" y="1145948"/>
            <a:ext cx="1281811" cy="1319596"/>
          </a:xfrm>
          <a:prstGeom prst="rect">
            <a:avLst/>
          </a:prstGeom>
          <a:solidFill>
            <a:srgbClr val="92D050">
              <a:alpha val="10000"/>
            </a:srgbClr>
          </a:solidFill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Forward</a:t>
            </a:r>
            <a:r>
              <a:rPr lang="en-US" sz="1600" dirty="0">
                <a:solidFill>
                  <a:schemeClr val="tx1"/>
                </a:solidFill>
              </a:rPr>
              <a:t> it through the network, get predictions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92094" y="1145948"/>
            <a:ext cx="1281811" cy="1319596"/>
          </a:xfrm>
          <a:prstGeom prst="rect">
            <a:avLst/>
          </a:prstGeom>
          <a:solidFill>
            <a:srgbClr val="92D050">
              <a:alpha val="10000"/>
            </a:srgbClr>
          </a:solidFill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Back-propagate</a:t>
            </a:r>
            <a:r>
              <a:rPr lang="en-US" sz="1600" dirty="0">
                <a:solidFill>
                  <a:schemeClr val="tx1"/>
                </a:solidFill>
              </a:rPr>
              <a:t> the errors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860341" y="1145948"/>
            <a:ext cx="1281811" cy="1319596"/>
          </a:xfrm>
          <a:prstGeom prst="rect">
            <a:avLst/>
          </a:prstGeom>
          <a:solidFill>
            <a:srgbClr val="92D050">
              <a:alpha val="10000"/>
            </a:srgbClr>
          </a:solidFill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Update</a:t>
            </a:r>
            <a:r>
              <a:rPr lang="en-US" sz="1600" dirty="0">
                <a:solidFill>
                  <a:schemeClr val="tx1"/>
                </a:solidFill>
              </a:rPr>
              <a:t> the network weights</a:t>
            </a:r>
            <a:endParaRPr lang="el-GR" sz="1600" dirty="0">
              <a:solidFill>
                <a:schemeClr val="tx1"/>
              </a:solidFill>
            </a:endParaRPr>
          </a:p>
        </p:txBody>
      </p:sp>
      <p:cxnSp>
        <p:nvCxnSpPr>
          <p:cNvPr id="11" name="Ευθύγραμμο βέλος σύνδεσης 10"/>
          <p:cNvCxnSpPr>
            <a:cxnSpLocks/>
            <a:stCxn id="3" idx="3"/>
            <a:endCxn id="7" idx="1"/>
          </p:cNvCxnSpPr>
          <p:nvPr/>
        </p:nvCxnSpPr>
        <p:spPr>
          <a:xfrm>
            <a:off x="1637411" y="1805746"/>
            <a:ext cx="8864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4232551" y="1852272"/>
            <a:ext cx="4595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6400798" y="1863044"/>
            <a:ext cx="4595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Γωνιώδης σύνδεση 14"/>
          <p:cNvCxnSpPr>
            <a:cxnSpLocks/>
            <a:stCxn id="9" idx="2"/>
            <a:endCxn id="3" idx="2"/>
          </p:cNvCxnSpPr>
          <p:nvPr/>
        </p:nvCxnSpPr>
        <p:spPr>
          <a:xfrm rot="5400000">
            <a:off x="4248877" y="-786826"/>
            <a:ext cx="12700" cy="6504741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8376" y="2985367"/>
            <a:ext cx="7823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Backpropagation idea</a:t>
            </a:r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</a:t>
            </a:r>
            <a:r>
              <a:rPr lang="en-US" b="1" dirty="0">
                <a:solidFill>
                  <a:schemeClr val="accent2"/>
                </a:solidFill>
              </a:rPr>
              <a:t>error signal </a:t>
            </a:r>
            <a:r>
              <a:rPr lang="en-US" dirty="0"/>
              <a:t>that measures difference between predictions and target values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8376" y="3926889"/>
            <a:ext cx="5701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error signal to change the weights and get more accurate predictions 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Underlying mathematics: chain rule </a:t>
            </a:r>
            <a:endParaRPr lang="el-GR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6738A10-E020-F64D-AC52-84C09773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03238"/>
          </a:xfrm>
        </p:spPr>
        <p:txBody>
          <a:bodyPr/>
          <a:lstStyle/>
          <a:p>
            <a:r>
              <a:rPr lang="de-DE" sz="2600" dirty="0" err="1"/>
              <a:t>Backprop</a:t>
            </a:r>
            <a:r>
              <a:rPr lang="de-DE" sz="2600" dirty="0"/>
              <a:t>: </a:t>
            </a:r>
            <a:r>
              <a:rPr lang="de-DE" sz="2600" dirty="0" err="1"/>
              <a:t>efficient</a:t>
            </a:r>
            <a:r>
              <a:rPr lang="de-DE" sz="2600" dirty="0"/>
              <a:t> </a:t>
            </a:r>
            <a:r>
              <a:rPr lang="de-DE" sz="2600" dirty="0" err="1"/>
              <a:t>implementation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gradient</a:t>
            </a:r>
            <a:r>
              <a:rPr lang="de-DE" sz="2600" dirty="0"/>
              <a:t> </a:t>
            </a:r>
            <a:r>
              <a:rPr lang="de-DE" sz="2600" dirty="0" err="1"/>
              <a:t>descent</a:t>
            </a:r>
            <a:endParaRPr lang="de-DE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968FB79-9726-0947-B7ED-0AA17EDFBF1F}"/>
                  </a:ext>
                </a:extLst>
              </p:cNvPr>
              <p:cNvSpPr txBox="1"/>
              <p:nvPr/>
            </p:nvSpPr>
            <p:spPr>
              <a:xfrm>
                <a:off x="461795" y="5175375"/>
                <a:ext cx="1498231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𝑑𝑔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968FB79-9726-0947-B7ED-0AA17EDFB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95" y="5175375"/>
                <a:ext cx="1498231" cy="667490"/>
              </a:xfrm>
              <a:prstGeom prst="rect">
                <a:avLst/>
              </a:prstGeom>
              <a:blipFill>
                <a:blip r:embed="rId3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A9DB4A1C-FDA8-554D-92F5-BC3E8AFA1F84}"/>
              </a:ext>
            </a:extLst>
          </p:cNvPr>
          <p:cNvSpPr/>
          <p:nvPr/>
        </p:nvSpPr>
        <p:spPr>
          <a:xfrm>
            <a:off x="264342" y="4777633"/>
            <a:ext cx="3659586" cy="1603696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7412E9-768A-0546-95F2-F4B24B849F47}"/>
              </a:ext>
            </a:extLst>
          </p:cNvPr>
          <p:cNvSpPr txBox="1"/>
          <p:nvPr/>
        </p:nvSpPr>
        <p:spPr>
          <a:xfrm>
            <a:off x="1623967" y="5859645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 </a:t>
            </a:r>
            <a:r>
              <a:rPr lang="de-DE" dirty="0" err="1"/>
              <a:t>for</a:t>
            </a:r>
            <a:r>
              <a:rPr lang="de-DE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4E10BEC-6EA1-CE4E-B3E8-E313856A66FD}"/>
                  </a:ext>
                </a:extLst>
              </p:cNvPr>
              <p:cNvSpPr txBox="1"/>
              <p:nvPr/>
            </p:nvSpPr>
            <p:spPr>
              <a:xfrm>
                <a:off x="2023408" y="5859645"/>
                <a:ext cx="19005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de-DE" dirty="0"/>
                  <a:t> )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4E10BEC-6EA1-CE4E-B3E8-E313856A6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408" y="5859645"/>
                <a:ext cx="1900520" cy="369332"/>
              </a:xfrm>
              <a:prstGeom prst="rect">
                <a:avLst/>
              </a:prstGeom>
              <a:blipFill>
                <a:blip r:embed="rId4"/>
                <a:stretch>
                  <a:fillRect l="-1325" t="-6667" r="-1325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>
            <a:extLst>
              <a:ext uri="{FF2B5EF4-FFF2-40B4-BE49-F238E27FC236}">
                <a16:creationId xmlns:a16="http://schemas.microsoft.com/office/drawing/2014/main" id="{A37F49F6-01CC-9646-B840-828CB9CCC633}"/>
              </a:ext>
            </a:extLst>
          </p:cNvPr>
          <p:cNvSpPr txBox="1"/>
          <p:nvPr/>
        </p:nvSpPr>
        <p:spPr>
          <a:xfrm>
            <a:off x="379882" y="480604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32EF0"/>
                </a:solidFill>
              </a:rPr>
              <a:t>Chain </a:t>
            </a:r>
            <a:r>
              <a:rPr lang="de-DE" dirty="0" err="1">
                <a:solidFill>
                  <a:srgbClr val="032EF0"/>
                </a:solidFill>
              </a:rPr>
              <a:t>rule</a:t>
            </a:r>
            <a:r>
              <a:rPr lang="de-DE" dirty="0">
                <a:solidFill>
                  <a:srgbClr val="032EF0"/>
                </a:solidFill>
              </a:rPr>
              <a:t> (1-dim)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AE55987-060C-C54D-BF89-579FD50E4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698" y="4000936"/>
            <a:ext cx="5357631" cy="271821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A6A5227-D6BC-0F41-B51B-5E5E49B2EB65}"/>
              </a:ext>
            </a:extLst>
          </p:cNvPr>
          <p:cNvSpPr txBox="1"/>
          <p:nvPr/>
        </p:nvSpPr>
        <p:spPr>
          <a:xfrm>
            <a:off x="8479714" y="32730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highlight>
                  <a:srgbClr val="FF00FF"/>
                </a:highlight>
              </a:rPr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19787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bgerundetes Rechteck 145">
            <a:extLst>
              <a:ext uri="{FF2B5EF4-FFF2-40B4-BE49-F238E27FC236}">
                <a16:creationId xmlns:a16="http://schemas.microsoft.com/office/drawing/2014/main" id="{4BC9E311-8FF0-DC42-8156-BDC72D2EF12E}"/>
              </a:ext>
            </a:extLst>
          </p:cNvPr>
          <p:cNvSpPr/>
          <p:nvPr/>
        </p:nvSpPr>
        <p:spPr>
          <a:xfrm>
            <a:off x="269759" y="1114890"/>
            <a:ext cx="8694853" cy="2425273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2F059E-AB40-7F4A-84BC-E7F337A9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3174"/>
            <a:ext cx="8229600" cy="503238"/>
          </a:xfrm>
        </p:spPr>
        <p:txBody>
          <a:bodyPr/>
          <a:lstStyle/>
          <a:p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perspective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667B50-9A66-3443-AD93-D9A39161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143B50CD-0B00-7247-A3C5-0935DF0E6FFB}"/>
                  </a:ext>
                </a:extLst>
              </p:cNvPr>
              <p:cNvSpPr txBox="1"/>
              <p:nvPr/>
            </p:nvSpPr>
            <p:spPr>
              <a:xfrm>
                <a:off x="342322" y="1554812"/>
                <a:ext cx="26833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b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qz</m:t>
                    </m:r>
                  </m:oMath>
                </a14:m>
                <a:br>
                  <a:rPr lang="de-DE" b="0" i="0" dirty="0">
                    <a:latin typeface="Cambria Math" panose="02040503050406030204" pitchFamily="18" charset="0"/>
                  </a:rPr>
                </a:br>
                <a:r>
                  <a:rPr lang="de-DE" b="0" i="0" dirty="0">
                    <a:latin typeface="Cambria Math" panose="02040503050406030204" pitchFamily="18" charset="0"/>
                  </a:rPr>
                  <a:t>  </a:t>
                </a:r>
                <a:r>
                  <a:rPr lang="de-DE" b="0" i="0" dirty="0" err="1">
                    <a:latin typeface="Cambria Math" panose="02040503050406030204" pitchFamily="18" charset="0"/>
                  </a:rPr>
                  <a:t>for</a:t>
                </a:r>
                <a:r>
                  <a:rPr lang="de-DE" b="0" i="0" dirty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143B50CD-0B00-7247-A3C5-0935DF0E6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22" y="1554812"/>
                <a:ext cx="2683306" cy="923330"/>
              </a:xfrm>
              <a:prstGeom prst="rect">
                <a:avLst/>
              </a:prstGeom>
              <a:blipFill>
                <a:blip r:embed="rId2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feld 58">
            <a:extLst>
              <a:ext uri="{FF2B5EF4-FFF2-40B4-BE49-F238E27FC236}">
                <a16:creationId xmlns:a16="http://schemas.microsoft.com/office/drawing/2014/main" id="{18A1FA0F-DE67-464D-941C-BD3808B05332}"/>
              </a:ext>
            </a:extLst>
          </p:cNvPr>
          <p:cNvSpPr txBox="1"/>
          <p:nvPr/>
        </p:nvSpPr>
        <p:spPr>
          <a:xfrm>
            <a:off x="457680" y="116104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Function</a:t>
            </a:r>
            <a:r>
              <a:rPr lang="de-DE" b="1" dirty="0"/>
              <a:t> f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8382063E-24DA-8544-8F54-8217944DF91C}"/>
              </a:ext>
            </a:extLst>
          </p:cNvPr>
          <p:cNvSpPr txBox="1"/>
          <p:nvPr/>
        </p:nvSpPr>
        <p:spPr>
          <a:xfrm>
            <a:off x="3550761" y="1170562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Partial Derivatives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83F30B88-43D6-BF44-8B37-60DBC33BE052}"/>
              </a:ext>
            </a:extLst>
          </p:cNvPr>
          <p:cNvSpPr txBox="1"/>
          <p:nvPr/>
        </p:nvSpPr>
        <p:spPr>
          <a:xfrm>
            <a:off x="6718143" y="116706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Chain </a:t>
            </a:r>
            <a:r>
              <a:rPr lang="de-DE" b="1" dirty="0" err="1"/>
              <a:t>rule</a:t>
            </a:r>
            <a:r>
              <a:rPr lang="de-DE" b="1" dirty="0"/>
              <a:t> </a:t>
            </a:r>
            <a:r>
              <a:rPr lang="de-DE" b="1" dirty="0" err="1"/>
              <a:t>applied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55E0337-9AAD-E740-9474-E4AA1DB615F6}"/>
                  </a:ext>
                </a:extLst>
              </p:cNvPr>
              <p:cNvSpPr txBox="1"/>
              <p:nvPr/>
            </p:nvSpPr>
            <p:spPr>
              <a:xfrm>
                <a:off x="3557143" y="1622097"/>
                <a:ext cx="980653" cy="1145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55E0337-9AAD-E740-9474-E4AA1DB61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143" y="1622097"/>
                <a:ext cx="980653" cy="1145698"/>
              </a:xfrm>
              <a:prstGeom prst="rect">
                <a:avLst/>
              </a:prstGeom>
              <a:blipFill>
                <a:blip r:embed="rId3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feld 125">
                <a:extLst>
                  <a:ext uri="{FF2B5EF4-FFF2-40B4-BE49-F238E27FC236}">
                    <a16:creationId xmlns:a16="http://schemas.microsoft.com/office/drawing/2014/main" id="{92D92411-F6CC-6344-9E9A-CDA73E954960}"/>
                  </a:ext>
                </a:extLst>
              </p:cNvPr>
              <p:cNvSpPr txBox="1"/>
              <p:nvPr/>
            </p:nvSpPr>
            <p:spPr>
              <a:xfrm>
                <a:off x="4789658" y="1553569"/>
                <a:ext cx="964816" cy="1239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6" name="Textfeld 125">
                <a:extLst>
                  <a:ext uri="{FF2B5EF4-FFF2-40B4-BE49-F238E27FC236}">
                    <a16:creationId xmlns:a16="http://schemas.microsoft.com/office/drawing/2014/main" id="{92D92411-F6CC-6344-9E9A-CDA73E954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658" y="1553569"/>
                <a:ext cx="964816" cy="1239698"/>
              </a:xfrm>
              <a:prstGeom prst="rect">
                <a:avLst/>
              </a:prstGeom>
              <a:blipFill>
                <a:blip r:embed="rId4"/>
                <a:stretch>
                  <a:fillRect b="-3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feld 127">
                <a:extLst>
                  <a:ext uri="{FF2B5EF4-FFF2-40B4-BE49-F238E27FC236}">
                    <a16:creationId xmlns:a16="http://schemas.microsoft.com/office/drawing/2014/main" id="{6BBA8C94-36A0-7D49-9451-C71B98726B2F}"/>
                  </a:ext>
                </a:extLst>
              </p:cNvPr>
              <p:cNvSpPr txBox="1"/>
              <p:nvPr/>
            </p:nvSpPr>
            <p:spPr>
              <a:xfrm>
                <a:off x="6718143" y="1569390"/>
                <a:ext cx="1775230" cy="1239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8" name="Textfeld 127">
                <a:extLst>
                  <a:ext uri="{FF2B5EF4-FFF2-40B4-BE49-F238E27FC236}">
                    <a16:creationId xmlns:a16="http://schemas.microsoft.com/office/drawing/2014/main" id="{6BBA8C94-36A0-7D49-9451-C71B98726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143" y="1569390"/>
                <a:ext cx="1775230" cy="1239057"/>
              </a:xfrm>
              <a:prstGeom prst="rect">
                <a:avLst/>
              </a:prstGeom>
              <a:blipFill>
                <a:blip r:embed="rId5"/>
                <a:stretch>
                  <a:fillRect b="-50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feld 61">
            <a:extLst>
              <a:ext uri="{FF2B5EF4-FFF2-40B4-BE49-F238E27FC236}">
                <a16:creationId xmlns:a16="http://schemas.microsoft.com/office/drawing/2014/main" id="{90BCF387-4888-5148-9514-8CA4A966D15B}"/>
              </a:ext>
            </a:extLst>
          </p:cNvPr>
          <p:cNvSpPr txBox="1"/>
          <p:nvPr/>
        </p:nvSpPr>
        <p:spPr>
          <a:xfrm>
            <a:off x="322223" y="270958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   Gradient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086EE0ED-3B1F-DE43-A496-729BCF864BF9}"/>
                  </a:ext>
                </a:extLst>
              </p:cNvPr>
              <p:cNvSpPr txBox="1"/>
              <p:nvPr/>
            </p:nvSpPr>
            <p:spPr>
              <a:xfrm>
                <a:off x="522111" y="3117902"/>
                <a:ext cx="1925784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086EE0ED-3B1F-DE43-A496-729BCF864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1" y="3117902"/>
                <a:ext cx="1925784" cy="391261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feld 67">
            <a:extLst>
              <a:ext uri="{FF2B5EF4-FFF2-40B4-BE49-F238E27FC236}">
                <a16:creationId xmlns:a16="http://schemas.microsoft.com/office/drawing/2014/main" id="{DEBA8318-F230-6C4A-9240-4B1D823B5147}"/>
              </a:ext>
            </a:extLst>
          </p:cNvPr>
          <p:cNvSpPr txBox="1"/>
          <p:nvPr/>
        </p:nvSpPr>
        <p:spPr>
          <a:xfrm>
            <a:off x="6737412" y="3769073"/>
            <a:ext cx="22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Forward pass: </a:t>
            </a:r>
          </a:p>
          <a:p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gradients</a:t>
            </a:r>
            <a:r>
              <a:rPr lang="de-DE" dirty="0"/>
              <a:t> </a:t>
            </a:r>
          </a:p>
          <a:p>
            <a:r>
              <a:rPr lang="de-DE" dirty="0" err="1">
                <a:solidFill>
                  <a:srgbClr val="FF0000"/>
                </a:solidFill>
              </a:rPr>
              <a:t>Backward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endParaRPr lang="de-DE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A683D638-59B9-C94F-8940-FFF018022A82}"/>
              </a:ext>
            </a:extLst>
          </p:cNvPr>
          <p:cNvSpPr txBox="1"/>
          <p:nvPr/>
        </p:nvSpPr>
        <p:spPr>
          <a:xfrm>
            <a:off x="1115053" y="473658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58D24906-A950-F140-837A-7098F0D86CE3}"/>
              </a:ext>
            </a:extLst>
          </p:cNvPr>
          <p:cNvSpPr txBox="1"/>
          <p:nvPr/>
        </p:nvSpPr>
        <p:spPr>
          <a:xfrm>
            <a:off x="1001461" y="572963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-4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00806B3C-4909-674B-B67D-43C814BC47E6}"/>
              </a:ext>
            </a:extLst>
          </p:cNvPr>
          <p:cNvSpPr txBox="1"/>
          <p:nvPr/>
        </p:nvSpPr>
        <p:spPr>
          <a:xfrm>
            <a:off x="5602830" y="57431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014F5DE9-FAD4-794C-B1D9-39CDA36F12EB}"/>
              </a:ext>
            </a:extLst>
          </p:cNvPr>
          <p:cNvSpPr txBox="1"/>
          <p:nvPr/>
        </p:nvSpPr>
        <p:spPr>
          <a:xfrm>
            <a:off x="4245052" y="425571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(3,1,1)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E96E80D4-B59C-7E4C-867A-BCD9C20D1FEA}"/>
                  </a:ext>
                </a:extLst>
              </p:cNvPr>
              <p:cNvSpPr txBox="1"/>
              <p:nvPr/>
            </p:nvSpPr>
            <p:spPr>
              <a:xfrm>
                <a:off x="4789658" y="3151059"/>
                <a:ext cx="360848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−2,5,−4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−4,−4, 3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E96E80D4-B59C-7E4C-867A-BCD9C20D1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658" y="3151059"/>
                <a:ext cx="3608488" cy="391261"/>
              </a:xfrm>
              <a:prstGeom prst="rect">
                <a:avLst/>
              </a:prstGeom>
              <a:blipFill>
                <a:blip r:embed="rId7"/>
                <a:stretch>
                  <a:fillRect l="-1754" t="-9677" b="-225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E1C4381E-EC4B-7A4E-AD7E-6DE279BA861D}"/>
                  </a:ext>
                </a:extLst>
              </p:cNvPr>
              <p:cNvSpPr/>
              <p:nvPr/>
            </p:nvSpPr>
            <p:spPr>
              <a:xfrm>
                <a:off x="5427092" y="4761335"/>
                <a:ext cx="1161152" cy="530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de-DE" dirty="0"/>
                  <a:t> )</a:t>
                </a:r>
              </a:p>
            </p:txBody>
          </p:sp>
        </mc:Choice>
        <mc:Fallback xmlns=""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E1C4381E-EC4B-7A4E-AD7E-6DE279BA8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092" y="4761335"/>
                <a:ext cx="1161152" cy="530017"/>
              </a:xfrm>
              <a:prstGeom prst="rect">
                <a:avLst/>
              </a:prstGeom>
              <a:blipFill>
                <a:blip r:embed="rId8"/>
                <a:stretch>
                  <a:fillRect l="-2174" r="-3261" b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hteck 149">
                <a:extLst>
                  <a:ext uri="{FF2B5EF4-FFF2-40B4-BE49-F238E27FC236}">
                    <a16:creationId xmlns:a16="http://schemas.microsoft.com/office/drawing/2014/main" id="{03690887-6091-744F-A2E3-C5CFC4D30B30}"/>
                  </a:ext>
                </a:extLst>
              </p:cNvPr>
              <p:cNvSpPr/>
              <p:nvPr/>
            </p:nvSpPr>
            <p:spPr>
              <a:xfrm>
                <a:off x="4047966" y="3669557"/>
                <a:ext cx="1133478" cy="66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0" name="Rechteck 149">
                <a:extLst>
                  <a:ext uri="{FF2B5EF4-FFF2-40B4-BE49-F238E27FC236}">
                    <a16:creationId xmlns:a16="http://schemas.microsoft.com/office/drawing/2014/main" id="{03690887-6091-744F-A2E3-C5CFC4D30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966" y="3669557"/>
                <a:ext cx="1133478" cy="666336"/>
              </a:xfrm>
              <a:prstGeom prst="rect">
                <a:avLst/>
              </a:prstGeom>
              <a:blipFill>
                <a:blip r:embed="rId9"/>
                <a:stretch>
                  <a:fillRect l="-1099" r="-14286" b="-92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Rechteck 160">
            <a:extLst>
              <a:ext uri="{FF2B5EF4-FFF2-40B4-BE49-F238E27FC236}">
                <a16:creationId xmlns:a16="http://schemas.microsoft.com/office/drawing/2014/main" id="{2FDFAC36-0ABA-3B4B-873F-C33D6C6A6B07}"/>
              </a:ext>
            </a:extLst>
          </p:cNvPr>
          <p:cNvSpPr/>
          <p:nvPr/>
        </p:nvSpPr>
        <p:spPr>
          <a:xfrm>
            <a:off x="3744522" y="5165446"/>
            <a:ext cx="141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0C2D4AAA-D97D-D549-8F04-49220EDA50BE}"/>
                  </a:ext>
                </a:extLst>
              </p:cNvPr>
              <p:cNvSpPr/>
              <p:nvPr/>
            </p:nvSpPr>
            <p:spPr>
              <a:xfrm>
                <a:off x="1485003" y="4131820"/>
                <a:ext cx="495970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0C2D4AAA-D97D-D549-8F04-49220EDA5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003" y="4131820"/>
                <a:ext cx="495970" cy="619016"/>
              </a:xfrm>
              <a:prstGeom prst="rect">
                <a:avLst/>
              </a:prstGeom>
              <a:blipFill>
                <a:blip r:embed="rId10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3F0F769D-ECBF-DA4B-A5A5-4790A9151A38}"/>
                  </a:ext>
                </a:extLst>
              </p:cNvPr>
              <p:cNvSpPr/>
              <p:nvPr/>
            </p:nvSpPr>
            <p:spPr>
              <a:xfrm>
                <a:off x="1496378" y="5171465"/>
                <a:ext cx="496418" cy="66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3F0F769D-ECBF-DA4B-A5A5-4790A9151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378" y="5171465"/>
                <a:ext cx="496418" cy="666336"/>
              </a:xfrm>
              <a:prstGeom prst="rect">
                <a:avLst/>
              </a:prstGeom>
              <a:blipFill>
                <a:blip r:embed="rId11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hteck 162">
                <a:extLst>
                  <a:ext uri="{FF2B5EF4-FFF2-40B4-BE49-F238E27FC236}">
                    <a16:creationId xmlns:a16="http://schemas.microsoft.com/office/drawing/2014/main" id="{88F44DD2-BB83-A544-9255-3BE858ABDBF0}"/>
                  </a:ext>
                </a:extLst>
              </p:cNvPr>
              <p:cNvSpPr/>
              <p:nvPr/>
            </p:nvSpPr>
            <p:spPr>
              <a:xfrm>
                <a:off x="1476951" y="6126516"/>
                <a:ext cx="495970" cy="6190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3" name="Rechteck 162">
                <a:extLst>
                  <a:ext uri="{FF2B5EF4-FFF2-40B4-BE49-F238E27FC236}">
                    <a16:creationId xmlns:a16="http://schemas.microsoft.com/office/drawing/2014/main" id="{88F44DD2-BB83-A544-9255-3BE858ABDB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951" y="6126516"/>
                <a:ext cx="495970" cy="619016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feld 139">
            <a:extLst>
              <a:ext uri="{FF2B5EF4-FFF2-40B4-BE49-F238E27FC236}">
                <a16:creationId xmlns:a16="http://schemas.microsoft.com/office/drawing/2014/main" id="{71FA8D0A-B803-AD43-82AA-79651CCA8480}"/>
              </a:ext>
            </a:extLst>
          </p:cNvPr>
          <p:cNvSpPr txBox="1"/>
          <p:nvPr/>
        </p:nvSpPr>
        <p:spPr>
          <a:xfrm>
            <a:off x="5590738" y="517956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(-12,-4,3)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7484AFD-8B6C-7C42-B0FE-8A74FBB13C11}"/>
              </a:ext>
            </a:extLst>
          </p:cNvPr>
          <p:cNvGrpSpPr/>
          <p:nvPr/>
        </p:nvGrpSpPr>
        <p:grpSpPr>
          <a:xfrm>
            <a:off x="604433" y="3949271"/>
            <a:ext cx="5923688" cy="2383242"/>
            <a:chOff x="604433" y="3949271"/>
            <a:chExt cx="5923688" cy="2383242"/>
          </a:xfrm>
        </p:grpSpPr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B9FDD92-0E9A-1046-B69F-3DE11331BE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4756" y="5316064"/>
              <a:ext cx="432000" cy="43200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*</a:t>
              </a:r>
            </a:p>
          </p:txBody>
        </p:sp>
        <p:cxnSp>
          <p:nvCxnSpPr>
            <p:cNvPr id="118" name="Gerade Verbindung mit Pfeil 117">
              <a:extLst>
                <a:ext uri="{FF2B5EF4-FFF2-40B4-BE49-F238E27FC236}">
                  <a16:creationId xmlns:a16="http://schemas.microsoft.com/office/drawing/2014/main" id="{C43F1FF4-A5B1-FF46-8D85-EFCDDB4E5DED}"/>
                </a:ext>
              </a:extLst>
            </p:cNvPr>
            <p:cNvCxnSpPr>
              <a:cxnSpLocks/>
            </p:cNvCxnSpPr>
            <p:nvPr/>
          </p:nvCxnSpPr>
          <p:spPr>
            <a:xfrm>
              <a:off x="5536756" y="5511106"/>
              <a:ext cx="991365" cy="0"/>
            </a:xfrm>
            <a:prstGeom prst="straightConnector1">
              <a:avLst/>
            </a:prstGeom>
            <a:ln>
              <a:solidFill>
                <a:schemeClr val="tx1">
                  <a:alpha val="3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95B06D96-F8DA-F544-94DA-4A4632037AAE}"/>
                </a:ext>
              </a:extLst>
            </p:cNvPr>
            <p:cNvGrpSpPr/>
            <p:nvPr/>
          </p:nvGrpSpPr>
          <p:grpSpPr>
            <a:xfrm>
              <a:off x="686184" y="4931197"/>
              <a:ext cx="432048" cy="434756"/>
              <a:chOff x="1259632" y="2346172"/>
              <a:chExt cx="432048" cy="434756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5306938-F338-E34B-AE3F-43BB90276861}"/>
                  </a:ext>
                </a:extLst>
              </p:cNvPr>
              <p:cNvSpPr/>
              <p:nvPr/>
            </p:nvSpPr>
            <p:spPr>
              <a:xfrm>
                <a:off x="1259632" y="2348880"/>
                <a:ext cx="432048" cy="432048"/>
              </a:xfrm>
              <a:prstGeom prst="ellipse">
                <a:avLst/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/>
              </a:p>
            </p:txBody>
          </p:sp>
          <p:sp>
            <p:nvSpPr>
              <p:cNvPr id="148" name="Textfeld 147">
                <a:extLst>
                  <a:ext uri="{FF2B5EF4-FFF2-40B4-BE49-F238E27FC236}">
                    <a16:creationId xmlns:a16="http://schemas.microsoft.com/office/drawing/2014/main" id="{EE5A5C33-D320-DF4C-B881-1F54171E4CAE}"/>
                  </a:ext>
                </a:extLst>
              </p:cNvPr>
              <p:cNvSpPr txBox="1"/>
              <p:nvPr/>
            </p:nvSpPr>
            <p:spPr>
              <a:xfrm>
                <a:off x="1309165" y="2346172"/>
                <a:ext cx="3706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aseline="-25000" dirty="0" err="1"/>
                  <a:t>y</a:t>
                </a:r>
                <a:endParaRPr lang="de-DE" baseline="-25000" dirty="0"/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1E1F66-22C9-E74E-803C-DC148D5AF2BA}"/>
                </a:ext>
              </a:extLst>
            </p:cNvPr>
            <p:cNvGrpSpPr/>
            <p:nvPr/>
          </p:nvGrpSpPr>
          <p:grpSpPr>
            <a:xfrm>
              <a:off x="604433" y="5900465"/>
              <a:ext cx="432048" cy="432048"/>
              <a:chOff x="1259632" y="4725144"/>
              <a:chExt cx="432048" cy="4320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4AFD6ED-285A-294C-A9C9-DC2465590EC4}"/>
                  </a:ext>
                </a:extLst>
              </p:cNvPr>
              <p:cNvSpPr/>
              <p:nvPr/>
            </p:nvSpPr>
            <p:spPr>
              <a:xfrm>
                <a:off x="1259632" y="4725144"/>
                <a:ext cx="432048" cy="432048"/>
              </a:xfrm>
              <a:prstGeom prst="ellipse">
                <a:avLst/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F8283CF2-1694-A24F-B3FE-665B9211C354}"/>
                  </a:ext>
                </a:extLst>
              </p:cNvPr>
              <p:cNvSpPr txBox="1"/>
              <p:nvPr/>
            </p:nvSpPr>
            <p:spPr>
              <a:xfrm>
                <a:off x="1312727" y="4742434"/>
                <a:ext cx="3706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z</a:t>
                </a:r>
                <a:endParaRPr lang="de-DE" baseline="-25000" dirty="0"/>
              </a:p>
            </p:txBody>
          </p: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B4A7276-2538-1D41-A1A8-A3AE8148D0AD}"/>
                </a:ext>
              </a:extLst>
            </p:cNvPr>
            <p:cNvGrpSpPr/>
            <p:nvPr/>
          </p:nvGrpSpPr>
          <p:grpSpPr>
            <a:xfrm>
              <a:off x="695527" y="3949271"/>
              <a:ext cx="432048" cy="432048"/>
              <a:chOff x="1259632" y="4725144"/>
              <a:chExt cx="432048" cy="432048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52E8E51-1834-464D-84CB-C2D0DBAA38EB}"/>
                  </a:ext>
                </a:extLst>
              </p:cNvPr>
              <p:cNvSpPr/>
              <p:nvPr/>
            </p:nvSpPr>
            <p:spPr>
              <a:xfrm>
                <a:off x="1259632" y="4725144"/>
                <a:ext cx="432048" cy="432048"/>
              </a:xfrm>
              <a:prstGeom prst="ellipse">
                <a:avLst/>
              </a:prstGeom>
              <a:solidFill>
                <a:srgbClr val="92D050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8340993B-6D06-6840-90C0-E0A9B9D1117D}"/>
                  </a:ext>
                </a:extLst>
              </p:cNvPr>
              <p:cNvSpPr txBox="1"/>
              <p:nvPr/>
            </p:nvSpPr>
            <p:spPr>
              <a:xfrm>
                <a:off x="1312727" y="4742434"/>
                <a:ext cx="3706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x</a:t>
                </a:r>
                <a:endParaRPr lang="de-DE" baseline="-25000" dirty="0"/>
              </a:p>
            </p:txBody>
          </p:sp>
        </p:grp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59686F7F-D442-294C-A549-D84AF7963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1391" y="4374377"/>
              <a:ext cx="432000" cy="43200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+</a:t>
              </a:r>
            </a:p>
          </p:txBody>
        </p:sp>
        <p:cxnSp>
          <p:nvCxnSpPr>
            <p:cNvPr id="103" name="Gewinkelte Verbindung 102">
              <a:extLst>
                <a:ext uri="{FF2B5EF4-FFF2-40B4-BE49-F238E27FC236}">
                  <a16:creationId xmlns:a16="http://schemas.microsoft.com/office/drawing/2014/main" id="{CC3BE134-A3CE-CE47-98A1-1430F656FD85}"/>
                </a:ext>
              </a:extLst>
            </p:cNvPr>
            <p:cNvCxnSpPr>
              <a:cxnSpLocks/>
            </p:cNvCxnSpPr>
            <p:nvPr/>
          </p:nvCxnSpPr>
          <p:spPr>
            <a:xfrm>
              <a:off x="1205771" y="4070741"/>
              <a:ext cx="2778155" cy="266311"/>
            </a:xfrm>
            <a:prstGeom prst="bentConnector2">
              <a:avLst/>
            </a:prstGeom>
            <a:ln>
              <a:solidFill>
                <a:schemeClr val="tx1">
                  <a:alpha val="3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winkelte Verbindung 164">
              <a:extLst>
                <a:ext uri="{FF2B5EF4-FFF2-40B4-BE49-F238E27FC236}">
                  <a16:creationId xmlns:a16="http://schemas.microsoft.com/office/drawing/2014/main" id="{A7765DB4-9995-384B-A06E-CEA6CDCDEF38}"/>
                </a:ext>
              </a:extLst>
            </p:cNvPr>
            <p:cNvCxnSpPr>
              <a:cxnSpLocks/>
              <a:stCxn id="148" idx="3"/>
              <a:endCxn id="36" idx="2"/>
            </p:cNvCxnSpPr>
            <p:nvPr/>
          </p:nvCxnSpPr>
          <p:spPr>
            <a:xfrm flipV="1">
              <a:off x="1106331" y="4806377"/>
              <a:ext cx="2791060" cy="263320"/>
            </a:xfrm>
            <a:prstGeom prst="bentConnector2">
              <a:avLst/>
            </a:prstGeom>
            <a:ln>
              <a:solidFill>
                <a:schemeClr val="tx1">
                  <a:alpha val="3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winkelte Verbindung 168">
              <a:extLst>
                <a:ext uri="{FF2B5EF4-FFF2-40B4-BE49-F238E27FC236}">
                  <a16:creationId xmlns:a16="http://schemas.microsoft.com/office/drawing/2014/main" id="{1CC12342-10F0-B443-A30A-6D4AA6FA565A}"/>
                </a:ext>
              </a:extLst>
            </p:cNvPr>
            <p:cNvCxnSpPr>
              <a:cxnSpLocks/>
              <a:stCxn id="36" idx="3"/>
              <a:endCxn id="100" idx="0"/>
            </p:cNvCxnSpPr>
            <p:nvPr/>
          </p:nvCxnSpPr>
          <p:spPr>
            <a:xfrm>
              <a:off x="4113391" y="4590377"/>
              <a:ext cx="1207365" cy="725687"/>
            </a:xfrm>
            <a:prstGeom prst="bentConnector2">
              <a:avLst/>
            </a:prstGeom>
            <a:ln>
              <a:solidFill>
                <a:schemeClr val="tx1">
                  <a:alpha val="3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winkelte Verbindung 200">
              <a:extLst>
                <a:ext uri="{FF2B5EF4-FFF2-40B4-BE49-F238E27FC236}">
                  <a16:creationId xmlns:a16="http://schemas.microsoft.com/office/drawing/2014/main" id="{3C063E83-3FF5-6742-9492-0B7820FD4822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 flipV="1">
              <a:off x="1014510" y="5748064"/>
              <a:ext cx="4306246" cy="387866"/>
            </a:xfrm>
            <a:prstGeom prst="bentConnector2">
              <a:avLst/>
            </a:prstGeom>
            <a:ln>
              <a:solidFill>
                <a:schemeClr val="tx1">
                  <a:alpha val="3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" name="Textfeld 205">
            <a:extLst>
              <a:ext uri="{FF2B5EF4-FFF2-40B4-BE49-F238E27FC236}">
                <a16:creationId xmlns:a16="http://schemas.microsoft.com/office/drawing/2014/main" id="{1CE7ABC3-6523-1D43-80AB-DD1A409FB9EB}"/>
              </a:ext>
            </a:extLst>
          </p:cNvPr>
          <p:cNvSpPr txBox="1"/>
          <p:nvPr/>
        </p:nvSpPr>
        <p:spPr>
          <a:xfrm>
            <a:off x="1048092" y="374445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-2</a:t>
            </a:r>
          </a:p>
        </p:txBody>
      </p:sp>
      <p:sp>
        <p:nvSpPr>
          <p:cNvPr id="214" name="Textfeld 213">
            <a:extLst>
              <a:ext uri="{FF2B5EF4-FFF2-40B4-BE49-F238E27FC236}">
                <a16:creationId xmlns:a16="http://schemas.microsoft.com/office/drawing/2014/main" id="{48FD72EE-B0CC-F247-9335-FA00E57D29F5}"/>
              </a:ext>
            </a:extLst>
          </p:cNvPr>
          <p:cNvSpPr txBox="1"/>
          <p:nvPr/>
        </p:nvSpPr>
        <p:spPr>
          <a:xfrm>
            <a:off x="1105072" y="613353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6" name="Textfeld 215">
            <a:extLst>
              <a:ext uri="{FF2B5EF4-FFF2-40B4-BE49-F238E27FC236}">
                <a16:creationId xmlns:a16="http://schemas.microsoft.com/office/drawing/2014/main" id="{4D37A5B8-7ADD-FB4E-A374-639BF8E8046D}"/>
              </a:ext>
            </a:extLst>
          </p:cNvPr>
          <p:cNvSpPr txBox="1"/>
          <p:nvPr/>
        </p:nvSpPr>
        <p:spPr>
          <a:xfrm>
            <a:off x="1036818" y="4153561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217" name="Textfeld 216">
            <a:extLst>
              <a:ext uri="{FF2B5EF4-FFF2-40B4-BE49-F238E27FC236}">
                <a16:creationId xmlns:a16="http://schemas.microsoft.com/office/drawing/2014/main" id="{E2A97A00-E061-404E-98B5-846F1C49288D}"/>
              </a:ext>
            </a:extLst>
          </p:cNvPr>
          <p:cNvSpPr txBox="1"/>
          <p:nvPr/>
        </p:nvSpPr>
        <p:spPr>
          <a:xfrm>
            <a:off x="1122558" y="512500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-4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Rechteck 219">
                <a:extLst>
                  <a:ext uri="{FF2B5EF4-FFF2-40B4-BE49-F238E27FC236}">
                    <a16:creationId xmlns:a16="http://schemas.microsoft.com/office/drawing/2014/main" id="{F35EC266-DAC1-EC4E-BA33-AB7549DC587A}"/>
                  </a:ext>
                </a:extLst>
              </p:cNvPr>
              <p:cNvSpPr/>
              <p:nvPr/>
            </p:nvSpPr>
            <p:spPr>
              <a:xfrm>
                <a:off x="5888518" y="5664894"/>
                <a:ext cx="495970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0" name="Rechteck 219">
                <a:extLst>
                  <a:ext uri="{FF2B5EF4-FFF2-40B4-BE49-F238E27FC236}">
                    <a16:creationId xmlns:a16="http://schemas.microsoft.com/office/drawing/2014/main" id="{F35EC266-DAC1-EC4E-BA33-AB7549DC58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518" y="5664894"/>
                <a:ext cx="495970" cy="667619"/>
              </a:xfrm>
              <a:prstGeom prst="rect">
                <a:avLst/>
              </a:prstGeom>
              <a:blipFill>
                <a:blip r:embed="rId13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" name="Textfeld 220">
            <a:extLst>
              <a:ext uri="{FF2B5EF4-FFF2-40B4-BE49-F238E27FC236}">
                <a16:creationId xmlns:a16="http://schemas.microsoft.com/office/drawing/2014/main" id="{48360EC8-4377-E94A-8AAB-2EEAD4440D73}"/>
              </a:ext>
            </a:extLst>
          </p:cNvPr>
          <p:cNvSpPr txBox="1"/>
          <p:nvPr/>
        </p:nvSpPr>
        <p:spPr>
          <a:xfrm>
            <a:off x="4274374" y="473489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222" name="Textfeld 221">
            <a:extLst>
              <a:ext uri="{FF2B5EF4-FFF2-40B4-BE49-F238E27FC236}">
                <a16:creationId xmlns:a16="http://schemas.microsoft.com/office/drawing/2014/main" id="{927A64AA-8A34-D54E-A837-7D061311C385}"/>
              </a:ext>
            </a:extLst>
          </p:cNvPr>
          <p:cNvSpPr txBox="1"/>
          <p:nvPr/>
        </p:nvSpPr>
        <p:spPr>
          <a:xfrm>
            <a:off x="3354811" y="3142531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(In </a:t>
            </a:r>
            <a:r>
              <a:rPr lang="de-DE" dirty="0" err="1"/>
              <a:t>particular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43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124" grpId="0"/>
      <p:bldP spid="125" grpId="0"/>
      <p:bldP spid="60" grpId="0"/>
      <p:bldP spid="126" grpId="0"/>
      <p:bldP spid="128" grpId="0"/>
      <p:bldP spid="62" grpId="0"/>
      <p:bldP spid="64" grpId="0"/>
      <p:bldP spid="68" grpId="0"/>
      <p:bldP spid="70" grpId="0"/>
      <p:bldP spid="136" grpId="0"/>
      <p:bldP spid="137" grpId="0"/>
      <p:bldP spid="138" grpId="0"/>
      <p:bldP spid="145" grpId="0"/>
      <p:bldP spid="78" grpId="0"/>
      <p:bldP spid="150" grpId="0"/>
      <p:bldP spid="80" grpId="0"/>
      <p:bldP spid="162" grpId="0"/>
      <p:bldP spid="163" grpId="0" animBg="1"/>
      <p:bldP spid="140" grpId="0"/>
      <p:bldP spid="206" grpId="0"/>
      <p:bldP spid="214" grpId="0"/>
      <p:bldP spid="216" grpId="0"/>
      <p:bldP spid="217" grpId="0"/>
      <p:bldP spid="220" grpId="0"/>
      <p:bldP spid="221" grpId="0"/>
      <p:bldP spid="2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6AB4E9A-8DCB-DD40-A984-791BBD25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tells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backprop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3E58333-9796-0F49-A1B9-F88C688D9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Every </a:t>
            </a:r>
            <a:r>
              <a:rPr lang="de-DE" dirty="0" err="1"/>
              <a:t>operation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immediately</a:t>
            </a:r>
            <a:r>
              <a:rPr lang="de-DE" dirty="0"/>
              <a:t>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gradients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 </a:t>
            </a:r>
          </a:p>
          <a:p>
            <a:pPr lvl="1"/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tells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literally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gradients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multiply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flows</a:t>
            </a:r>
            <a:r>
              <a:rPr lang="de-DE" i="1" dirty="0"/>
              <a:t> </a:t>
            </a:r>
            <a:r>
              <a:rPr lang="de-DE" dirty="0" err="1"/>
              <a:t>backwards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</a:p>
          <a:p>
            <a:pPr lvl="1"/>
            <a:endParaRPr lang="de-DE" dirty="0"/>
          </a:p>
          <a:p>
            <a:r>
              <a:rPr lang="de-DE" dirty="0" err="1"/>
              <a:t>Backprop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instance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‘Reverse Mode </a:t>
            </a:r>
            <a:r>
              <a:rPr lang="de-DE" dirty="0" err="1"/>
              <a:t>Automatic</a:t>
            </a:r>
            <a:r>
              <a:rPr lang="de-DE" dirty="0"/>
              <a:t> Differentiation’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1A895B-2871-A14C-92AB-737EEDFC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35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59DEE-198A-7A4C-8747-6972C9C7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Backpropagation: </a:t>
            </a:r>
            <a:r>
              <a:rPr lang="de-DE" dirty="0" err="1"/>
              <a:t>requirements</a:t>
            </a:r>
            <a:r>
              <a:rPr lang="de-DE" dirty="0"/>
              <a:t> on </a:t>
            </a:r>
            <a:r>
              <a:rPr lang="de-DE" dirty="0" err="1"/>
              <a:t>cost</a:t>
            </a:r>
            <a:r>
              <a:rPr lang="de-DE" dirty="0"/>
              <a:t> (</a:t>
            </a:r>
            <a:r>
              <a:rPr lang="de-DE" dirty="0" err="1"/>
              <a:t>loss</a:t>
            </a:r>
            <a:r>
              <a:rPr lang="de-DE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C15DFDD4-6547-D145-BA9B-108D183F89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de-DE" dirty="0"/>
                  <a:t>Cost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named</a:t>
                </a:r>
                <a:r>
                  <a:rPr lang="de-DE" dirty="0"/>
                  <a:t> </a:t>
                </a:r>
                <a:r>
                  <a:rPr lang="de-DE" dirty="0" err="1"/>
                  <a:t>it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before</a:t>
                </a:r>
                <a:r>
                  <a:rPr lang="de-DE" dirty="0"/>
                  <a:t>) on </a:t>
                </a:r>
                <a:r>
                  <a:rPr lang="de-DE" dirty="0" err="1"/>
                  <a:t>whole</a:t>
                </a:r>
                <a:r>
                  <a:rPr lang="de-DE" dirty="0"/>
                  <a:t> </a:t>
                </a:r>
                <a:r>
                  <a:rPr lang="de-DE" dirty="0" err="1"/>
                  <a:t>data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sum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costs</a:t>
                </a:r>
                <a:r>
                  <a:rPr lang="de-DE" dirty="0"/>
                  <a:t> on </a:t>
                </a:r>
                <a:r>
                  <a:rPr lang="de-DE" dirty="0" err="1"/>
                  <a:t>training</a:t>
                </a:r>
                <a:r>
                  <a:rPr lang="de-DE" dirty="0"/>
                  <a:t> </a:t>
                </a:r>
                <a:r>
                  <a:rPr lang="de-DE" dirty="0" err="1"/>
                  <a:t>instances</a:t>
                </a:r>
                <a:endParaRPr lang="de-DE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dirty="0" err="1"/>
                  <a:t>Cost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output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Backpropagation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following</a:t>
                </a:r>
                <a:r>
                  <a:rPr lang="de-DE" dirty="0"/>
                  <a:t> </a:t>
                </a:r>
                <a:r>
                  <a:rPr lang="de-DE" dirty="0" err="1"/>
                  <a:t>described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cost</a:t>
                </a:r>
                <a:r>
                  <a:rPr lang="de-DE" dirty="0"/>
                  <a:t> on </a:t>
                </a:r>
                <a:r>
                  <a:rPr lang="de-DE" dirty="0" err="1"/>
                  <a:t>single</a:t>
                </a:r>
                <a:r>
                  <a:rPr lang="de-DE" dirty="0"/>
                  <a:t> </a:t>
                </a:r>
                <a:r>
                  <a:rPr lang="de-DE" dirty="0" err="1"/>
                  <a:t>training</a:t>
                </a:r>
                <a:r>
                  <a:rPr lang="de-DE" dirty="0"/>
                  <a:t> </a:t>
                </a:r>
                <a:r>
                  <a:rPr lang="de-DE" dirty="0" err="1"/>
                  <a:t>example</a:t>
                </a:r>
                <a:r>
                  <a:rPr lang="de-DE" dirty="0"/>
                  <a:t> </a:t>
                </a:r>
              </a:p>
              <a:p>
                <a:r>
                  <a:rPr lang="de-DE" dirty="0" err="1"/>
                  <a:t>With</a:t>
                </a:r>
                <a:r>
                  <a:rPr lang="de-DE" dirty="0"/>
                  <a:t> 1. </a:t>
                </a:r>
                <a:r>
                  <a:rPr lang="de-DE" dirty="0" err="1"/>
                  <a:t>assumption</a:t>
                </a:r>
                <a:r>
                  <a:rPr lang="de-DE" dirty="0"/>
                  <a:t> </a:t>
                </a:r>
                <a:r>
                  <a:rPr lang="de-DE" dirty="0" err="1"/>
                  <a:t>backpropagation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combined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gradiend</a:t>
                </a:r>
                <a:r>
                  <a:rPr lang="de-DE" dirty="0"/>
                  <a:t> </a:t>
                </a:r>
                <a:r>
                  <a:rPr lang="de-DE" dirty="0" err="1"/>
                  <a:t>descent</a:t>
                </a:r>
                <a:r>
                  <a:rPr lang="de-DE" dirty="0"/>
                  <a:t>.</a:t>
                </a:r>
              </a:p>
              <a:p>
                <a:r>
                  <a:rPr lang="de-DE" dirty="0"/>
                  <a:t>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following</a:t>
                </a:r>
                <a:r>
                  <a:rPr lang="de-DE" dirty="0"/>
                  <a:t> </a:t>
                </a:r>
                <a:r>
                  <a:rPr lang="de-DE" dirty="0" err="1"/>
                  <a:t>going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use</a:t>
                </a:r>
                <a:r>
                  <a:rPr lang="de-DE" dirty="0"/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Hadamard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</a:rPr>
                  <a:t>product</a:t>
                </a:r>
                <a:r>
                  <a:rPr lang="de-DE" dirty="0">
                    <a:solidFill>
                      <a:srgbClr val="032E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</m:oMath>
                </a14:m>
                <a:r>
                  <a:rPr lang="de-DE" dirty="0"/>
                  <a:t>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C15DFDD4-6547-D145-BA9B-108D183F89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276" r="-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1F88F3-0D83-3947-92F0-7A01FF52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D459A-6064-5546-BD20-CFDE646274C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177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F90A0D89-E309-4D4D-8DAA-A7BC6746B2F5}"/>
              </a:ext>
            </a:extLst>
          </p:cNvPr>
          <p:cNvSpPr/>
          <p:nvPr/>
        </p:nvSpPr>
        <p:spPr>
          <a:xfrm>
            <a:off x="1279536" y="2340413"/>
            <a:ext cx="7181045" cy="1025045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FCEB6D-295D-A048-A081-88992397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Propagation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errors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F7E22EB-E5B9-CD4C-BA54-76C3214CEB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8313" y="1202833"/>
                <a:ext cx="8229600" cy="417624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/>
                  <a:t>Backpropagation </a:t>
                </a:r>
                <a:r>
                  <a:rPr lang="de-DE" dirty="0" err="1"/>
                  <a:t>works</a:t>
                </a:r>
                <a:r>
                  <a:rPr lang="de-DE" dirty="0"/>
                  <a:t> on </a:t>
                </a:r>
                <a:r>
                  <a:rPr lang="de-DE" dirty="0" err="1"/>
                  <a:t>errors</a:t>
                </a:r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r>
                  <a:rPr lang="de-DE" dirty="0"/>
                  <a:t>(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these</a:t>
                </a:r>
                <a:r>
                  <a:rPr lang="de-DE" dirty="0"/>
                  <a:t> in the end </a:t>
                </a:r>
                <a:r>
                  <a:rPr lang="de-DE" dirty="0" err="1"/>
                  <a:t>one</a:t>
                </a:r>
                <a:r>
                  <a:rPr lang="de-DE" dirty="0"/>
                  <a:t> </a:t>
                </a:r>
                <a:r>
                  <a:rPr lang="de-DE" dirty="0" err="1"/>
                  <a:t>gets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)</a:t>
                </a:r>
                <a:br>
                  <a:rPr lang="de-DE" dirty="0"/>
                </a:b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dirty="0"/>
                  <a:t>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  ≔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den>
                    </m:f>
                  </m:oMath>
                </a14:m>
                <a:r>
                  <a:rPr lang="de-DE" b="0" dirty="0"/>
                  <a:t>             </a:t>
                </a:r>
                <a:r>
                  <a:rPr lang="de-DE" b="0" dirty="0" err="1"/>
                  <a:t>error</a:t>
                </a:r>
                <a:r>
                  <a:rPr lang="de-DE" b="0" dirty="0"/>
                  <a:t> in  </a:t>
                </a:r>
                <a:r>
                  <a:rPr lang="de-DE" b="0" dirty="0" err="1"/>
                  <a:t>j</a:t>
                </a:r>
                <a:r>
                  <a:rPr lang="de-DE" b="0" baseline="30000" dirty="0" err="1"/>
                  <a:t>th</a:t>
                </a:r>
                <a:r>
                  <a:rPr lang="de-DE" b="0" dirty="0"/>
                  <a:t> </a:t>
                </a:r>
                <a:r>
                  <a:rPr lang="de-DE" b="0" dirty="0" err="1"/>
                  <a:t>component</a:t>
                </a:r>
                <a:r>
                  <a:rPr lang="de-DE" dirty="0"/>
                  <a:t> in </a:t>
                </a:r>
                <a:r>
                  <a:rPr lang="de-DE" dirty="0" err="1"/>
                  <a:t>layer</a:t>
                </a:r>
                <a:r>
                  <a:rPr lang="de-DE" dirty="0"/>
                  <a:t> l </a:t>
                </a:r>
              </a:p>
              <a:p>
                <a:endParaRPr lang="de-DE" b="0" dirty="0"/>
              </a:p>
              <a:p>
                <a:endParaRPr lang="de-DE" dirty="0"/>
              </a:p>
              <a:p>
                <a:endParaRPr lang="de-DE" b="0" dirty="0"/>
              </a:p>
              <a:p>
                <a:endParaRPr lang="de-DE" dirty="0"/>
              </a:p>
              <a:p>
                <a:endParaRPr lang="de-DE" b="0" dirty="0"/>
              </a:p>
              <a:p>
                <a:endParaRPr lang="de-DE" dirty="0"/>
              </a:p>
              <a:p>
                <a:endParaRPr lang="de-DE" b="0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F7E22EB-E5B9-CD4C-BA54-76C3214CEB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313" y="1202833"/>
                <a:ext cx="8229600" cy="4176241"/>
              </a:xfrm>
              <a:blipFill>
                <a:blip r:embed="rId2"/>
                <a:stretch>
                  <a:fillRect l="-1233" t="-1212" b="-46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4B2CA7-7247-C445-BE59-C09CF14E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CD8E6F-A464-8B40-8757-96DAFA46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61" y="3674182"/>
            <a:ext cx="6414960" cy="2212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F929B47-F0FA-9D44-8BA9-9CE5FC992D9B}"/>
                  </a:ext>
                </a:extLst>
              </p:cNvPr>
              <p:cNvSpPr txBox="1"/>
              <p:nvPr/>
            </p:nvSpPr>
            <p:spPr>
              <a:xfrm>
                <a:off x="4776811" y="5072729"/>
                <a:ext cx="4212923" cy="119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Demon </a:t>
                </a:r>
                <a:r>
                  <a:rPr lang="de-DE" dirty="0" err="1"/>
                  <a:t>changes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to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de-DE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 err="1"/>
                  <a:t>Resulting</a:t>
                </a:r>
                <a:r>
                  <a:rPr lang="de-DE" dirty="0"/>
                  <a:t> </a:t>
                </a:r>
                <a:r>
                  <a:rPr lang="de-DE" dirty="0" err="1"/>
                  <a:t>cost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changes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den>
                    </m:f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 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F929B47-F0FA-9D44-8BA9-9CE5FC992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811" y="5072729"/>
                <a:ext cx="4212923" cy="1197507"/>
              </a:xfrm>
              <a:prstGeom prst="rect">
                <a:avLst/>
              </a:prstGeom>
              <a:blipFill>
                <a:blip r:embed="rId4"/>
                <a:stretch>
                  <a:fillRect l="-1205" b="-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8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69DF3B1-DE56-4747-B70B-10BE5573AD0C}"/>
              </a:ext>
            </a:extLst>
          </p:cNvPr>
          <p:cNvSpPr/>
          <p:nvPr/>
        </p:nvSpPr>
        <p:spPr>
          <a:xfrm>
            <a:off x="215453" y="1170037"/>
            <a:ext cx="8713093" cy="4824313"/>
          </a:xfrm>
          <a:prstGeom prst="roundRect">
            <a:avLst>
              <a:gd name="adj" fmla="val 10000"/>
            </a:avLst>
          </a:prstGeom>
          <a:solidFill>
            <a:srgbClr val="92D05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FA1EEC-665C-F842-A166-4A4A2C51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Backpropagation </a:t>
            </a:r>
            <a:r>
              <a:rPr lang="de-DE" dirty="0" err="1"/>
              <a:t>algorithm</a:t>
            </a:r>
            <a:r>
              <a:rPr lang="de-DE" dirty="0"/>
              <a:t> (on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instance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FAB8474-B2C1-154B-A559-9A13C9E477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7039" y="1399694"/>
                <a:ext cx="8229600" cy="496887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de-DE" dirty="0"/>
                  <a:t>Input: Initialize </a:t>
                </a:r>
                <a:r>
                  <a:rPr lang="de-DE" dirty="0" err="1"/>
                  <a:t>input</a:t>
                </a:r>
                <a:r>
                  <a:rPr lang="de-DE" dirty="0"/>
                  <a:t> </a:t>
                </a:r>
                <a:r>
                  <a:rPr lang="de-DE" dirty="0" err="1"/>
                  <a:t>vector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 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dirty="0" err="1">
                    <a:latin typeface="Myriad Pro" panose="020B0503030403020204" pitchFamily="34" charset="0"/>
                  </a:rPr>
                  <a:t>Feedforward</a:t>
                </a:r>
                <a:r>
                  <a:rPr lang="de-DE" dirty="0">
                    <a:latin typeface="Myriad Pro" panose="020B0503030403020204" pitchFamily="34" charset="0"/>
                  </a:rPr>
                  <a:t>: </a:t>
                </a:r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i = 1,2,  ... , M   </a:t>
                </a:r>
              </a:p>
              <a:p>
                <a:pPr marL="800100" lvl="2" indent="0">
                  <a:buNone/>
                </a:pPr>
                <a:r>
                  <a:rPr lang="de-DE" b="1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p>
                    </m:sSup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d>
                          <m:d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 dirty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de-DE" dirty="0">
                    <a:latin typeface="Myriad Pro" panose="020B0503030403020204" pitchFamily="34" charset="0"/>
                  </a:rPr>
                  <a:t>   and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p>
                    </m:sSup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b="1" dirty="0">
                    <a:latin typeface="Myriad Pro" panose="020B0503030403020204" pitchFamily="34" charset="0"/>
                  </a:rPr>
                  <a:t>  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 err="1">
                    <a:latin typeface="Myriad Pro" panose="020B0503030403020204" pitchFamily="34" charset="0"/>
                  </a:rPr>
                  <a:t>Compute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error</a:t>
                </a:r>
                <a:r>
                  <a:rPr lang="de-DE" dirty="0">
                    <a:latin typeface="Myriad Pro" panose="020B0503030403020204" pitchFamily="34" charset="0"/>
                  </a:rPr>
                  <a:t> on last </a:t>
                </a:r>
                <a:r>
                  <a:rPr lang="de-DE" dirty="0" err="1">
                    <a:latin typeface="Myriad Pro" panose="020B0503030403020204" pitchFamily="34" charset="0"/>
                  </a:rPr>
                  <a:t>layer</a:t>
                </a:r>
                <a:r>
                  <a:rPr lang="de-DE" dirty="0">
                    <a:latin typeface="Myriad Pro" panose="020B0503030403020204" pitchFamily="34" charset="0"/>
                  </a:rPr>
                  <a:t>                  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⨀"/>
                        <m:subHide m:val="on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r>
                  <a:rPr lang="de-DE" dirty="0">
                    <a:latin typeface="Myriad Pro" panose="020B0503030403020204" pitchFamily="34" charset="0"/>
                  </a:rPr>
                  <a:t>                                  	(BP1)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>
                    <a:latin typeface="Myriad Pro" panose="020B0503030403020204" pitchFamily="34" charset="0"/>
                  </a:rPr>
                  <a:t> Backpropagate </a:t>
                </a:r>
                <a:r>
                  <a:rPr lang="de-DE" dirty="0" err="1">
                    <a:latin typeface="Myriad Pro" panose="020B0503030403020204" pitchFamily="34" charset="0"/>
                  </a:rPr>
                  <a:t>error</a:t>
                </a:r>
                <a:r>
                  <a:rPr lang="de-DE" dirty="0">
                    <a:latin typeface="Myriad Pro" panose="020B0503030403020204" pitchFamily="34" charset="0"/>
                  </a:rPr>
                  <a:t>: </a:t>
                </a:r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i = M-1, M-2, ...,                                      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nary>
                      <m:naryPr>
                        <m:chr m:val="⨀"/>
                        <m:subHide m:val="on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r>
                  <a:rPr lang="de-DE" dirty="0"/>
                  <a:t> 		(BP2)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Compute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gradients</a:t>
                </a:r>
                <a:endParaRPr lang="de-DE" dirty="0">
                  <a:latin typeface="Myriad Pro" panose="020B0503030403020204" pitchFamily="34" charset="0"/>
                </a:endParaRPr>
              </a:p>
              <a:p>
                <a:pPr marL="400050" lvl="1" indent="0">
                  <a:buNone/>
                </a:pPr>
                <a:r>
                  <a:rPr lang="de-DE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Sup>
                      <m:sSub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de-DE" dirty="0"/>
                  <a:t>     </a:t>
                </a:r>
                <a:r>
                  <a:rPr lang="de-DE" dirty="0" err="1"/>
                  <a:t>and</a:t>
                </a:r>
                <a:r>
                  <a:rPr lang="de-DE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de-DE" dirty="0"/>
                  <a:t>           (BP3/4)</a:t>
                </a:r>
              </a:p>
              <a:p>
                <a:pPr marL="857250" lvl="1" indent="-457200">
                  <a:buFont typeface="+mj-lt"/>
                  <a:buAutoNum type="arabicPeriod"/>
                </a:pPr>
                <a:endParaRPr lang="de-DE" dirty="0"/>
              </a:p>
              <a:p>
                <a:pPr marL="857250" lvl="1" indent="-457200">
                  <a:buFont typeface="+mj-lt"/>
                  <a:buAutoNum type="arabicPeriod"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FAB8474-B2C1-154B-A559-9A13C9E47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7039" y="1399694"/>
                <a:ext cx="8229600" cy="4968875"/>
              </a:xfrm>
              <a:blipFill>
                <a:blip r:embed="rId2"/>
                <a:stretch>
                  <a:fillRect l="-1079" t="-765" r="-9245" b="-372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9E94A7-5095-C042-85BC-77F82FE1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71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08A8D-F613-D249-9BD0-E4CFF000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Proof  </a:t>
            </a:r>
            <a:r>
              <a:rPr lang="de-DE" dirty="0" err="1"/>
              <a:t>of</a:t>
            </a:r>
            <a:r>
              <a:rPr lang="de-DE" dirty="0"/>
              <a:t>  (BP1) in </a:t>
            </a:r>
            <a:r>
              <a:rPr lang="de-DE" dirty="0" err="1"/>
              <a:t>backprop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61538F-BF21-4742-9B39-729BF3CCD7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/>
                  <a:t>                                                          (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definition</a:t>
                </a:r>
                <a:r>
                  <a:rPr lang="de-DE" dirty="0"/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   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</m:sSubSup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de-DE" dirty="0"/>
                  <a:t>			(</a:t>
                </a:r>
                <a:r>
                  <a:rPr lang="de-DE" dirty="0" err="1"/>
                  <a:t>chain</a:t>
                </a:r>
                <a:r>
                  <a:rPr lang="de-DE" dirty="0"/>
                  <a:t> </a:t>
                </a:r>
                <a:r>
                  <a:rPr lang="de-DE" dirty="0" err="1"/>
                  <a:t>rule</a:t>
                </a:r>
                <a:r>
                  <a:rPr lang="de-DE" dirty="0"/>
                  <a:t>;    			                        </a:t>
                </a:r>
                <a:r>
                  <a:rPr lang="de-DE" sz="2600" dirty="0" err="1"/>
                  <a:t>k</a:t>
                </a:r>
                <a:r>
                  <a:rPr lang="de-DE" sz="2600" dirty="0"/>
                  <a:t> </a:t>
                </a:r>
                <a:r>
                  <a:rPr lang="de-DE" sz="2600" dirty="0" err="1"/>
                  <a:t>over</a:t>
                </a:r>
                <a:r>
                  <a:rPr lang="de-DE" sz="2600" dirty="0"/>
                  <a:t> all </a:t>
                </a:r>
                <a:r>
                  <a:rPr lang="de-DE" sz="2600" dirty="0" err="1"/>
                  <a:t>components</a:t>
                </a:r>
                <a:r>
                  <a:rPr lang="de-DE" sz="2600" dirty="0"/>
                  <a:t> in </a:t>
                </a:r>
                <a:r>
                  <a:rPr lang="de-DE" sz="2600" dirty="0" err="1"/>
                  <a:t>output</a:t>
                </a:r>
                <a:r>
                  <a:rPr lang="de-DE" sz="2600" dirty="0"/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den>
                    </m:f>
                  </m:oMath>
                </a14:m>
                <a:r>
                  <a:rPr lang="de-DE" sz="2600" dirty="0"/>
                  <a:t>                          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vanishes</a:t>
                </a:r>
                <a:r>
                  <a:rPr lang="de-DE" dirty="0"/>
                  <a:t> 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≠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600" dirty="0"/>
                  <a:t>                   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600" dirty="0"/>
                  <a:t>)</a:t>
                </a:r>
              </a:p>
              <a:p>
                <a:endParaRPr lang="de-DE" sz="26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61538F-BF21-4742-9B39-729BF3CCD7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BB172D-670B-B549-9C6D-452DA7EC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131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69DF3B1-DE56-4747-B70B-10BE5573AD0C}"/>
              </a:ext>
            </a:extLst>
          </p:cNvPr>
          <p:cNvSpPr/>
          <p:nvPr/>
        </p:nvSpPr>
        <p:spPr>
          <a:xfrm>
            <a:off x="215453" y="1170037"/>
            <a:ext cx="8749160" cy="5281563"/>
          </a:xfrm>
          <a:prstGeom prst="roundRect">
            <a:avLst>
              <a:gd name="adj" fmla="val 10000"/>
            </a:avLst>
          </a:prstGeom>
          <a:solidFill>
            <a:srgbClr val="92D05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FA1EEC-665C-F842-A166-4A4A2C51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Backpropagation </a:t>
            </a:r>
            <a:r>
              <a:rPr lang="de-DE" dirty="0" err="1"/>
              <a:t>algorithm</a:t>
            </a:r>
            <a:r>
              <a:rPr lang="de-DE" dirty="0"/>
              <a:t> (</a:t>
            </a:r>
            <a:r>
              <a:rPr lang="de-DE" dirty="0" err="1"/>
              <a:t>within</a:t>
            </a:r>
            <a:r>
              <a:rPr lang="de-DE" dirty="0"/>
              <a:t> MSGD)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FAB8474-B2C1-154B-A559-9A13C9E477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0795" y="1267529"/>
                <a:ext cx="8229600" cy="496887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de-DE" dirty="0"/>
                  <a:t>Input: mini-batch </a:t>
                </a:r>
                <a:r>
                  <a:rPr lang="de-DE" dirty="0" err="1"/>
                  <a:t>of</a:t>
                </a:r>
                <a:r>
                  <a:rPr lang="de-DE" dirty="0"/>
                  <a:t> m </a:t>
                </a:r>
                <a:r>
                  <a:rPr lang="de-DE" dirty="0" err="1"/>
                  <a:t>training</a:t>
                </a:r>
                <a:r>
                  <a:rPr lang="de-DE" dirty="0"/>
                  <a:t> </a:t>
                </a:r>
                <a:r>
                  <a:rPr lang="de-DE" dirty="0" err="1"/>
                  <a:t>examples</a:t>
                </a:r>
                <a:r>
                  <a:rPr lang="de-DE" dirty="0"/>
                  <a:t> x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each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training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example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set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corresponding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activation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and</a:t>
                </a:r>
                <a:r>
                  <a:rPr lang="de-DE" dirty="0">
                    <a:latin typeface="Myriad Pro" panose="020B0503030403020204" pitchFamily="34" charset="0"/>
                  </a:rPr>
                  <a:t> do </a:t>
                </a:r>
                <a:r>
                  <a:rPr lang="de-DE" dirty="0" err="1">
                    <a:latin typeface="Myriad Pro" panose="020B0503030403020204" pitchFamily="34" charset="0"/>
                  </a:rPr>
                  <a:t>the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following</a:t>
                </a:r>
                <a:endParaRPr lang="de-DE" dirty="0">
                  <a:latin typeface="Myriad Pro" panose="020B0503030403020204" pitchFamily="34" charset="0"/>
                </a:endParaRPr>
              </a:p>
              <a:p>
                <a:pPr marL="914400" lvl="1" indent="-514350">
                  <a:buFont typeface="+mj-lt"/>
                  <a:buAutoNum type="arabicParenR"/>
                </a:pPr>
                <a:r>
                  <a:rPr lang="de-DE" dirty="0" err="1">
                    <a:latin typeface="Myriad Pro" panose="020B0503030403020204" pitchFamily="34" charset="0"/>
                  </a:rPr>
                  <a:t>Feedforward</a:t>
                </a:r>
                <a:r>
                  <a:rPr lang="de-DE" dirty="0">
                    <a:latin typeface="Myriad Pro" panose="020B0503030403020204" pitchFamily="34" charset="0"/>
                  </a:rPr>
                  <a:t>: </a:t>
                </a:r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i = 1,2,  ... , M   </a:t>
                </a:r>
              </a:p>
              <a:p>
                <a:pPr marL="800100" lvl="2" indent="0">
                  <a:buNone/>
                </a:pPr>
                <a:r>
                  <a:rPr lang="de-DE" b="1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p>
                    </m:sSup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d>
                          <m:d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 dirty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de-DE" dirty="0">
                    <a:latin typeface="Myriad Pro" panose="020B0503030403020204" pitchFamily="34" charset="0"/>
                  </a:rPr>
                  <a:t>   and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p>
                    </m:sSup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p>
                      </m:e>
                    </m:d>
                  </m:oMath>
                </a14:m>
                <a:endParaRPr lang="de-DE" b="1" dirty="0">
                  <a:latin typeface="Myriad Pro" panose="020B0503030403020204" pitchFamily="34" charset="0"/>
                </a:endParaRPr>
              </a:p>
              <a:p>
                <a:pPr marL="857250" lvl="1" indent="-457200">
                  <a:buFont typeface="+mj-lt"/>
                  <a:buAutoNum type="arabicParenR"/>
                </a:pPr>
                <a:r>
                  <a:rPr lang="de-DE" dirty="0" err="1">
                    <a:latin typeface="Myriad Pro" panose="020B0503030403020204" pitchFamily="34" charset="0"/>
                  </a:rPr>
                  <a:t>Compute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error</a:t>
                </a:r>
                <a:r>
                  <a:rPr lang="de-DE" dirty="0">
                    <a:latin typeface="Myriad Pro" panose="020B0503030403020204" pitchFamily="34" charset="0"/>
                  </a:rPr>
                  <a:t> on last </a:t>
                </a:r>
                <a:r>
                  <a:rPr lang="de-DE" dirty="0" err="1">
                    <a:latin typeface="Myriad Pro" panose="020B0503030403020204" pitchFamily="34" charset="0"/>
                  </a:rPr>
                  <a:t>layer</a:t>
                </a:r>
                <a:r>
                  <a:rPr lang="de-DE" dirty="0">
                    <a:latin typeface="Myriad Pro" panose="020B0503030403020204" pitchFamily="34" charset="0"/>
                  </a:rPr>
                  <a:t>                  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nary>
                      <m:naryPr>
                        <m:chr m:val="⨀"/>
                        <m:subHide m:val="on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de-DE" dirty="0">
                  <a:latin typeface="Myriad Pro" panose="020B0503030403020204" pitchFamily="34" charset="0"/>
                </a:endParaRPr>
              </a:p>
              <a:p>
                <a:pPr marL="857250" lvl="1" indent="-457200">
                  <a:buFont typeface="+mj-lt"/>
                  <a:buAutoNum type="arabicParenR"/>
                </a:pPr>
                <a:r>
                  <a:rPr lang="de-DE" dirty="0">
                    <a:latin typeface="Myriad Pro" panose="020B0503030403020204" pitchFamily="34" charset="0"/>
                  </a:rPr>
                  <a:t> Backpropagate </a:t>
                </a:r>
                <a:r>
                  <a:rPr lang="de-DE" dirty="0" err="1">
                    <a:latin typeface="Myriad Pro" panose="020B0503030403020204" pitchFamily="34" charset="0"/>
                  </a:rPr>
                  <a:t>error</a:t>
                </a:r>
                <a:r>
                  <a:rPr lang="de-DE" dirty="0">
                    <a:latin typeface="Myriad Pro" panose="020B0503030403020204" pitchFamily="34" charset="0"/>
                  </a:rPr>
                  <a:t>: </a:t>
                </a:r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i = M-1, M-2, ...,                                      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nary>
                      <m:naryPr>
                        <m:chr m:val="⨀"/>
                        <m:subHide m:val="on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dirty="0">
                    <a:latin typeface="Myriad Pro" panose="020B0503030403020204" pitchFamily="34" charset="0"/>
                  </a:rPr>
                  <a:t>Gradient </a:t>
                </a:r>
                <a:r>
                  <a:rPr lang="de-DE" dirty="0" err="1">
                    <a:latin typeface="Myriad Pro" panose="020B0503030403020204" pitchFamily="34" charset="0"/>
                  </a:rPr>
                  <a:t>descent</a:t>
                </a:r>
                <a:r>
                  <a:rPr lang="de-DE" dirty="0">
                    <a:latin typeface="Myriad Pro" panose="020B0503030403020204" pitchFamily="34" charset="0"/>
                  </a:rPr>
                  <a:t>: 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 = 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p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endParaRPr lang="de-DE" dirty="0"/>
              </a:p>
              <a:p>
                <a:pPr marL="857250" lvl="1" indent="-457200">
                  <a:buFont typeface="+mj-lt"/>
                  <a:buAutoNum type="arabicPeriod"/>
                </a:pPr>
                <a:endParaRPr lang="de-DE" dirty="0"/>
              </a:p>
              <a:p>
                <a:pPr marL="857250" lvl="1" indent="-457200">
                  <a:buFont typeface="+mj-lt"/>
                  <a:buAutoNum type="arabicPeriod"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:endParaRPr lang="de-DE" dirty="0">
                  <a:latin typeface="Myriad Pro" panose="020B0503030403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FAB8474-B2C1-154B-A559-9A13C9E47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795" y="1267529"/>
                <a:ext cx="8229600" cy="4968875"/>
              </a:xfrm>
              <a:blipFill>
                <a:blip r:embed="rId2"/>
                <a:stretch>
                  <a:fillRect l="-1079" t="-1018" r="-6626" b="-483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9E94A7-5095-C042-85BC-77F82FE1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824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B0EB3F9E-585F-224E-8135-EF6A49F49FF0}"/>
              </a:ext>
            </a:extLst>
          </p:cNvPr>
          <p:cNvSpPr/>
          <p:nvPr/>
        </p:nvSpPr>
        <p:spPr>
          <a:xfrm>
            <a:off x="437004" y="2497981"/>
            <a:ext cx="8057645" cy="3483736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9BA08F0-1214-3A49-BAB4-249787B2BE4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Problem: </a:t>
                </a:r>
                <a:r>
                  <a:rPr lang="de-DE" dirty="0" err="1"/>
                  <a:t>Vanishing</a:t>
                </a:r>
                <a:r>
                  <a:rPr lang="de-DE" dirty="0"/>
                  <a:t> </a:t>
                </a:r>
                <a:r>
                  <a:rPr lang="de-DE" dirty="0" err="1"/>
                  <a:t>gradient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sigmoid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29BA08F0-1214-3A49-BAB4-249787B2BE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4634" b="-5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51437F3-95EB-714E-AD4A-509BAF1E9D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6"/>
                <a:ext cx="5770984" cy="1228747"/>
              </a:xfrm>
            </p:spPr>
            <p:txBody>
              <a:bodyPr/>
              <a:lstStyle/>
              <a:p>
                <a:r>
                  <a:rPr lang="de-DE" dirty="0"/>
                  <a:t>Gradient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sigmoid</a:t>
                </a:r>
                <a:r>
                  <a:rPr lang="de-DE" dirty="0"/>
                  <a:t>:                      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)(1 −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51437F3-95EB-714E-AD4A-509BAF1E9D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6"/>
                <a:ext cx="5770984" cy="1228747"/>
              </a:xfrm>
              <a:blipFill>
                <a:blip r:embed="rId3"/>
                <a:stretch>
                  <a:fillRect l="-1758" t="-51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D61A18-C1BE-CC47-A0B0-DF607450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2080E0-7B4F-DC46-AE73-92486F126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06" y="1096282"/>
            <a:ext cx="3492500" cy="1460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18AAAA-218E-BF4C-9235-B93721BF1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42" y="3140499"/>
            <a:ext cx="8399657" cy="1717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8B6F46-8913-294A-BD4B-D8D051B53C60}"/>
                  </a:ext>
                </a:extLst>
              </p:cNvPr>
              <p:cNvSpPr txBox="1"/>
              <p:nvPr/>
            </p:nvSpPr>
            <p:spPr>
              <a:xfrm>
                <a:off x="6933444" y="1291908"/>
                <a:ext cx="14950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Max{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=0.25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8B6F46-8913-294A-BD4B-D8D051B5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444" y="1291908"/>
                <a:ext cx="1495089" cy="646331"/>
              </a:xfrm>
              <a:prstGeom prst="rect">
                <a:avLst/>
              </a:prstGeom>
              <a:blipFill>
                <a:blip r:embed="rId6"/>
                <a:stretch>
                  <a:fillRect l="-3361" t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34002F36-6857-2445-90A0-71373810783F}"/>
              </a:ext>
            </a:extLst>
          </p:cNvPr>
          <p:cNvSpPr txBox="1"/>
          <p:nvPr/>
        </p:nvSpPr>
        <p:spPr>
          <a:xfrm>
            <a:off x="689098" y="2607213"/>
            <a:ext cx="7091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2600" dirty="0" err="1"/>
              <a:t>Gradients</a:t>
            </a:r>
            <a:r>
              <a:rPr lang="de-DE" sz="2600" dirty="0"/>
              <a:t> in linear </a:t>
            </a:r>
            <a:r>
              <a:rPr lang="de-DE" sz="2600" dirty="0" err="1"/>
              <a:t>network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depth</a:t>
            </a:r>
            <a:r>
              <a:rPr lang="de-DE" sz="2600" dirty="0"/>
              <a:t> 4</a:t>
            </a:r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59EB57-2E42-D74D-B349-59B21D097DC6}"/>
              </a:ext>
            </a:extLst>
          </p:cNvPr>
          <p:cNvSpPr txBox="1"/>
          <p:nvPr/>
        </p:nvSpPr>
        <p:spPr>
          <a:xfrm>
            <a:off x="1748575" y="6052555"/>
            <a:ext cx="5434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>
                <a:solidFill>
                  <a:srgbClr val="FF0000"/>
                </a:solidFill>
              </a:rPr>
              <a:t>Gradient </a:t>
            </a:r>
            <a:r>
              <a:rPr lang="de-DE" sz="2600" dirty="0" err="1">
                <a:solidFill>
                  <a:srgbClr val="FF0000"/>
                </a:solidFill>
              </a:rPr>
              <a:t>vanishes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moving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backwards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A59B0E2-BE31-9B40-87C7-2071E9AEA0D4}"/>
                  </a:ext>
                </a:extLst>
              </p:cNvPr>
              <p:cNvSpPr txBox="1"/>
              <p:nvPr/>
            </p:nvSpPr>
            <p:spPr>
              <a:xfrm>
                <a:off x="2893177" y="3009440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/>
                  <a:t>0,25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A59B0E2-BE31-9B40-87C7-2071E9AEA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177" y="3009440"/>
                <a:ext cx="864339" cy="369332"/>
              </a:xfrm>
              <a:prstGeom prst="rect">
                <a:avLst/>
              </a:prstGeom>
              <a:blipFill>
                <a:blip r:embed="rId7"/>
                <a:stretch>
                  <a:fillRect t="-10345" r="-5882" b="-27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88555A-4348-7D48-8890-37DC10C38AE7}"/>
                  </a:ext>
                </a:extLst>
              </p:cNvPr>
              <p:cNvSpPr txBox="1"/>
              <p:nvPr/>
            </p:nvSpPr>
            <p:spPr>
              <a:xfrm>
                <a:off x="6100010" y="3014634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/>
                  <a:t>0,25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88555A-4348-7D48-8890-37DC10C38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010" y="3014634"/>
                <a:ext cx="864339" cy="369332"/>
              </a:xfrm>
              <a:prstGeom prst="rect">
                <a:avLst/>
              </a:prstGeom>
              <a:blipFill>
                <a:blip r:embed="rId8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933DF04-D296-894E-974A-FCA7162ADFF0}"/>
                  </a:ext>
                </a:extLst>
              </p:cNvPr>
              <p:cNvSpPr txBox="1"/>
              <p:nvPr/>
            </p:nvSpPr>
            <p:spPr>
              <a:xfrm>
                <a:off x="4621050" y="3017510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/>
                  <a:t>0,25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933DF04-D296-894E-974A-FCA7162AD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50" y="3017510"/>
                <a:ext cx="864339" cy="369332"/>
              </a:xfrm>
              <a:prstGeom prst="rect">
                <a:avLst/>
              </a:prstGeom>
              <a:blipFill>
                <a:blip r:embed="rId9"/>
                <a:stretch>
                  <a:fillRect t="-6667" r="-4286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CE5F719-14FE-1445-B59E-1673019DEC4A}"/>
                  </a:ext>
                </a:extLst>
              </p:cNvPr>
              <p:cNvSpPr txBox="1"/>
              <p:nvPr/>
            </p:nvSpPr>
            <p:spPr>
              <a:xfrm>
                <a:off x="706535" y="4676819"/>
                <a:ext cx="77540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Assume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1 </m:t>
                    </m:r>
                  </m:oMath>
                </a14:m>
                <a:r>
                  <a:rPr lang="de-DE" dirty="0"/>
                  <a:t>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(0,1) 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Then</a:t>
                </a:r>
                <a:r>
                  <a:rPr lang="de-DE" dirty="0"/>
                  <a:t>: |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err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i="1" baseline="-25000" dirty="0" err="1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dirty="0"/>
                  <a:t>0,25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Exponential</a:t>
                </a:r>
                <a:r>
                  <a:rPr lang="de-DE" dirty="0"/>
                  <a:t> </a:t>
                </a:r>
                <a:r>
                  <a:rPr lang="de-DE" dirty="0" err="1"/>
                  <a:t>decrease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later</a:t>
                </a:r>
                <a:r>
                  <a:rPr lang="de-DE" dirty="0"/>
                  <a:t> derivatives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earlier</a:t>
                </a:r>
                <a:r>
                  <a:rPr lang="de-DE" dirty="0"/>
                  <a:t> </a:t>
                </a:r>
                <a:r>
                  <a:rPr lang="de-DE" dirty="0" err="1"/>
                  <a:t>ones</a:t>
                </a:r>
                <a:r>
                  <a:rPr lang="de-DE" dirty="0"/>
                  <a:t>  due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chain</a:t>
                </a:r>
                <a:r>
                  <a:rPr lang="de-DE" dirty="0"/>
                  <a:t> </a:t>
                </a:r>
                <a:r>
                  <a:rPr lang="de-DE" dirty="0" err="1"/>
                  <a:t>rule</a:t>
                </a: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CE5F719-14FE-1445-B59E-1673019DE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35" y="4676819"/>
                <a:ext cx="7754046" cy="1200329"/>
              </a:xfrm>
              <a:prstGeom prst="rect">
                <a:avLst/>
              </a:prstGeom>
              <a:blipFill>
                <a:blip r:embed="rId10"/>
                <a:stretch>
                  <a:fillRect l="-490" t="-2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2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4" grpId="0"/>
      <p:bldP spid="15" grpId="1"/>
      <p:bldP spid="1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B0EB3F9E-585F-224E-8135-EF6A49F49FF0}"/>
              </a:ext>
            </a:extLst>
          </p:cNvPr>
          <p:cNvSpPr/>
          <p:nvPr/>
        </p:nvSpPr>
        <p:spPr>
          <a:xfrm>
            <a:off x="437004" y="2497981"/>
            <a:ext cx="8057645" cy="3483736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BA08F0-1214-3A49-BAB4-249787B2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Problem: </a:t>
            </a:r>
            <a:r>
              <a:rPr lang="de-DE" dirty="0" err="1"/>
              <a:t>Vanishing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large </a:t>
            </a:r>
            <a:r>
              <a:rPr lang="de-DE" dirty="0" err="1"/>
              <a:t>input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51437F3-95EB-714E-AD4A-509BAF1E9D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6"/>
                <a:ext cx="5770984" cy="1228747"/>
              </a:xfrm>
            </p:spPr>
            <p:txBody>
              <a:bodyPr/>
              <a:lstStyle/>
              <a:p>
                <a:r>
                  <a:rPr lang="de-DE" dirty="0"/>
                  <a:t>Gradient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sigmoid</a:t>
                </a:r>
                <a:r>
                  <a:rPr lang="de-DE" dirty="0"/>
                  <a:t>:                      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)(1 −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751437F3-95EB-714E-AD4A-509BAF1E9D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6"/>
                <a:ext cx="5770984" cy="1228747"/>
              </a:xfrm>
              <a:blipFill>
                <a:blip r:embed="rId3"/>
                <a:stretch>
                  <a:fillRect l="-1758" t="-51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D61A18-C1BE-CC47-A0B0-DF607450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2080E0-7B4F-DC46-AE73-92486F126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06" y="1096282"/>
            <a:ext cx="3492500" cy="1460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18AAAA-218E-BF4C-9235-B93721BF1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42" y="3140499"/>
            <a:ext cx="8399657" cy="1717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8B6F46-8913-294A-BD4B-D8D051B53C60}"/>
                  </a:ext>
                </a:extLst>
              </p:cNvPr>
              <p:cNvSpPr txBox="1"/>
              <p:nvPr/>
            </p:nvSpPr>
            <p:spPr>
              <a:xfrm>
                <a:off x="6933444" y="1291908"/>
                <a:ext cx="14950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Max{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=0.25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8B6F46-8913-294A-BD4B-D8D051B5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444" y="1291908"/>
                <a:ext cx="1495089" cy="646331"/>
              </a:xfrm>
              <a:prstGeom prst="rect">
                <a:avLst/>
              </a:prstGeom>
              <a:blipFill>
                <a:blip r:embed="rId6"/>
                <a:stretch>
                  <a:fillRect l="-3361" t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34002F36-6857-2445-90A0-71373810783F}"/>
              </a:ext>
            </a:extLst>
          </p:cNvPr>
          <p:cNvSpPr txBox="1"/>
          <p:nvPr/>
        </p:nvSpPr>
        <p:spPr>
          <a:xfrm>
            <a:off x="689098" y="2607213"/>
            <a:ext cx="7091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2600" dirty="0" err="1"/>
              <a:t>Gradients</a:t>
            </a:r>
            <a:r>
              <a:rPr lang="de-DE" sz="2600" dirty="0"/>
              <a:t> in linear </a:t>
            </a:r>
            <a:r>
              <a:rPr lang="de-DE" sz="2600" dirty="0" err="1"/>
              <a:t>network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</a:t>
            </a:r>
            <a:r>
              <a:rPr lang="de-DE" sz="2600" dirty="0" err="1"/>
              <a:t>depth</a:t>
            </a:r>
            <a:r>
              <a:rPr lang="de-DE" sz="2600" dirty="0"/>
              <a:t> 4</a:t>
            </a:r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59EB57-2E42-D74D-B349-59B21D097DC6}"/>
              </a:ext>
            </a:extLst>
          </p:cNvPr>
          <p:cNvSpPr txBox="1"/>
          <p:nvPr/>
        </p:nvSpPr>
        <p:spPr>
          <a:xfrm>
            <a:off x="718126" y="6051181"/>
            <a:ext cx="80281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>
                <a:solidFill>
                  <a:srgbClr val="FF0000"/>
                </a:solidFill>
              </a:rPr>
              <a:t>Gradient </a:t>
            </a:r>
            <a:r>
              <a:rPr lang="de-DE" sz="2600" dirty="0" err="1">
                <a:solidFill>
                  <a:srgbClr val="FF0000"/>
                </a:solidFill>
              </a:rPr>
              <a:t>vanishes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for</a:t>
            </a:r>
            <a:r>
              <a:rPr lang="de-DE" sz="2600" dirty="0">
                <a:solidFill>
                  <a:srgbClr val="FF0000"/>
                </a:solidFill>
              </a:rPr>
              <a:t> large </a:t>
            </a:r>
            <a:r>
              <a:rPr lang="de-DE" sz="2600" dirty="0" err="1">
                <a:solidFill>
                  <a:srgbClr val="FF0000"/>
                </a:solidFill>
              </a:rPr>
              <a:t>inputs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to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activation</a:t>
            </a:r>
            <a:r>
              <a:rPr lang="de-DE" sz="2600" dirty="0">
                <a:solidFill>
                  <a:srgbClr val="FF0000"/>
                </a:solidFill>
              </a:rPr>
              <a:t> </a:t>
            </a:r>
            <a:r>
              <a:rPr lang="de-DE" sz="2600" dirty="0" err="1">
                <a:solidFill>
                  <a:srgbClr val="FF0000"/>
                </a:solidFill>
              </a:rPr>
              <a:t>functions</a:t>
            </a:r>
            <a:endParaRPr lang="de-DE" sz="2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023FDF5-C348-6C4E-B5EB-A77291214E6E}"/>
                  </a:ext>
                </a:extLst>
              </p:cNvPr>
              <p:cNvSpPr txBox="1"/>
              <p:nvPr/>
            </p:nvSpPr>
            <p:spPr>
              <a:xfrm>
                <a:off x="706535" y="4676819"/>
                <a:ext cx="57089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de-DE" dirty="0"/>
                  <a:t>  </a:t>
                </a:r>
                <a:r>
                  <a:rPr lang="de-DE" dirty="0" err="1"/>
                  <a:t>very</a:t>
                </a:r>
                <a:r>
                  <a:rPr lang="de-DE" dirty="0"/>
                  <a:t> large , </a:t>
                </a:r>
                <a:r>
                  <a:rPr lang="de-DE" dirty="0" err="1"/>
                  <a:t>then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or</a:t>
                </a:r>
                <a:r>
                  <a:rPr lang="de-DE" dirty="0"/>
                  <a:t> (1--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)) </a:t>
                </a:r>
                <a:r>
                  <a:rPr lang="de-DE" dirty="0" err="1"/>
                  <a:t>becomes</a:t>
                </a:r>
                <a:r>
                  <a:rPr lang="de-DE" dirty="0"/>
                  <a:t> </a:t>
                </a:r>
                <a:r>
                  <a:rPr lang="de-DE" dirty="0" err="1"/>
                  <a:t>zero</a:t>
                </a:r>
                <a:r>
                  <a:rPr lang="de-DE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So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becomes</a:t>
                </a:r>
                <a:r>
                  <a:rPr lang="de-DE" dirty="0"/>
                  <a:t> </a:t>
                </a:r>
                <a:r>
                  <a:rPr lang="de-DE" dirty="0" err="1"/>
                  <a:t>zero</a:t>
                </a:r>
                <a:r>
                  <a:rPr lang="de-DE" dirty="0"/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B023FDF5-C348-6C4E-B5EB-A77291214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35" y="4676819"/>
                <a:ext cx="5708999" cy="923330"/>
              </a:xfrm>
              <a:prstGeom prst="rect">
                <a:avLst/>
              </a:prstGeom>
              <a:blipFill>
                <a:blip r:embed="rId7"/>
                <a:stretch>
                  <a:fillRect l="-667" t="-2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5195133-3D5C-E34B-88ED-CF8534406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887" y="4573165"/>
            <a:ext cx="1922646" cy="13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7747E-68E7-B142-9A9B-691AD6F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DiFferentiation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50F140-8AC3-244F-86EE-3AD8DEFBD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B722FF-E67B-B44D-BC2C-224EABD0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781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F8068-47F3-FB49-8F22-F2C0A4F5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NEARLY THE END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2AEB5C-44B2-0249-9B20-44F54DBF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9B6040-6CCF-D14B-A98F-F0D4F6A63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674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77AE847-C51F-8940-B312-E677C2F4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Take Home Message	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30DB28E-AA8B-8349-A275-478E8233B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Follow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/>
              <a:t> – with</a:t>
            </a:r>
            <a:r>
              <a:rPr lang="de-DE" dirty="0"/>
              <a:t> care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B17866-9746-0C41-A0AA-F656CA7B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449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F8068-47F3-FB49-8F22-F2C0A4F5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APPENDIX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DE2F61-51E6-2F41-94DC-439255C18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800" dirty="0" err="1"/>
              <a:t>Uhhh</a:t>
            </a:r>
            <a:r>
              <a:rPr lang="de-DE" sz="800" dirty="0"/>
              <a:t>, a </a:t>
            </a:r>
            <a:r>
              <a:rPr lang="de-DE" sz="800" dirty="0" err="1"/>
              <a:t>lecture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a </a:t>
            </a:r>
            <a:r>
              <a:rPr lang="de-DE" sz="800" dirty="0" err="1"/>
              <a:t>hoepfully</a:t>
            </a:r>
            <a:r>
              <a:rPr lang="de-DE" sz="800" dirty="0"/>
              <a:t> </a:t>
            </a:r>
            <a:r>
              <a:rPr lang="de-DE" sz="800" dirty="0" err="1"/>
              <a:t>useful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2AEB5C-44B2-0249-9B20-44F54DBF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151C9-7839-C041-ABB8-39E89BE5946D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191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Convention in this Course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96321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8380"/>
                </a:solidFill>
              </a:rPr>
              <a:t>Formulae, when occurring inline</a:t>
            </a:r>
          </a:p>
          <a:p>
            <a:r>
              <a:rPr lang="en-US" dirty="0">
                <a:solidFill>
                  <a:srgbClr val="0000FF"/>
                </a:solidFill>
              </a:rPr>
              <a:t>Newly introduced terminology and definitions</a:t>
            </a:r>
            <a:endParaRPr lang="en-US" dirty="0"/>
          </a:p>
          <a:p>
            <a:r>
              <a:rPr lang="en-US" dirty="0"/>
              <a:t>Important </a:t>
            </a:r>
            <a:r>
              <a:rPr lang="en-US" dirty="0">
                <a:solidFill>
                  <a:srgbClr val="FF0000"/>
                </a:solidFill>
              </a:rPr>
              <a:t>results (observations, theorems) </a:t>
            </a:r>
            <a:r>
              <a:rPr lang="en-US" dirty="0"/>
              <a:t>as well as emphasizing some aspects </a:t>
            </a:r>
          </a:p>
          <a:p>
            <a:r>
              <a:rPr lang="en-US" dirty="0">
                <a:solidFill>
                  <a:srgbClr val="FF6600"/>
                </a:solidFill>
              </a:rPr>
              <a:t>Examples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are given </a:t>
            </a:r>
            <a:r>
              <a:rPr lang="en-US" dirty="0">
                <a:solidFill>
                  <a:srgbClr val="FF6600"/>
                </a:solidFill>
              </a:rPr>
              <a:t>with standard orange with possibly light orange frame </a:t>
            </a:r>
            <a:endParaRPr lang="en-US" dirty="0"/>
          </a:p>
          <a:p>
            <a:r>
              <a:rPr lang="en-US" dirty="0"/>
              <a:t>Comments and notes in nearly opaque post-it</a:t>
            </a:r>
            <a:endParaRPr lang="en-US" dirty="0">
              <a:solidFill>
                <a:srgbClr val="FFFF99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Algorithms</a:t>
            </a:r>
            <a:r>
              <a:rPr lang="en-US" dirty="0">
                <a:solidFill>
                  <a:srgbClr val="FFFF99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Reminders (in the grey fog of your memory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BAAFD5B9-2240-C74E-985A-51F5F4D02490}"/>
              </a:ext>
            </a:extLst>
          </p:cNvPr>
          <p:cNvSpPr/>
          <p:nvPr/>
        </p:nvSpPr>
        <p:spPr>
          <a:xfrm>
            <a:off x="7315701" y="1683705"/>
            <a:ext cx="1578941" cy="420436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63748465-3E26-B944-A757-81EDF4AEA94E}"/>
              </a:ext>
            </a:extLst>
          </p:cNvPr>
          <p:cNvSpPr/>
          <p:nvPr/>
        </p:nvSpPr>
        <p:spPr>
          <a:xfrm>
            <a:off x="7315700" y="2635971"/>
            <a:ext cx="1578941" cy="433342"/>
          </a:xfrm>
          <a:prstGeom prst="roundRect">
            <a:avLst>
              <a:gd name="adj" fmla="val 10000"/>
            </a:avLst>
          </a:prstGeom>
          <a:solidFill>
            <a:srgbClr val="FF000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5C06C64-C341-E945-BDFC-427A6423E4EA}"/>
              </a:ext>
            </a:extLst>
          </p:cNvPr>
          <p:cNvSpPr/>
          <p:nvPr/>
        </p:nvSpPr>
        <p:spPr>
          <a:xfrm>
            <a:off x="7315697" y="3456092"/>
            <a:ext cx="1578941" cy="420436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2F2F2C6F-544A-7949-A51C-10301530178B}"/>
              </a:ext>
            </a:extLst>
          </p:cNvPr>
          <p:cNvSpPr/>
          <p:nvPr/>
        </p:nvSpPr>
        <p:spPr>
          <a:xfrm>
            <a:off x="7315698" y="3973814"/>
            <a:ext cx="1578941" cy="420436"/>
          </a:xfrm>
          <a:prstGeom prst="roundRect">
            <a:avLst>
              <a:gd name="adj" fmla="val 10000"/>
            </a:avLst>
          </a:prstGeom>
          <a:solidFill>
            <a:srgbClr val="FFFF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EC1080D4-6F71-0A44-9E7C-2483D314596E}"/>
              </a:ext>
            </a:extLst>
          </p:cNvPr>
          <p:cNvSpPr/>
          <p:nvPr/>
        </p:nvSpPr>
        <p:spPr>
          <a:xfrm>
            <a:off x="7315698" y="4491536"/>
            <a:ext cx="1578942" cy="420436"/>
          </a:xfrm>
          <a:prstGeom prst="roundRect">
            <a:avLst>
              <a:gd name="adj" fmla="val 10000"/>
            </a:avLst>
          </a:prstGeom>
          <a:solidFill>
            <a:srgbClr val="92D05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392D8D7-157A-0B4E-88D7-428B3ACC6B7E}"/>
              </a:ext>
            </a:extLst>
          </p:cNvPr>
          <p:cNvSpPr/>
          <p:nvPr/>
        </p:nvSpPr>
        <p:spPr>
          <a:xfrm>
            <a:off x="7315697" y="5007113"/>
            <a:ext cx="1578941" cy="420436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26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D5971-EE2B-1F40-8E60-C19AE424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Todays</a:t>
            </a:r>
            <a:r>
              <a:rPr lang="de-DE" dirty="0"/>
              <a:t> </a:t>
            </a:r>
            <a:r>
              <a:rPr lang="de-DE" dirty="0" err="1"/>
              <a:t>lecture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FB9BAB-276D-464A-B125-F4AAF3759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Jonathon Hare: Lectures 2,3,4,6 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course</a:t>
            </a:r>
            <a:r>
              <a:rPr lang="de-DE" sz="2000" dirty="0"/>
              <a:t> „COMP6248 </a:t>
            </a:r>
            <a:r>
              <a:rPr lang="de-DE" sz="2000" dirty="0" err="1"/>
              <a:t>Differentiable</a:t>
            </a:r>
            <a:r>
              <a:rPr lang="de-DE" sz="2000" dirty="0"/>
              <a:t> </a:t>
            </a:r>
            <a:r>
              <a:rPr lang="de-DE" sz="2000" dirty="0" err="1"/>
              <a:t>Programming</a:t>
            </a:r>
            <a:r>
              <a:rPr lang="de-DE" sz="2000" dirty="0"/>
              <a:t> (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some</a:t>
            </a:r>
            <a:r>
              <a:rPr lang="de-DE" sz="2000" dirty="0"/>
              <a:t> </a:t>
            </a:r>
            <a:r>
              <a:rPr lang="de-DE" sz="2000" dirty="0" err="1"/>
              <a:t>Deep</a:t>
            </a:r>
            <a:r>
              <a:rPr lang="de-DE" sz="2000" dirty="0"/>
              <a:t> Learning“)  </a:t>
            </a:r>
            <a:r>
              <a:rPr lang="de-DE" sz="2000" dirty="0">
                <a:hlinkClick r:id="rId2"/>
              </a:rPr>
              <a:t>http://comp6248.ecs.soton.ac.uk/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Nielsen: </a:t>
            </a:r>
            <a:r>
              <a:rPr lang="de-DE" sz="2000" dirty="0" err="1"/>
              <a:t>Neural</a:t>
            </a:r>
            <a:r>
              <a:rPr lang="de-DE" sz="2000" dirty="0"/>
              <a:t> Networks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Deep</a:t>
            </a:r>
            <a:r>
              <a:rPr lang="de-DE" sz="2000" dirty="0"/>
              <a:t> Learning. </a:t>
            </a:r>
            <a:r>
              <a:rPr lang="de-DE" sz="2000" dirty="0">
                <a:hlinkClick r:id="rId3"/>
              </a:rPr>
              <a:t>http://neuralnetworksanddeeplearning.com/</a:t>
            </a:r>
            <a:r>
              <a:rPr lang="de-DE" sz="2000" dirty="0"/>
              <a:t>, </a:t>
            </a:r>
            <a:r>
              <a:rPr lang="de-DE" sz="2000" dirty="0" err="1"/>
              <a:t>chapters</a:t>
            </a:r>
            <a:r>
              <a:rPr lang="de-DE" sz="2000" dirty="0"/>
              <a:t> 1,2</a:t>
            </a:r>
          </a:p>
          <a:p>
            <a:pPr marL="0" indent="0">
              <a:buNone/>
            </a:pPr>
            <a:endParaRPr lang="de-DE" sz="2000" dirty="0">
              <a:hlinkClick r:id="rId4"/>
            </a:endParaRPr>
          </a:p>
          <a:p>
            <a:r>
              <a:rPr lang="de-DE" sz="2000" dirty="0">
                <a:hlinkClick r:id="rId4"/>
              </a:rPr>
              <a:t>https://medium.com/@ramrajchandradevan/the-evolution-of-gradient-descend-optimization-algorithm-4106a6702d39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I. </a:t>
            </a:r>
            <a:r>
              <a:rPr lang="de-DE" sz="2000" dirty="0" err="1"/>
              <a:t>Lorentzou</a:t>
            </a:r>
            <a:r>
              <a:rPr lang="de-DE" sz="2000" dirty="0"/>
              <a:t>: </a:t>
            </a:r>
            <a:r>
              <a:rPr lang="de-DE" sz="2000" dirty="0" err="1"/>
              <a:t>Introduction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Deep</a:t>
            </a:r>
            <a:r>
              <a:rPr lang="de-DE" sz="2000" dirty="0"/>
              <a:t> Learning, </a:t>
            </a:r>
            <a:r>
              <a:rPr lang="de-DE" sz="2000" dirty="0">
                <a:hlinkClick r:id="rId5"/>
              </a:rPr>
              <a:t>link</a:t>
            </a:r>
            <a:endParaRPr lang="de-DE" sz="2000" dirty="0"/>
          </a:p>
          <a:p>
            <a:pPr marL="0" indent="0">
              <a:buNone/>
            </a:pPr>
            <a:endParaRPr lang="de-DE" sz="2000" b="1" dirty="0"/>
          </a:p>
          <a:p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D9550F-22F7-5D43-AB7E-1EB6D1BA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06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F0EE6169-A411-044D-BC63-431FA7A882BD}"/>
              </a:ext>
            </a:extLst>
          </p:cNvPr>
          <p:cNvSpPr/>
          <p:nvPr/>
        </p:nvSpPr>
        <p:spPr>
          <a:xfrm>
            <a:off x="641408" y="4476854"/>
            <a:ext cx="7854044" cy="1923946"/>
          </a:xfrm>
          <a:prstGeom prst="roundRect">
            <a:avLst>
              <a:gd name="adj" fmla="val 10000"/>
            </a:avLst>
          </a:prstGeom>
          <a:solidFill>
            <a:srgbClr val="032EF0">
              <a:alpha val="1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6C2ED0-4FAC-6F42-BDC7-BD6F7E6C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Gradient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dimension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9C7F76-B4EB-D841-AA82-3902F31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5C8CB25C-5D8D-D749-96F3-61949FADA6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1406846"/>
                <a:ext cx="8229600" cy="50858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de-DE" dirty="0">
                    <a:latin typeface="Myriad Pro" panose="020B0503030403020204" pitchFamily="34" charset="0"/>
                  </a:rPr>
                  <a:t>Gradient </a:t>
                </a:r>
                <a:r>
                  <a:rPr lang="de-DE" dirty="0" err="1">
                    <a:latin typeface="Myriad Pro" panose="020B0503030403020204" pitchFamily="34" charset="0"/>
                  </a:rPr>
                  <a:t>of</a:t>
                </a:r>
                <a:r>
                  <a:rPr lang="de-DE" dirty="0">
                    <a:latin typeface="Myriad Pro" panose="020B0503030403020204" pitchFamily="34" charset="0"/>
                  </a:rPr>
                  <a:t> a </a:t>
                </a:r>
                <a:r>
                  <a:rPr lang="de-DE" dirty="0" err="1">
                    <a:latin typeface="Myriad Pro" panose="020B0503030403020204" pitchFamily="34" charset="0"/>
                  </a:rPr>
                  <a:t>straight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line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is</a:t>
                </a:r>
                <a:r>
                  <a:rPr lang="de-DE" dirty="0">
                    <a:latin typeface="Myriad Pro" panose="020B0503030403020204" pitchFamily="34" charset="0"/>
                  </a:rPr>
                  <a:t>  </a:t>
                </a:r>
                <a:r>
                  <a:rPr lang="de-DE" dirty="0">
                    <a:solidFill>
                      <a:srgbClr val="3C8C93"/>
                    </a:solidFill>
                    <a:latin typeface="Myriad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/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>
                  <a:solidFill>
                    <a:srgbClr val="3C8C93"/>
                  </a:solidFill>
                </a:endParaRPr>
              </a:p>
              <a:p>
                <a:endParaRPr lang="de-DE" dirty="0">
                  <a:latin typeface="Myriad Pro" panose="020B0503030403020204" pitchFamily="34" charset="0"/>
                </a:endParaRPr>
              </a:p>
              <a:p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arbitrary</a:t>
                </a:r>
                <a:r>
                  <a:rPr lang="de-DE" dirty="0">
                    <a:latin typeface="Myriad Pro" panose="020B0503030403020204" pitchFamily="34" charset="0"/>
                  </a:rPr>
                  <a:t> real-</a:t>
                </a:r>
                <a:r>
                  <a:rPr lang="de-DE" dirty="0" err="1">
                    <a:latin typeface="Myriad Pro" panose="020B0503030403020204" pitchFamily="34" charset="0"/>
                  </a:rPr>
                  <a:t>valued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function</a:t>
                </a:r>
                <a:r>
                  <a:rPr lang="de-DE" dirty="0">
                    <a:latin typeface="LMSans1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  <a:latin typeface="LMSans10"/>
                  </a:rPr>
                  <a:t>)</a:t>
                </a:r>
                <a:endParaRPr lang="de-DE" dirty="0">
                  <a:latin typeface="LMSans10"/>
                </a:endParaRPr>
              </a:p>
              <a:p>
                <a:pPr marL="457200" lvl="1" indent="0">
                  <a:buNone/>
                </a:pPr>
                <a:r>
                  <a:rPr lang="de-DE" dirty="0">
                    <a:latin typeface="Myriad Pro" panose="020B0503030403020204" pitchFamily="34" charset="0"/>
                  </a:rPr>
                  <a:t> approximate </a:t>
                </a:r>
                <a:r>
                  <a:rPr lang="de-DE" dirty="0" err="1">
                    <a:latin typeface="Myriad Pro" panose="020B0503030403020204" pitchFamily="34" charset="0"/>
                  </a:rPr>
                  <a:t>the</a:t>
                </a:r>
                <a:r>
                  <a:rPr lang="de-DE" dirty="0">
                    <a:latin typeface="Myriad Pro" panose="020B0503030403020204" pitchFamily="34" charset="0"/>
                  </a:rPr>
                  <a:t> derivative,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de-DE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dirty="0" smtClean="0">
                            <a:solidFill>
                              <a:srgbClr val="3C8C9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  <a:latin typeface="LMSans1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using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the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gradient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of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the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  <a:latin typeface="Myriad Pro" panose="020B0503030403020204" pitchFamily="34" charset="0"/>
                  </a:rPr>
                  <a:t>secant</a:t>
                </a:r>
                <a:r>
                  <a:rPr lang="de-DE" dirty="0">
                    <a:solidFill>
                      <a:srgbClr val="032EF0"/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solidFill>
                      <a:srgbClr val="032EF0"/>
                    </a:solidFill>
                    <a:latin typeface="Myriad Pro" panose="020B0503030403020204" pitchFamily="34" charset="0"/>
                  </a:rPr>
                  <a:t>line</a:t>
                </a:r>
                <a:r>
                  <a:rPr lang="de-DE" dirty="0">
                    <a:solidFill>
                      <a:srgbClr val="032EF0"/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trough</a:t>
                </a:r>
                <a:r>
                  <a:rPr lang="de-DE" dirty="0">
                    <a:latin typeface="LMSans1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de-DE" dirty="0" err="1">
                    <a:latin typeface="Myriad Pro" panose="020B0503030403020204" pitchFamily="34" charset="0"/>
                  </a:rPr>
                  <a:t>and</a:t>
                </a:r>
                <a:r>
                  <a:rPr lang="de-DE" dirty="0">
                    <a:latin typeface="LMSans1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 err="1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i="1" dirty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))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>
                    <a:latin typeface="Myriad Pro" panose="020B0503030403020204" pitchFamily="34" charset="0"/>
                  </a:rPr>
                  <a:t>for</a:t>
                </a:r>
                <a:r>
                  <a:rPr lang="de-DE" dirty="0">
                    <a:latin typeface="Myriad Pro" panose="020B0503030403020204" pitchFamily="34" charset="0"/>
                  </a:rPr>
                  <a:t> </a:t>
                </a:r>
                <a:r>
                  <a:rPr lang="de-DE" dirty="0" err="1">
                    <a:latin typeface="Myriad Pro" panose="020B0503030403020204" pitchFamily="34" charset="0"/>
                  </a:rPr>
                  <a:t>smal</a:t>
                </a:r>
                <a:r>
                  <a:rPr lang="de-DE" dirty="0" err="1">
                    <a:latin typeface="LMSans10"/>
                  </a:rPr>
                  <a:t>l</a:t>
                </a:r>
                <a:r>
                  <a:rPr lang="de-DE" dirty="0">
                    <a:latin typeface="LMSans1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2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sz="2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i="1" dirty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de-DE" sz="22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)≈</m:t>
                    </m:r>
                  </m:oMath>
                </a14:m>
                <a:r>
                  <a:rPr lang="de-DE" sz="2200" dirty="0">
                    <a:latin typeface="LMMathSymbols1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20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20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de-DE" dirty="0"/>
                  <a:t>     (</a:t>
                </a:r>
                <a:r>
                  <a:rPr lang="de-DE" sz="1800" dirty="0" err="1">
                    <a:solidFill>
                      <a:srgbClr val="032EF0"/>
                    </a:solidFill>
                  </a:rPr>
                  <a:t>Newton‘s</a:t>
                </a:r>
                <a:r>
                  <a:rPr lang="de-DE" sz="1800" dirty="0">
                    <a:solidFill>
                      <a:srgbClr val="032EF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32EF0"/>
                    </a:solidFill>
                  </a:rPr>
                  <a:t>difference</a:t>
                </a:r>
                <a:r>
                  <a:rPr lang="de-DE" sz="1800" dirty="0">
                    <a:solidFill>
                      <a:srgbClr val="032EF0"/>
                    </a:solidFill>
                  </a:rPr>
                  <a:t> </a:t>
                </a:r>
                <a:r>
                  <a:rPr lang="de-DE" sz="1800" dirty="0" err="1">
                    <a:solidFill>
                      <a:srgbClr val="032EF0"/>
                    </a:solidFill>
                  </a:rPr>
                  <a:t>quotient</a:t>
                </a:r>
                <a:r>
                  <a:rPr lang="de-DE" sz="1800" dirty="0"/>
                  <a:t>)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i="1" dirty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de-DE" sz="2200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</a:rPr>
                      <m:t>)= </m:t>
                    </m:r>
                    <m:func>
                      <m:func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sz="22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func>
                  </m:oMath>
                </a14:m>
                <a:r>
                  <a:rPr lang="de-DE" sz="2200" dirty="0">
                    <a:latin typeface="LMSans10"/>
                  </a:rPr>
                  <a:t>                                             </a:t>
                </a:r>
                <a:r>
                  <a:rPr lang="de-DE" sz="1800" dirty="0">
                    <a:latin typeface="+mj-lt"/>
                  </a:rPr>
                  <a:t>(</a:t>
                </a:r>
                <a:r>
                  <a:rPr lang="de-DE" sz="1800" dirty="0">
                    <a:solidFill>
                      <a:srgbClr val="032EF0"/>
                    </a:solidFill>
                    <a:latin typeface="+mj-lt"/>
                  </a:rPr>
                  <a:t>Derivate</a:t>
                </a:r>
                <a:r>
                  <a:rPr lang="de-DE" sz="1800" dirty="0">
                    <a:latin typeface="+mj-lt"/>
                  </a:rPr>
                  <a:t> </a:t>
                </a:r>
                <a:r>
                  <a:rPr lang="de-DE" sz="1800" dirty="0" err="1">
                    <a:latin typeface="+mj-lt"/>
                  </a:rPr>
                  <a:t>of</a:t>
                </a:r>
                <a:r>
                  <a:rPr lang="de-DE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800" dirty="0">
                    <a:latin typeface="+mj-lt"/>
                  </a:rPr>
                  <a:t> at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rgbClr val="3C8C93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sz="1800" dirty="0">
                    <a:latin typeface="+mj-lt"/>
                  </a:rPr>
                  <a:t>)</a:t>
                </a:r>
              </a:p>
              <a:p>
                <a:pPr lvl="1"/>
                <a:endParaRPr lang="de-DE" dirty="0">
                  <a:effectLst/>
                </a:endParaRPr>
              </a:p>
            </p:txBody>
          </p:sp>
        </mc:Choice>
        <mc:Fallback xmlns="">
          <p:sp>
            <p:nvSpPr>
              <p:cNvPr id="6" name="Inhaltsplatzhalter 5">
                <a:extLst>
                  <a:ext uri="{FF2B5EF4-FFF2-40B4-BE49-F238E27FC236}">
                    <a16:creationId xmlns:a16="http://schemas.microsoft.com/office/drawing/2014/main" id="{5C8CB25C-5D8D-D749-96F3-61949FADA6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406846"/>
                <a:ext cx="8229600" cy="5085879"/>
              </a:xfrm>
              <a:prstGeom prst="rect">
                <a:avLst/>
              </a:prstGeom>
              <a:blipFill>
                <a:blip r:embed="rId2"/>
                <a:stretch>
                  <a:fillRect l="-1233" t="-9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2A027BB-58E9-6949-88C6-13493F659979}"/>
              </a:ext>
            </a:extLst>
          </p:cNvPr>
          <p:cNvGrpSpPr/>
          <p:nvPr/>
        </p:nvGrpSpPr>
        <p:grpSpPr>
          <a:xfrm>
            <a:off x="5934472" y="57985"/>
            <a:ext cx="3209528" cy="2400472"/>
            <a:chOff x="4932040" y="4225486"/>
            <a:chExt cx="3209528" cy="2400472"/>
          </a:xfrm>
        </p:grpSpPr>
        <p:pic>
          <p:nvPicPr>
            <p:cNvPr id="5" name="Εικόνα 19">
              <a:extLst>
                <a:ext uri="{FF2B5EF4-FFF2-40B4-BE49-F238E27FC236}">
                  <a16:creationId xmlns:a16="http://schemas.microsoft.com/office/drawing/2014/main" id="{AF28B7E6-E38D-3A49-9153-AE4846294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4257571"/>
              <a:ext cx="2664296" cy="2115166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222F4116-5D93-6247-8AF5-5EF5E40389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5013176"/>
              <a:ext cx="1944216" cy="1080120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36FB382-F368-244B-B9E1-E8FCBD97ACB8}"/>
                </a:ext>
              </a:extLst>
            </p:cNvPr>
            <p:cNvSpPr txBox="1"/>
            <p:nvPr/>
          </p:nvSpPr>
          <p:spPr>
            <a:xfrm>
              <a:off x="6878081" y="4225486"/>
              <a:ext cx="12634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Myriad Pro" panose="020B0503030403020204" pitchFamily="34" charset="0"/>
                </a:rPr>
                <a:t>secant</a:t>
              </a:r>
              <a:r>
                <a:rPr lang="de-DE" dirty="0">
                  <a:latin typeface="Myriad Pro" panose="020B0503030403020204" pitchFamily="34" charset="0"/>
                </a:rPr>
                <a:t> </a:t>
              </a:r>
              <a:r>
                <a:rPr lang="de-DE" dirty="0" err="1">
                  <a:latin typeface="Myriad Pro" panose="020B0503030403020204" pitchFamily="34" charset="0"/>
                </a:rPr>
                <a:t>line</a:t>
              </a:r>
              <a:r>
                <a:rPr lang="de-DE" dirty="0">
                  <a:latin typeface="Myriad Pro" panose="020B0503030403020204" pitchFamily="34" charset="0"/>
                </a:rPr>
                <a:t> </a:t>
              </a: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E7F4711B-F216-B242-8331-F0BB352D7E16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6803906" y="4594818"/>
              <a:ext cx="705919" cy="64325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68F6220-48AC-3B46-BF59-E0DC9552C122}"/>
                </a:ext>
              </a:extLst>
            </p:cNvPr>
            <p:cNvSpPr txBox="1"/>
            <p:nvPr/>
          </p:nvSpPr>
          <p:spPr>
            <a:xfrm>
              <a:off x="4985951" y="5127630"/>
              <a:ext cx="14398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Myriad Pro" panose="020B0503030403020204" pitchFamily="34" charset="0"/>
                </a:rPr>
                <a:t>Tangent </a:t>
              </a:r>
              <a:r>
                <a:rPr lang="de-DE" dirty="0" err="1">
                  <a:latin typeface="Myriad Pro" panose="020B0503030403020204" pitchFamily="34" charset="0"/>
                </a:rPr>
                <a:t>line</a:t>
              </a:r>
              <a:r>
                <a:rPr lang="de-DE" dirty="0">
                  <a:latin typeface="Myriad Pro" panose="020B0503030403020204" pitchFamily="34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6BBE4EE0-ABFE-F144-817C-948339FC5B13}"/>
                    </a:ext>
                  </a:extLst>
                </p:cNvPr>
                <p:cNvSpPr txBox="1"/>
                <p:nvPr/>
              </p:nvSpPr>
              <p:spPr>
                <a:xfrm>
                  <a:off x="6689826" y="5652849"/>
                  <a:ext cx="1411092" cy="4939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latin typeface="Myriad Pro" panose="020B0503030403020204" pitchFamily="34" charset="0"/>
                    </a:rPr>
                    <a:t>Slope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i="1" dirty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de-DE" i="1" dirty="0">
                              <a:solidFill>
                                <a:srgbClr val="3C8C93"/>
                              </a:solidFill>
                              <a:latin typeface="Cambria Math" panose="02040503050406030204" pitchFamily="18" charset="0"/>
                            </a:rPr>
                            <m:t>𝑑𝑎</m:t>
                          </m:r>
                        </m:den>
                      </m:f>
                      <m:r>
                        <a:rPr lang="de-DE" b="0" i="1" dirty="0" smtClean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dirty="0" smtClean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dirty="0" smtClean="0">
                          <a:solidFill>
                            <a:srgbClr val="3C8C9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de-DE" dirty="0">
                      <a:solidFill>
                        <a:srgbClr val="3C8C93"/>
                      </a:solidFill>
                      <a:latin typeface="LMSans10"/>
                    </a:rPr>
                    <a:t> </a:t>
                  </a:r>
                  <a:endParaRPr lang="de-DE" dirty="0">
                    <a:solidFill>
                      <a:srgbClr val="3C8C93"/>
                    </a:solidFill>
                    <a:latin typeface="Myriad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6BBE4EE0-ABFE-F144-817C-948339FC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9826" y="5652849"/>
                  <a:ext cx="1411092" cy="493981"/>
                </a:xfrm>
                <a:prstGeom prst="rect">
                  <a:avLst/>
                </a:prstGeom>
                <a:blipFill>
                  <a:blip r:embed="rId4"/>
                  <a:stretch>
                    <a:fillRect l="-3571" b="-769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7B30FD4-F4F0-E649-8486-F09B5CA9202F}"/>
                </a:ext>
              </a:extLst>
            </p:cNvPr>
            <p:cNvSpPr txBox="1"/>
            <p:nvPr/>
          </p:nvSpPr>
          <p:spPr>
            <a:xfrm>
              <a:off x="5968914" y="6256626"/>
              <a:ext cx="295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3C8C93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715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1C70D8D4-C77B-4A49-862B-DAAD67E4BE74}"/>
              </a:ext>
            </a:extLst>
          </p:cNvPr>
          <p:cNvSpPr/>
          <p:nvPr/>
        </p:nvSpPr>
        <p:spPr>
          <a:xfrm>
            <a:off x="1823802" y="1636042"/>
            <a:ext cx="5496396" cy="4611687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863151-CF36-184B-9186-A534E12D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Derivative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quadratic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D4CB978-09A7-2041-BD23-D37F4E9F49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337291"/>
                <a:ext cx="8229600" cy="5042694"/>
              </a:xfrm>
            </p:spPr>
            <p:txBody>
              <a:bodyPr/>
              <a:lstStyle/>
              <a:p>
                <a:pPr marL="0" indent="0">
                  <a:spcBef>
                    <a:spcPct val="0"/>
                  </a:spcBef>
                  <a:buNone/>
                </a:pPr>
                <a:endParaRPr lang="de-DE" alt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altLang="de-DE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de-DE" altLang="de-DE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altLang="de-DE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 dirty="0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de-DE" altLang="de-DE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de-DE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de-DE" alt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de-DE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de-DE" i="0" dirty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 → 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de-DE" altLang="de-DE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alt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alt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de-DE" alt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de-DE" alt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func>
                        </m:fName>
                        <m:e>
                          <m:r>
                            <a:rPr lang="de-DE" altLang="de-DE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de-DE" dirty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 → 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h𝑥</m:t>
                                  </m:r>
                                  <m:r>
                                    <a:rPr lang="de-DE" altLang="de-DE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de-DE" altLang="de-DE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func>
                        </m:fName>
                        <m:e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de-DE" dirty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 → 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h𝑥</m:t>
                                  </m:r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de-DE" altLang="de-DE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func>
                        </m:fName>
                        <m:e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de-DE" alt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de-DE" dirty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i="1" dirty="0">
                                      <a:latin typeface="Cambria Math" panose="02040503050406030204" pitchFamily="18" charset="0"/>
                                    </a:rPr>
                                    <m:t> → 0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de-DE" alt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altLang="de-DE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altLang="de-DE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altLang="de-DE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func>
                        </m:fName>
                        <m:e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alt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de-DE" altLang="de-DE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 = 2</m:t>
                      </m:r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altLang="de-DE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altLang="de-DE" dirty="0">
                  <a:latin typeface="Arial" panose="020B0604020202020204" pitchFamily="34" charset="0"/>
                </a:endParaRPr>
              </a:p>
              <a:p>
                <a:pPr marL="0" indent="0">
                  <a:spcBef>
                    <a:spcPct val="0"/>
                  </a:spcBef>
                  <a:buNone/>
                </a:pPr>
                <a:endParaRPr lang="de-DE" altLang="de-DE" sz="800" dirty="0"/>
              </a:p>
              <a:p>
                <a:pPr marL="0" indent="0">
                  <a:spcBef>
                    <a:spcPct val="0"/>
                  </a:spcBef>
                  <a:buNone/>
                </a:pPr>
                <a:endParaRPr lang="de-DE" altLang="de-DE" sz="1200" dirty="0"/>
              </a:p>
              <a:p>
                <a:pPr marL="0" lvl="0" indent="0">
                  <a:spcBef>
                    <a:spcPct val="0"/>
                  </a:spcBef>
                  <a:buNone/>
                </a:pPr>
                <a:br>
                  <a:rPr lang="de-DE" altLang="de-DE" sz="2800" i="1" dirty="0">
                    <a:latin typeface="LMSans10"/>
                  </a:rPr>
                </a:br>
                <a:endParaRPr lang="de-DE" altLang="de-DE" sz="12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D4CB978-09A7-2041-BD23-D37F4E9F49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337291"/>
                <a:ext cx="8229600" cy="504269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CF17D9-7271-444A-87D0-B1668E83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E97798-4294-4D4D-9FF4-BA297759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page4image3734704">
            <a:extLst>
              <a:ext uri="{FF2B5EF4-FFF2-40B4-BE49-F238E27FC236}">
                <a16:creationId xmlns:a16="http://schemas.microsoft.com/office/drawing/2014/main" id="{23EE56B6-1766-0942-B77F-95F6DB781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25475"/>
            <a:ext cx="2286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4image3783168">
            <a:extLst>
              <a:ext uri="{FF2B5EF4-FFF2-40B4-BE49-F238E27FC236}">
                <a16:creationId xmlns:a16="http://schemas.microsoft.com/office/drawing/2014/main" id="{C1C08E71-179F-0B42-9F7B-6BC7E37E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625475"/>
            <a:ext cx="1168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4image3783376">
            <a:extLst>
              <a:ext uri="{FF2B5EF4-FFF2-40B4-BE49-F238E27FC236}">
                <a16:creationId xmlns:a16="http://schemas.microsoft.com/office/drawing/2014/main" id="{1D98CC25-EDF9-AB43-B4FD-523804E7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-625475"/>
            <a:ext cx="2286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4image3783584">
            <a:extLst>
              <a:ext uri="{FF2B5EF4-FFF2-40B4-BE49-F238E27FC236}">
                <a16:creationId xmlns:a16="http://schemas.microsoft.com/office/drawing/2014/main" id="{2E03971F-E064-BC4C-86AA-42062CF9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-625475"/>
            <a:ext cx="1651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5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C1451-78EC-F244-AFC3-29D9AB11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Derivatives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deeper</a:t>
            </a:r>
            <a:r>
              <a:rPr lang="de-DE" dirty="0"/>
              <a:t>“ </a:t>
            </a:r>
            <a:r>
              <a:rPr lang="de-DE" dirty="0" err="1"/>
              <a:t>functions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570C3CF-DE9F-4747-BC2B-DA4674627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8229600" cy="2952105"/>
              </a:xfrm>
            </p:spPr>
            <p:txBody>
              <a:bodyPr/>
              <a:lstStyle/>
              <a:p>
                <a:r>
                  <a:rPr lang="de-DE" dirty="0"/>
                  <a:t>Deep </a:t>
                </a:r>
                <a:r>
                  <a:rPr lang="de-DE" dirty="0" err="1"/>
                  <a:t>learning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all </a:t>
                </a:r>
                <a:r>
                  <a:rPr lang="de-DE" dirty="0" err="1"/>
                  <a:t>about</a:t>
                </a:r>
                <a:r>
                  <a:rPr lang="de-DE" dirty="0"/>
                  <a:t> </a:t>
                </a:r>
                <a:r>
                  <a:rPr lang="de-DE" dirty="0" err="1"/>
                  <a:t>optimising</a:t>
                </a:r>
                <a:r>
                  <a:rPr lang="de-DE" dirty="0"/>
                  <a:t> </a:t>
                </a:r>
                <a:r>
                  <a:rPr lang="de-DE" dirty="0" err="1"/>
                  <a:t>deeper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:  </a:t>
                </a:r>
                <a:r>
                  <a:rPr lang="de-DE" dirty="0" err="1"/>
                  <a:t>functions</a:t>
                </a:r>
                <a:r>
                  <a:rPr lang="de-DE" dirty="0"/>
                  <a:t> </a:t>
                </a:r>
                <a:r>
                  <a:rPr lang="de-DE" dirty="0" err="1"/>
                  <a:t>that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compositions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other</a:t>
                </a:r>
                <a:r>
                  <a:rPr lang="de-DE" dirty="0"/>
                  <a:t> </a:t>
                </a:r>
                <a:r>
                  <a:rPr lang="de-DE" dirty="0" err="1"/>
                  <a:t>functions</a:t>
                </a:r>
                <a:r>
                  <a:rPr lang="de-DE" dirty="0"/>
                  <a:t>, e.g.</a:t>
                </a:r>
              </a:p>
              <a:p>
                <a:pPr marL="0" indent="0">
                  <a:buNone/>
                </a:pPr>
                <a:r>
                  <a:rPr lang="de-DE" dirty="0"/>
                  <a:t>             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◦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br>
                  <a:rPr lang="de-DE" dirty="0"/>
                </a:br>
                <a:endParaRPr lang="de-DE" dirty="0"/>
              </a:p>
              <a:p>
                <a:r>
                  <a:rPr lang="de-DE" dirty="0"/>
                  <a:t>Derivative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calculated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chain</a:t>
                </a:r>
                <a:r>
                  <a:rPr lang="de-DE" dirty="0"/>
                  <a:t> </a:t>
                </a:r>
                <a:r>
                  <a:rPr lang="de-DE" dirty="0" err="1"/>
                  <a:t>rule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570C3CF-DE9F-4747-BC2B-DA4674627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2952105"/>
              </a:xfrm>
              <a:blipFill>
                <a:blip r:embed="rId2"/>
                <a:stretch>
                  <a:fillRect l="-1235" t="-2146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CB2031-E585-E34B-9E6C-07EDB6BB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3740A2D-9337-CD44-B78D-168985B6AC9C}"/>
              </a:ext>
            </a:extLst>
          </p:cNvPr>
          <p:cNvGrpSpPr/>
          <p:nvPr/>
        </p:nvGrpSpPr>
        <p:grpSpPr>
          <a:xfrm>
            <a:off x="1187624" y="4057329"/>
            <a:ext cx="7128792" cy="1603696"/>
            <a:chOff x="264342" y="4777633"/>
            <a:chExt cx="3659586" cy="1603696"/>
          </a:xfrm>
        </p:grpSpPr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9B504BC7-1AC9-DE42-9EAC-A3FEEECE7413}"/>
                </a:ext>
              </a:extLst>
            </p:cNvPr>
            <p:cNvSpPr/>
            <p:nvPr/>
          </p:nvSpPr>
          <p:spPr>
            <a:xfrm>
              <a:off x="264342" y="4777633"/>
              <a:ext cx="3659586" cy="1603696"/>
            </a:xfrm>
            <a:prstGeom prst="roundRect">
              <a:avLst>
                <a:gd name="adj" fmla="val 10000"/>
              </a:avLst>
            </a:prstGeom>
            <a:solidFill>
              <a:srgbClr val="032EF0">
                <a:alpha val="1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0C01A6F5-69BE-EB49-9202-5E320B10DC1F}"/>
                    </a:ext>
                  </a:extLst>
                </p:cNvPr>
                <p:cNvSpPr txBox="1"/>
                <p:nvPr/>
              </p:nvSpPr>
              <p:spPr>
                <a:xfrm>
                  <a:off x="595904" y="5291015"/>
                  <a:ext cx="1069021" cy="9231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de-DE" sz="260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𝑑𝑓</m:t>
                            </m:r>
                          </m:num>
                          <m:den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𝑑𝑔</m:t>
                            </m:r>
                          </m:den>
                        </m:f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𝑑𝑔</m:t>
                            </m:r>
                          </m:num>
                          <m:den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0C01A6F5-69BE-EB49-9202-5E320B10D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904" y="5291015"/>
                  <a:ext cx="1069021" cy="923138"/>
                </a:xfrm>
                <a:prstGeom prst="rect">
                  <a:avLst/>
                </a:prstGeom>
                <a:blipFill>
                  <a:blip r:embed="rId3"/>
                  <a:stretch>
                    <a:fillRect b="-1095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3079983-6528-C742-98E1-2818A39A4DC5}"/>
                    </a:ext>
                  </a:extLst>
                </p:cNvPr>
                <p:cNvSpPr txBox="1"/>
                <p:nvPr/>
              </p:nvSpPr>
              <p:spPr>
                <a:xfrm>
                  <a:off x="2338519" y="5379135"/>
                  <a:ext cx="1348020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a14:m>
                  <a:r>
                    <a:rPr lang="de-DE" sz="2600" dirty="0"/>
                    <a:t>   </a:t>
                  </a:r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3079983-6528-C742-98E1-2818A39A4D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8519" y="5379135"/>
                  <a:ext cx="1348020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62" b="-17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957D5AF-8DA1-3447-A7E3-0AA5CFBBE3DA}"/>
                </a:ext>
              </a:extLst>
            </p:cNvPr>
            <p:cNvSpPr txBox="1"/>
            <p:nvPr/>
          </p:nvSpPr>
          <p:spPr>
            <a:xfrm>
              <a:off x="379882" y="4806043"/>
              <a:ext cx="137194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>
                  <a:solidFill>
                    <a:srgbClr val="032EF0"/>
                  </a:solidFill>
                </a:rPr>
                <a:t>Chain </a:t>
              </a:r>
              <a:r>
                <a:rPr lang="de-DE" sz="2600" dirty="0" err="1">
                  <a:solidFill>
                    <a:srgbClr val="032EF0"/>
                  </a:solidFill>
                </a:rPr>
                <a:t>rule</a:t>
              </a:r>
              <a:r>
                <a:rPr lang="de-DE" sz="2600" dirty="0">
                  <a:solidFill>
                    <a:srgbClr val="032EF0"/>
                  </a:solidFill>
                </a:rPr>
                <a:t> (1-dim)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7D6DF63D-4C24-D74A-A7C7-97074E2C50F4}"/>
              </a:ext>
            </a:extLst>
          </p:cNvPr>
          <p:cNvSpPr/>
          <p:nvPr/>
        </p:nvSpPr>
        <p:spPr>
          <a:xfrm>
            <a:off x="4591381" y="4658831"/>
            <a:ext cx="5741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600" dirty="0" err="1"/>
              <a:t>for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40458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D49A1AFC-6323-5444-B93D-6B38EBBC1A41}"/>
              </a:ext>
            </a:extLst>
          </p:cNvPr>
          <p:cNvSpPr/>
          <p:nvPr/>
        </p:nvSpPr>
        <p:spPr>
          <a:xfrm>
            <a:off x="892265" y="3569698"/>
            <a:ext cx="7326285" cy="2750723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71B8FD-D061-9143-BD90-37864B16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rule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3ACE7FF-C228-2B4B-B8D5-AECE63576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777082" y="1477108"/>
                <a:ext cx="8229600" cy="496887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2  </m:t>
                          </m:r>
                        </m:sup>
                      </m:sSup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baseline="30000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de-DE" dirty="0"/>
                </a:b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3ACE7FF-C228-2B4B-B8D5-AECE63576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77082" y="1477108"/>
                <a:ext cx="8229600" cy="49688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F0FAE9-11C3-5044-AE97-F8AF9F3F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6B7920-BF2F-F440-A27B-A69F21C82FBE}"/>
              </a:ext>
            </a:extLst>
          </p:cNvPr>
          <p:cNvSpPr txBox="1"/>
          <p:nvPr/>
        </p:nvSpPr>
        <p:spPr>
          <a:xfrm>
            <a:off x="1043608" y="3047095"/>
            <a:ext cx="46153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 err="1"/>
              <a:t>You</a:t>
            </a:r>
            <a:r>
              <a:rPr lang="de-DE" sz="2600" dirty="0"/>
              <a:t> </a:t>
            </a:r>
            <a:r>
              <a:rPr lang="de-DE" sz="2600" dirty="0" err="1"/>
              <a:t>may</a:t>
            </a:r>
            <a:r>
              <a:rPr lang="de-DE" sz="2600" dirty="0"/>
              <a:t> </a:t>
            </a:r>
            <a:r>
              <a:rPr lang="de-DE" sz="2600" dirty="0" err="1"/>
              <a:t>verify</a:t>
            </a:r>
            <a:r>
              <a:rPr lang="de-DE" sz="2600" dirty="0"/>
              <a:t> </a:t>
            </a:r>
            <a:r>
              <a:rPr lang="de-DE" sz="2600" dirty="0" err="1"/>
              <a:t>this</a:t>
            </a:r>
            <a:r>
              <a:rPr lang="de-DE" sz="2600" dirty="0"/>
              <a:t> also </a:t>
            </a:r>
            <a:r>
              <a:rPr lang="de-DE" sz="2600" dirty="0" err="1"/>
              <a:t>directly</a:t>
            </a:r>
            <a:r>
              <a:rPr lang="de-DE" sz="2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F2516F5-EE5D-DD4D-A86F-170745A690A1}"/>
                  </a:ext>
                </a:extLst>
              </p:cNvPr>
              <p:cNvSpPr txBox="1"/>
              <p:nvPr/>
            </p:nvSpPr>
            <p:spPr>
              <a:xfrm>
                <a:off x="1043608" y="3717032"/>
                <a:ext cx="7208127" cy="2456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de-DE" sz="260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6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de-DE" sz="2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2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6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6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+6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 =4</m:t>
                          </m:r>
                          <m:sSup>
                            <m:sSupPr>
                              <m:ctrlP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2600" dirty="0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F2516F5-EE5D-DD4D-A86F-170745A69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717032"/>
                <a:ext cx="7208127" cy="2456057"/>
              </a:xfrm>
              <a:prstGeom prst="rect">
                <a:avLst/>
              </a:prstGeom>
              <a:blipFill>
                <a:blip r:embed="rId3"/>
                <a:stretch>
                  <a:fillRect b="-20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54FD4EEE-6A94-7646-9C45-A80D11ECEDBA}"/>
              </a:ext>
            </a:extLst>
          </p:cNvPr>
          <p:cNvSpPr/>
          <p:nvPr/>
        </p:nvSpPr>
        <p:spPr>
          <a:xfrm>
            <a:off x="925449" y="1477108"/>
            <a:ext cx="7326285" cy="1459449"/>
          </a:xfrm>
          <a:prstGeom prst="roundRect">
            <a:avLst>
              <a:gd name="adj" fmla="val 10000"/>
            </a:avLst>
          </a:prstGeom>
          <a:solidFill>
            <a:srgbClr val="FFC000">
              <a:alpha val="3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5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3887</Words>
  <Application>Microsoft Macintosh PowerPoint</Application>
  <PresentationFormat>Bildschirmpräsentation (4:3)</PresentationFormat>
  <Paragraphs>605</Paragraphs>
  <Slides>54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LMMathSymbols10</vt:lpstr>
      <vt:lpstr>LMSans10</vt:lpstr>
      <vt:lpstr>Myriad Pro</vt:lpstr>
      <vt:lpstr>7_Standarddesign</vt:lpstr>
      <vt:lpstr>PROBABILISTIC AND DIFFERENTIABLE PROGRAMMING V2:  Gradient Descent   </vt:lpstr>
      <vt:lpstr>Agenda for today‘s lecture</vt:lpstr>
      <vt:lpstr>The big idea: follow the gradient</vt:lpstr>
      <vt:lpstr>The big idea: follow the gradient</vt:lpstr>
      <vt:lpstr>DiFferentiation</vt:lpstr>
      <vt:lpstr>Gradient in one dimension</vt:lpstr>
      <vt:lpstr>Example: Derivative of a quadratic function</vt:lpstr>
      <vt:lpstr>Derivatives of „deeper“ functions</vt:lpstr>
      <vt:lpstr>Example for chain rule</vt:lpstr>
      <vt:lpstr>Generalization: Vector functions y(t) </vt:lpstr>
      <vt:lpstr>Differentiation with multiple variables</vt:lpstr>
      <vt:lpstr>Linear algebra reminder</vt:lpstr>
      <vt:lpstr>Linear algebra reminder</vt:lpstr>
      <vt:lpstr>Gradients in Machine Learning</vt:lpstr>
      <vt:lpstr>The chain rule for vectors </vt:lpstr>
      <vt:lpstr>Chain rule for Tensors (Informal)</vt:lpstr>
      <vt:lpstr>The chain rule für tensors (formally)  </vt:lpstr>
      <vt:lpstr>Example for tensor chain rule </vt:lpstr>
      <vt:lpstr>PowerPoint-Präsentation</vt:lpstr>
      <vt:lpstr>PowerPoint-Präsentation</vt:lpstr>
      <vt:lpstr>VanilLa Gradient DESCENT, Variants anD BEyond</vt:lpstr>
      <vt:lpstr>Vanilla Gradient Descent (VGD)</vt:lpstr>
      <vt:lpstr>Why the hell follow the gradient?</vt:lpstr>
      <vt:lpstr>Let‘s talk abut loss – only roughly for now</vt:lpstr>
      <vt:lpstr>Stochastic Gradient Descent (SGD)</vt:lpstr>
      <vt:lpstr>Mini-Batch SGD (MGD)</vt:lpstr>
      <vt:lpstr>Problem 1: Choosing the learning rate η 1)</vt:lpstr>
      <vt:lpstr>„Beyond“: Accelerated Gradient Methods</vt:lpstr>
      <vt:lpstr>Mini-Batch SGD  with Momentum (MSGDM) </vt:lpstr>
      <vt:lpstr>Problem 2: Scheduling learning rates </vt:lpstr>
      <vt:lpstr>Problem 3: Stucking into local minima</vt:lpstr>
      <vt:lpstr>SOTA: More advanced optimisers</vt:lpstr>
      <vt:lpstr>BACKPROPagation</vt:lpstr>
      <vt:lpstr>Network view of single function1)</vt:lpstr>
      <vt:lpstr>Network view of single function</vt:lpstr>
      <vt:lpstr>Network view of single function</vt:lpstr>
      <vt:lpstr>Network view of composed functions1) </vt:lpstr>
      <vt:lpstr>PowerPoint-Präsentation</vt:lpstr>
      <vt:lpstr>PowerPoint-Präsentation</vt:lpstr>
      <vt:lpstr>Backprop: efficient implementation of gradient descent</vt:lpstr>
      <vt:lpstr>Computational graph perspective</vt:lpstr>
      <vt:lpstr>What this example tells us about backprop</vt:lpstr>
      <vt:lpstr>Backpropagation: requirements on cost (loss) </vt:lpstr>
      <vt:lpstr>Propagation of errors</vt:lpstr>
      <vt:lpstr>Backpropagation algorithm (on single instance)</vt:lpstr>
      <vt:lpstr>Proof  of  (BP1) in backprop</vt:lpstr>
      <vt:lpstr>Backpropagation algorithm (within MSGD)</vt:lpstr>
      <vt:lpstr>Problem: Vanishing gradient for sigmoid σ</vt:lpstr>
      <vt:lpstr>Problem: Vanishing gradient with large input</vt:lpstr>
      <vt:lpstr>NEARLY THE END</vt:lpstr>
      <vt:lpstr>Take Home Message </vt:lpstr>
      <vt:lpstr>APPENDIX</vt:lpstr>
      <vt:lpstr>Color Convention in this Course </vt:lpstr>
      <vt:lpstr>Todays lecture is based on the following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 AND DIFFERENTIABLE PROGRAMMING  V1:  INTRODUCTION    </dc:title>
  <dc:creator>Özgür Özcep</dc:creator>
  <cp:lastModifiedBy>Özgür Özcep</cp:lastModifiedBy>
  <cp:revision>572</cp:revision>
  <cp:lastPrinted>2020-10-29T19:21:54Z</cp:lastPrinted>
  <dcterms:created xsi:type="dcterms:W3CDTF">2020-10-18T13:39:02Z</dcterms:created>
  <dcterms:modified xsi:type="dcterms:W3CDTF">2020-10-29T21:37:43Z</dcterms:modified>
</cp:coreProperties>
</file>