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273" r:id="rId2"/>
    <p:sldId id="1133" r:id="rId3"/>
    <p:sldId id="351" r:id="rId4"/>
    <p:sldId id="485" r:id="rId5"/>
    <p:sldId id="490" r:id="rId6"/>
    <p:sldId id="1104" r:id="rId7"/>
    <p:sldId id="1105" r:id="rId8"/>
    <p:sldId id="498" r:id="rId9"/>
    <p:sldId id="1106" r:id="rId10"/>
    <p:sldId id="1123" r:id="rId11"/>
    <p:sldId id="1118" r:id="rId12"/>
    <p:sldId id="265" r:id="rId13"/>
    <p:sldId id="1119" r:id="rId14"/>
    <p:sldId id="1120" r:id="rId15"/>
    <p:sldId id="1121" r:id="rId16"/>
    <p:sldId id="1125" r:id="rId17"/>
    <p:sldId id="1126" r:id="rId18"/>
    <p:sldId id="1127" r:id="rId19"/>
    <p:sldId id="1107" r:id="rId20"/>
    <p:sldId id="1098" r:id="rId21"/>
    <p:sldId id="1108" r:id="rId22"/>
    <p:sldId id="1110" r:id="rId23"/>
    <p:sldId id="1099" r:id="rId24"/>
    <p:sldId id="1112" r:id="rId25"/>
    <p:sldId id="1124" r:id="rId26"/>
    <p:sldId id="263" r:id="rId27"/>
    <p:sldId id="307" r:id="rId28"/>
    <p:sldId id="1111" r:id="rId29"/>
    <p:sldId id="1117" r:id="rId30"/>
    <p:sldId id="1102" r:id="rId31"/>
    <p:sldId id="258" r:id="rId32"/>
    <p:sldId id="266" r:id="rId33"/>
    <p:sldId id="1129" r:id="rId34"/>
    <p:sldId id="1135" r:id="rId35"/>
    <p:sldId id="1132" r:id="rId36"/>
    <p:sldId id="267" r:id="rId37"/>
    <p:sldId id="268" r:id="rId38"/>
    <p:sldId id="269" r:id="rId39"/>
    <p:sldId id="1130" r:id="rId40"/>
    <p:sldId id="272" r:id="rId41"/>
    <p:sldId id="1131" r:id="rId42"/>
    <p:sldId id="286" r:id="rId43"/>
    <p:sldId id="348" r:id="rId44"/>
    <p:sldId id="328" r:id="rId45"/>
    <p:sldId id="285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3C8C93"/>
    <a:srgbClr val="76D6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967" autoAdjust="0"/>
    <p:restoredTop sz="93414"/>
  </p:normalViewPr>
  <p:slideViewPr>
    <p:cSldViewPr>
      <p:cViewPr varScale="1">
        <p:scale>
          <a:sx n="62" d="100"/>
          <a:sy n="62" d="100"/>
        </p:scale>
        <p:origin x="192" y="2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09.11.20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09.11.20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Exponentiate</a:t>
            </a:r>
            <a:r>
              <a:rPr lang="en-US" dirty="0"/>
              <a:t> to make it positive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MSE has nice mathematical properties which makes it easier to compute the gradient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the square, large errors have relatively greater influence on MSE.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MAE is more robust to outliers since it does not make use of square. </a:t>
            </a:r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5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4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9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www.asimovinstitute.org</a:t>
            </a:r>
            <a:r>
              <a:rPr lang="en-US" dirty="0"/>
              <a:t>/neural-network-zoo/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89065F83-741E-A04F-800F-948EB6B05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9E8AE8B-EDCE-EE44-8F4E-F2BCA8E38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de-DE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2070D2F-A433-9C4B-8C80-F88E3EB44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8D35232-542B-C242-97B8-78FFB2486600}" type="slidenum">
              <a:rPr lang="en-CA" altLang="de-DE">
                <a:latin typeface="Arial" panose="020B0604020202020204" pitchFamily="34" charset="0"/>
              </a:rPr>
              <a:pPr/>
              <a:t>37</a:t>
            </a:fld>
            <a:endParaRPr lang="en-CA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9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width m of the convolution filters is set to 5 </a:t>
            </a:r>
            <a:endParaRPr lang="en-US" dirty="0"/>
          </a:p>
          <a:p>
            <a:r>
              <a:rPr lang="en-US" dirty="0"/>
              <a:t>n</a:t>
            </a:r>
            <a:r>
              <a:rPr lang="en-US" baseline="0" dirty="0"/>
              <a:t> = 300 feature maps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layer embeds words into low-dimensional vectors. </a:t>
            </a:r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63.png"/><Relationship Id="rId7" Type="http://schemas.openxmlformats.org/officeDocument/2006/relationships/image" Target="../media/image5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10.emf"/><Relationship Id="rId10" Type="http://schemas.openxmlformats.org/officeDocument/2006/relationships/image" Target="../media/image620.png"/><Relationship Id="rId4" Type="http://schemas.openxmlformats.org/officeDocument/2006/relationships/image" Target="../media/image9.emf"/><Relationship Id="rId9" Type="http://schemas.openxmlformats.org/officeDocument/2006/relationships/image" Target="../media/image6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63.png"/><Relationship Id="rId7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9.emf"/><Relationship Id="rId9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toronto.edu/~hinton/absps/JMLRdropout.pdf" TargetMode="External"/><Relationship Id="rId5" Type="http://schemas.openxmlformats.org/officeDocument/2006/relationships/image" Target="../media/image280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" TargetMode="External"/><Relationship Id="rId2" Type="http://schemas.openxmlformats.org/officeDocument/2006/relationships/hyperlink" Target="http://comp6248.ecs.soton.ac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V3:  </a:t>
            </a:r>
            <a:r>
              <a:rPr lang="de-DE" dirty="0" err="1">
                <a:cs typeface="+mj-cs"/>
              </a:rPr>
              <a:t>Deep</a:t>
            </a:r>
            <a:r>
              <a:rPr lang="de-DE" dirty="0">
                <a:cs typeface="+mj-cs"/>
              </a:rPr>
              <a:t> Learning I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23596-108D-B440-BC02-AABFF42B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Instable</a:t>
            </a:r>
            <a:r>
              <a:rPr lang="de-DE" dirty="0"/>
              <a:t> Gradient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5D2AD7-97FA-0F4F-8AF6-85D4349ED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B4EF5F-4C07-A649-AD17-5C7784C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41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459F1-3E8C-534B-8799-741D26EB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loss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2E3CF0-EBCD-3C4D-BF8D-80242C29E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(e.g. </a:t>
            </a:r>
            <a:r>
              <a:rPr lang="de-DE" dirty="0" err="1"/>
              <a:t>classification</a:t>
            </a:r>
            <a:r>
              <a:rPr lang="de-DE" dirty="0"/>
              <a:t>/</a:t>
            </a:r>
            <a:r>
              <a:rPr lang="de-DE" dirty="0" err="1"/>
              <a:t>regression</a:t>
            </a:r>
            <a:r>
              <a:rPr lang="de-DE" dirty="0"/>
              <a:t>/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) </a:t>
            </a:r>
          </a:p>
          <a:p>
            <a:r>
              <a:rPr lang="de-DE" dirty="0" err="1"/>
              <a:t>Depends</a:t>
            </a:r>
            <a:r>
              <a:rPr lang="de-DE" dirty="0"/>
              <a:t> also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layer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 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computed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pPr lvl="1"/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outputs</a:t>
            </a:r>
            <a:r>
              <a:rPr lang="de-DE" dirty="0"/>
              <a:t> (e.g. a linear </a:t>
            </a:r>
            <a:r>
              <a:rPr lang="de-DE" dirty="0" err="1"/>
              <a:t>layer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(</a:t>
            </a:r>
            <a:r>
              <a:rPr lang="de-DE" dirty="0" err="1">
                <a:solidFill>
                  <a:srgbClr val="032EF0"/>
                </a:solidFill>
              </a:rPr>
              <a:t>logits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 </a:t>
            </a:r>
            <a:r>
              <a:rPr lang="de-DE" dirty="0" err="1"/>
              <a:t>are</a:t>
            </a:r>
            <a:r>
              <a:rPr lang="de-DE" dirty="0"/>
              <a:t> different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tasks</a:t>
            </a:r>
            <a:r>
              <a:rPr lang="de-DE" dirty="0"/>
              <a:t> (MSE, Cross-</a:t>
            </a:r>
            <a:r>
              <a:rPr lang="de-DE" dirty="0" err="1"/>
              <a:t>Entropy</a:t>
            </a:r>
            <a:r>
              <a:rPr lang="de-DE" dirty="0"/>
              <a:t>, ...)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D37541-347B-CA42-BAC0-A70C60C7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6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51280" y="182563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Loss functions and output</a:t>
            </a:r>
          </a:p>
        </p:txBody>
      </p:sp>
      <p:cxnSp>
        <p:nvCxnSpPr>
          <p:cNvPr id="14" name="Ευθεία γραμμή σύνδεσης 13"/>
          <p:cNvCxnSpPr/>
          <p:nvPr/>
        </p:nvCxnSpPr>
        <p:spPr>
          <a:xfrm flipH="1">
            <a:off x="5951321" y="1436094"/>
            <a:ext cx="11341" cy="4997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37726" y="1129002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32EF0"/>
                </a:solidFill>
              </a:rPr>
              <a:t>Multilabel (overlapping)/</a:t>
            </a:r>
          </a:p>
          <a:p>
            <a:r>
              <a:rPr lang="en-US" sz="2000" b="1" dirty="0">
                <a:solidFill>
                  <a:srgbClr val="032EF0"/>
                </a:solidFill>
              </a:rPr>
              <a:t>Multiclass (disjoint) Classification</a:t>
            </a:r>
            <a:endParaRPr lang="el-GR" b="1" dirty="0">
              <a:solidFill>
                <a:srgbClr val="032E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442" y="1053128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32EF0"/>
                </a:solidFill>
              </a:rPr>
              <a:t>Regression</a:t>
            </a:r>
            <a:endParaRPr lang="el-GR" b="1" dirty="0">
              <a:solidFill>
                <a:srgbClr val="032EF0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296096" y="1680577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</a:rPr>
              <a:t>Training </a:t>
            </a:r>
          </a:p>
          <a:p>
            <a:r>
              <a:rPr lang="en-US" b="1" dirty="0">
                <a:solidFill>
                  <a:srgbClr val="222222"/>
                </a:solidFill>
              </a:rPr>
              <a:t>examples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34270" y="1851120"/>
                <a:ext cx="3301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baseline="30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222222"/>
                    </a:solidFill>
                  </a:rPr>
                  <a:t>x {class_1, ..., </a:t>
                </a:r>
                <a:r>
                  <a:rPr lang="en-US" dirty="0" err="1">
                    <a:solidFill>
                      <a:srgbClr val="222222"/>
                    </a:solidFill>
                  </a:rPr>
                  <a:t>class_n</a:t>
                </a:r>
                <a:r>
                  <a:rPr lang="en-US" dirty="0">
                    <a:solidFill>
                      <a:srgbClr val="222222"/>
                    </a:solidFill>
                  </a:rPr>
                  <a:t>}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70" y="1851120"/>
                <a:ext cx="3301379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5777848" y="1723111"/>
                <a:ext cx="2814872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i="1" baseline="30000" dirty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i="1" baseline="30000" dirty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222222"/>
                  </a:solidFill>
                </a:endParaRPr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48" y="1723111"/>
                <a:ext cx="2814872" cy="403124"/>
              </a:xfrm>
              <a:prstGeom prst="rect">
                <a:avLst/>
              </a:prstGeom>
              <a:blipFill>
                <a:blip r:embed="rId4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Ορθογώνιο 20"/>
          <p:cNvSpPr/>
          <p:nvPr/>
        </p:nvSpPr>
        <p:spPr>
          <a:xfrm>
            <a:off x="296096" y="2733158"/>
            <a:ext cx="100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</a:rPr>
              <a:t>Output </a:t>
            </a:r>
          </a:p>
          <a:p>
            <a:r>
              <a:rPr lang="en-US" b="1" dirty="0">
                <a:solidFill>
                  <a:srgbClr val="222222"/>
                </a:solidFill>
              </a:rPr>
              <a:t>Layer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17117" y="2935646"/>
                <a:ext cx="4334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Soft-max </a:t>
                </a:r>
                <a:r>
                  <a:rPr lang="en-US" sz="1600" dirty="0"/>
                  <a:t>[map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i="1" baseline="30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baseline="30000" dirty="0">
                    <a:solidFill>
                      <a:srgbClr val="222222"/>
                    </a:solidFill>
                  </a:rPr>
                  <a:t>  </a:t>
                </a:r>
                <a:r>
                  <a:rPr lang="en-US" sz="1600" dirty="0">
                    <a:solidFill>
                      <a:srgbClr val="222222"/>
                    </a:solidFill>
                  </a:rPr>
                  <a:t>to a probability distribution]</a:t>
                </a:r>
                <a:endParaRPr lang="el-GR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17" y="2935646"/>
                <a:ext cx="4334204" cy="369332"/>
              </a:xfrm>
              <a:prstGeom prst="rect">
                <a:avLst/>
              </a:prstGeom>
              <a:blipFill>
                <a:blip r:embed="rId5"/>
                <a:stretch>
                  <a:fillRect l="-1170" t="-10000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Ορθογώνιο 22"/>
          <p:cNvSpPr/>
          <p:nvPr/>
        </p:nvSpPr>
        <p:spPr>
          <a:xfrm>
            <a:off x="5777848" y="2678668"/>
            <a:ext cx="2814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</a:rPr>
              <a:t>Linear (Identity) </a:t>
            </a:r>
          </a:p>
          <a:p>
            <a:pPr algn="ctr"/>
            <a:r>
              <a:rPr lang="en-US" dirty="0">
                <a:solidFill>
                  <a:srgbClr val="222222"/>
                </a:solidFill>
              </a:rPr>
              <a:t>or Sigmoid</a:t>
            </a:r>
          </a:p>
        </p:txBody>
      </p:sp>
      <p:sp>
        <p:nvSpPr>
          <p:cNvPr id="24" name="Ορθογώνιο 23"/>
          <p:cNvSpPr/>
          <p:nvPr/>
        </p:nvSpPr>
        <p:spPr>
          <a:xfrm>
            <a:off x="296095" y="4442547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</a:rPr>
              <a:t>Cost (loss)</a:t>
            </a:r>
          </a:p>
          <a:p>
            <a:r>
              <a:rPr lang="en-US" b="1" dirty="0">
                <a:solidFill>
                  <a:srgbClr val="222222"/>
                </a:solidFill>
              </a:rPr>
              <a:t>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8845" y="4455328"/>
            <a:ext cx="30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Cross-entropy</a:t>
            </a:r>
            <a:endParaRPr lang="el-GR" dirty="0"/>
          </a:p>
        </p:txBody>
      </p:sp>
      <p:sp>
        <p:nvSpPr>
          <p:cNvPr id="26" name="Ορθογώνιο 25"/>
          <p:cNvSpPr/>
          <p:nvPr/>
        </p:nvSpPr>
        <p:spPr>
          <a:xfrm>
            <a:off x="5777848" y="4455328"/>
            <a:ext cx="2814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</a:rPr>
              <a:t>Mean Squared Error</a:t>
            </a:r>
          </a:p>
        </p:txBody>
      </p:sp>
      <p:pic>
        <p:nvPicPr>
          <p:cNvPr id="33" name="Εικόνα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96" y="3327102"/>
            <a:ext cx="1524000" cy="762000"/>
          </a:xfrm>
          <a:prstGeom prst="rect">
            <a:avLst/>
          </a:prstGeom>
        </p:spPr>
      </p:pic>
      <p:sp>
        <p:nvSpPr>
          <p:cNvPr id="35" name="Ορθογώνιο 34"/>
          <p:cNvSpPr/>
          <p:nvPr/>
        </p:nvSpPr>
        <p:spPr>
          <a:xfrm>
            <a:off x="7440723" y="3827194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f(x)=x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280" y="5361177"/>
                <a:ext cx="5078313" cy="34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500" b="0" dirty="0"/>
                  <a:t>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l-GR" sz="1500" b="0" i="1" smtClean="0">
                        <a:latin typeface="Cambria Math" charset="0"/>
                      </a:rPr>
                      <m:t>=</m:t>
                    </m:r>
                    <m:r>
                      <a:rPr lang="en-US" sz="1500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15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15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15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sz="15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5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15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mr-IN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1500" b="0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1500" b="0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sz="1500" b="0" i="1" smtClean="0">
                                            <a:latin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500" b="0" i="1" smtClean="0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500" b="0" i="1" smtClean="0">
                                            <a:latin typeface="Cambria Math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n-US" sz="15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mr-IN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="0" i="1" smtClean="0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i="1">
                                                <a:latin typeface="Cambria Math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500" i="1">
                                                <a:latin typeface="Cambria Math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500" i="1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500" i="1">
                                                <a:latin typeface="Cambria Math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500" b="0" i="1" smtClean="0">
                                        <a:latin typeface="Cambria Math" charset="0"/>
                                      </a:rPr>
                                      <m:t> 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latin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mr-IN" sz="15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i="1">
                                            <a:latin typeface="Cambria Math" charset="0"/>
                                          </a:rPr>
                                          <m:t>1−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15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500" i="1">
                                                    <a:latin typeface="Cambria Math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500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15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500" i="1">
                                                    <a:latin typeface="Cambria Math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l-GR" sz="15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0" y="5361177"/>
                <a:ext cx="5078313" cy="345416"/>
              </a:xfrm>
              <a:prstGeom prst="rect">
                <a:avLst/>
              </a:prstGeom>
              <a:blipFill>
                <a:blip r:embed="rId7"/>
                <a:stretch>
                  <a:fillRect l="-2244" t="-89655" b="-1517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306259" y="4871580"/>
                <a:ext cx="2092881" cy="319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/>
                  <a:t>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  <m:r>
                      <a:rPr lang="el-GR" sz="14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mr-I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s-I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400" i="1"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59" y="4871580"/>
                <a:ext cx="2092881" cy="319959"/>
              </a:xfrm>
              <a:prstGeom prst="rect">
                <a:avLst/>
              </a:prstGeom>
              <a:blipFill>
                <a:blip r:embed="rId8"/>
                <a:stretch>
                  <a:fillRect l="-5422" t="-96154" r="-602" b="-16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35901" y="5862454"/>
                <a:ext cx="1924116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400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l-GR" sz="14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s-I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01" y="5862454"/>
                <a:ext cx="1924116" cy="588174"/>
              </a:xfrm>
              <a:prstGeom prst="rect">
                <a:avLst/>
              </a:prstGeom>
              <a:blipFill>
                <a:blip r:embed="rId9"/>
                <a:stretch>
                  <a:fillRect l="-1974" t="-119149" b="-1851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Ορθογώνιο 42"/>
          <p:cNvSpPr/>
          <p:nvPr/>
        </p:nvSpPr>
        <p:spPr>
          <a:xfrm>
            <a:off x="5777848" y="5521927"/>
            <a:ext cx="2814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</a:rPr>
              <a:t>Mean Absolute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7">
                <a:extLst>
                  <a:ext uri="{FF2B5EF4-FFF2-40B4-BE49-F238E27FC236}">
                    <a16:creationId xmlns:a16="http://schemas.microsoft.com/office/drawing/2014/main" id="{BFADBF42-36BC-A04E-9743-A17EA7B73606}"/>
                  </a:ext>
                </a:extLst>
              </p:cNvPr>
              <p:cNvSpPr txBox="1"/>
              <p:nvPr/>
            </p:nvSpPr>
            <p:spPr>
              <a:xfrm>
                <a:off x="2031557" y="3289161"/>
                <a:ext cx="2669192" cy="69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TextBox 37">
                <a:extLst>
                  <a:ext uri="{FF2B5EF4-FFF2-40B4-BE49-F238E27FC236}">
                    <a16:creationId xmlns:a16="http://schemas.microsoft.com/office/drawing/2014/main" id="{BFADBF42-36BC-A04E-9743-A17EA7B7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557" y="3289161"/>
                <a:ext cx="2669192" cy="691921"/>
              </a:xfrm>
              <a:prstGeom prst="rect">
                <a:avLst/>
              </a:prstGeom>
              <a:blipFill>
                <a:blip r:embed="rId10"/>
                <a:stretch>
                  <a:fillRect l="-1415" t="-10909" r="-943" b="-9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5D5F0756-D817-1A4E-86A0-1D5595DC8165}"/>
                  </a:ext>
                </a:extLst>
              </p:cNvPr>
              <p:cNvSpPr txBox="1"/>
              <p:nvPr/>
            </p:nvSpPr>
            <p:spPr>
              <a:xfrm>
                <a:off x="2850123" y="2396418"/>
                <a:ext cx="1623137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5D5F0756-D817-1A4E-86A0-1D5595DC8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123" y="2396418"/>
                <a:ext cx="1623137" cy="525016"/>
              </a:xfrm>
              <a:prstGeom prst="rect">
                <a:avLst/>
              </a:prstGeom>
              <a:blipFill>
                <a:blip r:embed="rId11"/>
                <a:stretch>
                  <a:fillRect l="-4651" t="-4762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D5870E7B-445D-F841-8CBE-6C841B3A56A3}"/>
              </a:ext>
            </a:extLst>
          </p:cNvPr>
          <p:cNvSpPr txBox="1"/>
          <p:nvPr/>
        </p:nvSpPr>
        <p:spPr>
          <a:xfrm>
            <a:off x="1834270" y="2533205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Sigmoid</a:t>
            </a:r>
            <a:endParaRPr lang="de-DE" dirty="0"/>
          </a:p>
        </p:txBody>
      </p:sp>
      <p:cxnSp>
        <p:nvCxnSpPr>
          <p:cNvPr id="29" name="Ευθεία γραμμή σύνδεσης 13">
            <a:extLst>
              <a:ext uri="{FF2B5EF4-FFF2-40B4-BE49-F238E27FC236}">
                <a16:creationId xmlns:a16="http://schemas.microsoft.com/office/drawing/2014/main" id="{9D0CA87A-E6FD-6049-851A-91D3504A16ED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1537726" y="1482945"/>
            <a:ext cx="4091867" cy="0"/>
          </a:xfrm>
          <a:prstGeom prst="line">
            <a:avLst/>
          </a:prstGeom>
          <a:ln>
            <a:solidFill>
              <a:srgbClr val="032E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Ευθεία γραμμή σύνδεσης 13">
            <a:extLst>
              <a:ext uri="{FF2B5EF4-FFF2-40B4-BE49-F238E27FC236}">
                <a16:creationId xmlns:a16="http://schemas.microsoft.com/office/drawing/2014/main" id="{6E47C879-6F9D-BE41-8F6F-74A9F6B9F0CF}"/>
              </a:ext>
            </a:extLst>
          </p:cNvPr>
          <p:cNvCxnSpPr>
            <a:cxnSpLocks/>
          </p:cNvCxnSpPr>
          <p:nvPr/>
        </p:nvCxnSpPr>
        <p:spPr>
          <a:xfrm>
            <a:off x="1583628" y="2967822"/>
            <a:ext cx="4091867" cy="0"/>
          </a:xfrm>
          <a:prstGeom prst="line">
            <a:avLst/>
          </a:prstGeom>
          <a:ln>
            <a:solidFill>
              <a:srgbClr val="032E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9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35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9B256E6-1ADA-8743-8298-F68252AE772B}"/>
              </a:ext>
            </a:extLst>
          </p:cNvPr>
          <p:cNvSpPr/>
          <p:nvPr/>
        </p:nvSpPr>
        <p:spPr>
          <a:xfrm>
            <a:off x="408834" y="1273659"/>
            <a:ext cx="8229601" cy="1784253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B3633C-347B-8E41-9DD6-75111879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Slow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107B76-9AB6-E644-9175-2AD0BA28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AEC542C-370B-1247-BD9D-F419717FC23B}"/>
              </a:ext>
            </a:extLst>
          </p:cNvPr>
          <p:cNvSpPr txBox="1">
            <a:spLocks/>
          </p:cNvSpPr>
          <p:nvPr/>
        </p:nvSpPr>
        <p:spPr bwMode="auto">
          <a:xfrm>
            <a:off x="495446" y="976314"/>
            <a:ext cx="7488237" cy="23145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de-DE" kern="0" dirty="0"/>
          </a:p>
          <a:p>
            <a:pPr marL="0" indent="0">
              <a:buFontTx/>
              <a:buNone/>
            </a:pPr>
            <a:r>
              <a:rPr lang="de-DE" kern="0" dirty="0" err="1">
                <a:solidFill>
                  <a:srgbClr val="032EF0"/>
                </a:solidFill>
              </a:rPr>
              <a:t>Mean</a:t>
            </a:r>
            <a:r>
              <a:rPr lang="de-DE" kern="0" dirty="0">
                <a:solidFill>
                  <a:srgbClr val="032EF0"/>
                </a:solidFill>
              </a:rPr>
              <a:t> </a:t>
            </a:r>
            <a:r>
              <a:rPr lang="de-DE" kern="0" dirty="0" err="1">
                <a:solidFill>
                  <a:srgbClr val="032EF0"/>
                </a:solidFill>
              </a:rPr>
              <a:t>squared</a:t>
            </a:r>
            <a:r>
              <a:rPr lang="de-DE" kern="0" dirty="0">
                <a:solidFill>
                  <a:srgbClr val="032EF0"/>
                </a:solidFill>
              </a:rPr>
              <a:t> </a:t>
            </a:r>
            <a:r>
              <a:rPr lang="de-DE" kern="0" dirty="0" err="1">
                <a:solidFill>
                  <a:srgbClr val="032EF0"/>
                </a:solidFill>
              </a:rPr>
              <a:t>error</a:t>
            </a:r>
            <a:r>
              <a:rPr lang="de-DE" kern="0" dirty="0">
                <a:solidFill>
                  <a:srgbClr val="032EF0"/>
                </a:solidFill>
              </a:rPr>
              <a:t> </a:t>
            </a:r>
            <a:r>
              <a:rPr lang="de-DE" kern="0" dirty="0"/>
              <a:t>on </a:t>
            </a:r>
            <a:r>
              <a:rPr lang="de-DE" kern="0" dirty="0" err="1"/>
              <a:t>one</a:t>
            </a:r>
            <a:r>
              <a:rPr lang="de-DE" kern="0" dirty="0"/>
              <a:t> </a:t>
            </a:r>
            <a:r>
              <a:rPr lang="de-DE" kern="0" dirty="0" err="1"/>
              <a:t>single</a:t>
            </a:r>
            <a:r>
              <a:rPr lang="de-DE" kern="0" dirty="0"/>
              <a:t> </a:t>
            </a:r>
            <a:r>
              <a:rPr lang="de-DE" kern="0" dirty="0" err="1"/>
              <a:t>training</a:t>
            </a:r>
            <a:r>
              <a:rPr lang="de-DE" kern="0" dirty="0"/>
              <a:t> </a:t>
            </a:r>
            <a:r>
              <a:rPr lang="de-DE" kern="0" dirty="0" err="1"/>
              <a:t>example</a:t>
            </a:r>
            <a:r>
              <a:rPr lang="de-DE" kern="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555FBAD-8D75-F347-A973-841407BE1826}"/>
                  </a:ext>
                </a:extLst>
              </p:cNvPr>
              <p:cNvSpPr/>
              <p:nvPr/>
            </p:nvSpPr>
            <p:spPr>
              <a:xfrm>
                <a:off x="1724841" y="2355769"/>
                <a:ext cx="4659865" cy="622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6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de-DE" sz="2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6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de-DE" sz="26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26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600" b="0" i="1" dirty="0" smtClean="0">
                          <a:latin typeface="Cambria Math" panose="02040503050406030204" pitchFamily="18" charset="0"/>
                        </a:rPr>
                        <m:t>)            ↦      </m:t>
                      </m:r>
                      <m:sSup>
                        <m:sSupPr>
                          <m:ctrlPr>
                            <a:rPr lang="de-DE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2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de-DE" sz="26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6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6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555FBAD-8D75-F347-A973-841407BE1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841" y="2355769"/>
                <a:ext cx="4659865" cy="622991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7EE8D697-E6AB-BC4A-ABD9-4F0B713335F9}"/>
                  </a:ext>
                </a:extLst>
              </p:cNvPr>
              <p:cNvSpPr/>
              <p:nvPr/>
            </p:nvSpPr>
            <p:spPr>
              <a:xfrm>
                <a:off x="276747" y="1855254"/>
                <a:ext cx="6089039" cy="64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𝑀𝑆𝐸</m:t>
                        </m:r>
                      </m:sub>
                    </m:sSub>
                    <m:r>
                      <a:rPr lang="de-DE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600" dirty="0"/>
                  <a:t>: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6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sz="2600" b="1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sz="2600" b="1" i="1" dirty="0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groupChr>
                    <m:r>
                      <a:rPr lang="de-DE" sz="2600" b="1" i="1" dirty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de-DE" sz="2600" b="1" i="1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de-DE" sz="2600" b="1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600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/>
                    </m:sSup>
                  </m:oMath>
                </a14:m>
                <a:endParaRPr lang="de-DE" sz="26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7EE8D697-E6AB-BC4A-ABD9-4F0B71333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7" y="1855254"/>
                <a:ext cx="6089039" cy="645946"/>
              </a:xfrm>
              <a:prstGeom prst="rect">
                <a:avLst/>
              </a:prstGeom>
              <a:blipFill>
                <a:blip r:embed="rId4"/>
                <a:stretch>
                  <a:fillRect b="-40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7E4DEE3-00DD-424C-9CF1-9E78A4F649DD}"/>
                  </a:ext>
                </a:extLst>
              </p:cNvPr>
              <p:cNvSpPr txBox="1"/>
              <p:nvPr/>
            </p:nvSpPr>
            <p:spPr>
              <a:xfrm>
                <a:off x="526750" y="3290906"/>
                <a:ext cx="7730142" cy="336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𝑀𝑆𝐸</m:t>
                        </m:r>
                      </m:sub>
                    </m:sSub>
                    <m:r>
                      <a:rPr lang="de-DE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600" dirty="0"/>
                  <a:t>is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predominant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choice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for</a:t>
                </a:r>
                <a:r>
                  <a:rPr lang="de-DE" sz="2600" dirty="0"/>
                  <a:t> </a:t>
                </a:r>
                <a:r>
                  <a:rPr lang="de-DE" sz="2600" dirty="0" err="1"/>
                  <a:t>regression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problems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with</a:t>
                </a:r>
                <a:r>
                  <a:rPr lang="de-DE" sz="2600" dirty="0"/>
                  <a:t> linear </a:t>
                </a:r>
                <a:r>
                  <a:rPr lang="de-DE" sz="2600" dirty="0" err="1"/>
                  <a:t>activation</a:t>
                </a:r>
                <a:r>
                  <a:rPr lang="de-DE" sz="2600" dirty="0"/>
                  <a:t> in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last </a:t>
                </a:r>
                <a:r>
                  <a:rPr lang="de-DE" sz="2600" dirty="0" err="1"/>
                  <a:t>layer</a:t>
                </a:r>
                <a:r>
                  <a:rPr lang="de-DE" sz="26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600" dirty="0"/>
                  <a:t>MSE </a:t>
                </a:r>
                <a:r>
                  <a:rPr lang="de-DE" sz="2600" dirty="0" err="1"/>
                  <a:t>can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cause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slow</a:t>
                </a:r>
                <a:r>
                  <a:rPr lang="de-DE" sz="2600" dirty="0"/>
                  <a:t> </a:t>
                </a:r>
                <a:r>
                  <a:rPr lang="de-DE" sz="2600" dirty="0" err="1"/>
                  <a:t>learning</a:t>
                </a:r>
                <a:r>
                  <a:rPr lang="de-DE" sz="2600" dirty="0"/>
                  <a:t> (</a:t>
                </a:r>
                <a:r>
                  <a:rPr lang="de-DE" sz="2600" dirty="0" err="1"/>
                  <a:t>small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600" dirty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𝑀𝑆𝐸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de-DE" sz="2600" dirty="0"/>
                  <a:t>), </a:t>
                </a:r>
                <a:r>
                  <a:rPr lang="de-DE" sz="2600" dirty="0" err="1"/>
                  <a:t>especially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if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predictions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are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very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far</a:t>
                </a:r>
                <a:r>
                  <a:rPr lang="de-DE" sz="2600" dirty="0"/>
                  <a:t> off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targets</a:t>
                </a:r>
                <a:r>
                  <a:rPr lang="de-DE" sz="26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600" dirty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𝑀𝑆𝐸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sz="2600" i="1" dirty="0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de-DE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de-DE" sz="2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6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6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600" dirty="0"/>
                  <a:t>Counter intuitive: Big </a:t>
                </a:r>
                <a:r>
                  <a:rPr lang="de-DE" sz="2600" dirty="0" err="1"/>
                  <a:t>mistakes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should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lead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</a:t>
                </a:r>
                <a:r>
                  <a:rPr lang="de-DE" sz="2600" dirty="0" err="1"/>
                  <a:t>big</a:t>
                </a:r>
                <a:r>
                  <a:rPr lang="de-DE" sz="2600" dirty="0"/>
                  <a:t> </a:t>
                </a:r>
                <a:r>
                  <a:rPr lang="de-DE" sz="2600" dirty="0" err="1"/>
                  <a:t>learning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steps</a:t>
                </a:r>
                <a:r>
                  <a:rPr lang="de-DE" sz="2600" dirty="0"/>
                  <a:t> </a:t>
                </a:r>
              </a:p>
              <a:p>
                <a:endParaRPr lang="de-DE" sz="26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7E4DEE3-00DD-424C-9CF1-9E78A4F6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50" y="3290906"/>
                <a:ext cx="7730142" cy="3362331"/>
              </a:xfrm>
              <a:prstGeom prst="rect">
                <a:avLst/>
              </a:prstGeom>
              <a:blipFill>
                <a:blip r:embed="rId5"/>
                <a:stretch>
                  <a:fillRect l="-1149" t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7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6AD58-3134-724F-90A0-1C4B29F2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curious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argument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0FEC4E-BFF2-8944-8BB6-26919CE07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𝑀𝑆𝐸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br>
                  <a:rPr lang="de-DE" b="0" dirty="0"/>
                </a:br>
                <a:r>
                  <a:rPr lang="de-DE" b="0" dirty="0"/>
                  <a:t>	           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br>
                  <a:rPr lang="de-DE" dirty="0"/>
                </a:br>
                <a:endParaRPr lang="de-DE" dirty="0"/>
              </a:p>
              <a:p>
                <a:r>
                  <a:rPr lang="de-DE" dirty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∈ [0,1]</m:t>
                    </m:r>
                  </m:oMath>
                </a14:m>
                <a:r>
                  <a:rPr lang="de-DE" dirty="0"/>
                  <a:t>. </a:t>
                </a:r>
              </a:p>
              <a:p>
                <a:r>
                  <a:rPr lang="de-DE" dirty="0"/>
                  <a:t>Extreme </a:t>
                </a:r>
                <a:r>
                  <a:rPr lang="de-DE" dirty="0" err="1"/>
                  <a:t>difference</a:t>
                </a:r>
                <a:r>
                  <a:rPr lang="de-DE" dirty="0"/>
                  <a:t> e.g.,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b="0" dirty="0"/>
              </a:p>
              <a:p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dirty="0"/>
                  <a:t> must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negatively</a:t>
                </a:r>
                <a:r>
                  <a:rPr lang="de-DE" dirty="0"/>
                  <a:t> large,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𝑀𝑆𝐸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de-DE" dirty="0"/>
                  <a:t>=  0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0FEC4E-BFF2-8944-8BB6-26919CE07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0A48FF-1343-5E40-94E9-76C0761C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25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2EF1321-3F21-274C-B803-0D4C70DD3F63}"/>
              </a:ext>
            </a:extLst>
          </p:cNvPr>
          <p:cNvSpPr/>
          <p:nvPr/>
        </p:nvSpPr>
        <p:spPr>
          <a:xfrm>
            <a:off x="468313" y="1196974"/>
            <a:ext cx="8218487" cy="1151905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6E59C2-163F-504D-8F4F-4E10C802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Better</a:t>
            </a:r>
            <a:r>
              <a:rPr lang="de-DE" dirty="0"/>
              <a:t> Choice: Binary Cross-</a:t>
            </a:r>
            <a:r>
              <a:rPr lang="de-DE" dirty="0" err="1"/>
              <a:t>Entropy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5C245F5-7723-5F4D-89BA-849F42F5D9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032EF0"/>
                    </a:solidFill>
                  </a:rPr>
                  <a:t>Binary Cross </a:t>
                </a:r>
                <a:r>
                  <a:rPr lang="de-DE" dirty="0" err="1">
                    <a:solidFill>
                      <a:srgbClr val="032EF0"/>
                    </a:solidFill>
                  </a:rPr>
                  <a:t>entropy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binary</a:t>
                </a:r>
                <a:r>
                  <a:rPr lang="de-DE" dirty="0"/>
                  <a:t> </a:t>
                </a:r>
                <a:r>
                  <a:rPr lang="de-DE" dirty="0" err="1"/>
                  <a:t>classification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𝐵𝐶𝐸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Properties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expect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a </a:t>
                </a:r>
                <a:r>
                  <a:rPr lang="de-DE" dirty="0" err="1"/>
                  <a:t>cost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hold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𝐵𝐶𝐸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𝐵𝐶𝐸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=1≈</m:t>
                    </m:r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r>
                  <a:rPr lang="de-DE" dirty="0"/>
                  <a:t>The </a:t>
                </a:r>
                <a:r>
                  <a:rPr lang="de-DE" dirty="0" err="1"/>
                  <a:t>nice</a:t>
                </a:r>
                <a:r>
                  <a:rPr lang="de-DE" dirty="0"/>
                  <a:t> </a:t>
                </a:r>
                <a:r>
                  <a:rPr lang="de-DE" dirty="0" err="1"/>
                  <a:t>property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BCE in </a:t>
                </a:r>
                <a:r>
                  <a:rPr lang="de-DE" dirty="0" err="1"/>
                  <a:t>contrast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MSE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sigmoidal</a:t>
                </a:r>
                <a:r>
                  <a:rPr lang="de-DE" dirty="0"/>
                  <a:t> </a:t>
                </a:r>
                <a:r>
                  <a:rPr lang="de-DE" dirty="0" err="1"/>
                  <a:t>layer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𝐵𝐶𝐸</m:t>
                            </m:r>
                          </m:sub>
                        </m:sSub>
                      </m:num>
                      <m:den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              </a:t>
                </a:r>
                <a:r>
                  <a:rPr lang="de-DE" sz="1800" dirty="0"/>
                  <a:t>(The larger the error, the more you learn)</a:t>
                </a:r>
              </a:p>
              <a:p>
                <a:pPr marL="0" indent="0">
                  <a:buNone/>
                </a:pPr>
                <a:endParaRPr lang="de-DE" sz="1800" dirty="0"/>
              </a:p>
              <a:p>
                <a:pPr marL="0" indent="0">
                  <a:buNone/>
                </a:pPr>
                <a:r>
                  <a:rPr lang="de-DE" dirty="0"/>
                  <a:t>     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5C245F5-7723-5F4D-89BA-849F42F5D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906FCC-11AF-D84C-8155-D1D12CAC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3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D0937B6-4D36-BD40-8035-A2574E13C6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If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curious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𝐵𝐶𝐸</m:t>
                            </m:r>
                          </m:sub>
                        </m:sSub>
                      </m:num>
                      <m:den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i="1" dirty="0">
                        <a:latin typeface="Cambria Math" panose="02040503050406030204" pitchFamily="18" charset="0"/>
                      </a:rPr>
                      <m:t>∼(</m:t>
                    </m:r>
                    <m:acc>
                      <m:accPr>
                        <m:chr m:val="̂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D0937B6-4D36-BD40-8035-A2574E13C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b="-78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F4C336-14AC-9E40-8DF1-07B0C197D3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Assume </a:t>
                </a:r>
                <a:r>
                  <a:rPr lang="de-DE" dirty="0" err="1"/>
                  <a:t>single</a:t>
                </a:r>
                <a:r>
                  <a:rPr lang="de-DE" dirty="0"/>
                  <a:t> </a:t>
                </a:r>
                <a:r>
                  <a:rPr lang="de-DE" dirty="0" err="1"/>
                  <a:t>layer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sigmoidal</a:t>
                </a:r>
                <a:r>
                  <a:rPr lang="de-DE" dirty="0"/>
                  <a:t> </a:t>
                </a:r>
                <a:r>
                  <a:rPr lang="de-DE" dirty="0" err="1"/>
                  <a:t>activation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𝐵𝐶𝐸</m:t>
                            </m:r>
                          </m:sub>
                        </m:sSub>
                      </m:num>
                      <m:den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8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de-DE" sz="18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br>
                  <a:rPr lang="de-DE" sz="1800" b="0" dirty="0"/>
                </a:br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) −</m:t>
                            </m:r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</m:t>
                        </m:r>
                      </m:fName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fName>
                          <m:e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de-DE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fName>
                          <m:e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fName>
                          <m:e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d>
                          </m:e>
                        </m:func>
                      </m:e>
                    </m:func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F4C336-14AC-9E40-8DF1-07B0C197D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E2D7E0-7E41-D04F-B949-02A8516A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7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A583D-562A-A24E-ACAA-162D80E5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9A395A0-F741-B14C-8C64-462DF66C3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The </a:t>
                </a:r>
                <a:r>
                  <a:rPr lang="de-DE" dirty="0" err="1"/>
                  <a:t>cross-entropy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thought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a </a:t>
                </a:r>
                <a:r>
                  <a:rPr lang="de-DE" dirty="0" err="1"/>
                  <a:t>measure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surprise</a:t>
                </a:r>
                <a:r>
                  <a:rPr lang="de-DE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de-DE" b="0" i="0" smtClean="0"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r>
                  <a:rPr lang="de-DE" dirty="0"/>
                  <a:t> 1</a:t>
                </a:r>
              </a:p>
              <a:p>
                <a:pPr lvl="1"/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1−</m:t>
                    </m:r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r>
                  <a:rPr lang="de-DE" dirty="0"/>
                  <a:t> 0</a:t>
                </a:r>
              </a:p>
              <a:p>
                <a:pPr lvl="1"/>
                <a:endParaRPr lang="de-DE" dirty="0"/>
              </a:p>
              <a:p>
                <a:pPr lvl="1"/>
                <a:r>
                  <a:rPr lang="de-DE" dirty="0"/>
                  <a:t>Extreme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𝐵𝐶𝐸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de-DE" b="0" dirty="0"/>
              </a:p>
              <a:p>
                <a:pPr lvl="2"/>
                <a:r>
                  <a:rPr lang="de-DE" dirty="0"/>
                  <a:t>Model </a:t>
                </a:r>
                <a:r>
                  <a:rPr lang="de-DE" dirty="0" err="1"/>
                  <a:t>believes</a:t>
                </a:r>
                <a:r>
                  <a:rPr lang="de-DE" dirty="0"/>
                  <a:t> prob = 0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r>
                  <a:rPr lang="de-DE" dirty="0"/>
                  <a:t>, </a:t>
                </a:r>
                <a:r>
                  <a:rPr lang="de-DE" dirty="0" err="1"/>
                  <a:t>yet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appears</a:t>
                </a:r>
                <a:endParaRPr lang="de-DE" dirty="0"/>
              </a:p>
              <a:p>
                <a:pPr lvl="2"/>
                <a:endParaRPr lang="de-DE" dirty="0"/>
              </a:p>
              <a:p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9A395A0-F741-B14C-8C64-462DF66C3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FD2A63-957C-FC42-ADEF-E67368FA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28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7C680-04CB-1143-B5A6-BAA358A6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BCE </a:t>
            </a:r>
            <a:r>
              <a:rPr lang="de-DE" dirty="0" err="1"/>
              <a:t>for</a:t>
            </a:r>
            <a:r>
              <a:rPr lang="de-DE" dirty="0"/>
              <a:t> multiple </a:t>
            </a:r>
            <a:r>
              <a:rPr lang="de-DE" dirty="0" err="1"/>
              <a:t>labels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4F44F12-DB14-EE48-8F6E-B8DDB5230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multi-label </a:t>
                </a:r>
                <a:r>
                  <a:rPr lang="de-DE" dirty="0" err="1"/>
                  <a:t>classification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 err="1"/>
                  <a:t>network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multiple </a:t>
                </a:r>
                <a:r>
                  <a:rPr lang="de-DE" dirty="0" err="1"/>
                  <a:t>sigmoidal</a:t>
                </a:r>
                <a:r>
                  <a:rPr lang="de-DE" dirty="0"/>
                  <a:t> </a:t>
                </a:r>
                <a:r>
                  <a:rPr lang="de-DE" dirty="0" err="1"/>
                  <a:t>outputs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just </a:t>
                </a:r>
                <a:r>
                  <a:rPr lang="de-DE" dirty="0" err="1"/>
                  <a:t>sum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BCE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outputs</a:t>
                </a:r>
                <a:r>
                  <a:rPr lang="de-DE" dirty="0"/>
                  <a:t>: 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32EF0"/>
                    </a:solidFill>
                  </a:rPr>
                  <a:t>Binary Cross </a:t>
                </a:r>
                <a:r>
                  <a:rPr lang="de-DE" dirty="0" err="1">
                    <a:solidFill>
                      <a:srgbClr val="032EF0"/>
                    </a:solidFill>
                  </a:rPr>
                  <a:t>entropy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binary</a:t>
                </a:r>
                <a:r>
                  <a:rPr lang="de-DE" dirty="0"/>
                  <a:t> </a:t>
                </a:r>
                <a:r>
                  <a:rPr lang="de-DE" dirty="0" err="1"/>
                  <a:t>classification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𝐵𝐶𝐸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de-DE" b="0" dirty="0"/>
              </a:p>
              <a:p>
                <a:pPr marL="0" indent="0">
                  <a:buNone/>
                </a:pPr>
                <a:r>
                  <a:rPr lang="de-DE" dirty="0"/>
                  <a:t>where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classes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classification</a:t>
                </a:r>
                <a:r>
                  <a:rPr lang="de-DE" dirty="0"/>
                  <a:t> </a:t>
                </a:r>
                <a:r>
                  <a:rPr lang="de-DE" dirty="0" err="1"/>
                  <a:t>problem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4F44F12-DB14-EE48-8F6E-B8DDB5230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E47C74-7BC4-C141-952B-EB5812D7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21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19EE5-8EF5-8B4C-8ABD-B878FB45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Vanishing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exploding</a:t>
            </a:r>
            <a:r>
              <a:rPr lang="de-DE" dirty="0"/>
              <a:t> (</a:t>
            </a:r>
            <a:r>
              <a:rPr lang="de-DE" dirty="0" err="1"/>
              <a:t>unstable</a:t>
            </a:r>
            <a:r>
              <a:rPr lang="de-DE" dirty="0"/>
              <a:t>) </a:t>
            </a:r>
            <a:r>
              <a:rPr lang="de-DE" dirty="0" err="1"/>
              <a:t>gradients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36670-6564-7F4D-B730-15A6CAF7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training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vanishingly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large), </a:t>
            </a:r>
            <a:r>
              <a:rPr lang="de-DE" dirty="0" err="1"/>
              <a:t>effectively</a:t>
            </a:r>
            <a:r>
              <a:rPr lang="de-DE" dirty="0"/>
              <a:t> </a:t>
            </a:r>
            <a:r>
              <a:rPr lang="de-DE" dirty="0" err="1"/>
              <a:t>preventing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exploding</a:t>
            </a:r>
            <a:r>
              <a:rPr lang="de-DE" dirty="0"/>
              <a:t> in </a:t>
            </a:r>
            <a:r>
              <a:rPr lang="de-DE" dirty="0" err="1"/>
              <a:t>value</a:t>
            </a:r>
            <a:r>
              <a:rPr lang="de-DE" dirty="0"/>
              <a:t>). </a:t>
            </a:r>
          </a:p>
          <a:p>
            <a:r>
              <a:rPr lang="de-DE" dirty="0"/>
              <a:t>This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not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train</a:t>
            </a:r>
            <a:r>
              <a:rPr lang="de-DE" dirty="0"/>
              <a:t>. </a:t>
            </a:r>
          </a:p>
          <a:p>
            <a:r>
              <a:rPr lang="de-DE" dirty="0"/>
              <a:t>This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affects</a:t>
            </a:r>
            <a:r>
              <a:rPr lang="de-DE" dirty="0"/>
              <a:t> </a:t>
            </a:r>
            <a:r>
              <a:rPr lang="de-DE" dirty="0" err="1"/>
              <a:t>many-layered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(</a:t>
            </a:r>
            <a:r>
              <a:rPr lang="de-DE" dirty="0" err="1"/>
              <a:t>feed</a:t>
            </a:r>
            <a:r>
              <a:rPr lang="de-DE" dirty="0"/>
              <a:t>-forward),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recurrent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. </a:t>
            </a:r>
          </a:p>
          <a:p>
            <a:r>
              <a:rPr lang="de-DE" dirty="0"/>
              <a:t>In </a:t>
            </a:r>
            <a:r>
              <a:rPr lang="de-DE" dirty="0" err="1"/>
              <a:t>principle</a:t>
            </a:r>
            <a:r>
              <a:rPr lang="de-DE" dirty="0"/>
              <a:t>, </a:t>
            </a:r>
            <a:r>
              <a:rPr lang="de-DE" dirty="0" err="1"/>
              <a:t>optimisers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rescale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DB38F2-BBC2-3F4B-B63A-D57AB3BA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18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E9166-0CAB-5347-9B64-7F12F3A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173EE-2630-F74C-9CE3-1D76DF41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13" descr="machine-learning-vs-deep-learning.png">
            <a:extLst>
              <a:ext uri="{FF2B5EF4-FFF2-40B4-BE49-F238E27FC236}">
                <a16:creationId xmlns:a16="http://schemas.microsoft.com/office/drawing/2014/main" id="{B373B047-1550-B64F-AE59-58B597077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39" y="2408745"/>
            <a:ext cx="4075322" cy="20405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781499-6AC5-C54A-8C8F-5DCF5FB511E3}"/>
              </a:ext>
            </a:extLst>
          </p:cNvPr>
          <p:cNvSpPr txBox="1"/>
          <p:nvPr/>
        </p:nvSpPr>
        <p:spPr>
          <a:xfrm>
            <a:off x="747185" y="2224079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Need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Deep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329F3B-3EDF-D642-95BE-1EAEE7D6D3FC}"/>
              </a:ext>
            </a:extLst>
          </p:cNvPr>
          <p:cNvSpPr txBox="1"/>
          <p:nvPr/>
        </p:nvSpPr>
        <p:spPr>
          <a:xfrm>
            <a:off x="773879" y="4682237"/>
            <a:ext cx="2861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de-DE" dirty="0"/>
              <a:t>Tackling </a:t>
            </a:r>
            <a:r>
              <a:rPr lang="de-DE" dirty="0" err="1"/>
              <a:t>Deep</a:t>
            </a:r>
            <a:r>
              <a:rPr lang="de-DE" dirty="0"/>
              <a:t> Problems</a:t>
            </a:r>
          </a:p>
          <a:p>
            <a:pPr lvl="1"/>
            <a:r>
              <a:rPr lang="de-DE" dirty="0"/>
              <a:t>2.1 </a:t>
            </a:r>
            <a:r>
              <a:rPr lang="de-DE" dirty="0" err="1"/>
              <a:t>Instable</a:t>
            </a:r>
            <a:r>
              <a:rPr lang="de-DE" dirty="0"/>
              <a:t> Gradient</a:t>
            </a:r>
          </a:p>
          <a:p>
            <a:pPr lvl="1"/>
            <a:r>
              <a:rPr lang="de-DE" dirty="0"/>
              <a:t>2.2 </a:t>
            </a:r>
            <a:r>
              <a:rPr lang="de-DE" dirty="0" err="1"/>
              <a:t>Overfitting</a:t>
            </a:r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552974A-C304-6A4B-8171-9BDA69A75BA5}"/>
              </a:ext>
            </a:extLst>
          </p:cNvPr>
          <p:cNvSpPr txBox="1"/>
          <p:nvPr/>
        </p:nvSpPr>
        <p:spPr>
          <a:xfrm>
            <a:off x="7051494" y="4767309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 </a:t>
            </a:r>
            <a:r>
              <a:rPr lang="de-DE" dirty="0" err="1"/>
              <a:t>Convolutional</a:t>
            </a:r>
            <a:r>
              <a:rPr lang="de-DE" dirty="0"/>
              <a:t> </a:t>
            </a:r>
          </a:p>
          <a:p>
            <a:r>
              <a:rPr lang="de-DE" dirty="0" err="1"/>
              <a:t>networks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6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B0EB3F9E-585F-224E-8135-EF6A49F49FF0}"/>
              </a:ext>
            </a:extLst>
          </p:cNvPr>
          <p:cNvSpPr/>
          <p:nvPr/>
        </p:nvSpPr>
        <p:spPr>
          <a:xfrm>
            <a:off x="437004" y="2497981"/>
            <a:ext cx="8057645" cy="34837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BA08F0-1214-3A49-BAB4-249787B2BE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Reminder</a:t>
                </a:r>
                <a:r>
                  <a:rPr lang="de-DE" dirty="0"/>
                  <a:t>: </a:t>
                </a:r>
                <a:r>
                  <a:rPr lang="de-DE" dirty="0" err="1"/>
                  <a:t>Vanishing</a:t>
                </a:r>
                <a:r>
                  <a:rPr lang="de-DE" dirty="0"/>
                  <a:t> </a:t>
                </a:r>
                <a:r>
                  <a:rPr lang="de-DE" dirty="0" err="1"/>
                  <a:t>gradient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sigmoid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BA08F0-1214-3A49-BAB4-249787B2B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1437F3-95EB-714E-AD4A-509BAF1E9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6"/>
                <a:ext cx="5770984" cy="1228747"/>
              </a:xfrm>
            </p:spPr>
            <p:txBody>
              <a:bodyPr/>
              <a:lstStyle/>
              <a:p>
                <a:r>
                  <a:rPr lang="de-DE" dirty="0"/>
                  <a:t>Gradient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sigmoid</a:t>
                </a:r>
                <a:r>
                  <a:rPr lang="de-DE" dirty="0"/>
                  <a:t>:                       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)(1 −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1437F3-95EB-714E-AD4A-509BAF1E9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6"/>
                <a:ext cx="5770984" cy="1228747"/>
              </a:xfrm>
              <a:blipFill>
                <a:blip r:embed="rId3"/>
                <a:stretch>
                  <a:fillRect l="-1758" t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D61A18-C1BE-CC47-A0B0-DF607450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2080E0-7B4F-DC46-AE73-92486F12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06" y="1096282"/>
            <a:ext cx="3492500" cy="1460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18AAAA-218E-BF4C-9235-B93721BF1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42" y="3140499"/>
            <a:ext cx="8399657" cy="1717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E8B6F46-8913-294A-BD4B-D8D051B53C60}"/>
                  </a:ext>
                </a:extLst>
              </p:cNvPr>
              <p:cNvSpPr txBox="1"/>
              <p:nvPr/>
            </p:nvSpPr>
            <p:spPr>
              <a:xfrm>
                <a:off x="6933444" y="1291908"/>
                <a:ext cx="14950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Max{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E8B6F46-8913-294A-BD4B-D8D051B53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44" y="1291908"/>
                <a:ext cx="1495089" cy="646331"/>
              </a:xfrm>
              <a:prstGeom prst="rect">
                <a:avLst/>
              </a:prstGeom>
              <a:blipFill>
                <a:blip r:embed="rId6"/>
                <a:stretch>
                  <a:fillRect l="-3361" t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34002F36-6857-2445-90A0-71373810783F}"/>
              </a:ext>
            </a:extLst>
          </p:cNvPr>
          <p:cNvSpPr txBox="1"/>
          <p:nvPr/>
        </p:nvSpPr>
        <p:spPr>
          <a:xfrm>
            <a:off x="689098" y="2607213"/>
            <a:ext cx="7091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600" dirty="0" err="1"/>
              <a:t>Gradients</a:t>
            </a:r>
            <a:r>
              <a:rPr lang="de-DE" sz="2600" dirty="0"/>
              <a:t> in linear </a:t>
            </a:r>
            <a:r>
              <a:rPr lang="de-DE" sz="2600" dirty="0" err="1"/>
              <a:t>network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depth</a:t>
            </a:r>
            <a:r>
              <a:rPr lang="de-DE" sz="2600" dirty="0"/>
              <a:t> 4</a:t>
            </a: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59EB57-2E42-D74D-B349-59B21D097DC6}"/>
              </a:ext>
            </a:extLst>
          </p:cNvPr>
          <p:cNvSpPr txBox="1"/>
          <p:nvPr/>
        </p:nvSpPr>
        <p:spPr>
          <a:xfrm>
            <a:off x="1748575" y="6052555"/>
            <a:ext cx="5434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FF0000"/>
                </a:solidFill>
              </a:rPr>
              <a:t>Gradient </a:t>
            </a:r>
            <a:r>
              <a:rPr lang="de-DE" sz="2600" dirty="0" err="1">
                <a:solidFill>
                  <a:srgbClr val="FF0000"/>
                </a:solidFill>
              </a:rPr>
              <a:t>vanishes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moving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backwards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59B0E2-BE31-9B40-87C7-2071E9AEA0D4}"/>
                  </a:ext>
                </a:extLst>
              </p:cNvPr>
              <p:cNvSpPr txBox="1"/>
              <p:nvPr/>
            </p:nvSpPr>
            <p:spPr>
              <a:xfrm>
                <a:off x="2893177" y="3009440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59B0E2-BE31-9B40-87C7-2071E9AE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77" y="3009440"/>
                <a:ext cx="864339" cy="369332"/>
              </a:xfrm>
              <a:prstGeom prst="rect">
                <a:avLst/>
              </a:prstGeom>
              <a:blipFill>
                <a:blip r:embed="rId7"/>
                <a:stretch>
                  <a:fillRect t="-10345" r="-5882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988555A-4348-7D48-8890-37DC10C38AE7}"/>
                  </a:ext>
                </a:extLst>
              </p:cNvPr>
              <p:cNvSpPr txBox="1"/>
              <p:nvPr/>
            </p:nvSpPr>
            <p:spPr>
              <a:xfrm>
                <a:off x="6100010" y="3014634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988555A-4348-7D48-8890-37DC10C3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010" y="3014634"/>
                <a:ext cx="864339" cy="369332"/>
              </a:xfrm>
              <a:prstGeom prst="rect">
                <a:avLst/>
              </a:prstGeom>
              <a:blipFill>
                <a:blip r:embed="rId8"/>
                <a:stretch>
                  <a:fillRect t="-6667" r="-4348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933DF04-D296-894E-974A-FCA7162ADFF0}"/>
                  </a:ext>
                </a:extLst>
              </p:cNvPr>
              <p:cNvSpPr txBox="1"/>
              <p:nvPr/>
            </p:nvSpPr>
            <p:spPr>
              <a:xfrm>
                <a:off x="4621050" y="3017510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</a:t>
                </a: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933DF04-D296-894E-974A-FCA7162A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50" y="3017510"/>
                <a:ext cx="864339" cy="369332"/>
              </a:xfrm>
              <a:prstGeom prst="rect">
                <a:avLst/>
              </a:prstGeom>
              <a:blipFill>
                <a:blip r:embed="rId9"/>
                <a:stretch>
                  <a:fillRect t="-6667" r="-4286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CE5F719-14FE-1445-B59E-1673019DEC4A}"/>
                  </a:ext>
                </a:extLst>
              </p:cNvPr>
              <p:cNvSpPr txBox="1"/>
              <p:nvPr/>
            </p:nvSpPr>
            <p:spPr>
              <a:xfrm>
                <a:off x="706535" y="4676819"/>
                <a:ext cx="775404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Assume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r>
                  <a:rPr lang="de-DE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(0,1) </m:t>
                    </m:r>
                  </m:oMath>
                </a14:m>
                <a:r>
                  <a:rPr lang="de-DE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Then</a:t>
                </a:r>
                <a:r>
                  <a:rPr lang="de-DE" dirty="0"/>
                  <a:t>: |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Exponential</a:t>
                </a:r>
                <a:r>
                  <a:rPr lang="de-DE" dirty="0"/>
                  <a:t> </a:t>
                </a:r>
                <a:r>
                  <a:rPr lang="de-DE" dirty="0" err="1"/>
                  <a:t>decrease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later</a:t>
                </a:r>
                <a:r>
                  <a:rPr lang="de-DE" dirty="0"/>
                  <a:t> derivatives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earlier</a:t>
                </a:r>
                <a:r>
                  <a:rPr lang="de-DE" dirty="0"/>
                  <a:t> </a:t>
                </a:r>
                <a:r>
                  <a:rPr lang="de-DE" dirty="0" err="1"/>
                  <a:t>ones</a:t>
                </a:r>
                <a:r>
                  <a:rPr lang="de-DE" dirty="0"/>
                  <a:t>  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CE5F719-14FE-1445-B59E-1673019D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35" y="4676819"/>
                <a:ext cx="7754046" cy="1200329"/>
              </a:xfrm>
              <a:prstGeom prst="rect">
                <a:avLst/>
              </a:prstGeom>
              <a:blipFill>
                <a:blip r:embed="rId10"/>
                <a:stretch>
                  <a:fillRect l="-490" t="-2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B0EB3F9E-585F-224E-8135-EF6A49F49FF0}"/>
              </a:ext>
            </a:extLst>
          </p:cNvPr>
          <p:cNvSpPr/>
          <p:nvPr/>
        </p:nvSpPr>
        <p:spPr>
          <a:xfrm>
            <a:off x="437004" y="2497981"/>
            <a:ext cx="8057645" cy="34837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BA08F0-1214-3A49-BAB4-249787B2BE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Problem: </a:t>
                </a:r>
                <a:r>
                  <a:rPr lang="de-DE" dirty="0" err="1"/>
                  <a:t>Exploding</a:t>
                </a:r>
                <a:r>
                  <a:rPr lang="de-DE" dirty="0"/>
                  <a:t> </a:t>
                </a:r>
                <a:r>
                  <a:rPr lang="de-DE" dirty="0" err="1"/>
                  <a:t>gradient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sigmoid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BA08F0-1214-3A49-BAB4-249787B2B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1437F3-95EB-714E-AD4A-509BAF1E9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6"/>
                <a:ext cx="5770984" cy="1228747"/>
              </a:xfrm>
            </p:spPr>
            <p:txBody>
              <a:bodyPr/>
              <a:lstStyle/>
              <a:p>
                <a:r>
                  <a:rPr lang="de-DE" dirty="0"/>
                  <a:t>Gradient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sigmoid</a:t>
                </a:r>
                <a:r>
                  <a:rPr lang="de-DE" dirty="0"/>
                  <a:t>:                       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)(1 −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1437F3-95EB-714E-AD4A-509BAF1E9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6"/>
                <a:ext cx="5770984" cy="1228747"/>
              </a:xfrm>
              <a:blipFill>
                <a:blip r:embed="rId3"/>
                <a:stretch>
                  <a:fillRect l="-1758" t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D61A18-C1BE-CC47-A0B0-DF607450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2080E0-7B4F-DC46-AE73-92486F12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06" y="1096282"/>
            <a:ext cx="3492500" cy="1460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18AAAA-218E-BF4C-9235-B93721BF1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42" y="3140499"/>
            <a:ext cx="8399657" cy="1717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E8B6F46-8913-294A-BD4B-D8D051B53C60}"/>
                  </a:ext>
                </a:extLst>
              </p:cNvPr>
              <p:cNvSpPr txBox="1"/>
              <p:nvPr/>
            </p:nvSpPr>
            <p:spPr>
              <a:xfrm>
                <a:off x="6933444" y="1291908"/>
                <a:ext cx="14950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Max{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E8B6F46-8913-294A-BD4B-D8D051B53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44" y="1291908"/>
                <a:ext cx="1495089" cy="646331"/>
              </a:xfrm>
              <a:prstGeom prst="rect">
                <a:avLst/>
              </a:prstGeom>
              <a:blipFill>
                <a:blip r:embed="rId6"/>
                <a:stretch>
                  <a:fillRect l="-3361" t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34002F36-6857-2445-90A0-71373810783F}"/>
              </a:ext>
            </a:extLst>
          </p:cNvPr>
          <p:cNvSpPr txBox="1"/>
          <p:nvPr/>
        </p:nvSpPr>
        <p:spPr>
          <a:xfrm>
            <a:off x="689098" y="2607213"/>
            <a:ext cx="7091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600" dirty="0" err="1"/>
              <a:t>Gradients</a:t>
            </a:r>
            <a:r>
              <a:rPr lang="de-DE" sz="2600" dirty="0"/>
              <a:t> in linear </a:t>
            </a:r>
            <a:r>
              <a:rPr lang="de-DE" sz="2600" dirty="0" err="1"/>
              <a:t>network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depth</a:t>
            </a:r>
            <a:r>
              <a:rPr lang="de-DE" sz="2600" dirty="0"/>
              <a:t> 4</a:t>
            </a: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59EB57-2E42-D74D-B349-59B21D097DC6}"/>
              </a:ext>
            </a:extLst>
          </p:cNvPr>
          <p:cNvSpPr txBox="1"/>
          <p:nvPr/>
        </p:nvSpPr>
        <p:spPr>
          <a:xfrm>
            <a:off x="1748575" y="6052555"/>
            <a:ext cx="5564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FF0000"/>
                </a:solidFill>
              </a:rPr>
              <a:t>Gradient </a:t>
            </a:r>
            <a:r>
              <a:rPr lang="de-DE" sz="2600" dirty="0" err="1">
                <a:solidFill>
                  <a:srgbClr val="FF0000"/>
                </a:solidFill>
              </a:rPr>
              <a:t>explodes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moving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backwards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59B0E2-BE31-9B40-87C7-2071E9AEA0D4}"/>
                  </a:ext>
                </a:extLst>
              </p:cNvPr>
              <p:cNvSpPr txBox="1"/>
              <p:nvPr/>
            </p:nvSpPr>
            <p:spPr>
              <a:xfrm>
                <a:off x="2893177" y="3009440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=25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59B0E2-BE31-9B40-87C7-2071E9AE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77" y="3009440"/>
                <a:ext cx="611065" cy="369332"/>
              </a:xfrm>
              <a:prstGeom prst="rect">
                <a:avLst/>
              </a:prstGeom>
              <a:blipFill>
                <a:blip r:embed="rId7"/>
                <a:stretch>
                  <a:fillRect l="-6250" t="-10345" r="-8333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988555A-4348-7D48-8890-37DC10C38AE7}"/>
                  </a:ext>
                </a:extLst>
              </p:cNvPr>
              <p:cNvSpPr txBox="1"/>
              <p:nvPr/>
            </p:nvSpPr>
            <p:spPr>
              <a:xfrm>
                <a:off x="6100010" y="3014634"/>
                <a:ext cx="728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988555A-4348-7D48-8890-37DC10C3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010" y="3014634"/>
                <a:ext cx="72808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933DF04-D296-894E-974A-FCA7162ADFF0}"/>
                  </a:ext>
                </a:extLst>
              </p:cNvPr>
              <p:cNvSpPr txBox="1"/>
              <p:nvPr/>
            </p:nvSpPr>
            <p:spPr>
              <a:xfrm>
                <a:off x="4621050" y="301751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25</a:t>
                </a: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933DF04-D296-894E-974A-FCA7162A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50" y="3017510"/>
                <a:ext cx="697627" cy="369332"/>
              </a:xfrm>
              <a:prstGeom prst="rect">
                <a:avLst/>
              </a:prstGeom>
              <a:blipFill>
                <a:blip r:embed="rId9"/>
                <a:stretch>
                  <a:fillRect t="-6667" r="-714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CE5F719-14FE-1445-B59E-1673019DEC4A}"/>
                  </a:ext>
                </a:extLst>
              </p:cNvPr>
              <p:cNvSpPr txBox="1"/>
              <p:nvPr/>
            </p:nvSpPr>
            <p:spPr>
              <a:xfrm>
                <a:off x="706535" y="4676819"/>
                <a:ext cx="775404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Assume </a:t>
                </a:r>
                <a14:m>
                  <m:oMath xmlns:m="http://schemas.openxmlformats.org/officeDocument/2006/math">
                    <m:r>
                      <a:rPr lang="de-DE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Choose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de-DE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ence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) = 0.25 |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>
                    <a:ea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25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Exponential</a:t>
                </a:r>
                <a:r>
                  <a:rPr lang="de-DE" dirty="0"/>
                  <a:t> </a:t>
                </a:r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later</a:t>
                </a:r>
                <a:r>
                  <a:rPr lang="de-DE" dirty="0"/>
                  <a:t> derivatives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earlier</a:t>
                </a:r>
                <a:r>
                  <a:rPr lang="de-DE" dirty="0"/>
                  <a:t> </a:t>
                </a:r>
                <a:r>
                  <a:rPr lang="de-DE" dirty="0" err="1"/>
                  <a:t>ones</a:t>
                </a:r>
                <a:r>
                  <a:rPr lang="de-DE" dirty="0"/>
                  <a:t>  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CE5F719-14FE-1445-B59E-1673019D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35" y="4676819"/>
                <a:ext cx="7754046" cy="1477328"/>
              </a:xfrm>
              <a:prstGeom prst="rect">
                <a:avLst/>
              </a:prstGeom>
              <a:blipFill>
                <a:blip r:embed="rId10"/>
                <a:stretch>
                  <a:fillRect l="-490" t="-1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3570F21A-6169-494D-A2A9-A64096927F73}"/>
              </a:ext>
            </a:extLst>
          </p:cNvPr>
          <p:cNvSpPr txBox="1"/>
          <p:nvPr/>
        </p:nvSpPr>
        <p:spPr>
          <a:xfrm>
            <a:off x="5799962" y="4576273"/>
            <a:ext cx="2521844" cy="95410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But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main</a:t>
            </a:r>
            <a:r>
              <a:rPr lang="de-DE" sz="1400" dirty="0"/>
              <a:t> </a:t>
            </a:r>
            <a:r>
              <a:rPr lang="de-DE" sz="1400" dirty="0" err="1"/>
              <a:t>point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FF0000"/>
                </a:solidFill>
              </a:rPr>
              <a:t>instabiliy</a:t>
            </a:r>
            <a:r>
              <a:rPr lang="de-DE" sz="1400" dirty="0">
                <a:solidFill>
                  <a:srgbClr val="FF0000"/>
                </a:solidFill>
              </a:rPr>
              <a:t>!</a:t>
            </a:r>
            <a:r>
              <a:rPr lang="de-DE" sz="1400" dirty="0"/>
              <a:t> </a:t>
            </a:r>
          </a:p>
          <a:p>
            <a:r>
              <a:rPr lang="de-DE" sz="1400" dirty="0"/>
              <a:t>In large </a:t>
            </a:r>
            <a:r>
              <a:rPr lang="de-DE" sz="1400" dirty="0" err="1"/>
              <a:t>networks</a:t>
            </a:r>
            <a:r>
              <a:rPr lang="de-DE" sz="1400" dirty="0"/>
              <a:t>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easily</a:t>
            </a:r>
            <a:r>
              <a:rPr lang="de-DE" sz="1400" dirty="0"/>
              <a:t> </a:t>
            </a:r>
            <a:r>
              <a:rPr lang="de-DE" sz="1400" dirty="0" err="1"/>
              <a:t>balanceing</a:t>
            </a:r>
            <a:r>
              <a:rPr lang="de-DE" sz="1400" dirty="0"/>
              <a:t> out </a:t>
            </a:r>
            <a:r>
              <a:rPr lang="de-DE" sz="1400" dirty="0" err="1"/>
              <a:t>learning</a:t>
            </a:r>
            <a:r>
              <a:rPr lang="de-DE" sz="1400" dirty="0"/>
              <a:t> </a:t>
            </a:r>
          </a:p>
          <a:p>
            <a:r>
              <a:rPr lang="de-DE" sz="1400" dirty="0"/>
              <a:t>Rates due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multiplicaiton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011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4" grpId="0"/>
      <p:bldP spid="15" grpId="0"/>
      <p:bldP spid="1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5" y="1097964"/>
            <a:ext cx="2220520" cy="1576152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822700" y="1421632"/>
            <a:ext cx="4770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Takes a real-valued number and “squashes” it into range between 0 and 1.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Earliest used activation function (neuron)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Leads to </a:t>
            </a:r>
            <a:r>
              <a:rPr lang="en-US" dirty="0">
                <a:solidFill>
                  <a:srgbClr val="032EF0"/>
                </a:solidFill>
              </a:rPr>
              <a:t>vanishing gradient problem </a:t>
            </a:r>
          </a:p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3370" y="1155700"/>
                <a:ext cx="12559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is-IS" sz="2000" i="1">
                          <a:latin typeface="Cambria Math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370" y="1155700"/>
                <a:ext cx="1255985" cy="307777"/>
              </a:xfrm>
              <a:prstGeom prst="rect">
                <a:avLst/>
              </a:prstGeom>
              <a:blipFill>
                <a:blip r:embed="rId4"/>
                <a:stretch>
                  <a:fillRect l="-5000" b="-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6516216" y="778189"/>
            <a:ext cx="2900149" cy="23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i="1" dirty="0"/>
              <a:t>http://</a:t>
            </a:r>
            <a:r>
              <a:rPr lang="en-US" sz="900" i="1" dirty="0" err="1"/>
              <a:t>adilmoujahid.com</a:t>
            </a:r>
            <a:r>
              <a:rPr lang="en-US" sz="900" i="1" dirty="0"/>
              <a:t>/images/</a:t>
            </a:r>
            <a:r>
              <a:rPr lang="en-US" sz="900" i="1" dirty="0" err="1"/>
              <a:t>activation.png</a:t>
            </a:r>
            <a:endParaRPr lang="en-US" sz="900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48ED77-58D9-5646-AC3A-FADC6C527722}"/>
              </a:ext>
            </a:extLst>
          </p:cNvPr>
          <p:cNvSpPr txBox="1"/>
          <p:nvPr/>
        </p:nvSpPr>
        <p:spPr>
          <a:xfrm>
            <a:off x="3797217" y="111111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Sigmoid</a:t>
            </a:r>
            <a:r>
              <a:rPr lang="de-DE" dirty="0"/>
              <a:t> </a:t>
            </a:r>
          </a:p>
        </p:txBody>
      </p:sp>
      <p:pic>
        <p:nvPicPr>
          <p:cNvPr id="10" name="Εικόνα 4">
            <a:extLst>
              <a:ext uri="{FF2B5EF4-FFF2-40B4-BE49-F238E27FC236}">
                <a16:creationId xmlns:a16="http://schemas.microsoft.com/office/drawing/2014/main" id="{2947A684-6DBF-854A-A471-DCC35B8E2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65" y="2858509"/>
            <a:ext cx="2235610" cy="1576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2577BA0-EDBA-3541-BF4E-5C29C29CC04D}"/>
                  </a:ext>
                </a:extLst>
              </p:cNvPr>
              <p:cNvSpPr txBox="1"/>
              <p:nvPr/>
            </p:nvSpPr>
            <p:spPr>
              <a:xfrm>
                <a:off x="3822700" y="2777217"/>
                <a:ext cx="454565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Tanh: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is-IS" i="1">
                        <a:latin typeface="Cambria Math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charset="0"/>
                          </a:rPr>
                          <m:t>,1</m:t>
                        </m:r>
                      </m:e>
                    </m:d>
                  </m:oMath>
                </a14:m>
                <a:endParaRPr lang="de-D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Takes a real-valued number and “squashes” it into range between -1 and 1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Same problem of vanishing gradient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charset="0"/>
                      </a:rPr>
                      <m:t>=2</m:t>
                    </m:r>
                    <m:r>
                      <a:rPr lang="en-US" i="1">
                        <a:latin typeface="Cambria Math" charset="0"/>
                      </a:rPr>
                      <m:t>𝑠𝑖𝑔𝑚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de-DE" dirty="0"/>
                  <a:t>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2577BA0-EDBA-3541-BF4E-5C29C29C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00" y="2777217"/>
                <a:ext cx="4545653" cy="2031325"/>
              </a:xfrm>
              <a:prstGeom prst="rect">
                <a:avLst/>
              </a:prstGeom>
              <a:blipFill>
                <a:blip r:embed="rId6"/>
                <a:stretch>
                  <a:fillRect l="-833" t="-1242" r="-8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">
                <a:extLst>
                  <a:ext uri="{FF2B5EF4-FFF2-40B4-BE49-F238E27FC236}">
                    <a16:creationId xmlns:a16="http://schemas.microsoft.com/office/drawing/2014/main" id="{9FD63411-6A38-454C-AA83-F7D5CEEAFAE8}"/>
                  </a:ext>
                </a:extLst>
              </p:cNvPr>
              <p:cNvSpPr/>
              <p:nvPr/>
            </p:nvSpPr>
            <p:spPr>
              <a:xfrm>
                <a:off x="3672407" y="4352904"/>
                <a:ext cx="5220073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/>
                  <a:t>Rectified Linear Unit </a:t>
                </a:r>
                <a:r>
                  <a:rPr lang="en-US" dirty="0" err="1"/>
                  <a:t>ReLu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is-IS" i="1"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Takes a real-valued number and thresholds it at 0 Used in Deep Learning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Like linear function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No vanishing gradient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But: Dying </a:t>
                </a:r>
                <a:r>
                  <a:rPr lang="en-US" dirty="0" err="1"/>
                  <a:t>ReLU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But: it is not differentiable (need relaxation)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12" name="Ορθογώνιο 1">
                <a:extLst>
                  <a:ext uri="{FF2B5EF4-FFF2-40B4-BE49-F238E27FC236}">
                    <a16:creationId xmlns:a16="http://schemas.microsoft.com/office/drawing/2014/main" id="{9FD63411-6A38-454C-AA83-F7D5CEEAF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07" y="4352904"/>
                <a:ext cx="5220073" cy="2585323"/>
              </a:xfrm>
              <a:prstGeom prst="rect">
                <a:avLst/>
              </a:prstGeom>
              <a:blipFill>
                <a:blip r:embed="rId7"/>
                <a:stretch>
                  <a:fillRect l="-726" t="-976" r="-2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Εικόνα 5">
            <a:extLst>
              <a:ext uri="{FF2B5EF4-FFF2-40B4-BE49-F238E27FC236}">
                <a16:creationId xmlns:a16="http://schemas.microsoft.com/office/drawing/2014/main" id="{B16EEF75-6B13-0C40-8F82-5AF5FE834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195" y="4738452"/>
            <a:ext cx="2203780" cy="157615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9934F88-303B-0F4F-B30B-AF01938AFF19}"/>
              </a:ext>
            </a:extLst>
          </p:cNvPr>
          <p:cNvSpPr/>
          <p:nvPr/>
        </p:nvSpPr>
        <p:spPr>
          <a:xfrm>
            <a:off x="4314344" y="5491010"/>
            <a:ext cx="2489903" cy="28040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8CDB82-A96B-DC41-9453-C9B10D702F84}"/>
              </a:ext>
            </a:extLst>
          </p:cNvPr>
          <p:cNvSpPr txBox="1"/>
          <p:nvPr/>
        </p:nvSpPr>
        <p:spPr>
          <a:xfrm>
            <a:off x="6804247" y="5205210"/>
            <a:ext cx="2305439" cy="64633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saturation</a:t>
            </a:r>
            <a:endParaRPr lang="de-DE" dirty="0"/>
          </a:p>
          <a:p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positive x)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874F11A-B63D-D54B-9869-23DC9879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/>
              <a:t>Tackling </a:t>
            </a:r>
            <a:r>
              <a:rPr lang="de-DE" dirty="0" err="1"/>
              <a:t>vanishing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2708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BF47D-90D8-104D-9F09-84CD1482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Problem: </a:t>
            </a:r>
            <a:r>
              <a:rPr lang="de-DE" dirty="0" err="1"/>
              <a:t>Dying</a:t>
            </a:r>
            <a:r>
              <a:rPr lang="de-DE" dirty="0"/>
              <a:t> </a:t>
            </a:r>
            <a:r>
              <a:rPr lang="de-DE" dirty="0" err="1"/>
              <a:t>ReLUs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347F5ED-B366-2842-B07D-052EEEDE62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97787"/>
                <a:ext cx="8229600" cy="5211533"/>
              </a:xfrm>
            </p:spPr>
            <p:txBody>
              <a:bodyPr/>
              <a:lstStyle/>
              <a:p>
                <a:r>
                  <a:rPr lang="de-DE" dirty="0"/>
                  <a:t>Gradient </a:t>
                </a:r>
                <a:r>
                  <a:rPr lang="de-DE" dirty="0" err="1"/>
                  <a:t>is</a:t>
                </a:r>
                <a:r>
                  <a:rPr lang="de-DE" dirty="0"/>
                  <a:t> 1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&gt; 0 </m:t>
                    </m:r>
                  </m:oMath>
                </a14:m>
                <a:r>
                  <a:rPr lang="de-DE" dirty="0" err="1"/>
                  <a:t>and</a:t>
                </a:r>
                <a:r>
                  <a:rPr lang="de-DE" dirty="0"/>
                  <a:t> 0 </a:t>
                </a:r>
                <a:r>
                  <a:rPr lang="de-DE" dirty="0" err="1"/>
                  <a:t>otherwise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Consider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𝑅𝑒𝐿𝑈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de-DE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happens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de-DE" b="1" i="1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initialised</a:t>
                </a:r>
                <a:r>
                  <a:rPr lang="de-DE" dirty="0"/>
                  <a:t> </a:t>
                </a:r>
                <a:r>
                  <a:rPr lang="de-DE" dirty="0" err="1"/>
                  <a:t>badly</a:t>
                </a:r>
                <a:r>
                  <a:rPr lang="de-DE" dirty="0"/>
                  <a:t>?</a:t>
                </a:r>
              </a:p>
              <a:p>
                <a:pPr lvl="1"/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happens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de-DE" b="1" i="1" dirty="0"/>
                  <a:t> </a:t>
                </a:r>
                <a:r>
                  <a:rPr lang="de-DE" dirty="0" err="1"/>
                  <a:t>receives</a:t>
                </a:r>
                <a:r>
                  <a:rPr lang="de-DE" dirty="0"/>
                  <a:t> an update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⊤</m:t>
                    </m:r>
                    <m:r>
                      <a:rPr lang="de-DE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&lt; 0 ∀ 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? </a:t>
                </a:r>
              </a:p>
              <a:p>
                <a:pPr lvl="1"/>
                <a:r>
                  <a:rPr lang="de-DE" dirty="0"/>
                  <a:t>These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dead</a:t>
                </a:r>
                <a:r>
                  <a:rPr lang="de-DE" dirty="0"/>
                  <a:t> </a:t>
                </a:r>
                <a:r>
                  <a:rPr lang="de-DE" dirty="0" err="1"/>
                  <a:t>ReLUs</a:t>
                </a:r>
                <a:r>
                  <a:rPr lang="de-DE" dirty="0"/>
                  <a:t> - </a:t>
                </a:r>
                <a:r>
                  <a:rPr lang="de-DE" dirty="0" err="1"/>
                  <a:t>ones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never</a:t>
                </a:r>
                <a:r>
                  <a:rPr lang="de-DE" dirty="0"/>
                  <a:t> </a:t>
                </a:r>
                <a:r>
                  <a:rPr lang="de-DE" dirty="0" err="1"/>
                  <a:t>fire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tackle</a:t>
                </a:r>
                <a:r>
                  <a:rPr lang="de-DE" dirty="0"/>
                  <a:t>? </a:t>
                </a:r>
              </a:p>
              <a:p>
                <a:pPr lvl="1"/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get</a:t>
                </a:r>
                <a:r>
                  <a:rPr lang="de-DE" dirty="0"/>
                  <a:t> </a:t>
                </a:r>
                <a:r>
                  <a:rPr lang="de-DE" dirty="0" err="1"/>
                  <a:t>those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beginning</a:t>
                </a:r>
                <a:r>
                  <a:rPr lang="de-DE" dirty="0"/>
                  <a:t>: </a:t>
                </a:r>
                <a:r>
                  <a:rPr lang="de-DE" dirty="0" err="1"/>
                  <a:t>weight</a:t>
                </a:r>
                <a:r>
                  <a:rPr lang="de-DE" dirty="0"/>
                  <a:t> </a:t>
                </a:r>
                <a:r>
                  <a:rPr lang="de-DE" dirty="0" err="1"/>
                  <a:t>initialisation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normalisation</a:t>
                </a:r>
                <a:endParaRPr lang="de-DE" dirty="0"/>
              </a:p>
              <a:p>
                <a:pPr lvl="1"/>
                <a:r>
                  <a:rPr lang="de-DE" dirty="0" err="1"/>
                  <a:t>During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: </a:t>
                </a:r>
                <a:r>
                  <a:rPr lang="de-DE" dirty="0" err="1"/>
                  <a:t>Maybe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too</a:t>
                </a:r>
                <a:r>
                  <a:rPr lang="de-DE" dirty="0"/>
                  <a:t> </a:t>
                </a:r>
                <a:r>
                  <a:rPr lang="de-DE" dirty="0" err="1"/>
                  <a:t>big</a:t>
                </a:r>
                <a:r>
                  <a:rPr lang="de-DE" dirty="0"/>
                  <a:t>?</a:t>
                </a:r>
              </a:p>
              <a:p>
                <a:pPr lvl="1"/>
                <a:r>
                  <a:rPr lang="de-DE" dirty="0" err="1">
                    <a:solidFill>
                      <a:srgbClr val="032EF0"/>
                    </a:solidFill>
                  </a:rPr>
                  <a:t>Leaky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ReLU</a:t>
                </a:r>
                <a:r>
                  <a:rPr lang="de-DE" dirty="0"/>
                  <a:t>: </a:t>
                </a:r>
                <a:r>
                  <a:rPr lang="de-DE" dirty="0" err="1"/>
                  <a:t>For</a:t>
                </a:r>
                <a:r>
                  <a:rPr lang="de-DE" dirty="0"/>
                  <a:t> x &lt; 0 </a:t>
                </a:r>
                <a:r>
                  <a:rPr lang="de-DE" dirty="0" err="1"/>
                  <a:t>define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small</a:t>
                </a:r>
                <a:r>
                  <a:rPr lang="de-DE" dirty="0"/>
                  <a:t> </a:t>
                </a:r>
                <a:r>
                  <a:rPr lang="de-DE" dirty="0" err="1"/>
                  <a:t>gradient</a:t>
                </a:r>
                <a:r>
                  <a:rPr lang="de-DE" dirty="0"/>
                  <a:t>, e.g. 0.01 x</a:t>
                </a:r>
                <a:br>
                  <a:rPr lang="de-DE" dirty="0"/>
                </a:b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347F5ED-B366-2842-B07D-052EEEDE6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97787"/>
                <a:ext cx="8229600" cy="5211533"/>
              </a:xfrm>
              <a:blipFill>
                <a:blip r:embed="rId2"/>
                <a:stretch>
                  <a:fillRect l="-1233" t="-973" r="-1079" b="-87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E8B0E-CAB0-904D-8DE7-9A02F3A6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id="{56EC0692-EDA7-294C-84E2-1E16C55F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60" y="115874"/>
            <a:ext cx="2203780" cy="15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6ACC7-C36C-8648-B302-52B51E1E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Tackling </a:t>
            </a:r>
            <a:r>
              <a:rPr lang="de-DE" dirty="0" err="1"/>
              <a:t>vanishing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4128AA-4C17-EE46-96D5-5A13BD69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Residual Networks (</a:t>
            </a:r>
            <a:r>
              <a:rPr lang="de-DE" dirty="0" err="1"/>
              <a:t>ResNets</a:t>
            </a:r>
            <a:r>
              <a:rPr lang="de-DE" dirty="0"/>
              <a:t> )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skip</a:t>
            </a:r>
            <a:r>
              <a:rPr lang="de-DE" dirty="0"/>
              <a:t> </a:t>
            </a:r>
            <a:r>
              <a:rPr lang="de-DE" dirty="0" err="1"/>
              <a:t>connections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jump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. </a:t>
            </a:r>
          </a:p>
          <a:p>
            <a:r>
              <a:rPr lang="de-DE" dirty="0"/>
              <a:t>The </a:t>
            </a:r>
            <a:r>
              <a:rPr lang="de-DE" dirty="0" err="1"/>
              <a:t>vanishing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mitigated</a:t>
            </a:r>
            <a:r>
              <a:rPr lang="de-DE" dirty="0"/>
              <a:t> in </a:t>
            </a:r>
            <a:r>
              <a:rPr lang="de-DE" dirty="0" err="1"/>
              <a:t>ResNets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reusing</a:t>
            </a:r>
            <a:r>
              <a:rPr lang="de-DE" dirty="0"/>
              <a:t> </a:t>
            </a:r>
            <a:r>
              <a:rPr lang="de-DE" dirty="0" err="1"/>
              <a:t>activations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. </a:t>
            </a:r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? Skip </a:t>
            </a:r>
            <a:r>
              <a:rPr lang="de-DE" dirty="0" err="1"/>
              <a:t>connections</a:t>
            </a:r>
            <a:r>
              <a:rPr lang="de-DE" dirty="0"/>
              <a:t> also break </a:t>
            </a:r>
            <a:r>
              <a:rPr lang="de-DE" dirty="0" err="1"/>
              <a:t>symmetries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... </a:t>
            </a:r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>
              <a:solidFill>
                <a:srgbClr val="76D6FF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76D6FF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76D6FF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76D6FF"/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76D6FF"/>
                </a:solidFill>
              </a:rPr>
              <a:t>K. He, X. Zhang, S. Ren, </a:t>
            </a:r>
            <a:r>
              <a:rPr lang="de-DE" sz="1800" dirty="0" err="1">
                <a:solidFill>
                  <a:srgbClr val="76D6FF"/>
                </a:solidFill>
              </a:rPr>
              <a:t>and</a:t>
            </a:r>
            <a:r>
              <a:rPr lang="de-DE" sz="1800" dirty="0">
                <a:solidFill>
                  <a:srgbClr val="76D6FF"/>
                </a:solidFill>
              </a:rPr>
              <a:t> J. Sun. </a:t>
            </a:r>
            <a:r>
              <a:rPr lang="de-DE" sz="1800" dirty="0" err="1">
                <a:solidFill>
                  <a:srgbClr val="76D6FF"/>
                </a:solidFill>
              </a:rPr>
              <a:t>Deep</a:t>
            </a:r>
            <a:r>
              <a:rPr lang="de-DE" sz="1800" dirty="0">
                <a:solidFill>
                  <a:srgbClr val="76D6FF"/>
                </a:solidFill>
              </a:rPr>
              <a:t> Residual Learning </a:t>
            </a:r>
            <a:r>
              <a:rPr lang="de-DE" sz="1800" dirty="0" err="1">
                <a:solidFill>
                  <a:srgbClr val="76D6FF"/>
                </a:solidFill>
              </a:rPr>
              <a:t>for</a:t>
            </a:r>
            <a:r>
              <a:rPr lang="de-DE" sz="1800" dirty="0">
                <a:solidFill>
                  <a:srgbClr val="76D6FF"/>
                </a:solidFill>
              </a:rPr>
              <a:t> Image Recognition. </a:t>
            </a:r>
            <a:r>
              <a:rPr lang="de-DE" sz="1800" dirty="0" err="1">
                <a:solidFill>
                  <a:srgbClr val="76D6FF"/>
                </a:solidFill>
              </a:rPr>
              <a:t>arXiv</a:t>
            </a:r>
            <a:r>
              <a:rPr lang="de-DE" sz="1800" dirty="0">
                <a:solidFill>
                  <a:srgbClr val="76D6FF"/>
                </a:solidFill>
              </a:rPr>
              <a:t> </a:t>
            </a:r>
            <a:r>
              <a:rPr lang="de-DE" sz="1800" dirty="0" err="1">
                <a:solidFill>
                  <a:srgbClr val="76D6FF"/>
                </a:solidFill>
              </a:rPr>
              <a:t>e</a:t>
            </a:r>
            <a:r>
              <a:rPr lang="de-DE" sz="1800" dirty="0">
                <a:solidFill>
                  <a:srgbClr val="76D6FF"/>
                </a:solidFill>
              </a:rPr>
              <a:t>-prints, </a:t>
            </a:r>
            <a:r>
              <a:rPr lang="de-DE" sz="1800" dirty="0" err="1">
                <a:solidFill>
                  <a:srgbClr val="76D6FF"/>
                </a:solidFill>
              </a:rPr>
              <a:t>page</a:t>
            </a:r>
            <a:r>
              <a:rPr lang="de-DE" sz="1800" dirty="0">
                <a:solidFill>
                  <a:srgbClr val="76D6FF"/>
                </a:solidFill>
              </a:rPr>
              <a:t> arXiv:1512.03385, </a:t>
            </a:r>
            <a:r>
              <a:rPr lang="de-DE" sz="1800" dirty="0" err="1">
                <a:solidFill>
                  <a:srgbClr val="76D6FF"/>
                </a:solidFill>
              </a:rPr>
              <a:t>Dec</a:t>
            </a:r>
            <a:r>
              <a:rPr lang="de-DE" sz="1800" dirty="0">
                <a:solidFill>
                  <a:srgbClr val="76D6FF"/>
                </a:solidFill>
              </a:rPr>
              <a:t>. 2015.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B981E2-DD77-AD41-8C9C-78909055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A03233-A386-EF4F-A000-71605712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5739"/>
            <a:ext cx="3479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7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F84E5-97D2-074D-B4B2-40457991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Overfitting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1E654-B936-EB43-B04D-DEA550596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1B4FF2-4A97-924C-8D0F-F0B01A08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0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041400"/>
            <a:ext cx="5956300" cy="240599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51280" y="182563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Overfitting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2300" y="4300255"/>
            <a:ext cx="359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Learned hypothesis may </a:t>
            </a:r>
            <a:r>
              <a:rPr lang="en-US" b="1" dirty="0">
                <a:solidFill>
                  <a:schemeClr val="accent2"/>
                </a:solidFill>
              </a:rPr>
              <a:t>fit</a:t>
            </a:r>
            <a:r>
              <a:rPr lang="en-US" dirty="0"/>
              <a:t> the training data very well, even outliers (</a:t>
            </a:r>
            <a:r>
              <a:rPr lang="en-US" b="1" dirty="0">
                <a:solidFill>
                  <a:schemeClr val="accent2"/>
                </a:solidFill>
              </a:rPr>
              <a:t>noise</a:t>
            </a:r>
            <a:r>
              <a:rPr lang="en-US" dirty="0"/>
              <a:t>) but fail to </a:t>
            </a:r>
            <a:r>
              <a:rPr lang="en-US" b="1" dirty="0">
                <a:solidFill>
                  <a:schemeClr val="accent2"/>
                </a:solidFill>
              </a:rPr>
              <a:t>generalize</a:t>
            </a:r>
            <a:r>
              <a:rPr lang="en-US" dirty="0"/>
              <a:t> to new examples (test data)</a:t>
            </a:r>
            <a:endParaRPr lang="el-GR" dirty="0"/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447393"/>
            <a:ext cx="3956050" cy="290605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4432300" y="352757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http://</a:t>
            </a:r>
            <a:r>
              <a:rPr lang="en-US" sz="900" i="1" dirty="0" err="1"/>
              <a:t>wiki.bethanycrane.com</a:t>
            </a:r>
            <a:r>
              <a:rPr lang="en-US" sz="900" i="1" dirty="0"/>
              <a:t>/overfitting-of-data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42900" y="643362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https://</a:t>
            </a:r>
            <a:r>
              <a:rPr lang="en-US" sz="900" i="1" dirty="0" err="1"/>
              <a:t>www.neuraldesigner.com</a:t>
            </a:r>
            <a:r>
              <a:rPr lang="en-US" sz="900" i="1" dirty="0"/>
              <a:t>/images/learning/</a:t>
            </a:r>
            <a:r>
              <a:rPr lang="en-US" sz="900" i="1" dirty="0" err="1"/>
              <a:t>selection_error.svg</a:t>
            </a:r>
            <a:endParaRPr lang="el-GR" sz="900" i="1" dirty="0"/>
          </a:p>
        </p:txBody>
      </p:sp>
    </p:spTree>
    <p:extLst>
      <p:ext uri="{BB962C8B-B14F-4D97-AF65-F5344CB8AC3E}">
        <p14:creationId xmlns:p14="http://schemas.microsoft.com/office/powerpoint/2010/main" val="225463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82346"/>
            <a:ext cx="3821145" cy="2044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5769" y="3327104"/>
                <a:ext cx="764659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32EF0"/>
                    </a:solidFill>
                  </a:rPr>
                  <a:t>L2  weight decay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Regularization term that penalizes big weights, </a:t>
                </a:r>
              </a:p>
              <a:p>
                <a:r>
                  <a:rPr lang="en-US" dirty="0"/>
                  <a:t>      added to the objective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Weight decay value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charset="0"/>
                      </a:rPr>
                      <m:t>𝜆</m:t>
                    </m:r>
                    <m:r>
                      <a:rPr lang="el-GR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determines how dominant regularization is during gradient computation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Big weight decay coefficient </a:t>
                </a:r>
                <a:r>
                  <a:rPr lang="en-US" dirty="0">
                    <a:sym typeface="Wingdings"/>
                  </a:rPr>
                  <a:t> big </a:t>
                </a:r>
                <a:r>
                  <a:rPr lang="en-US" dirty="0"/>
                  <a:t>penalty for big weights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69" y="3327104"/>
                <a:ext cx="7646591" cy="1754326"/>
              </a:xfrm>
              <a:prstGeom prst="rect">
                <a:avLst/>
              </a:prstGeom>
              <a:blipFill>
                <a:blip r:embed="rId4"/>
                <a:stretch>
                  <a:fillRect l="-497" t="-2158" b="-50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551280" y="182563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200" kern="0" dirty="0" err="1">
                <a:solidFill>
                  <a:srgbClr val="000000"/>
                </a:solidFill>
              </a:rPr>
              <a:t>Against</a:t>
            </a:r>
            <a:r>
              <a:rPr lang="de-DE" sz="3200" kern="0" dirty="0">
                <a:solidFill>
                  <a:srgbClr val="000000"/>
                </a:solidFill>
              </a:rPr>
              <a:t> </a:t>
            </a:r>
            <a:r>
              <a:rPr lang="de-DE" sz="3200" kern="0" dirty="0" err="1">
                <a:solidFill>
                  <a:srgbClr val="000000"/>
                </a:solidFill>
              </a:rPr>
              <a:t>Overfitting</a:t>
            </a:r>
            <a:r>
              <a:rPr lang="de-DE" sz="3200" kern="0" dirty="0">
                <a:solidFill>
                  <a:srgbClr val="000000"/>
                </a:solidFill>
              </a:rPr>
              <a:t>: </a:t>
            </a:r>
            <a:r>
              <a:rPr lang="de-DE" sz="3200" kern="0" dirty="0" err="1">
                <a:solidFill>
                  <a:srgbClr val="000000"/>
                </a:solidFill>
              </a:rPr>
              <a:t>Regularization</a:t>
            </a:r>
            <a:r>
              <a:rPr lang="de-DE" sz="3200" kern="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Ορθογώνιο 8"/>
          <p:cNvSpPr/>
          <p:nvPr/>
        </p:nvSpPr>
        <p:spPr>
          <a:xfrm>
            <a:off x="3935445" y="1249197"/>
            <a:ext cx="5046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32EF0"/>
                </a:solidFill>
              </a:rPr>
              <a:t>Dropout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Randomly drop units (along with their connections) during training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Each unit retained with fixed probability p, independent of other units 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Hyper-parameter</a:t>
            </a:r>
            <a:r>
              <a:rPr lang="en-US" dirty="0"/>
              <a:t> p to be chosen (tuned)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4600663" y="3492420"/>
                <a:ext cx="3516600" cy="76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63" y="3492420"/>
                <a:ext cx="3516600" cy="764312"/>
              </a:xfrm>
              <a:prstGeom prst="rect">
                <a:avLst/>
              </a:prstGeom>
              <a:blipFill>
                <a:blip r:embed="rId5"/>
                <a:stretch>
                  <a:fillRect t="-122951" r="-5396" b="-168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51520" y="5153206"/>
            <a:ext cx="5630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EF0"/>
                </a:solidFill>
              </a:rPr>
              <a:t>Early-stopping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Use validation error to decide when to stop training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Stop when monitored quantity has not improved after n (</a:t>
            </a:r>
            <a:r>
              <a:rPr lang="en-US" dirty="0">
                <a:solidFill>
                  <a:srgbClr val="032EF0"/>
                </a:solidFill>
              </a:rPr>
              <a:t>patience</a:t>
            </a:r>
            <a:r>
              <a:rPr lang="en-US" dirty="0"/>
              <a:t>) subsequent epochs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893030" y="2970369"/>
            <a:ext cx="508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Srivastava, </a:t>
            </a:r>
            <a:r>
              <a:rPr lang="en-US" sz="1200" i="1" dirty="0" err="1">
                <a:solidFill>
                  <a:srgbClr val="222222"/>
                </a:solidFill>
                <a:latin typeface="Arial" charset="0"/>
              </a:rPr>
              <a:t>Nitish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, et al. 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  <a:hlinkClick r:id="rId6"/>
              </a:rPr>
              <a:t>"Dropout: a simple way to prevent neural networks from overfitting."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 Journal of machine learning research (2014)</a:t>
            </a:r>
            <a:endParaRPr lang="el-GR" sz="1200" i="1" dirty="0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1CFEB04F-89EA-1844-A640-6C638CB18107}"/>
              </a:ext>
            </a:extLst>
          </p:cNvPr>
          <p:cNvSpPr txBox="1"/>
          <p:nvPr/>
        </p:nvSpPr>
        <p:spPr>
          <a:xfrm>
            <a:off x="5883731" y="5170613"/>
            <a:ext cx="346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32EF0"/>
                </a:solidFill>
              </a:rPr>
              <a:t>Smooting</a:t>
            </a:r>
            <a:r>
              <a:rPr lang="en-US" b="1" dirty="0">
                <a:solidFill>
                  <a:srgbClr val="032EF0"/>
                </a:solidFill>
              </a:rPr>
              <a:t> landscape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E.g. batch </a:t>
            </a:r>
            <a:r>
              <a:rPr lang="en-US" dirty="0" err="1"/>
              <a:t>normalisation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  <p:bldP spid="14" grpId="0"/>
      <p:bldP spid="5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3D29D-BC98-E443-B8BC-8BC2A79C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Dropout </a:t>
            </a:r>
            <a:r>
              <a:rPr lang="de-DE" dirty="0" err="1"/>
              <a:t>works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F7198F-E64A-9E4B-A198-F54C64CD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HOW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a </a:t>
            </a:r>
            <a:r>
              <a:rPr lang="de-DE" dirty="0" err="1"/>
              <a:t>dropout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batch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randomly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not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neuron</a:t>
            </a:r>
            <a:r>
              <a:rPr lang="de-DE" dirty="0"/>
              <a:t> in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removed</a:t>
            </a:r>
            <a:r>
              <a:rPr lang="de-DE" dirty="0"/>
              <a:t>. </a:t>
            </a:r>
          </a:p>
          <a:p>
            <a:r>
              <a:rPr lang="de-DE" dirty="0"/>
              <a:t>WHY</a:t>
            </a:r>
          </a:p>
          <a:p>
            <a:pPr lvl="1"/>
            <a:r>
              <a:rPr lang="de-DE" sz="2600" dirty="0"/>
              <a:t>Neurons </a:t>
            </a:r>
            <a:r>
              <a:rPr lang="de-DE" sz="2600" dirty="0" err="1"/>
              <a:t>cannot</a:t>
            </a:r>
            <a:r>
              <a:rPr lang="de-DE" sz="2600" dirty="0"/>
              <a:t> </a:t>
            </a:r>
            <a:r>
              <a:rPr lang="de-DE" sz="2600" dirty="0" err="1"/>
              <a:t>co-adapt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other</a:t>
            </a:r>
            <a:r>
              <a:rPr lang="de-DE" sz="2600" dirty="0"/>
              <a:t> </a:t>
            </a:r>
            <a:r>
              <a:rPr lang="de-DE" sz="2600" dirty="0" err="1"/>
              <a:t>units</a:t>
            </a:r>
            <a:r>
              <a:rPr lang="de-DE" sz="2600" dirty="0"/>
              <a:t> (</a:t>
            </a:r>
            <a:r>
              <a:rPr lang="de-DE" sz="2600" dirty="0" err="1"/>
              <a:t>they</a:t>
            </a:r>
            <a:r>
              <a:rPr lang="de-DE" sz="2600" dirty="0"/>
              <a:t> </a:t>
            </a:r>
            <a:r>
              <a:rPr lang="de-DE" sz="2600" dirty="0" err="1"/>
              <a:t>cannot</a:t>
            </a:r>
            <a:r>
              <a:rPr lang="de-DE" sz="2600" dirty="0"/>
              <a:t> </a:t>
            </a:r>
            <a:r>
              <a:rPr lang="de-DE" sz="2600" dirty="0" err="1"/>
              <a:t>assume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all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other</a:t>
            </a:r>
            <a:r>
              <a:rPr lang="de-DE" sz="2600" dirty="0"/>
              <a:t> </a:t>
            </a:r>
            <a:r>
              <a:rPr lang="de-DE" sz="2600" dirty="0" err="1"/>
              <a:t>units</a:t>
            </a:r>
            <a:r>
              <a:rPr lang="de-DE" sz="2600" dirty="0"/>
              <a:t> will </a:t>
            </a:r>
            <a:r>
              <a:rPr lang="de-DE" sz="2600" dirty="0" err="1"/>
              <a:t>be</a:t>
            </a:r>
            <a:r>
              <a:rPr lang="de-DE" sz="2600" dirty="0"/>
              <a:t> </a:t>
            </a:r>
            <a:r>
              <a:rPr lang="de-DE" sz="2600" dirty="0" err="1"/>
              <a:t>present</a:t>
            </a:r>
            <a:r>
              <a:rPr lang="de-DE" sz="2600" dirty="0"/>
              <a:t>) </a:t>
            </a:r>
            <a:endParaRPr lang="de-DE" dirty="0"/>
          </a:p>
          <a:p>
            <a:pPr lvl="1"/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 err="1"/>
              <a:t>breaking</a:t>
            </a:r>
            <a:r>
              <a:rPr lang="de-DE" sz="2600" dirty="0"/>
              <a:t> </a:t>
            </a:r>
            <a:r>
              <a:rPr lang="de-DE" sz="2600" dirty="0" err="1"/>
              <a:t>co</a:t>
            </a:r>
            <a:r>
              <a:rPr lang="de-DE" sz="2600" dirty="0"/>
              <a:t>-adaptation, </a:t>
            </a:r>
            <a:r>
              <a:rPr lang="de-DE" sz="2600" dirty="0" err="1"/>
              <a:t>each</a:t>
            </a:r>
            <a:r>
              <a:rPr lang="de-DE" sz="2600" dirty="0"/>
              <a:t> </a:t>
            </a:r>
            <a:r>
              <a:rPr lang="de-DE" sz="2600" dirty="0" err="1"/>
              <a:t>unit</a:t>
            </a:r>
            <a:r>
              <a:rPr lang="de-DE" sz="2600" dirty="0"/>
              <a:t> will </a:t>
            </a:r>
            <a:r>
              <a:rPr lang="de-DE" sz="2600" dirty="0" err="1"/>
              <a:t>ultimately</a:t>
            </a:r>
            <a:r>
              <a:rPr lang="de-DE" sz="2600" dirty="0"/>
              <a:t> find </a:t>
            </a:r>
            <a:r>
              <a:rPr lang="de-DE" sz="2600" dirty="0" err="1"/>
              <a:t>more</a:t>
            </a:r>
            <a:r>
              <a:rPr lang="de-DE" sz="2600" dirty="0"/>
              <a:t> </a:t>
            </a:r>
            <a:r>
              <a:rPr lang="de-DE" sz="2600" dirty="0" err="1"/>
              <a:t>general</a:t>
            </a:r>
            <a:r>
              <a:rPr lang="de-DE" sz="2600" dirty="0"/>
              <a:t> </a:t>
            </a:r>
            <a:r>
              <a:rPr lang="de-DE" sz="2600" dirty="0" err="1"/>
              <a:t>features</a:t>
            </a:r>
            <a:r>
              <a:rPr lang="de-DE" sz="2600" dirty="0"/>
              <a:t> 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BB59B-5BB9-1348-ADB8-7EAD8424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780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69DF3B1-DE56-4747-B70B-10BE5573AD0C}"/>
              </a:ext>
            </a:extLst>
          </p:cNvPr>
          <p:cNvSpPr/>
          <p:nvPr/>
        </p:nvSpPr>
        <p:spPr>
          <a:xfrm>
            <a:off x="215453" y="1170037"/>
            <a:ext cx="8713093" cy="5427613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FA1EEC-665C-F842-A166-4A4A2C51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Dropout =  </a:t>
            </a:r>
            <a:r>
              <a:rPr lang="de-DE" dirty="0" err="1"/>
              <a:t>Backprop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masking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AB8474-B2C1-154B-A559-9A13C9E47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1170037"/>
                <a:ext cx="8229600" cy="496887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de-DE" dirty="0"/>
                  <a:t>Input: </a:t>
                </a:r>
                <a:r>
                  <a:rPr lang="de-DE" dirty="0" err="1"/>
                  <a:t>random</a:t>
                </a:r>
                <a:r>
                  <a:rPr lang="de-DE" dirty="0"/>
                  <a:t> </a:t>
                </a:r>
                <a:r>
                  <a:rPr lang="de-DE" dirty="0" err="1"/>
                  <a:t>binary</a:t>
                </a:r>
                <a:r>
                  <a:rPr lang="de-DE" dirty="0"/>
                  <a:t> </a:t>
                </a:r>
                <a:r>
                  <a:rPr lang="de-DE" dirty="0" err="1"/>
                  <a:t>mask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de-DE" dirty="0"/>
                  <a:t>input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err="1">
                    <a:latin typeface="Myriad Pro" panose="020B0503030403020204" pitchFamily="34" charset="0"/>
                  </a:rPr>
                  <a:t>Feedforward</a:t>
                </a:r>
                <a:r>
                  <a:rPr lang="de-DE" dirty="0">
                    <a:latin typeface="Myriad Pro" panose="020B0503030403020204" pitchFamily="34" charset="0"/>
                  </a:rPr>
                  <a:t>: </a:t>
                </a:r>
                <a:r>
                  <a:rPr lang="de-DE" dirty="0" err="1">
                    <a:latin typeface="Myriad Pro" panose="020B0503030403020204" pitchFamily="34" charset="0"/>
                  </a:rPr>
                  <a:t>For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layers</a:t>
                </a:r>
                <a:r>
                  <a:rPr lang="de-DE" dirty="0">
                    <a:latin typeface="Myriad Pro" panose="020B0503030403020204" pitchFamily="34" charset="0"/>
                  </a:rPr>
                  <a:t>  i = 1,2,  ... , M-1   </a:t>
                </a:r>
              </a:p>
              <a:p>
                <a:pPr marL="800100" lvl="2" indent="0">
                  <a:buNone/>
                </a:pPr>
                <a:r>
                  <a:rPr lang="de-DE" b="1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d>
                          <m:dPr>
                            <m:ctrlPr>
                              <a:rPr lang="de-D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   and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de-DE" b="1" dirty="0">
                    <a:latin typeface="Myriad Pro" panose="020B0503030403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Myriad Pro" panose="020B0503030403020204" pitchFamily="34" charset="0"/>
                  </a:rPr>
                  <a:t>		</a:t>
                </a:r>
                <a:r>
                  <a:rPr lang="de-DE" dirty="0" err="1">
                    <a:latin typeface="Myriad Pro" panose="020B0503030403020204" pitchFamily="34" charset="0"/>
                  </a:rPr>
                  <a:t>For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layer</a:t>
                </a:r>
                <a:r>
                  <a:rPr lang="de-DE" dirty="0">
                    <a:latin typeface="Myriad Pro" panose="020B0503030403020204" pitchFamily="34" charset="0"/>
                  </a:rPr>
                  <a:t> i = M</a:t>
                </a:r>
              </a:p>
              <a:p>
                <a:pPr marL="800100" lvl="2" indent="0">
                  <a:buNone/>
                </a:pPr>
                <a:r>
                  <a:rPr lang="de-DE" b="1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  <m:r>
                      <a:rPr lang="de-DE" b="1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d>
                          <m:dPr>
                            <m:ctrlPr>
                              <a:rPr lang="de-D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   and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  <m:r>
                      <a:rPr lang="de-DE" b="1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de-DE" b="1" dirty="0">
                    <a:latin typeface="Myriad Pro" panose="020B0503030403020204" pitchFamily="34" charset="0"/>
                  </a:rPr>
                  <a:t> 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err="1">
                    <a:latin typeface="Myriad Pro" panose="020B0503030403020204" pitchFamily="34" charset="0"/>
                  </a:rPr>
                  <a:t>Compute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error</a:t>
                </a:r>
                <a:r>
                  <a:rPr lang="de-DE" dirty="0">
                    <a:latin typeface="Myriad Pro" panose="020B0503030403020204" pitchFamily="34" charset="0"/>
                  </a:rPr>
                  <a:t> on last </a:t>
                </a:r>
                <a:r>
                  <a:rPr lang="de-DE" dirty="0" err="1">
                    <a:latin typeface="Myriad Pro" panose="020B0503030403020204" pitchFamily="34" charset="0"/>
                  </a:rPr>
                  <a:t>layer</a:t>
                </a:r>
                <a:r>
                  <a:rPr lang="de-DE" dirty="0">
                    <a:latin typeface="Myriad Pro" panose="020B0503030403020204" pitchFamily="34" charset="0"/>
                  </a:rPr>
                  <a:t>                  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de-DE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                                  	(BP1)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>
                    <a:latin typeface="Myriad Pro" panose="020B0503030403020204" pitchFamily="34" charset="0"/>
                  </a:rPr>
                  <a:t> Backpropagate </a:t>
                </a:r>
                <a:r>
                  <a:rPr lang="de-DE" dirty="0" err="1">
                    <a:latin typeface="Myriad Pro" panose="020B0503030403020204" pitchFamily="34" charset="0"/>
                  </a:rPr>
                  <a:t>error</a:t>
                </a:r>
                <a:r>
                  <a:rPr lang="de-DE" dirty="0">
                    <a:latin typeface="Myriad Pro" panose="020B0503030403020204" pitchFamily="34" charset="0"/>
                  </a:rPr>
                  <a:t>: </a:t>
                </a:r>
                <a:r>
                  <a:rPr lang="de-DE" dirty="0" err="1">
                    <a:latin typeface="Myriad Pro" panose="020B0503030403020204" pitchFamily="34" charset="0"/>
                  </a:rPr>
                  <a:t>For</a:t>
                </a:r>
                <a:r>
                  <a:rPr lang="de-DE" dirty="0">
                    <a:latin typeface="Myriad Pro" panose="020B0503030403020204" pitchFamily="34" charset="0"/>
                  </a:rPr>
                  <a:t> i = M-1, M-2, ...,                                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de-DE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hr m:val="⨀"/>
                            <m:subHide m:val="on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de-DE" dirty="0"/>
                  <a:t> 	(BP2)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err="1">
                    <a:latin typeface="Myriad Pro" panose="020B0503030403020204" pitchFamily="34" charset="0"/>
                  </a:rPr>
                  <a:t>Compute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gradients</a:t>
                </a:r>
                <a:endParaRPr lang="de-DE" dirty="0">
                  <a:latin typeface="Myriad Pro" panose="020B0503030403020204" pitchFamily="34" charset="0"/>
                </a:endParaRPr>
              </a:p>
              <a:p>
                <a:pPr marL="400050" lvl="1" indent="0">
                  <a:buNone/>
                </a:pPr>
                <a:r>
                  <a:rPr lang="de-DE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de-DE" dirty="0"/>
                  <a:t>     </a:t>
                </a:r>
                <a:r>
                  <a:rPr lang="de-DE" dirty="0" err="1"/>
                  <a:t>and</a:t>
                </a:r>
                <a:r>
                  <a:rPr lang="de-DE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de-DE" dirty="0"/>
                  <a:t>           (BP3/4)</a:t>
                </a:r>
              </a:p>
              <a:p>
                <a:pPr marL="857250" lvl="1" indent="-457200">
                  <a:buFont typeface="+mj-lt"/>
                  <a:buAutoNum type="arabicPeriod"/>
                </a:pPr>
                <a:endParaRPr lang="de-DE" dirty="0"/>
              </a:p>
              <a:p>
                <a:pPr marL="857250" lvl="1" indent="-457200">
                  <a:buFont typeface="+mj-lt"/>
                  <a:buAutoNum type="arabicPeriod"/>
                </a:pPr>
                <a:endParaRPr lang="de-DE" dirty="0">
                  <a:latin typeface="Myriad Pro" panose="020B050303040302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Myriad Pro" panose="020B050303040302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Myriad Pro" panose="020B0503030403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AB8474-B2C1-154B-A559-9A13C9E47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170037"/>
                <a:ext cx="8229600" cy="4968875"/>
              </a:xfrm>
              <a:blipFill>
                <a:blip r:embed="rId2"/>
                <a:stretch>
                  <a:fillRect l="-1079" t="-765" r="-9245" b="-558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9E94A7-5095-C042-85BC-77F82FE1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31562C9-90BC-0C4A-B8EB-650BDDAEB62D}"/>
                  </a:ext>
                </a:extLst>
              </p:cNvPr>
              <p:cNvSpPr txBox="1"/>
              <p:nvPr/>
            </p:nvSpPr>
            <p:spPr>
              <a:xfrm>
                <a:off x="6913151" y="2492896"/>
                <a:ext cx="2130711" cy="646331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(</a:t>
                </a:r>
                <a:r>
                  <a:rPr lang="de-DE" dirty="0" err="1"/>
                  <a:t>Remember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de-DE" dirty="0"/>
              </a:p>
              <a:p>
                <a:r>
                  <a:rPr lang="de-DE" dirty="0" err="1"/>
                  <a:t>Hadamard</a:t>
                </a:r>
                <a:r>
                  <a:rPr lang="de-DE" dirty="0"/>
                  <a:t> </a:t>
                </a:r>
                <a:r>
                  <a:rPr lang="de-DE" dirty="0" err="1"/>
                  <a:t>product</a:t>
                </a:r>
                <a:r>
                  <a:rPr lang="de-DE" dirty="0"/>
                  <a:t>) </a:t>
                </a:r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31562C9-90BC-0C4A-B8EB-650BDDAEB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51" y="2492896"/>
                <a:ext cx="2130711" cy="646331"/>
              </a:xfrm>
              <a:prstGeom prst="rect">
                <a:avLst/>
              </a:prstGeom>
              <a:blipFill>
                <a:blip r:embed="rId3"/>
                <a:stretch>
                  <a:fillRect l="-2367" t="-51923" r="-1183" b="-40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39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44449-9C06-6B4D-B10B-688E0549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Learning (DL)?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1227EB9-4E27-A449-800E-B6C7DA621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147248" cy="3960217"/>
              </a:xfrm>
            </p:spPr>
            <p:txBody>
              <a:bodyPr/>
              <a:lstStyle/>
              <a:p>
                <a:r>
                  <a:rPr lang="de-DE" dirty="0" err="1"/>
                  <a:t>Deep</a:t>
                </a:r>
                <a:r>
                  <a:rPr lang="de-DE" dirty="0"/>
                  <a:t> </a:t>
                </a:r>
                <a:r>
                  <a:rPr lang="de-DE" dirty="0" err="1"/>
                  <a:t>learning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composition</a:t>
                </a:r>
                <a:endParaRPr lang="de-DE" dirty="0"/>
              </a:p>
              <a:p>
                <a:pPr lvl="1"/>
                <a:r>
                  <a:rPr lang="de-DE" dirty="0" err="1"/>
                  <a:t>Feedforward</a:t>
                </a:r>
                <a:r>
                  <a:rPr lang="de-DE" dirty="0"/>
                  <a:t> </a:t>
                </a:r>
                <a:r>
                  <a:rPr lang="de-DE" dirty="0" err="1"/>
                  <a:t>networks</a:t>
                </a:r>
                <a:r>
                  <a:rPr lang="de-DE" dirty="0"/>
                  <a:t>: 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de-DE" i="1" baseline="-2500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), 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de-DE" b="1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de-DE" dirty="0">
                    <a:solidFill>
                      <a:srgbClr val="3C8C93"/>
                    </a:solidFill>
                  </a:rPr>
                </a:br>
                <a:r>
                  <a:rPr lang="de-DE" dirty="0" err="1"/>
                  <a:t>Often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relatively</a:t>
                </a:r>
                <a:r>
                  <a:rPr lang="de-DE" dirty="0"/>
                  <a:t> simple </a:t>
                </a:r>
                <a:r>
                  <a:rPr lang="de-DE" dirty="0" err="1"/>
                  <a:t>functions</a:t>
                </a:r>
                <a:r>
                  <a:rPr lang="de-DE" dirty="0"/>
                  <a:t>                               (e.g.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) = 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baseline="30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⊤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:r>
                  <a:rPr lang="de-DE" dirty="0" err="1"/>
                  <a:t>Recurrent</a:t>
                </a:r>
                <a:r>
                  <a:rPr lang="de-DE" dirty="0"/>
                  <a:t> </a:t>
                </a:r>
                <a:r>
                  <a:rPr lang="de-DE" dirty="0" err="1"/>
                  <a:t>networks</a:t>
                </a:r>
                <a:r>
                  <a:rPr lang="de-DE" dirty="0"/>
                  <a:t>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i="1" baseline="-2500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−2,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baseline="-2500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de-DE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baseline="-2500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r>
                  <a:rPr lang="el-GR" dirty="0"/>
                  <a:t>... </a:t>
                </a:r>
                <a:endParaRPr lang="de-DE" dirty="0"/>
              </a:p>
              <a:p>
                <a:pPr lvl="1"/>
                <a:endParaRPr lang="el-GR" dirty="0"/>
              </a:p>
              <a:p>
                <a:r>
                  <a:rPr lang="de-DE" dirty="0"/>
                  <a:t>In </a:t>
                </a:r>
                <a:r>
                  <a:rPr lang="de-DE" dirty="0" err="1"/>
                  <a:t>early</a:t>
                </a:r>
                <a:r>
                  <a:rPr lang="de-DE" dirty="0"/>
                  <a:t> </a:t>
                </a:r>
                <a:r>
                  <a:rPr lang="de-DE" dirty="0" err="1"/>
                  <a:t>days</a:t>
                </a:r>
                <a:r>
                  <a:rPr lang="de-DE" dirty="0"/>
                  <a:t> </a:t>
                </a:r>
                <a:r>
                  <a:rPr lang="de-DE" dirty="0" err="1"/>
                  <a:t>focus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DL on </a:t>
                </a:r>
                <a:r>
                  <a:rPr lang="de-DE" dirty="0" err="1"/>
                  <a:t>functions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classification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r>
                  <a:rPr lang="de-DE" dirty="0" err="1"/>
                  <a:t>Nowadays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functions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much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general</a:t>
                </a:r>
                <a:r>
                  <a:rPr lang="de-DE" dirty="0"/>
                  <a:t> in </a:t>
                </a:r>
                <a:r>
                  <a:rPr lang="de-DE" dirty="0" err="1"/>
                  <a:t>their</a:t>
                </a:r>
                <a:r>
                  <a:rPr lang="de-DE" dirty="0"/>
                  <a:t> </a:t>
                </a:r>
                <a:r>
                  <a:rPr lang="de-DE" dirty="0" err="1"/>
                  <a:t>inputs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outputs</a:t>
                </a:r>
                <a:r>
                  <a:rPr lang="de-DE" dirty="0"/>
                  <a:t>.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1227EB9-4E27-A449-800E-B6C7DA621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147248" cy="3960217"/>
              </a:xfrm>
              <a:blipFill>
                <a:blip r:embed="rId2"/>
                <a:stretch>
                  <a:fillRect l="-1246" t="-1597" b="-230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9221E2-962E-5942-956D-3E3057B7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367E3-9DB0-294C-A607-5213A70D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Convolutional</a:t>
            </a:r>
            <a:r>
              <a:rPr lang="de-DE" dirty="0"/>
              <a:t> Networks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4FE089-5533-264E-98F7-B2CD6F022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4FEAB1-93DF-1742-AC93-219CB2B9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57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chine-learning-vs-deep-lear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7" y="2204864"/>
            <a:ext cx="6890920" cy="3360939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473102" y="6390029"/>
            <a:ext cx="6374361" cy="22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Adapted from https://</a:t>
            </a:r>
            <a:r>
              <a:rPr lang="en-US" sz="900" i="1" dirty="0" err="1"/>
              <a:t>www.xenonstack.com</a:t>
            </a:r>
            <a:r>
              <a:rPr lang="en-US" sz="900" i="1" dirty="0"/>
              <a:t>/blog/static/public/uploads/media/machine-learning-vs-deep-</a:t>
            </a:r>
            <a:r>
              <a:rPr lang="en-US" sz="900" i="1" dirty="0" err="1"/>
              <a:t>learning.png</a:t>
            </a:r>
            <a:endParaRPr lang="en-US" sz="90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3A54BC-5346-CE45-A538-F936D1564950}"/>
              </a:ext>
            </a:extLst>
          </p:cNvPr>
          <p:cNvSpPr txBox="1"/>
          <p:nvPr/>
        </p:nvSpPr>
        <p:spPr>
          <a:xfrm>
            <a:off x="2699792" y="2118092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Classical</a:t>
            </a:r>
            <a:r>
              <a:rPr lang="de-DE" sz="2400" dirty="0"/>
              <a:t> </a:t>
            </a:r>
            <a:r>
              <a:rPr lang="de-DE" sz="2400" dirty="0" err="1"/>
              <a:t>Machine</a:t>
            </a:r>
            <a:r>
              <a:rPr lang="de-DE" sz="2400" dirty="0"/>
              <a:t> Learning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890AFB-C1C1-C342-BCEE-B1304EDD2C01}"/>
              </a:ext>
            </a:extLst>
          </p:cNvPr>
          <p:cNvSpPr txBox="1"/>
          <p:nvPr/>
        </p:nvSpPr>
        <p:spPr>
          <a:xfrm>
            <a:off x="2788074" y="4047411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Deep</a:t>
            </a:r>
            <a:r>
              <a:rPr lang="de-DE" sz="2400" dirty="0"/>
              <a:t> Learning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BD05B-A195-DE42-A35D-0473AAD8FD0A}"/>
              </a:ext>
            </a:extLst>
          </p:cNvPr>
          <p:cNvSpPr txBox="1"/>
          <p:nvPr/>
        </p:nvSpPr>
        <p:spPr>
          <a:xfrm>
            <a:off x="395537" y="1212794"/>
            <a:ext cx="2304256" cy="92333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presumed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</a:p>
          <a:p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mileage</a:t>
            </a:r>
            <a:endParaRPr lang="de-DE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D631062-E7AE-E242-8C1D-4CDF44AB1A1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547665" y="2136124"/>
            <a:ext cx="1368151" cy="747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CBB29C19-AF99-CF48-9965-C29F37CF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 err="1"/>
              <a:t>Deep</a:t>
            </a:r>
            <a:r>
              <a:rPr lang="de-DE" dirty="0"/>
              <a:t> Learning (ad 1.)</a:t>
            </a:r>
          </a:p>
        </p:txBody>
      </p:sp>
    </p:spTree>
    <p:extLst>
      <p:ext uri="{BB962C8B-B14F-4D97-AF65-F5344CB8AC3E}">
        <p14:creationId xmlns:p14="http://schemas.microsoft.com/office/powerpoint/2010/main" val="2723989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volution_schemat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61" y="3395717"/>
            <a:ext cx="2450893" cy="1792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5366070"/>
            <a:ext cx="7830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http://</a:t>
            </a:r>
            <a:r>
              <a:rPr lang="en-US" sz="900" i="1" dirty="0" err="1"/>
              <a:t>deeplearning.stanford.edu</a:t>
            </a:r>
            <a:r>
              <a:rPr lang="en-US" sz="900" i="1" dirty="0"/>
              <a:t>/wiki/</a:t>
            </a:r>
            <a:r>
              <a:rPr lang="en-US" sz="900" i="1" dirty="0" err="1"/>
              <a:t>index.php</a:t>
            </a:r>
            <a:r>
              <a:rPr lang="en-US" sz="900" i="1" dirty="0"/>
              <a:t>/</a:t>
            </a:r>
            <a:r>
              <a:rPr lang="en-US" sz="900" i="1" dirty="0" err="1"/>
              <a:t>Feature_extraction_using_convolution</a:t>
            </a:r>
            <a:endParaRPr lang="en-US" sz="9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2243" y="1111327"/>
            <a:ext cx="6806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structure</a:t>
            </a:r>
            <a:r>
              <a:rPr lang="en-US" dirty="0">
                <a:solidFill>
                  <a:srgbClr val="032EF0"/>
                </a:solidFill>
              </a:rPr>
              <a:t>: structure of input, local receptive fields (the 1. “rf”)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parameters: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EF0"/>
                </a:solidFill>
              </a:rPr>
              <a:t>weight tying (replication features 2. “rf”),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EF0"/>
                </a:solidFill>
              </a:rPr>
              <a:t>pooling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002" y="3531496"/>
            <a:ext cx="1447800" cy="13716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922" y="3817246"/>
            <a:ext cx="8890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8539" y="486499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 matrix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722962" y="454183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Convolutional </a:t>
            </a:r>
          </a:p>
          <a:p>
            <a:pPr algn="ctr"/>
            <a:r>
              <a:rPr lang="en-US" dirty="0"/>
              <a:t>3x3 filter</a:t>
            </a:r>
            <a:endParaRPr lang="el-GR" dirty="0"/>
          </a:p>
        </p:txBody>
      </p:sp>
      <p:sp>
        <p:nvSpPr>
          <p:cNvPr id="17" name="Δεξιό βέλος 16"/>
          <p:cNvSpPr/>
          <p:nvPr/>
        </p:nvSpPr>
        <p:spPr>
          <a:xfrm>
            <a:off x="4660900" y="3918446"/>
            <a:ext cx="742880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F83C6BD-18C1-5846-967E-8B7BC672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 err="1"/>
              <a:t>Convolutional</a:t>
            </a:r>
            <a:r>
              <a:rPr lang="de-DE" dirty="0"/>
              <a:t> </a:t>
            </a:r>
            <a:r>
              <a:rPr lang="de-DE"/>
              <a:t>networks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632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84BC9E4-6375-1C4C-96BA-87DABB1366E8}"/>
              </a:ext>
            </a:extLst>
          </p:cNvPr>
          <p:cNvSpPr/>
          <p:nvPr/>
        </p:nvSpPr>
        <p:spPr>
          <a:xfrm>
            <a:off x="521675" y="2468872"/>
            <a:ext cx="7056784" cy="1656184"/>
          </a:xfrm>
          <a:prstGeom prst="roundRect">
            <a:avLst>
              <a:gd name="adj" fmla="val 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C7226-4E2F-AE4E-9E63-75569FF9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Realization</a:t>
            </a:r>
            <a:r>
              <a:rPr lang="de-DE" dirty="0"/>
              <a:t> in </a:t>
            </a:r>
            <a:r>
              <a:rPr lang="de-DE" dirty="0" err="1"/>
              <a:t>network</a:t>
            </a:r>
            <a:r>
              <a:rPr lang="de-DE" dirty="0"/>
              <a:t>: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04E91-9DD7-594A-8099-FDC24A2E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1127301"/>
            <a:ext cx="8229600" cy="4968875"/>
          </a:xfrm>
        </p:spPr>
        <p:txBody>
          <a:bodyPr/>
          <a:lstStyle/>
          <a:p>
            <a:r>
              <a:rPr lang="de-DE" dirty="0"/>
              <a:t>Work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tensors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dimensions</a:t>
            </a:r>
            <a:endParaRPr lang="de-DE" dirty="0"/>
          </a:p>
          <a:p>
            <a:pPr lvl="1"/>
            <a:r>
              <a:rPr lang="de-DE" dirty="0"/>
              <a:t>(Audio-mono (1D, 1 Channel);  </a:t>
            </a:r>
            <a:r>
              <a:rPr lang="de-DE" dirty="0" err="1"/>
              <a:t>audio</a:t>
            </a:r>
            <a:r>
              <a:rPr lang="de-DE" dirty="0"/>
              <a:t> </a:t>
            </a:r>
            <a:r>
              <a:rPr lang="de-DE" dirty="0" err="1"/>
              <a:t>stereo</a:t>
            </a:r>
            <a:r>
              <a:rPr lang="de-DE" dirty="0"/>
              <a:t> (1D, 2 </a:t>
            </a:r>
            <a:r>
              <a:rPr lang="de-DE" dirty="0" err="1"/>
              <a:t>channels</a:t>
            </a:r>
            <a:r>
              <a:rPr lang="de-DE" dirty="0"/>
              <a:t>) </a:t>
            </a:r>
            <a:r>
              <a:rPr lang="de-DE" dirty="0" err="1"/>
              <a:t>colour</a:t>
            </a:r>
            <a:r>
              <a:rPr lang="de-DE" dirty="0"/>
              <a:t>-video </a:t>
            </a:r>
            <a:r>
              <a:rPr lang="de-DE" dirty="0" err="1"/>
              <a:t>data</a:t>
            </a:r>
            <a:r>
              <a:rPr lang="de-DE" dirty="0"/>
              <a:t> (3D, color-</a:t>
            </a:r>
            <a:r>
              <a:rPr lang="de-DE" dirty="0" err="1"/>
              <a:t>dim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is,say</a:t>
            </a:r>
            <a:r>
              <a:rPr lang="de-DE" dirty="0"/>
              <a:t>, N x P x Q</a:t>
            </a:r>
          </a:p>
          <a:p>
            <a:pPr lvl="2"/>
            <a:r>
              <a:rPr lang="de-DE" dirty="0"/>
              <a:t>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“</a:t>
            </a:r>
            <a:r>
              <a:rPr lang="de-DE" dirty="0" err="1"/>
              <a:t>channels</a:t>
            </a:r>
            <a:r>
              <a:rPr lang="de-DE" dirty="0"/>
              <a:t>” </a:t>
            </a:r>
            <a:r>
              <a:rPr lang="de-DE" dirty="0" err="1"/>
              <a:t>dimension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P , Q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, </a:t>
            </a:r>
          </a:p>
          <a:p>
            <a:pPr lvl="1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convolutional</a:t>
            </a:r>
            <a:r>
              <a:rPr lang="de-DE" dirty="0"/>
              <a:t> </a:t>
            </a:r>
            <a:r>
              <a:rPr lang="de-DE" dirty="0" err="1"/>
              <a:t>kernel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N x K x L </a:t>
            </a:r>
          </a:p>
          <a:p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feature</a:t>
            </a:r>
            <a:r>
              <a:rPr lang="de-DE" dirty="0"/>
              <a:t> -&gt;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kernels</a:t>
            </a:r>
            <a:r>
              <a:rPr lang="de-DE" dirty="0"/>
              <a:t> -&gt;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feature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maps</a:t>
            </a:r>
            <a:r>
              <a:rPr lang="de-DE" dirty="0">
                <a:solidFill>
                  <a:srgbClr val="032EF0"/>
                </a:solidFill>
              </a:rPr>
              <a:t> </a:t>
            </a:r>
          </a:p>
          <a:p>
            <a:pPr fontAlgn="auto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just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dimension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kernel</a:t>
            </a:r>
            <a:r>
              <a:rPr lang="de-DE" dirty="0"/>
              <a:t> </a:t>
            </a:r>
            <a:r>
              <a:rPr lang="de-DE" dirty="0" err="1"/>
              <a:t>tensor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incorporate</a:t>
            </a:r>
            <a:r>
              <a:rPr lang="de-DE" dirty="0"/>
              <a:t> </a:t>
            </a:r>
            <a:r>
              <a:rPr lang="de-DE" dirty="0" err="1"/>
              <a:t>convolution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all </a:t>
            </a:r>
            <a:r>
              <a:rPr lang="de-DE" dirty="0" err="1"/>
              <a:t>kernels</a:t>
            </a:r>
            <a:r>
              <a:rPr lang="de-DE" dirty="0"/>
              <a:t>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: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6DF42A-B922-784F-A1DA-60E55312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77FDD6B-96E9-0549-B9CC-B61B3CEDA558}"/>
                  </a:ext>
                </a:extLst>
              </p:cNvPr>
              <p:cNvSpPr txBox="1"/>
              <p:nvPr/>
            </p:nvSpPr>
            <p:spPr>
              <a:xfrm>
                <a:off x="3059832" y="5637782"/>
                <a:ext cx="3604192" cy="916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77FDD6B-96E9-0549-B9CC-B61B3CEDA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37782"/>
                <a:ext cx="3604192" cy="916789"/>
              </a:xfrm>
              <a:prstGeom prst="rect">
                <a:avLst/>
              </a:prstGeom>
              <a:blipFill>
                <a:blip r:embed="rId2"/>
                <a:stretch>
                  <a:fillRect t="-88889" b="-1430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C7226-4E2F-AE4E-9E63-75569FF9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Realization</a:t>
            </a:r>
            <a:r>
              <a:rPr lang="de-DE" dirty="0"/>
              <a:t> in </a:t>
            </a:r>
            <a:r>
              <a:rPr lang="de-DE" dirty="0" err="1"/>
              <a:t>network</a:t>
            </a:r>
            <a:r>
              <a:rPr lang="de-DE" dirty="0"/>
              <a:t>: RF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tying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04E91-9DD7-594A-8099-FDC24A2E0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Receptive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meshing</a:t>
            </a:r>
            <a:r>
              <a:rPr lang="de-DE" dirty="0"/>
              <a:t> </a:t>
            </a:r>
            <a:r>
              <a:rPr lang="de-DE" dirty="0" err="1"/>
              <a:t>inbetween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at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sliding</a:t>
            </a:r>
            <a:r>
              <a:rPr lang="de-DE" dirty="0"/>
              <a:t>: </a:t>
            </a:r>
          </a:p>
          <a:p>
            <a:pPr lvl="2"/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3 x 3 </a:t>
            </a:r>
            <a:r>
              <a:rPr lang="de-DE" dirty="0" err="1"/>
              <a:t>submatrix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(</a:t>
            </a:r>
            <a:r>
              <a:rPr lang="de-DE" dirty="0" err="1"/>
              <a:t>formally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weights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zero</a:t>
            </a:r>
            <a:r>
              <a:rPr lang="de-DE" dirty="0"/>
              <a:t>) 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weights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3x3 </a:t>
            </a:r>
            <a:r>
              <a:rPr lang="de-DE" dirty="0" err="1"/>
              <a:t>submatrices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(!) </a:t>
            </a:r>
            <a:r>
              <a:rPr lang="de-DE" dirty="0" err="1"/>
              <a:t>weight</a:t>
            </a:r>
            <a:r>
              <a:rPr lang="de-DE" dirty="0"/>
              <a:t> (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convolutional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/</a:t>
            </a:r>
            <a:r>
              <a:rPr lang="de-DE" dirty="0" err="1"/>
              <a:t>kernel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Considering</a:t>
            </a:r>
            <a:r>
              <a:rPr lang="de-DE" dirty="0"/>
              <a:t> all </a:t>
            </a:r>
            <a:r>
              <a:rPr lang="de-DE" dirty="0" err="1"/>
              <a:t>timesteps</a:t>
            </a:r>
            <a:r>
              <a:rPr lang="de-DE" dirty="0"/>
              <a:t> </a:t>
            </a:r>
            <a:r>
              <a:rPr lang="de-DE" dirty="0" err="1"/>
              <a:t>instantaneously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(</a:t>
            </a:r>
            <a:r>
              <a:rPr lang="de-DE" dirty="0" err="1"/>
              <a:t>restructured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„</a:t>
            </a:r>
            <a:r>
              <a:rPr lang="de-DE" dirty="0" err="1"/>
              <a:t>Convoluted</a:t>
            </a:r>
            <a:r>
              <a:rPr lang="de-DE" dirty="0"/>
              <a:t> Feature“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dimension</a:t>
            </a:r>
            <a:r>
              <a:rPr lang="de-DE" dirty="0"/>
              <a:t>)</a:t>
            </a:r>
          </a:p>
          <a:p>
            <a:r>
              <a:rPr lang="de-DE" dirty="0" err="1"/>
              <a:t>Considering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kernels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stacked</a:t>
            </a:r>
            <a:r>
              <a:rPr lang="de-DE" dirty="0"/>
              <a:t> </a:t>
            </a:r>
            <a:r>
              <a:rPr lang="de-DE" dirty="0" err="1"/>
              <a:t>layers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6DF42A-B922-784F-A1DA-60E55312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Εικόνα 13">
            <a:extLst>
              <a:ext uri="{FF2B5EF4-FFF2-40B4-BE49-F238E27FC236}">
                <a16:creationId xmlns:a16="http://schemas.microsoft.com/office/drawing/2014/main" id="{39ABBBAE-A9D8-FB48-BB3D-0963DCD9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757" y="5648325"/>
            <a:ext cx="889000" cy="800100"/>
          </a:xfrm>
          <a:prstGeom prst="rect">
            <a:avLst/>
          </a:prstGeom>
        </p:spPr>
      </p:pic>
      <p:pic>
        <p:nvPicPr>
          <p:cNvPr id="6" name="Εικόνα 13">
            <a:extLst>
              <a:ext uri="{FF2B5EF4-FFF2-40B4-BE49-F238E27FC236}">
                <a16:creationId xmlns:a16="http://schemas.microsoft.com/office/drawing/2014/main" id="{A00023F0-D9AA-8E4F-9660-40C3DAEA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765800"/>
            <a:ext cx="889000" cy="800100"/>
          </a:xfrm>
          <a:prstGeom prst="rect">
            <a:avLst/>
          </a:prstGeom>
        </p:spPr>
      </p:pic>
      <p:pic>
        <p:nvPicPr>
          <p:cNvPr id="7" name="Εικόνα 13">
            <a:extLst>
              <a:ext uri="{FF2B5EF4-FFF2-40B4-BE49-F238E27FC236}">
                <a16:creationId xmlns:a16="http://schemas.microsoft.com/office/drawing/2014/main" id="{B1BC6CB0-37E9-AE4D-8301-D8B97851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39" y="5863080"/>
            <a:ext cx="889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BF377-9193-2640-8D2E-96D0589D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Terminology</a:t>
            </a:r>
            <a:r>
              <a:rPr lang="de-DE" dirty="0"/>
              <a:t> </a:t>
            </a:r>
            <a:r>
              <a:rPr lang="de-DE" dirty="0" err="1"/>
              <a:t>stems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DA93EA0-4427-4749-AB18-BCAC97B1E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524000"/>
            <a:ext cx="5080000" cy="381000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7D2265-70B6-5C47-A6FA-B6E3FFE4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1A6B1E0-6908-7D45-A641-098E68EF494F}"/>
              </a:ext>
            </a:extLst>
          </p:cNvPr>
          <p:cNvSpPr txBox="1"/>
          <p:nvPr/>
        </p:nvSpPr>
        <p:spPr>
          <a:xfrm>
            <a:off x="827584" y="5630440"/>
            <a:ext cx="697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But: „</a:t>
            </a:r>
            <a:r>
              <a:rPr lang="de-DE" dirty="0" err="1"/>
              <a:t>Convolution</a:t>
            </a:r>
            <a:r>
              <a:rPr lang="de-DE" dirty="0"/>
              <a:t>“ in </a:t>
            </a:r>
            <a:r>
              <a:rPr lang="de-DE" dirty="0" err="1"/>
              <a:t>neural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cross-correlation</a:t>
            </a:r>
            <a:endParaRPr lang="de-DE" dirty="0"/>
          </a:p>
        </p:txBody>
      </p:sp>
      <p:sp>
        <p:nvSpPr>
          <p:cNvPr id="9" name="AutoShape 1" descr="{\displaystyle (f\star g)(\tau )\ \triangleq \int _{-\infty }^{\infty }{\overline {f(t)}}g(t+\tau )\,dt}">
            <a:extLst>
              <a:ext uri="{FF2B5EF4-FFF2-40B4-BE49-F238E27FC236}">
                <a16:creationId xmlns:a16="http://schemas.microsoft.com/office/drawing/2014/main" id="{7B1B803A-DA38-8345-9E2F-E4496A16F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F0B1149-E27E-F84B-8E0B-283BE9A723EE}"/>
                  </a:ext>
                </a:extLst>
              </p:cNvPr>
              <p:cNvSpPr txBox="1"/>
              <p:nvPr/>
            </p:nvSpPr>
            <p:spPr>
              <a:xfrm>
                <a:off x="2925768" y="6011359"/>
                <a:ext cx="3314690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F0B1149-E27E-F84B-8E0B-283BE9A7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768" y="6011359"/>
                <a:ext cx="3314690" cy="689932"/>
              </a:xfrm>
              <a:prstGeom prst="rect">
                <a:avLst/>
              </a:prstGeom>
              <a:blipFill>
                <a:blip r:embed="rId3"/>
                <a:stretch>
                  <a:fillRect t="-160000" b="-24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D613FB72-8675-B146-99BE-F6B79F2DF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141" y="96044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The replicated feature approach</a:t>
            </a:r>
            <a:br>
              <a:rPr lang="en-US" dirty="0">
                <a:ea typeface="+mj-ea"/>
              </a:rPr>
            </a:br>
            <a:r>
              <a:rPr lang="en-US" sz="2400" dirty="0"/>
              <a:t>(currently the dominant approach for neural networks)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C6A87408-1D47-EB4F-A1FE-DB7AF6132F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920" y="1225550"/>
            <a:ext cx="6227763" cy="3694113"/>
          </a:xfrm>
        </p:spPr>
        <p:txBody>
          <a:bodyPr/>
          <a:lstStyle/>
          <a:p>
            <a:r>
              <a:rPr lang="en-US" altLang="de-DE" dirty="0"/>
              <a:t>Use many different copies of the same feature detector with different positions.</a:t>
            </a:r>
          </a:p>
          <a:p>
            <a:pPr lvl="1"/>
            <a:r>
              <a:rPr lang="en-US" altLang="de-DE" dirty="0"/>
              <a:t>Could also replicate across scale and orientation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>
                <a:solidFill>
                  <a:srgbClr val="000090"/>
                </a:solidFill>
              </a:rPr>
              <a:t>(</a:t>
            </a:r>
            <a:r>
              <a:rPr lang="en-US" altLang="de-DE" sz="1800" dirty="0">
                <a:solidFill>
                  <a:srgbClr val="000090"/>
                </a:solidFill>
              </a:rPr>
              <a:t>tricky and expensive)</a:t>
            </a:r>
          </a:p>
          <a:p>
            <a:pPr lvl="1"/>
            <a:r>
              <a:rPr lang="en-US" altLang="de-DE" dirty="0"/>
              <a:t>Replication greatly reduces the number of free parameters to be learned.</a:t>
            </a:r>
          </a:p>
          <a:p>
            <a:r>
              <a:rPr lang="en-US" altLang="de-DE" dirty="0"/>
              <a:t>Use several different feature types, each with its own map of replicated detectors.</a:t>
            </a:r>
          </a:p>
          <a:p>
            <a:pPr lvl="1"/>
            <a:r>
              <a:rPr lang="en-US" altLang="de-DE" dirty="0"/>
              <a:t>Allows each patch of image to be represented in several ways.</a:t>
            </a:r>
          </a:p>
          <a:p>
            <a:pPr lvl="1">
              <a:buFontTx/>
              <a:buNone/>
            </a:pPr>
            <a:endParaRPr lang="en-US" altLang="de-DE" dirty="0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3FC0455F-EE73-8F40-B451-435DDD7EE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4" y="4002088"/>
            <a:ext cx="2016125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7B8A8560-5263-C543-AF0C-F0C9AA5EB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4" y="454183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27" name="Rectangle 7">
            <a:extLst>
              <a:ext uri="{FF2B5EF4-FFF2-40B4-BE49-F238E27FC236}">
                <a16:creationId xmlns:a16="http://schemas.microsoft.com/office/drawing/2014/main" id="{5E6A352C-0363-D543-9004-D9850DA4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1" y="454183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28" name="Rectangle 8">
            <a:extLst>
              <a:ext uri="{FF2B5EF4-FFF2-40B4-BE49-F238E27FC236}">
                <a16:creationId xmlns:a16="http://schemas.microsoft.com/office/drawing/2014/main" id="{49832ED4-D7FB-524B-A67D-D783E185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541839"/>
            <a:ext cx="153988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29" name="Rectangle 9">
            <a:extLst>
              <a:ext uri="{FF2B5EF4-FFF2-40B4-BE49-F238E27FC236}">
                <a16:creationId xmlns:a16="http://schemas.microsoft.com/office/drawing/2014/main" id="{B0BAE6C8-EE3A-8A4A-A533-7A80C187C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4" y="4379914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0" name="Rectangle 10">
            <a:extLst>
              <a:ext uri="{FF2B5EF4-FFF2-40B4-BE49-F238E27FC236}">
                <a16:creationId xmlns:a16="http://schemas.microsoft.com/office/drawing/2014/main" id="{70D9B98B-5E3F-F34A-9BB0-80FA88518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1" y="4379914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1" name="Rectangle 11">
            <a:extLst>
              <a:ext uri="{FF2B5EF4-FFF2-40B4-BE49-F238E27FC236}">
                <a16:creationId xmlns:a16="http://schemas.microsoft.com/office/drawing/2014/main" id="{7529A3B4-0BA3-3F49-B953-4FF8391C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379914"/>
            <a:ext cx="153988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2" name="Rectangle 12">
            <a:extLst>
              <a:ext uri="{FF2B5EF4-FFF2-40B4-BE49-F238E27FC236}">
                <a16:creationId xmlns:a16="http://schemas.microsoft.com/office/drawing/2014/main" id="{9C00C3AE-11C4-F94C-911E-C6DE183F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4" y="421798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3" name="Rectangle 13">
            <a:extLst>
              <a:ext uri="{FF2B5EF4-FFF2-40B4-BE49-F238E27FC236}">
                <a16:creationId xmlns:a16="http://schemas.microsoft.com/office/drawing/2014/main" id="{FD461478-BD50-444F-A5E4-8620B5D11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1" y="421798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4" name="Rectangle 14">
            <a:extLst>
              <a:ext uri="{FF2B5EF4-FFF2-40B4-BE49-F238E27FC236}">
                <a16:creationId xmlns:a16="http://schemas.microsoft.com/office/drawing/2014/main" id="{09568B51-EFD5-3447-9947-87D1E94B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217989"/>
            <a:ext cx="153988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5" name="Oval 15">
            <a:extLst>
              <a:ext uri="{FF2B5EF4-FFF2-40B4-BE49-F238E27FC236}">
                <a16:creationId xmlns:a16="http://schemas.microsoft.com/office/drawing/2014/main" id="{951A276D-E0C6-F54A-8FEA-08B47141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868614"/>
            <a:ext cx="360362" cy="377825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7" name="Line 17">
            <a:extLst>
              <a:ext uri="{FF2B5EF4-FFF2-40B4-BE49-F238E27FC236}">
                <a16:creationId xmlns:a16="http://schemas.microsoft.com/office/drawing/2014/main" id="{41B2403F-EA0A-B443-AC44-7A531A0687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4350" y="3246438"/>
            <a:ext cx="52388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39" name="Line 19">
            <a:extLst>
              <a:ext uri="{FF2B5EF4-FFF2-40B4-BE49-F238E27FC236}">
                <a16:creationId xmlns:a16="http://schemas.microsoft.com/office/drawing/2014/main" id="{4D66AD40-A0B2-A343-BE83-D848ED060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338" y="3300414"/>
            <a:ext cx="0" cy="10255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1" name="Line 21">
            <a:extLst>
              <a:ext uri="{FF2B5EF4-FFF2-40B4-BE49-F238E27FC236}">
                <a16:creationId xmlns:a16="http://schemas.microsoft.com/office/drawing/2014/main" id="{B3E174A3-E820-EE40-B9D4-D2EF14E208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3246439"/>
            <a:ext cx="50800" cy="1025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2" name="Rectangle 22">
            <a:extLst>
              <a:ext uri="{FF2B5EF4-FFF2-40B4-BE49-F238E27FC236}">
                <a16:creationId xmlns:a16="http://schemas.microsoft.com/office/drawing/2014/main" id="{94C945C3-6E00-0A43-88C4-E016D2F48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4433889"/>
            <a:ext cx="153988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3" name="Rectangle 23">
            <a:extLst>
              <a:ext uri="{FF2B5EF4-FFF2-40B4-BE49-F238E27FC236}">
                <a16:creationId xmlns:a16="http://schemas.microsoft.com/office/drawing/2014/main" id="{B1CA817A-B1B9-6646-8654-E73BF3F6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9" y="443388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4" name="Rectangle 24">
            <a:extLst>
              <a:ext uri="{FF2B5EF4-FFF2-40B4-BE49-F238E27FC236}">
                <a16:creationId xmlns:a16="http://schemas.microsoft.com/office/drawing/2014/main" id="{81D683AF-AD20-7A43-BDF0-FBD1FF4C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1" y="443388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5" name="Rectangle 25">
            <a:extLst>
              <a:ext uri="{FF2B5EF4-FFF2-40B4-BE49-F238E27FC236}">
                <a16:creationId xmlns:a16="http://schemas.microsoft.com/office/drawing/2014/main" id="{7AA53C92-9EB0-C041-B52B-7C6DD529B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4271964"/>
            <a:ext cx="153988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6" name="Rectangle 26">
            <a:extLst>
              <a:ext uri="{FF2B5EF4-FFF2-40B4-BE49-F238E27FC236}">
                <a16:creationId xmlns:a16="http://schemas.microsoft.com/office/drawing/2014/main" id="{26C2EDC7-0EE1-7744-A579-B9B9B861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9" y="4271964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7" name="Rectangle 27">
            <a:extLst>
              <a:ext uri="{FF2B5EF4-FFF2-40B4-BE49-F238E27FC236}">
                <a16:creationId xmlns:a16="http://schemas.microsoft.com/office/drawing/2014/main" id="{2EE4BFF2-9CC6-BF40-86D3-525E707C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1" y="4271964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8" name="Rectangle 28">
            <a:extLst>
              <a:ext uri="{FF2B5EF4-FFF2-40B4-BE49-F238E27FC236}">
                <a16:creationId xmlns:a16="http://schemas.microsoft.com/office/drawing/2014/main" id="{03810590-C49C-6448-8A4D-A5771D2C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4110039"/>
            <a:ext cx="153988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49" name="Rectangle 29">
            <a:extLst>
              <a:ext uri="{FF2B5EF4-FFF2-40B4-BE49-F238E27FC236}">
                <a16:creationId xmlns:a16="http://schemas.microsoft.com/office/drawing/2014/main" id="{9FA51089-2799-3E44-B00E-F3B9C8FAD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9" y="411003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0" name="Rectangle 30">
            <a:extLst>
              <a:ext uri="{FF2B5EF4-FFF2-40B4-BE49-F238E27FC236}">
                <a16:creationId xmlns:a16="http://schemas.microsoft.com/office/drawing/2014/main" id="{86187F01-4ABC-8048-AC15-8F258BB3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1" y="4110039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1" name="Oval 31">
            <a:extLst>
              <a:ext uri="{FF2B5EF4-FFF2-40B4-BE49-F238E27FC236}">
                <a16:creationId xmlns:a16="http://schemas.microsoft.com/office/drawing/2014/main" id="{47E6C193-CFAD-FF4E-B9CB-54FEA3B83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6" y="2760664"/>
            <a:ext cx="360363" cy="376237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2" name="Line 32">
            <a:extLst>
              <a:ext uri="{FF2B5EF4-FFF2-40B4-BE49-F238E27FC236}">
                <a16:creationId xmlns:a16="http://schemas.microsoft.com/office/drawing/2014/main" id="{CB3FECED-29F5-3040-BC2B-16760E08F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1339" y="3136900"/>
            <a:ext cx="52387" cy="1081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3" name="Line 33">
            <a:extLst>
              <a:ext uri="{FF2B5EF4-FFF2-40B4-BE49-F238E27FC236}">
                <a16:creationId xmlns:a16="http://schemas.microsoft.com/office/drawing/2014/main" id="{A216B2C2-B43E-1647-BBF4-3F3E1885E0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5325" y="3192464"/>
            <a:ext cx="0" cy="10255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4" name="Line 34">
            <a:extLst>
              <a:ext uri="{FF2B5EF4-FFF2-40B4-BE49-F238E27FC236}">
                <a16:creationId xmlns:a16="http://schemas.microsoft.com/office/drawing/2014/main" id="{0E38071A-854F-0E45-B103-954A9EF575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8350" y="3136901"/>
            <a:ext cx="50800" cy="102711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5" name="Rectangle 35">
            <a:extLst>
              <a:ext uri="{FF2B5EF4-FFF2-40B4-BE49-F238E27FC236}">
                <a16:creationId xmlns:a16="http://schemas.microsoft.com/office/drawing/2014/main" id="{72818D66-C075-2945-A1F8-3E15F3265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9" y="5137151"/>
            <a:ext cx="153987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6" name="Rectangle 36">
            <a:extLst>
              <a:ext uri="{FF2B5EF4-FFF2-40B4-BE49-F238E27FC236}">
                <a16:creationId xmlns:a16="http://schemas.microsoft.com/office/drawing/2014/main" id="{01C0DAA4-B1A1-CE4C-AB41-3554683D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6" y="5137151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7" name="Rectangle 37">
            <a:extLst>
              <a:ext uri="{FF2B5EF4-FFF2-40B4-BE49-F238E27FC236}">
                <a16:creationId xmlns:a16="http://schemas.microsoft.com/office/drawing/2014/main" id="{4D7369F0-0EC0-804A-94CB-E1D9C726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9" y="5137151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8" name="Rectangle 38">
            <a:extLst>
              <a:ext uri="{FF2B5EF4-FFF2-40B4-BE49-F238E27FC236}">
                <a16:creationId xmlns:a16="http://schemas.microsoft.com/office/drawing/2014/main" id="{FCEB40E1-97D1-FD40-A7D0-9DA44CEA0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9" y="4975226"/>
            <a:ext cx="153987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59" name="Rectangle 39">
            <a:extLst>
              <a:ext uri="{FF2B5EF4-FFF2-40B4-BE49-F238E27FC236}">
                <a16:creationId xmlns:a16="http://schemas.microsoft.com/office/drawing/2014/main" id="{671BBD16-9106-284A-BDF8-ECA4633F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6" y="4975226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0" name="Rectangle 40">
            <a:extLst>
              <a:ext uri="{FF2B5EF4-FFF2-40B4-BE49-F238E27FC236}">
                <a16:creationId xmlns:a16="http://schemas.microsoft.com/office/drawing/2014/main" id="{D04BEE79-BD66-5E42-8226-F97D9D7F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9" y="4975226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1" name="Rectangle 41">
            <a:extLst>
              <a:ext uri="{FF2B5EF4-FFF2-40B4-BE49-F238E27FC236}">
                <a16:creationId xmlns:a16="http://schemas.microsoft.com/office/drawing/2014/main" id="{D465F4CD-7CC9-D24D-93C2-93C42523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9" y="4813301"/>
            <a:ext cx="153987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2" name="Rectangle 42">
            <a:extLst>
              <a:ext uri="{FF2B5EF4-FFF2-40B4-BE49-F238E27FC236}">
                <a16:creationId xmlns:a16="http://schemas.microsoft.com/office/drawing/2014/main" id="{6329FDA8-FD52-674B-972C-D3037598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6" y="4813301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3" name="Rectangle 43">
            <a:extLst>
              <a:ext uri="{FF2B5EF4-FFF2-40B4-BE49-F238E27FC236}">
                <a16:creationId xmlns:a16="http://schemas.microsoft.com/office/drawing/2014/main" id="{3E027A13-641B-2C42-8BC5-70DA7061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9" y="4813301"/>
            <a:ext cx="15557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4" name="Oval 44">
            <a:extLst>
              <a:ext uri="{FF2B5EF4-FFF2-40B4-BE49-F238E27FC236}">
                <a16:creationId xmlns:a16="http://schemas.microsoft.com/office/drawing/2014/main" id="{A2E804AB-68E6-D846-B29A-8CF34AB12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3462339"/>
            <a:ext cx="360362" cy="377825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5" name="Line 45">
            <a:extLst>
              <a:ext uri="{FF2B5EF4-FFF2-40B4-BE49-F238E27FC236}">
                <a16:creationId xmlns:a16="http://schemas.microsoft.com/office/drawing/2014/main" id="{AECB55C1-ABB1-C14C-8A21-96FC8AF23E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5075" y="3840163"/>
            <a:ext cx="52388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6" name="Line 46">
            <a:extLst>
              <a:ext uri="{FF2B5EF4-FFF2-40B4-BE49-F238E27FC236}">
                <a16:creationId xmlns:a16="http://schemas.microsoft.com/office/drawing/2014/main" id="{03A798D6-275A-5B4C-8315-BFAC7471E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9063" y="3894139"/>
            <a:ext cx="0" cy="10255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7" name="Line 47">
            <a:extLst>
              <a:ext uri="{FF2B5EF4-FFF2-40B4-BE49-F238E27FC236}">
                <a16:creationId xmlns:a16="http://schemas.microsoft.com/office/drawing/2014/main" id="{F4CF542D-3D4F-0941-9FD8-E2A10C4E87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2088" y="3840164"/>
            <a:ext cx="50800" cy="1025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4368" name="Text Box 48">
            <a:extLst>
              <a:ext uri="{FF2B5EF4-FFF2-40B4-BE49-F238E27FC236}">
                <a16:creationId xmlns:a16="http://schemas.microsoft.com/office/drawing/2014/main" id="{FE3D5C65-755A-6548-821B-26206288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039938"/>
            <a:ext cx="27352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The red connections all have the same weight.</a:t>
            </a:r>
          </a:p>
        </p:txBody>
      </p:sp>
    </p:spTree>
    <p:extLst>
      <p:ext uri="{BB962C8B-B14F-4D97-AF65-F5344CB8AC3E}">
        <p14:creationId xmlns:p14="http://schemas.microsoft.com/office/powerpoint/2010/main" val="17139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F748C1C-E2DB-DB48-B0E3-32308DCF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de-DE" dirty="0">
                <a:latin typeface="Arial" panose="020B0604020202020204" pitchFamily="34" charset="0"/>
              </a:rPr>
              <a:t>Why replicating the feature detectors?</a:t>
            </a:r>
            <a:endParaRPr lang="de-DE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EC3B27B-EA93-4943-85C6-FF4BFDDF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r>
              <a:rPr lang="en-CA" altLang="de-DE" dirty="0">
                <a:solidFill>
                  <a:srgbClr val="000090"/>
                </a:solidFill>
                <a:latin typeface="Arial" panose="020B0604020202020204" pitchFamily="34" charset="0"/>
              </a:rPr>
              <a:t>Equivariant activities: </a:t>
            </a:r>
            <a:r>
              <a:rPr lang="en-CA" altLang="de-DE" dirty="0">
                <a:latin typeface="Arial" panose="020B0604020202020204" pitchFamily="34" charset="0"/>
              </a:rPr>
              <a:t>The activities are translation equivariant. </a:t>
            </a:r>
          </a:p>
          <a:p>
            <a:endParaRPr lang="en-CA" altLang="de-DE" sz="2400" dirty="0">
              <a:latin typeface="Arial" panose="020B0604020202020204" pitchFamily="34" charset="0"/>
            </a:endParaRPr>
          </a:p>
          <a:p>
            <a:endParaRPr lang="en-CA" altLang="de-DE" sz="2400" dirty="0">
              <a:latin typeface="Arial" panose="020B0604020202020204" pitchFamily="34" charset="0"/>
            </a:endParaRPr>
          </a:p>
          <a:p>
            <a:endParaRPr lang="en-CA" altLang="de-DE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CA" altLang="de-DE" sz="2400" dirty="0">
              <a:latin typeface="Arial" panose="020B0604020202020204" pitchFamily="34" charset="0"/>
            </a:endParaRPr>
          </a:p>
          <a:p>
            <a:endParaRPr lang="en-CA" altLang="de-DE" dirty="0">
              <a:solidFill>
                <a:srgbClr val="000090"/>
              </a:solidFill>
              <a:latin typeface="Arial" panose="020B0604020202020204" pitchFamily="34" charset="0"/>
            </a:endParaRPr>
          </a:p>
          <a:p>
            <a:r>
              <a:rPr lang="en-CA" altLang="de-DE" dirty="0">
                <a:solidFill>
                  <a:srgbClr val="000090"/>
                </a:solidFill>
                <a:latin typeface="Arial" panose="020B0604020202020204" pitchFamily="34" charset="0"/>
              </a:rPr>
              <a:t>Invariant knowledge: </a:t>
            </a:r>
            <a:r>
              <a:rPr lang="en-CA" altLang="de-DE" dirty="0">
                <a:latin typeface="Arial" panose="020B0604020202020204" pitchFamily="34" charset="0"/>
              </a:rPr>
              <a:t>If a feature is useful in some locations during training, detectors for that feature will be available in all locations during testing.</a:t>
            </a:r>
          </a:p>
          <a:p>
            <a:r>
              <a:rPr lang="en-CA" altLang="de-DE" dirty="0">
                <a:latin typeface="Arial" panose="020B0604020202020204" pitchFamily="34" charset="0"/>
              </a:rPr>
              <a:t>Mathematically: </a:t>
            </a:r>
            <a:r>
              <a:rPr lang="en-CA" altLang="de-DE" dirty="0">
                <a:solidFill>
                  <a:srgbClr val="3C8C93"/>
                </a:solidFill>
                <a:latin typeface="Arial" panose="020B0604020202020204" pitchFamily="34" charset="0"/>
              </a:rPr>
              <a:t>f</a:t>
            </a:r>
            <a:r>
              <a:rPr lang="en-CA" altLang="de-DE" dirty="0">
                <a:latin typeface="Arial" panose="020B0604020202020204" pitchFamily="34" charset="0"/>
              </a:rPr>
              <a:t> is equivariant </a:t>
            </a:r>
            <a:r>
              <a:rPr lang="en-CA" altLang="de-DE" dirty="0" err="1">
                <a:latin typeface="Arial" panose="020B0604020202020204" pitchFamily="34" charset="0"/>
              </a:rPr>
              <a:t>w.r.t.</a:t>
            </a:r>
            <a:r>
              <a:rPr lang="en-CA" altLang="de-DE" dirty="0">
                <a:latin typeface="Arial" panose="020B0604020202020204" pitchFamily="34" charset="0"/>
              </a:rPr>
              <a:t> </a:t>
            </a:r>
            <a:r>
              <a:rPr lang="en-CA" altLang="de-DE" dirty="0">
                <a:solidFill>
                  <a:srgbClr val="3C8C93"/>
                </a:solidFill>
                <a:latin typeface="Arial" panose="020B0604020202020204" pitchFamily="34" charset="0"/>
              </a:rPr>
              <a:t>g</a:t>
            </a:r>
            <a:r>
              <a:rPr lang="en-CA" altLang="de-DE" dirty="0">
                <a:latin typeface="Arial" panose="020B0604020202020204" pitchFamily="34" charset="0"/>
              </a:rPr>
              <a:t> </a:t>
            </a:r>
            <a:r>
              <a:rPr lang="en-CA" altLang="de-DE" dirty="0" err="1">
                <a:latin typeface="Arial" panose="020B0604020202020204" pitchFamily="34" charset="0"/>
              </a:rPr>
              <a:t>iff</a:t>
            </a:r>
            <a:r>
              <a:rPr lang="en-CA" altLang="de-DE" dirty="0">
                <a:latin typeface="Arial" panose="020B0604020202020204" pitchFamily="34" charset="0"/>
              </a:rPr>
              <a:t>              </a:t>
            </a:r>
            <a:r>
              <a:rPr lang="en-CA" altLang="de-DE" dirty="0">
                <a:solidFill>
                  <a:srgbClr val="3C8C93"/>
                </a:solidFill>
                <a:latin typeface="Arial" panose="020B0604020202020204" pitchFamily="34" charset="0"/>
              </a:rPr>
              <a:t>f(g(x)) = g(f(x))  </a:t>
            </a:r>
            <a:r>
              <a:rPr lang="en-CA" altLang="de-DE" dirty="0">
                <a:latin typeface="Arial" panose="020B0604020202020204" pitchFamily="34" charset="0"/>
              </a:rPr>
              <a:t>(diagram above commutes)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2F812-A2A7-3A45-9AC1-C38F0F2FC195}"/>
              </a:ext>
            </a:extLst>
          </p:cNvPr>
          <p:cNvSpPr/>
          <p:nvPr/>
        </p:nvSpPr>
        <p:spPr>
          <a:xfrm>
            <a:off x="2853234" y="3491805"/>
            <a:ext cx="1643062" cy="65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8918D-0991-BC49-9737-BDF7DB8627D2}"/>
              </a:ext>
            </a:extLst>
          </p:cNvPr>
          <p:cNvSpPr/>
          <p:nvPr/>
        </p:nvSpPr>
        <p:spPr>
          <a:xfrm>
            <a:off x="2853234" y="2450405"/>
            <a:ext cx="1643062" cy="65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077BF7-F775-814B-82AD-614A709A94B3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3674765" y="3107630"/>
            <a:ext cx="0" cy="384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B84E2C2E-BBD7-9E49-8642-868CE08EF7F2}"/>
              </a:ext>
            </a:extLst>
          </p:cNvPr>
          <p:cNvSpPr/>
          <p:nvPr/>
        </p:nvSpPr>
        <p:spPr>
          <a:xfrm>
            <a:off x="2994521" y="3601393"/>
            <a:ext cx="515938" cy="447675"/>
          </a:xfrm>
          <a:custGeom>
            <a:avLst/>
            <a:gdLst>
              <a:gd name="connsiteX0" fmla="*/ 71845 w 515982"/>
              <a:gd name="connsiteY0" fmla="*/ 65314 h 596537"/>
              <a:gd name="connsiteX1" fmla="*/ 176348 w 515982"/>
              <a:gd name="connsiteY1" fmla="*/ 0 h 596537"/>
              <a:gd name="connsiteX2" fmla="*/ 372291 w 515982"/>
              <a:gd name="connsiteY2" fmla="*/ 65314 h 596537"/>
              <a:gd name="connsiteX3" fmla="*/ 424542 w 515982"/>
              <a:gd name="connsiteY3" fmla="*/ 300445 h 596537"/>
              <a:gd name="connsiteX4" fmla="*/ 372291 w 515982"/>
              <a:gd name="connsiteY4" fmla="*/ 404948 h 596537"/>
              <a:gd name="connsiteX5" fmla="*/ 124097 w 515982"/>
              <a:gd name="connsiteY5" fmla="*/ 574765 h 596537"/>
              <a:gd name="connsiteX6" fmla="*/ 19594 w 515982"/>
              <a:gd name="connsiteY6" fmla="*/ 535577 h 596537"/>
              <a:gd name="connsiteX7" fmla="*/ 19594 w 515982"/>
              <a:gd name="connsiteY7" fmla="*/ 470263 h 596537"/>
              <a:gd name="connsiteX8" fmla="*/ 137159 w 515982"/>
              <a:gd name="connsiteY8" fmla="*/ 444137 h 596537"/>
              <a:gd name="connsiteX9" fmla="*/ 280851 w 515982"/>
              <a:gd name="connsiteY9" fmla="*/ 535577 h 596537"/>
              <a:gd name="connsiteX10" fmla="*/ 515982 w 515982"/>
              <a:gd name="connsiteY10" fmla="*/ 561703 h 596537"/>
              <a:gd name="connsiteX11" fmla="*/ 515982 w 515982"/>
              <a:gd name="connsiteY11" fmla="*/ 561703 h 5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982" h="596537">
                <a:moveTo>
                  <a:pt x="71845" y="65314"/>
                </a:moveTo>
                <a:cubicBezTo>
                  <a:pt x="99059" y="32657"/>
                  <a:pt x="126274" y="0"/>
                  <a:pt x="176348" y="0"/>
                </a:cubicBezTo>
                <a:cubicBezTo>
                  <a:pt x="226422" y="0"/>
                  <a:pt x="330925" y="15240"/>
                  <a:pt x="372291" y="65314"/>
                </a:cubicBezTo>
                <a:cubicBezTo>
                  <a:pt x="413657" y="115388"/>
                  <a:pt x="424542" y="243839"/>
                  <a:pt x="424542" y="300445"/>
                </a:cubicBezTo>
                <a:cubicBezTo>
                  <a:pt x="424542" y="357051"/>
                  <a:pt x="422365" y="359228"/>
                  <a:pt x="372291" y="404948"/>
                </a:cubicBezTo>
                <a:cubicBezTo>
                  <a:pt x="322217" y="450668"/>
                  <a:pt x="182880" y="552994"/>
                  <a:pt x="124097" y="574765"/>
                </a:cubicBezTo>
                <a:cubicBezTo>
                  <a:pt x="65314" y="596537"/>
                  <a:pt x="37011" y="552994"/>
                  <a:pt x="19594" y="535577"/>
                </a:cubicBezTo>
                <a:cubicBezTo>
                  <a:pt x="2177" y="518160"/>
                  <a:pt x="0" y="485503"/>
                  <a:pt x="19594" y="470263"/>
                </a:cubicBezTo>
                <a:cubicBezTo>
                  <a:pt x="39188" y="455023"/>
                  <a:pt x="93616" y="433251"/>
                  <a:pt x="137159" y="444137"/>
                </a:cubicBezTo>
                <a:cubicBezTo>
                  <a:pt x="180702" y="455023"/>
                  <a:pt x="217714" y="515983"/>
                  <a:pt x="280851" y="535577"/>
                </a:cubicBezTo>
                <a:cubicBezTo>
                  <a:pt x="343988" y="555171"/>
                  <a:pt x="515982" y="561703"/>
                  <a:pt x="515982" y="561703"/>
                </a:cubicBezTo>
                <a:lnTo>
                  <a:pt x="515982" y="561703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EA2E0-7DA1-1A41-9820-488E6565686D}"/>
              </a:ext>
            </a:extLst>
          </p:cNvPr>
          <p:cNvSpPr/>
          <p:nvPr/>
        </p:nvSpPr>
        <p:spPr>
          <a:xfrm flipV="1">
            <a:off x="3118346" y="2652068"/>
            <a:ext cx="46038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C8D58-585A-3D40-B1F7-6486DD72D9DA}"/>
              </a:ext>
            </a:extLst>
          </p:cNvPr>
          <p:cNvSpPr/>
          <p:nvPr/>
        </p:nvSpPr>
        <p:spPr>
          <a:xfrm flipV="1">
            <a:off x="3270746" y="2766368"/>
            <a:ext cx="46038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9FAAC-016C-5C4C-B1FE-BF5F126CE31A}"/>
              </a:ext>
            </a:extLst>
          </p:cNvPr>
          <p:cNvSpPr/>
          <p:nvPr/>
        </p:nvSpPr>
        <p:spPr>
          <a:xfrm flipV="1">
            <a:off x="3423146" y="2880668"/>
            <a:ext cx="46038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ED23A-7D67-1242-90C2-166371A99035}"/>
              </a:ext>
            </a:extLst>
          </p:cNvPr>
          <p:cNvSpPr/>
          <p:nvPr/>
        </p:nvSpPr>
        <p:spPr>
          <a:xfrm flipV="1">
            <a:off x="3232646" y="2539355"/>
            <a:ext cx="46038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51CD50-C077-6048-BE85-A7850DB7DBFD}"/>
              </a:ext>
            </a:extLst>
          </p:cNvPr>
          <p:cNvSpPr/>
          <p:nvPr/>
        </p:nvSpPr>
        <p:spPr>
          <a:xfrm flipV="1">
            <a:off x="3385046" y="2653655"/>
            <a:ext cx="46038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937DD6-44CF-804C-8DFB-6D4557D4557D}"/>
              </a:ext>
            </a:extLst>
          </p:cNvPr>
          <p:cNvSpPr/>
          <p:nvPr/>
        </p:nvSpPr>
        <p:spPr>
          <a:xfrm flipV="1">
            <a:off x="3537446" y="2767955"/>
            <a:ext cx="46038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216674-4751-4241-9181-C66AB5FD16EE}"/>
              </a:ext>
            </a:extLst>
          </p:cNvPr>
          <p:cNvSpPr/>
          <p:nvPr/>
        </p:nvSpPr>
        <p:spPr>
          <a:xfrm flipV="1">
            <a:off x="2958010" y="2882255"/>
            <a:ext cx="46037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1B8764-8985-9740-BDCA-9D5ABEF36E52}"/>
              </a:ext>
            </a:extLst>
          </p:cNvPr>
          <p:cNvSpPr/>
          <p:nvPr/>
        </p:nvSpPr>
        <p:spPr>
          <a:xfrm>
            <a:off x="5336084" y="3491855"/>
            <a:ext cx="1643062" cy="65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B53AA-DE28-BA48-92FB-CECC15D892C5}"/>
              </a:ext>
            </a:extLst>
          </p:cNvPr>
          <p:cNvSpPr/>
          <p:nvPr/>
        </p:nvSpPr>
        <p:spPr>
          <a:xfrm>
            <a:off x="5336084" y="2450405"/>
            <a:ext cx="1643062" cy="65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3BB54B-B9DA-034B-8490-2EFF6B90DEAD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 flipV="1">
            <a:off x="6157615" y="3107630"/>
            <a:ext cx="0" cy="384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A4E1C445-E13E-BB44-9AB6-7E552D5A529C}"/>
              </a:ext>
            </a:extLst>
          </p:cNvPr>
          <p:cNvSpPr/>
          <p:nvPr/>
        </p:nvSpPr>
        <p:spPr>
          <a:xfrm>
            <a:off x="6171110" y="3601343"/>
            <a:ext cx="515937" cy="447675"/>
          </a:xfrm>
          <a:custGeom>
            <a:avLst/>
            <a:gdLst>
              <a:gd name="connsiteX0" fmla="*/ 71845 w 515982"/>
              <a:gd name="connsiteY0" fmla="*/ 65314 h 596537"/>
              <a:gd name="connsiteX1" fmla="*/ 176348 w 515982"/>
              <a:gd name="connsiteY1" fmla="*/ 0 h 596537"/>
              <a:gd name="connsiteX2" fmla="*/ 372291 w 515982"/>
              <a:gd name="connsiteY2" fmla="*/ 65314 h 596537"/>
              <a:gd name="connsiteX3" fmla="*/ 424542 w 515982"/>
              <a:gd name="connsiteY3" fmla="*/ 300445 h 596537"/>
              <a:gd name="connsiteX4" fmla="*/ 372291 w 515982"/>
              <a:gd name="connsiteY4" fmla="*/ 404948 h 596537"/>
              <a:gd name="connsiteX5" fmla="*/ 124097 w 515982"/>
              <a:gd name="connsiteY5" fmla="*/ 574765 h 596537"/>
              <a:gd name="connsiteX6" fmla="*/ 19594 w 515982"/>
              <a:gd name="connsiteY6" fmla="*/ 535577 h 596537"/>
              <a:gd name="connsiteX7" fmla="*/ 19594 w 515982"/>
              <a:gd name="connsiteY7" fmla="*/ 470263 h 596537"/>
              <a:gd name="connsiteX8" fmla="*/ 137159 w 515982"/>
              <a:gd name="connsiteY8" fmla="*/ 444137 h 596537"/>
              <a:gd name="connsiteX9" fmla="*/ 280851 w 515982"/>
              <a:gd name="connsiteY9" fmla="*/ 535577 h 596537"/>
              <a:gd name="connsiteX10" fmla="*/ 515982 w 515982"/>
              <a:gd name="connsiteY10" fmla="*/ 561703 h 596537"/>
              <a:gd name="connsiteX11" fmla="*/ 515982 w 515982"/>
              <a:gd name="connsiteY11" fmla="*/ 561703 h 5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982" h="596537">
                <a:moveTo>
                  <a:pt x="71845" y="65314"/>
                </a:moveTo>
                <a:cubicBezTo>
                  <a:pt x="99059" y="32657"/>
                  <a:pt x="126274" y="0"/>
                  <a:pt x="176348" y="0"/>
                </a:cubicBezTo>
                <a:cubicBezTo>
                  <a:pt x="226422" y="0"/>
                  <a:pt x="330925" y="15240"/>
                  <a:pt x="372291" y="65314"/>
                </a:cubicBezTo>
                <a:cubicBezTo>
                  <a:pt x="413657" y="115388"/>
                  <a:pt x="424542" y="243839"/>
                  <a:pt x="424542" y="300445"/>
                </a:cubicBezTo>
                <a:cubicBezTo>
                  <a:pt x="424542" y="357051"/>
                  <a:pt x="422365" y="359228"/>
                  <a:pt x="372291" y="404948"/>
                </a:cubicBezTo>
                <a:cubicBezTo>
                  <a:pt x="322217" y="450668"/>
                  <a:pt x="182880" y="552994"/>
                  <a:pt x="124097" y="574765"/>
                </a:cubicBezTo>
                <a:cubicBezTo>
                  <a:pt x="65314" y="596537"/>
                  <a:pt x="37011" y="552994"/>
                  <a:pt x="19594" y="535577"/>
                </a:cubicBezTo>
                <a:cubicBezTo>
                  <a:pt x="2177" y="518160"/>
                  <a:pt x="0" y="485503"/>
                  <a:pt x="19594" y="470263"/>
                </a:cubicBezTo>
                <a:cubicBezTo>
                  <a:pt x="39188" y="455023"/>
                  <a:pt x="93616" y="433251"/>
                  <a:pt x="137159" y="444137"/>
                </a:cubicBezTo>
                <a:cubicBezTo>
                  <a:pt x="180702" y="455023"/>
                  <a:pt x="217714" y="515983"/>
                  <a:pt x="280851" y="535577"/>
                </a:cubicBezTo>
                <a:cubicBezTo>
                  <a:pt x="343988" y="555171"/>
                  <a:pt x="515982" y="561703"/>
                  <a:pt x="515982" y="561703"/>
                </a:cubicBezTo>
                <a:lnTo>
                  <a:pt x="515982" y="561703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8A1E1B-C0CB-E345-8A5D-A07C34A5BBC0}"/>
              </a:ext>
            </a:extLst>
          </p:cNvPr>
          <p:cNvSpPr/>
          <p:nvPr/>
        </p:nvSpPr>
        <p:spPr>
          <a:xfrm flipV="1">
            <a:off x="6294935" y="2652068"/>
            <a:ext cx="46037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700805-6043-5747-B8EF-9A409BC1731C}"/>
              </a:ext>
            </a:extLst>
          </p:cNvPr>
          <p:cNvSpPr/>
          <p:nvPr/>
        </p:nvSpPr>
        <p:spPr>
          <a:xfrm flipV="1">
            <a:off x="6447335" y="2766368"/>
            <a:ext cx="46037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D56FA7-232C-6F42-85E4-1AB5738A52A0}"/>
              </a:ext>
            </a:extLst>
          </p:cNvPr>
          <p:cNvSpPr/>
          <p:nvPr/>
        </p:nvSpPr>
        <p:spPr>
          <a:xfrm flipV="1">
            <a:off x="6599735" y="2880668"/>
            <a:ext cx="46037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1DE48A-0268-6A4D-B543-85ED639D6398}"/>
              </a:ext>
            </a:extLst>
          </p:cNvPr>
          <p:cNvSpPr/>
          <p:nvPr/>
        </p:nvSpPr>
        <p:spPr>
          <a:xfrm flipV="1">
            <a:off x="6409235" y="2539355"/>
            <a:ext cx="46037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F257D0-6FC9-F640-9A57-DB172A5E3B6A}"/>
              </a:ext>
            </a:extLst>
          </p:cNvPr>
          <p:cNvSpPr/>
          <p:nvPr/>
        </p:nvSpPr>
        <p:spPr>
          <a:xfrm flipV="1">
            <a:off x="6561635" y="2653655"/>
            <a:ext cx="46037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A11A37-AC79-B64D-AC96-7674847692DC}"/>
              </a:ext>
            </a:extLst>
          </p:cNvPr>
          <p:cNvSpPr/>
          <p:nvPr/>
        </p:nvSpPr>
        <p:spPr>
          <a:xfrm flipV="1">
            <a:off x="6714035" y="2767955"/>
            <a:ext cx="46037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9947A0-36D0-4C48-99BC-63D6FC82C4B1}"/>
              </a:ext>
            </a:extLst>
          </p:cNvPr>
          <p:cNvSpPr/>
          <p:nvPr/>
        </p:nvSpPr>
        <p:spPr>
          <a:xfrm flipV="1">
            <a:off x="6134596" y="2882255"/>
            <a:ext cx="46038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242" name="TextBox 27">
            <a:extLst>
              <a:ext uri="{FF2B5EF4-FFF2-40B4-BE49-F238E27FC236}">
                <a16:creationId xmlns:a16="http://schemas.microsoft.com/office/drawing/2014/main" id="{A9AB22AA-0EC6-A149-8867-C9FFA2A49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451992"/>
            <a:ext cx="1947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de-DE" dirty="0">
                <a:solidFill>
                  <a:srgbClr val="3333CC"/>
                </a:solidFill>
                <a:latin typeface="Arial" panose="020B0604020202020204" pitchFamily="34" charset="0"/>
              </a:rPr>
              <a:t>representation by active neurons</a:t>
            </a:r>
          </a:p>
        </p:txBody>
      </p:sp>
      <p:sp>
        <p:nvSpPr>
          <p:cNvPr id="9243" name="TextBox 28">
            <a:extLst>
              <a:ext uri="{FF2B5EF4-FFF2-40B4-BE49-F238E27FC236}">
                <a16:creationId xmlns:a16="http://schemas.microsoft.com/office/drawing/2014/main" id="{F63FEF78-B685-6047-9815-E59D5E68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760" y="3602929"/>
            <a:ext cx="83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de-DE">
                <a:latin typeface="Arial" panose="020B0604020202020204" pitchFamily="34" charset="0"/>
              </a:rPr>
              <a:t>i</a:t>
            </a:r>
            <a:r>
              <a:rPr lang="en-CA" altLang="de-DE">
                <a:solidFill>
                  <a:srgbClr val="3333CC"/>
                </a:solidFill>
                <a:latin typeface="Arial" panose="020B0604020202020204" pitchFamily="34" charset="0"/>
              </a:rPr>
              <a:t>mage</a:t>
            </a:r>
          </a:p>
        </p:txBody>
      </p:sp>
      <p:sp>
        <p:nvSpPr>
          <p:cNvPr id="9244" name="TextBox 29">
            <a:extLst>
              <a:ext uri="{FF2B5EF4-FFF2-40B4-BE49-F238E27FC236}">
                <a16:creationId xmlns:a16="http://schemas.microsoft.com/office/drawing/2014/main" id="{4E58DC3F-82E9-AF4B-87E6-014A86284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197" y="2378967"/>
            <a:ext cx="1679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de-DE">
                <a:latin typeface="Arial" panose="020B0604020202020204" pitchFamily="34" charset="0"/>
              </a:rPr>
              <a:t>   </a:t>
            </a:r>
            <a:r>
              <a:rPr lang="en-CA" altLang="de-DE">
                <a:solidFill>
                  <a:srgbClr val="3333CC"/>
                </a:solidFill>
                <a:latin typeface="Arial" panose="020B0604020202020204" pitchFamily="34" charset="0"/>
              </a:rPr>
              <a:t>translated representation</a:t>
            </a:r>
          </a:p>
        </p:txBody>
      </p:sp>
      <p:sp>
        <p:nvSpPr>
          <p:cNvPr id="9245" name="TextBox 30">
            <a:extLst>
              <a:ext uri="{FF2B5EF4-FFF2-40B4-BE49-F238E27FC236}">
                <a16:creationId xmlns:a16="http://schemas.microsoft.com/office/drawing/2014/main" id="{9A4B0382-83BD-0F4D-8080-152EE743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735" y="3458467"/>
            <a:ext cx="1423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de-DE">
                <a:solidFill>
                  <a:srgbClr val="3333CC"/>
                </a:solidFill>
                <a:latin typeface="Arial" panose="020B0604020202020204" pitchFamily="34" charset="0"/>
              </a:rPr>
              <a:t>translated      image</a:t>
            </a:r>
          </a:p>
        </p:txBody>
      </p:sp>
      <p:cxnSp>
        <p:nvCxnSpPr>
          <p:cNvPr id="30" name="Straight Arrow Connector 6">
            <a:extLst>
              <a:ext uri="{FF2B5EF4-FFF2-40B4-BE49-F238E27FC236}">
                <a16:creationId xmlns:a16="http://schemas.microsoft.com/office/drawing/2014/main" id="{DFAA5881-D136-634F-9B42-94F953ABE503}"/>
              </a:ext>
            </a:extLst>
          </p:cNvPr>
          <p:cNvCxnSpPr>
            <a:cxnSpLocks/>
          </p:cNvCxnSpPr>
          <p:nvPr/>
        </p:nvCxnSpPr>
        <p:spPr>
          <a:xfrm>
            <a:off x="4673338" y="3819127"/>
            <a:ext cx="66274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99BDA95A-B73F-2241-9422-E1600C8D0AE9}"/>
              </a:ext>
            </a:extLst>
          </p:cNvPr>
          <p:cNvSpPr txBox="1"/>
          <p:nvPr/>
        </p:nvSpPr>
        <p:spPr>
          <a:xfrm>
            <a:off x="4801490" y="34301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980ED5D-C155-5947-BAA9-A52B9919B9C0}"/>
              </a:ext>
            </a:extLst>
          </p:cNvPr>
          <p:cNvSpPr txBox="1"/>
          <p:nvPr/>
        </p:nvSpPr>
        <p:spPr>
          <a:xfrm>
            <a:off x="6318187" y="3087402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BC31B9E-CB31-5F47-9DF9-E32701626832}"/>
              </a:ext>
            </a:extLst>
          </p:cNvPr>
          <p:cNvSpPr txBox="1"/>
          <p:nvPr/>
        </p:nvSpPr>
        <p:spPr>
          <a:xfrm>
            <a:off x="3777614" y="312158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B5D5F7C-A4FA-2345-83B9-8641976BA5C4}"/>
              </a:ext>
            </a:extLst>
          </p:cNvPr>
          <p:cNvSpPr txBox="1"/>
          <p:nvPr/>
        </p:nvSpPr>
        <p:spPr>
          <a:xfrm>
            <a:off x="4766573" y="24509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</a:t>
            </a:r>
            <a:endParaRPr lang="de-DE" dirty="0"/>
          </a:p>
        </p:txBody>
      </p: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D91CF78F-A38C-7B46-9227-3F7E7187B7E7}"/>
              </a:ext>
            </a:extLst>
          </p:cNvPr>
          <p:cNvCxnSpPr>
            <a:cxnSpLocks/>
          </p:cNvCxnSpPr>
          <p:nvPr/>
        </p:nvCxnSpPr>
        <p:spPr>
          <a:xfrm>
            <a:off x="4632757" y="2883023"/>
            <a:ext cx="66274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9242" grpId="0"/>
      <p:bldP spid="9243" grpId="0"/>
      <p:bldP spid="9244" grpId="0"/>
      <p:bldP spid="9245" grpId="0"/>
      <p:bldP spid="28" grpId="0"/>
      <p:bldP spid="31" grpId="0"/>
      <p:bldP spid="38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0ED8D90B-30E4-A64F-A982-1407C28FF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latin typeface="Arial" panose="020B0604020202020204" pitchFamily="34" charset="0"/>
              </a:rPr>
              <a:t>Pooling and Striding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21940A9-9977-5B49-A00C-F18ECECBCC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dirty="0">
                <a:latin typeface="Arial" panose="020B0604020202020204" pitchFamily="34" charset="0"/>
              </a:rPr>
              <a:t>Get a small amount of translational invariance at each level by averaging four neighboring replicated detectors to give a single output to the next level.</a:t>
            </a:r>
          </a:p>
          <a:p>
            <a:pPr lvl="1">
              <a:lnSpc>
                <a:spcPct val="90000"/>
              </a:lnSpc>
            </a:pPr>
            <a:r>
              <a:rPr lang="en-US" altLang="de-DE" dirty="0">
                <a:latin typeface="Arial" panose="020B0604020202020204" pitchFamily="34" charset="0"/>
              </a:rPr>
              <a:t>This reduces the number of inputs to the next layer of feature extraction, thus allowing us to have many more different feature maps.</a:t>
            </a:r>
          </a:p>
          <a:p>
            <a:pPr lvl="1">
              <a:lnSpc>
                <a:spcPct val="90000"/>
              </a:lnSpc>
            </a:pPr>
            <a:r>
              <a:rPr lang="en-US" altLang="de-DE" dirty="0">
                <a:latin typeface="Arial" panose="020B0604020202020204" pitchFamily="34" charset="0"/>
              </a:rPr>
              <a:t>Taking the maximum of the four works slightly better.</a:t>
            </a:r>
          </a:p>
          <a:p>
            <a:pPr>
              <a:lnSpc>
                <a:spcPct val="90000"/>
              </a:lnSpc>
            </a:pPr>
            <a:r>
              <a:rPr lang="en-US" altLang="de-DE" dirty="0">
                <a:latin typeface="Arial" panose="020B0604020202020204" pitchFamily="34" charset="0"/>
              </a:rPr>
              <a:t>Modern deep networks also use  striding as dimension reduction: sliding kernel window with slide/step larger than 1</a:t>
            </a:r>
          </a:p>
          <a:p>
            <a:pPr>
              <a:lnSpc>
                <a:spcPct val="90000"/>
              </a:lnSpc>
            </a:pPr>
            <a:endParaRPr lang="en-US" altLang="de-DE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de-DE" dirty="0"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FA6BD9-B2E9-B048-81F0-02819584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876779"/>
            <a:ext cx="3168352" cy="148854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44D4AC-1B41-E347-8F1E-BE4043674F4E}"/>
              </a:ext>
            </a:extLst>
          </p:cNvPr>
          <p:cNvSpPr txBox="1"/>
          <p:nvPr/>
        </p:nvSpPr>
        <p:spPr>
          <a:xfrm>
            <a:off x="6732240" y="5297886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Maxpool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/>
              <a:t> </a:t>
            </a:r>
          </a:p>
          <a:p>
            <a:r>
              <a:rPr lang="de-DE"/>
              <a:t>Stride</a:t>
            </a:r>
            <a:r>
              <a:rPr lang="de-DE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991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7BEF6-4F5D-C148-9372-BE44806C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Le Net</a:t>
            </a:r>
            <a:endParaRPr lang="de-DE" dirty="0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911FA6C5-928F-D44B-BD0D-DD4D0C6AE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dirty="0"/>
              <a:t>Yann </a:t>
            </a:r>
            <a:r>
              <a:rPr lang="en-US" altLang="de-DE" dirty="0" err="1"/>
              <a:t>LeCun</a:t>
            </a:r>
            <a:r>
              <a:rPr lang="en-US" altLang="de-DE" dirty="0"/>
              <a:t> and his collaborators developed a really good recognizer for handwritten digits by using backpropagation in a feedforward net with: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Many hidden layers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Many maps of replicated units in each layer.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Pooling of the outputs of nearby replicated units.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A wide net that can cope with several characters at once even if they overlap.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A clever way of training a complete system, not just a recognizer. </a:t>
            </a:r>
          </a:p>
          <a:p>
            <a:pPr>
              <a:lnSpc>
                <a:spcPct val="90000"/>
              </a:lnSpc>
            </a:pPr>
            <a:r>
              <a:rPr lang="en-US" altLang="de-DE" dirty="0"/>
              <a:t>This net was used for reading ~10% of the checks in North America.</a:t>
            </a:r>
          </a:p>
          <a:p>
            <a:pPr>
              <a:lnSpc>
                <a:spcPct val="90000"/>
              </a:lnSpc>
            </a:pPr>
            <a:r>
              <a:rPr lang="en-US" altLang="de-DE" dirty="0"/>
              <a:t>Look the impressive demos of LENET at http://</a:t>
            </a:r>
            <a:r>
              <a:rPr lang="en-US" altLang="de-DE" dirty="0" err="1"/>
              <a:t>yann.lecun.com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7355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composed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53FC072-7F5C-CF41-B001-EFEDCA9A3122}"/>
              </a:ext>
            </a:extLst>
          </p:cNvPr>
          <p:cNvCxnSpPr>
            <a:cxnSpLocks/>
            <a:stCxn id="4" idx="6"/>
            <a:endCxn id="14" idx="2"/>
          </p:cNvCxnSpPr>
          <p:nvPr/>
        </p:nvCxnSpPr>
        <p:spPr>
          <a:xfrm>
            <a:off x="1324504" y="2448094"/>
            <a:ext cx="1588016" cy="9367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8C34921-E464-F240-93CA-AA1266E21A77}"/>
              </a:ext>
            </a:extLst>
          </p:cNvPr>
          <p:cNvCxnSpPr>
            <a:cxnSpLocks/>
            <a:stCxn id="4" idx="6"/>
            <a:endCxn id="15" idx="2"/>
          </p:cNvCxnSpPr>
          <p:nvPr/>
        </p:nvCxnSpPr>
        <p:spPr>
          <a:xfrm>
            <a:off x="1324504" y="2448094"/>
            <a:ext cx="1588016" cy="64889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96541AC-702C-B144-A5ED-5F36A67E6C5C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>
            <a:off x="1324504" y="2448094"/>
            <a:ext cx="1590756" cy="122299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CD53746-3A87-A248-912D-FE7818B92107}"/>
              </a:ext>
            </a:extLst>
          </p:cNvPr>
          <p:cNvCxnSpPr>
            <a:cxnSpLocks/>
            <a:stCxn id="4" idx="6"/>
            <a:endCxn id="17" idx="2"/>
          </p:cNvCxnSpPr>
          <p:nvPr/>
        </p:nvCxnSpPr>
        <p:spPr>
          <a:xfrm>
            <a:off x="1324504" y="2448094"/>
            <a:ext cx="1616652" cy="18208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3956441-05B8-E34A-9B1E-F3EA7480144E}"/>
              </a:ext>
            </a:extLst>
          </p:cNvPr>
          <p:cNvCxnSpPr>
            <a:cxnSpLocks/>
            <a:stCxn id="42" idx="6"/>
            <a:endCxn id="14" idx="2"/>
          </p:cNvCxnSpPr>
          <p:nvPr/>
        </p:nvCxnSpPr>
        <p:spPr>
          <a:xfrm flipV="1">
            <a:off x="1311387" y="2541773"/>
            <a:ext cx="1601133" cy="43287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F35C92D-356F-F646-92FB-F8B825DDE2F4}"/>
              </a:ext>
            </a:extLst>
          </p:cNvPr>
          <p:cNvCxnSpPr>
            <a:cxnSpLocks/>
            <a:stCxn id="42" idx="6"/>
            <a:endCxn id="15" idx="2"/>
          </p:cNvCxnSpPr>
          <p:nvPr/>
        </p:nvCxnSpPr>
        <p:spPr>
          <a:xfrm>
            <a:off x="1311387" y="2974644"/>
            <a:ext cx="1601133" cy="12234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216122EA-31AF-8941-9FDF-E4FAD28B311C}"/>
              </a:ext>
            </a:extLst>
          </p:cNvPr>
          <p:cNvCxnSpPr>
            <a:cxnSpLocks/>
            <a:stCxn id="42" idx="6"/>
            <a:endCxn id="16" idx="2"/>
          </p:cNvCxnSpPr>
          <p:nvPr/>
        </p:nvCxnSpPr>
        <p:spPr>
          <a:xfrm>
            <a:off x="1311387" y="2974644"/>
            <a:ext cx="1603873" cy="69644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1968883-DC77-5E46-9FB8-84EAB5642E6B}"/>
              </a:ext>
            </a:extLst>
          </p:cNvPr>
          <p:cNvCxnSpPr>
            <a:cxnSpLocks/>
            <a:stCxn id="42" idx="6"/>
            <a:endCxn id="17" idx="2"/>
          </p:cNvCxnSpPr>
          <p:nvPr/>
        </p:nvCxnSpPr>
        <p:spPr>
          <a:xfrm>
            <a:off x="1311387" y="2974644"/>
            <a:ext cx="1629769" cy="129425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47D10098-8ABC-EA40-8321-FD0DBBBE410B}"/>
              </a:ext>
            </a:extLst>
          </p:cNvPr>
          <p:cNvCxnSpPr>
            <a:cxnSpLocks/>
            <a:stCxn id="152" idx="3"/>
            <a:endCxn id="14" idx="2"/>
          </p:cNvCxnSpPr>
          <p:nvPr/>
        </p:nvCxnSpPr>
        <p:spPr>
          <a:xfrm flipV="1">
            <a:off x="1308647" y="2541773"/>
            <a:ext cx="1603873" cy="104789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E3077022-7D48-1946-B60B-5BD8E69AA823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 flipV="1">
            <a:off x="1311387" y="3096989"/>
            <a:ext cx="1601133" cy="5133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888A98B-7568-5547-A7FA-8BD1F2B7513C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1311387" y="3610337"/>
            <a:ext cx="1603873" cy="607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C3EAE431-02DE-DA47-AC4A-E2E5EF45919A}"/>
              </a:ext>
            </a:extLst>
          </p:cNvPr>
          <p:cNvCxnSpPr>
            <a:cxnSpLocks/>
            <a:stCxn id="8" idx="6"/>
            <a:endCxn id="17" idx="2"/>
          </p:cNvCxnSpPr>
          <p:nvPr/>
        </p:nvCxnSpPr>
        <p:spPr>
          <a:xfrm>
            <a:off x="1311387" y="3610337"/>
            <a:ext cx="1629769" cy="6585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06589073-FE57-5247-AD63-9FC9EF5972C9}"/>
              </a:ext>
            </a:extLst>
          </p:cNvPr>
          <p:cNvCxnSpPr>
            <a:cxnSpLocks/>
            <a:stCxn id="153" idx="3"/>
            <a:endCxn id="14" idx="2"/>
          </p:cNvCxnSpPr>
          <p:nvPr/>
        </p:nvCxnSpPr>
        <p:spPr>
          <a:xfrm flipV="1">
            <a:off x="1316165" y="2541773"/>
            <a:ext cx="1596355" cy="154926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89E03D8C-086F-5E43-9629-02FA55754E88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 flipV="1">
            <a:off x="1324504" y="3096989"/>
            <a:ext cx="1588016" cy="100811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5406AD55-6B0B-5448-9DF3-8845D6598FB2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 flipV="1">
            <a:off x="1324504" y="3671093"/>
            <a:ext cx="1590756" cy="4340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EA24918A-1E8F-9A44-9939-B5E0E63280AE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1324504" y="4105101"/>
            <a:ext cx="1616652" cy="16380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071A3E5E-DAFD-BB41-80B4-44979E2A6B51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>
            <a:off x="3344568" y="2541773"/>
            <a:ext cx="1364312" cy="19517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760E3860-B3D3-B947-BF76-D759586AA54A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>
            <a:off x="3344568" y="2541773"/>
            <a:ext cx="1391486" cy="98726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C2E56320-150A-594B-B972-ABF17684EDC5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 flipV="1">
            <a:off x="3344568" y="2736949"/>
            <a:ext cx="1364312" cy="36004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45C74EF2-FD2B-8847-BD9F-5CF6E757092D}"/>
              </a:ext>
            </a:extLst>
          </p:cNvPr>
          <p:cNvCxnSpPr>
            <a:cxnSpLocks/>
            <a:stCxn id="15" idx="6"/>
            <a:endCxn id="20" idx="2"/>
          </p:cNvCxnSpPr>
          <p:nvPr/>
        </p:nvCxnSpPr>
        <p:spPr>
          <a:xfrm>
            <a:off x="3344568" y="3096989"/>
            <a:ext cx="1391486" cy="4320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D8617701-6D44-1048-B11A-41267747F12F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3347308" y="2736949"/>
            <a:ext cx="1361572" cy="93414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E64D00CB-BBF7-FF44-AD18-54A3063FA738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3347308" y="3529037"/>
            <a:ext cx="1388746" cy="1420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6E5BA11-D0CD-ED46-A600-1CFC61D3082C}"/>
              </a:ext>
            </a:extLst>
          </p:cNvPr>
          <p:cNvCxnSpPr>
            <a:cxnSpLocks/>
            <a:stCxn id="17" idx="6"/>
            <a:endCxn id="20" idx="2"/>
          </p:cNvCxnSpPr>
          <p:nvPr/>
        </p:nvCxnSpPr>
        <p:spPr>
          <a:xfrm flipV="1">
            <a:off x="3373204" y="3529037"/>
            <a:ext cx="1362850" cy="7398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D428DDDC-1E5C-864B-B7AD-71FA87710A2D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 flipV="1">
            <a:off x="3373204" y="2736949"/>
            <a:ext cx="1335676" cy="153195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6E67C2C7-00AB-B44F-89B0-635080AD6626}"/>
              </a:ext>
            </a:extLst>
          </p:cNvPr>
          <p:cNvSpPr txBox="1"/>
          <p:nvPr/>
        </p:nvSpPr>
        <p:spPr>
          <a:xfrm>
            <a:off x="964464" y="4541387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x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3E12B026-0BF8-AA4C-9668-BD8CE162F645}"/>
              </a:ext>
            </a:extLst>
          </p:cNvPr>
          <p:cNvSpPr txBox="1"/>
          <p:nvPr/>
        </p:nvSpPr>
        <p:spPr>
          <a:xfrm>
            <a:off x="2974109" y="457183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D4897CAF-49AE-2A4E-8F4F-396363E1E25B}"/>
              </a:ext>
            </a:extLst>
          </p:cNvPr>
          <p:cNvSpPr txBox="1"/>
          <p:nvPr/>
        </p:nvSpPr>
        <p:spPr>
          <a:xfrm>
            <a:off x="5582644" y="4567009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y</a:t>
            </a:r>
            <a:r>
              <a:rPr lang="de-DE" b="1" dirty="0"/>
              <a:t>‘</a:t>
            </a:r>
          </a:p>
        </p:txBody>
      </p: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CA5279B8-4367-CB4D-89BA-1B1ADD44373F}"/>
              </a:ext>
            </a:extLst>
          </p:cNvPr>
          <p:cNvCxnSpPr>
            <a:cxnSpLocks/>
            <a:stCxn id="4" idx="6"/>
            <a:endCxn id="113" idx="2"/>
          </p:cNvCxnSpPr>
          <p:nvPr/>
        </p:nvCxnSpPr>
        <p:spPr>
          <a:xfrm flipV="1">
            <a:off x="1324504" y="1980659"/>
            <a:ext cx="1584176" cy="46743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8CEEBC5D-BF2C-864D-AF75-0F5537E661AB}"/>
              </a:ext>
            </a:extLst>
          </p:cNvPr>
          <p:cNvCxnSpPr>
            <a:cxnSpLocks/>
            <a:stCxn id="42" idx="6"/>
            <a:endCxn id="113" idx="2"/>
          </p:cNvCxnSpPr>
          <p:nvPr/>
        </p:nvCxnSpPr>
        <p:spPr>
          <a:xfrm flipV="1">
            <a:off x="1311387" y="1980659"/>
            <a:ext cx="1597293" cy="99398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21A04F6E-7BB2-EA45-A976-7035763D064A}"/>
              </a:ext>
            </a:extLst>
          </p:cNvPr>
          <p:cNvCxnSpPr>
            <a:cxnSpLocks/>
            <a:stCxn id="8" idx="6"/>
            <a:endCxn id="113" idx="2"/>
          </p:cNvCxnSpPr>
          <p:nvPr/>
        </p:nvCxnSpPr>
        <p:spPr>
          <a:xfrm flipV="1">
            <a:off x="1311387" y="1980659"/>
            <a:ext cx="1597293" cy="162967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5AC0D184-0E56-EB45-B492-C7E1BDF3CC31}"/>
              </a:ext>
            </a:extLst>
          </p:cNvPr>
          <p:cNvCxnSpPr>
            <a:cxnSpLocks/>
            <a:stCxn id="9" idx="6"/>
            <a:endCxn id="113" idx="2"/>
          </p:cNvCxnSpPr>
          <p:nvPr/>
        </p:nvCxnSpPr>
        <p:spPr>
          <a:xfrm flipV="1">
            <a:off x="1324504" y="1980659"/>
            <a:ext cx="1584176" cy="212444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59B41324-6115-C940-A880-3A239DEA7539}"/>
              </a:ext>
            </a:extLst>
          </p:cNvPr>
          <p:cNvCxnSpPr>
            <a:cxnSpLocks/>
            <a:stCxn id="113" idx="6"/>
            <a:endCxn id="19" idx="2"/>
          </p:cNvCxnSpPr>
          <p:nvPr/>
        </p:nvCxnSpPr>
        <p:spPr>
          <a:xfrm>
            <a:off x="3340728" y="1980659"/>
            <a:ext cx="1368152" cy="75629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220409EF-A35D-A742-9393-C6FFA72118B9}"/>
              </a:ext>
            </a:extLst>
          </p:cNvPr>
          <p:cNvCxnSpPr>
            <a:cxnSpLocks/>
            <a:stCxn id="113" idx="6"/>
            <a:endCxn id="20" idx="2"/>
          </p:cNvCxnSpPr>
          <p:nvPr/>
        </p:nvCxnSpPr>
        <p:spPr>
          <a:xfrm>
            <a:off x="3340728" y="1980659"/>
            <a:ext cx="1395326" cy="154837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feld 133">
            <a:extLst>
              <a:ext uri="{FF2B5EF4-FFF2-40B4-BE49-F238E27FC236}">
                <a16:creationId xmlns:a16="http://schemas.microsoft.com/office/drawing/2014/main" id="{F950E4E7-9CEA-1C45-98C9-16CDF873E4E9}"/>
              </a:ext>
            </a:extLst>
          </p:cNvPr>
          <p:cNvSpPr txBox="1"/>
          <p:nvPr/>
        </p:nvSpPr>
        <p:spPr>
          <a:xfrm>
            <a:off x="3964029" y="1728906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r>
              <a:rPr lang="de-DE" baseline="30000" dirty="0"/>
              <a:t>(2)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5B06D96-F8DA-F544-94DA-4A4632037AAE}"/>
              </a:ext>
            </a:extLst>
          </p:cNvPr>
          <p:cNvGrpSpPr/>
          <p:nvPr/>
        </p:nvGrpSpPr>
        <p:grpSpPr>
          <a:xfrm>
            <a:off x="892456" y="2229362"/>
            <a:ext cx="432048" cy="434756"/>
            <a:chOff x="1259632" y="2346172"/>
            <a:chExt cx="432048" cy="4347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306938-F338-E34B-AE3F-43BB90276861}"/>
                </a:ext>
              </a:extLst>
            </p:cNvPr>
            <p:cNvSpPr/>
            <p:nvPr/>
          </p:nvSpPr>
          <p:spPr>
            <a:xfrm>
              <a:off x="1259632" y="2348880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EE5A5C33-D320-DF4C-B881-1F54171E4CAE}"/>
                </a:ext>
              </a:extLst>
            </p:cNvPr>
            <p:cNvSpPr txBox="1"/>
            <p:nvPr/>
          </p:nvSpPr>
          <p:spPr>
            <a:xfrm>
              <a:off x="1309165" y="2346172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AC7B82B-2588-8E44-8BCD-10451CA99818}"/>
              </a:ext>
            </a:extLst>
          </p:cNvPr>
          <p:cNvGrpSpPr/>
          <p:nvPr/>
        </p:nvGrpSpPr>
        <p:grpSpPr>
          <a:xfrm>
            <a:off x="879339" y="2758620"/>
            <a:ext cx="432048" cy="432048"/>
            <a:chOff x="1259632" y="3140968"/>
            <a:chExt cx="432048" cy="43204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80051BD-263B-3843-AB8E-B1E30115C6D9}"/>
                </a:ext>
              </a:extLst>
            </p:cNvPr>
            <p:cNvSpPr/>
            <p:nvPr/>
          </p:nvSpPr>
          <p:spPr>
            <a:xfrm>
              <a:off x="1259632" y="3140968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C770E70F-BA35-ED40-8ED4-BCCC6563D882}"/>
                </a:ext>
              </a:extLst>
            </p:cNvPr>
            <p:cNvSpPr txBox="1"/>
            <p:nvPr/>
          </p:nvSpPr>
          <p:spPr>
            <a:xfrm>
              <a:off x="1309165" y="3140968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57BF4C3-CFA5-5D4C-9DEB-0C7890A64024}"/>
              </a:ext>
            </a:extLst>
          </p:cNvPr>
          <p:cNvGrpSpPr/>
          <p:nvPr/>
        </p:nvGrpSpPr>
        <p:grpSpPr>
          <a:xfrm>
            <a:off x="879339" y="3394313"/>
            <a:ext cx="432048" cy="432048"/>
            <a:chOff x="1259632" y="3933056"/>
            <a:chExt cx="432048" cy="4320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88375A-1FE8-5143-9076-B8353817E714}"/>
                </a:ext>
              </a:extLst>
            </p:cNvPr>
            <p:cNvSpPr/>
            <p:nvPr/>
          </p:nvSpPr>
          <p:spPr>
            <a:xfrm>
              <a:off x="1259632" y="3933056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65E2BD10-FC90-9F48-A22A-7E3FEF3AF5F2}"/>
                </a:ext>
              </a:extLst>
            </p:cNvPr>
            <p:cNvSpPr txBox="1"/>
            <p:nvPr/>
          </p:nvSpPr>
          <p:spPr>
            <a:xfrm>
              <a:off x="1318326" y="3943740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3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1E1F66-22C9-E74E-803C-DC148D5AF2BA}"/>
              </a:ext>
            </a:extLst>
          </p:cNvPr>
          <p:cNvGrpSpPr/>
          <p:nvPr/>
        </p:nvGrpSpPr>
        <p:grpSpPr>
          <a:xfrm>
            <a:off x="892456" y="3889077"/>
            <a:ext cx="432048" cy="432048"/>
            <a:chOff x="1259632" y="4725144"/>
            <a:chExt cx="432048" cy="43204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AFD6ED-285A-294C-A9C9-DC2465590EC4}"/>
                </a:ext>
              </a:extLst>
            </p:cNvPr>
            <p:cNvSpPr/>
            <p:nvPr/>
          </p:nvSpPr>
          <p:spPr>
            <a:xfrm>
              <a:off x="1259632" y="4725144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id="{F8283CF2-1694-A24F-B3FE-665B9211C354}"/>
                </a:ext>
              </a:extLst>
            </p:cNvPr>
            <p:cNvSpPr txBox="1"/>
            <p:nvPr/>
          </p:nvSpPr>
          <p:spPr>
            <a:xfrm>
              <a:off x="1312727" y="4742434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4</a:t>
              </a:r>
            </a:p>
          </p:txBody>
        </p:sp>
      </p:grpSp>
      <p:sp>
        <p:nvSpPr>
          <p:cNvPr id="154" name="Textfeld 153">
            <a:extLst>
              <a:ext uri="{FF2B5EF4-FFF2-40B4-BE49-F238E27FC236}">
                <a16:creationId xmlns:a16="http://schemas.microsoft.com/office/drawing/2014/main" id="{0F07FDE9-3AD7-8A4D-9F32-04D5098A1357}"/>
              </a:ext>
            </a:extLst>
          </p:cNvPr>
          <p:cNvSpPr txBox="1"/>
          <p:nvPr/>
        </p:nvSpPr>
        <p:spPr>
          <a:xfrm>
            <a:off x="1639323" y="1791553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</a:t>
            </a:r>
            <a:r>
              <a:rPr lang="de-DE" baseline="30000" dirty="0"/>
              <a:t>(1)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618FF533-A88A-2E4B-AC09-6406F3DA7A23}"/>
              </a:ext>
            </a:extLst>
          </p:cNvPr>
          <p:cNvSpPr txBox="1"/>
          <p:nvPr/>
        </p:nvSpPr>
        <p:spPr>
          <a:xfrm>
            <a:off x="395536" y="1205048"/>
            <a:ext cx="12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Input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166459FF-E86B-3E4E-A193-EADBC4356590}"/>
              </a:ext>
            </a:extLst>
          </p:cNvPr>
          <p:cNvSpPr txBox="1"/>
          <p:nvPr/>
        </p:nvSpPr>
        <p:spPr>
          <a:xfrm>
            <a:off x="2459987" y="1205048"/>
            <a:ext cx="163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Hidden </a:t>
            </a:r>
            <a:r>
              <a:rPr lang="de-DE" dirty="0" err="1"/>
              <a:t>layer</a:t>
            </a:r>
            <a:r>
              <a:rPr lang="de-DE" dirty="0"/>
              <a:t>(s)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EAF2680D-8075-1548-85C9-3685B9695DBA}"/>
              </a:ext>
            </a:extLst>
          </p:cNvPr>
          <p:cNvSpPr txBox="1"/>
          <p:nvPr/>
        </p:nvSpPr>
        <p:spPr>
          <a:xfrm>
            <a:off x="4564864" y="1224781"/>
            <a:ext cx="139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Output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1F0DC5BC-8913-324C-9BBC-47AA0463A692}"/>
              </a:ext>
            </a:extLst>
          </p:cNvPr>
          <p:cNvSpPr txBox="1"/>
          <p:nvPr/>
        </p:nvSpPr>
        <p:spPr>
          <a:xfrm>
            <a:off x="5528142" y="2547637"/>
            <a:ext cx="4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y‘</a:t>
            </a:r>
            <a:r>
              <a:rPr lang="de-DE" baseline="-25000" dirty="0"/>
              <a:t>1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A65CF225-4222-4845-9FAD-E1B0F6B87BC9}"/>
              </a:ext>
            </a:extLst>
          </p:cNvPr>
          <p:cNvSpPr txBox="1"/>
          <p:nvPr/>
        </p:nvSpPr>
        <p:spPr>
          <a:xfrm>
            <a:off x="5528142" y="3332989"/>
            <a:ext cx="4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y‘</a:t>
            </a:r>
            <a:r>
              <a:rPr lang="de-DE" baseline="-25000" dirty="0"/>
              <a:t>2</a:t>
            </a:r>
          </a:p>
        </p:txBody>
      </p: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3E7C5EE3-0119-EB42-AE5B-5A2C6DA91E46}"/>
              </a:ext>
            </a:extLst>
          </p:cNvPr>
          <p:cNvCxnSpPr>
            <a:cxnSpLocks/>
            <a:stCxn id="19" idx="6"/>
            <a:endCxn id="158" idx="1"/>
          </p:cNvCxnSpPr>
          <p:nvPr/>
        </p:nvCxnSpPr>
        <p:spPr>
          <a:xfrm flipV="1">
            <a:off x="5140928" y="2732303"/>
            <a:ext cx="387214" cy="464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>
            <a:extLst>
              <a:ext uri="{FF2B5EF4-FFF2-40B4-BE49-F238E27FC236}">
                <a16:creationId xmlns:a16="http://schemas.microsoft.com/office/drawing/2014/main" id="{9DB5E3AD-E780-7047-BE35-3529333CFC41}"/>
              </a:ext>
            </a:extLst>
          </p:cNvPr>
          <p:cNvCxnSpPr>
            <a:cxnSpLocks/>
            <a:stCxn id="20" idx="6"/>
            <a:endCxn id="159" idx="1"/>
          </p:cNvCxnSpPr>
          <p:nvPr/>
        </p:nvCxnSpPr>
        <p:spPr>
          <a:xfrm flipV="1">
            <a:off x="5168102" y="3517655"/>
            <a:ext cx="360040" cy="1138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feld 169">
            <a:extLst>
              <a:ext uri="{FF2B5EF4-FFF2-40B4-BE49-F238E27FC236}">
                <a16:creationId xmlns:a16="http://schemas.microsoft.com/office/drawing/2014/main" id="{377A68BF-37E2-D348-B130-B079406AC7C5}"/>
              </a:ext>
            </a:extLst>
          </p:cNvPr>
          <p:cNvSpPr txBox="1"/>
          <p:nvPr/>
        </p:nvSpPr>
        <p:spPr>
          <a:xfrm>
            <a:off x="913465" y="5758288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y‘ </a:t>
            </a:r>
            <a:r>
              <a:rPr lang="de-DE" dirty="0"/>
              <a:t>= f (</a:t>
            </a:r>
            <a:r>
              <a:rPr lang="de-DE" dirty="0" err="1"/>
              <a:t>g</a:t>
            </a:r>
            <a:r>
              <a:rPr lang="de-DE" dirty="0"/>
              <a:t> (</a:t>
            </a:r>
            <a:r>
              <a:rPr lang="de-DE" b="1" dirty="0"/>
              <a:t>x</a:t>
            </a:r>
            <a:r>
              <a:rPr lang="de-DE" dirty="0"/>
              <a:t> ; </a:t>
            </a:r>
            <a:r>
              <a:rPr lang="de-DE" b="1" dirty="0"/>
              <a:t>W</a:t>
            </a:r>
            <a:r>
              <a:rPr lang="de-DE" dirty="0"/>
              <a:t> </a:t>
            </a:r>
            <a:r>
              <a:rPr lang="de-DE" baseline="30000" dirty="0"/>
              <a:t>(1)</a:t>
            </a:r>
            <a:r>
              <a:rPr lang="de-DE" dirty="0"/>
              <a:t> ,</a:t>
            </a:r>
            <a:r>
              <a:rPr lang="de-DE" b="1" dirty="0"/>
              <a:t>b</a:t>
            </a:r>
            <a:r>
              <a:rPr lang="de-DE" b="1" baseline="-25000" dirty="0"/>
              <a:t>1</a:t>
            </a:r>
            <a:r>
              <a:rPr lang="de-DE" dirty="0"/>
              <a:t>); </a:t>
            </a:r>
            <a:r>
              <a:rPr lang="de-DE" b="1" dirty="0"/>
              <a:t>W</a:t>
            </a:r>
            <a:r>
              <a:rPr lang="de-DE" baseline="30000" dirty="0"/>
              <a:t> (2)</a:t>
            </a:r>
            <a:r>
              <a:rPr lang="de-DE" dirty="0"/>
              <a:t> ,</a:t>
            </a:r>
            <a:r>
              <a:rPr lang="de-DE" b="1" dirty="0"/>
              <a:t>b</a:t>
            </a:r>
            <a:r>
              <a:rPr lang="de-DE" b="1" baseline="-25000" dirty="0"/>
              <a:t>2</a:t>
            </a:r>
            <a:r>
              <a:rPr lang="de-DE" dirty="0"/>
              <a:t>) = 𝛔</a:t>
            </a:r>
            <a:r>
              <a:rPr lang="de-DE" baseline="-25000" dirty="0"/>
              <a:t>2</a:t>
            </a:r>
            <a:r>
              <a:rPr lang="de-DE" dirty="0"/>
              <a:t> (</a:t>
            </a:r>
            <a:r>
              <a:rPr lang="de-DE" b="1" dirty="0"/>
              <a:t>W</a:t>
            </a:r>
            <a:r>
              <a:rPr lang="de-DE" baseline="30000" dirty="0"/>
              <a:t>(2)</a:t>
            </a:r>
            <a:r>
              <a:rPr lang="de-DE" dirty="0"/>
              <a:t> 𝛔 </a:t>
            </a:r>
            <a:r>
              <a:rPr lang="de-DE" baseline="-25000" dirty="0"/>
              <a:t>1</a:t>
            </a:r>
            <a:r>
              <a:rPr lang="de-DE" dirty="0"/>
              <a:t>(</a:t>
            </a:r>
            <a:r>
              <a:rPr lang="de-DE" b="1" dirty="0"/>
              <a:t>W</a:t>
            </a:r>
            <a:r>
              <a:rPr lang="de-DE" baseline="30000" dirty="0"/>
              <a:t>(1)</a:t>
            </a:r>
            <a:r>
              <a:rPr lang="de-DE" dirty="0"/>
              <a:t> </a:t>
            </a:r>
            <a:r>
              <a:rPr lang="de-DE" b="1" dirty="0"/>
              <a:t>x +b</a:t>
            </a:r>
            <a:r>
              <a:rPr lang="de-DE" b="1" baseline="-25000" dirty="0"/>
              <a:t>1</a:t>
            </a:r>
            <a:r>
              <a:rPr lang="de-DE" dirty="0"/>
              <a:t> ) + </a:t>
            </a:r>
            <a:r>
              <a:rPr lang="de-DE" b="1" dirty="0"/>
              <a:t>b</a:t>
            </a:r>
            <a:r>
              <a:rPr lang="de-DE" b="1" baseline="-25000" dirty="0"/>
              <a:t>2</a:t>
            </a:r>
            <a:r>
              <a:rPr lang="de-DE" dirty="0"/>
              <a:t>) </a:t>
            </a:r>
          </a:p>
          <a:p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D669800-FC83-334F-90EA-ACBF0497B2C0}"/>
              </a:ext>
            </a:extLst>
          </p:cNvPr>
          <p:cNvGrpSpPr/>
          <p:nvPr/>
        </p:nvGrpSpPr>
        <p:grpSpPr>
          <a:xfrm>
            <a:off x="4708880" y="2520925"/>
            <a:ext cx="438970" cy="432048"/>
            <a:chOff x="6561050" y="3140968"/>
            <a:chExt cx="438970" cy="43204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0DBE3-6F24-274F-A8CE-F209052D5C0F}"/>
                </a:ext>
              </a:extLst>
            </p:cNvPr>
            <p:cNvSpPr/>
            <p:nvPr/>
          </p:nvSpPr>
          <p:spPr>
            <a:xfrm>
              <a:off x="6561050" y="3140968"/>
              <a:ext cx="432048" cy="43204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2" name="Textfeld 171">
              <a:extLst>
                <a:ext uri="{FF2B5EF4-FFF2-40B4-BE49-F238E27FC236}">
                  <a16:creationId xmlns:a16="http://schemas.microsoft.com/office/drawing/2014/main" id="{4BA5B032-9C12-AC44-9070-AE8AD964595F}"/>
                </a:ext>
              </a:extLst>
            </p:cNvPr>
            <p:cNvSpPr txBox="1"/>
            <p:nvPr/>
          </p:nvSpPr>
          <p:spPr>
            <a:xfrm>
              <a:off x="6610170" y="3147595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o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42269D1-B43F-5E4B-95D3-E9AE1FDF6C8C}"/>
              </a:ext>
            </a:extLst>
          </p:cNvPr>
          <p:cNvGrpSpPr/>
          <p:nvPr/>
        </p:nvGrpSpPr>
        <p:grpSpPr>
          <a:xfrm>
            <a:off x="4736054" y="3313013"/>
            <a:ext cx="432048" cy="432048"/>
            <a:chOff x="6588224" y="3933056"/>
            <a:chExt cx="432048" cy="43204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BBBD78-A34E-B54F-8C3A-94373DBDBA99}"/>
                </a:ext>
              </a:extLst>
            </p:cNvPr>
            <p:cNvSpPr/>
            <p:nvPr/>
          </p:nvSpPr>
          <p:spPr>
            <a:xfrm>
              <a:off x="6588224" y="3933056"/>
              <a:ext cx="432048" cy="43204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A93999DC-A704-4647-A115-573D43E3E290}"/>
                </a:ext>
              </a:extLst>
            </p:cNvPr>
            <p:cNvSpPr txBox="1"/>
            <p:nvPr/>
          </p:nvSpPr>
          <p:spPr>
            <a:xfrm>
              <a:off x="6630422" y="3933056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o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DD308EF-B5AA-6341-BC08-5B929B880805}"/>
              </a:ext>
            </a:extLst>
          </p:cNvPr>
          <p:cNvGrpSpPr/>
          <p:nvPr/>
        </p:nvGrpSpPr>
        <p:grpSpPr>
          <a:xfrm>
            <a:off x="2908680" y="1764635"/>
            <a:ext cx="439728" cy="432048"/>
            <a:chOff x="3995936" y="1896189"/>
            <a:chExt cx="439728" cy="432048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4A36CC2-56E9-FE4D-9125-EA62654E7054}"/>
                </a:ext>
              </a:extLst>
            </p:cNvPr>
            <p:cNvSpPr/>
            <p:nvPr/>
          </p:nvSpPr>
          <p:spPr>
            <a:xfrm>
              <a:off x="3995936" y="189618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4" name="Textfeld 173">
              <a:extLst>
                <a:ext uri="{FF2B5EF4-FFF2-40B4-BE49-F238E27FC236}">
                  <a16:creationId xmlns:a16="http://schemas.microsoft.com/office/drawing/2014/main" id="{B269E98E-9D5E-6845-B697-33B52DABF6F7}"/>
                </a:ext>
              </a:extLst>
            </p:cNvPr>
            <p:cNvSpPr txBox="1"/>
            <p:nvPr/>
          </p:nvSpPr>
          <p:spPr>
            <a:xfrm>
              <a:off x="4044210" y="191683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B870DCA-0B81-C64A-B5E3-2D22DCA52188}"/>
              </a:ext>
            </a:extLst>
          </p:cNvPr>
          <p:cNvGrpSpPr/>
          <p:nvPr/>
        </p:nvGrpSpPr>
        <p:grpSpPr>
          <a:xfrm>
            <a:off x="2912520" y="2325749"/>
            <a:ext cx="432048" cy="432048"/>
            <a:chOff x="3995936" y="2708920"/>
            <a:chExt cx="432048" cy="4320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6983DF-E177-C04E-9447-31EB42A14B75}"/>
                </a:ext>
              </a:extLst>
            </p:cNvPr>
            <p:cNvSpPr/>
            <p:nvPr/>
          </p:nvSpPr>
          <p:spPr>
            <a:xfrm>
              <a:off x="3995936" y="270892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5" name="Textfeld 174">
              <a:extLst>
                <a:ext uri="{FF2B5EF4-FFF2-40B4-BE49-F238E27FC236}">
                  <a16:creationId xmlns:a16="http://schemas.microsoft.com/office/drawing/2014/main" id="{AAC03FC4-7F9F-0C46-80A3-75F586CE032C}"/>
                </a:ext>
              </a:extLst>
            </p:cNvPr>
            <p:cNvSpPr txBox="1"/>
            <p:nvPr/>
          </p:nvSpPr>
          <p:spPr>
            <a:xfrm>
              <a:off x="4036530" y="2736678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C78A432-9BE3-2146-AA14-B71429B2AC18}"/>
              </a:ext>
            </a:extLst>
          </p:cNvPr>
          <p:cNvGrpSpPr/>
          <p:nvPr/>
        </p:nvGrpSpPr>
        <p:grpSpPr>
          <a:xfrm>
            <a:off x="2912520" y="2880965"/>
            <a:ext cx="432048" cy="432048"/>
            <a:chOff x="3995936" y="3501008"/>
            <a:chExt cx="432048" cy="4320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AB23A7-F483-7547-B089-3453966AD024}"/>
                </a:ext>
              </a:extLst>
            </p:cNvPr>
            <p:cNvSpPr/>
            <p:nvPr/>
          </p:nvSpPr>
          <p:spPr>
            <a:xfrm>
              <a:off x="3995936" y="350100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441658A3-362B-6441-B46E-D0DAE73B01CF}"/>
                </a:ext>
              </a:extLst>
            </p:cNvPr>
            <p:cNvSpPr txBox="1"/>
            <p:nvPr/>
          </p:nvSpPr>
          <p:spPr>
            <a:xfrm>
              <a:off x="4036530" y="3516927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3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7DB7725-943E-8248-802D-1E612199B3DD}"/>
              </a:ext>
            </a:extLst>
          </p:cNvPr>
          <p:cNvGrpSpPr/>
          <p:nvPr/>
        </p:nvGrpSpPr>
        <p:grpSpPr>
          <a:xfrm>
            <a:off x="2915260" y="3455069"/>
            <a:ext cx="439728" cy="432048"/>
            <a:chOff x="3995936" y="4293096"/>
            <a:chExt cx="439728" cy="4320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903C55-8145-0C48-9540-CF2607B9B3FD}"/>
                </a:ext>
              </a:extLst>
            </p:cNvPr>
            <p:cNvSpPr/>
            <p:nvPr/>
          </p:nvSpPr>
          <p:spPr>
            <a:xfrm>
              <a:off x="3995936" y="429309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AAD9EC29-7734-8440-B93F-A4474F1FF918}"/>
                </a:ext>
              </a:extLst>
            </p:cNvPr>
            <p:cNvSpPr txBox="1"/>
            <p:nvPr/>
          </p:nvSpPr>
          <p:spPr>
            <a:xfrm>
              <a:off x="4044210" y="4309015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4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2D86F7C-0C4D-9F40-88C2-7C02169A3270}"/>
              </a:ext>
            </a:extLst>
          </p:cNvPr>
          <p:cNvGrpSpPr/>
          <p:nvPr/>
        </p:nvGrpSpPr>
        <p:grpSpPr>
          <a:xfrm>
            <a:off x="2941156" y="4052878"/>
            <a:ext cx="436210" cy="432048"/>
            <a:chOff x="3995936" y="5085184"/>
            <a:chExt cx="436210" cy="4320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82B04A-79B3-4549-B915-20EF42833700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0AA325A4-BC2C-C74B-8DD2-F0909C3B95E4}"/>
                </a:ext>
              </a:extLst>
            </p:cNvPr>
            <p:cNvSpPr txBox="1"/>
            <p:nvPr/>
          </p:nvSpPr>
          <p:spPr>
            <a:xfrm>
              <a:off x="4040692" y="511445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5</a:t>
              </a:r>
            </a:p>
          </p:txBody>
        </p:sp>
      </p:grpSp>
      <p:sp>
        <p:nvSpPr>
          <p:cNvPr id="84" name="Abgerundetes Rechteck 83">
            <a:extLst>
              <a:ext uri="{FF2B5EF4-FFF2-40B4-BE49-F238E27FC236}">
                <a16:creationId xmlns:a16="http://schemas.microsoft.com/office/drawing/2014/main" id="{778C847A-49F2-004D-8977-11ECFF0F41B8}"/>
              </a:ext>
            </a:extLst>
          </p:cNvPr>
          <p:cNvSpPr/>
          <p:nvPr/>
        </p:nvSpPr>
        <p:spPr>
          <a:xfrm>
            <a:off x="6383232" y="1885509"/>
            <a:ext cx="2609044" cy="1819977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de-DE" dirty="0"/>
              <a:t>i: 	</a:t>
            </a:r>
            <a:r>
              <a:rPr lang="de-DE" dirty="0" err="1"/>
              <a:t>layer</a:t>
            </a:r>
            <a:r>
              <a:rPr lang="de-DE" dirty="0"/>
              <a:t> i</a:t>
            </a:r>
          </a:p>
          <a:p>
            <a:r>
              <a:rPr lang="de-DE" dirty="0"/>
              <a:t>b</a:t>
            </a:r>
            <a:r>
              <a:rPr lang="de-DE" baseline="-25000" dirty="0"/>
              <a:t>i</a:t>
            </a:r>
            <a:r>
              <a:rPr lang="de-DE" dirty="0"/>
              <a:t>:	 Bias in </a:t>
            </a:r>
            <a:r>
              <a:rPr lang="de-DE" dirty="0">
                <a:solidFill>
                  <a:srgbClr val="3C8C93"/>
                </a:solidFill>
              </a:rPr>
              <a:t>i</a:t>
            </a:r>
          </a:p>
          <a:p>
            <a:r>
              <a:rPr lang="de-DE" dirty="0"/>
              <a:t>W</a:t>
            </a:r>
            <a:r>
              <a:rPr lang="de-DE" baseline="30000" dirty="0"/>
              <a:t>(i)</a:t>
            </a:r>
            <a:r>
              <a:rPr lang="de-DE" dirty="0"/>
              <a:t>: 	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	in i</a:t>
            </a:r>
          </a:p>
          <a:p>
            <a:r>
              <a:rPr lang="de-DE" dirty="0"/>
              <a:t> 𝛔 </a:t>
            </a:r>
            <a:r>
              <a:rPr lang="de-DE" baseline="-25000" dirty="0"/>
              <a:t>i</a:t>
            </a:r>
            <a:r>
              <a:rPr lang="de-DE" dirty="0"/>
              <a:t>: 	</a:t>
            </a:r>
            <a:r>
              <a:rPr lang="de-DE" dirty="0" err="1"/>
              <a:t>activation</a:t>
            </a:r>
            <a:r>
              <a:rPr lang="de-DE" dirty="0"/>
              <a:t> 	</a:t>
            </a:r>
            <a:r>
              <a:rPr lang="de-DE" dirty="0" err="1"/>
              <a:t>function</a:t>
            </a:r>
            <a:r>
              <a:rPr lang="de-DE" dirty="0"/>
              <a:t> in i</a:t>
            </a:r>
          </a:p>
          <a:p>
            <a:r>
              <a:rPr lang="de-DE" dirty="0"/>
              <a:t>	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187B6AF-86A9-8E41-9B05-74A885F610F5}"/>
              </a:ext>
            </a:extLst>
          </p:cNvPr>
          <p:cNvSpPr txBox="1"/>
          <p:nvPr/>
        </p:nvSpPr>
        <p:spPr>
          <a:xfrm>
            <a:off x="4162113" y="504903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02FC058-2148-004A-952D-8305FC9AA2CB}"/>
              </a:ext>
            </a:extLst>
          </p:cNvPr>
          <p:cNvSpPr txBox="1"/>
          <p:nvPr/>
        </p:nvSpPr>
        <p:spPr>
          <a:xfrm>
            <a:off x="1753772" y="50425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823D118-01C0-9D42-992E-286A932F7229}"/>
              </a:ext>
            </a:extLst>
          </p:cNvPr>
          <p:cNvSpPr txBox="1"/>
          <p:nvPr/>
        </p:nvSpPr>
        <p:spPr>
          <a:xfrm>
            <a:off x="7294778" y="4642741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„States“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CA74A429-3D74-7344-B77D-A61D1386060C}"/>
              </a:ext>
            </a:extLst>
          </p:cNvPr>
          <p:cNvSpPr txBox="1"/>
          <p:nvPr/>
        </p:nvSpPr>
        <p:spPr>
          <a:xfrm>
            <a:off x="7222722" y="51242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Functions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46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7E90E3-ADE0-C546-A142-4D958DDC8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The architecture of LeNet5</a:t>
            </a:r>
          </a:p>
        </p:txBody>
      </p:sp>
      <p:pic>
        <p:nvPicPr>
          <p:cNvPr id="13314" name="Picture 3" descr="lenet-architecture">
            <a:extLst>
              <a:ext uri="{FF2B5EF4-FFF2-40B4-BE49-F238E27FC236}">
                <a16:creationId xmlns:a16="http://schemas.microsoft.com/office/drawing/2014/main" id="{EF9A72FF-E159-A740-B08F-4FCC40EE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9138"/>
            <a:ext cx="91408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3456C-B2BD-CA41-B0E0-FBE2F0346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1989139"/>
            <a:ext cx="1327150" cy="5667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5077B-7A01-BB44-839C-7AE2CFBD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6" y="2370138"/>
            <a:ext cx="931863" cy="4556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592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lenet5errs">
            <a:extLst>
              <a:ext uri="{FF2B5EF4-FFF2-40B4-BE49-F238E27FC236}">
                <a16:creationId xmlns:a16="http://schemas.microsoft.com/office/drawing/2014/main" id="{5E1378C3-EEF7-014E-A736-26928B89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778" r="10512" b="24213"/>
          <a:stretch>
            <a:fillRect/>
          </a:stretch>
        </p:blipFill>
        <p:spPr bwMode="auto">
          <a:xfrm>
            <a:off x="179389" y="1144589"/>
            <a:ext cx="5329237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F8A97987-35CE-A241-8BCB-92CC086DC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5964" y="1131888"/>
            <a:ext cx="3178175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+mj-ea"/>
              </a:rPr>
              <a:t>The 82 errors made by LeNet5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62B761CA-2CF8-DE41-B3C1-377B6BF6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9" y="2397125"/>
            <a:ext cx="31321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000">
                <a:solidFill>
                  <a:srgbClr val="000000"/>
                </a:solidFill>
                <a:latin typeface="Arial" panose="020B0604020202020204" pitchFamily="34" charset="0"/>
              </a:rPr>
              <a:t>Notice that most of the errors are cases that people find quite easy.</a:t>
            </a:r>
          </a:p>
          <a:p>
            <a:pPr>
              <a:spcBef>
                <a:spcPct val="50000"/>
              </a:spcBef>
            </a:pPr>
            <a:r>
              <a:rPr lang="en-US" altLang="de-DE" sz="2000">
                <a:solidFill>
                  <a:srgbClr val="000000"/>
                </a:solidFill>
                <a:latin typeface="Arial" panose="020B0604020202020204" pitchFamily="34" charset="0"/>
              </a:rPr>
              <a:t>The human error rate is probably 20 to 30 errors but nobody has had the patience to measure it.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5882A9D-98E2-9740-9DF8-7625A77F8E72}"/>
              </a:ext>
            </a:extLst>
          </p:cNvPr>
          <p:cNvSpPr txBox="1"/>
          <p:nvPr/>
        </p:nvSpPr>
        <p:spPr>
          <a:xfrm>
            <a:off x="3767039" y="5145683"/>
            <a:ext cx="4419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in </a:t>
            </a:r>
            <a:r>
              <a:rPr lang="de-DE" dirty="0" err="1"/>
              <a:t>mind</a:t>
            </a:r>
            <a:endParaRPr lang="de-DE" dirty="0"/>
          </a:p>
          <a:p>
            <a:r>
              <a:rPr lang="de-DE" dirty="0" err="1"/>
              <a:t>Ranzato</a:t>
            </a:r>
            <a:r>
              <a:rPr lang="de-DE" dirty="0"/>
              <a:t> 2008: </a:t>
            </a:r>
            <a:r>
              <a:rPr lang="de-DE" dirty="0" err="1"/>
              <a:t>use</a:t>
            </a:r>
            <a:r>
              <a:rPr lang="de-DE" dirty="0"/>
              <a:t> tricks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40</a:t>
            </a:r>
          </a:p>
          <a:p>
            <a:r>
              <a:rPr lang="de-DE" dirty="0" err="1"/>
              <a:t>Ciresan</a:t>
            </a:r>
            <a:r>
              <a:rPr lang="de-DE" dirty="0"/>
              <a:t> et al. 2010:  </a:t>
            </a:r>
            <a:r>
              <a:rPr lang="de-DE" dirty="0" err="1"/>
              <a:t>Enlarge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</a:t>
            </a:r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3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280" y="6083300"/>
            <a:ext cx="784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Severyn</a:t>
            </a:r>
            <a:r>
              <a:rPr lang="en-US" sz="1200" dirty="0"/>
              <a:t>, </a:t>
            </a:r>
            <a:r>
              <a:rPr lang="en-US" sz="1200" dirty="0" err="1"/>
              <a:t>Aliaksei</a:t>
            </a:r>
            <a:r>
              <a:rPr lang="en-US" sz="1200" dirty="0"/>
              <a:t>, and Alessandro </a:t>
            </a:r>
            <a:r>
              <a:rPr lang="en-US" sz="1200" dirty="0" err="1"/>
              <a:t>Moschitti</a:t>
            </a:r>
            <a:r>
              <a:rPr lang="en-US" sz="1200" dirty="0"/>
              <a:t>. "UNITN: Training Deep Convolutional Neural Network for Twitter Sentiment Classification." </a:t>
            </a:r>
            <a:r>
              <a:rPr lang="en-US" sz="1200" i="1" dirty="0" err="1"/>
              <a:t>SemEval</a:t>
            </a:r>
            <a:r>
              <a:rPr lang="en-US" sz="1200" i="1" dirty="0"/>
              <a:t>@ NAACL-HLT</a:t>
            </a:r>
            <a:r>
              <a:rPr lang="en-US" sz="1200" dirty="0"/>
              <a:t>. 2015.</a:t>
            </a:r>
            <a:endParaRPr lang="en-US" sz="12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707139"/>
            <a:ext cx="7645400" cy="40406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F4CEF5-066C-CD40-AF5D-D3EE7A25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for text classification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BB5DE-0B98-4B47-B893-267D3A970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133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6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Jonathon Hare: Lectures 2,7,10 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„COMP6248 </a:t>
            </a:r>
            <a:r>
              <a:rPr lang="de-DE" sz="2000" dirty="0" err="1"/>
              <a:t>Differentiable</a:t>
            </a:r>
            <a:r>
              <a:rPr lang="de-DE" sz="2000" dirty="0"/>
              <a:t> </a:t>
            </a:r>
            <a:r>
              <a:rPr lang="de-DE" sz="2000" dirty="0" err="1"/>
              <a:t>Programming</a:t>
            </a:r>
            <a:r>
              <a:rPr lang="de-DE" sz="2000" dirty="0"/>
              <a:t> 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Deep</a:t>
            </a:r>
            <a:r>
              <a:rPr lang="de-DE" sz="2000" dirty="0"/>
              <a:t> Learning)“  </a:t>
            </a:r>
            <a:r>
              <a:rPr lang="de-DE" sz="2000" dirty="0">
                <a:hlinkClick r:id="rId2"/>
              </a:rPr>
              <a:t>http://comp6248.ecs.soton.ac.uk/</a:t>
            </a:r>
            <a:endParaRPr lang="de-DE" sz="2000" dirty="0"/>
          </a:p>
          <a:p>
            <a:r>
              <a:rPr lang="de-DE" sz="2000" dirty="0"/>
              <a:t>Nielsen: </a:t>
            </a:r>
            <a:r>
              <a:rPr lang="de-DE" sz="2000" dirty="0" err="1"/>
              <a:t>Neural</a:t>
            </a:r>
            <a:r>
              <a:rPr lang="de-DE" sz="2000" dirty="0"/>
              <a:t> Networks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Deep</a:t>
            </a:r>
            <a:r>
              <a:rPr lang="de-DE" sz="2000" dirty="0"/>
              <a:t> Learning. </a:t>
            </a:r>
            <a:r>
              <a:rPr lang="de-DE" sz="2000" dirty="0">
                <a:hlinkClick r:id="rId3"/>
              </a:rPr>
              <a:t>http://neuralnetworksanddeeplearning.com/</a:t>
            </a:r>
            <a:r>
              <a:rPr lang="de-DE" sz="2000" dirty="0"/>
              <a:t>, </a:t>
            </a:r>
            <a:r>
              <a:rPr lang="de-DE" sz="2000" dirty="0" err="1"/>
              <a:t>chapter</a:t>
            </a:r>
            <a:r>
              <a:rPr lang="de-DE" sz="2000" dirty="0"/>
              <a:t> 6</a:t>
            </a:r>
          </a:p>
          <a:p>
            <a:r>
              <a:rPr lang="de-DE" sz="2000" dirty="0" err="1"/>
              <a:t>Geoofrey</a:t>
            </a:r>
            <a:r>
              <a:rPr lang="de-DE" sz="2000" dirty="0"/>
              <a:t> </a:t>
            </a:r>
            <a:r>
              <a:rPr lang="de-DE" sz="2000" dirty="0" err="1"/>
              <a:t>Hinton</a:t>
            </a:r>
            <a:r>
              <a:rPr lang="de-DE" sz="2000" dirty="0"/>
              <a:t>: </a:t>
            </a:r>
            <a:r>
              <a:rPr lang="en-US" altLang="de-DE" sz="2000" dirty="0"/>
              <a:t>Lecture 6a, </a:t>
            </a:r>
            <a:br>
              <a:rPr lang="en-US" altLang="de-DE" sz="2000" dirty="0"/>
            </a:br>
            <a:r>
              <a:rPr lang="en-US" altLang="de-DE" sz="2000" dirty="0"/>
              <a:t>Convolutional neural networks for hand-written digit recognition CSC2535: Advanced Machine Learning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6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DL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53FC072-7F5C-CF41-B001-EFEDCA9A3122}"/>
              </a:ext>
            </a:extLst>
          </p:cNvPr>
          <p:cNvCxnSpPr>
            <a:cxnSpLocks/>
            <a:stCxn id="4" idx="6"/>
            <a:endCxn id="14" idx="2"/>
          </p:cNvCxnSpPr>
          <p:nvPr/>
        </p:nvCxnSpPr>
        <p:spPr>
          <a:xfrm>
            <a:off x="1324504" y="2448094"/>
            <a:ext cx="1588016" cy="9367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8C34921-E464-F240-93CA-AA1266E21A77}"/>
              </a:ext>
            </a:extLst>
          </p:cNvPr>
          <p:cNvCxnSpPr>
            <a:cxnSpLocks/>
            <a:stCxn id="4" idx="6"/>
            <a:endCxn id="15" idx="2"/>
          </p:cNvCxnSpPr>
          <p:nvPr/>
        </p:nvCxnSpPr>
        <p:spPr>
          <a:xfrm>
            <a:off x="1324504" y="2448094"/>
            <a:ext cx="1588016" cy="64889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96541AC-702C-B144-A5ED-5F36A67E6C5C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>
            <a:off x="1324504" y="2448094"/>
            <a:ext cx="1590756" cy="122299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CD53746-3A87-A248-912D-FE7818B92107}"/>
              </a:ext>
            </a:extLst>
          </p:cNvPr>
          <p:cNvCxnSpPr>
            <a:cxnSpLocks/>
            <a:stCxn id="4" idx="6"/>
            <a:endCxn id="17" idx="2"/>
          </p:cNvCxnSpPr>
          <p:nvPr/>
        </p:nvCxnSpPr>
        <p:spPr>
          <a:xfrm>
            <a:off x="1324504" y="2448094"/>
            <a:ext cx="1616652" cy="18208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3956441-05B8-E34A-9B1E-F3EA7480144E}"/>
              </a:ext>
            </a:extLst>
          </p:cNvPr>
          <p:cNvCxnSpPr>
            <a:cxnSpLocks/>
            <a:stCxn id="42" idx="6"/>
            <a:endCxn id="14" idx="2"/>
          </p:cNvCxnSpPr>
          <p:nvPr/>
        </p:nvCxnSpPr>
        <p:spPr>
          <a:xfrm flipV="1">
            <a:off x="1311387" y="2541773"/>
            <a:ext cx="1601133" cy="43287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F35C92D-356F-F646-92FB-F8B825DDE2F4}"/>
              </a:ext>
            </a:extLst>
          </p:cNvPr>
          <p:cNvCxnSpPr>
            <a:cxnSpLocks/>
            <a:stCxn id="42" idx="6"/>
            <a:endCxn id="15" idx="2"/>
          </p:cNvCxnSpPr>
          <p:nvPr/>
        </p:nvCxnSpPr>
        <p:spPr>
          <a:xfrm>
            <a:off x="1311387" y="2974644"/>
            <a:ext cx="1601133" cy="12234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216122EA-31AF-8941-9FDF-E4FAD28B311C}"/>
              </a:ext>
            </a:extLst>
          </p:cNvPr>
          <p:cNvCxnSpPr>
            <a:cxnSpLocks/>
            <a:stCxn id="42" idx="6"/>
            <a:endCxn id="16" idx="2"/>
          </p:cNvCxnSpPr>
          <p:nvPr/>
        </p:nvCxnSpPr>
        <p:spPr>
          <a:xfrm>
            <a:off x="1311387" y="2974644"/>
            <a:ext cx="1603873" cy="69644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1968883-DC77-5E46-9FB8-84EAB5642E6B}"/>
              </a:ext>
            </a:extLst>
          </p:cNvPr>
          <p:cNvCxnSpPr>
            <a:cxnSpLocks/>
            <a:stCxn id="42" idx="6"/>
            <a:endCxn id="17" idx="2"/>
          </p:cNvCxnSpPr>
          <p:nvPr/>
        </p:nvCxnSpPr>
        <p:spPr>
          <a:xfrm>
            <a:off x="1311387" y="2974644"/>
            <a:ext cx="1629769" cy="129425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47D10098-8ABC-EA40-8321-FD0DBBBE410B}"/>
              </a:ext>
            </a:extLst>
          </p:cNvPr>
          <p:cNvCxnSpPr>
            <a:cxnSpLocks/>
            <a:stCxn id="152" idx="3"/>
            <a:endCxn id="14" idx="2"/>
          </p:cNvCxnSpPr>
          <p:nvPr/>
        </p:nvCxnSpPr>
        <p:spPr>
          <a:xfrm flipV="1">
            <a:off x="1308647" y="2541773"/>
            <a:ext cx="1603873" cy="104789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E3077022-7D48-1946-B60B-5BD8E69AA823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 flipV="1">
            <a:off x="1311387" y="3096989"/>
            <a:ext cx="1601133" cy="5133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888A98B-7568-5547-A7FA-8BD1F2B7513C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1311387" y="3610337"/>
            <a:ext cx="1603873" cy="607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C3EAE431-02DE-DA47-AC4A-E2E5EF45919A}"/>
              </a:ext>
            </a:extLst>
          </p:cNvPr>
          <p:cNvCxnSpPr>
            <a:cxnSpLocks/>
            <a:stCxn id="8" idx="6"/>
            <a:endCxn id="17" idx="2"/>
          </p:cNvCxnSpPr>
          <p:nvPr/>
        </p:nvCxnSpPr>
        <p:spPr>
          <a:xfrm>
            <a:off x="1311387" y="3610337"/>
            <a:ext cx="1629769" cy="6585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06589073-FE57-5247-AD63-9FC9EF5972C9}"/>
              </a:ext>
            </a:extLst>
          </p:cNvPr>
          <p:cNvCxnSpPr>
            <a:cxnSpLocks/>
            <a:stCxn id="153" idx="3"/>
            <a:endCxn id="14" idx="2"/>
          </p:cNvCxnSpPr>
          <p:nvPr/>
        </p:nvCxnSpPr>
        <p:spPr>
          <a:xfrm flipV="1">
            <a:off x="1316165" y="2541773"/>
            <a:ext cx="1596355" cy="154926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89E03D8C-086F-5E43-9629-02FA55754E88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 flipV="1">
            <a:off x="1324504" y="3096989"/>
            <a:ext cx="1588016" cy="100811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5406AD55-6B0B-5448-9DF3-8845D6598FB2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 flipV="1">
            <a:off x="1324504" y="3671093"/>
            <a:ext cx="1590756" cy="4340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EA24918A-1E8F-9A44-9939-B5E0E63280AE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1324504" y="4105101"/>
            <a:ext cx="1616652" cy="16380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6E67C2C7-00AB-B44F-89B0-635080AD6626}"/>
              </a:ext>
            </a:extLst>
          </p:cNvPr>
          <p:cNvSpPr txBox="1"/>
          <p:nvPr/>
        </p:nvSpPr>
        <p:spPr>
          <a:xfrm>
            <a:off x="930051" y="4986694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x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3E12B026-0BF8-AA4C-9668-BD8CE162F645}"/>
              </a:ext>
            </a:extLst>
          </p:cNvPr>
          <p:cNvSpPr txBox="1"/>
          <p:nvPr/>
        </p:nvSpPr>
        <p:spPr>
          <a:xfrm>
            <a:off x="2945473" y="5023525"/>
            <a:ext cx="39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</a:t>
            </a:r>
            <a:endParaRPr lang="de-DE" b="1" baseline="30000" dirty="0"/>
          </a:p>
        </p:txBody>
      </p: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CA5279B8-4367-CB4D-89BA-1B1ADD44373F}"/>
              </a:ext>
            </a:extLst>
          </p:cNvPr>
          <p:cNvCxnSpPr>
            <a:cxnSpLocks/>
            <a:stCxn id="4" idx="6"/>
            <a:endCxn id="113" idx="2"/>
          </p:cNvCxnSpPr>
          <p:nvPr/>
        </p:nvCxnSpPr>
        <p:spPr>
          <a:xfrm flipV="1">
            <a:off x="1324504" y="1980659"/>
            <a:ext cx="1584176" cy="46743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8CEEBC5D-BF2C-864D-AF75-0F5537E661AB}"/>
              </a:ext>
            </a:extLst>
          </p:cNvPr>
          <p:cNvCxnSpPr>
            <a:cxnSpLocks/>
            <a:stCxn id="42" idx="6"/>
            <a:endCxn id="113" idx="2"/>
          </p:cNvCxnSpPr>
          <p:nvPr/>
        </p:nvCxnSpPr>
        <p:spPr>
          <a:xfrm flipV="1">
            <a:off x="1311387" y="1980659"/>
            <a:ext cx="1597293" cy="99398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21A04F6E-7BB2-EA45-A976-7035763D064A}"/>
              </a:ext>
            </a:extLst>
          </p:cNvPr>
          <p:cNvCxnSpPr>
            <a:cxnSpLocks/>
            <a:stCxn id="8" idx="6"/>
            <a:endCxn id="113" idx="2"/>
          </p:cNvCxnSpPr>
          <p:nvPr/>
        </p:nvCxnSpPr>
        <p:spPr>
          <a:xfrm flipV="1">
            <a:off x="1311387" y="1980659"/>
            <a:ext cx="1597293" cy="162967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5AC0D184-0E56-EB45-B492-C7E1BDF3CC31}"/>
              </a:ext>
            </a:extLst>
          </p:cNvPr>
          <p:cNvCxnSpPr>
            <a:cxnSpLocks/>
            <a:stCxn id="9" idx="6"/>
            <a:endCxn id="113" idx="2"/>
          </p:cNvCxnSpPr>
          <p:nvPr/>
        </p:nvCxnSpPr>
        <p:spPr>
          <a:xfrm flipV="1">
            <a:off x="1324504" y="1980659"/>
            <a:ext cx="1584176" cy="212444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feld 133">
            <a:extLst>
              <a:ext uri="{FF2B5EF4-FFF2-40B4-BE49-F238E27FC236}">
                <a16:creationId xmlns:a16="http://schemas.microsoft.com/office/drawing/2014/main" id="{F950E4E7-9CEA-1C45-98C9-16CDF873E4E9}"/>
              </a:ext>
            </a:extLst>
          </p:cNvPr>
          <p:cNvSpPr txBox="1"/>
          <p:nvPr/>
        </p:nvSpPr>
        <p:spPr>
          <a:xfrm>
            <a:off x="3480701" y="1641294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5B06D96-F8DA-F544-94DA-4A4632037AAE}"/>
              </a:ext>
            </a:extLst>
          </p:cNvPr>
          <p:cNvGrpSpPr/>
          <p:nvPr/>
        </p:nvGrpSpPr>
        <p:grpSpPr>
          <a:xfrm>
            <a:off x="892456" y="2229362"/>
            <a:ext cx="432048" cy="434756"/>
            <a:chOff x="1259632" y="2346172"/>
            <a:chExt cx="432048" cy="4347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306938-F338-E34B-AE3F-43BB90276861}"/>
                </a:ext>
              </a:extLst>
            </p:cNvPr>
            <p:cNvSpPr/>
            <p:nvPr/>
          </p:nvSpPr>
          <p:spPr>
            <a:xfrm>
              <a:off x="1259632" y="2348880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EE5A5C33-D320-DF4C-B881-1F54171E4CAE}"/>
                </a:ext>
              </a:extLst>
            </p:cNvPr>
            <p:cNvSpPr txBox="1"/>
            <p:nvPr/>
          </p:nvSpPr>
          <p:spPr>
            <a:xfrm>
              <a:off x="1309165" y="2346172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AC7B82B-2588-8E44-8BCD-10451CA99818}"/>
              </a:ext>
            </a:extLst>
          </p:cNvPr>
          <p:cNvGrpSpPr/>
          <p:nvPr/>
        </p:nvGrpSpPr>
        <p:grpSpPr>
          <a:xfrm>
            <a:off x="879339" y="2758620"/>
            <a:ext cx="432048" cy="432048"/>
            <a:chOff x="1259632" y="3140968"/>
            <a:chExt cx="432048" cy="43204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80051BD-263B-3843-AB8E-B1E30115C6D9}"/>
                </a:ext>
              </a:extLst>
            </p:cNvPr>
            <p:cNvSpPr/>
            <p:nvPr/>
          </p:nvSpPr>
          <p:spPr>
            <a:xfrm>
              <a:off x="1259632" y="3140968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C770E70F-BA35-ED40-8ED4-BCCC6563D882}"/>
                </a:ext>
              </a:extLst>
            </p:cNvPr>
            <p:cNvSpPr txBox="1"/>
            <p:nvPr/>
          </p:nvSpPr>
          <p:spPr>
            <a:xfrm>
              <a:off x="1309165" y="3140968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57BF4C3-CFA5-5D4C-9DEB-0C7890A64024}"/>
              </a:ext>
            </a:extLst>
          </p:cNvPr>
          <p:cNvGrpSpPr/>
          <p:nvPr/>
        </p:nvGrpSpPr>
        <p:grpSpPr>
          <a:xfrm>
            <a:off x="879339" y="3394313"/>
            <a:ext cx="432048" cy="432048"/>
            <a:chOff x="1259632" y="3933056"/>
            <a:chExt cx="432048" cy="4320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88375A-1FE8-5143-9076-B8353817E714}"/>
                </a:ext>
              </a:extLst>
            </p:cNvPr>
            <p:cNvSpPr/>
            <p:nvPr/>
          </p:nvSpPr>
          <p:spPr>
            <a:xfrm>
              <a:off x="1259632" y="3933056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65E2BD10-FC90-9F48-A22A-7E3FEF3AF5F2}"/>
                </a:ext>
              </a:extLst>
            </p:cNvPr>
            <p:cNvSpPr txBox="1"/>
            <p:nvPr/>
          </p:nvSpPr>
          <p:spPr>
            <a:xfrm>
              <a:off x="1318326" y="3943740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3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1E1F66-22C9-E74E-803C-DC148D5AF2BA}"/>
              </a:ext>
            </a:extLst>
          </p:cNvPr>
          <p:cNvGrpSpPr/>
          <p:nvPr/>
        </p:nvGrpSpPr>
        <p:grpSpPr>
          <a:xfrm>
            <a:off x="892456" y="3889077"/>
            <a:ext cx="432048" cy="432048"/>
            <a:chOff x="1259632" y="4725144"/>
            <a:chExt cx="432048" cy="43204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AFD6ED-285A-294C-A9C9-DC2465590EC4}"/>
                </a:ext>
              </a:extLst>
            </p:cNvPr>
            <p:cNvSpPr/>
            <p:nvPr/>
          </p:nvSpPr>
          <p:spPr>
            <a:xfrm>
              <a:off x="1259632" y="4725144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id="{F8283CF2-1694-A24F-B3FE-665B9211C354}"/>
                </a:ext>
              </a:extLst>
            </p:cNvPr>
            <p:cNvSpPr txBox="1"/>
            <p:nvPr/>
          </p:nvSpPr>
          <p:spPr>
            <a:xfrm>
              <a:off x="1312727" y="4742434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4</a:t>
              </a:r>
            </a:p>
          </p:txBody>
        </p:sp>
      </p:grpSp>
      <p:sp>
        <p:nvSpPr>
          <p:cNvPr id="154" name="Textfeld 153">
            <a:extLst>
              <a:ext uri="{FF2B5EF4-FFF2-40B4-BE49-F238E27FC236}">
                <a16:creationId xmlns:a16="http://schemas.microsoft.com/office/drawing/2014/main" id="{0F07FDE9-3AD7-8A4D-9F32-04D5098A1357}"/>
              </a:ext>
            </a:extLst>
          </p:cNvPr>
          <p:cNvSpPr txBox="1"/>
          <p:nvPr/>
        </p:nvSpPr>
        <p:spPr>
          <a:xfrm>
            <a:off x="1639323" y="1791553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618FF533-A88A-2E4B-AC09-6406F3DA7A23}"/>
              </a:ext>
            </a:extLst>
          </p:cNvPr>
          <p:cNvSpPr txBox="1"/>
          <p:nvPr/>
        </p:nvSpPr>
        <p:spPr>
          <a:xfrm>
            <a:off x="395536" y="1205048"/>
            <a:ext cx="12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Input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166459FF-E86B-3E4E-A193-EADBC4356590}"/>
              </a:ext>
            </a:extLst>
          </p:cNvPr>
          <p:cNvSpPr txBox="1"/>
          <p:nvPr/>
        </p:nvSpPr>
        <p:spPr>
          <a:xfrm>
            <a:off x="2995199" y="1141280"/>
            <a:ext cx="163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Hidden </a:t>
            </a:r>
            <a:r>
              <a:rPr lang="de-DE" dirty="0" err="1"/>
              <a:t>layer</a:t>
            </a:r>
            <a:r>
              <a:rPr lang="de-DE" dirty="0"/>
              <a:t>(s)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EAF2680D-8075-1548-85C9-3685B9695DBA}"/>
              </a:ext>
            </a:extLst>
          </p:cNvPr>
          <p:cNvSpPr txBox="1"/>
          <p:nvPr/>
        </p:nvSpPr>
        <p:spPr>
          <a:xfrm>
            <a:off x="6751416" y="1244907"/>
            <a:ext cx="139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Output </a:t>
            </a:r>
            <a:r>
              <a:rPr lang="de-DE" dirty="0" err="1"/>
              <a:t>layer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DD308EF-B5AA-6341-BC08-5B929B880805}"/>
              </a:ext>
            </a:extLst>
          </p:cNvPr>
          <p:cNvGrpSpPr/>
          <p:nvPr/>
        </p:nvGrpSpPr>
        <p:grpSpPr>
          <a:xfrm>
            <a:off x="2908680" y="1757991"/>
            <a:ext cx="452711" cy="438692"/>
            <a:chOff x="3995936" y="1889545"/>
            <a:chExt cx="452711" cy="438692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4A36CC2-56E9-FE4D-9125-EA62654E7054}"/>
                </a:ext>
              </a:extLst>
            </p:cNvPr>
            <p:cNvSpPr/>
            <p:nvPr/>
          </p:nvSpPr>
          <p:spPr>
            <a:xfrm>
              <a:off x="3995936" y="189618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4" name="Textfeld 173">
              <a:extLst>
                <a:ext uri="{FF2B5EF4-FFF2-40B4-BE49-F238E27FC236}">
                  <a16:creationId xmlns:a16="http://schemas.microsoft.com/office/drawing/2014/main" id="{B269E98E-9D5E-6845-B697-33B52DABF6F7}"/>
                </a:ext>
              </a:extLst>
            </p:cNvPr>
            <p:cNvSpPr txBox="1"/>
            <p:nvPr/>
          </p:nvSpPr>
          <p:spPr>
            <a:xfrm>
              <a:off x="4016599" y="188954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B870DCA-0B81-C64A-B5E3-2D22DCA52188}"/>
              </a:ext>
            </a:extLst>
          </p:cNvPr>
          <p:cNvGrpSpPr/>
          <p:nvPr/>
        </p:nvGrpSpPr>
        <p:grpSpPr>
          <a:xfrm>
            <a:off x="2912520" y="2325749"/>
            <a:ext cx="432048" cy="432048"/>
            <a:chOff x="3995936" y="2708920"/>
            <a:chExt cx="432048" cy="4320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6983DF-E177-C04E-9447-31EB42A14B75}"/>
                </a:ext>
              </a:extLst>
            </p:cNvPr>
            <p:cNvSpPr/>
            <p:nvPr/>
          </p:nvSpPr>
          <p:spPr>
            <a:xfrm>
              <a:off x="3995936" y="270892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5" name="Textfeld 174">
              <a:extLst>
                <a:ext uri="{FF2B5EF4-FFF2-40B4-BE49-F238E27FC236}">
                  <a16:creationId xmlns:a16="http://schemas.microsoft.com/office/drawing/2014/main" id="{AAC03FC4-7F9F-0C46-80A3-75F586CE032C}"/>
                </a:ext>
              </a:extLst>
            </p:cNvPr>
            <p:cNvSpPr txBox="1"/>
            <p:nvPr/>
          </p:nvSpPr>
          <p:spPr>
            <a:xfrm>
              <a:off x="4036530" y="2736678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C78A432-9BE3-2146-AA14-B71429B2AC18}"/>
              </a:ext>
            </a:extLst>
          </p:cNvPr>
          <p:cNvGrpSpPr/>
          <p:nvPr/>
        </p:nvGrpSpPr>
        <p:grpSpPr>
          <a:xfrm>
            <a:off x="2912520" y="2880965"/>
            <a:ext cx="432048" cy="432048"/>
            <a:chOff x="3995936" y="3501008"/>
            <a:chExt cx="432048" cy="4320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AB23A7-F483-7547-B089-3453966AD024}"/>
                </a:ext>
              </a:extLst>
            </p:cNvPr>
            <p:cNvSpPr/>
            <p:nvPr/>
          </p:nvSpPr>
          <p:spPr>
            <a:xfrm>
              <a:off x="3995936" y="350100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441658A3-362B-6441-B46E-D0DAE73B01CF}"/>
                </a:ext>
              </a:extLst>
            </p:cNvPr>
            <p:cNvSpPr txBox="1"/>
            <p:nvPr/>
          </p:nvSpPr>
          <p:spPr>
            <a:xfrm>
              <a:off x="4036530" y="3516927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3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7DB7725-943E-8248-802D-1E612199B3DD}"/>
              </a:ext>
            </a:extLst>
          </p:cNvPr>
          <p:cNvGrpSpPr/>
          <p:nvPr/>
        </p:nvGrpSpPr>
        <p:grpSpPr>
          <a:xfrm>
            <a:off x="2915260" y="3455069"/>
            <a:ext cx="439728" cy="432048"/>
            <a:chOff x="3995936" y="4293096"/>
            <a:chExt cx="439728" cy="4320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903C55-8145-0C48-9540-CF2607B9B3FD}"/>
                </a:ext>
              </a:extLst>
            </p:cNvPr>
            <p:cNvSpPr/>
            <p:nvPr/>
          </p:nvSpPr>
          <p:spPr>
            <a:xfrm>
              <a:off x="3995936" y="429309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AAD9EC29-7734-8440-B93F-A4474F1FF918}"/>
                </a:ext>
              </a:extLst>
            </p:cNvPr>
            <p:cNvSpPr txBox="1"/>
            <p:nvPr/>
          </p:nvSpPr>
          <p:spPr>
            <a:xfrm>
              <a:off x="4044210" y="4309015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4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2D86F7C-0C4D-9F40-88C2-7C02169A3270}"/>
              </a:ext>
            </a:extLst>
          </p:cNvPr>
          <p:cNvGrpSpPr/>
          <p:nvPr/>
        </p:nvGrpSpPr>
        <p:grpSpPr>
          <a:xfrm>
            <a:off x="2941156" y="4052878"/>
            <a:ext cx="436210" cy="432048"/>
            <a:chOff x="3995936" y="5085184"/>
            <a:chExt cx="436210" cy="4320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82B04A-79B3-4549-B915-20EF42833700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0AA325A4-BC2C-C74B-8DD2-F0909C3B95E4}"/>
                </a:ext>
              </a:extLst>
            </p:cNvPr>
            <p:cNvSpPr txBox="1"/>
            <p:nvPr/>
          </p:nvSpPr>
          <p:spPr>
            <a:xfrm>
              <a:off x="4040692" y="511445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5</a:t>
              </a:r>
            </a:p>
          </p:txBody>
        </p: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7727A9F7-617D-0E4F-8C9E-E9CF808C8A65}"/>
              </a:ext>
            </a:extLst>
          </p:cNvPr>
          <p:cNvGrpSpPr/>
          <p:nvPr/>
        </p:nvGrpSpPr>
        <p:grpSpPr>
          <a:xfrm>
            <a:off x="4072530" y="1764635"/>
            <a:ext cx="439728" cy="432048"/>
            <a:chOff x="3995936" y="1896189"/>
            <a:chExt cx="439728" cy="43204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90A7692-C353-5143-AADC-7E4F3E9E3C3F}"/>
                </a:ext>
              </a:extLst>
            </p:cNvPr>
            <p:cNvSpPr/>
            <p:nvPr/>
          </p:nvSpPr>
          <p:spPr>
            <a:xfrm>
              <a:off x="3995936" y="189618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04FD2EA6-9F9C-0749-9AB6-CAB2E711DFAE}"/>
                </a:ext>
              </a:extLst>
            </p:cNvPr>
            <p:cNvSpPr txBox="1"/>
            <p:nvPr/>
          </p:nvSpPr>
          <p:spPr>
            <a:xfrm>
              <a:off x="4044210" y="191683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9EB9BA75-BD3F-3049-B1D1-FBEBAD901C78}"/>
              </a:ext>
            </a:extLst>
          </p:cNvPr>
          <p:cNvGrpSpPr/>
          <p:nvPr/>
        </p:nvGrpSpPr>
        <p:grpSpPr>
          <a:xfrm>
            <a:off x="4076370" y="2325749"/>
            <a:ext cx="432048" cy="432048"/>
            <a:chOff x="3995936" y="2708920"/>
            <a:chExt cx="432048" cy="432048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1D19F05-B119-994E-B346-3957130B40C4}"/>
                </a:ext>
              </a:extLst>
            </p:cNvPr>
            <p:cNvSpPr/>
            <p:nvPr/>
          </p:nvSpPr>
          <p:spPr>
            <a:xfrm>
              <a:off x="3995936" y="270892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2" name="Textfeld 141">
              <a:extLst>
                <a:ext uri="{FF2B5EF4-FFF2-40B4-BE49-F238E27FC236}">
                  <a16:creationId xmlns:a16="http://schemas.microsoft.com/office/drawing/2014/main" id="{A0BF5820-0439-F14E-BFA3-706484BDE760}"/>
                </a:ext>
              </a:extLst>
            </p:cNvPr>
            <p:cNvSpPr txBox="1"/>
            <p:nvPr/>
          </p:nvSpPr>
          <p:spPr>
            <a:xfrm>
              <a:off x="4036530" y="2736678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1A6102F1-1967-1C41-B076-4C8FD6F3FD10}"/>
              </a:ext>
            </a:extLst>
          </p:cNvPr>
          <p:cNvGrpSpPr/>
          <p:nvPr/>
        </p:nvGrpSpPr>
        <p:grpSpPr>
          <a:xfrm>
            <a:off x="4076370" y="2880965"/>
            <a:ext cx="432048" cy="432048"/>
            <a:chOff x="3995936" y="3501008"/>
            <a:chExt cx="432048" cy="43204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A7185C6-6DC9-9F4E-BDDD-01F87E9405C7}"/>
                </a:ext>
              </a:extLst>
            </p:cNvPr>
            <p:cNvSpPr/>
            <p:nvPr/>
          </p:nvSpPr>
          <p:spPr>
            <a:xfrm>
              <a:off x="3995936" y="350100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5125D176-F1EB-5D47-8A36-B8E9307FCD83}"/>
                </a:ext>
              </a:extLst>
            </p:cNvPr>
            <p:cNvSpPr txBox="1"/>
            <p:nvPr/>
          </p:nvSpPr>
          <p:spPr>
            <a:xfrm>
              <a:off x="4036530" y="3516927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</a:t>
              </a:r>
              <a:r>
                <a:rPr lang="de-DE" baseline="-25000" dirty="0"/>
                <a:t>3</a:t>
              </a:r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B6540798-1155-B34B-9705-F930264DD40B}"/>
              </a:ext>
            </a:extLst>
          </p:cNvPr>
          <p:cNvGrpSpPr/>
          <p:nvPr/>
        </p:nvGrpSpPr>
        <p:grpSpPr>
          <a:xfrm>
            <a:off x="4079110" y="3455069"/>
            <a:ext cx="439728" cy="432048"/>
            <a:chOff x="3995936" y="4293096"/>
            <a:chExt cx="439728" cy="432048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A372E23-E0BB-E646-BF42-8FA726D9F1E9}"/>
                </a:ext>
              </a:extLst>
            </p:cNvPr>
            <p:cNvSpPr/>
            <p:nvPr/>
          </p:nvSpPr>
          <p:spPr>
            <a:xfrm>
              <a:off x="3995936" y="429309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9" name="Textfeld 148">
              <a:extLst>
                <a:ext uri="{FF2B5EF4-FFF2-40B4-BE49-F238E27FC236}">
                  <a16:creationId xmlns:a16="http://schemas.microsoft.com/office/drawing/2014/main" id="{3A588BCE-4A66-8542-9A2D-9BAB8929F682}"/>
                </a:ext>
              </a:extLst>
            </p:cNvPr>
            <p:cNvSpPr txBox="1"/>
            <p:nvPr/>
          </p:nvSpPr>
          <p:spPr>
            <a:xfrm>
              <a:off x="4044210" y="4309015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</a:t>
              </a:r>
              <a:r>
                <a:rPr lang="de-DE" baseline="-25000" dirty="0"/>
                <a:t>4</a:t>
              </a:r>
            </a:p>
          </p:txBody>
        </p: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4E58942-8481-0143-AD91-C92B082A1929}"/>
              </a:ext>
            </a:extLst>
          </p:cNvPr>
          <p:cNvGrpSpPr/>
          <p:nvPr/>
        </p:nvGrpSpPr>
        <p:grpSpPr>
          <a:xfrm>
            <a:off x="4105006" y="4052878"/>
            <a:ext cx="436210" cy="432048"/>
            <a:chOff x="3995936" y="5085184"/>
            <a:chExt cx="436210" cy="432048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5BB94FB-F3A0-064D-84D8-C98A3A5C9F94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2" name="Textfeld 161">
              <a:extLst>
                <a:ext uri="{FF2B5EF4-FFF2-40B4-BE49-F238E27FC236}">
                  <a16:creationId xmlns:a16="http://schemas.microsoft.com/office/drawing/2014/main" id="{D5BED36C-F381-AA43-9474-649A3F2509F5}"/>
                </a:ext>
              </a:extLst>
            </p:cNvPr>
            <p:cNvSpPr txBox="1"/>
            <p:nvPr/>
          </p:nvSpPr>
          <p:spPr>
            <a:xfrm>
              <a:off x="4040692" y="511445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</a:t>
              </a:r>
              <a:r>
                <a:rPr lang="de-DE" baseline="-25000" dirty="0"/>
                <a:t>5</a:t>
              </a: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E2E04EA9-CF94-9A4A-AB4A-6E4009CA69A4}"/>
              </a:ext>
            </a:extLst>
          </p:cNvPr>
          <p:cNvSpPr txBox="1"/>
          <p:nvPr/>
        </p:nvSpPr>
        <p:spPr>
          <a:xfrm>
            <a:off x="4862945" y="303414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...</a:t>
            </a:r>
          </a:p>
        </p:txBody>
      </p:sp>
      <p:cxnSp>
        <p:nvCxnSpPr>
          <p:cNvPr id="189" name="Gerade Verbindung mit Pfeil 188">
            <a:extLst>
              <a:ext uri="{FF2B5EF4-FFF2-40B4-BE49-F238E27FC236}">
                <a16:creationId xmlns:a16="http://schemas.microsoft.com/office/drawing/2014/main" id="{FBA8B783-32B0-734E-8FB2-473433C92D4B}"/>
              </a:ext>
            </a:extLst>
          </p:cNvPr>
          <p:cNvCxnSpPr>
            <a:cxnSpLocks/>
            <a:stCxn id="211" idx="6"/>
            <a:endCxn id="202" idx="2"/>
          </p:cNvCxnSpPr>
          <p:nvPr/>
        </p:nvCxnSpPr>
        <p:spPr>
          <a:xfrm>
            <a:off x="6016000" y="2549954"/>
            <a:ext cx="1364312" cy="19517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>
            <a:extLst>
              <a:ext uri="{FF2B5EF4-FFF2-40B4-BE49-F238E27FC236}">
                <a16:creationId xmlns:a16="http://schemas.microsoft.com/office/drawing/2014/main" id="{55F3371D-848A-D44A-BA14-8D2D4A36951B}"/>
              </a:ext>
            </a:extLst>
          </p:cNvPr>
          <p:cNvCxnSpPr>
            <a:cxnSpLocks/>
            <a:stCxn id="211" idx="6"/>
            <a:endCxn id="205" idx="2"/>
          </p:cNvCxnSpPr>
          <p:nvPr/>
        </p:nvCxnSpPr>
        <p:spPr>
          <a:xfrm>
            <a:off x="6016000" y="2549954"/>
            <a:ext cx="1391486" cy="98726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>
            <a:extLst>
              <a:ext uri="{FF2B5EF4-FFF2-40B4-BE49-F238E27FC236}">
                <a16:creationId xmlns:a16="http://schemas.microsoft.com/office/drawing/2014/main" id="{7DA88F98-066E-7444-BA81-A89C0FE1E166}"/>
              </a:ext>
            </a:extLst>
          </p:cNvPr>
          <p:cNvCxnSpPr>
            <a:cxnSpLocks/>
            <a:stCxn id="214" idx="6"/>
            <a:endCxn id="202" idx="2"/>
          </p:cNvCxnSpPr>
          <p:nvPr/>
        </p:nvCxnSpPr>
        <p:spPr>
          <a:xfrm flipV="1">
            <a:off x="6016000" y="2745130"/>
            <a:ext cx="1364312" cy="36004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mit Pfeil 191">
            <a:extLst>
              <a:ext uri="{FF2B5EF4-FFF2-40B4-BE49-F238E27FC236}">
                <a16:creationId xmlns:a16="http://schemas.microsoft.com/office/drawing/2014/main" id="{B98D609B-A612-7F4C-942C-207A63D782ED}"/>
              </a:ext>
            </a:extLst>
          </p:cNvPr>
          <p:cNvCxnSpPr>
            <a:cxnSpLocks/>
            <a:stCxn id="214" idx="6"/>
            <a:endCxn id="205" idx="2"/>
          </p:cNvCxnSpPr>
          <p:nvPr/>
        </p:nvCxnSpPr>
        <p:spPr>
          <a:xfrm>
            <a:off x="6016000" y="3105170"/>
            <a:ext cx="1391486" cy="4320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mit Pfeil 192">
            <a:extLst>
              <a:ext uri="{FF2B5EF4-FFF2-40B4-BE49-F238E27FC236}">
                <a16:creationId xmlns:a16="http://schemas.microsoft.com/office/drawing/2014/main" id="{A5F83BCF-B385-A543-891F-49323872D5E1}"/>
              </a:ext>
            </a:extLst>
          </p:cNvPr>
          <p:cNvCxnSpPr>
            <a:cxnSpLocks/>
            <a:stCxn id="217" idx="6"/>
            <a:endCxn id="202" idx="2"/>
          </p:cNvCxnSpPr>
          <p:nvPr/>
        </p:nvCxnSpPr>
        <p:spPr>
          <a:xfrm flipV="1">
            <a:off x="6018740" y="2745130"/>
            <a:ext cx="1361572" cy="93414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Gerade Verbindung mit Pfeil 193">
            <a:extLst>
              <a:ext uri="{FF2B5EF4-FFF2-40B4-BE49-F238E27FC236}">
                <a16:creationId xmlns:a16="http://schemas.microsoft.com/office/drawing/2014/main" id="{609D2CAD-B964-E842-9C8B-006F722B506B}"/>
              </a:ext>
            </a:extLst>
          </p:cNvPr>
          <p:cNvCxnSpPr>
            <a:cxnSpLocks/>
            <a:stCxn id="217" idx="6"/>
            <a:endCxn id="205" idx="2"/>
          </p:cNvCxnSpPr>
          <p:nvPr/>
        </p:nvCxnSpPr>
        <p:spPr>
          <a:xfrm flipV="1">
            <a:off x="6018740" y="3537218"/>
            <a:ext cx="1388746" cy="1420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Gerade Verbindung mit Pfeil 194">
            <a:extLst>
              <a:ext uri="{FF2B5EF4-FFF2-40B4-BE49-F238E27FC236}">
                <a16:creationId xmlns:a16="http://schemas.microsoft.com/office/drawing/2014/main" id="{98EBF679-742D-5D4A-A482-29AAEB3E10E4}"/>
              </a:ext>
            </a:extLst>
          </p:cNvPr>
          <p:cNvCxnSpPr>
            <a:cxnSpLocks/>
            <a:stCxn id="220" idx="6"/>
            <a:endCxn id="205" idx="2"/>
          </p:cNvCxnSpPr>
          <p:nvPr/>
        </p:nvCxnSpPr>
        <p:spPr>
          <a:xfrm flipV="1">
            <a:off x="6044636" y="3537218"/>
            <a:ext cx="1362850" cy="7398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Gerade Verbindung mit Pfeil 195">
            <a:extLst>
              <a:ext uri="{FF2B5EF4-FFF2-40B4-BE49-F238E27FC236}">
                <a16:creationId xmlns:a16="http://schemas.microsoft.com/office/drawing/2014/main" id="{302FADC6-2A0E-1E45-A7B0-7899E58AE220}"/>
              </a:ext>
            </a:extLst>
          </p:cNvPr>
          <p:cNvCxnSpPr>
            <a:cxnSpLocks/>
            <a:stCxn id="220" idx="6"/>
            <a:endCxn id="202" idx="2"/>
          </p:cNvCxnSpPr>
          <p:nvPr/>
        </p:nvCxnSpPr>
        <p:spPr>
          <a:xfrm flipV="1">
            <a:off x="6044636" y="2745130"/>
            <a:ext cx="1335676" cy="153195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feld 196">
            <a:extLst>
              <a:ext uri="{FF2B5EF4-FFF2-40B4-BE49-F238E27FC236}">
                <a16:creationId xmlns:a16="http://schemas.microsoft.com/office/drawing/2014/main" id="{A877027F-62F0-5240-89AC-AC3ED8116167}"/>
              </a:ext>
            </a:extLst>
          </p:cNvPr>
          <p:cNvSpPr txBox="1"/>
          <p:nvPr/>
        </p:nvSpPr>
        <p:spPr>
          <a:xfrm>
            <a:off x="5714573" y="504803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</a:t>
            </a:r>
          </a:p>
        </p:txBody>
      </p:sp>
      <p:cxnSp>
        <p:nvCxnSpPr>
          <p:cNvPr id="198" name="Gerade Verbindung mit Pfeil 197">
            <a:extLst>
              <a:ext uri="{FF2B5EF4-FFF2-40B4-BE49-F238E27FC236}">
                <a16:creationId xmlns:a16="http://schemas.microsoft.com/office/drawing/2014/main" id="{9AB73FB1-2DFF-584E-81A9-297124952825}"/>
              </a:ext>
            </a:extLst>
          </p:cNvPr>
          <p:cNvCxnSpPr>
            <a:cxnSpLocks/>
            <a:stCxn id="208" idx="6"/>
            <a:endCxn id="202" idx="2"/>
          </p:cNvCxnSpPr>
          <p:nvPr/>
        </p:nvCxnSpPr>
        <p:spPr>
          <a:xfrm>
            <a:off x="6012160" y="1988840"/>
            <a:ext cx="1368152" cy="75629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mit Pfeil 198">
            <a:extLst>
              <a:ext uri="{FF2B5EF4-FFF2-40B4-BE49-F238E27FC236}">
                <a16:creationId xmlns:a16="http://schemas.microsoft.com/office/drawing/2014/main" id="{E44C42C8-E848-5940-9E40-B9370C3C7D21}"/>
              </a:ext>
            </a:extLst>
          </p:cNvPr>
          <p:cNvCxnSpPr>
            <a:cxnSpLocks/>
            <a:stCxn id="208" idx="6"/>
            <a:endCxn id="205" idx="2"/>
          </p:cNvCxnSpPr>
          <p:nvPr/>
        </p:nvCxnSpPr>
        <p:spPr>
          <a:xfrm>
            <a:off x="6012160" y="1988840"/>
            <a:ext cx="1395326" cy="154837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feld 199">
            <a:extLst>
              <a:ext uri="{FF2B5EF4-FFF2-40B4-BE49-F238E27FC236}">
                <a16:creationId xmlns:a16="http://schemas.microsoft.com/office/drawing/2014/main" id="{1075973F-324F-AB4D-8AAA-32161099CF87}"/>
              </a:ext>
            </a:extLst>
          </p:cNvPr>
          <p:cNvSpPr txBox="1"/>
          <p:nvPr/>
        </p:nvSpPr>
        <p:spPr>
          <a:xfrm>
            <a:off x="6804248" y="1871742"/>
            <a:ext cx="7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r>
              <a:rPr lang="de-DE" baseline="30000" dirty="0"/>
              <a:t>(</a:t>
            </a:r>
            <a:r>
              <a:rPr lang="de-DE" baseline="30000" dirty="0" err="1"/>
              <a:t>n</a:t>
            </a:r>
            <a:r>
              <a:rPr lang="de-DE" baseline="30000" dirty="0"/>
              <a:t>)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858CE01B-4B22-4141-A28A-FEC262B400A6}"/>
              </a:ext>
            </a:extLst>
          </p:cNvPr>
          <p:cNvGrpSpPr/>
          <p:nvPr/>
        </p:nvGrpSpPr>
        <p:grpSpPr>
          <a:xfrm>
            <a:off x="7380312" y="2529106"/>
            <a:ext cx="438970" cy="432048"/>
            <a:chOff x="6561050" y="3140968"/>
            <a:chExt cx="438970" cy="432048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D0577A3-6AE4-D54E-8DA8-A2E72103203A}"/>
                </a:ext>
              </a:extLst>
            </p:cNvPr>
            <p:cNvSpPr/>
            <p:nvPr/>
          </p:nvSpPr>
          <p:spPr>
            <a:xfrm>
              <a:off x="6561050" y="3140968"/>
              <a:ext cx="432048" cy="43204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Textfeld 202">
              <a:extLst>
                <a:ext uri="{FF2B5EF4-FFF2-40B4-BE49-F238E27FC236}">
                  <a16:creationId xmlns:a16="http://schemas.microsoft.com/office/drawing/2014/main" id="{B0EBC26F-C29C-E242-921A-2F7F0863A2C7}"/>
                </a:ext>
              </a:extLst>
            </p:cNvPr>
            <p:cNvSpPr txBox="1"/>
            <p:nvPr/>
          </p:nvSpPr>
          <p:spPr>
            <a:xfrm>
              <a:off x="6610170" y="3147595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o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4AFD0469-6673-1C4A-BB46-04E2DE4E44B3}"/>
              </a:ext>
            </a:extLst>
          </p:cNvPr>
          <p:cNvGrpSpPr/>
          <p:nvPr/>
        </p:nvGrpSpPr>
        <p:grpSpPr>
          <a:xfrm>
            <a:off x="7407486" y="3321194"/>
            <a:ext cx="432048" cy="432048"/>
            <a:chOff x="6588224" y="3933056"/>
            <a:chExt cx="432048" cy="432048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C74B7BC-3EDF-4F4C-A86F-5051EB549CCF}"/>
                </a:ext>
              </a:extLst>
            </p:cNvPr>
            <p:cNvSpPr/>
            <p:nvPr/>
          </p:nvSpPr>
          <p:spPr>
            <a:xfrm>
              <a:off x="6588224" y="3933056"/>
              <a:ext cx="432048" cy="43204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68A1FF4-F664-DC4D-ADDA-645AA564CB87}"/>
                </a:ext>
              </a:extLst>
            </p:cNvPr>
            <p:cNvSpPr txBox="1"/>
            <p:nvPr/>
          </p:nvSpPr>
          <p:spPr>
            <a:xfrm>
              <a:off x="6630422" y="3933056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o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992BDE0A-B167-8942-A496-BA071D68612F}"/>
              </a:ext>
            </a:extLst>
          </p:cNvPr>
          <p:cNvGrpSpPr/>
          <p:nvPr/>
        </p:nvGrpSpPr>
        <p:grpSpPr>
          <a:xfrm>
            <a:off x="5580112" y="1772816"/>
            <a:ext cx="439728" cy="432048"/>
            <a:chOff x="3995936" y="1896189"/>
            <a:chExt cx="439728" cy="432048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AC9F7D5-31D2-7F40-A2DB-B6DC382697E0}"/>
                </a:ext>
              </a:extLst>
            </p:cNvPr>
            <p:cNvSpPr/>
            <p:nvPr/>
          </p:nvSpPr>
          <p:spPr>
            <a:xfrm>
              <a:off x="3995936" y="189618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9" name="Textfeld 208">
              <a:extLst>
                <a:ext uri="{FF2B5EF4-FFF2-40B4-BE49-F238E27FC236}">
                  <a16:creationId xmlns:a16="http://schemas.microsoft.com/office/drawing/2014/main" id="{65534561-A11B-8241-8AFF-1962BA91307A}"/>
                </a:ext>
              </a:extLst>
            </p:cNvPr>
            <p:cNvSpPr txBox="1"/>
            <p:nvPr/>
          </p:nvSpPr>
          <p:spPr>
            <a:xfrm>
              <a:off x="4044210" y="191683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CD30CF74-6C5B-674F-9AA9-D73ADDAA94ED}"/>
              </a:ext>
            </a:extLst>
          </p:cNvPr>
          <p:cNvGrpSpPr/>
          <p:nvPr/>
        </p:nvGrpSpPr>
        <p:grpSpPr>
          <a:xfrm>
            <a:off x="5583952" y="2333930"/>
            <a:ext cx="432048" cy="432048"/>
            <a:chOff x="3995936" y="2708920"/>
            <a:chExt cx="432048" cy="432048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9DA37F8-8437-0040-B2D9-47632F55A08E}"/>
                </a:ext>
              </a:extLst>
            </p:cNvPr>
            <p:cNvSpPr/>
            <p:nvPr/>
          </p:nvSpPr>
          <p:spPr>
            <a:xfrm>
              <a:off x="3995936" y="270892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2" name="Textfeld 211">
              <a:extLst>
                <a:ext uri="{FF2B5EF4-FFF2-40B4-BE49-F238E27FC236}">
                  <a16:creationId xmlns:a16="http://schemas.microsoft.com/office/drawing/2014/main" id="{2A3A0A94-E356-3348-9A05-E2789DECCE89}"/>
                </a:ext>
              </a:extLst>
            </p:cNvPr>
            <p:cNvSpPr txBox="1"/>
            <p:nvPr/>
          </p:nvSpPr>
          <p:spPr>
            <a:xfrm>
              <a:off x="4036530" y="2736678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FF252BF6-3ECA-8C4A-AC6F-8290429BC66D}"/>
              </a:ext>
            </a:extLst>
          </p:cNvPr>
          <p:cNvGrpSpPr/>
          <p:nvPr/>
        </p:nvGrpSpPr>
        <p:grpSpPr>
          <a:xfrm>
            <a:off x="5583952" y="2889146"/>
            <a:ext cx="432048" cy="432048"/>
            <a:chOff x="3995936" y="3501008"/>
            <a:chExt cx="432048" cy="432048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2CAEE01-70CA-0846-85CE-3983407383D9}"/>
                </a:ext>
              </a:extLst>
            </p:cNvPr>
            <p:cNvSpPr/>
            <p:nvPr/>
          </p:nvSpPr>
          <p:spPr>
            <a:xfrm>
              <a:off x="3995936" y="350100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5" name="Textfeld 214">
              <a:extLst>
                <a:ext uri="{FF2B5EF4-FFF2-40B4-BE49-F238E27FC236}">
                  <a16:creationId xmlns:a16="http://schemas.microsoft.com/office/drawing/2014/main" id="{8F0C89F1-6297-4049-832C-51FA25CC1BD1}"/>
                </a:ext>
              </a:extLst>
            </p:cNvPr>
            <p:cNvSpPr txBox="1"/>
            <p:nvPr/>
          </p:nvSpPr>
          <p:spPr>
            <a:xfrm>
              <a:off x="4036530" y="3516927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r>
                <a:rPr lang="de-DE" baseline="-25000" dirty="0"/>
                <a:t>3</a:t>
              </a:r>
            </a:p>
          </p:txBody>
        </p:sp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A06155C5-8F49-154B-AC27-D4B38EB0F44D}"/>
              </a:ext>
            </a:extLst>
          </p:cNvPr>
          <p:cNvGrpSpPr/>
          <p:nvPr/>
        </p:nvGrpSpPr>
        <p:grpSpPr>
          <a:xfrm>
            <a:off x="5586692" y="3463250"/>
            <a:ext cx="439728" cy="432048"/>
            <a:chOff x="3995936" y="4293096"/>
            <a:chExt cx="439728" cy="432048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4A09791-EA19-B948-AAA0-08C1BB541A9F}"/>
                </a:ext>
              </a:extLst>
            </p:cNvPr>
            <p:cNvSpPr/>
            <p:nvPr/>
          </p:nvSpPr>
          <p:spPr>
            <a:xfrm>
              <a:off x="3995936" y="429309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43B3A236-ECD0-E545-AF45-60A7951AE746}"/>
                </a:ext>
              </a:extLst>
            </p:cNvPr>
            <p:cNvSpPr txBox="1"/>
            <p:nvPr/>
          </p:nvSpPr>
          <p:spPr>
            <a:xfrm>
              <a:off x="4044210" y="4309015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r>
                <a:rPr lang="de-DE" baseline="-25000" dirty="0"/>
                <a:t>4</a:t>
              </a:r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B2EE729E-B8D4-4441-9669-F91CD9E7109D}"/>
              </a:ext>
            </a:extLst>
          </p:cNvPr>
          <p:cNvGrpSpPr/>
          <p:nvPr/>
        </p:nvGrpSpPr>
        <p:grpSpPr>
          <a:xfrm>
            <a:off x="5612588" y="4061059"/>
            <a:ext cx="436210" cy="432048"/>
            <a:chOff x="3995936" y="5085184"/>
            <a:chExt cx="436210" cy="432048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F5C3B4C-22A7-154C-86CC-B9B9769EF707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EA7279FA-546E-F846-818C-97A5769C4E35}"/>
                </a:ext>
              </a:extLst>
            </p:cNvPr>
            <p:cNvSpPr txBox="1"/>
            <p:nvPr/>
          </p:nvSpPr>
          <p:spPr>
            <a:xfrm>
              <a:off x="4040692" y="511445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r>
                <a:rPr lang="de-DE" baseline="-25000" dirty="0"/>
                <a:t>5</a:t>
              </a:r>
            </a:p>
          </p:txBody>
        </p:sp>
      </p:grp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D8B3FA82-D539-8A4E-8230-A0C9D2A51A9A}"/>
              </a:ext>
            </a:extLst>
          </p:cNvPr>
          <p:cNvCxnSpPr>
            <a:cxnSpLocks/>
            <a:stCxn id="174" idx="3"/>
            <a:endCxn id="138" idx="2"/>
          </p:cNvCxnSpPr>
          <p:nvPr/>
        </p:nvCxnSpPr>
        <p:spPr>
          <a:xfrm>
            <a:off x="3361391" y="1942657"/>
            <a:ext cx="711139" cy="3800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0C943795-1069-1243-8859-DF5FC71A5C5E}"/>
              </a:ext>
            </a:extLst>
          </p:cNvPr>
          <p:cNvCxnSpPr>
            <a:cxnSpLocks/>
            <a:stCxn id="174" idx="3"/>
            <a:endCxn id="142" idx="1"/>
          </p:cNvCxnSpPr>
          <p:nvPr/>
        </p:nvCxnSpPr>
        <p:spPr>
          <a:xfrm>
            <a:off x="3361391" y="1942657"/>
            <a:ext cx="755573" cy="59551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6C85124E-CA58-BE4A-83F5-CC483FC80CA7}"/>
              </a:ext>
            </a:extLst>
          </p:cNvPr>
          <p:cNvCxnSpPr>
            <a:cxnSpLocks/>
            <a:stCxn id="174" idx="3"/>
          </p:cNvCxnSpPr>
          <p:nvPr/>
        </p:nvCxnSpPr>
        <p:spPr>
          <a:xfrm>
            <a:off x="3361391" y="1942657"/>
            <a:ext cx="753599" cy="110304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E1B73583-51AE-7B4C-9E73-824D7660B384}"/>
              </a:ext>
            </a:extLst>
          </p:cNvPr>
          <p:cNvCxnSpPr>
            <a:cxnSpLocks/>
            <a:stCxn id="174" idx="3"/>
            <a:endCxn id="149" idx="1"/>
          </p:cNvCxnSpPr>
          <p:nvPr/>
        </p:nvCxnSpPr>
        <p:spPr>
          <a:xfrm>
            <a:off x="3361391" y="1942657"/>
            <a:ext cx="765993" cy="1712997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3EDB5509-44A5-6E46-8524-E6DF2EA7C34E}"/>
              </a:ext>
            </a:extLst>
          </p:cNvPr>
          <p:cNvCxnSpPr>
            <a:cxnSpLocks/>
            <a:stCxn id="174" idx="3"/>
            <a:endCxn id="162" idx="1"/>
          </p:cNvCxnSpPr>
          <p:nvPr/>
        </p:nvCxnSpPr>
        <p:spPr>
          <a:xfrm>
            <a:off x="3361391" y="1942657"/>
            <a:ext cx="788371" cy="232415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>
            <a:extLst>
              <a:ext uri="{FF2B5EF4-FFF2-40B4-BE49-F238E27FC236}">
                <a16:creationId xmlns:a16="http://schemas.microsoft.com/office/drawing/2014/main" id="{B8C92D52-76AB-B94C-95BC-39455F89E5B4}"/>
              </a:ext>
            </a:extLst>
          </p:cNvPr>
          <p:cNvCxnSpPr>
            <a:cxnSpLocks/>
            <a:stCxn id="175" idx="3"/>
            <a:endCxn id="138" idx="2"/>
          </p:cNvCxnSpPr>
          <p:nvPr/>
        </p:nvCxnSpPr>
        <p:spPr>
          <a:xfrm flipV="1">
            <a:off x="3344568" y="1980659"/>
            <a:ext cx="727962" cy="55751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99EE49AE-DB8A-AF42-B6DD-B8EC70A3C47F}"/>
              </a:ext>
            </a:extLst>
          </p:cNvPr>
          <p:cNvCxnSpPr>
            <a:cxnSpLocks/>
            <a:stCxn id="175" idx="3"/>
            <a:endCxn id="141" idx="2"/>
          </p:cNvCxnSpPr>
          <p:nvPr/>
        </p:nvCxnSpPr>
        <p:spPr>
          <a:xfrm>
            <a:off x="3344568" y="2538173"/>
            <a:ext cx="731802" cy="360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CD8AF2DF-1870-104A-9566-7FEF343CD144}"/>
              </a:ext>
            </a:extLst>
          </p:cNvPr>
          <p:cNvCxnSpPr>
            <a:cxnSpLocks/>
            <a:stCxn id="175" idx="3"/>
            <a:endCxn id="144" idx="2"/>
          </p:cNvCxnSpPr>
          <p:nvPr/>
        </p:nvCxnSpPr>
        <p:spPr>
          <a:xfrm>
            <a:off x="3344568" y="2538173"/>
            <a:ext cx="731802" cy="55881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28BF751C-DDE4-B542-9935-4B4F915AFED8}"/>
              </a:ext>
            </a:extLst>
          </p:cNvPr>
          <p:cNvCxnSpPr>
            <a:cxnSpLocks/>
            <a:stCxn id="175" idx="3"/>
            <a:endCxn id="149" idx="1"/>
          </p:cNvCxnSpPr>
          <p:nvPr/>
        </p:nvCxnSpPr>
        <p:spPr>
          <a:xfrm>
            <a:off x="3344568" y="2538173"/>
            <a:ext cx="782816" cy="111748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2ECD6390-043C-EC44-9EE6-1AC2951D8D6C}"/>
              </a:ext>
            </a:extLst>
          </p:cNvPr>
          <p:cNvCxnSpPr>
            <a:cxnSpLocks/>
            <a:stCxn id="175" idx="3"/>
            <a:endCxn id="162" idx="1"/>
          </p:cNvCxnSpPr>
          <p:nvPr/>
        </p:nvCxnSpPr>
        <p:spPr>
          <a:xfrm>
            <a:off x="3344568" y="2538173"/>
            <a:ext cx="805194" cy="172863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>
            <a:extLst>
              <a:ext uri="{FF2B5EF4-FFF2-40B4-BE49-F238E27FC236}">
                <a16:creationId xmlns:a16="http://schemas.microsoft.com/office/drawing/2014/main" id="{21E8E420-D25C-1149-B4A7-C583200D4332}"/>
              </a:ext>
            </a:extLst>
          </p:cNvPr>
          <p:cNvCxnSpPr>
            <a:cxnSpLocks/>
            <a:stCxn id="176" idx="3"/>
            <a:endCxn id="138" idx="2"/>
          </p:cNvCxnSpPr>
          <p:nvPr/>
        </p:nvCxnSpPr>
        <p:spPr>
          <a:xfrm flipV="1">
            <a:off x="3344568" y="1980659"/>
            <a:ext cx="727962" cy="110089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>
            <a:extLst>
              <a:ext uri="{FF2B5EF4-FFF2-40B4-BE49-F238E27FC236}">
                <a16:creationId xmlns:a16="http://schemas.microsoft.com/office/drawing/2014/main" id="{F0F062DE-7BAB-8F4A-A788-68FFD59218CD}"/>
              </a:ext>
            </a:extLst>
          </p:cNvPr>
          <p:cNvCxnSpPr>
            <a:cxnSpLocks/>
            <a:stCxn id="176" idx="3"/>
            <a:endCxn id="141" idx="2"/>
          </p:cNvCxnSpPr>
          <p:nvPr/>
        </p:nvCxnSpPr>
        <p:spPr>
          <a:xfrm flipV="1">
            <a:off x="3344568" y="2541773"/>
            <a:ext cx="731802" cy="539777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356096C0-A975-864F-A56E-C3404B9A2642}"/>
              </a:ext>
            </a:extLst>
          </p:cNvPr>
          <p:cNvCxnSpPr>
            <a:cxnSpLocks/>
            <a:stCxn id="176" idx="3"/>
            <a:endCxn id="144" idx="2"/>
          </p:cNvCxnSpPr>
          <p:nvPr/>
        </p:nvCxnSpPr>
        <p:spPr>
          <a:xfrm>
            <a:off x="3344568" y="3081550"/>
            <a:ext cx="731802" cy="1543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>
            <a:extLst>
              <a:ext uri="{FF2B5EF4-FFF2-40B4-BE49-F238E27FC236}">
                <a16:creationId xmlns:a16="http://schemas.microsoft.com/office/drawing/2014/main" id="{E45AEF62-992F-A341-A4CD-521FE04603D8}"/>
              </a:ext>
            </a:extLst>
          </p:cNvPr>
          <p:cNvCxnSpPr>
            <a:cxnSpLocks/>
            <a:stCxn id="176" idx="3"/>
            <a:endCxn id="149" idx="1"/>
          </p:cNvCxnSpPr>
          <p:nvPr/>
        </p:nvCxnSpPr>
        <p:spPr>
          <a:xfrm>
            <a:off x="3344568" y="3081550"/>
            <a:ext cx="782816" cy="57410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>
            <a:extLst>
              <a:ext uri="{FF2B5EF4-FFF2-40B4-BE49-F238E27FC236}">
                <a16:creationId xmlns:a16="http://schemas.microsoft.com/office/drawing/2014/main" id="{0D959BE6-8E5B-2A46-8135-8A2736F14B64}"/>
              </a:ext>
            </a:extLst>
          </p:cNvPr>
          <p:cNvCxnSpPr>
            <a:cxnSpLocks/>
            <a:stCxn id="176" idx="3"/>
            <a:endCxn id="162" idx="1"/>
          </p:cNvCxnSpPr>
          <p:nvPr/>
        </p:nvCxnSpPr>
        <p:spPr>
          <a:xfrm>
            <a:off x="3344568" y="3081550"/>
            <a:ext cx="805194" cy="118526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mit Pfeil 164">
            <a:extLst>
              <a:ext uri="{FF2B5EF4-FFF2-40B4-BE49-F238E27FC236}">
                <a16:creationId xmlns:a16="http://schemas.microsoft.com/office/drawing/2014/main" id="{695FC8F5-47D2-F447-B333-910FF7821C14}"/>
              </a:ext>
            </a:extLst>
          </p:cNvPr>
          <p:cNvCxnSpPr>
            <a:cxnSpLocks/>
            <a:stCxn id="177" idx="3"/>
          </p:cNvCxnSpPr>
          <p:nvPr/>
        </p:nvCxnSpPr>
        <p:spPr>
          <a:xfrm flipV="1">
            <a:off x="3354988" y="1988840"/>
            <a:ext cx="703682" cy="166681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>
            <a:extLst>
              <a:ext uri="{FF2B5EF4-FFF2-40B4-BE49-F238E27FC236}">
                <a16:creationId xmlns:a16="http://schemas.microsoft.com/office/drawing/2014/main" id="{B6851795-6950-ED40-B6D0-AE43B46AA84F}"/>
              </a:ext>
            </a:extLst>
          </p:cNvPr>
          <p:cNvCxnSpPr>
            <a:cxnSpLocks/>
            <a:stCxn id="177" idx="3"/>
            <a:endCxn id="141" idx="2"/>
          </p:cNvCxnSpPr>
          <p:nvPr/>
        </p:nvCxnSpPr>
        <p:spPr>
          <a:xfrm flipV="1">
            <a:off x="3354988" y="2541773"/>
            <a:ext cx="721382" cy="111388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>
            <a:extLst>
              <a:ext uri="{FF2B5EF4-FFF2-40B4-BE49-F238E27FC236}">
                <a16:creationId xmlns:a16="http://schemas.microsoft.com/office/drawing/2014/main" id="{14C21DDA-88D4-ED45-A377-24183B7608C6}"/>
              </a:ext>
            </a:extLst>
          </p:cNvPr>
          <p:cNvCxnSpPr>
            <a:cxnSpLocks/>
            <a:stCxn id="177" idx="3"/>
            <a:endCxn id="144" idx="2"/>
          </p:cNvCxnSpPr>
          <p:nvPr/>
        </p:nvCxnSpPr>
        <p:spPr>
          <a:xfrm flipV="1">
            <a:off x="3354988" y="3096989"/>
            <a:ext cx="721382" cy="5586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mit Pfeil 167">
            <a:extLst>
              <a:ext uri="{FF2B5EF4-FFF2-40B4-BE49-F238E27FC236}">
                <a16:creationId xmlns:a16="http://schemas.microsoft.com/office/drawing/2014/main" id="{D5C9CF2C-1968-3547-8AC0-7F878BEA7552}"/>
              </a:ext>
            </a:extLst>
          </p:cNvPr>
          <p:cNvCxnSpPr>
            <a:cxnSpLocks/>
            <a:stCxn id="177" idx="3"/>
            <a:endCxn id="149" idx="1"/>
          </p:cNvCxnSpPr>
          <p:nvPr/>
        </p:nvCxnSpPr>
        <p:spPr>
          <a:xfrm>
            <a:off x="3354988" y="3655654"/>
            <a:ext cx="772396" cy="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>
            <a:extLst>
              <a:ext uri="{FF2B5EF4-FFF2-40B4-BE49-F238E27FC236}">
                <a16:creationId xmlns:a16="http://schemas.microsoft.com/office/drawing/2014/main" id="{56173C4C-57CE-1C4A-9DAC-36DB0AA9BD41}"/>
              </a:ext>
            </a:extLst>
          </p:cNvPr>
          <p:cNvCxnSpPr>
            <a:cxnSpLocks/>
            <a:stCxn id="177" idx="3"/>
            <a:endCxn id="161" idx="2"/>
          </p:cNvCxnSpPr>
          <p:nvPr/>
        </p:nvCxnSpPr>
        <p:spPr>
          <a:xfrm>
            <a:off x="3354988" y="3655654"/>
            <a:ext cx="750018" cy="6132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mit Pfeil 169">
            <a:extLst>
              <a:ext uri="{FF2B5EF4-FFF2-40B4-BE49-F238E27FC236}">
                <a16:creationId xmlns:a16="http://schemas.microsoft.com/office/drawing/2014/main" id="{22A96116-CFC5-1D44-A37C-0E4DA85DE7F1}"/>
              </a:ext>
            </a:extLst>
          </p:cNvPr>
          <p:cNvCxnSpPr>
            <a:cxnSpLocks/>
            <a:stCxn id="178" idx="3"/>
            <a:endCxn id="138" idx="2"/>
          </p:cNvCxnSpPr>
          <p:nvPr/>
        </p:nvCxnSpPr>
        <p:spPr>
          <a:xfrm flipV="1">
            <a:off x="3377366" y="1980659"/>
            <a:ext cx="695164" cy="228615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8585736C-92CB-1241-BAA5-B9F4178B5AA5}"/>
              </a:ext>
            </a:extLst>
          </p:cNvPr>
          <p:cNvCxnSpPr>
            <a:cxnSpLocks/>
            <a:stCxn id="178" idx="3"/>
            <a:endCxn id="141" idx="2"/>
          </p:cNvCxnSpPr>
          <p:nvPr/>
        </p:nvCxnSpPr>
        <p:spPr>
          <a:xfrm flipV="1">
            <a:off x="3377366" y="2541773"/>
            <a:ext cx="699004" cy="172503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>
            <a:extLst>
              <a:ext uri="{FF2B5EF4-FFF2-40B4-BE49-F238E27FC236}">
                <a16:creationId xmlns:a16="http://schemas.microsoft.com/office/drawing/2014/main" id="{7B67DA4A-B6A7-DD4B-A809-EA2EEFAC1260}"/>
              </a:ext>
            </a:extLst>
          </p:cNvPr>
          <p:cNvCxnSpPr>
            <a:cxnSpLocks/>
            <a:stCxn id="178" idx="3"/>
            <a:endCxn id="145" idx="1"/>
          </p:cNvCxnSpPr>
          <p:nvPr/>
        </p:nvCxnSpPr>
        <p:spPr>
          <a:xfrm flipV="1">
            <a:off x="3377366" y="3081550"/>
            <a:ext cx="739598" cy="118526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>
            <a:extLst>
              <a:ext uri="{FF2B5EF4-FFF2-40B4-BE49-F238E27FC236}">
                <a16:creationId xmlns:a16="http://schemas.microsoft.com/office/drawing/2014/main" id="{601606E3-8A18-2648-9911-9FFB8EDB3EA4}"/>
              </a:ext>
            </a:extLst>
          </p:cNvPr>
          <p:cNvCxnSpPr>
            <a:cxnSpLocks/>
            <a:stCxn id="178" idx="3"/>
            <a:endCxn id="147" idx="2"/>
          </p:cNvCxnSpPr>
          <p:nvPr/>
        </p:nvCxnSpPr>
        <p:spPr>
          <a:xfrm flipV="1">
            <a:off x="3377366" y="3671093"/>
            <a:ext cx="701744" cy="59571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mit Pfeil 178">
            <a:extLst>
              <a:ext uri="{FF2B5EF4-FFF2-40B4-BE49-F238E27FC236}">
                <a16:creationId xmlns:a16="http://schemas.microsoft.com/office/drawing/2014/main" id="{F9A83B58-E760-1340-8556-7D0281CAAE3B}"/>
              </a:ext>
            </a:extLst>
          </p:cNvPr>
          <p:cNvCxnSpPr>
            <a:cxnSpLocks/>
            <a:stCxn id="178" idx="3"/>
            <a:endCxn id="161" idx="2"/>
          </p:cNvCxnSpPr>
          <p:nvPr/>
        </p:nvCxnSpPr>
        <p:spPr>
          <a:xfrm>
            <a:off x="3377366" y="4266812"/>
            <a:ext cx="727640" cy="209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feld 182">
            <a:extLst>
              <a:ext uri="{FF2B5EF4-FFF2-40B4-BE49-F238E27FC236}">
                <a16:creationId xmlns:a16="http://schemas.microsoft.com/office/drawing/2014/main" id="{F6FBB843-E4DC-1548-84D5-2B95BB691E73}"/>
              </a:ext>
            </a:extLst>
          </p:cNvPr>
          <p:cNvSpPr txBox="1"/>
          <p:nvPr/>
        </p:nvSpPr>
        <p:spPr>
          <a:xfrm>
            <a:off x="4907003" y="1700870"/>
            <a:ext cx="80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r>
              <a:rPr lang="de-DE" baseline="30000" dirty="0"/>
              <a:t>(n-1)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D2C42C0A-06C4-F54C-94FC-335B9870B86C}"/>
              </a:ext>
            </a:extLst>
          </p:cNvPr>
          <p:cNvGrpSpPr/>
          <p:nvPr/>
        </p:nvGrpSpPr>
        <p:grpSpPr>
          <a:xfrm>
            <a:off x="4058670" y="4595158"/>
            <a:ext cx="436210" cy="432048"/>
            <a:chOff x="3995936" y="5085184"/>
            <a:chExt cx="436210" cy="432048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20E0C43B-7CAF-DE46-8094-84945FCB0159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0FB18191-6ED0-A74F-8B6A-1D33C7E9788C}"/>
                </a:ext>
              </a:extLst>
            </p:cNvPr>
            <p:cNvSpPr txBox="1"/>
            <p:nvPr/>
          </p:nvSpPr>
          <p:spPr>
            <a:xfrm>
              <a:off x="4040692" y="511445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</a:t>
              </a:r>
              <a:r>
                <a:rPr lang="de-DE" baseline="-25000" dirty="0"/>
                <a:t>6</a:t>
              </a:r>
            </a:p>
          </p:txBody>
        </p:sp>
      </p:grpSp>
      <p:cxnSp>
        <p:nvCxnSpPr>
          <p:cNvPr id="225" name="Gerade Verbindung mit Pfeil 224">
            <a:extLst>
              <a:ext uri="{FF2B5EF4-FFF2-40B4-BE49-F238E27FC236}">
                <a16:creationId xmlns:a16="http://schemas.microsoft.com/office/drawing/2014/main" id="{82CED4B0-59C9-1D45-87F9-5D27EDED70E7}"/>
              </a:ext>
            </a:extLst>
          </p:cNvPr>
          <p:cNvCxnSpPr>
            <a:cxnSpLocks/>
            <a:stCxn id="174" idx="3"/>
            <a:endCxn id="224" idx="1"/>
          </p:cNvCxnSpPr>
          <p:nvPr/>
        </p:nvCxnSpPr>
        <p:spPr>
          <a:xfrm>
            <a:off x="3361391" y="1942657"/>
            <a:ext cx="742035" cy="286643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Gerade Verbindung mit Pfeil 225">
            <a:extLst>
              <a:ext uri="{FF2B5EF4-FFF2-40B4-BE49-F238E27FC236}">
                <a16:creationId xmlns:a16="http://schemas.microsoft.com/office/drawing/2014/main" id="{8169BC0D-51E4-C34D-9EA5-5A7C3996A26F}"/>
              </a:ext>
            </a:extLst>
          </p:cNvPr>
          <p:cNvCxnSpPr>
            <a:cxnSpLocks/>
            <a:stCxn id="175" idx="3"/>
            <a:endCxn id="223" idx="2"/>
          </p:cNvCxnSpPr>
          <p:nvPr/>
        </p:nvCxnSpPr>
        <p:spPr>
          <a:xfrm>
            <a:off x="3344568" y="2538173"/>
            <a:ext cx="714102" cy="227300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mit Pfeil 226">
            <a:extLst>
              <a:ext uri="{FF2B5EF4-FFF2-40B4-BE49-F238E27FC236}">
                <a16:creationId xmlns:a16="http://schemas.microsoft.com/office/drawing/2014/main" id="{EA6CA016-E505-AF44-8B99-461ECE60A06D}"/>
              </a:ext>
            </a:extLst>
          </p:cNvPr>
          <p:cNvCxnSpPr>
            <a:cxnSpLocks/>
            <a:stCxn id="176" idx="3"/>
            <a:endCxn id="224" idx="1"/>
          </p:cNvCxnSpPr>
          <p:nvPr/>
        </p:nvCxnSpPr>
        <p:spPr>
          <a:xfrm>
            <a:off x="3344568" y="3081550"/>
            <a:ext cx="758858" cy="172754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Gerade Verbindung mit Pfeil 227">
            <a:extLst>
              <a:ext uri="{FF2B5EF4-FFF2-40B4-BE49-F238E27FC236}">
                <a16:creationId xmlns:a16="http://schemas.microsoft.com/office/drawing/2014/main" id="{09E8187B-0614-4344-9E26-5C421B7255EE}"/>
              </a:ext>
            </a:extLst>
          </p:cNvPr>
          <p:cNvCxnSpPr>
            <a:cxnSpLocks/>
            <a:stCxn id="177" idx="3"/>
            <a:endCxn id="224" idx="1"/>
          </p:cNvCxnSpPr>
          <p:nvPr/>
        </p:nvCxnSpPr>
        <p:spPr>
          <a:xfrm>
            <a:off x="3354988" y="3655654"/>
            <a:ext cx="748438" cy="115343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Gerade Verbindung mit Pfeil 228">
            <a:extLst>
              <a:ext uri="{FF2B5EF4-FFF2-40B4-BE49-F238E27FC236}">
                <a16:creationId xmlns:a16="http://schemas.microsoft.com/office/drawing/2014/main" id="{260C2AEF-A729-C24A-8542-E24E09B459B0}"/>
              </a:ext>
            </a:extLst>
          </p:cNvPr>
          <p:cNvCxnSpPr>
            <a:cxnSpLocks/>
            <a:stCxn id="178" idx="3"/>
            <a:endCxn id="224" idx="1"/>
          </p:cNvCxnSpPr>
          <p:nvPr/>
        </p:nvCxnSpPr>
        <p:spPr>
          <a:xfrm>
            <a:off x="3377366" y="4266812"/>
            <a:ext cx="726060" cy="54228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feld 229">
            <a:extLst>
              <a:ext uri="{FF2B5EF4-FFF2-40B4-BE49-F238E27FC236}">
                <a16:creationId xmlns:a16="http://schemas.microsoft.com/office/drawing/2014/main" id="{DF78077E-E128-D344-A3C4-76326B3AC041}"/>
              </a:ext>
            </a:extLst>
          </p:cNvPr>
          <p:cNvSpPr txBox="1"/>
          <p:nvPr/>
        </p:nvSpPr>
        <p:spPr>
          <a:xfrm>
            <a:off x="4164253" y="5041926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1485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2FB9B45-0B61-9D42-9994-819D35A4002D}"/>
              </a:ext>
            </a:extLst>
          </p:cNvPr>
          <p:cNvSpPr/>
          <p:nvPr/>
        </p:nvSpPr>
        <p:spPr>
          <a:xfrm>
            <a:off x="251521" y="1124744"/>
            <a:ext cx="8446392" cy="4536281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E22B14-88ED-9F4D-B59B-44876C58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8461DD-FFA1-A544-8C0D-24879DE907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</a:rPr>
                  <a:t>Universal Approximation Theorem </a:t>
                </a:r>
              </a:p>
              <a:p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dirty="0"/>
                  <a:t> , nonconstant, </a:t>
                </a:r>
                <a:r>
                  <a:rPr lang="de-DE" dirty="0" err="1"/>
                  <a:t>bounded</a:t>
                </a:r>
                <a:r>
                  <a:rPr lang="de-DE" dirty="0"/>
                  <a:t>,  </a:t>
                </a:r>
                <a:r>
                  <a:rPr lang="de-DE" dirty="0" err="1"/>
                  <a:t>continuous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b="0" dirty="0"/>
                  <a:t>:   </a:t>
                </a:r>
                <a:r>
                  <a:rPr lang="de-DE" dirty="0"/>
                  <a:t>m</a:t>
                </a:r>
                <a:r>
                  <a:rPr lang="de-DE" b="0" dirty="0"/>
                  <a:t>-dimensional </a:t>
                </a:r>
                <a:r>
                  <a:rPr lang="de-DE" b="0" dirty="0" err="1"/>
                  <a:t>hypercube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  real-</a:t>
                </a:r>
                <a:r>
                  <a:rPr lang="de-DE" dirty="0" err="1"/>
                  <a:t>valued</a:t>
                </a:r>
                <a:r>
                  <a:rPr lang="de-DE" dirty="0"/>
                  <a:t> </a:t>
                </a:r>
                <a:r>
                  <a:rPr lang="de-DE" dirty="0" err="1"/>
                  <a:t>continuous</a:t>
                </a:r>
                <a:r>
                  <a:rPr lang="de-DE" dirty="0"/>
                  <a:t> </a:t>
                </a:r>
                <a:r>
                  <a:rPr lang="de-DE" dirty="0" err="1"/>
                  <a:t>functions</a:t>
                </a:r>
                <a:r>
                  <a:rPr lang="de-DE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approximated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a </a:t>
                </a:r>
                <a:r>
                  <a:rPr lang="de-DE" dirty="0" err="1"/>
                  <a:t>function</a:t>
                </a:r>
                <a:r>
                  <a:rPr lang="de-DE" dirty="0"/>
                  <a:t>  of </a:t>
                </a:r>
                <a:r>
                  <a:rPr lang="de-DE" dirty="0" err="1"/>
                  <a:t>the</a:t>
                </a:r>
                <a:r>
                  <a:rPr lang="de-DE" dirty="0"/>
                  <a:t> form   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1800" dirty="0"/>
                  <a:t>             </a:t>
                </a:r>
              </a:p>
              <a:p>
                <a:pPr marL="1828800" lvl="4" indent="0">
                  <a:buNone/>
                </a:pPr>
                <a:r>
                  <a:rPr lang="de-DE" sz="1000" dirty="0"/>
                  <a:t>					  (constants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sz="1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1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sz="1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de-DE" sz="1000" dirty="0"/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000" dirty="0"/>
                  <a:t>)</a:t>
                </a:r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r>
                  <a:rPr lang="de-DE" dirty="0"/>
                  <a:t>     i.e.                   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)|&lt;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. 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8461DD-FFA1-A544-8C0D-24879DE90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r="-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9297B0-6929-004B-9455-F88B27B7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EBC636-8F23-F449-A7DD-C48FD471FD6E}"/>
              </a:ext>
            </a:extLst>
          </p:cNvPr>
          <p:cNvSpPr txBox="1"/>
          <p:nvPr/>
        </p:nvSpPr>
        <p:spPr>
          <a:xfrm>
            <a:off x="1242772" y="5661025"/>
            <a:ext cx="72555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>
                <a:solidFill>
                  <a:srgbClr val="FF0000"/>
                </a:solidFill>
              </a:rPr>
              <a:t>Hence</a:t>
            </a:r>
            <a:r>
              <a:rPr lang="de-DE" sz="2600" dirty="0">
                <a:solidFill>
                  <a:srgbClr val="FF0000"/>
                </a:solidFill>
              </a:rPr>
              <a:t> : single-</a:t>
            </a:r>
            <a:r>
              <a:rPr lang="de-DE" sz="2600" dirty="0" err="1">
                <a:solidFill>
                  <a:srgbClr val="FF0000"/>
                </a:solidFill>
              </a:rPr>
              <a:t>layer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networks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can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represent</a:t>
            </a:r>
            <a:r>
              <a:rPr lang="de-DE" sz="2600" dirty="0">
                <a:solidFill>
                  <a:srgbClr val="FF0000"/>
                </a:solidFill>
              </a:rPr>
              <a:t> a </a:t>
            </a:r>
            <a:r>
              <a:rPr lang="de-DE" sz="2600" dirty="0" err="1">
                <a:solidFill>
                  <a:srgbClr val="FF0000"/>
                </a:solidFill>
              </a:rPr>
              <a:t>wide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</a:p>
          <a:p>
            <a:r>
              <a:rPr lang="de-DE" sz="2600" dirty="0" err="1">
                <a:solidFill>
                  <a:srgbClr val="FF0000"/>
                </a:solidFill>
              </a:rPr>
              <a:t>variety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of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interesting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functions</a:t>
            </a:r>
            <a:endParaRPr lang="de-DE" sz="26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176497-D4D1-4B4E-B164-0B53CDE6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94" y="260350"/>
            <a:ext cx="2924019" cy="18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0FA11-1B8C-8A4A-ABC7-A8518FCE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!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65A21C-9416-074D-AF64-FD20EAD7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High </a:t>
            </a:r>
            <a:r>
              <a:rPr lang="de-DE" dirty="0" err="1"/>
              <a:t>precision</a:t>
            </a:r>
            <a:r>
              <a:rPr lang="de-DE" dirty="0"/>
              <a:t> (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el-GR" dirty="0"/>
              <a:t>ε)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large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in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(</a:t>
            </a:r>
            <a:r>
              <a:rPr lang="de-DE" dirty="0" err="1"/>
              <a:t>very</a:t>
            </a:r>
            <a:r>
              <a:rPr lang="de-DE" dirty="0"/>
              <a:t> large N).</a:t>
            </a:r>
          </a:p>
          <a:p>
            <a:pPr lvl="1"/>
            <a:r>
              <a:rPr lang="de-DE" dirty="0" err="1"/>
              <a:t>worst-case</a:t>
            </a:r>
            <a:r>
              <a:rPr lang="de-DE" dirty="0"/>
              <a:t>: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blow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  <a:p>
            <a:pPr lvl="1"/>
            <a:r>
              <a:rPr lang="de-DE" dirty="0"/>
              <a:t>E.g., </a:t>
            </a:r>
            <a:r>
              <a:rPr lang="de-DE" dirty="0" err="1"/>
              <a:t>parity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a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All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 not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dirty="0" err="1">
                <a:solidFill>
                  <a:srgbClr val="032EF0"/>
                </a:solidFill>
              </a:rPr>
              <a:t>Overfitting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generalizability</a:t>
            </a:r>
            <a:r>
              <a:rPr lang="de-DE" dirty="0"/>
              <a:t> (still </a:t>
            </a:r>
            <a:r>
              <a:rPr lang="de-DE" dirty="0" err="1"/>
              <a:t>holds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DL)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care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generating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  <a:p>
            <a:pPr lvl="1"/>
            <a:r>
              <a:rPr lang="de-DE" dirty="0"/>
              <a:t>Real-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dirty="0"/>
              <a:t>Model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hierarchy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increasingly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abstract</a:t>
            </a:r>
            <a:r>
              <a:rPr lang="de-DE" dirty="0"/>
              <a:t> latent (</a:t>
            </a:r>
            <a:r>
              <a:rPr lang="de-DE" dirty="0" err="1"/>
              <a:t>hidden</a:t>
            </a:r>
            <a:r>
              <a:rPr lang="de-DE" dirty="0"/>
              <a:t>) </a:t>
            </a:r>
            <a:r>
              <a:rPr lang="de-DE" dirty="0" err="1"/>
              <a:t>factors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Experience </a:t>
            </a:r>
            <a:r>
              <a:rPr lang="de-DE" dirty="0" err="1"/>
              <a:t>shows</a:t>
            </a:r>
            <a:r>
              <a:rPr lang="de-DE" dirty="0"/>
              <a:t>: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handle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E5B773-B311-874C-9987-A86D9682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3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5D9AE-F3AB-384B-A698-D518B371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</a:t>
            </a:r>
            <a:r>
              <a:rPr lang="de-DE" dirty="0" err="1"/>
              <a:t>reminder</a:t>
            </a:r>
            <a:r>
              <a:rPr lang="de-DE" dirty="0"/>
              <a:t>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Learning?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1FAB06-468A-DA43-8444-6694C3A9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888209"/>
          </a:xfrm>
        </p:spPr>
        <p:txBody>
          <a:bodyPr/>
          <a:lstStyle/>
          <a:p>
            <a:r>
              <a:rPr lang="de-DE" i="1" dirty="0" err="1"/>
              <a:t>Deep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popular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’80s </a:t>
            </a:r>
            <a:r>
              <a:rPr lang="de-DE" dirty="0" err="1"/>
              <a:t>and</a:t>
            </a:r>
            <a:r>
              <a:rPr lang="de-DE" dirty="0"/>
              <a:t> ’90s, </a:t>
            </a:r>
            <a:r>
              <a:rPr lang="de-DE" dirty="0" err="1"/>
              <a:t>with</a:t>
            </a:r>
            <a:r>
              <a:rPr lang="de-DE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architectural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algorithmic</a:t>
            </a:r>
            <a:r>
              <a:rPr lang="de-DE" dirty="0"/>
              <a:t> </a:t>
            </a:r>
            <a:r>
              <a:rPr lang="de-DE" dirty="0" err="1"/>
              <a:t>innovations</a:t>
            </a:r>
            <a:r>
              <a:rPr lang="de-DE" dirty="0"/>
              <a:t> (e.g.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, </a:t>
            </a:r>
            <a:r>
              <a:rPr lang="de-DE" dirty="0" err="1"/>
              <a:t>ReLUs</a:t>
            </a:r>
            <a:r>
              <a:rPr lang="de-DE" dirty="0"/>
              <a:t>, </a:t>
            </a:r>
            <a:r>
              <a:rPr lang="de-DE" dirty="0" err="1"/>
              <a:t>dropout</a:t>
            </a:r>
            <a:r>
              <a:rPr lang="de-DE" dirty="0"/>
              <a:t>, LSTMs)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vastly</a:t>
            </a:r>
            <a:r>
              <a:rPr lang="de-DE" dirty="0"/>
              <a:t> larger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(web-</a:t>
            </a:r>
            <a:r>
              <a:rPr lang="de-DE" dirty="0" err="1"/>
              <a:t>scale</a:t>
            </a:r>
            <a:r>
              <a:rPr lang="de-DE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vastly</a:t>
            </a:r>
            <a:r>
              <a:rPr lang="de-DE" dirty="0"/>
              <a:t> larger-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(GPU, </a:t>
            </a:r>
            <a:r>
              <a:rPr lang="de-DE" dirty="0" err="1"/>
              <a:t>cloud</a:t>
            </a:r>
            <a:r>
              <a:rPr lang="de-DE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(Theano, </a:t>
            </a:r>
            <a:r>
              <a:rPr lang="de-DE" dirty="0" err="1"/>
              <a:t>Torch</a:t>
            </a:r>
            <a:r>
              <a:rPr lang="de-DE" dirty="0"/>
              <a:t>, </a:t>
            </a:r>
            <a:r>
              <a:rPr lang="de-DE" dirty="0" err="1"/>
              <a:t>TensorFlow</a:t>
            </a:r>
            <a:r>
              <a:rPr lang="de-DE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vastly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hype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9BC75E-7958-C744-97A8-F918F500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7EFFB8-9117-9445-85D9-4F956312AC75}"/>
              </a:ext>
            </a:extLst>
          </p:cNvPr>
          <p:cNvSpPr txBox="1"/>
          <p:nvPr/>
        </p:nvSpPr>
        <p:spPr>
          <a:xfrm>
            <a:off x="899592" y="5072295"/>
            <a:ext cx="65822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Let‘s</a:t>
            </a:r>
            <a:r>
              <a:rPr lang="de-DE" sz="2600" dirty="0"/>
              <a:t> </a:t>
            </a:r>
            <a:r>
              <a:rPr lang="de-DE" sz="2600" dirty="0" err="1"/>
              <a:t>have</a:t>
            </a:r>
            <a:r>
              <a:rPr lang="de-DE" sz="2600" dirty="0"/>
              <a:t> a </a:t>
            </a:r>
            <a:r>
              <a:rPr lang="de-DE" sz="2600" dirty="0" err="1"/>
              <a:t>look</a:t>
            </a:r>
            <a:r>
              <a:rPr lang="de-DE" sz="2600" dirty="0"/>
              <a:t> </a:t>
            </a:r>
            <a:r>
              <a:rPr lang="de-DE" sz="2600" dirty="0" err="1"/>
              <a:t>into</a:t>
            </a:r>
            <a:r>
              <a:rPr lang="de-DE" sz="2600" dirty="0"/>
              <a:t> </a:t>
            </a:r>
            <a:r>
              <a:rPr lang="de-DE" sz="2600" dirty="0" err="1"/>
              <a:t>some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innovations</a:t>
            </a:r>
            <a:r>
              <a:rPr lang="de-DE" sz="2600" dirty="0"/>
              <a:t> </a:t>
            </a:r>
          </a:p>
          <a:p>
            <a:r>
              <a:rPr lang="de-DE" sz="2600" dirty="0" err="1"/>
              <a:t>mentioned</a:t>
            </a:r>
            <a:r>
              <a:rPr lang="de-DE" sz="2600" dirty="0"/>
              <a:t> </a:t>
            </a:r>
            <a:r>
              <a:rPr lang="de-DE" sz="2600" dirty="0" err="1"/>
              <a:t>above</a:t>
            </a:r>
            <a:r>
              <a:rPr lang="de-DE" sz="2600" dirty="0"/>
              <a:t> in 1.</a:t>
            </a:r>
          </a:p>
        </p:txBody>
      </p:sp>
    </p:spTree>
    <p:extLst>
      <p:ext uri="{BB962C8B-B14F-4D97-AF65-F5344CB8AC3E}">
        <p14:creationId xmlns:p14="http://schemas.microsoft.com/office/powerpoint/2010/main" val="94470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E391A-5D5C-5345-A4FE-9586C6AE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-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innovation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EDE39-86E8-BC4B-B0A6-5DD9A96FA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saw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in DL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others</a:t>
            </a:r>
            <a:endParaRPr lang="de-DE" dirty="0"/>
          </a:p>
          <a:p>
            <a:endParaRPr lang="de-DE" dirty="0"/>
          </a:p>
          <a:p>
            <a:pPr lvl="1"/>
            <a:r>
              <a:rPr lang="de-DE" dirty="0"/>
              <a:t>Gradient </a:t>
            </a:r>
            <a:r>
              <a:rPr lang="de-DE" dirty="0" err="1"/>
              <a:t>descent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</a:t>
            </a:r>
            <a:endParaRPr lang="de-DE" dirty="0"/>
          </a:p>
          <a:p>
            <a:pPr lvl="2"/>
            <a:r>
              <a:rPr lang="de-DE" dirty="0"/>
              <a:t>Slow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MSE </a:t>
            </a:r>
          </a:p>
          <a:p>
            <a:pPr lvl="2"/>
            <a:r>
              <a:rPr lang="de-DE" dirty="0"/>
              <a:t> </a:t>
            </a:r>
            <a:r>
              <a:rPr lang="de-DE" dirty="0" err="1"/>
              <a:t>vanishing</a:t>
            </a:r>
            <a:r>
              <a:rPr lang="de-DE" dirty="0"/>
              <a:t>/</a:t>
            </a:r>
            <a:r>
              <a:rPr lang="de-DE" dirty="0" err="1"/>
              <a:t>exploding</a:t>
            </a:r>
            <a:r>
              <a:rPr lang="de-DE" dirty="0"/>
              <a:t> </a:t>
            </a:r>
            <a:r>
              <a:rPr lang="de-DE" dirty="0" err="1"/>
              <a:t>gradient</a:t>
            </a:r>
            <a:endParaRPr lang="de-DE" b="0" dirty="0"/>
          </a:p>
          <a:p>
            <a:pPr lvl="1"/>
            <a:r>
              <a:rPr lang="de-DE" dirty="0"/>
              <a:t>Overfitting </a:t>
            </a:r>
          </a:p>
          <a:p>
            <a:pPr lvl="1"/>
            <a:r>
              <a:rPr lang="de-DE" b="0" dirty="0"/>
              <a:t>(</a:t>
            </a:r>
            <a:r>
              <a:rPr lang="de-DE" b="0" dirty="0" err="1"/>
              <a:t>Horrible</a:t>
            </a:r>
            <a:r>
              <a:rPr lang="de-DE" b="0" dirty="0"/>
              <a:t> </a:t>
            </a:r>
            <a:r>
              <a:rPr lang="de-DE" b="0" dirty="0" err="1"/>
              <a:t>symmetries</a:t>
            </a:r>
            <a:r>
              <a:rPr lang="de-DE" b="0" dirty="0"/>
              <a:t> in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data</a:t>
            </a:r>
            <a:r>
              <a:rPr lang="de-DE" b="0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7AB458-B247-944C-A1D9-2795A135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45952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3329</Words>
  <Application>Microsoft Macintosh PowerPoint</Application>
  <PresentationFormat>Bildschirmpräsentation (4:3)</PresentationFormat>
  <Paragraphs>472</Paragraphs>
  <Slides>45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Myriad Pro</vt:lpstr>
      <vt:lpstr>7_Standarddesign</vt:lpstr>
      <vt:lpstr>PROBABILISTIC AND DIFFERENTIABLE PROGRAMMING V3:  Deep Learning I   </vt:lpstr>
      <vt:lpstr>Today‘s Agenda</vt:lpstr>
      <vt:lpstr>What is Deep Learning (DL)?</vt:lpstr>
      <vt:lpstr>Network view of composed functions</vt:lpstr>
      <vt:lpstr>DL is based on Deep networks</vt:lpstr>
      <vt:lpstr>Do we need to go deep?</vt:lpstr>
      <vt:lpstr>You need to go deep! </vt:lpstr>
      <vt:lpstr>Slide reminder: What is Deep Learning?</vt:lpstr>
      <vt:lpstr>No problem - no innovation </vt:lpstr>
      <vt:lpstr>Instable Gradient</vt:lpstr>
      <vt:lpstr>Lets talk about loss</vt:lpstr>
      <vt:lpstr>PowerPoint-Präsentation</vt:lpstr>
      <vt:lpstr>Slow learning with MSE</vt:lpstr>
      <vt:lpstr>If you are curious: the argument in detail </vt:lpstr>
      <vt:lpstr>Better Choice: Binary Cross-Entropy</vt:lpstr>
      <vt:lpstr>If you are curious  (∂l_BCE)/(∂w_i )∼((y ) ̂-y)   </vt:lpstr>
      <vt:lpstr>BCE: Intuition</vt:lpstr>
      <vt:lpstr>BCE for multiple labels</vt:lpstr>
      <vt:lpstr>Vanishing and exploding (unstable) gradients</vt:lpstr>
      <vt:lpstr>Reminder: Vanishing gradient for sigmoid σ</vt:lpstr>
      <vt:lpstr>Problem: Exploding gradient for sigmoid σ</vt:lpstr>
      <vt:lpstr>Tackling vanishing gradients II</vt:lpstr>
      <vt:lpstr>Problem: Dying ReLUs</vt:lpstr>
      <vt:lpstr>Tackling vanishing gradients II</vt:lpstr>
      <vt:lpstr>Overfitting</vt:lpstr>
      <vt:lpstr>PowerPoint-Präsentation</vt:lpstr>
      <vt:lpstr>PowerPoint-Präsentation</vt:lpstr>
      <vt:lpstr>How and why Dropout works</vt:lpstr>
      <vt:lpstr>Dropout =  Backprop with random masking </vt:lpstr>
      <vt:lpstr>Convolutional Networks</vt:lpstr>
      <vt:lpstr>Deep Learning (ad 1.)</vt:lpstr>
      <vt:lpstr>Convolutional networks</vt:lpstr>
      <vt:lpstr>Realization in network: structure of input </vt:lpstr>
      <vt:lpstr>Realization in network: RF and weight tying</vt:lpstr>
      <vt:lpstr>Terminology stems from signal processing</vt:lpstr>
      <vt:lpstr>The replicated feature approach (currently the dominant approach for neural networks)</vt:lpstr>
      <vt:lpstr>Why replicating the feature detectors?</vt:lpstr>
      <vt:lpstr>Pooling and Striding </vt:lpstr>
      <vt:lpstr>Le Net</vt:lpstr>
      <vt:lpstr>The architecture of LeNet5</vt:lpstr>
      <vt:lpstr>The 82 errors made by LeNet5</vt:lpstr>
      <vt:lpstr>CNN for text classification </vt:lpstr>
      <vt:lpstr>APPENDIX</vt:lpstr>
      <vt:lpstr>Color Convention in this course </vt:lpstr>
      <vt:lpstr>Todays lecture is based on the following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624</cp:revision>
  <cp:lastPrinted>2020-11-05T19:32:48Z</cp:lastPrinted>
  <dcterms:created xsi:type="dcterms:W3CDTF">2020-10-18T13:39:02Z</dcterms:created>
  <dcterms:modified xsi:type="dcterms:W3CDTF">2020-11-09T09:39:53Z</dcterms:modified>
</cp:coreProperties>
</file>